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5" r:id="rId3"/>
    <p:sldId id="264" r:id="rId4"/>
    <p:sldId id="268" r:id="rId5"/>
    <p:sldId id="258" r:id="rId6"/>
    <p:sldId id="259" r:id="rId7"/>
    <p:sldId id="261" r:id="rId8"/>
    <p:sldId id="260" r:id="rId9"/>
    <p:sldId id="267" r:id="rId10"/>
    <p:sldId id="266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9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82FDA5-EDFA-46A6-A440-A9C6079830A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ED25A39-0409-480A-8EA3-BC92C07CE95C}">
      <dgm:prSet/>
      <dgm:spPr/>
      <dgm:t>
        <a:bodyPr/>
        <a:lstStyle/>
        <a:p>
          <a:r>
            <a:rPr lang="en-GB" b="0" i="0" dirty="0"/>
            <a:t>The theory of social constructionism was introduced in the 1966 book The Social Construction of Reality, by sociologists Peter L. Berger and Thomas Luckman.</a:t>
          </a:r>
          <a:endParaRPr lang="en-US" dirty="0"/>
        </a:p>
      </dgm:t>
    </dgm:pt>
    <dgm:pt modelId="{978776E3-F3D9-4670-AE2F-9A95CC8F9262}" type="parTrans" cxnId="{3CB383C7-3D5D-45BD-A254-55276093C781}">
      <dgm:prSet/>
      <dgm:spPr/>
      <dgm:t>
        <a:bodyPr/>
        <a:lstStyle/>
        <a:p>
          <a:endParaRPr lang="en-US"/>
        </a:p>
      </dgm:t>
    </dgm:pt>
    <dgm:pt modelId="{5BD81757-827E-4BB1-A170-BF488BEAECA4}" type="sibTrans" cxnId="{3CB383C7-3D5D-45BD-A254-55276093C781}">
      <dgm:prSet/>
      <dgm:spPr/>
      <dgm:t>
        <a:bodyPr/>
        <a:lstStyle/>
        <a:p>
          <a:endParaRPr lang="en-US"/>
        </a:p>
      </dgm:t>
    </dgm:pt>
    <dgm:pt modelId="{55D9BA97-EDC0-4194-9BFC-325ABDF9F997}">
      <dgm:prSet/>
      <dgm:spPr/>
      <dgm:t>
        <a:bodyPr/>
        <a:lstStyle/>
        <a:p>
          <a:r>
            <a:rPr lang="en-GB" b="0" i="0" dirty="0"/>
            <a:t>In the late 1960s, three separate intellectual movements came together to form the foundation of social constructionism.</a:t>
          </a:r>
          <a:endParaRPr lang="en-US" dirty="0"/>
        </a:p>
      </dgm:t>
    </dgm:pt>
    <dgm:pt modelId="{B10B1E7C-66D7-4222-8412-582FE5CAF563}" type="parTrans" cxnId="{CAC48181-976C-4B8E-81C1-5F988A96142D}">
      <dgm:prSet/>
      <dgm:spPr/>
      <dgm:t>
        <a:bodyPr/>
        <a:lstStyle/>
        <a:p>
          <a:endParaRPr lang="en-US"/>
        </a:p>
      </dgm:t>
    </dgm:pt>
    <dgm:pt modelId="{5F7474CE-7354-4959-80CE-60FB16118401}" type="sibTrans" cxnId="{CAC48181-976C-4B8E-81C1-5F988A96142D}">
      <dgm:prSet/>
      <dgm:spPr/>
      <dgm:t>
        <a:bodyPr/>
        <a:lstStyle/>
        <a:p>
          <a:endParaRPr lang="en-US"/>
        </a:p>
      </dgm:t>
    </dgm:pt>
    <dgm:pt modelId="{43A0A3F8-37EE-4601-9C66-86FD1F50A893}" type="pres">
      <dgm:prSet presAssocID="{7782FDA5-EDFA-46A6-A440-A9C6079830A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9E946DB-7A88-4789-9BBA-489E64B74610}" type="pres">
      <dgm:prSet presAssocID="{EED25A39-0409-480A-8EA3-BC92C07CE95C}" presName="hierRoot1" presStyleCnt="0"/>
      <dgm:spPr/>
    </dgm:pt>
    <dgm:pt modelId="{59CF2B51-DFC9-46EA-B80C-A73E8275E94E}" type="pres">
      <dgm:prSet presAssocID="{EED25A39-0409-480A-8EA3-BC92C07CE95C}" presName="composite" presStyleCnt="0"/>
      <dgm:spPr/>
    </dgm:pt>
    <dgm:pt modelId="{7F8FB9DD-318B-4F31-AB81-43B57D58F6FD}" type="pres">
      <dgm:prSet presAssocID="{EED25A39-0409-480A-8EA3-BC92C07CE95C}" presName="background" presStyleLbl="node0" presStyleIdx="0" presStyleCnt="2"/>
      <dgm:spPr/>
    </dgm:pt>
    <dgm:pt modelId="{4F9EB1AE-5111-483F-A41B-192EF5C395DD}" type="pres">
      <dgm:prSet presAssocID="{EED25A39-0409-480A-8EA3-BC92C07CE95C}" presName="text" presStyleLbl="fgAcc0" presStyleIdx="0" presStyleCnt="2">
        <dgm:presLayoutVars>
          <dgm:chPref val="3"/>
        </dgm:presLayoutVars>
      </dgm:prSet>
      <dgm:spPr/>
    </dgm:pt>
    <dgm:pt modelId="{A77D8284-3DA6-4E34-AC30-33DF66364FA0}" type="pres">
      <dgm:prSet presAssocID="{EED25A39-0409-480A-8EA3-BC92C07CE95C}" presName="hierChild2" presStyleCnt="0"/>
      <dgm:spPr/>
    </dgm:pt>
    <dgm:pt modelId="{D7962969-CAA3-48F5-98E1-C33FA0F5E1B2}" type="pres">
      <dgm:prSet presAssocID="{55D9BA97-EDC0-4194-9BFC-325ABDF9F997}" presName="hierRoot1" presStyleCnt="0"/>
      <dgm:spPr/>
    </dgm:pt>
    <dgm:pt modelId="{06279449-EF48-4722-A280-2B33E94E3AC6}" type="pres">
      <dgm:prSet presAssocID="{55D9BA97-EDC0-4194-9BFC-325ABDF9F997}" presName="composite" presStyleCnt="0"/>
      <dgm:spPr/>
    </dgm:pt>
    <dgm:pt modelId="{BD31F7EE-061F-4E47-8A26-01F8ED0844AD}" type="pres">
      <dgm:prSet presAssocID="{55D9BA97-EDC0-4194-9BFC-325ABDF9F997}" presName="background" presStyleLbl="node0" presStyleIdx="1" presStyleCnt="2"/>
      <dgm:spPr/>
    </dgm:pt>
    <dgm:pt modelId="{76044297-13B1-4CFF-B168-01318D3EFDE3}" type="pres">
      <dgm:prSet presAssocID="{55D9BA97-EDC0-4194-9BFC-325ABDF9F997}" presName="text" presStyleLbl="fgAcc0" presStyleIdx="1" presStyleCnt="2" custLinFactNeighborX="-200" custLinFactNeighborY="-174">
        <dgm:presLayoutVars>
          <dgm:chPref val="3"/>
        </dgm:presLayoutVars>
      </dgm:prSet>
      <dgm:spPr/>
    </dgm:pt>
    <dgm:pt modelId="{F5241F03-FD54-4D29-9651-7E88C621F959}" type="pres">
      <dgm:prSet presAssocID="{55D9BA97-EDC0-4194-9BFC-325ABDF9F997}" presName="hierChild2" presStyleCnt="0"/>
      <dgm:spPr/>
    </dgm:pt>
  </dgm:ptLst>
  <dgm:cxnLst>
    <dgm:cxn modelId="{E25DD745-84EC-4106-947D-AA62D110EA29}" type="presOf" srcId="{7782FDA5-EDFA-46A6-A440-A9C6079830AD}" destId="{43A0A3F8-37EE-4601-9C66-86FD1F50A893}" srcOrd="0" destOrd="0" presId="urn:microsoft.com/office/officeart/2005/8/layout/hierarchy1"/>
    <dgm:cxn modelId="{CAC48181-976C-4B8E-81C1-5F988A96142D}" srcId="{7782FDA5-EDFA-46A6-A440-A9C6079830AD}" destId="{55D9BA97-EDC0-4194-9BFC-325ABDF9F997}" srcOrd="1" destOrd="0" parTransId="{B10B1E7C-66D7-4222-8412-582FE5CAF563}" sibTransId="{5F7474CE-7354-4959-80CE-60FB16118401}"/>
    <dgm:cxn modelId="{431770B8-EFCC-4F1A-A070-E27BDDEEB428}" type="presOf" srcId="{EED25A39-0409-480A-8EA3-BC92C07CE95C}" destId="{4F9EB1AE-5111-483F-A41B-192EF5C395DD}" srcOrd="0" destOrd="0" presId="urn:microsoft.com/office/officeart/2005/8/layout/hierarchy1"/>
    <dgm:cxn modelId="{3CB383C7-3D5D-45BD-A254-55276093C781}" srcId="{7782FDA5-EDFA-46A6-A440-A9C6079830AD}" destId="{EED25A39-0409-480A-8EA3-BC92C07CE95C}" srcOrd="0" destOrd="0" parTransId="{978776E3-F3D9-4670-AE2F-9A95CC8F9262}" sibTransId="{5BD81757-827E-4BB1-A170-BF488BEAECA4}"/>
    <dgm:cxn modelId="{628CF5E5-555F-4354-803D-5EED7F40DE6B}" type="presOf" srcId="{55D9BA97-EDC0-4194-9BFC-325ABDF9F997}" destId="{76044297-13B1-4CFF-B168-01318D3EFDE3}" srcOrd="0" destOrd="0" presId="urn:microsoft.com/office/officeart/2005/8/layout/hierarchy1"/>
    <dgm:cxn modelId="{8E607551-48ED-40CB-A71E-303761E52F62}" type="presParOf" srcId="{43A0A3F8-37EE-4601-9C66-86FD1F50A893}" destId="{E9E946DB-7A88-4789-9BBA-489E64B74610}" srcOrd="0" destOrd="0" presId="urn:microsoft.com/office/officeart/2005/8/layout/hierarchy1"/>
    <dgm:cxn modelId="{CF355880-6EFB-4F6A-BD84-191EBC80A615}" type="presParOf" srcId="{E9E946DB-7A88-4789-9BBA-489E64B74610}" destId="{59CF2B51-DFC9-46EA-B80C-A73E8275E94E}" srcOrd="0" destOrd="0" presId="urn:microsoft.com/office/officeart/2005/8/layout/hierarchy1"/>
    <dgm:cxn modelId="{387396A4-4BAA-451F-A6B2-D7B362AEDBEB}" type="presParOf" srcId="{59CF2B51-DFC9-46EA-B80C-A73E8275E94E}" destId="{7F8FB9DD-318B-4F31-AB81-43B57D58F6FD}" srcOrd="0" destOrd="0" presId="urn:microsoft.com/office/officeart/2005/8/layout/hierarchy1"/>
    <dgm:cxn modelId="{4E789361-F572-4421-BF66-FD396BC0C1D1}" type="presParOf" srcId="{59CF2B51-DFC9-46EA-B80C-A73E8275E94E}" destId="{4F9EB1AE-5111-483F-A41B-192EF5C395DD}" srcOrd="1" destOrd="0" presId="urn:microsoft.com/office/officeart/2005/8/layout/hierarchy1"/>
    <dgm:cxn modelId="{B3DEDF96-AF4E-4DE6-A2AB-29C97B506A5B}" type="presParOf" srcId="{E9E946DB-7A88-4789-9BBA-489E64B74610}" destId="{A77D8284-3DA6-4E34-AC30-33DF66364FA0}" srcOrd="1" destOrd="0" presId="urn:microsoft.com/office/officeart/2005/8/layout/hierarchy1"/>
    <dgm:cxn modelId="{812F59D4-683E-4E73-B089-CE2E23E4EF60}" type="presParOf" srcId="{43A0A3F8-37EE-4601-9C66-86FD1F50A893}" destId="{D7962969-CAA3-48F5-98E1-C33FA0F5E1B2}" srcOrd="1" destOrd="0" presId="urn:microsoft.com/office/officeart/2005/8/layout/hierarchy1"/>
    <dgm:cxn modelId="{CFD91832-0E80-432E-83B7-28D4693A9DC0}" type="presParOf" srcId="{D7962969-CAA3-48F5-98E1-C33FA0F5E1B2}" destId="{06279449-EF48-4722-A280-2B33E94E3AC6}" srcOrd="0" destOrd="0" presId="urn:microsoft.com/office/officeart/2005/8/layout/hierarchy1"/>
    <dgm:cxn modelId="{097917C2-2614-482E-A1FD-5CEA5596567D}" type="presParOf" srcId="{06279449-EF48-4722-A280-2B33E94E3AC6}" destId="{BD31F7EE-061F-4E47-8A26-01F8ED0844AD}" srcOrd="0" destOrd="0" presId="urn:microsoft.com/office/officeart/2005/8/layout/hierarchy1"/>
    <dgm:cxn modelId="{38AA5B06-A8E4-4169-A602-629AB414E938}" type="presParOf" srcId="{06279449-EF48-4722-A280-2B33E94E3AC6}" destId="{76044297-13B1-4CFF-B168-01318D3EFDE3}" srcOrd="1" destOrd="0" presId="urn:microsoft.com/office/officeart/2005/8/layout/hierarchy1"/>
    <dgm:cxn modelId="{C5E5BE95-B4E0-42B8-AE50-6C41C6310B04}" type="presParOf" srcId="{D7962969-CAA3-48F5-98E1-C33FA0F5E1B2}" destId="{F5241F03-FD54-4D29-9651-7E88C621F95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8FB9DD-318B-4F31-AB81-43B57D58F6FD}">
      <dsp:nvSpPr>
        <dsp:cNvPr id="0" name=""/>
        <dsp:cNvSpPr/>
      </dsp:nvSpPr>
      <dsp:spPr>
        <a:xfrm>
          <a:off x="1174" y="16146"/>
          <a:ext cx="4124157" cy="26188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9EB1AE-5111-483F-A41B-192EF5C395DD}">
      <dsp:nvSpPr>
        <dsp:cNvPr id="0" name=""/>
        <dsp:cNvSpPr/>
      </dsp:nvSpPr>
      <dsp:spPr>
        <a:xfrm>
          <a:off x="459414" y="451474"/>
          <a:ext cx="4124157" cy="26188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/>
            <a:t>The theory of social constructionism was introduced in the 1966 book The Social Construction of Reality, by sociologists Peter L. Berger and Thomas Luckman.</a:t>
          </a:r>
          <a:endParaRPr lang="en-US" sz="2300" kern="1200" dirty="0"/>
        </a:p>
      </dsp:txBody>
      <dsp:txXfrm>
        <a:off x="536117" y="528177"/>
        <a:ext cx="3970751" cy="2465433"/>
      </dsp:txXfrm>
    </dsp:sp>
    <dsp:sp modelId="{BD31F7EE-061F-4E47-8A26-01F8ED0844AD}">
      <dsp:nvSpPr>
        <dsp:cNvPr id="0" name=""/>
        <dsp:cNvSpPr/>
      </dsp:nvSpPr>
      <dsp:spPr>
        <a:xfrm>
          <a:off x="5033563" y="11590"/>
          <a:ext cx="4124157" cy="26188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044297-13B1-4CFF-B168-01318D3EFDE3}">
      <dsp:nvSpPr>
        <dsp:cNvPr id="0" name=""/>
        <dsp:cNvSpPr/>
      </dsp:nvSpPr>
      <dsp:spPr>
        <a:xfrm>
          <a:off x="5491802" y="446917"/>
          <a:ext cx="4124157" cy="26188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/>
            <a:t>In the late 1960s, three separate intellectual movements came together to form the foundation of social constructionism.</a:t>
          </a:r>
          <a:endParaRPr lang="en-US" sz="2300" kern="1200" dirty="0"/>
        </a:p>
      </dsp:txBody>
      <dsp:txXfrm>
        <a:off x="5568505" y="523620"/>
        <a:ext cx="3970751" cy="24654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1E700B27-DE4C-4B9E-BB11-B9027034A00F}" type="datetimeFigureOut">
              <a:rPr lang="en-US" dirty="0"/>
              <a:pPr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51FCE-E4BB-4680-8E50-3C0E348D2609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A073D-A903-47F8-8D16-77642FB0DF1F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FA40-626B-4CA1-85D0-7A9016E395BA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25EA-B9DC-48A7-991E-9A82573B1B21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B97F8-6CEB-469B-AFCC-889F2A2B1D5A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9179F-009E-4FA5-B091-7EBB82A185BD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65CEB-0076-4E37-B880-BCEA9784DE0A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9E5E-3896-4118-99A7-7B85668F1C5E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4739-9812-4A9F-890D-2AD6BA5F6EE8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45AC5-A3F8-44AA-BA8F-596CDCC976D3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3B183-A821-4095-A363-9EC968635539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D01B4-0AA5-45E6-B2E6-5FA4078AEBCF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7335C-0450-40D7-8612-B3203BED4F28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6A105-2A1C-4284-B4EA-07CF89B1A393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E609-F3F2-45E6-BD6A-E03A8C86C1AE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4AD68-089C-4467-A8F3-EA2BBCA6B44E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E0D914D-B099-4142-A885-11F276715148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oughtco.com/social-constructionism-4586374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02FE9-6ABB-4149-83D4-7B97BDEB7E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02523" y="2271053"/>
            <a:ext cx="9078876" cy="2315893"/>
          </a:xfrm>
        </p:spPr>
        <p:txBody>
          <a:bodyPr/>
          <a:lstStyle/>
          <a:p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       Social</a:t>
            </a: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Constructionism</a:t>
            </a: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66400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16687-698C-4126-9094-3E5A820745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74825" y="1143000"/>
            <a:ext cx="6268246" cy="3134032"/>
          </a:xfrm>
        </p:spPr>
        <p:txBody>
          <a:bodyPr>
            <a:normAutofit/>
          </a:bodyPr>
          <a:lstStyle/>
          <a:p>
            <a:r>
              <a:rPr lang="en-GB" sz="6100">
                <a:latin typeface="Arial" panose="020B0604020202020204" pitchFamily="34" charset="0"/>
                <a:cs typeface="Arial" panose="020B0604020202020204" pitchFamily="34" charset="0"/>
              </a:rPr>
              <a:t>What is social constructionism?</a:t>
            </a:r>
          </a:p>
        </p:txBody>
      </p:sp>
      <p:pic>
        <p:nvPicPr>
          <p:cNvPr id="5" name="Graphic 4" descr="Help">
            <a:extLst>
              <a:ext uri="{FF2B5EF4-FFF2-40B4-BE49-F238E27FC236}">
                <a16:creationId xmlns:a16="http://schemas.microsoft.com/office/drawing/2014/main" id="{34EFD27E-1938-45B8-B0D5-2F052048B7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09764" y="1661911"/>
            <a:ext cx="3531062" cy="353106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302405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9">
            <a:extLst>
              <a:ext uri="{FF2B5EF4-FFF2-40B4-BE49-F238E27FC236}">
                <a16:creationId xmlns:a16="http://schemas.microsoft.com/office/drawing/2014/main" id="{F212D2F1-3944-4942-A23E-17C20535F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2BD51DF-3A5A-455D-A32B-B9EB43BB62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384515A-3472-4B9A-94E5-0C10F2E94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B126D553-ECE7-4AA9-884B-0DD8B582B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D213F7E-17AD-4118-939D-4918F688D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344C32A-36E8-45AB-8FB2-25D57CCE2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7226FBE-D2E1-4443-8DDC-B722AA606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F62E82E9-3C15-44FB-9474-66002AD62D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26F9C1B5-D9B1-4257-93F2-70496F7542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3F015A23-3992-42F6-B909-29DCE7628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40" name="Rectangle 20">
            <a:extLst>
              <a:ext uri="{FF2B5EF4-FFF2-40B4-BE49-F238E27FC236}">
                <a16:creationId xmlns:a16="http://schemas.microsoft.com/office/drawing/2014/main" id="{197C998A-4074-4935-9519-646722084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FE2D71-9858-421D-947F-C65AA1637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3" y="973668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EBEBEB"/>
                </a:solidFill>
              </a:rPr>
              <a:t>Origin of social constructionism</a:t>
            </a:r>
          </a:p>
        </p:txBody>
      </p:sp>
      <p:graphicFrame>
        <p:nvGraphicFramePr>
          <p:cNvPr id="41" name="Text Placeholder 2">
            <a:extLst>
              <a:ext uri="{FF2B5EF4-FFF2-40B4-BE49-F238E27FC236}">
                <a16:creationId xmlns:a16="http://schemas.microsoft.com/office/drawing/2014/main" id="{8582E044-EAFD-4F23-9596-D849712678C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91279605"/>
              </p:ext>
            </p:extLst>
          </p:nvPr>
        </p:nvGraphicFramePr>
        <p:xfrm>
          <a:off x="1286934" y="2925232"/>
          <a:ext cx="9625383" cy="3086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11354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Group 11">
            <a:extLst>
              <a:ext uri="{FF2B5EF4-FFF2-40B4-BE49-F238E27FC236}">
                <a16:creationId xmlns:a16="http://schemas.microsoft.com/office/drawing/2014/main" id="{1DD029FC-684F-483A-A8BD-1F092BFFB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F3C96DD-C9B2-4B53-AEC5-8CB276D3C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62F19CA-71D7-45F5-9123-CA712C528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886C2A0-05BA-4243-B351-00C64563A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CC87CEB4-8F81-455D-A076-159940550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BC9FC7F0-1AE4-4459-B8F2-219D7598B9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DD48B9DA-44B2-4334-96CF-D089EFEC9A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79089964-B99F-487E-840E-FD3D7E88C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EC4611E9-9EAD-44EF-967C-9F3F3066D0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5916A076-E219-44E3-8EB5-1C04EFCD17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47" name="Rectangle 22">
            <a:extLst>
              <a:ext uri="{FF2B5EF4-FFF2-40B4-BE49-F238E27FC236}">
                <a16:creationId xmlns:a16="http://schemas.microsoft.com/office/drawing/2014/main" id="{D764F0A0-D07C-4159-9427-D25058257D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E47C794-DD90-4D91-829F-2F92D74D4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A9A91F91-27C6-4301-95BB-38D75819E4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A146DDC2-5A93-4B50-B8F4-B5311F9EC5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19AA3227-4C96-4188-B279-CBD4D28FA0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63943AC8-1C36-402E-9CF9-236EC89947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107455A9-9423-4813-B4F5-5987FC507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5523852" y="18006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553DE0C0-A442-421A-BC88-7C91FBC0D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4612744" y="27763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32" name="Freeform 5">
              <a:extLst>
                <a:ext uri="{FF2B5EF4-FFF2-40B4-BE49-F238E27FC236}">
                  <a16:creationId xmlns:a16="http://schemas.microsoft.com/office/drawing/2014/main" id="{0D557BDA-150C-4379-BDD2-E213125900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7ADE6CF-23CA-4D4E-BDDB-A1DDC896CF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151" y="571500"/>
            <a:ext cx="6561974" cy="162232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/>
              <a:t>Social Construction of reality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DB94CD-4CC2-43C5-B3FF-AF0D057A8C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098" y="2418735"/>
            <a:ext cx="6456769" cy="38117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bg1"/>
                </a:solidFill>
              </a:rPr>
              <a:t>According to peter l Berger and Thomas Luckman society is constructed in three stages:</a:t>
            </a:r>
          </a:p>
          <a:p>
            <a:pPr marL="342900" indent="-342900">
              <a:buFont typeface="Wingdings 3" charset="2"/>
              <a:buChar char=""/>
            </a:pPr>
            <a:endParaRPr lang="en-US" dirty="0">
              <a:solidFill>
                <a:schemeClr val="bg1"/>
              </a:solidFill>
            </a:endParaRPr>
          </a:p>
          <a:p>
            <a:pPr marL="342900" indent="-342900">
              <a:buFont typeface="Wingdings 3" charset="2"/>
              <a:buChar char=""/>
            </a:pPr>
            <a:r>
              <a:rPr lang="en-US" dirty="0">
                <a:solidFill>
                  <a:schemeClr val="bg1"/>
                </a:solidFill>
              </a:rPr>
              <a:t>Externalization</a:t>
            </a:r>
          </a:p>
          <a:p>
            <a:pPr marL="342900" indent="-342900">
              <a:buFont typeface="Wingdings 3" charset="2"/>
              <a:buChar char=""/>
            </a:pPr>
            <a:endParaRPr lang="en-US" dirty="0">
              <a:solidFill>
                <a:schemeClr val="bg1"/>
              </a:solidFill>
            </a:endParaRPr>
          </a:p>
          <a:p>
            <a:pPr marL="342900" indent="-342900">
              <a:buFont typeface="Wingdings 3" charset="2"/>
              <a:buChar char=""/>
            </a:pPr>
            <a:r>
              <a:rPr lang="en-US" dirty="0">
                <a:solidFill>
                  <a:schemeClr val="bg1"/>
                </a:solidFill>
              </a:rPr>
              <a:t>Objectivation</a:t>
            </a:r>
          </a:p>
          <a:p>
            <a:pPr marL="342900" indent="-342900">
              <a:buFont typeface="Wingdings 3" charset="2"/>
              <a:buChar char=""/>
            </a:pPr>
            <a:endParaRPr lang="en-US" dirty="0">
              <a:solidFill>
                <a:schemeClr val="bg1"/>
              </a:solidFill>
            </a:endParaRPr>
          </a:p>
          <a:p>
            <a:pPr marL="342900" indent="-342900">
              <a:buFont typeface="Wingdings 3" charset="2"/>
              <a:buChar char=""/>
            </a:pPr>
            <a:r>
              <a:rPr lang="en-US" dirty="0">
                <a:solidFill>
                  <a:schemeClr val="bg1"/>
                </a:solidFill>
              </a:rPr>
              <a:t>Internalization</a:t>
            </a:r>
          </a:p>
          <a:p>
            <a:pPr>
              <a:buFont typeface="Wingdings 3" charset="2"/>
              <a:buChar char=""/>
            </a:pP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7" name="Graphic 6" descr="World">
            <a:extLst>
              <a:ext uri="{FF2B5EF4-FFF2-40B4-BE49-F238E27FC236}">
                <a16:creationId xmlns:a16="http://schemas.microsoft.com/office/drawing/2014/main" id="{F4F7922E-3C9F-494F-A9C1-9811D823C7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26328" y="1429182"/>
            <a:ext cx="4017216" cy="4017216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190D4F95-AC40-4C7F-8794-DF2B6F7500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897833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98B78F7-6841-4168-8538-3E26070861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64D568C-39BB-4394-A483-C7C185002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CB70B903-F367-48EC-B214-D1D26FC700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45E5B732-80F6-496B-AC33-E0FD9395D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C709F18-F3FB-4D14-B50D-6159067EB6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16E4A747-3382-4841-BCBE-78D416DEEC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049AC68C-6F74-4DEB-9CD1-3E1C4EB2C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3FB17BE8-AC72-4544-AFE9-F8C1C3EB65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A9C309E-85D1-4C33-BDA0-407AB7D84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/>
              <a:t>Some Things that have been </a:t>
            </a:r>
            <a:r>
              <a:rPr lang="en-GB" b="1" dirty="0" err="1"/>
              <a:t>Socialy</a:t>
            </a:r>
            <a:r>
              <a:rPr lang="en-GB" b="1" dirty="0"/>
              <a:t> Constructed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7BD11-C12E-485B-B883-EA9EAAAE0B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5132439" cy="3811742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Money</a:t>
            </a:r>
          </a:p>
          <a:p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</a:p>
          <a:p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Books</a:t>
            </a:r>
          </a:p>
          <a:p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 concept</a:t>
            </a:r>
          </a:p>
        </p:txBody>
      </p:sp>
      <p:pic>
        <p:nvPicPr>
          <p:cNvPr id="5" name="Graphic 4" descr="Head with gears">
            <a:extLst>
              <a:ext uri="{FF2B5EF4-FFF2-40B4-BE49-F238E27FC236}">
                <a16:creationId xmlns:a16="http://schemas.microsoft.com/office/drawing/2014/main" id="{7FBC37F7-24A9-471E-9A7D-AC190BDC4F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14079" y="1007642"/>
            <a:ext cx="4842716" cy="4842716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5BA6DB3-F246-4306-AA4A-B2E8EF6D7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200088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DA54C-CF90-4746-B517-854080283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Social Constructionism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2E3F56-D7D1-47C0-8102-6A25C22689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Weak social constructionism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701AD8-2510-41BB-BB07-011BFB91417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Social construct is dependant on brute facts</a:t>
            </a:r>
          </a:p>
          <a:p>
            <a:r>
              <a:rPr lang="en-GB" sz="2000" dirty="0"/>
              <a:t> Brute facts are facts that exist        without having been constructed these are the most basic facts.</a:t>
            </a:r>
            <a:endParaRPr lang="en-GB" sz="2000" u="sng" dirty="0"/>
          </a:p>
          <a:p>
            <a:r>
              <a:rPr lang="en-GB" sz="2000" dirty="0"/>
              <a:t>Institutional facts  these are the facts that have been defined by people.</a:t>
            </a:r>
          </a:p>
          <a:p>
            <a:endParaRPr lang="en-GB" sz="20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E13301-8FCD-4167-9174-8635F53BC2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1" dirty="0"/>
              <a:t>Strong social constructionism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CFC4F4-4B55-4400-9B12-9E1D91B0954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This is the idea that the whole of reality is dependant on social habits </a:t>
            </a:r>
          </a:p>
          <a:p>
            <a:r>
              <a:rPr lang="en-GB" sz="2000" dirty="0"/>
              <a:t>There are no brute facts</a:t>
            </a:r>
          </a:p>
          <a:p>
            <a:r>
              <a:rPr lang="en-GB" sz="2000" dirty="0"/>
              <a:t>There are no facts that just exist </a:t>
            </a:r>
          </a:p>
          <a:p>
            <a:r>
              <a:rPr lang="en-GB" sz="2000" dirty="0"/>
              <a:t>All knowledge Is a social construct</a:t>
            </a:r>
          </a:p>
        </p:txBody>
      </p:sp>
    </p:spTree>
    <p:extLst>
      <p:ext uri="{BB962C8B-B14F-4D97-AF65-F5344CB8AC3E}">
        <p14:creationId xmlns:p14="http://schemas.microsoft.com/office/powerpoint/2010/main" val="40661342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DFA0C-4BF8-4E60-9E90-31F1BD5712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74825" y="1143000"/>
            <a:ext cx="6268246" cy="2394679"/>
          </a:xfrm>
        </p:spPr>
        <p:txBody>
          <a:bodyPr>
            <a:normAutofit/>
          </a:bodyPr>
          <a:lstStyle/>
          <a:p>
            <a:r>
              <a:rPr lang="en-GB" sz="6600" dirty="0"/>
              <a:t>Criticism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8FF697-FE31-4EAF-B95A-2502A16499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74825" y="3867462"/>
            <a:ext cx="6268246" cy="1874359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Social constructionism is anti-realist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Social constructionism is also criticized on grounds of relativism.</a:t>
            </a: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994787EE-B76F-4287-978B-6E64DD1818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09764" y="1661911"/>
            <a:ext cx="3531062" cy="353106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08596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FB04A-3A2E-41F0-AE7C-3C634DED4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1063416"/>
            <a:ext cx="9086326" cy="1440633"/>
          </a:xfrm>
        </p:spPr>
        <p:txBody>
          <a:bodyPr/>
          <a:lstStyle/>
          <a:p>
            <a:r>
              <a:rPr lang="en-GB" dirty="0"/>
              <a:t>Key points of Social Constructionism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C309F4-1EA7-41BD-A02A-3A9A9A9ADB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3981156"/>
            <a:ext cx="9438018" cy="2447779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/>
              <a:t>The theory of social constructionism states that meaning and knowledge are just socially created.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/>
              <a:t>Social constructionists believe that things that are generally viewed as natural or normal in society</a:t>
            </a:r>
            <a:endParaRPr lang="en-GB" dirty="0"/>
          </a:p>
          <a:p>
            <a:r>
              <a:rPr lang="en-GB" dirty="0"/>
              <a:t>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6758404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253286B-7D45-4CA7-9F41-1B246B066C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78420" y="1370143"/>
            <a:ext cx="6391270" cy="4157446"/>
          </a:xfrm>
        </p:spPr>
        <p:txBody>
          <a:bodyPr anchor="ctr">
            <a:normAutofit/>
          </a:bodyPr>
          <a:lstStyle/>
          <a:p>
            <a:r>
              <a:rPr lang="en-GB" sz="6600">
                <a:solidFill>
                  <a:schemeClr val="tx1"/>
                </a:solidFill>
              </a:rPr>
              <a:t>Conclusion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Graphic 4" descr="Chevron arrows">
            <a:extLst>
              <a:ext uri="{FF2B5EF4-FFF2-40B4-BE49-F238E27FC236}">
                <a16:creationId xmlns:a16="http://schemas.microsoft.com/office/drawing/2014/main" id="{03876F21-0FD1-4797-802E-972F92B362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63944" y="2370060"/>
            <a:ext cx="2117879" cy="2117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123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24">
            <a:extLst>
              <a:ext uri="{FF2B5EF4-FFF2-40B4-BE49-F238E27FC236}">
                <a16:creationId xmlns:a16="http://schemas.microsoft.com/office/drawing/2014/main" id="{33474BD5-5CDD-4624-B265-461D5D2FAB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64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97541F74-7AB4-44F5-B299-DC46587E9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B7C5CDCA-4575-4FF4-A5EC-64DC449B20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Oval 28">
              <a:extLst>
                <a:ext uri="{FF2B5EF4-FFF2-40B4-BE49-F238E27FC236}">
                  <a16:creationId xmlns:a16="http://schemas.microsoft.com/office/drawing/2014/main" id="{0742D19B-10DE-4D94-98F8-1F12F9938F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9BC4F9F2-5068-498F-A8BD-B7B1053288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3E1DABB-ED82-4D7D-8F9D-4F5168E3E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93468F7E-1797-41D7-AB73-3AD2C4C253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A20D4073-E031-435E-B8A6-63CEA7375E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8304B15C-CB59-49EF-BEFA-F4B5CFF1F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6739E239-4B56-4CD1-B3C9-F44730C4B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36" name="Freeform 5">
              <a:extLst>
                <a:ext uri="{FF2B5EF4-FFF2-40B4-BE49-F238E27FC236}">
                  <a16:creationId xmlns:a16="http://schemas.microsoft.com/office/drawing/2014/main" id="{B97F9A81-D694-4C86-AF0C-8D592AFE28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9E382A3D-2F90-475C-8DF2-F666FEA34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6FF498-68BF-4DC8-A3AD-AB2795CD93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3171" y="1143000"/>
            <a:ext cx="8825658" cy="3389217"/>
          </a:xfrm>
        </p:spPr>
        <p:txBody>
          <a:bodyPr anchor="ctr">
            <a:normAutofit/>
          </a:bodyPr>
          <a:lstStyle/>
          <a:p>
            <a:pPr algn="ctr"/>
            <a:r>
              <a:rPr lang="en-GB" sz="6600">
                <a:solidFill>
                  <a:srgbClr val="FFFFFF"/>
                </a:solidFill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21796388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8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1369275-46EF-4C92-A3CF-05A39FA64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 dirty="0">
                <a:solidFill>
                  <a:schemeClr val="tx1"/>
                </a:solidFill>
              </a:rPr>
              <a:t>References</a:t>
            </a:r>
          </a:p>
        </p:txBody>
      </p:sp>
      <p:cxnSp>
        <p:nvCxnSpPr>
          <p:cNvPr id="49" name="Straight Connector 28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Content Placeholder 2">
            <a:extLst>
              <a:ext uri="{FF2B5EF4-FFF2-40B4-BE49-F238E27FC236}">
                <a16:creationId xmlns:a16="http://schemas.microsoft.com/office/drawing/2014/main" id="{9F30D66F-7BBA-4914-AE3E-D3C90ACDBB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i="1" dirty="0">
              <a:solidFill>
                <a:schemeClr val="tx1"/>
              </a:solidFill>
            </a:endParaRPr>
          </a:p>
          <a:p>
            <a:r>
              <a:rPr lang="en-GB" i="1" u="sng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https://www.thoughtco.com/social-constructionism-4586374</a:t>
            </a:r>
            <a:endParaRPr lang="en-GB" i="1" u="sng" dirty="0">
              <a:solidFill>
                <a:schemeClr val="tx1"/>
              </a:solidFill>
            </a:endParaRPr>
          </a:p>
          <a:p>
            <a:endParaRPr lang="en-GB" i="1" u="sng" dirty="0">
              <a:solidFill>
                <a:schemeClr val="tx1"/>
              </a:solidFill>
            </a:endParaRPr>
          </a:p>
          <a:p>
            <a:r>
              <a:rPr lang="en-GB" i="1" u="sng" dirty="0">
                <a:solidFill>
                  <a:schemeClr val="tx1"/>
                </a:solidFill>
              </a:rPr>
              <a:t>http://perflensburg.se/Berger%20social-construction-of-reality.pdf</a:t>
            </a:r>
          </a:p>
          <a:p>
            <a:endParaRPr lang="en-GB" i="1" u="sng" dirty="0">
              <a:solidFill>
                <a:schemeClr val="tx1"/>
              </a:solidFill>
            </a:endParaRPr>
          </a:p>
        </p:txBody>
      </p:sp>
      <p:sp>
        <p:nvSpPr>
          <p:cNvPr id="51" name="Footer Placeholder 4">
            <a:extLst>
              <a:ext uri="{FF2B5EF4-FFF2-40B4-BE49-F238E27FC236}">
                <a16:creationId xmlns:a16="http://schemas.microsoft.com/office/drawing/2014/main" id="{0308D749-5984-4BB8-A788-A85D24304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000" b="0" i="0" kern="1200">
                <a:solidFill>
                  <a:schemeClr val="bg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b="1" dirty="0">
              <a:solidFill>
                <a:srgbClr val="B31166"/>
              </a:solidFill>
            </a:endParaRPr>
          </a:p>
        </p:txBody>
      </p:sp>
      <p:sp>
        <p:nvSpPr>
          <p:cNvPr id="52" name="Date Placeholder 3">
            <a:extLst>
              <a:ext uri="{FF2B5EF4-FFF2-40B4-BE49-F238E27FC236}">
                <a16:creationId xmlns:a16="http://schemas.microsoft.com/office/drawing/2014/main" id="{95B8172D-A4C8-41B4-8991-78BBEC403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7718854" y="6391839"/>
            <a:ext cx="2997637" cy="30479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l" defTabSz="457200" rtl="0" eaLnBrk="1" latinLnBrk="0" hangingPunct="1">
              <a:defRPr sz="1000" b="0" i="0" kern="1200">
                <a:solidFill>
                  <a:schemeClr val="bg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en-US" b="1" dirty="0">
              <a:solidFill>
                <a:srgbClr val="B311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827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239</Words>
  <Application>Microsoft Office PowerPoint</Application>
  <PresentationFormat>Widescreen</PresentationFormat>
  <Paragraphs>42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Ion Boardroom</vt:lpstr>
      <vt:lpstr>        Social Constructionism </vt:lpstr>
      <vt:lpstr>What is social constructionism?</vt:lpstr>
      <vt:lpstr>Origin of social constructionism</vt:lpstr>
      <vt:lpstr>Social Construction of reality</vt:lpstr>
      <vt:lpstr>Some Things that have been Socialy Constructed</vt:lpstr>
      <vt:lpstr>Types of Social Constructionism</vt:lpstr>
      <vt:lpstr>Criticism</vt:lpstr>
      <vt:lpstr>Key points of Social Constructionism</vt:lpstr>
      <vt:lpstr>Conclusion</vt:lpstr>
      <vt:lpstr>Thank you for listening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Social Constructionism </dc:title>
  <dc:creator>jodie bassett</dc:creator>
  <cp:lastModifiedBy>jodie bassett</cp:lastModifiedBy>
  <cp:revision>4</cp:revision>
  <dcterms:created xsi:type="dcterms:W3CDTF">2019-04-29T16:57:00Z</dcterms:created>
  <dcterms:modified xsi:type="dcterms:W3CDTF">2019-04-29T17:45:22Z</dcterms:modified>
</cp:coreProperties>
</file>