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6" r:id="rId9"/>
    <p:sldId id="265" r:id="rId10"/>
    <p:sldId id="264" r:id="rId11"/>
    <p:sldId id="267" r:id="rId12"/>
    <p:sldId id="268" r:id="rId13"/>
    <p:sldId id="269" r:id="rId14"/>
    <p:sldId id="270" r:id="rId15"/>
    <p:sldId id="271" r:id="rId16"/>
    <p:sldId id="258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91" r:id="rId35"/>
    <p:sldId id="290" r:id="rId36"/>
    <p:sldId id="292" r:id="rId37"/>
    <p:sldId id="293" r:id="rId38"/>
    <p:sldId id="294" r:id="rId39"/>
    <p:sldId id="295" r:id="rId40"/>
    <p:sldId id="297" r:id="rId41"/>
    <p:sldId id="296" r:id="rId42"/>
    <p:sldId id="298" r:id="rId43"/>
    <p:sldId id="299" r:id="rId44"/>
    <p:sldId id="300" r:id="rId45"/>
    <p:sldId id="301" r:id="rId46"/>
    <p:sldId id="302" r:id="rId47"/>
    <p:sldId id="303" r:id="rId48"/>
    <p:sldId id="305" r:id="rId49"/>
    <p:sldId id="304" r:id="rId50"/>
    <p:sldId id="306" r:id="rId51"/>
    <p:sldId id="289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108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B473B52-9F00-4F6F-9FC1-59D96E71E5F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58536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3B52-9F00-4F6F-9FC1-59D96E71E5F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455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B473B52-9F00-4F6F-9FC1-59D96E71E5F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2553296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3B52-9F00-4F6F-9FC1-59D96E71E5F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46116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3B52-9F00-4F6F-9FC1-59D96E71E5F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84908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3B52-9F00-4F6F-9FC1-59D96E71E5F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735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3B52-9F00-4F6F-9FC1-59D96E71E5F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43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0B473B52-9F00-4F6F-9FC1-59D96E71E5F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6954573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0B473B52-9F00-4F6F-9FC1-59D96E71E5F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537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3B52-9F00-4F6F-9FC1-59D96E71E5F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528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3B52-9F00-4F6F-9FC1-59D96E71E5F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738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0B473B52-9F00-4F6F-9FC1-59D96E71E5F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3B2F16A2-33DC-4A53-8F05-5BEE4F06B150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06900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arxists.org/archive/marx/works/download/pdf/origin_family.pdf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pubs.socialistreviewindex.org.uk/isj65/rees.htm" TargetMode="Externa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Applying Political Theory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Phillip </a:t>
            </a:r>
            <a:r>
              <a:rPr lang="en-GB" dirty="0" smtClean="0"/>
              <a:t>Morgan</a:t>
            </a:r>
          </a:p>
          <a:p>
            <a:r>
              <a:rPr lang="en-GB" dirty="0" smtClean="0"/>
              <a:t>SJEQ7002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260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Normative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Justice</a:t>
            </a:r>
          </a:p>
          <a:p>
            <a:r>
              <a:rPr lang="en-GB" dirty="0" smtClean="0"/>
              <a:t>Rights</a:t>
            </a:r>
          </a:p>
          <a:p>
            <a:r>
              <a:rPr lang="en-GB" dirty="0" smtClean="0"/>
              <a:t>Liberty</a:t>
            </a:r>
          </a:p>
          <a:p>
            <a:r>
              <a:rPr lang="en-GB" dirty="0" smtClean="0"/>
              <a:t>Individual Autonomy</a:t>
            </a:r>
          </a:p>
          <a:p>
            <a:r>
              <a:rPr lang="en-GB" dirty="0" smtClean="0"/>
              <a:t>Equality</a:t>
            </a:r>
          </a:p>
          <a:p>
            <a:r>
              <a:rPr lang="en-GB" dirty="0" smtClean="0"/>
              <a:t>Democracy</a:t>
            </a:r>
          </a:p>
          <a:p>
            <a:r>
              <a:rPr lang="en-GB" dirty="0" smtClean="0"/>
              <a:t>Private Property</a:t>
            </a:r>
          </a:p>
          <a:p>
            <a:r>
              <a:rPr lang="en-GB" dirty="0" smtClean="0"/>
              <a:t>The Common Good</a:t>
            </a:r>
          </a:p>
          <a:p>
            <a:r>
              <a:rPr lang="en-GB" dirty="0" smtClean="0"/>
              <a:t>State Sovereignty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26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Justice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One of the oldest concepts in Western political theory (Plato’s Republic, 1981).</a:t>
            </a:r>
          </a:p>
          <a:p>
            <a:r>
              <a:rPr lang="en-GB" dirty="0" smtClean="0"/>
              <a:t>Who asked…’what is justice?...</a:t>
            </a:r>
          </a:p>
          <a:p>
            <a:r>
              <a:rPr lang="en-GB" dirty="0" smtClean="0"/>
              <a:t>Justice for Plato was to found in …’good and orderly government’</a:t>
            </a:r>
          </a:p>
          <a:p>
            <a:r>
              <a:rPr lang="en-GB" dirty="0" smtClean="0"/>
              <a:t>(by those who are the wisest and best suited for government)</a:t>
            </a:r>
          </a:p>
          <a:p>
            <a:r>
              <a:rPr lang="en-GB" dirty="0" smtClean="0"/>
              <a:t>Two types:    a. criminal justice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b. distributive justice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In both a ‘concept of desert’</a:t>
            </a:r>
          </a:p>
          <a:p>
            <a:r>
              <a:rPr lang="en-GB" dirty="0" smtClean="0"/>
              <a:t>Do we agree with this belief?</a:t>
            </a:r>
          </a:p>
          <a:p>
            <a:r>
              <a:rPr lang="en-GB" dirty="0" smtClean="0"/>
              <a:t>Is it credible in the 21</a:t>
            </a:r>
            <a:r>
              <a:rPr lang="en-GB" baseline="30000" dirty="0" smtClean="0"/>
              <a:t>st</a:t>
            </a:r>
            <a:r>
              <a:rPr lang="en-GB" dirty="0" smtClean="0"/>
              <a:t> century?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 smtClean="0"/>
              <a:t>(Smits,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768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Rights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Entitlements</a:t>
            </a:r>
          </a:p>
          <a:p>
            <a:r>
              <a:rPr lang="en-GB" dirty="0" smtClean="0"/>
              <a:t>To act or be treated in a particular way</a:t>
            </a:r>
          </a:p>
          <a:p>
            <a:r>
              <a:rPr lang="en-GB" dirty="0" smtClean="0"/>
              <a:t>Individuals assert their rights against the state or others</a:t>
            </a:r>
          </a:p>
          <a:p>
            <a:r>
              <a:rPr lang="en-GB" dirty="0" smtClean="0"/>
              <a:t>i.e. Liberties</a:t>
            </a:r>
          </a:p>
          <a:p>
            <a:r>
              <a:rPr lang="en-GB" dirty="0" smtClean="0"/>
              <a:t>Rights derive from Law (positive rights-particular political communities- i.e. Universal rights)</a:t>
            </a:r>
          </a:p>
          <a:p>
            <a:r>
              <a:rPr lang="en-GB" dirty="0" smtClean="0"/>
              <a:t>From a higher authority e.g. God (natural rights-applicable to all universally i.e. secular rights)</a:t>
            </a:r>
          </a:p>
          <a:p>
            <a:r>
              <a:rPr lang="en-GB" dirty="0" smtClean="0"/>
              <a:t>Normative Power-’Trumps’</a:t>
            </a:r>
          </a:p>
          <a:p>
            <a:pPr marL="0" indent="0" algn="r">
              <a:buNone/>
            </a:pPr>
            <a:r>
              <a:rPr lang="en-GB" dirty="0" smtClean="0"/>
              <a:t>(Haywood, 2015; Dworkin, 1984; Frezzo,2015)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201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Liberty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Political Theory is concerned with the liberty or freedom of individuals from state action</a:t>
            </a:r>
          </a:p>
          <a:p>
            <a:r>
              <a:rPr lang="en-GB" dirty="0" smtClean="0"/>
              <a:t>…it is ‘a fundamental concern of liberal political philosophy</a:t>
            </a:r>
          </a:p>
          <a:p>
            <a:r>
              <a:rPr lang="en-GB" dirty="0" smtClean="0"/>
              <a:t>Defending individuals against the state and church</a:t>
            </a:r>
          </a:p>
          <a:p>
            <a:r>
              <a:rPr lang="en-GB" dirty="0" smtClean="0"/>
              <a:t>So what then is ‘Negative Liberty’?</a:t>
            </a:r>
          </a:p>
        </p:txBody>
      </p:sp>
    </p:spTree>
    <p:extLst>
      <p:ext uri="{BB962C8B-B14F-4D97-AF65-F5344CB8AC3E}">
        <p14:creationId xmlns:p14="http://schemas.microsoft.com/office/powerpoint/2010/main" val="26667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Negative Liberty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Freedom of individuals from restraints</a:t>
            </a:r>
          </a:p>
          <a:p>
            <a:r>
              <a:rPr lang="en-GB" dirty="0" smtClean="0"/>
              <a:t>…usually the laws of the state…</a:t>
            </a:r>
          </a:p>
          <a:p>
            <a:r>
              <a:rPr lang="en-GB" dirty="0" smtClean="0"/>
              <a:t>Including the pressures of public opinion</a:t>
            </a:r>
          </a:p>
          <a:p>
            <a:r>
              <a:rPr lang="en-GB" dirty="0" smtClean="0"/>
              <a:t>i.e. the constraints that ‘collectivities’…</a:t>
            </a:r>
          </a:p>
          <a:p>
            <a:r>
              <a:rPr lang="en-GB" dirty="0" smtClean="0"/>
              <a:t>They… impose on personal expression…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40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Positive Liberty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Freedom of individuals to…</a:t>
            </a:r>
          </a:p>
          <a:p>
            <a:r>
              <a:rPr lang="en-GB" dirty="0" smtClean="0"/>
              <a:t>…develop their own capacities..</a:t>
            </a:r>
          </a:p>
          <a:p>
            <a:r>
              <a:rPr lang="en-GB" dirty="0" smtClean="0"/>
              <a:t>…act autonomously…</a:t>
            </a:r>
          </a:p>
          <a:p>
            <a:r>
              <a:rPr lang="en-GB" dirty="0" smtClean="0"/>
              <a:t>i.e. ‘under no one’s direction but their own’</a:t>
            </a:r>
          </a:p>
          <a:p>
            <a:r>
              <a:rPr lang="en-GB" dirty="0" smtClean="0"/>
              <a:t>And to ‘maximise their individual potential’</a:t>
            </a:r>
          </a:p>
          <a:p>
            <a:r>
              <a:rPr lang="en-GB" dirty="0" smtClean="0"/>
              <a:t>E.g. participate in law making and how we govern ourselves</a:t>
            </a:r>
          </a:p>
          <a:p>
            <a:r>
              <a:rPr lang="en-GB" dirty="0" smtClean="0"/>
              <a:t>i.e. a ‘collective life enabling individual liberty’</a:t>
            </a:r>
          </a:p>
          <a:p>
            <a:r>
              <a:rPr lang="en-GB" dirty="0" smtClean="0"/>
              <a:t>Q: does this allow ‘the state’ to exert control over individuals?</a:t>
            </a:r>
          </a:p>
          <a:p>
            <a:pPr marL="0" indent="0" algn="r">
              <a:buNone/>
            </a:pPr>
            <a:r>
              <a:rPr lang="en-GB" dirty="0" smtClean="0"/>
              <a:t>(Smit,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165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Individual Autonomy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Smit (2016) defines ‘Individual Autonomy’ as: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…’the ability of individuals to act freely as agents, making their own decisions and shaping their own lives’.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6617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Individual Autonomy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Smit (2016) defines ‘Individual Autonomy’ as: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…’the ability of individuals to act freely as agents, making their own decisions and shaping their own lives’.</a:t>
            </a:r>
          </a:p>
          <a:p>
            <a:r>
              <a:rPr lang="en-GB" dirty="0" smtClean="0"/>
              <a:t>Consider…</a:t>
            </a:r>
          </a:p>
          <a:p>
            <a:pPr marL="0" indent="0" algn="ctr">
              <a:buNone/>
            </a:pPr>
            <a:r>
              <a:rPr lang="en-GB" dirty="0" smtClean="0"/>
              <a:t>Does autonomy as a concept relate to liberty? And then is positive liberty necessary for autonomy?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6265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Individual Autonomy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Smit (2016) defines ‘Individual Autonomy’ as: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…’the ability of individuals to act freely as agents, making their own decisions and shaping their own lives’.</a:t>
            </a:r>
          </a:p>
          <a:p>
            <a:r>
              <a:rPr lang="en-GB" dirty="0" smtClean="0"/>
              <a:t>Consider…</a:t>
            </a:r>
          </a:p>
          <a:p>
            <a:pPr marL="0" indent="0" algn="ctr">
              <a:buNone/>
            </a:pPr>
            <a:r>
              <a:rPr lang="en-GB" dirty="0" smtClean="0"/>
              <a:t>Does autonomy as a concept relate to liberty? And then is positive liberty necessary for autonomy?</a:t>
            </a:r>
          </a:p>
          <a:p>
            <a:pPr marL="0" indent="0" algn="ctr">
              <a:buNone/>
            </a:pPr>
            <a:r>
              <a:rPr lang="en-GB" dirty="0" smtClean="0"/>
              <a:t>If yes, is this enough? Or do individuals need a range of options in order to be truly autonomous?</a:t>
            </a:r>
          </a:p>
          <a:p>
            <a:pPr marL="0" indent="0" algn="r">
              <a:buNone/>
            </a:pPr>
            <a:r>
              <a:rPr lang="en-GB" dirty="0" smtClean="0"/>
              <a:t>(Frezzo, 2015)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86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Equality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fundamental concept of modern politics</a:t>
            </a:r>
          </a:p>
          <a:p>
            <a:r>
              <a:rPr lang="en-GB" dirty="0" smtClean="0"/>
              <a:t>Derived from ‘The Enlightenment’ reaction (Hierarchical)</a:t>
            </a:r>
          </a:p>
          <a:p>
            <a:r>
              <a:rPr lang="en-GB" dirty="0" smtClean="0"/>
              <a:t>Equality before law?</a:t>
            </a:r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940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fundamental concept of modern politics</a:t>
            </a:r>
          </a:p>
          <a:p>
            <a:r>
              <a:rPr lang="en-GB" dirty="0" smtClean="0"/>
              <a:t>Derived from ‘The Enlightenment’ reaction (Hierarchical)</a:t>
            </a:r>
          </a:p>
          <a:p>
            <a:r>
              <a:rPr lang="en-GB" dirty="0" smtClean="0"/>
              <a:t>Equality before law?</a:t>
            </a:r>
          </a:p>
          <a:p>
            <a:r>
              <a:rPr lang="en-GB" dirty="0" smtClean="0"/>
              <a:t>In positive legal terms, then…</a:t>
            </a:r>
          </a:p>
          <a:p>
            <a:pPr marL="0" indent="0" algn="ctr">
              <a:buNone/>
            </a:pPr>
            <a:r>
              <a:rPr lang="en-GB" dirty="0" smtClean="0"/>
              <a:t>…’in positive legal terms, equal rights and liberties for all’…</a:t>
            </a:r>
          </a:p>
          <a:p>
            <a:r>
              <a:rPr lang="en-GB" dirty="0" smtClean="0"/>
              <a:t>Should ‘the state’ only go this far?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261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fundamental concept of modern politics</a:t>
            </a:r>
          </a:p>
          <a:p>
            <a:r>
              <a:rPr lang="en-GB" dirty="0" smtClean="0"/>
              <a:t>Derived from ‘The Enlightenment’ reaction (Hierarchical)</a:t>
            </a:r>
          </a:p>
          <a:p>
            <a:r>
              <a:rPr lang="en-GB" dirty="0" smtClean="0"/>
              <a:t>Equality before law?</a:t>
            </a:r>
          </a:p>
          <a:p>
            <a:r>
              <a:rPr lang="en-GB" dirty="0" smtClean="0"/>
              <a:t>In positive legal terms, then…</a:t>
            </a:r>
          </a:p>
          <a:p>
            <a:pPr marL="0" indent="0" algn="ctr">
              <a:buNone/>
            </a:pPr>
            <a:r>
              <a:rPr lang="en-GB" dirty="0" smtClean="0"/>
              <a:t>…’in positive legal terms, equal rights and liberties for all’…</a:t>
            </a:r>
          </a:p>
          <a:p>
            <a:r>
              <a:rPr lang="en-GB" dirty="0" smtClean="0"/>
              <a:t>Should ‘the state’ only go this far?</a:t>
            </a:r>
          </a:p>
          <a:p>
            <a:r>
              <a:rPr lang="en-GB" dirty="0" smtClean="0"/>
              <a:t>Is it acceptable then that anything beyond this is ‘due to the natural inequalities between different people’s abilities and talents’?</a:t>
            </a:r>
          </a:p>
          <a:p>
            <a:pPr marL="0" indent="0" algn="r">
              <a:buNone/>
            </a:pPr>
            <a:r>
              <a:rPr lang="en-GB" dirty="0" smtClean="0"/>
              <a:t>(France, 1910)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7868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Democracy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Plato (1981) a critic of democracy as:</a:t>
            </a:r>
          </a:p>
          <a:p>
            <a:pPr algn="ctr"/>
            <a:r>
              <a:rPr lang="en-GB" dirty="0" smtClean="0"/>
              <a:t>A normative ideal</a:t>
            </a:r>
          </a:p>
          <a:p>
            <a:pPr algn="ctr"/>
            <a:r>
              <a:rPr lang="en-GB" dirty="0" smtClean="0"/>
              <a:t>A political system</a:t>
            </a:r>
          </a:p>
          <a:p>
            <a:r>
              <a:rPr lang="en-GB" dirty="0" smtClean="0"/>
              <a:t>Promoted Social Reproduction of talents and abilities </a:t>
            </a:r>
          </a:p>
          <a:p>
            <a:pPr marL="0" indent="0" algn="ctr">
              <a:buNone/>
            </a:pPr>
            <a:r>
              <a:rPr lang="en-GB" dirty="0" smtClean="0"/>
              <a:t>i.e. ‘born to rule’</a:t>
            </a:r>
          </a:p>
          <a:p>
            <a:r>
              <a:rPr lang="en-GB" dirty="0" smtClean="0"/>
              <a:t>‘Those inborn’ have ‘carefully fostered talents’ necessary for good government</a:t>
            </a:r>
          </a:p>
          <a:p>
            <a:r>
              <a:rPr lang="en-GB" dirty="0" smtClean="0"/>
              <a:t>Aristotle (1981) was ‘suspicious of mass democracy’</a:t>
            </a:r>
          </a:p>
          <a:p>
            <a:r>
              <a:rPr lang="en-GB" dirty="0" smtClean="0"/>
              <a:t>Q: Consider this in terms of ‘Brexit’ political promises and </a:t>
            </a:r>
            <a:r>
              <a:rPr lang="en-GB" dirty="0" smtClean="0"/>
              <a:t>voting</a:t>
            </a:r>
          </a:p>
          <a:p>
            <a:pPr marL="0" indent="0" algn="r">
              <a:buNone/>
            </a:pPr>
            <a:r>
              <a:rPr lang="en-GB" dirty="0" smtClean="0"/>
              <a:t>(Schofield &amp; Griffith, 2016)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52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Mass Democracy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Mass Democracy </a:t>
            </a:r>
          </a:p>
          <a:p>
            <a:r>
              <a:rPr lang="en-GB" dirty="0" smtClean="0"/>
              <a:t>Plato’s version of democracy was Criticised by Aristotle </a:t>
            </a:r>
          </a:p>
          <a:p>
            <a:r>
              <a:rPr lang="en-GB" dirty="0" smtClean="0"/>
              <a:t>Should be left to wealthy male ‘wise elites’</a:t>
            </a:r>
          </a:p>
          <a:p>
            <a:r>
              <a:rPr lang="en-GB" dirty="0" smtClean="0"/>
              <a:t>‘Polity’ </a:t>
            </a:r>
          </a:p>
          <a:p>
            <a:r>
              <a:rPr lang="en-GB" dirty="0" smtClean="0"/>
              <a:t>Values that persist </a:t>
            </a:r>
          </a:p>
          <a:p>
            <a:r>
              <a:rPr lang="en-GB" dirty="0" smtClean="0"/>
              <a:t>(suggested reading – A Very Short introduction to The Enlightenment, Oxford Press)</a:t>
            </a:r>
          </a:p>
          <a:p>
            <a:r>
              <a:rPr lang="en-GB" dirty="0" smtClean="0"/>
              <a:t>Underlie the contemporary and persistent divide of ‘Direct’ and ‘Representative’ forms of democracy  </a:t>
            </a:r>
          </a:p>
          <a:p>
            <a:r>
              <a:rPr lang="en-GB" dirty="0" smtClean="0"/>
              <a:t>Should we decide for ourselves or trust our elected and wiser representatives?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751928" y="5964072"/>
            <a:ext cx="367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(Smits,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388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Theoretical Paradigms and Frameworks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Liberalism</a:t>
            </a:r>
          </a:p>
          <a:p>
            <a:r>
              <a:rPr lang="en-GB" dirty="0" smtClean="0"/>
              <a:t>Communitarianism</a:t>
            </a:r>
          </a:p>
          <a:p>
            <a:r>
              <a:rPr lang="en-GB" dirty="0" smtClean="0"/>
              <a:t>Marxism and Socialism</a:t>
            </a:r>
          </a:p>
          <a:p>
            <a:r>
              <a:rPr lang="en-GB" dirty="0" smtClean="0"/>
              <a:t>Feminism</a:t>
            </a:r>
          </a:p>
          <a:p>
            <a:r>
              <a:rPr lang="en-GB" dirty="0" smtClean="0"/>
              <a:t>Conservatism</a:t>
            </a:r>
          </a:p>
          <a:p>
            <a:r>
              <a:rPr lang="en-GB" dirty="0" smtClean="0"/>
              <a:t>Nationalism</a:t>
            </a:r>
          </a:p>
          <a:p>
            <a:r>
              <a:rPr lang="en-GB" dirty="0" smtClean="0"/>
              <a:t>Cosmopolitanism</a:t>
            </a:r>
          </a:p>
          <a:p>
            <a:r>
              <a:rPr lang="en-GB" dirty="0" smtClean="0"/>
              <a:t>Utilitarianism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524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Liberalism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dirty="0" smtClean="0"/>
              <a:t>Ideology legitimisation of contemporary democratic government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8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Liberalism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64776"/>
            <a:ext cx="10178322" cy="4981433"/>
          </a:xfrm>
        </p:spPr>
        <p:txBody>
          <a:bodyPr>
            <a:normAutofit lnSpcReduction="10000"/>
          </a:bodyPr>
          <a:lstStyle/>
          <a:p>
            <a:r>
              <a:rPr lang="en-GB" sz="2800" b="1" dirty="0" smtClean="0"/>
              <a:t>Liberalism is:</a:t>
            </a:r>
          </a:p>
          <a:p>
            <a:r>
              <a:rPr lang="en-GB" sz="2800" dirty="0" smtClean="0"/>
              <a:t>Hegemonic i.e.</a:t>
            </a:r>
          </a:p>
          <a:p>
            <a:pPr lvl="1">
              <a:buFont typeface="+mj-lt"/>
              <a:buAutoNum type="arabicPeriod"/>
            </a:pPr>
            <a:r>
              <a:rPr lang="en-GB" sz="2400" dirty="0"/>
              <a:t>ruling or dominant in a political or social context.</a:t>
            </a:r>
          </a:p>
          <a:p>
            <a:pPr lvl="1">
              <a:buFont typeface="+mj-lt"/>
              <a:buAutoNum type="arabicPeriod"/>
            </a:pPr>
            <a:r>
              <a:rPr lang="en-GB" sz="2400" dirty="0"/>
              <a:t>"the bourgeoisie constituted the hegemonic </a:t>
            </a:r>
            <a:r>
              <a:rPr lang="en-GB" sz="2400" dirty="0" smtClean="0"/>
              <a:t>class“ (Marx, 2013)</a:t>
            </a:r>
            <a:endParaRPr lang="en-GB" sz="2400" dirty="0"/>
          </a:p>
          <a:p>
            <a:r>
              <a:rPr lang="en-GB" sz="2800" dirty="0" smtClean="0"/>
              <a:t>Emerged around the 17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Century </a:t>
            </a:r>
          </a:p>
          <a:p>
            <a:r>
              <a:rPr lang="en-GB" sz="2800" dirty="0" smtClean="0"/>
              <a:t>A transition period between </a:t>
            </a:r>
          </a:p>
          <a:p>
            <a:pPr lvl="1"/>
            <a:r>
              <a:rPr lang="en-GB" sz="2400" dirty="0" smtClean="0"/>
              <a:t>Feudalism and…</a:t>
            </a:r>
          </a:p>
          <a:p>
            <a:pPr lvl="1"/>
            <a:r>
              <a:rPr lang="en-GB" sz="2400" dirty="0" smtClean="0"/>
              <a:t>Capitalism</a:t>
            </a:r>
          </a:p>
          <a:p>
            <a:pPr lvl="1"/>
            <a:r>
              <a:rPr lang="en-GB" sz="2400" dirty="0">
                <a:hlinkClick r:id="rId2"/>
              </a:rPr>
              <a:t>https://</a:t>
            </a:r>
            <a:r>
              <a:rPr lang="en-GB" sz="2400" dirty="0" smtClean="0">
                <a:hlinkClick r:id="rId2"/>
              </a:rPr>
              <a:t>www.marxists.org/archive/marx/works/download/pdf/origin_family.pdf</a:t>
            </a:r>
            <a:r>
              <a:rPr lang="en-GB" sz="2400" dirty="0" smtClean="0"/>
              <a:t> 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8161361" y="6161543"/>
            <a:ext cx="3125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(Engels, 1884)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48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Liberalism Irreducible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2A1A00"/>
              </a:buClr>
            </a:pP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Philosophic framework</a:t>
            </a:r>
          </a:p>
          <a:p>
            <a:pPr lvl="0">
              <a:buClr>
                <a:srgbClr val="2A1A00"/>
              </a:buClr>
            </a:pP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A moral value that:</a:t>
            </a:r>
          </a:p>
          <a:p>
            <a:pPr lvl="1">
              <a:buClr>
                <a:srgbClr val="2A1A00"/>
              </a:buClr>
            </a:pP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Each individual is equal</a:t>
            </a:r>
          </a:p>
          <a:p>
            <a:pPr lvl="1">
              <a:buClr>
                <a:srgbClr val="2A1A00"/>
              </a:buClr>
            </a:pP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Protect 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individuals 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from threat from 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others</a:t>
            </a:r>
          </a:p>
          <a:p>
            <a:pPr lvl="1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From Social 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G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roups and from…</a:t>
            </a:r>
          </a:p>
          <a:p>
            <a:pPr lvl="1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‘The State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’</a:t>
            </a:r>
          </a:p>
          <a:p>
            <a:pPr lvl="1">
              <a:buClr>
                <a:srgbClr val="2A1A00"/>
              </a:buClr>
            </a:pPr>
            <a:endParaRPr lang="en-GB" dirty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pPr marL="457200" lvl="1" indent="0" algn="r">
              <a:buClr>
                <a:srgbClr val="2A1A00"/>
              </a:buClr>
              <a:buNone/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(Morphet, 2014)</a:t>
            </a:r>
            <a:endParaRPr lang="en-GB" dirty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2412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Liberalism -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Limited state and government by ‘consent’</a:t>
            </a:r>
          </a:p>
          <a:p>
            <a:r>
              <a:rPr lang="en-GB" sz="2800" dirty="0" smtClean="0"/>
              <a:t>Primarily concerned with ‘Defending the Freedom of Individuals’… against</a:t>
            </a:r>
          </a:p>
          <a:p>
            <a:r>
              <a:rPr lang="en-GB" sz="2800" dirty="0" smtClean="0"/>
              <a:t>The reach of the Law (i.e. Negative Liberty) </a:t>
            </a:r>
          </a:p>
          <a:p>
            <a:r>
              <a:rPr lang="en-GB" sz="3600" dirty="0" smtClean="0"/>
              <a:t>However…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0301161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19</a:t>
            </a:r>
            <a:r>
              <a:rPr lang="en-GB" baseline="30000" dirty="0" smtClean="0"/>
              <a:t>th</a:t>
            </a:r>
            <a:r>
              <a:rPr lang="en-GB" dirty="0" smtClean="0"/>
              <a:t> Century Liberalism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focus on ‘Positive Liberty’</a:t>
            </a:r>
          </a:p>
          <a:p>
            <a:r>
              <a:rPr lang="en-GB" dirty="0" smtClean="0"/>
              <a:t>Enabling individuals to lead:</a:t>
            </a:r>
          </a:p>
          <a:p>
            <a:r>
              <a:rPr lang="en-GB" dirty="0" smtClean="0"/>
              <a:t>Free and autonomous lives</a:t>
            </a:r>
          </a:p>
          <a:p>
            <a:r>
              <a:rPr lang="en-GB" dirty="0" smtClean="0"/>
              <a:t>Despite their ‘Social and Economic Circumstances’…</a:t>
            </a:r>
            <a:r>
              <a:rPr lang="en-GB" dirty="0"/>
              <a:t>Which might limit them </a:t>
            </a:r>
            <a:endParaRPr lang="en-GB" dirty="0" smtClean="0"/>
          </a:p>
          <a:p>
            <a:r>
              <a:rPr lang="en-GB" sz="2800" dirty="0" smtClean="0"/>
              <a:t>Greater Role for the state…</a:t>
            </a:r>
          </a:p>
          <a:p>
            <a:r>
              <a:rPr lang="en-GB" dirty="0" smtClean="0"/>
              <a:t>A ‘Liberal’ is then someone who defends </a:t>
            </a:r>
          </a:p>
          <a:p>
            <a:pPr lvl="1"/>
            <a:r>
              <a:rPr lang="en-GB" dirty="0" smtClean="0"/>
              <a:t>State intervention and activism to ensure the </a:t>
            </a:r>
          </a:p>
          <a:p>
            <a:pPr lvl="1"/>
            <a:r>
              <a:rPr lang="en-GB" dirty="0" smtClean="0"/>
              <a:t>Equality of Opportunity for all </a:t>
            </a:r>
            <a:endParaRPr lang="en-GB" dirty="0" smtClean="0"/>
          </a:p>
          <a:p>
            <a:pPr marL="457200" lvl="1" indent="0" algn="r">
              <a:buNone/>
            </a:pPr>
            <a:r>
              <a:rPr lang="en-GB" dirty="0" smtClean="0"/>
              <a:t>(Smits, 2016)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48801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Liberal - Protection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86001"/>
            <a:ext cx="10178322" cy="4101151"/>
          </a:xfrm>
        </p:spPr>
        <p:txBody>
          <a:bodyPr/>
          <a:lstStyle/>
          <a:p>
            <a:r>
              <a:rPr lang="en-GB" dirty="0" smtClean="0"/>
              <a:t>Protect people from</a:t>
            </a:r>
          </a:p>
          <a:p>
            <a:r>
              <a:rPr lang="en-GB" dirty="0" smtClean="0"/>
              <a:t>Powerful and damaging opinions of others</a:t>
            </a:r>
          </a:p>
          <a:p>
            <a:r>
              <a:rPr lang="en-GB" dirty="0" smtClean="0"/>
              <a:t>Against groups (but not always negative groupings)</a:t>
            </a:r>
          </a:p>
          <a:p>
            <a:r>
              <a:rPr lang="en-GB" dirty="0" smtClean="0"/>
              <a:t>Impact of Modern ‘Multiculturalist’ Liberals impact:</a:t>
            </a:r>
          </a:p>
          <a:p>
            <a:r>
              <a:rPr lang="en-GB" dirty="0" smtClean="0"/>
              <a:t>Individual identity</a:t>
            </a:r>
          </a:p>
          <a:p>
            <a:r>
              <a:rPr lang="en-GB" dirty="0" smtClean="0"/>
              <a:t>Self-respect</a:t>
            </a:r>
          </a:p>
          <a:p>
            <a:r>
              <a:rPr lang="en-GB" dirty="0" smtClean="0"/>
              <a:t>Minority groups are protected not because…</a:t>
            </a:r>
          </a:p>
          <a:p>
            <a:pPr lvl="1"/>
            <a:r>
              <a:rPr lang="en-GB" sz="2400" dirty="0" smtClean="0"/>
              <a:t>They have value in themselves but because they have value to their members…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00057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 smtClean="0"/>
              <a:t>Communitarianism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Theoretical Framework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1409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Proposed changes to Liberalism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705971"/>
            <a:ext cx="10178322" cy="417362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From around the 1980s</a:t>
            </a:r>
          </a:p>
          <a:p>
            <a:r>
              <a:rPr lang="en-GB" sz="2400" dirty="0" smtClean="0"/>
              <a:t>Significant ‘normative’ challenges</a:t>
            </a:r>
          </a:p>
          <a:p>
            <a:r>
              <a:rPr lang="en-GB" sz="2400" dirty="0" smtClean="0"/>
              <a:t>Criticising the emphasis on ‘Individual’ rights as an</a:t>
            </a:r>
          </a:p>
          <a:p>
            <a:r>
              <a:rPr lang="en-GB" sz="2400" dirty="0" smtClean="0"/>
              <a:t>‘Atomistic’ view of the individual </a:t>
            </a:r>
          </a:p>
          <a:p>
            <a:pPr lvl="1"/>
            <a:r>
              <a:rPr lang="en-GB" sz="2000" dirty="0" smtClean="0"/>
              <a:t>i.e. detached from communal or social context</a:t>
            </a:r>
          </a:p>
          <a:p>
            <a:pPr lvl="1"/>
            <a:r>
              <a:rPr lang="en-GB" sz="2000" dirty="0" smtClean="0"/>
              <a:t>Challenging the liberal opinion of what a person is…their ontology</a:t>
            </a:r>
          </a:p>
          <a:p>
            <a:pPr lvl="1"/>
            <a:r>
              <a:rPr lang="en-GB" sz="2000" dirty="0" smtClean="0"/>
              <a:t>Therefore if their view of the individual is wrong it follows then…</a:t>
            </a:r>
          </a:p>
          <a:p>
            <a:pPr lvl="1"/>
            <a:r>
              <a:rPr lang="en-GB" sz="2000" dirty="0" smtClean="0"/>
              <a:t>That their political standpoint was also wrong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890986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Social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37481"/>
            <a:ext cx="10178322" cy="4542111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 Network of Social Relations</a:t>
            </a:r>
          </a:p>
          <a:p>
            <a:r>
              <a:rPr lang="en-GB" sz="2400" dirty="0" smtClean="0"/>
              <a:t>Society comprising of ‘Institutions’</a:t>
            </a:r>
          </a:p>
          <a:p>
            <a:r>
              <a:rPr lang="en-GB" sz="2400" dirty="0" smtClean="0"/>
              <a:t>E.g. family, ethnic groups, religious communities -rather than…</a:t>
            </a:r>
          </a:p>
          <a:p>
            <a:r>
              <a:rPr lang="en-GB" sz="2400" dirty="0" smtClean="0"/>
              <a:t>‘The State’</a:t>
            </a:r>
          </a:p>
          <a:p>
            <a:r>
              <a:rPr lang="en-GB" sz="2400" dirty="0" smtClean="0"/>
              <a:t>Society’s Moral values – linked to the political landscape</a:t>
            </a:r>
          </a:p>
          <a:p>
            <a:r>
              <a:rPr lang="en-GB" sz="2400" dirty="0" smtClean="0"/>
              <a:t> Shared ‘norms and values’</a:t>
            </a:r>
          </a:p>
          <a:p>
            <a:r>
              <a:rPr lang="en-GB" sz="2400" dirty="0" smtClean="0"/>
              <a:t>Reinforcing links to ‘Communities’ over that of ‘The State’</a:t>
            </a:r>
          </a:p>
          <a:p>
            <a:r>
              <a:rPr lang="en-GB" sz="2400" dirty="0" smtClean="0"/>
              <a:t>In reply Liberals argue that these important affiliations are both in the public interest and important to individual identity 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49326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Marxism and Socialism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19</a:t>
            </a:r>
            <a:r>
              <a:rPr lang="en-GB" baseline="30000" dirty="0" smtClean="0"/>
              <a:t>th</a:t>
            </a:r>
            <a:r>
              <a:rPr lang="en-GB" dirty="0" smtClean="0"/>
              <a:t> Century Theoretical framework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86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Theorists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>
              <a:buClr>
                <a:srgbClr val="2A1A00"/>
              </a:buClr>
            </a:pP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Karl Marx </a:t>
            </a:r>
          </a:p>
          <a:p>
            <a:pPr lvl="0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Analysed societies in that history progresses via:</a:t>
            </a:r>
          </a:p>
          <a:p>
            <a:pPr lvl="1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Economic terms</a:t>
            </a:r>
          </a:p>
          <a:p>
            <a:pPr lvl="1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Progression due to material factors</a:t>
            </a:r>
          </a:p>
          <a:p>
            <a:pPr lvl="1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Economic organisation</a:t>
            </a:r>
          </a:p>
          <a:p>
            <a:pPr lvl="1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Power structures</a:t>
            </a:r>
          </a:p>
          <a:p>
            <a:pPr lvl="1">
              <a:buClr>
                <a:srgbClr val="2A1A00"/>
              </a:buClr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Social groups</a:t>
            </a:r>
          </a:p>
          <a:p>
            <a:pPr lvl="1">
              <a:buClr>
                <a:srgbClr val="2A1A00"/>
              </a:buClr>
            </a:pPr>
            <a:endParaRPr lang="en-GB" dirty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pPr marL="457200" lvl="1" indent="0" algn="r">
              <a:buClr>
                <a:srgbClr val="2A1A00"/>
              </a:buClr>
              <a:buNone/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(Heywood, 2015)</a:t>
            </a:r>
          </a:p>
          <a:p>
            <a:pPr lvl="1">
              <a:buClr>
                <a:srgbClr val="2A1A00"/>
              </a:buClr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Friedrich 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Engels</a:t>
            </a:r>
          </a:p>
          <a:p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Claimed as Marx’s ‘</a:t>
            </a:r>
            <a:r>
              <a:rPr lang="en-GB" i="1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alter ego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’ by many</a:t>
            </a:r>
          </a:p>
          <a:p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Engels broke 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with Marx when he argued that 'historical evolution is an aspect of general (natural) evolution and basically subject to the 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same natural 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"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laws“</a:t>
            </a:r>
          </a:p>
          <a:p>
            <a:endParaRPr lang="en-GB" dirty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  <a:hlinkClick r:id="rId2"/>
              </a:rPr>
              <a:t>http://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  <a:hlinkClick r:id="rId2"/>
              </a:rPr>
              <a:t>pubs.socialistreviewindex.org.uk/isj65/rees.htm</a:t>
            </a: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</a:p>
          <a:p>
            <a:endParaRPr lang="en-GB" dirty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pPr marL="0" indent="0" algn="r">
              <a:buNone/>
            </a:pPr>
            <a:r>
              <a:rPr lang="en-GB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(Rees, 1994)</a:t>
            </a:r>
            <a:endParaRPr lang="en-GB" dirty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7683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Marx and 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705971"/>
            <a:ext cx="10178322" cy="4173622"/>
          </a:xfrm>
        </p:spPr>
        <p:txBody>
          <a:bodyPr/>
          <a:lstStyle/>
          <a:p>
            <a:r>
              <a:rPr lang="en-GB" sz="2400" dirty="0" smtClean="0"/>
              <a:t>History progresses forward</a:t>
            </a:r>
          </a:p>
          <a:p>
            <a:r>
              <a:rPr lang="en-GB" sz="2400" dirty="0" smtClean="0"/>
              <a:t>Contradictions in each ‘System’ of production are revealed</a:t>
            </a:r>
          </a:p>
          <a:p>
            <a:r>
              <a:rPr lang="en-GB" sz="2400" dirty="0" smtClean="0"/>
              <a:t>Capitalism as the ‘Penultimate’ stage of economic development</a:t>
            </a:r>
          </a:p>
          <a:p>
            <a:r>
              <a:rPr lang="en-GB" sz="2400" dirty="0" smtClean="0"/>
              <a:t>Revolution resulting due to ‘Exploitation’ of workers leading to…</a:t>
            </a:r>
          </a:p>
          <a:p>
            <a:r>
              <a:rPr lang="en-GB" sz="2400" dirty="0" smtClean="0"/>
              <a:t>Uniting to break free from ‘Oppression’ and…</a:t>
            </a:r>
          </a:p>
          <a:p>
            <a:r>
              <a:rPr lang="en-GB" sz="2400" dirty="0" smtClean="0"/>
              <a:t>Replacing ‘Capitalism with ‘Socialism’</a:t>
            </a:r>
          </a:p>
          <a:p>
            <a:r>
              <a:rPr lang="en-GB" sz="2400" dirty="0" smtClean="0"/>
              <a:t>Wealth would be earner before distribution to everyone based on their:</a:t>
            </a:r>
          </a:p>
          <a:p>
            <a:r>
              <a:rPr lang="en-GB" sz="2800" dirty="0" smtClean="0"/>
              <a:t>‘Needs’ rather than ‘a principle of Equality’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86388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Marxism &amp;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Claiming that:</a:t>
            </a:r>
          </a:p>
          <a:p>
            <a:r>
              <a:rPr lang="en-GB" dirty="0" smtClean="0"/>
              <a:t>Economic systems drive society</a:t>
            </a:r>
          </a:p>
          <a:p>
            <a:r>
              <a:rPr lang="en-GB" dirty="0" smtClean="0"/>
              <a:t>Determines its progress via…</a:t>
            </a:r>
          </a:p>
          <a:p>
            <a:pPr lvl="1"/>
            <a:r>
              <a:rPr lang="en-GB" dirty="0" smtClean="0"/>
              <a:t>Moral and Religious principles</a:t>
            </a:r>
          </a:p>
          <a:p>
            <a:pPr lvl="1"/>
            <a:r>
              <a:rPr lang="en-GB" dirty="0" smtClean="0"/>
              <a:t>Described as:</a:t>
            </a:r>
          </a:p>
          <a:p>
            <a:r>
              <a:rPr lang="en-GB" dirty="0" smtClean="0"/>
              <a:t>An Ontology</a:t>
            </a:r>
          </a:p>
          <a:p>
            <a:pPr lvl="1"/>
            <a:r>
              <a:rPr lang="en-GB" dirty="0" smtClean="0"/>
              <a:t>‘Superstructural’</a:t>
            </a:r>
          </a:p>
          <a:p>
            <a:pPr lvl="1"/>
            <a:r>
              <a:rPr lang="en-GB" dirty="0" smtClean="0"/>
              <a:t>Reflecting economic relations NOT causing them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56777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Feminism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diverse set of views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38024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Feminisms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diverse set of views</a:t>
            </a:r>
          </a:p>
          <a:p>
            <a:r>
              <a:rPr lang="en-GB" dirty="0" smtClean="0"/>
              <a:t>Described as: Feminisms</a:t>
            </a:r>
          </a:p>
          <a:p>
            <a:r>
              <a:rPr lang="en-GB" dirty="0" smtClean="0"/>
              <a:t>Sharing </a:t>
            </a:r>
            <a:r>
              <a:rPr lang="en-GB" dirty="0" smtClean="0"/>
              <a:t>fundamental commitments</a:t>
            </a:r>
          </a:p>
          <a:p>
            <a:r>
              <a:rPr lang="en-GB" dirty="0" smtClean="0"/>
              <a:t>Equality for Women</a:t>
            </a:r>
          </a:p>
          <a:p>
            <a:r>
              <a:rPr lang="en-GB" dirty="0" smtClean="0"/>
              <a:t>Ending ‘Subordination’ to men</a:t>
            </a:r>
          </a:p>
          <a:p>
            <a:r>
              <a:rPr lang="en-GB" dirty="0" smtClean="0"/>
              <a:t>Legal, Political and Social</a:t>
            </a:r>
          </a:p>
          <a:p>
            <a:r>
              <a:rPr lang="en-GB" dirty="0" smtClean="0"/>
              <a:t>No specific economic theory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65335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Feminist arguments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Liberal feminists, Radical feminists, Socialist Feminists Argue that</a:t>
            </a:r>
          </a:p>
          <a:p>
            <a:r>
              <a:rPr lang="en-GB" dirty="0" smtClean="0"/>
              <a:t>Patriarchy is:</a:t>
            </a:r>
          </a:p>
          <a:p>
            <a:pPr lvl="1"/>
            <a:r>
              <a:rPr lang="en-GB" dirty="0" smtClean="0"/>
              <a:t>Trans-cultural</a:t>
            </a:r>
          </a:p>
          <a:p>
            <a:pPr lvl="1"/>
            <a:r>
              <a:rPr lang="en-GB" dirty="0" smtClean="0"/>
              <a:t>Trans-Historical and…</a:t>
            </a:r>
          </a:p>
          <a:p>
            <a:r>
              <a:rPr lang="en-GB" dirty="0" smtClean="0"/>
              <a:t>The Primary driver for exploitation</a:t>
            </a:r>
          </a:p>
          <a:p>
            <a:pPr lvl="1"/>
            <a:r>
              <a:rPr lang="en-GB" dirty="0" smtClean="0"/>
              <a:t>Needing to be resolved before any change is possible</a:t>
            </a:r>
          </a:p>
          <a:p>
            <a:pPr lvl="1"/>
            <a:r>
              <a:rPr lang="en-GB" dirty="0" smtClean="0"/>
              <a:t>A Social </a:t>
            </a:r>
            <a:r>
              <a:rPr lang="en-GB" dirty="0"/>
              <a:t>M</a:t>
            </a:r>
            <a:r>
              <a:rPr lang="en-GB" dirty="0" smtClean="0"/>
              <a:t>ovement and a System of Ideas</a:t>
            </a:r>
          </a:p>
          <a:p>
            <a:pPr lvl="1"/>
            <a:r>
              <a:rPr lang="en-GB" dirty="0" smtClean="0"/>
              <a:t>Emergent of Theory and Practice – ‘Requiring women's critical reflections on their experiences’</a:t>
            </a:r>
          </a:p>
          <a:p>
            <a:pPr lvl="1"/>
            <a:r>
              <a:rPr lang="en-GB" dirty="0"/>
              <a:t>E</a:t>
            </a:r>
            <a:r>
              <a:rPr lang="en-GB" dirty="0" smtClean="0"/>
              <a:t>qual Rights based in the ‘Liberal Tradition’</a:t>
            </a:r>
          </a:p>
        </p:txBody>
      </p:sp>
    </p:spTree>
    <p:extLst>
      <p:ext uri="{BB962C8B-B14F-4D97-AF65-F5344CB8AC3E}">
        <p14:creationId xmlns:p14="http://schemas.microsoft.com/office/powerpoint/2010/main" val="26513963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Feminist Political Theory - Intersectionality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Individual identity or subjectivity is always constituted by:</a:t>
            </a:r>
          </a:p>
          <a:p>
            <a:r>
              <a:rPr lang="en-GB" dirty="0" smtClean="0"/>
              <a:t>NOT one ‘Axis’ of identity – Gender but…</a:t>
            </a:r>
          </a:p>
          <a:p>
            <a:r>
              <a:rPr lang="en-GB" dirty="0" smtClean="0"/>
              <a:t>Many mutual reinforcing Axis of Identity’</a:t>
            </a:r>
          </a:p>
          <a:p>
            <a:r>
              <a:rPr lang="en-GB" dirty="0" smtClean="0"/>
              <a:t>Social Difference – Hierarchy </a:t>
            </a:r>
          </a:p>
          <a:p>
            <a:r>
              <a:rPr lang="en-GB" dirty="0" smtClean="0"/>
              <a:t>Race – Class – Sexuality</a:t>
            </a:r>
          </a:p>
          <a:p>
            <a:r>
              <a:rPr lang="en-GB" dirty="0" smtClean="0"/>
              <a:t>Claiming these must be considered if Gender within a Patriarchy is to be understood</a:t>
            </a:r>
          </a:p>
          <a:p>
            <a:r>
              <a:rPr lang="en-GB" sz="2800" dirty="0" smtClean="0"/>
              <a:t>A Focus on the way Gender is strategically Deployed or Performed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26941" y="5988424"/>
            <a:ext cx="4303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(Smits, 2016; Nandy </a:t>
            </a:r>
            <a:r>
              <a:rPr lang="en-GB" i="1" dirty="0" smtClean="0"/>
              <a:t>et al</a:t>
            </a:r>
            <a:r>
              <a:rPr lang="en-GB" dirty="0" smtClean="0"/>
              <a:t>, 2016)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1228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Conservatism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Demarcation from Other Frameworks?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814389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Conservatism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Not as easy to demarcate</a:t>
            </a:r>
          </a:p>
          <a:p>
            <a:r>
              <a:rPr lang="en-GB" dirty="0" smtClean="0"/>
              <a:t>Similar to Liberalism in this respect</a:t>
            </a:r>
          </a:p>
          <a:p>
            <a:r>
              <a:rPr lang="en-GB" dirty="0" smtClean="0"/>
              <a:t>Common usage distinct from the theoretical framework</a:t>
            </a:r>
          </a:p>
          <a:p>
            <a:r>
              <a:rPr lang="en-GB" dirty="0" smtClean="0"/>
              <a:t>Many terms and beliefs could be described as ‘Libertarian’ (in the classical sense) i.e.</a:t>
            </a:r>
          </a:p>
          <a:p>
            <a:pPr lvl="1"/>
            <a:r>
              <a:rPr lang="en-GB" dirty="0" smtClean="0"/>
              <a:t>Respect for property</a:t>
            </a:r>
          </a:p>
          <a:p>
            <a:pPr lvl="1"/>
            <a:r>
              <a:rPr lang="en-GB" dirty="0" smtClean="0"/>
              <a:t>Respect for individuals</a:t>
            </a:r>
          </a:p>
          <a:p>
            <a:pPr lvl="1"/>
            <a:r>
              <a:rPr lang="en-GB" dirty="0" smtClean="0"/>
              <a:t>A limited state</a:t>
            </a:r>
          </a:p>
          <a:p>
            <a:pPr lvl="1"/>
            <a:r>
              <a:rPr lang="en-GB" dirty="0" smtClean="0"/>
              <a:t>Less Government regulation</a:t>
            </a:r>
          </a:p>
          <a:p>
            <a:pPr lvl="1"/>
            <a:r>
              <a:rPr lang="en-GB" dirty="0" smtClean="0"/>
              <a:t>BUT support for regulation that supports – private and social conduct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059271" y="6302188"/>
            <a:ext cx="33707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(Smits, 2016; McCormick,2016)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55890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Positioning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0050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 smtClean="0"/>
              <a:t>Views oppose regulation of the economy…but</a:t>
            </a:r>
          </a:p>
          <a:p>
            <a:pPr marL="0" indent="0" algn="ctr">
              <a:buNone/>
            </a:pPr>
            <a:endParaRPr lang="en-GB" sz="2800" dirty="0" smtClean="0"/>
          </a:p>
          <a:p>
            <a:pPr marL="0" indent="0" algn="ctr">
              <a:buNone/>
            </a:pPr>
            <a:r>
              <a:rPr lang="en-GB" sz="2800" dirty="0" smtClean="0"/>
              <a:t>Support regulation of Private Behaviour and Moral Views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 algn="r">
              <a:buNone/>
            </a:pPr>
            <a:r>
              <a:rPr lang="en-GB" dirty="0" smtClean="0"/>
              <a:t>(Hinton,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489936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Theoretical Framework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Developed in response to Radical and Revolutionary movements</a:t>
            </a:r>
          </a:p>
          <a:p>
            <a:r>
              <a:rPr lang="en-GB" dirty="0" smtClean="0"/>
              <a:t>During the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French Revolution </a:t>
            </a:r>
            <a:r>
              <a:rPr lang="en-GB" dirty="0" smtClean="0">
                <a:solidFill>
                  <a:srgbClr val="FF0000"/>
                </a:solidFill>
              </a:rPr>
              <a:t>(suggested reading A Very Short Introduction to The Enlightenment)</a:t>
            </a:r>
          </a:p>
          <a:p>
            <a:r>
              <a:rPr lang="en-GB" dirty="0" smtClean="0"/>
              <a:t>Conservatives resisted the demands for wholesale change from ‘Abstract Ideas’ i.e.</a:t>
            </a:r>
          </a:p>
          <a:p>
            <a:pPr lvl="1"/>
            <a:r>
              <a:rPr lang="en-GB" dirty="0" smtClean="0"/>
              <a:t>Social institutions</a:t>
            </a:r>
          </a:p>
          <a:p>
            <a:pPr lvl="1"/>
            <a:r>
              <a:rPr lang="en-GB" dirty="0" smtClean="0"/>
              <a:t>Fundamental ideas/ideologies</a:t>
            </a:r>
          </a:p>
          <a:p>
            <a:pPr lvl="1"/>
            <a:r>
              <a:rPr lang="en-GB" dirty="0" smtClean="0"/>
              <a:t>Traditional values and beliefs</a:t>
            </a:r>
          </a:p>
          <a:p>
            <a:pPr lvl="1"/>
            <a:endParaRPr lang="en-GB" dirty="0"/>
          </a:p>
          <a:p>
            <a:pPr marL="457200" lvl="1" indent="0" algn="r">
              <a:buNone/>
            </a:pPr>
            <a:r>
              <a:rPr lang="en-GB" dirty="0" smtClean="0"/>
              <a:t>(Morphet, 2014; Schofield &amp; Griffith,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23084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Conservative Argument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Established Institutions deserve respect</a:t>
            </a:r>
          </a:p>
          <a:p>
            <a:r>
              <a:rPr lang="en-GB" dirty="0" smtClean="0"/>
              <a:t>Protection</a:t>
            </a:r>
          </a:p>
          <a:p>
            <a:r>
              <a:rPr lang="en-GB" dirty="0" smtClean="0"/>
              <a:t>The Role they play/had played/currently play</a:t>
            </a:r>
          </a:p>
          <a:p>
            <a:r>
              <a:rPr lang="en-GB" dirty="0" smtClean="0"/>
              <a:t>Meeting Human Needs</a:t>
            </a:r>
          </a:p>
          <a:p>
            <a:r>
              <a:rPr lang="en-GB" dirty="0" smtClean="0"/>
              <a:t>Called to reject ‘Utopian Ideas’</a:t>
            </a:r>
          </a:p>
          <a:p>
            <a:r>
              <a:rPr lang="en-GB" dirty="0" smtClean="0"/>
              <a:t>Link this to resistance to social change</a:t>
            </a:r>
          </a:p>
          <a:p>
            <a:pPr lvl="1"/>
            <a:r>
              <a:rPr lang="en-GB" dirty="0" smtClean="0"/>
              <a:t>Gay Marriages</a:t>
            </a:r>
          </a:p>
          <a:p>
            <a:pPr lvl="1"/>
            <a:endParaRPr lang="en-GB" dirty="0"/>
          </a:p>
          <a:p>
            <a:pPr marL="457200" lvl="1" indent="0" algn="r">
              <a:buNone/>
            </a:pPr>
            <a:r>
              <a:rPr lang="en-GB" dirty="0" smtClean="0"/>
              <a:t>(Smits,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646384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Secular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0213"/>
            <a:ext cx="10178322" cy="4409380"/>
          </a:xfrm>
        </p:spPr>
        <p:txBody>
          <a:bodyPr/>
          <a:lstStyle/>
          <a:p>
            <a:r>
              <a:rPr lang="en-GB" dirty="0" smtClean="0"/>
              <a:t>But retains elements of Religious beliefs</a:t>
            </a:r>
          </a:p>
          <a:p>
            <a:r>
              <a:rPr lang="en-GB" dirty="0" smtClean="0"/>
              <a:t>Mostly Christian value based</a:t>
            </a:r>
          </a:p>
          <a:p>
            <a:r>
              <a:rPr lang="en-GB" dirty="0" smtClean="0"/>
              <a:t>Christian Conservatives</a:t>
            </a:r>
          </a:p>
          <a:p>
            <a:r>
              <a:rPr lang="en-GB" dirty="0" smtClean="0"/>
              <a:t>Philosophical debates over social nd oral issues</a:t>
            </a:r>
          </a:p>
          <a:p>
            <a:r>
              <a:rPr lang="en-GB" dirty="0" smtClean="0"/>
              <a:t>Natural Law</a:t>
            </a:r>
          </a:p>
          <a:p>
            <a:r>
              <a:rPr lang="en-GB" dirty="0" smtClean="0"/>
              <a:t>A ‘Natural Order of Things’ i.e. ‘Gods Law’</a:t>
            </a:r>
          </a:p>
          <a:p>
            <a:r>
              <a:rPr lang="en-GB" dirty="0" smtClean="0"/>
              <a:t>Human conscience</a:t>
            </a:r>
          </a:p>
          <a:p>
            <a:r>
              <a:rPr lang="en-GB" dirty="0" smtClean="0"/>
              <a:t>Social conservatism combined with liberalism i.e. New Right Politics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 smtClean="0"/>
              <a:t>(Smits, 2016)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1338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Nationalism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Theoretical Framework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47220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Nationalism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modern set of ideas</a:t>
            </a:r>
          </a:p>
          <a:p>
            <a:r>
              <a:rPr lang="en-GB" dirty="0" smtClean="0"/>
              <a:t>A Theoretical Framework</a:t>
            </a:r>
          </a:p>
          <a:p>
            <a:r>
              <a:rPr lang="en-GB" dirty="0" smtClean="0"/>
              <a:t>An ideology of social movement</a:t>
            </a:r>
          </a:p>
          <a:p>
            <a:r>
              <a:rPr lang="en-GB" dirty="0" smtClean="0"/>
              <a:t>Unlike other paradigms</a:t>
            </a:r>
          </a:p>
          <a:p>
            <a:r>
              <a:rPr lang="en-GB" dirty="0" smtClean="0"/>
              <a:t>Nationalists can be</a:t>
            </a:r>
          </a:p>
          <a:p>
            <a:pPr lvl="1"/>
            <a:r>
              <a:rPr lang="en-GB" dirty="0" smtClean="0"/>
              <a:t>Liberal, Socialist, conservatives, feminists </a:t>
            </a:r>
          </a:p>
          <a:p>
            <a:pPr lvl="1"/>
            <a:r>
              <a:rPr lang="en-GB" dirty="0" smtClean="0"/>
              <a:t>or any combination</a:t>
            </a:r>
          </a:p>
          <a:p>
            <a:pPr lvl="1"/>
            <a:endParaRPr lang="en-GB" dirty="0"/>
          </a:p>
          <a:p>
            <a:pPr marL="457200" lvl="1" indent="0" algn="r">
              <a:buNone/>
            </a:pPr>
            <a:r>
              <a:rPr lang="en-GB" dirty="0" smtClean="0"/>
              <a:t>(Schofield &amp; Griffith,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45964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An Alternative Ontology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339789"/>
            <a:ext cx="10178322" cy="359359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Or The Person</a:t>
            </a:r>
          </a:p>
          <a:p>
            <a:r>
              <a:rPr lang="en-GB" dirty="0" smtClean="0"/>
              <a:t>A set of Related Normative principles/commitments</a:t>
            </a:r>
          </a:p>
          <a:p>
            <a:r>
              <a:rPr lang="en-GB" dirty="0" smtClean="0"/>
              <a:t>Nationalism assumes:</a:t>
            </a:r>
          </a:p>
          <a:p>
            <a:pPr lvl="1"/>
            <a:r>
              <a:rPr lang="en-GB" dirty="0" smtClean="0"/>
              <a:t>We are ‘fundamentally defined by our membership of a nation’</a:t>
            </a:r>
          </a:p>
          <a:p>
            <a:pPr lvl="1"/>
            <a:r>
              <a:rPr lang="en-GB" dirty="0" smtClean="0"/>
              <a:t>It Binds us together</a:t>
            </a:r>
          </a:p>
          <a:p>
            <a:pPr lvl="1"/>
            <a:r>
              <a:rPr lang="en-GB" dirty="0" smtClean="0"/>
              <a:t>A set of ties of sentiment and mutual obligation</a:t>
            </a:r>
          </a:p>
          <a:p>
            <a:pPr lvl="1"/>
            <a:r>
              <a:rPr lang="en-GB" dirty="0" smtClean="0"/>
              <a:t>Asserting that we have only ‘Limited obligation’ outside of our boundaries</a:t>
            </a:r>
          </a:p>
          <a:p>
            <a:pPr lvl="1"/>
            <a:r>
              <a:rPr lang="en-GB" dirty="0" smtClean="0"/>
              <a:t>Redistribution of resources, go to war, or protect others (if their government fails to do so)</a:t>
            </a:r>
          </a:p>
          <a:p>
            <a:pPr marL="0" indent="0" algn="r">
              <a:buNone/>
            </a:pPr>
            <a:r>
              <a:rPr lang="en-GB" dirty="0" smtClean="0"/>
              <a:t>(Smits, 2016; Morphet, 2014; Nandy </a:t>
            </a:r>
            <a:r>
              <a:rPr lang="en-GB" i="1" dirty="0" smtClean="0"/>
              <a:t>et al</a:t>
            </a:r>
            <a:r>
              <a:rPr lang="en-GB" dirty="0" smtClean="0"/>
              <a:t>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139968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 smtClean="0"/>
              <a:t>Cosmopolitanism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Contrast with Nationalism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439569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357719"/>
            <a:ext cx="10178322" cy="3593591"/>
          </a:xfrm>
        </p:spPr>
        <p:txBody>
          <a:bodyPr/>
          <a:lstStyle/>
          <a:p>
            <a:r>
              <a:rPr lang="en-GB" dirty="0" smtClean="0"/>
              <a:t>All Human Beings belong to a:</a:t>
            </a:r>
          </a:p>
          <a:p>
            <a:pPr lvl="1"/>
            <a:r>
              <a:rPr lang="en-GB" dirty="0" smtClean="0"/>
              <a:t>Universal Community</a:t>
            </a:r>
          </a:p>
          <a:p>
            <a:pPr lvl="1"/>
            <a:r>
              <a:rPr lang="en-GB" dirty="0" smtClean="0"/>
              <a:t>Common Humanity with…</a:t>
            </a:r>
          </a:p>
          <a:p>
            <a:pPr lvl="1"/>
            <a:r>
              <a:rPr lang="en-GB" dirty="0" smtClean="0"/>
              <a:t>Equal Moral status</a:t>
            </a:r>
          </a:p>
          <a:p>
            <a:pPr lvl="1"/>
            <a:r>
              <a:rPr lang="en-GB" dirty="0" smtClean="0"/>
              <a:t>Giving </a:t>
            </a:r>
            <a:r>
              <a:rPr lang="en-GB" sz="2400" dirty="0" smtClean="0"/>
              <a:t>full weight </a:t>
            </a:r>
            <a:r>
              <a:rPr lang="en-GB" dirty="0" smtClean="0"/>
              <a:t>to the needs of others outside of our </a:t>
            </a:r>
          </a:p>
          <a:p>
            <a:pPr lvl="2"/>
            <a:r>
              <a:rPr lang="en-GB" dirty="0" smtClean="0"/>
              <a:t>National Communities</a:t>
            </a:r>
          </a:p>
          <a:p>
            <a:pPr lvl="2"/>
            <a:r>
              <a:rPr lang="en-GB" dirty="0" smtClean="0"/>
              <a:t>Based on:</a:t>
            </a:r>
          </a:p>
          <a:p>
            <a:pPr lvl="2"/>
            <a:r>
              <a:rPr lang="en-GB" dirty="0" smtClean="0"/>
              <a:t>Ancient Greek/Roman teachings, Stoic philosophers,  (3</a:t>
            </a:r>
            <a:r>
              <a:rPr lang="en-GB" baseline="30000" dirty="0" smtClean="0"/>
              <a:t>rd</a:t>
            </a:r>
            <a:r>
              <a:rPr lang="en-GB" dirty="0" smtClean="0"/>
              <a:t> Century B.C.)</a:t>
            </a:r>
          </a:p>
          <a:p>
            <a:pPr marL="914400" lvl="2" indent="0" algn="r">
              <a:buNone/>
            </a:pPr>
            <a:r>
              <a:rPr lang="en-GB" dirty="0" smtClean="0"/>
              <a:t>(Schofield &amp; Griffith, 2016)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4251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Early Christian Roots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2713" y="2286001"/>
            <a:ext cx="10178322" cy="359359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Modern variation:</a:t>
            </a:r>
          </a:p>
          <a:p>
            <a:pPr lvl="1"/>
            <a:r>
              <a:rPr lang="en-GB" dirty="0" smtClean="0"/>
              <a:t>Associated with Universal Human Rights</a:t>
            </a:r>
          </a:p>
          <a:p>
            <a:pPr lvl="1"/>
            <a:r>
              <a:rPr lang="en-GB" dirty="0" smtClean="0"/>
              <a:t>Challenging Nationalism</a:t>
            </a:r>
          </a:p>
          <a:p>
            <a:pPr lvl="1"/>
            <a:r>
              <a:rPr lang="en-GB" dirty="0" smtClean="0"/>
              <a:t>Cosmopolitans argue that:</a:t>
            </a:r>
          </a:p>
          <a:p>
            <a:pPr lvl="2"/>
            <a:r>
              <a:rPr lang="en-GB" dirty="0" smtClean="0"/>
              <a:t>Wealthy Countries should redistribute (Revisit - MUD/RED/ and ?)</a:t>
            </a:r>
          </a:p>
          <a:p>
            <a:pPr lvl="2"/>
            <a:r>
              <a:rPr lang="en-GB" dirty="0" smtClean="0"/>
              <a:t>Met the needs of Poorer nations</a:t>
            </a:r>
          </a:p>
          <a:p>
            <a:pPr lvl="2"/>
            <a:r>
              <a:rPr lang="en-GB" dirty="0" smtClean="0"/>
              <a:t>Prevent Human Rights violations </a:t>
            </a:r>
          </a:p>
          <a:p>
            <a:pPr lvl="2"/>
            <a:r>
              <a:rPr lang="en-GB" dirty="0" smtClean="0"/>
              <a:t>It does NOT imply any economic or political arrangements within states</a:t>
            </a:r>
          </a:p>
          <a:p>
            <a:pPr lvl="2"/>
            <a:r>
              <a:rPr lang="en-GB" dirty="0" smtClean="0"/>
              <a:t>(Liberalism/Marxism etc…)</a:t>
            </a:r>
          </a:p>
          <a:p>
            <a:pPr marL="914400" lvl="2" indent="0" algn="r">
              <a:buNone/>
            </a:pPr>
            <a:r>
              <a:rPr lang="en-GB" dirty="0" smtClean="0"/>
              <a:t>(Schofield &amp; Griffith, 2016; Nandy </a:t>
            </a:r>
            <a:r>
              <a:rPr lang="en-GB" i="1" dirty="0" smtClean="0"/>
              <a:t>et al</a:t>
            </a:r>
            <a:r>
              <a:rPr lang="en-GB" dirty="0" smtClean="0"/>
              <a:t>,  2016)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5280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Modern Associations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Closely linked to Liberal values and ontology</a:t>
            </a:r>
          </a:p>
          <a:p>
            <a:r>
              <a:rPr lang="en-GB" dirty="0" smtClean="0"/>
              <a:t>Why?</a:t>
            </a:r>
          </a:p>
          <a:p>
            <a:pPr marL="0" indent="0" algn="ctr">
              <a:buNone/>
            </a:pPr>
            <a:r>
              <a:rPr lang="en-GB" dirty="0" smtClean="0"/>
              <a:t>‘</a:t>
            </a:r>
            <a:r>
              <a:rPr lang="en-GB" sz="3200" dirty="0" smtClean="0"/>
              <a:t>A Liberal belief in the equal Moral status of all individuals’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endParaRPr lang="en-GB" sz="3200" dirty="0" smtClean="0"/>
          </a:p>
          <a:p>
            <a:pPr marL="0" indent="0" algn="r">
              <a:buNone/>
            </a:pPr>
            <a:r>
              <a:rPr lang="en-GB" sz="2400" dirty="0" smtClean="0"/>
              <a:t>(Smits,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219111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Modern Associations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Closely linked to Liberal values and ontology</a:t>
            </a:r>
          </a:p>
          <a:p>
            <a:r>
              <a:rPr lang="en-GB" dirty="0" smtClean="0"/>
              <a:t>Why?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46249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/>
              <a:t>Utilitarianism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Philosophical Tradition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54819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Utilitarianism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Judge the WORTH of an Action</a:t>
            </a:r>
          </a:p>
          <a:p>
            <a:r>
              <a:rPr lang="en-GB" dirty="0" smtClean="0"/>
              <a:t>A Regulation</a:t>
            </a:r>
          </a:p>
          <a:p>
            <a:r>
              <a:rPr lang="en-GB" dirty="0" smtClean="0"/>
              <a:t>A Policy</a:t>
            </a:r>
          </a:p>
          <a:p>
            <a:pPr lvl="1"/>
            <a:r>
              <a:rPr lang="en-GB" dirty="0" smtClean="0"/>
              <a:t>By how much it contributes to utility</a:t>
            </a:r>
          </a:p>
          <a:p>
            <a:pPr lvl="1"/>
            <a:r>
              <a:rPr lang="en-GB" dirty="0" smtClean="0"/>
              <a:t>Defined by its effects on</a:t>
            </a:r>
          </a:p>
          <a:p>
            <a:pPr lvl="2"/>
            <a:r>
              <a:rPr lang="en-GB" dirty="0" smtClean="0"/>
              <a:t>Happiness</a:t>
            </a:r>
          </a:p>
          <a:p>
            <a:pPr lvl="2"/>
            <a:r>
              <a:rPr lang="en-GB" dirty="0" smtClean="0"/>
              <a:t>Good</a:t>
            </a:r>
          </a:p>
          <a:p>
            <a:pPr lvl="2"/>
            <a:r>
              <a:rPr lang="en-GB" dirty="0" smtClean="0"/>
              <a:t>Satisfaction</a:t>
            </a:r>
          </a:p>
          <a:p>
            <a:pPr lvl="2"/>
            <a:r>
              <a:rPr lang="en-GB" dirty="0" smtClean="0"/>
              <a:t>Welfare</a:t>
            </a:r>
          </a:p>
          <a:p>
            <a:pPr marL="914400" lvl="2" indent="0" algn="r">
              <a:buNone/>
            </a:pPr>
            <a:r>
              <a:rPr lang="en-GB" dirty="0" smtClean="0"/>
              <a:t>(Nandy </a:t>
            </a:r>
            <a:r>
              <a:rPr lang="en-GB" i="1" dirty="0" smtClean="0"/>
              <a:t>et al</a:t>
            </a:r>
            <a:r>
              <a:rPr lang="en-GB" dirty="0" smtClean="0"/>
              <a:t>, 2016; Smits, 2016)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830479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2A1A00"/>
                </a:solidFill>
              </a:rPr>
              <a:t>Utilitarianism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Moral Principles or ideas</a:t>
            </a:r>
          </a:p>
          <a:p>
            <a:r>
              <a:rPr lang="en-GB" dirty="0" smtClean="0"/>
              <a:t>Unlike other frameworks in that:</a:t>
            </a:r>
          </a:p>
          <a:p>
            <a:pPr lvl="1"/>
            <a:r>
              <a:rPr lang="en-GB" dirty="0" smtClean="0"/>
              <a:t>Increased Ethical focus</a:t>
            </a:r>
          </a:p>
          <a:p>
            <a:pPr lvl="1"/>
            <a:r>
              <a:rPr lang="en-GB" dirty="0" smtClean="0"/>
              <a:t>Human action</a:t>
            </a:r>
          </a:p>
          <a:p>
            <a:pPr lvl="1"/>
            <a:r>
              <a:rPr lang="en-GB" dirty="0" smtClean="0"/>
              <a:t>No specific political structure</a:t>
            </a:r>
          </a:p>
          <a:p>
            <a:pPr lvl="1"/>
            <a:r>
              <a:rPr lang="en-GB" dirty="0" smtClean="0"/>
              <a:t>Assumes that</a:t>
            </a:r>
          </a:p>
          <a:p>
            <a:pPr lvl="2"/>
            <a:r>
              <a:rPr lang="en-GB" dirty="0" smtClean="0"/>
              <a:t>Any Political or Economical system should be judged by how much it </a:t>
            </a:r>
            <a:r>
              <a:rPr lang="en-GB" dirty="0"/>
              <a:t>contributes </a:t>
            </a:r>
            <a:r>
              <a:rPr lang="en-GB" dirty="0" smtClean="0"/>
              <a:t>to Happiness, Good, Satisfaction, &amp; Welfare</a:t>
            </a:r>
            <a:endParaRPr lang="en-GB" dirty="0"/>
          </a:p>
          <a:p>
            <a:pPr lvl="2"/>
            <a:r>
              <a:rPr lang="en-GB" dirty="0" smtClean="0"/>
              <a:t> it is not an Ideology, nor a social movement it merely permits every Political Issue</a:t>
            </a:r>
          </a:p>
          <a:p>
            <a:pPr lvl="2"/>
            <a:endParaRPr lang="en-GB" dirty="0"/>
          </a:p>
          <a:p>
            <a:pPr marL="914400" lvl="2" indent="0" algn="r">
              <a:buNone/>
            </a:pPr>
            <a:r>
              <a:rPr lang="en-GB" dirty="0" smtClean="0"/>
              <a:t>(Smits, 2016)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20682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98494" y="609600"/>
            <a:ext cx="991496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References:</a:t>
            </a:r>
          </a:p>
          <a:p>
            <a:r>
              <a:rPr lang="en-GB" dirty="0"/>
              <a:t>Hinton, T (2015) The Original Position. Cambridge, UK: Cambridge University Press. </a:t>
            </a:r>
          </a:p>
          <a:p>
            <a:r>
              <a:rPr lang="en-GB" dirty="0"/>
              <a:t>McCormick, J (2016) Why Europe Matters For Britain, ‘</a:t>
            </a:r>
            <a:r>
              <a:rPr lang="en-GB" i="1" dirty="0"/>
              <a:t>The Case for Remaining’, </a:t>
            </a:r>
            <a:r>
              <a:rPr lang="en-GB" dirty="0"/>
              <a:t>London, UK: Palgrave McMillan. </a:t>
            </a:r>
          </a:p>
          <a:p>
            <a:r>
              <a:rPr lang="en-GB" dirty="0"/>
              <a:t>Morphet, J (2014) How Europe Shapes British Public Policy. Bristol, UK: Policy Press.  </a:t>
            </a:r>
          </a:p>
          <a:p>
            <a:r>
              <a:rPr lang="en-GB" dirty="0"/>
              <a:t>Nandy, L; Lucas, C &amp; Bowers, C (2016) The Alternative, </a:t>
            </a:r>
            <a:r>
              <a:rPr lang="en-GB" i="1" dirty="0"/>
              <a:t>Towards A New Progressive Politics. </a:t>
            </a:r>
            <a:r>
              <a:rPr lang="en-GB" dirty="0"/>
              <a:t>London, UK: Biteback Publishing Ltd. </a:t>
            </a:r>
          </a:p>
          <a:p>
            <a:r>
              <a:rPr lang="en-GB" dirty="0"/>
              <a:t>Schofield, M &amp; Griffith, T (2016) Plato, </a:t>
            </a:r>
            <a:r>
              <a:rPr lang="en-GB" i="1" dirty="0"/>
              <a:t>The Laws, </a:t>
            </a:r>
            <a:r>
              <a:rPr lang="en-GB" dirty="0"/>
              <a:t>Cambridge, UK: Cambridge Texts.</a:t>
            </a:r>
          </a:p>
          <a:p>
            <a:r>
              <a:rPr lang="en-GB" dirty="0"/>
              <a:t>Smits, K (2016) Applying Political Theory. 2</a:t>
            </a:r>
            <a:r>
              <a:rPr lang="en-GB" baseline="30000" dirty="0"/>
              <a:t>nd</a:t>
            </a:r>
            <a:r>
              <a:rPr lang="en-GB" dirty="0"/>
              <a:t> Ed. London, UK: Palgrave McMillan.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72140697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474</TotalTime>
  <Words>2342</Words>
  <Application>Microsoft Office PowerPoint</Application>
  <PresentationFormat>Widescreen</PresentationFormat>
  <Paragraphs>397</Paragraphs>
  <Slides>51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5" baseType="lpstr">
      <vt:lpstr>Arial</vt:lpstr>
      <vt:lpstr>Gill Sans MT</vt:lpstr>
      <vt:lpstr>Impact</vt:lpstr>
      <vt:lpstr>Badge</vt:lpstr>
      <vt:lpstr>Applying Political Theory</vt:lpstr>
      <vt:lpstr>Normative Concepts</vt:lpstr>
      <vt:lpstr>Justice </vt:lpstr>
      <vt:lpstr>Rights </vt:lpstr>
      <vt:lpstr>Liberty </vt:lpstr>
      <vt:lpstr>Negative Liberty</vt:lpstr>
      <vt:lpstr>Positive Liberty</vt:lpstr>
      <vt:lpstr>Individual Autonomy</vt:lpstr>
      <vt:lpstr>Individual Autonomy</vt:lpstr>
      <vt:lpstr>Individual Autonomy </vt:lpstr>
      <vt:lpstr>Equality </vt:lpstr>
      <vt:lpstr>Equality</vt:lpstr>
      <vt:lpstr>Equality</vt:lpstr>
      <vt:lpstr>Democracy </vt:lpstr>
      <vt:lpstr>Mass Democracy</vt:lpstr>
      <vt:lpstr>Theoretical Paradigms and Frameworks</vt:lpstr>
      <vt:lpstr>Liberalism </vt:lpstr>
      <vt:lpstr>Liberalism</vt:lpstr>
      <vt:lpstr>Liberalism Irreducible rights</vt:lpstr>
      <vt:lpstr>Liberalism - Principles</vt:lpstr>
      <vt:lpstr>19th Century Liberalism</vt:lpstr>
      <vt:lpstr>Liberal - Protection</vt:lpstr>
      <vt:lpstr>Communitarianism </vt:lpstr>
      <vt:lpstr>Proposed changes to Liberalism</vt:lpstr>
      <vt:lpstr>Social Context</vt:lpstr>
      <vt:lpstr>Marxism and Socialism</vt:lpstr>
      <vt:lpstr>Theorists</vt:lpstr>
      <vt:lpstr>Marx and Capitalism</vt:lpstr>
      <vt:lpstr>Marxism &amp; Systems</vt:lpstr>
      <vt:lpstr>Feminism</vt:lpstr>
      <vt:lpstr>Feminisms</vt:lpstr>
      <vt:lpstr>Feminist arguments </vt:lpstr>
      <vt:lpstr>Feminist Political Theory - Intersectionality</vt:lpstr>
      <vt:lpstr>Conservatism</vt:lpstr>
      <vt:lpstr>Conservatism</vt:lpstr>
      <vt:lpstr>Positioning</vt:lpstr>
      <vt:lpstr>Theoretical Framework</vt:lpstr>
      <vt:lpstr>The Conservative Argument</vt:lpstr>
      <vt:lpstr>Secular Thinking</vt:lpstr>
      <vt:lpstr>Nationalism</vt:lpstr>
      <vt:lpstr>Nationalism</vt:lpstr>
      <vt:lpstr>An Alternative Ontology</vt:lpstr>
      <vt:lpstr>Cosmopolitanism </vt:lpstr>
      <vt:lpstr>Principles</vt:lpstr>
      <vt:lpstr>Early Christian Roots</vt:lpstr>
      <vt:lpstr>Modern Associations</vt:lpstr>
      <vt:lpstr>Modern Associations</vt:lpstr>
      <vt:lpstr>Utilitarianism</vt:lpstr>
      <vt:lpstr>Utilitarianism</vt:lpstr>
      <vt:lpstr>Utilitarianism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Applying Political Theory</dc:title>
  <dc:creator>Phill Morgan</dc:creator>
  <cp:lastModifiedBy>Philip Morgan</cp:lastModifiedBy>
  <cp:revision>42</cp:revision>
  <dcterms:created xsi:type="dcterms:W3CDTF">2016-08-15T16:10:44Z</dcterms:created>
  <dcterms:modified xsi:type="dcterms:W3CDTF">2016-10-07T15:48:34Z</dcterms:modified>
</cp:coreProperties>
</file>