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sldIdLst>
    <p:sldId id="256" r:id="rId2"/>
    <p:sldId id="266" r:id="rId3"/>
    <p:sldId id="257" r:id="rId4"/>
    <p:sldId id="263" r:id="rId5"/>
    <p:sldId id="264" r:id="rId6"/>
    <p:sldId id="258" r:id="rId7"/>
    <p:sldId id="259" r:id="rId8"/>
    <p:sldId id="265" r:id="rId9"/>
    <p:sldId id="260" r:id="rId10"/>
    <p:sldId id="261"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000B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BFC8E4-64A7-D142-974F-0D1F607CE600}" v="111" dt="2025-11-24T15:05:39.6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003"/>
    <p:restoredTop sz="95610"/>
  </p:normalViewPr>
  <p:slideViewPr>
    <p:cSldViewPr snapToGrid="0">
      <p:cViewPr varScale="1">
        <p:scale>
          <a:sx n="96" d="100"/>
          <a:sy n="96" d="100"/>
        </p:scale>
        <p:origin x="200" y="4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387AB1-C5D7-7F4A-BF23-F3FD56808008}" type="datetimeFigureOut">
              <a:rPr lang="en-US" smtClean="0"/>
              <a:t>11/24/25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C1EEC9-0B5C-9A4C-9B80-FFF7ADAA852B}" type="slidenum">
              <a:rPr lang="en-US" smtClean="0"/>
              <a:t>‹#›</a:t>
            </a:fld>
            <a:endParaRPr lang="en-US"/>
          </a:p>
        </p:txBody>
      </p:sp>
    </p:spTree>
    <p:extLst>
      <p:ext uri="{BB962C8B-B14F-4D97-AF65-F5344CB8AC3E}">
        <p14:creationId xmlns:p14="http://schemas.microsoft.com/office/powerpoint/2010/main" val="3051816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B24F6-60B4-A6F3-6C25-08FFDD351B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2BFF60-69F7-4F43-857B-EF93AACAC2C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66E4ABA-94A7-ECBE-BF9D-F31361B32C0B}"/>
              </a:ext>
            </a:extLst>
          </p:cNvPr>
          <p:cNvSpPr>
            <a:spLocks noGrp="1"/>
          </p:cNvSpPr>
          <p:nvPr>
            <p:ph type="body" idx="1"/>
          </p:nvPr>
        </p:nvSpPr>
        <p:spPr/>
        <p:txBody>
          <a:bodyPr/>
          <a:lstStyle/>
          <a:p>
            <a:r>
              <a:rPr lang="en-US" dirty="0"/>
              <a:t>Celebrity endorsements in marketing is a method where companies or brands will use a widely familiar face to endorse their product or service. Companies use something called Meaning Transfer, a model created by Gillian McCracken in the late 80s. They use this in the hopes that the star’s personality and positive image will transfer onto whatever it is they are endorsing. The main method companies reach audiences are through commercials or social media platforms, as this is where Millennials and Gen Z are most likely to be on, and these are the demographics they want to target the most. Some of the main issues of this approach is the extreme cost of hiring and keeping an A list celeb for their marketing campaign, it takes away money from other sections of the business such as innovation or other marketing campaigns. Another issue is if the star faces a public scandal, it will instantly reflect onto the business and could worsen the image of the business, even more so if the company refuses to cut ties with the star after. </a:t>
            </a:r>
          </a:p>
        </p:txBody>
      </p:sp>
      <p:sp>
        <p:nvSpPr>
          <p:cNvPr id="4" name="Slide Number Placeholder 3">
            <a:extLst>
              <a:ext uri="{FF2B5EF4-FFF2-40B4-BE49-F238E27FC236}">
                <a16:creationId xmlns:a16="http://schemas.microsoft.com/office/drawing/2014/main" id="{B0BA6125-0BF1-4489-0A1D-8DAF8B337855}"/>
              </a:ext>
            </a:extLst>
          </p:cNvPr>
          <p:cNvSpPr>
            <a:spLocks noGrp="1"/>
          </p:cNvSpPr>
          <p:nvPr>
            <p:ph type="sldNum" sz="quarter" idx="5"/>
          </p:nvPr>
        </p:nvSpPr>
        <p:spPr/>
        <p:txBody>
          <a:bodyPr/>
          <a:lstStyle/>
          <a:p>
            <a:fld id="{63C1EEC9-0B5C-9A4C-9B80-FFF7ADAA852B}" type="slidenum">
              <a:rPr lang="en-US" smtClean="0"/>
              <a:t>2</a:t>
            </a:fld>
            <a:endParaRPr lang="en-US"/>
          </a:p>
        </p:txBody>
      </p:sp>
    </p:spTree>
    <p:extLst>
      <p:ext uri="{BB962C8B-B14F-4D97-AF65-F5344CB8AC3E}">
        <p14:creationId xmlns:p14="http://schemas.microsoft.com/office/powerpoint/2010/main" val="3183308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The use of a </a:t>
            </a:r>
            <a:r>
              <a:rPr lang="en-US" dirty="0" err="1"/>
              <a:t>recognisable</a:t>
            </a:r>
            <a:r>
              <a:rPr lang="en-US" dirty="0"/>
              <a:t> face such as Ryan Reynolds for Mint Mobile, helps users recall the brand every time they see their face, even if its on another brand or companies advert. It also helps give brands give a one up over competition in their field, such as Nike who have built a major reputation for Michael Jordan over the last 40 years, compared to other sport brands like Puma or Adidas who don’t have as rememberable celebrities. In addition to aiding brand recall and an edge over the competition it helps build major equity, if done successfully. A prime example is Air Jordan, making $7 billion alone in 2024. </a:t>
            </a:r>
          </a:p>
        </p:txBody>
      </p:sp>
      <p:sp>
        <p:nvSpPr>
          <p:cNvPr id="4" name="Slide Number Placeholder 3"/>
          <p:cNvSpPr>
            <a:spLocks noGrp="1"/>
          </p:cNvSpPr>
          <p:nvPr>
            <p:ph type="sldNum" sz="quarter" idx="5"/>
          </p:nvPr>
        </p:nvSpPr>
        <p:spPr/>
        <p:txBody>
          <a:bodyPr/>
          <a:lstStyle/>
          <a:p>
            <a:fld id="{63C1EEC9-0B5C-9A4C-9B80-FFF7ADAA852B}" type="slidenum">
              <a:rPr lang="en-US" smtClean="0"/>
              <a:t>3</a:t>
            </a:fld>
            <a:endParaRPr lang="en-US"/>
          </a:p>
        </p:txBody>
      </p:sp>
    </p:spTree>
    <p:extLst>
      <p:ext uri="{BB962C8B-B14F-4D97-AF65-F5344CB8AC3E}">
        <p14:creationId xmlns:p14="http://schemas.microsoft.com/office/powerpoint/2010/main" val="38922088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In 1984 Nike signed Michael Jordan to them quickly after he signed onto the Chicago Bulls. During this time Nike was a struggling basketball shoe brand, significantly behind other competitors Adidas and Converse, Michael Jordan himself preferred Adidas at the time and could have possibly signed onto them, had the offer arose. Nike took the gamble and put in their entire basketball marketing budget into Jordan. Jordans parents themselves played a massive role into the creation of the shoe, aiding him to listen to Nike’s pitches, of which Nike offered him a massive $2.5 million deal, which was never seen before for a rookie, Jordan’s mother herself negotiated Michael get a share of the revenue of Jordan shoes sold. </a:t>
            </a:r>
          </a:p>
        </p:txBody>
      </p:sp>
      <p:sp>
        <p:nvSpPr>
          <p:cNvPr id="4" name="Slide Number Placeholder 3"/>
          <p:cNvSpPr>
            <a:spLocks noGrp="1"/>
          </p:cNvSpPr>
          <p:nvPr>
            <p:ph type="sldNum" sz="quarter" idx="5"/>
          </p:nvPr>
        </p:nvSpPr>
        <p:spPr/>
        <p:txBody>
          <a:bodyPr/>
          <a:lstStyle/>
          <a:p>
            <a:fld id="{63C1EEC9-0B5C-9A4C-9B80-FFF7ADAA852B}" type="slidenum">
              <a:rPr lang="en-US" smtClean="0"/>
              <a:t>6</a:t>
            </a:fld>
            <a:endParaRPr lang="en-US"/>
          </a:p>
        </p:txBody>
      </p:sp>
    </p:spTree>
    <p:extLst>
      <p:ext uri="{BB962C8B-B14F-4D97-AF65-F5344CB8AC3E}">
        <p14:creationId xmlns:p14="http://schemas.microsoft.com/office/powerpoint/2010/main" val="3434469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The 2020 release of McDonald’s collab with Travis Scott was met with major success, especially in Gen Z audiences due to several factors. Travis Scott’s music is majorly successful in young audiences, so when it released it sparked a major response from their demographic. Online videos on social media platforms like TikTok spiked, further creating more exposure for the meal, causing stock levels to drop across America. </a:t>
            </a:r>
          </a:p>
        </p:txBody>
      </p:sp>
      <p:sp>
        <p:nvSpPr>
          <p:cNvPr id="4" name="Slide Number Placeholder 3"/>
          <p:cNvSpPr>
            <a:spLocks noGrp="1"/>
          </p:cNvSpPr>
          <p:nvPr>
            <p:ph type="sldNum" sz="quarter" idx="5"/>
          </p:nvPr>
        </p:nvSpPr>
        <p:spPr/>
        <p:txBody>
          <a:bodyPr/>
          <a:lstStyle/>
          <a:p>
            <a:fld id="{63C1EEC9-0B5C-9A4C-9B80-FFF7ADAA852B}" type="slidenum">
              <a:rPr lang="en-US" smtClean="0"/>
              <a:t>7</a:t>
            </a:fld>
            <a:endParaRPr lang="en-US"/>
          </a:p>
        </p:txBody>
      </p:sp>
    </p:spTree>
    <p:extLst>
      <p:ext uri="{BB962C8B-B14F-4D97-AF65-F5344CB8AC3E}">
        <p14:creationId xmlns:p14="http://schemas.microsoft.com/office/powerpoint/2010/main" val="3480239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In 2017 Pepsi released an AD featuring Kendall Jenner amidst a BLM protest and fixing the issues ongoing. After releasing the AD, Pepsi immediately faced backlash and fierce feedback online, prompting them to pull the AD from the internet but not before it was downloaded and reposted by thousands of people. People believed that the message of simply handling a </a:t>
            </a:r>
            <a:r>
              <a:rPr lang="en-US" dirty="0" err="1"/>
              <a:t>pepsi</a:t>
            </a:r>
            <a:r>
              <a:rPr lang="en-US" dirty="0"/>
              <a:t> can to a police officer and all the issues being resolved diminished the real world social and political issues BLM faced with police brutality, the use of a famous white supermodel didn’t help </a:t>
            </a:r>
            <a:r>
              <a:rPr lang="en-US" dirty="0" err="1"/>
              <a:t>pepsi’s</a:t>
            </a:r>
            <a:r>
              <a:rPr lang="en-US" dirty="0"/>
              <a:t> case either.</a:t>
            </a:r>
          </a:p>
        </p:txBody>
      </p:sp>
      <p:sp>
        <p:nvSpPr>
          <p:cNvPr id="4" name="Slide Number Placeholder 3"/>
          <p:cNvSpPr>
            <a:spLocks noGrp="1"/>
          </p:cNvSpPr>
          <p:nvPr>
            <p:ph type="sldNum" sz="quarter" idx="5"/>
          </p:nvPr>
        </p:nvSpPr>
        <p:spPr/>
        <p:txBody>
          <a:bodyPr/>
          <a:lstStyle/>
          <a:p>
            <a:fld id="{63C1EEC9-0B5C-9A4C-9B80-FFF7ADAA852B}" type="slidenum">
              <a:rPr lang="en-US" smtClean="0"/>
              <a:t>9</a:t>
            </a:fld>
            <a:endParaRPr lang="en-US"/>
          </a:p>
        </p:txBody>
      </p:sp>
    </p:spTree>
    <p:extLst>
      <p:ext uri="{BB962C8B-B14F-4D97-AF65-F5344CB8AC3E}">
        <p14:creationId xmlns:p14="http://schemas.microsoft.com/office/powerpoint/2010/main" val="2137301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In 2009, after Phelps had won a record breaking 8 gold medals at the 2008 Beijing Olympics, </a:t>
            </a:r>
            <a:r>
              <a:rPr lang="en-US" dirty="0" err="1"/>
              <a:t>Kellogs</a:t>
            </a:r>
            <a:r>
              <a:rPr lang="en-US" dirty="0"/>
              <a:t> quickly signed him on to be a major face of their brand. However, after a photo published by a British Tabloid, News of the World, of Phelps smoking a marijuana pipe, all brands associated with him promptly dropped him, his biggest being Kellog’s. Being a cereal, their main demographic being children and having their main brand image being associated with drugs, they dropped him immediately. After the incident Phelps issued a public apology for the incident stating “his actions to be regrettable and demonstrating bad judgement”. On top of the financial set back of losing Kellog’s endorsement, USA Swimming </a:t>
            </a:r>
            <a:r>
              <a:rPr lang="en-US" dirty="0" err="1"/>
              <a:t>penalised</a:t>
            </a:r>
            <a:r>
              <a:rPr lang="en-US" dirty="0"/>
              <a:t> Phelps by withdrawing financial support and suspending him from competitions for 3 months.</a:t>
            </a:r>
          </a:p>
        </p:txBody>
      </p:sp>
      <p:sp>
        <p:nvSpPr>
          <p:cNvPr id="4" name="Slide Number Placeholder 3"/>
          <p:cNvSpPr>
            <a:spLocks noGrp="1"/>
          </p:cNvSpPr>
          <p:nvPr>
            <p:ph type="sldNum" sz="quarter" idx="5"/>
          </p:nvPr>
        </p:nvSpPr>
        <p:spPr/>
        <p:txBody>
          <a:bodyPr/>
          <a:lstStyle/>
          <a:p>
            <a:fld id="{63C1EEC9-0B5C-9A4C-9B80-FFF7ADAA852B}" type="slidenum">
              <a:rPr lang="en-US" smtClean="0"/>
              <a:t>10</a:t>
            </a:fld>
            <a:endParaRPr lang="en-US"/>
          </a:p>
        </p:txBody>
      </p:sp>
    </p:spTree>
    <p:extLst>
      <p:ext uri="{BB962C8B-B14F-4D97-AF65-F5344CB8AC3E}">
        <p14:creationId xmlns:p14="http://schemas.microsoft.com/office/powerpoint/2010/main" val="9158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1D777-38C5-A89E-386A-9989B7605A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FA39BE-E3A7-88D7-AE2D-702E2D5F57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C4BC2AC-DEE3-9D66-9132-78AF1B558A56}"/>
              </a:ext>
            </a:extLst>
          </p:cNvPr>
          <p:cNvSpPr>
            <a:spLocks noGrp="1"/>
          </p:cNvSpPr>
          <p:nvPr>
            <p:ph type="body" idx="1"/>
          </p:nvPr>
        </p:nvSpPr>
        <p:spPr/>
        <p:txBody>
          <a:bodyPr/>
          <a:lstStyle/>
          <a:p>
            <a:r>
              <a:rPr lang="en-US" dirty="0"/>
              <a:t>Overall, using celebrities to endorse products or services is an extremely effective way for companies or brands to endorse their products or services because of the familiar face consumers see on the advertisement. However, even though it is effective, companies must be extremely careful when choosing the star. If they choose the wrong celebrity and their values don’t align with the company, consumer’s will see this as disingenuous and that the star is only doing it for a quick paycheck, in turn it lowers a brands image to consumers. Nowadays many companies use celebrities to endorse them, that it is starting to become saturated to consumers. Audiences, particularly those in younger generations, would prefer newer and fresher marketing campaigns over just using a famous face.</a:t>
            </a:r>
          </a:p>
        </p:txBody>
      </p:sp>
      <p:sp>
        <p:nvSpPr>
          <p:cNvPr id="4" name="Slide Number Placeholder 3">
            <a:extLst>
              <a:ext uri="{FF2B5EF4-FFF2-40B4-BE49-F238E27FC236}">
                <a16:creationId xmlns:a16="http://schemas.microsoft.com/office/drawing/2014/main" id="{CD7DBB9D-1AE3-03DD-3526-73864763C3E5}"/>
              </a:ext>
            </a:extLst>
          </p:cNvPr>
          <p:cNvSpPr>
            <a:spLocks noGrp="1"/>
          </p:cNvSpPr>
          <p:nvPr>
            <p:ph type="sldNum" sz="quarter" idx="5"/>
          </p:nvPr>
        </p:nvSpPr>
        <p:spPr/>
        <p:txBody>
          <a:bodyPr/>
          <a:lstStyle/>
          <a:p>
            <a:fld id="{63C1EEC9-0B5C-9A4C-9B80-FFF7ADAA852B}" type="slidenum">
              <a:rPr lang="en-US" smtClean="0"/>
              <a:t>11</a:t>
            </a:fld>
            <a:endParaRPr lang="en-US"/>
          </a:p>
        </p:txBody>
      </p:sp>
    </p:spTree>
    <p:extLst>
      <p:ext uri="{BB962C8B-B14F-4D97-AF65-F5344CB8AC3E}">
        <p14:creationId xmlns:p14="http://schemas.microsoft.com/office/powerpoint/2010/main" val="2206657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50BC3-565E-93EA-4D99-171AFAEE74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3C1D0-90E1-B78C-0C00-5C471EDB7C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4E714C-B174-7CAA-E23E-CDF5DE4946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C6D570-6725-12B2-6D28-EDAF360A9737}"/>
              </a:ext>
            </a:extLst>
          </p:cNvPr>
          <p:cNvSpPr>
            <a:spLocks noGrp="1"/>
          </p:cNvSpPr>
          <p:nvPr>
            <p:ph type="sldNum" sz="quarter" idx="5"/>
          </p:nvPr>
        </p:nvSpPr>
        <p:spPr/>
        <p:txBody>
          <a:bodyPr/>
          <a:lstStyle/>
          <a:p>
            <a:fld id="{63C1EEC9-0B5C-9A4C-9B80-FFF7ADAA852B}" type="slidenum">
              <a:rPr lang="en-US" smtClean="0"/>
              <a:t>12</a:t>
            </a:fld>
            <a:endParaRPr lang="en-US"/>
          </a:p>
        </p:txBody>
      </p:sp>
    </p:spTree>
    <p:extLst>
      <p:ext uri="{BB962C8B-B14F-4D97-AF65-F5344CB8AC3E}">
        <p14:creationId xmlns:p14="http://schemas.microsoft.com/office/powerpoint/2010/main" val="1072017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DC2EB3F-364A-A443-BB9C-08B4034BC57F}" type="datetimeFigureOut">
              <a:rPr lang="en-US" smtClean="0"/>
              <a:t>11/24/25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57746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DC2EB3F-364A-A443-BB9C-08B4034BC57F}" type="datetimeFigureOut">
              <a:rPr lang="en-US" smtClean="0"/>
              <a:t>11/24/25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3949864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hade val="82000"/>
                  </a:schemeClr>
                </a:solidFill>
              </a:defRPr>
            </a:lvl1pPr>
            <a:lvl2pPr marL="457200" indent="0">
              <a:buNone/>
              <a:defRPr sz="2000">
                <a:solidFill>
                  <a:schemeClr val="tx1">
                    <a:shade val="82000"/>
                  </a:schemeClr>
                </a:solidFill>
              </a:defRPr>
            </a:lvl2pPr>
            <a:lvl3pPr marL="914400" indent="0">
              <a:buNone/>
              <a:defRPr sz="1800">
                <a:solidFill>
                  <a:schemeClr val="tx1">
                    <a:shade val="82000"/>
                  </a:schemeClr>
                </a:solidFill>
              </a:defRPr>
            </a:lvl3pPr>
            <a:lvl4pPr marL="1371600" indent="0">
              <a:buNone/>
              <a:defRPr sz="1600">
                <a:solidFill>
                  <a:schemeClr val="tx1">
                    <a:shade val="82000"/>
                  </a:schemeClr>
                </a:solidFill>
              </a:defRPr>
            </a:lvl4pPr>
            <a:lvl5pPr marL="1828800" indent="0">
              <a:buNone/>
              <a:defRPr sz="1600">
                <a:solidFill>
                  <a:schemeClr val="tx1">
                    <a:shade val="82000"/>
                  </a:schemeClr>
                </a:solidFill>
              </a:defRPr>
            </a:lvl5pPr>
            <a:lvl6pPr marL="2286000" indent="0">
              <a:buNone/>
              <a:defRPr sz="1600">
                <a:solidFill>
                  <a:schemeClr val="tx1">
                    <a:shade val="82000"/>
                  </a:schemeClr>
                </a:solidFill>
              </a:defRPr>
            </a:lvl6pPr>
            <a:lvl7pPr marL="2743200" indent="0">
              <a:buNone/>
              <a:defRPr sz="1600">
                <a:solidFill>
                  <a:schemeClr val="tx1">
                    <a:shade val="82000"/>
                  </a:schemeClr>
                </a:solidFill>
              </a:defRPr>
            </a:lvl7pPr>
            <a:lvl8pPr marL="3200400" indent="0">
              <a:buNone/>
              <a:defRPr sz="1600">
                <a:solidFill>
                  <a:schemeClr val="tx1">
                    <a:shade val="82000"/>
                  </a:schemeClr>
                </a:solidFill>
              </a:defRPr>
            </a:lvl8pPr>
            <a:lvl9pPr marL="3657600" indent="0">
              <a:buNone/>
              <a:defRPr sz="1600">
                <a:solidFill>
                  <a:schemeClr val="tx1">
                    <a:shade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DC2EB3F-364A-A443-BB9C-08B4034BC57F}" type="datetimeFigureOut">
              <a:rPr lang="en-US" smtClean="0"/>
              <a:t>11/24/25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2760756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DC2EB3F-364A-A443-BB9C-08B4034BC57F}" type="datetimeFigureOut">
              <a:rPr lang="en-US" smtClean="0"/>
              <a:t>11/24/25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62583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DC2EB3F-364A-A443-BB9C-08B4034BC57F}" type="datetimeFigureOut">
              <a:rPr lang="en-US" smtClean="0"/>
              <a:t>11/24/25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525122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DC2EB3F-364A-A443-BB9C-08B4034BC57F}" type="datetimeFigureOut">
              <a:rPr lang="en-US" smtClean="0"/>
              <a:t>11/24/25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4098173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C2EB3F-364A-A443-BB9C-08B4034BC57F}" type="datetimeFigureOut">
              <a:rPr lang="en-US" smtClean="0"/>
              <a:t>11/24/25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1406129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DC2EB3F-364A-A443-BB9C-08B4034BC57F}" type="datetimeFigureOut">
              <a:rPr lang="en-US" smtClean="0"/>
              <a:t>11/24/25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3117292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DC2EB3F-364A-A443-BB9C-08B4034BC57F}" type="datetimeFigureOut">
              <a:rPr lang="en-US" smtClean="0"/>
              <a:t>11/24/25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862212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DC2EB3F-364A-A443-BB9C-08B4034BC57F}" type="datetimeFigureOut">
              <a:rPr lang="en-US" smtClean="0"/>
              <a:t>11/24/25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989304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DC2EB3F-364A-A443-BB9C-08B4034BC57F}" type="datetimeFigureOut">
              <a:rPr lang="en-US" smtClean="0"/>
              <a:t>11/24/25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63AF77-159C-814E-8E5F-800C01873610}" type="slidenum">
              <a:rPr lang="en-US" smtClean="0"/>
              <a:t>‹#›</a:t>
            </a:fld>
            <a:endParaRPr lang="en-US"/>
          </a:p>
        </p:txBody>
      </p:sp>
    </p:spTree>
    <p:extLst>
      <p:ext uri="{BB962C8B-B14F-4D97-AF65-F5344CB8AC3E}">
        <p14:creationId xmlns:p14="http://schemas.microsoft.com/office/powerpoint/2010/main" val="3189342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8DC2EB3F-364A-A443-BB9C-08B4034BC57F}" type="datetimeFigureOut">
              <a:rPr lang="en-US" smtClean="0"/>
              <a:t>11/24/25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B363AF77-159C-814E-8E5F-800C01873610}" type="slidenum">
              <a:rPr lang="en-US" smtClean="0"/>
              <a:t>‹#›</a:t>
            </a:fld>
            <a:endParaRPr lang="en-US"/>
          </a:p>
        </p:txBody>
      </p:sp>
    </p:spTree>
    <p:extLst>
      <p:ext uri="{BB962C8B-B14F-4D97-AF65-F5344CB8AC3E}">
        <p14:creationId xmlns:p14="http://schemas.microsoft.com/office/powerpoint/2010/main" val="204012389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0AB00C-7798-F8D4-A390-A6E4F09EE450}"/>
              </a:ext>
            </a:extLst>
          </p:cNvPr>
          <p:cNvSpPr txBox="1"/>
          <p:nvPr/>
        </p:nvSpPr>
        <p:spPr>
          <a:xfrm>
            <a:off x="5287108" y="879231"/>
            <a:ext cx="184731" cy="369332"/>
          </a:xfrm>
          <a:prstGeom prst="rect">
            <a:avLst/>
          </a:prstGeom>
          <a:noFill/>
        </p:spPr>
        <p:txBody>
          <a:bodyPr wrap="none" rtlCol="0">
            <a:spAutoFit/>
          </a:bodyPr>
          <a:lstStyle/>
          <a:p>
            <a:endParaRPr lang="en-GB" noProof="1"/>
          </a:p>
        </p:txBody>
      </p:sp>
      <p:sp>
        <p:nvSpPr>
          <p:cNvPr id="4" name="TextBox 3">
            <a:extLst>
              <a:ext uri="{FF2B5EF4-FFF2-40B4-BE49-F238E27FC236}">
                <a16:creationId xmlns:a16="http://schemas.microsoft.com/office/drawing/2014/main" id="{4D928607-4E23-28E1-0B7A-1E8BFD68B529}"/>
              </a:ext>
            </a:extLst>
          </p:cNvPr>
          <p:cNvSpPr txBox="1"/>
          <p:nvPr/>
        </p:nvSpPr>
        <p:spPr>
          <a:xfrm>
            <a:off x="2880706" y="766737"/>
            <a:ext cx="7515240" cy="1446550"/>
          </a:xfrm>
          <a:prstGeom prst="rect">
            <a:avLst/>
          </a:prstGeom>
          <a:noFill/>
        </p:spPr>
        <p:txBody>
          <a:bodyPr wrap="square" rtlCol="0">
            <a:spAutoFit/>
          </a:bodyPr>
          <a:lstStyle/>
          <a:p>
            <a:r>
              <a:rPr lang="en-GB" sz="8800" b="1" noProof="1">
                <a:solidFill>
                  <a:srgbClr val="C00000"/>
                </a:solidFill>
                <a:latin typeface="Helvetica" pitchFamily="2" charset="0"/>
              </a:rPr>
              <a:t>CELEBRITY</a:t>
            </a:r>
          </a:p>
        </p:txBody>
      </p:sp>
      <p:sp>
        <p:nvSpPr>
          <p:cNvPr id="6" name="TextBox 5">
            <a:extLst>
              <a:ext uri="{FF2B5EF4-FFF2-40B4-BE49-F238E27FC236}">
                <a16:creationId xmlns:a16="http://schemas.microsoft.com/office/drawing/2014/main" id="{1996E73F-C8ED-3218-FC26-1F6147396CA8}"/>
              </a:ext>
            </a:extLst>
          </p:cNvPr>
          <p:cNvSpPr txBox="1"/>
          <p:nvPr/>
        </p:nvSpPr>
        <p:spPr>
          <a:xfrm>
            <a:off x="1261376" y="2649478"/>
            <a:ext cx="9669241" cy="1446550"/>
          </a:xfrm>
          <a:prstGeom prst="rect">
            <a:avLst/>
          </a:prstGeom>
          <a:noFill/>
        </p:spPr>
        <p:txBody>
          <a:bodyPr wrap="square" rtlCol="0">
            <a:spAutoFit/>
          </a:bodyPr>
          <a:lstStyle/>
          <a:p>
            <a:r>
              <a:rPr lang="en-GB" sz="8800" b="1" noProof="1">
                <a:solidFill>
                  <a:srgbClr val="C00000"/>
                </a:solidFill>
                <a:latin typeface="Helvetica" pitchFamily="2" charset="0"/>
              </a:rPr>
              <a:t>ENDORSEMENTS</a:t>
            </a:r>
          </a:p>
        </p:txBody>
      </p:sp>
      <p:sp>
        <p:nvSpPr>
          <p:cNvPr id="7" name="TextBox 6">
            <a:extLst>
              <a:ext uri="{FF2B5EF4-FFF2-40B4-BE49-F238E27FC236}">
                <a16:creationId xmlns:a16="http://schemas.microsoft.com/office/drawing/2014/main" id="{ADF831A7-243B-4AF6-6A7E-15E9A301A303}"/>
              </a:ext>
            </a:extLst>
          </p:cNvPr>
          <p:cNvSpPr txBox="1"/>
          <p:nvPr/>
        </p:nvSpPr>
        <p:spPr>
          <a:xfrm>
            <a:off x="1864420" y="4532219"/>
            <a:ext cx="9547811" cy="1446550"/>
          </a:xfrm>
          <a:prstGeom prst="rect">
            <a:avLst/>
          </a:prstGeom>
          <a:noFill/>
        </p:spPr>
        <p:txBody>
          <a:bodyPr wrap="square" rtlCol="0">
            <a:spAutoFit/>
          </a:bodyPr>
          <a:lstStyle/>
          <a:p>
            <a:r>
              <a:rPr lang="en-GB" sz="8800" b="1" noProof="1">
                <a:solidFill>
                  <a:srgbClr val="C00000"/>
                </a:solidFill>
                <a:latin typeface="Helvetica" pitchFamily="2" charset="0"/>
              </a:rPr>
              <a:t>IN MARKETING</a:t>
            </a:r>
          </a:p>
        </p:txBody>
      </p:sp>
    </p:spTree>
    <p:extLst>
      <p:ext uri="{BB962C8B-B14F-4D97-AF65-F5344CB8AC3E}">
        <p14:creationId xmlns:p14="http://schemas.microsoft.com/office/powerpoint/2010/main" val="841318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a:extLst>
            <a:ext uri="{FF2B5EF4-FFF2-40B4-BE49-F238E27FC236}">
              <a16:creationId xmlns:a16="http://schemas.microsoft.com/office/drawing/2014/main" id="{60CE608E-E86C-B4F7-7762-9B29DAD58A1E}"/>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FF3971AA-A247-1CDC-04BA-227B5DFD182A}"/>
              </a:ext>
            </a:extLst>
          </p:cNvPr>
          <p:cNvSpPr txBox="1"/>
          <p:nvPr/>
        </p:nvSpPr>
        <p:spPr>
          <a:xfrm>
            <a:off x="4797990" y="-199675"/>
            <a:ext cx="3206617" cy="1325563"/>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000" b="1" kern="1200" noProof="1">
                <a:solidFill>
                  <a:srgbClr val="990000"/>
                </a:solidFill>
                <a:latin typeface="+mj-lt"/>
                <a:ea typeface="+mj-ea"/>
                <a:cs typeface="+mj-cs"/>
              </a:rPr>
              <a:t>WHAT IS IT</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Dollar with solid fill">
            <a:extLst>
              <a:ext uri="{FF2B5EF4-FFF2-40B4-BE49-F238E27FC236}">
                <a16:creationId xmlns:a16="http://schemas.microsoft.com/office/drawing/2014/main" id="{B9B06322-1E26-614F-BBFE-28A9146C85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15679" y="3526795"/>
            <a:ext cx="856986" cy="85698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6" name="TextBox 5">
            <a:extLst>
              <a:ext uri="{FF2B5EF4-FFF2-40B4-BE49-F238E27FC236}">
                <a16:creationId xmlns:a16="http://schemas.microsoft.com/office/drawing/2014/main" id="{51925AF1-9834-87F6-513C-54BE41A8CE45}"/>
              </a:ext>
            </a:extLst>
          </p:cNvPr>
          <p:cNvSpPr txBox="1"/>
          <p:nvPr/>
        </p:nvSpPr>
        <p:spPr>
          <a:xfrm>
            <a:off x="533246" y="2024183"/>
            <a:ext cx="2672863" cy="1477328"/>
          </a:xfrm>
          <a:prstGeom prst="rect">
            <a:avLst/>
          </a:prstGeom>
          <a:noFill/>
        </p:spPr>
        <p:txBody>
          <a:bodyPr wrap="square" rtlCol="0">
            <a:spAutoFit/>
          </a:bodyPr>
          <a:lstStyle/>
          <a:p>
            <a:pPr algn="ctr"/>
            <a:r>
              <a:rPr lang="en-US" noProof="1"/>
              <a:t>A marketing strategy where a company uses a familiar face to endorse their product or service</a:t>
            </a:r>
          </a:p>
          <a:p>
            <a:endParaRPr lang="en-US" dirty="0"/>
          </a:p>
        </p:txBody>
      </p:sp>
      <p:sp>
        <p:nvSpPr>
          <p:cNvPr id="7" name="TextBox 6">
            <a:extLst>
              <a:ext uri="{FF2B5EF4-FFF2-40B4-BE49-F238E27FC236}">
                <a16:creationId xmlns:a16="http://schemas.microsoft.com/office/drawing/2014/main" id="{D257060D-4B87-D6BD-D520-AAB05C763360}"/>
              </a:ext>
            </a:extLst>
          </p:cNvPr>
          <p:cNvSpPr txBox="1"/>
          <p:nvPr/>
        </p:nvSpPr>
        <p:spPr>
          <a:xfrm>
            <a:off x="751748" y="4343400"/>
            <a:ext cx="2402343" cy="1091133"/>
          </a:xfrm>
          <a:prstGeom prst="rect">
            <a:avLst/>
          </a:prstGeom>
          <a:noFill/>
        </p:spPr>
        <p:txBody>
          <a:bodyPr wrap="square" rtlCol="0">
            <a:spAutoFit/>
          </a:bodyPr>
          <a:lstStyle/>
          <a:p>
            <a:pPr marL="57150" algn="ctr" defTabSz="914400">
              <a:lnSpc>
                <a:spcPct val="90000"/>
              </a:lnSpc>
              <a:spcAft>
                <a:spcPts val="600"/>
              </a:spcAft>
            </a:pPr>
            <a:r>
              <a:rPr lang="en-US" noProof="1"/>
              <a:t>The goal is to transfer the star’s positive image onto what is being endorsed</a:t>
            </a:r>
          </a:p>
        </p:txBody>
      </p:sp>
      <p:sp>
        <p:nvSpPr>
          <p:cNvPr id="8" name="TextBox 7">
            <a:extLst>
              <a:ext uri="{FF2B5EF4-FFF2-40B4-BE49-F238E27FC236}">
                <a16:creationId xmlns:a16="http://schemas.microsoft.com/office/drawing/2014/main" id="{750C9F33-71C8-F8AA-84AC-3538F4002ADE}"/>
              </a:ext>
            </a:extLst>
          </p:cNvPr>
          <p:cNvSpPr txBox="1"/>
          <p:nvPr/>
        </p:nvSpPr>
        <p:spPr>
          <a:xfrm>
            <a:off x="4797990" y="2168255"/>
            <a:ext cx="2596019" cy="1200329"/>
          </a:xfrm>
          <a:prstGeom prst="rect">
            <a:avLst/>
          </a:prstGeom>
          <a:noFill/>
        </p:spPr>
        <p:txBody>
          <a:bodyPr wrap="square" rtlCol="0">
            <a:spAutoFit/>
          </a:bodyPr>
          <a:lstStyle/>
          <a:p>
            <a:pPr algn="ctr"/>
            <a:r>
              <a:rPr lang="en-US" noProof="1"/>
              <a:t>Mainly done through commercials or social media platforms</a:t>
            </a:r>
          </a:p>
          <a:p>
            <a:endParaRPr lang="en-US" dirty="0"/>
          </a:p>
        </p:txBody>
      </p:sp>
      <p:sp>
        <p:nvSpPr>
          <p:cNvPr id="9" name="TextBox 8">
            <a:extLst>
              <a:ext uri="{FF2B5EF4-FFF2-40B4-BE49-F238E27FC236}">
                <a16:creationId xmlns:a16="http://schemas.microsoft.com/office/drawing/2014/main" id="{0563F1A9-BC50-7D2C-8653-8A53CC21D2F4}"/>
              </a:ext>
            </a:extLst>
          </p:cNvPr>
          <p:cNvSpPr txBox="1"/>
          <p:nvPr/>
        </p:nvSpPr>
        <p:spPr>
          <a:xfrm>
            <a:off x="8459241" y="4476061"/>
            <a:ext cx="3369862" cy="1200329"/>
          </a:xfrm>
          <a:prstGeom prst="rect">
            <a:avLst/>
          </a:prstGeom>
          <a:noFill/>
        </p:spPr>
        <p:txBody>
          <a:bodyPr wrap="square" rtlCol="0">
            <a:spAutoFit/>
          </a:bodyPr>
          <a:lstStyle/>
          <a:p>
            <a:pPr algn="ctr"/>
            <a:r>
              <a:rPr lang="en-US" noProof="1"/>
              <a:t>Will be extremely pricey for the company to find and hold an A list celebrity for their campaign</a:t>
            </a:r>
          </a:p>
          <a:p>
            <a:endParaRPr lang="en-US" dirty="0"/>
          </a:p>
        </p:txBody>
      </p:sp>
      <p:sp>
        <p:nvSpPr>
          <p:cNvPr id="11" name="TextBox 10">
            <a:extLst>
              <a:ext uri="{FF2B5EF4-FFF2-40B4-BE49-F238E27FC236}">
                <a16:creationId xmlns:a16="http://schemas.microsoft.com/office/drawing/2014/main" id="{8510B42D-C567-685A-3D03-52BD1A257AEA}"/>
              </a:ext>
            </a:extLst>
          </p:cNvPr>
          <p:cNvSpPr txBox="1"/>
          <p:nvPr/>
        </p:nvSpPr>
        <p:spPr>
          <a:xfrm>
            <a:off x="4607337" y="4477212"/>
            <a:ext cx="2977324" cy="1200329"/>
          </a:xfrm>
          <a:prstGeom prst="rect">
            <a:avLst/>
          </a:prstGeom>
          <a:noFill/>
        </p:spPr>
        <p:txBody>
          <a:bodyPr wrap="square" rtlCol="0">
            <a:spAutoFit/>
          </a:bodyPr>
          <a:lstStyle/>
          <a:p>
            <a:pPr algn="ctr"/>
            <a:r>
              <a:rPr lang="en-US" noProof="1"/>
              <a:t>Any scandal the star could face, will reflect onto the brands image</a:t>
            </a:r>
          </a:p>
          <a:p>
            <a:endParaRPr lang="en-US" dirty="0"/>
          </a:p>
        </p:txBody>
      </p:sp>
      <p:pic>
        <p:nvPicPr>
          <p:cNvPr id="15" name="Graphic 14" descr="Lightbulb and gear with solid fill">
            <a:extLst>
              <a:ext uri="{FF2B5EF4-FFF2-40B4-BE49-F238E27FC236}">
                <a16:creationId xmlns:a16="http://schemas.microsoft.com/office/drawing/2014/main" id="{AD8694EC-61AB-FE94-08E2-052F399CC0F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8188" y="1052457"/>
            <a:ext cx="902981" cy="902981"/>
          </a:xfrm>
          <a:prstGeom prst="rect">
            <a:avLst/>
          </a:prstGeom>
        </p:spPr>
      </p:pic>
      <p:pic>
        <p:nvPicPr>
          <p:cNvPr id="17" name="Graphic 16" descr="Transfer with solid fill">
            <a:extLst>
              <a:ext uri="{FF2B5EF4-FFF2-40B4-BE49-F238E27FC236}">
                <a16:creationId xmlns:a16="http://schemas.microsoft.com/office/drawing/2014/main" id="{90B96562-5B93-1CDA-CE7E-52EC6B9BBBB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91485" y="3429000"/>
            <a:ext cx="914400" cy="914400"/>
          </a:xfrm>
          <a:prstGeom prst="rect">
            <a:avLst/>
          </a:prstGeom>
        </p:spPr>
      </p:pic>
      <p:pic>
        <p:nvPicPr>
          <p:cNvPr id="21" name="Graphic 20" descr="Smart Phone with solid fill">
            <a:extLst>
              <a:ext uri="{FF2B5EF4-FFF2-40B4-BE49-F238E27FC236}">
                <a16:creationId xmlns:a16="http://schemas.microsoft.com/office/drawing/2014/main" id="{2359657B-E4FA-B16C-74FC-D0D6DF22968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638800" y="1125402"/>
            <a:ext cx="914400" cy="914400"/>
          </a:xfrm>
          <a:prstGeom prst="rect">
            <a:avLst/>
          </a:prstGeom>
        </p:spPr>
      </p:pic>
      <p:pic>
        <p:nvPicPr>
          <p:cNvPr id="23" name="Graphic 22" descr="Male profile with solid fill">
            <a:extLst>
              <a:ext uri="{FF2B5EF4-FFF2-40B4-BE49-F238E27FC236}">
                <a16:creationId xmlns:a16="http://schemas.microsoft.com/office/drawing/2014/main" id="{C78B492C-CAC6-277A-C240-657FDB3945F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638800" y="3463018"/>
            <a:ext cx="914400" cy="914400"/>
          </a:xfrm>
          <a:prstGeom prst="rect">
            <a:avLst/>
          </a:prstGeom>
        </p:spPr>
      </p:pic>
    </p:spTree>
    <p:extLst>
      <p:ext uri="{BB962C8B-B14F-4D97-AF65-F5344CB8AC3E}">
        <p14:creationId xmlns:p14="http://schemas.microsoft.com/office/powerpoint/2010/main" val="2656920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3233D7-8C55-DB39-5D1F-C93E5E5655CF}"/>
              </a:ext>
            </a:extLst>
          </p:cNvPr>
          <p:cNvSpPr txBox="1"/>
          <p:nvPr/>
        </p:nvSpPr>
        <p:spPr>
          <a:xfrm>
            <a:off x="293076" y="269630"/>
            <a:ext cx="11605846" cy="769441"/>
          </a:xfrm>
          <a:prstGeom prst="rect">
            <a:avLst/>
          </a:prstGeom>
          <a:noFill/>
        </p:spPr>
        <p:txBody>
          <a:bodyPr wrap="square" rtlCol="0">
            <a:spAutoFit/>
          </a:bodyPr>
          <a:lstStyle/>
          <a:p>
            <a:pPr algn="ctr"/>
            <a:r>
              <a:rPr lang="en-GB" sz="4400" b="1" noProof="1">
                <a:solidFill>
                  <a:srgbClr val="C00000"/>
                </a:solidFill>
                <a:latin typeface="Helvetica" pitchFamily="2" charset="0"/>
              </a:rPr>
              <a:t>WHY IT MATTERS </a:t>
            </a:r>
          </a:p>
        </p:txBody>
      </p:sp>
      <p:pic>
        <p:nvPicPr>
          <p:cNvPr id="7" name="Graphic 6" descr="Head with gears with solid fill">
            <a:extLst>
              <a:ext uri="{FF2B5EF4-FFF2-40B4-BE49-F238E27FC236}">
                <a16:creationId xmlns:a16="http://schemas.microsoft.com/office/drawing/2014/main" id="{58355424-AC0F-5A5E-DF46-5F2584173B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68416" y="1342421"/>
            <a:ext cx="914400" cy="914400"/>
          </a:xfrm>
          <a:prstGeom prst="rect">
            <a:avLst/>
          </a:prstGeom>
        </p:spPr>
      </p:pic>
      <p:pic>
        <p:nvPicPr>
          <p:cNvPr id="10" name="Graphic 9" descr="Right Brain with solid fill">
            <a:extLst>
              <a:ext uri="{FF2B5EF4-FFF2-40B4-BE49-F238E27FC236}">
                <a16:creationId xmlns:a16="http://schemas.microsoft.com/office/drawing/2014/main" id="{6881EE2C-141C-2019-5CE3-8771F88F1D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575431" y="4052592"/>
            <a:ext cx="914400" cy="914400"/>
          </a:xfrm>
          <a:prstGeom prst="rect">
            <a:avLst/>
          </a:prstGeom>
        </p:spPr>
      </p:pic>
      <p:pic>
        <p:nvPicPr>
          <p:cNvPr id="14" name="Graphic 13" descr="Podium with solid fill">
            <a:extLst>
              <a:ext uri="{FF2B5EF4-FFF2-40B4-BE49-F238E27FC236}">
                <a16:creationId xmlns:a16="http://schemas.microsoft.com/office/drawing/2014/main" id="{1295E0FE-B6A8-5306-6E08-C6C5AE3B829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75431" y="1341656"/>
            <a:ext cx="914400" cy="914400"/>
          </a:xfrm>
          <a:prstGeom prst="rect">
            <a:avLst/>
          </a:prstGeom>
        </p:spPr>
      </p:pic>
      <p:pic>
        <p:nvPicPr>
          <p:cNvPr id="18" name="Graphic 17" descr="Money with solid fill">
            <a:extLst>
              <a:ext uri="{FF2B5EF4-FFF2-40B4-BE49-F238E27FC236}">
                <a16:creationId xmlns:a16="http://schemas.microsoft.com/office/drawing/2014/main" id="{E84BF212-DB23-9343-59BF-96D7451DC76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268416" y="4031288"/>
            <a:ext cx="914400" cy="914400"/>
          </a:xfrm>
          <a:prstGeom prst="rect">
            <a:avLst/>
          </a:prstGeom>
        </p:spPr>
      </p:pic>
      <p:sp>
        <p:nvSpPr>
          <p:cNvPr id="19" name="TextBox 18">
            <a:extLst>
              <a:ext uri="{FF2B5EF4-FFF2-40B4-BE49-F238E27FC236}">
                <a16:creationId xmlns:a16="http://schemas.microsoft.com/office/drawing/2014/main" id="{5C919F89-C14F-0EC1-5E32-52BA06693F96}"/>
              </a:ext>
            </a:extLst>
          </p:cNvPr>
          <p:cNvSpPr txBox="1"/>
          <p:nvPr/>
        </p:nvSpPr>
        <p:spPr>
          <a:xfrm>
            <a:off x="1070262" y="2290572"/>
            <a:ext cx="3305907" cy="646331"/>
          </a:xfrm>
          <a:prstGeom prst="rect">
            <a:avLst/>
          </a:prstGeom>
          <a:noFill/>
        </p:spPr>
        <p:txBody>
          <a:bodyPr wrap="square" rtlCol="0">
            <a:spAutoFit/>
          </a:bodyPr>
          <a:lstStyle/>
          <a:p>
            <a:pPr algn="ctr"/>
            <a:r>
              <a:rPr lang="en-GB" noProof="1"/>
              <a:t>The use of a familiar face is instantly recognisable</a:t>
            </a:r>
          </a:p>
        </p:txBody>
      </p:sp>
      <p:sp>
        <p:nvSpPr>
          <p:cNvPr id="21" name="TextBox 20">
            <a:extLst>
              <a:ext uri="{FF2B5EF4-FFF2-40B4-BE49-F238E27FC236}">
                <a16:creationId xmlns:a16="http://schemas.microsoft.com/office/drawing/2014/main" id="{FF6D798F-DFE5-86F8-8C68-8488AAAEF5D8}"/>
              </a:ext>
            </a:extLst>
          </p:cNvPr>
          <p:cNvSpPr txBox="1"/>
          <p:nvPr/>
        </p:nvSpPr>
        <p:spPr>
          <a:xfrm>
            <a:off x="6518500" y="5212175"/>
            <a:ext cx="5028262" cy="1200329"/>
          </a:xfrm>
          <a:prstGeom prst="rect">
            <a:avLst/>
          </a:prstGeom>
          <a:noFill/>
        </p:spPr>
        <p:txBody>
          <a:bodyPr wrap="square" rtlCol="0">
            <a:spAutoFit/>
          </a:bodyPr>
          <a:lstStyle/>
          <a:p>
            <a:pPr algn="ctr"/>
            <a:r>
              <a:rPr lang="en-GB" noProof="1"/>
              <a:t>The use of someone famous helps brand recall, making it more likely for viewers to remember the brand or company</a:t>
            </a:r>
          </a:p>
          <a:p>
            <a:endParaRPr lang="en-GB" dirty="0"/>
          </a:p>
        </p:txBody>
      </p:sp>
      <p:sp>
        <p:nvSpPr>
          <p:cNvPr id="23" name="TextBox 22">
            <a:extLst>
              <a:ext uri="{FF2B5EF4-FFF2-40B4-BE49-F238E27FC236}">
                <a16:creationId xmlns:a16="http://schemas.microsoft.com/office/drawing/2014/main" id="{3E60B3F0-2E44-4B3D-0454-8E4D806DE898}"/>
              </a:ext>
            </a:extLst>
          </p:cNvPr>
          <p:cNvSpPr txBox="1"/>
          <p:nvPr/>
        </p:nvSpPr>
        <p:spPr>
          <a:xfrm>
            <a:off x="7138885" y="2286650"/>
            <a:ext cx="3982853" cy="1200329"/>
          </a:xfrm>
          <a:prstGeom prst="rect">
            <a:avLst/>
          </a:prstGeom>
          <a:noFill/>
        </p:spPr>
        <p:txBody>
          <a:bodyPr wrap="square" rtlCol="0">
            <a:spAutoFit/>
          </a:bodyPr>
          <a:lstStyle/>
          <a:p>
            <a:pPr algn="ctr"/>
            <a:r>
              <a:rPr lang="en-GB" noProof="1"/>
              <a:t>Differentiation from competition, tying a famous face to a company/brand helps them differentiate from others</a:t>
            </a:r>
          </a:p>
          <a:p>
            <a:endParaRPr lang="en-GB" dirty="0"/>
          </a:p>
        </p:txBody>
      </p:sp>
      <p:sp>
        <p:nvSpPr>
          <p:cNvPr id="24" name="TextBox 23">
            <a:extLst>
              <a:ext uri="{FF2B5EF4-FFF2-40B4-BE49-F238E27FC236}">
                <a16:creationId xmlns:a16="http://schemas.microsoft.com/office/drawing/2014/main" id="{EACC2582-D9FC-8BFD-B624-5A77BA2D0644}"/>
              </a:ext>
            </a:extLst>
          </p:cNvPr>
          <p:cNvSpPr txBox="1"/>
          <p:nvPr/>
        </p:nvSpPr>
        <p:spPr>
          <a:xfrm>
            <a:off x="1101903" y="5212176"/>
            <a:ext cx="3242624" cy="1200329"/>
          </a:xfrm>
          <a:prstGeom prst="rect">
            <a:avLst/>
          </a:prstGeom>
          <a:noFill/>
        </p:spPr>
        <p:txBody>
          <a:bodyPr wrap="square" rtlCol="0">
            <a:spAutoFit/>
          </a:bodyPr>
          <a:lstStyle/>
          <a:p>
            <a:pPr algn="ctr"/>
            <a:r>
              <a:rPr lang="en-GB" noProof="1"/>
              <a:t>Helps build brand equity with long term partnerships like Nike with Michael Jordan </a:t>
            </a:r>
          </a:p>
          <a:p>
            <a:endParaRPr lang="en-GB" dirty="0"/>
          </a:p>
        </p:txBody>
      </p:sp>
    </p:spTree>
    <p:extLst>
      <p:ext uri="{BB962C8B-B14F-4D97-AF65-F5344CB8AC3E}">
        <p14:creationId xmlns:p14="http://schemas.microsoft.com/office/powerpoint/2010/main" val="3690380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a:extLst>
            <a:ext uri="{FF2B5EF4-FFF2-40B4-BE49-F238E27FC236}">
              <a16:creationId xmlns:a16="http://schemas.microsoft.com/office/drawing/2014/main" id="{4CE9FC8D-475E-F111-C154-51305902BB1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8272517-9714-8229-293F-6E52FC108072}"/>
              </a:ext>
            </a:extLst>
          </p:cNvPr>
          <p:cNvSpPr txBox="1"/>
          <p:nvPr/>
        </p:nvSpPr>
        <p:spPr>
          <a:xfrm>
            <a:off x="5287108" y="879231"/>
            <a:ext cx="184731" cy="369332"/>
          </a:xfrm>
          <a:prstGeom prst="rect">
            <a:avLst/>
          </a:prstGeom>
          <a:noFill/>
        </p:spPr>
        <p:txBody>
          <a:bodyPr wrap="none" rtlCol="0">
            <a:spAutoFit/>
          </a:bodyPr>
          <a:lstStyle/>
          <a:p>
            <a:endParaRPr lang="en-GB" noProof="1"/>
          </a:p>
        </p:txBody>
      </p:sp>
      <p:sp>
        <p:nvSpPr>
          <p:cNvPr id="4" name="TextBox 3">
            <a:extLst>
              <a:ext uri="{FF2B5EF4-FFF2-40B4-BE49-F238E27FC236}">
                <a16:creationId xmlns:a16="http://schemas.microsoft.com/office/drawing/2014/main" id="{821A46F9-5741-0F36-49BE-401E18B942CA}"/>
              </a:ext>
            </a:extLst>
          </p:cNvPr>
          <p:cNvSpPr txBox="1"/>
          <p:nvPr/>
        </p:nvSpPr>
        <p:spPr>
          <a:xfrm>
            <a:off x="2917424" y="356011"/>
            <a:ext cx="7893934" cy="1446550"/>
          </a:xfrm>
          <a:prstGeom prst="rect">
            <a:avLst/>
          </a:prstGeom>
          <a:noFill/>
        </p:spPr>
        <p:txBody>
          <a:bodyPr wrap="square" rtlCol="0">
            <a:spAutoFit/>
          </a:bodyPr>
          <a:lstStyle/>
          <a:p>
            <a:r>
              <a:rPr lang="en-GB" sz="8800" b="1" noProof="1">
                <a:solidFill>
                  <a:srgbClr val="C00000"/>
                </a:solidFill>
                <a:latin typeface="Helvetica" pitchFamily="2" charset="0"/>
              </a:rPr>
              <a:t>EXAMPLES</a:t>
            </a:r>
          </a:p>
        </p:txBody>
      </p:sp>
      <p:sp>
        <p:nvSpPr>
          <p:cNvPr id="6" name="TextBox 5">
            <a:extLst>
              <a:ext uri="{FF2B5EF4-FFF2-40B4-BE49-F238E27FC236}">
                <a16:creationId xmlns:a16="http://schemas.microsoft.com/office/drawing/2014/main" id="{C5A1C545-7CE1-0BC1-6D04-547928EE7770}"/>
              </a:ext>
            </a:extLst>
          </p:cNvPr>
          <p:cNvSpPr txBox="1"/>
          <p:nvPr/>
        </p:nvSpPr>
        <p:spPr>
          <a:xfrm>
            <a:off x="1368276" y="2325781"/>
            <a:ext cx="11866873" cy="1446550"/>
          </a:xfrm>
          <a:prstGeom prst="rect">
            <a:avLst/>
          </a:prstGeom>
          <a:noFill/>
        </p:spPr>
        <p:txBody>
          <a:bodyPr wrap="square" rtlCol="0">
            <a:spAutoFit/>
          </a:bodyPr>
          <a:lstStyle/>
          <a:p>
            <a:r>
              <a:rPr lang="en-GB" sz="8800" b="1" noProof="1">
                <a:solidFill>
                  <a:srgbClr val="C00000"/>
                </a:solidFill>
                <a:latin typeface="Helvetica" pitchFamily="2" charset="0"/>
              </a:rPr>
              <a:t>OF CELEBRITIES</a:t>
            </a:r>
          </a:p>
        </p:txBody>
      </p:sp>
      <p:sp>
        <p:nvSpPr>
          <p:cNvPr id="7" name="TextBox 6">
            <a:extLst>
              <a:ext uri="{FF2B5EF4-FFF2-40B4-BE49-F238E27FC236}">
                <a16:creationId xmlns:a16="http://schemas.microsoft.com/office/drawing/2014/main" id="{3711B56C-4546-BF4C-8944-08F8D3E9B39A}"/>
              </a:ext>
            </a:extLst>
          </p:cNvPr>
          <p:cNvSpPr txBox="1"/>
          <p:nvPr/>
        </p:nvSpPr>
        <p:spPr>
          <a:xfrm>
            <a:off x="1961851" y="4295551"/>
            <a:ext cx="10679722" cy="1446550"/>
          </a:xfrm>
          <a:prstGeom prst="rect">
            <a:avLst/>
          </a:prstGeom>
          <a:noFill/>
        </p:spPr>
        <p:txBody>
          <a:bodyPr wrap="square" rtlCol="0">
            <a:spAutoFit/>
          </a:bodyPr>
          <a:lstStyle/>
          <a:p>
            <a:r>
              <a:rPr lang="en-GB" sz="8800" b="1" noProof="1">
                <a:solidFill>
                  <a:srgbClr val="C00000"/>
                </a:solidFill>
                <a:latin typeface="Helvetica" pitchFamily="2" charset="0"/>
              </a:rPr>
              <a:t>IN MARKETING</a:t>
            </a:r>
          </a:p>
        </p:txBody>
      </p:sp>
      <p:sp>
        <p:nvSpPr>
          <p:cNvPr id="5" name="TextBox 4">
            <a:extLst>
              <a:ext uri="{FF2B5EF4-FFF2-40B4-BE49-F238E27FC236}">
                <a16:creationId xmlns:a16="http://schemas.microsoft.com/office/drawing/2014/main" id="{F6DDE2BE-220B-66E8-3011-5B33BE50129A}"/>
              </a:ext>
            </a:extLst>
          </p:cNvPr>
          <p:cNvSpPr txBox="1"/>
          <p:nvPr/>
        </p:nvSpPr>
        <p:spPr>
          <a:xfrm>
            <a:off x="3711463" y="5868115"/>
            <a:ext cx="5775767" cy="584775"/>
          </a:xfrm>
          <a:prstGeom prst="rect">
            <a:avLst/>
          </a:prstGeom>
          <a:noFill/>
        </p:spPr>
        <p:txBody>
          <a:bodyPr wrap="square" rtlCol="0">
            <a:spAutoFit/>
          </a:bodyPr>
          <a:lstStyle/>
          <a:p>
            <a:r>
              <a:rPr lang="en-GB" sz="3200" b="1" noProof="1">
                <a:solidFill>
                  <a:srgbClr val="C00000"/>
                </a:solidFill>
                <a:latin typeface="Helvetica" pitchFamily="2" charset="0"/>
              </a:rPr>
              <a:t>(THE GOOD AND BAD)</a:t>
            </a:r>
          </a:p>
        </p:txBody>
      </p:sp>
    </p:spTree>
    <p:extLst>
      <p:ext uri="{BB962C8B-B14F-4D97-AF65-F5344CB8AC3E}">
        <p14:creationId xmlns:p14="http://schemas.microsoft.com/office/powerpoint/2010/main" val="2221559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a:extLst>
            <a:ext uri="{FF2B5EF4-FFF2-40B4-BE49-F238E27FC236}">
              <a16:creationId xmlns:a16="http://schemas.microsoft.com/office/drawing/2014/main" id="{349F1168-3036-3C95-D202-5CCE77AB056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19F507F-AD68-3327-EF02-BA1D873EE616}"/>
              </a:ext>
            </a:extLst>
          </p:cNvPr>
          <p:cNvSpPr txBox="1"/>
          <p:nvPr/>
        </p:nvSpPr>
        <p:spPr>
          <a:xfrm>
            <a:off x="5287108" y="879231"/>
            <a:ext cx="184731" cy="369332"/>
          </a:xfrm>
          <a:prstGeom prst="rect">
            <a:avLst/>
          </a:prstGeom>
          <a:noFill/>
        </p:spPr>
        <p:txBody>
          <a:bodyPr wrap="none" rtlCol="0">
            <a:spAutoFit/>
          </a:bodyPr>
          <a:lstStyle/>
          <a:p>
            <a:endParaRPr lang="en-GB" noProof="1"/>
          </a:p>
        </p:txBody>
      </p:sp>
      <p:sp>
        <p:nvSpPr>
          <p:cNvPr id="6" name="TextBox 5">
            <a:extLst>
              <a:ext uri="{FF2B5EF4-FFF2-40B4-BE49-F238E27FC236}">
                <a16:creationId xmlns:a16="http://schemas.microsoft.com/office/drawing/2014/main" id="{EDB839B4-385B-03B0-3770-4A718986CF87}"/>
              </a:ext>
            </a:extLst>
          </p:cNvPr>
          <p:cNvSpPr txBox="1"/>
          <p:nvPr/>
        </p:nvSpPr>
        <p:spPr>
          <a:xfrm>
            <a:off x="378069" y="2228671"/>
            <a:ext cx="11435861" cy="2400657"/>
          </a:xfrm>
          <a:prstGeom prst="rect">
            <a:avLst/>
          </a:prstGeom>
          <a:noFill/>
        </p:spPr>
        <p:txBody>
          <a:bodyPr wrap="square" rtlCol="0">
            <a:spAutoFit/>
          </a:bodyPr>
          <a:lstStyle/>
          <a:p>
            <a:pPr algn="ctr"/>
            <a:r>
              <a:rPr lang="en-GB" sz="15000" b="1" noProof="1">
                <a:solidFill>
                  <a:srgbClr val="C00000"/>
                </a:solidFill>
                <a:latin typeface="Helvetica" pitchFamily="2" charset="0"/>
              </a:rPr>
              <a:t>THE GOOD</a:t>
            </a:r>
          </a:p>
        </p:txBody>
      </p:sp>
    </p:spTree>
    <p:extLst>
      <p:ext uri="{BB962C8B-B14F-4D97-AF65-F5344CB8AC3E}">
        <p14:creationId xmlns:p14="http://schemas.microsoft.com/office/powerpoint/2010/main" val="2098447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51AE69B-509D-DCA0-78CB-A271C1B45AA5}"/>
            </a:ext>
          </a:extLst>
        </p:cNvPr>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pic>
        <p:nvPicPr>
          <p:cNvPr id="1026" name="Picture 2" descr="How Nike Air Jordan trainers went from being banned by NBA in 1985 to  making $3billion in 2020 |">
            <a:extLst>
              <a:ext uri="{FF2B5EF4-FFF2-40B4-BE49-F238E27FC236}">
                <a16:creationId xmlns:a16="http://schemas.microsoft.com/office/drawing/2014/main" id="{FEBFDDDE-774A-5B97-7FC3-A22FA3FEA9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8780"/>
          <a:stretch>
            <a:fillRect/>
          </a:stretch>
        </p:blipFill>
        <p:spPr bwMode="auto">
          <a:xfrm>
            <a:off x="2522358"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55" name="Rectangle 105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3" name="TextBox 2">
            <a:extLst>
              <a:ext uri="{FF2B5EF4-FFF2-40B4-BE49-F238E27FC236}">
                <a16:creationId xmlns:a16="http://schemas.microsoft.com/office/drawing/2014/main" id="{0D975CBE-B737-28A9-B2C2-D6701035EDA4}"/>
              </a:ext>
            </a:extLst>
          </p:cNvPr>
          <p:cNvSpPr txBox="1"/>
          <p:nvPr/>
        </p:nvSpPr>
        <p:spPr>
          <a:xfrm>
            <a:off x="931984" y="-146748"/>
            <a:ext cx="10328031" cy="1899912"/>
          </a:xfrm>
          <a:prstGeom prst="rect">
            <a:avLst/>
          </a:prstGeom>
        </p:spPr>
        <p:txBody>
          <a:bodyPr vert="horz" lIns="91440" tIns="45720" rIns="91440" bIns="45720" rtlCol="0" anchor="ctr">
            <a:noAutofit/>
          </a:bodyPr>
          <a:lstStyle/>
          <a:p>
            <a:pPr algn="ctr" defTabSz="914400">
              <a:lnSpc>
                <a:spcPct val="90000"/>
              </a:lnSpc>
              <a:spcBef>
                <a:spcPct val="0"/>
              </a:spcBef>
              <a:spcAft>
                <a:spcPts val="600"/>
              </a:spcAft>
            </a:pPr>
            <a:r>
              <a:rPr lang="en-GB" sz="4400" b="1" noProof="1">
                <a:latin typeface="Helvetica" pitchFamily="2" charset="0"/>
                <a:ea typeface="+mj-ea"/>
                <a:cs typeface="+mj-cs"/>
              </a:rPr>
              <a:t>MICHAEL JORDAN NIKE DEAL</a:t>
            </a:r>
          </a:p>
        </p:txBody>
      </p:sp>
      <p:sp>
        <p:nvSpPr>
          <p:cNvPr id="5" name="TextBox 4">
            <a:extLst>
              <a:ext uri="{FF2B5EF4-FFF2-40B4-BE49-F238E27FC236}">
                <a16:creationId xmlns:a16="http://schemas.microsoft.com/office/drawing/2014/main" id="{EB7D5E51-1DE4-F83F-FE4B-A837DF2C2856}"/>
              </a:ext>
            </a:extLst>
          </p:cNvPr>
          <p:cNvSpPr txBox="1"/>
          <p:nvPr/>
        </p:nvSpPr>
        <p:spPr>
          <a:xfrm>
            <a:off x="463061" y="2152847"/>
            <a:ext cx="5257800" cy="1899912"/>
          </a:xfrm>
          <a:prstGeom prst="rect">
            <a:avLst/>
          </a:prstGeom>
        </p:spPr>
        <p:txBody>
          <a:bodyPr vert="horz" lIns="91440" tIns="45720" rIns="91440" bIns="45720" rtlCol="0">
            <a:normAutofit/>
          </a:bodyPr>
          <a:lstStyle/>
          <a:p>
            <a:pPr marL="57150" defTabSz="914400">
              <a:lnSpc>
                <a:spcPct val="90000"/>
              </a:lnSpc>
              <a:spcAft>
                <a:spcPts val="600"/>
              </a:spcAft>
            </a:pPr>
            <a:r>
              <a:rPr lang="en-GB" sz="2000" b="1" noProof="1"/>
              <a:t>Signed in 1984, Michael Jordan signed a 5-year, $2.5 million deal establishing the Air Jordan brand. It generated $100 million in its first year. It eventually led to becoming a billion-dollar brand within Nike, generating millions every year for the company</a:t>
            </a:r>
          </a:p>
        </p:txBody>
      </p:sp>
    </p:spTree>
    <p:extLst>
      <p:ext uri="{BB962C8B-B14F-4D97-AF65-F5344CB8AC3E}">
        <p14:creationId xmlns:p14="http://schemas.microsoft.com/office/powerpoint/2010/main" val="124220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ACE1D0-024A-0BF4-B7D2-83652A0FF7DE}"/>
            </a:ext>
          </a:extLst>
        </p:cNvPr>
        <p:cNvGrpSpPr/>
        <p:nvPr/>
      </p:nvGrpSpPr>
      <p:grpSpPr>
        <a:xfrm>
          <a:off x="0" y="0"/>
          <a:ext cx="0" cy="0"/>
          <a:chOff x="0" y="0"/>
          <a:chExt cx="0" cy="0"/>
        </a:xfrm>
      </p:grpSpPr>
      <p:sp useBgFill="1">
        <p:nvSpPr>
          <p:cNvPr id="2071" name="Rectangle 207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pic>
        <p:nvPicPr>
          <p:cNvPr id="2052" name="Picture 4" descr="McDonald's: The Travis Scott Meal | Wieden+Kennedy">
            <a:extLst>
              <a:ext uri="{FF2B5EF4-FFF2-40B4-BE49-F238E27FC236}">
                <a16:creationId xmlns:a16="http://schemas.microsoft.com/office/drawing/2014/main" id="{8D7E1E24-6B35-C9D7-FDA9-DA618C432F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957" r="17732"/>
          <a:stretch>
            <a:fillRect/>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73" name="Rectangle 207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6" name="TextBox 5">
            <a:extLst>
              <a:ext uri="{FF2B5EF4-FFF2-40B4-BE49-F238E27FC236}">
                <a16:creationId xmlns:a16="http://schemas.microsoft.com/office/drawing/2014/main" id="{A1DF8580-DDF0-4F7E-6DBA-8024D0A28718}"/>
              </a:ext>
            </a:extLst>
          </p:cNvPr>
          <p:cNvSpPr txBox="1"/>
          <p:nvPr/>
        </p:nvSpPr>
        <p:spPr>
          <a:xfrm>
            <a:off x="7715322" y="1557619"/>
            <a:ext cx="3822189" cy="37427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GB" sz="2000" noProof="1"/>
              <a:t>The Travis Scott McDonald’s collab was one of the first celebrity meals in many decades. The meal was a major success, especially in younger audiences, primarily because of Travis Scott’s extreme presence in Gen Z audiences. </a:t>
            </a:r>
          </a:p>
          <a:p>
            <a:pPr indent="-228600" defTabSz="914400">
              <a:lnSpc>
                <a:spcPct val="90000"/>
              </a:lnSpc>
              <a:spcAft>
                <a:spcPts val="600"/>
              </a:spcAft>
              <a:buFont typeface="Arial" panose="020B0604020202020204" pitchFamily="34" charset="0"/>
              <a:buChar char="•"/>
            </a:pPr>
            <a:endParaRPr lang="en-GB" sz="2000" noProof="1"/>
          </a:p>
          <a:p>
            <a:pPr indent="-228600" defTabSz="914400">
              <a:lnSpc>
                <a:spcPct val="90000"/>
              </a:lnSpc>
              <a:spcAft>
                <a:spcPts val="600"/>
              </a:spcAft>
              <a:buFont typeface="Arial" panose="020B0604020202020204" pitchFamily="34" charset="0"/>
              <a:buChar char="•"/>
            </a:pPr>
            <a:r>
              <a:rPr lang="en-GB" sz="2000" noProof="1"/>
              <a:t>The campaign cause widespread stock shortages as well as drove significant sales</a:t>
            </a:r>
          </a:p>
          <a:p>
            <a:pPr indent="-228600" defTabSz="914400">
              <a:lnSpc>
                <a:spcPct val="90000"/>
              </a:lnSpc>
              <a:spcAft>
                <a:spcPts val="600"/>
              </a:spcAft>
              <a:buFont typeface="Arial" panose="020B0604020202020204" pitchFamily="34" charset="0"/>
              <a:buChar char="•"/>
            </a:pPr>
            <a:endParaRPr lang="en-GB" sz="2000" noProof="1"/>
          </a:p>
        </p:txBody>
      </p:sp>
      <p:sp>
        <p:nvSpPr>
          <p:cNvPr id="7" name="TextBox 6">
            <a:extLst>
              <a:ext uri="{FF2B5EF4-FFF2-40B4-BE49-F238E27FC236}">
                <a16:creationId xmlns:a16="http://schemas.microsoft.com/office/drawing/2014/main" id="{38519705-C9CE-37B2-124F-0AB29E94518D}"/>
              </a:ext>
            </a:extLst>
          </p:cNvPr>
          <p:cNvSpPr txBox="1"/>
          <p:nvPr/>
        </p:nvSpPr>
        <p:spPr>
          <a:xfrm>
            <a:off x="930459" y="-171146"/>
            <a:ext cx="10328031" cy="1899912"/>
          </a:xfrm>
          <a:prstGeom prst="rect">
            <a:avLst/>
          </a:prstGeom>
        </p:spPr>
        <p:txBody>
          <a:bodyPr vert="horz" lIns="91440" tIns="45720" rIns="91440" bIns="45720" rtlCol="0" anchor="ctr">
            <a:noAutofit/>
          </a:bodyPr>
          <a:lstStyle/>
          <a:p>
            <a:pPr algn="ctr" defTabSz="914400">
              <a:lnSpc>
                <a:spcPct val="90000"/>
              </a:lnSpc>
              <a:spcBef>
                <a:spcPct val="0"/>
              </a:spcBef>
              <a:spcAft>
                <a:spcPts val="600"/>
              </a:spcAft>
            </a:pPr>
            <a:r>
              <a:rPr lang="en-GB" sz="4400" b="1" noProof="1">
                <a:latin typeface="Helvetica" pitchFamily="2" charset="0"/>
                <a:ea typeface="+mj-ea"/>
                <a:cs typeface="+mj-cs"/>
              </a:rPr>
              <a:t>TRAVIS SCOTT MEAL</a:t>
            </a:r>
          </a:p>
        </p:txBody>
      </p:sp>
    </p:spTree>
    <p:extLst>
      <p:ext uri="{BB962C8B-B14F-4D97-AF65-F5344CB8AC3E}">
        <p14:creationId xmlns:p14="http://schemas.microsoft.com/office/powerpoint/2010/main" val="3510259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a:extLst>
            <a:ext uri="{FF2B5EF4-FFF2-40B4-BE49-F238E27FC236}">
              <a16:creationId xmlns:a16="http://schemas.microsoft.com/office/drawing/2014/main" id="{085AC0CE-FC08-5698-E2F4-00DAB74D647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A2EE990-9BBB-6B1E-9E72-C83CA2369773}"/>
              </a:ext>
            </a:extLst>
          </p:cNvPr>
          <p:cNvSpPr txBox="1"/>
          <p:nvPr/>
        </p:nvSpPr>
        <p:spPr>
          <a:xfrm>
            <a:off x="5287108" y="879231"/>
            <a:ext cx="184731" cy="369332"/>
          </a:xfrm>
          <a:prstGeom prst="rect">
            <a:avLst/>
          </a:prstGeom>
          <a:noFill/>
        </p:spPr>
        <p:txBody>
          <a:bodyPr wrap="none" rtlCol="0">
            <a:spAutoFit/>
          </a:bodyPr>
          <a:lstStyle/>
          <a:p>
            <a:endParaRPr lang="en-GB" noProof="1"/>
          </a:p>
        </p:txBody>
      </p:sp>
      <p:sp>
        <p:nvSpPr>
          <p:cNvPr id="6" name="TextBox 5">
            <a:extLst>
              <a:ext uri="{FF2B5EF4-FFF2-40B4-BE49-F238E27FC236}">
                <a16:creationId xmlns:a16="http://schemas.microsoft.com/office/drawing/2014/main" id="{B41C209F-BF26-11AC-841E-B26743C2784D}"/>
              </a:ext>
            </a:extLst>
          </p:cNvPr>
          <p:cNvSpPr txBox="1"/>
          <p:nvPr/>
        </p:nvSpPr>
        <p:spPr>
          <a:xfrm>
            <a:off x="378069" y="2228671"/>
            <a:ext cx="11435861" cy="2400657"/>
          </a:xfrm>
          <a:prstGeom prst="rect">
            <a:avLst/>
          </a:prstGeom>
          <a:solidFill>
            <a:srgbClr val="000B18"/>
          </a:solidFill>
        </p:spPr>
        <p:txBody>
          <a:bodyPr wrap="square" rtlCol="0">
            <a:spAutoFit/>
          </a:bodyPr>
          <a:lstStyle/>
          <a:p>
            <a:pPr algn="ctr"/>
            <a:r>
              <a:rPr lang="en-GB" sz="15000" b="1" noProof="1">
                <a:solidFill>
                  <a:srgbClr val="C00000"/>
                </a:solidFill>
                <a:latin typeface="Helvetica" pitchFamily="2" charset="0"/>
              </a:rPr>
              <a:t>THE BAD</a:t>
            </a:r>
          </a:p>
        </p:txBody>
      </p:sp>
    </p:spTree>
    <p:extLst>
      <p:ext uri="{BB962C8B-B14F-4D97-AF65-F5344CB8AC3E}">
        <p14:creationId xmlns:p14="http://schemas.microsoft.com/office/powerpoint/2010/main" val="3818981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C59DD52-DBFB-1D4C-300A-243E3FBF6A34}"/>
            </a:ext>
          </a:extLst>
        </p:cNvPr>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pic>
        <p:nvPicPr>
          <p:cNvPr id="3074" name="Picture 2" descr="Pepsi Pulls Ad Accused of Trivializing Black Lives Matter - The New York  Times">
            <a:extLst>
              <a:ext uri="{FF2B5EF4-FFF2-40B4-BE49-F238E27FC236}">
                <a16:creationId xmlns:a16="http://schemas.microsoft.com/office/drawing/2014/main" id="{372C6E34-58F8-358D-B032-AA8F324E27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853" r="12188"/>
          <a:stretch>
            <a:fillRect/>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308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2" name="TextBox 1">
            <a:extLst>
              <a:ext uri="{FF2B5EF4-FFF2-40B4-BE49-F238E27FC236}">
                <a16:creationId xmlns:a16="http://schemas.microsoft.com/office/drawing/2014/main" id="{E6D56B4B-E03E-2DB0-7F88-BBE42AECF864}"/>
              </a:ext>
            </a:extLst>
          </p:cNvPr>
          <p:cNvSpPr txBox="1"/>
          <p:nvPr/>
        </p:nvSpPr>
        <p:spPr>
          <a:xfrm>
            <a:off x="5125019" y="365125"/>
            <a:ext cx="6560703" cy="1899912"/>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GB" sz="4000" b="1" noProof="1">
                <a:latin typeface="Helvetica" pitchFamily="2" charset="0"/>
                <a:ea typeface="+mj-ea"/>
                <a:cs typeface="+mj-cs"/>
              </a:rPr>
              <a:t>KENDALL JENNER PEPSI</a:t>
            </a:r>
          </a:p>
        </p:txBody>
      </p:sp>
      <p:sp>
        <p:nvSpPr>
          <p:cNvPr id="3" name="TextBox 2">
            <a:extLst>
              <a:ext uri="{FF2B5EF4-FFF2-40B4-BE49-F238E27FC236}">
                <a16:creationId xmlns:a16="http://schemas.microsoft.com/office/drawing/2014/main" id="{924745E6-9EBA-30A8-8770-E7D5FEC58A2E}"/>
              </a:ext>
            </a:extLst>
          </p:cNvPr>
          <p:cNvSpPr txBox="1"/>
          <p:nvPr/>
        </p:nvSpPr>
        <p:spPr>
          <a:xfrm>
            <a:off x="7531610" y="2434201"/>
            <a:ext cx="3822189" cy="37427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GB" sz="2000" noProof="1"/>
              <a:t>In 2017 Pepsi released an AD featuring Kendall Jenner handing a Pepsi can over to a police officer amidst a BLM protest.</a:t>
            </a:r>
          </a:p>
          <a:p>
            <a:pPr indent="-228600" defTabSz="914400">
              <a:lnSpc>
                <a:spcPct val="90000"/>
              </a:lnSpc>
              <a:spcAft>
                <a:spcPts val="600"/>
              </a:spcAft>
              <a:buFont typeface="Arial" panose="020B0604020202020204" pitchFamily="34" charset="0"/>
              <a:buChar char="•"/>
            </a:pPr>
            <a:endParaRPr lang="en-GB" sz="2000" noProof="1"/>
          </a:p>
          <a:p>
            <a:pPr indent="-228600" defTabSz="914400">
              <a:lnSpc>
                <a:spcPct val="90000"/>
              </a:lnSpc>
              <a:spcAft>
                <a:spcPts val="600"/>
              </a:spcAft>
              <a:buFont typeface="Arial" panose="020B0604020202020204" pitchFamily="34" charset="0"/>
              <a:buChar char="•"/>
            </a:pPr>
            <a:r>
              <a:rPr lang="en-GB" sz="2000" noProof="1"/>
              <a:t>The AD was seen as tone deaf and culturally insensitive implying the issues BLM faced could be simply solved. </a:t>
            </a:r>
          </a:p>
        </p:txBody>
      </p:sp>
    </p:spTree>
    <p:extLst>
      <p:ext uri="{BB962C8B-B14F-4D97-AF65-F5344CB8AC3E}">
        <p14:creationId xmlns:p14="http://schemas.microsoft.com/office/powerpoint/2010/main" val="3974255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C56CF8E4-5F2E-0452-12E1-B5C46784E87D}"/>
            </a:ext>
          </a:extLst>
        </p:cNvPr>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pic>
        <p:nvPicPr>
          <p:cNvPr id="4098" name="Picture 2" descr="Michael Phelps Kellogg's Corn Flakes Box | Michael Phelps - … | Flickr">
            <a:extLst>
              <a:ext uri="{FF2B5EF4-FFF2-40B4-BE49-F238E27FC236}">
                <a16:creationId xmlns:a16="http://schemas.microsoft.com/office/drawing/2014/main" id="{311F7605-70E0-A8A3-3C4A-46293992B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7592"/>
          <a:stretch>
            <a:fillRect/>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2" name="TextBox 1">
            <a:extLst>
              <a:ext uri="{FF2B5EF4-FFF2-40B4-BE49-F238E27FC236}">
                <a16:creationId xmlns:a16="http://schemas.microsoft.com/office/drawing/2014/main" id="{7BAE847C-C54F-5531-A8F6-80D93677C186}"/>
              </a:ext>
            </a:extLst>
          </p:cNvPr>
          <p:cNvSpPr txBox="1"/>
          <p:nvPr/>
        </p:nvSpPr>
        <p:spPr>
          <a:xfrm>
            <a:off x="4641448" y="365125"/>
            <a:ext cx="7307745" cy="1899912"/>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GB" sz="4000" b="1" noProof="1">
                <a:latin typeface="Helvetica" pitchFamily="2" charset="0"/>
                <a:ea typeface="+mj-ea"/>
                <a:cs typeface="+mj-cs"/>
              </a:rPr>
              <a:t>MICHAEL PHELPS KELLOGS</a:t>
            </a:r>
          </a:p>
        </p:txBody>
      </p:sp>
      <p:sp>
        <p:nvSpPr>
          <p:cNvPr id="4" name="TextBox 3">
            <a:extLst>
              <a:ext uri="{FF2B5EF4-FFF2-40B4-BE49-F238E27FC236}">
                <a16:creationId xmlns:a16="http://schemas.microsoft.com/office/drawing/2014/main" id="{7CB3446F-A0AF-A65F-8AB4-950CD667A415}"/>
              </a:ext>
            </a:extLst>
          </p:cNvPr>
          <p:cNvSpPr txBox="1"/>
          <p:nvPr/>
        </p:nvSpPr>
        <p:spPr>
          <a:xfrm>
            <a:off x="7878428" y="2041980"/>
            <a:ext cx="3822189" cy="37427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GB" sz="2000" noProof="1"/>
              <a:t>In 2009 a photo was published by a British Tabloid posted a photo of Michael Phelps inhaling a marijuana pipe, prompting brands tied with him to drop him almost immediately. </a:t>
            </a:r>
          </a:p>
          <a:p>
            <a:pPr indent="-228600" defTabSz="914400">
              <a:lnSpc>
                <a:spcPct val="90000"/>
              </a:lnSpc>
              <a:spcAft>
                <a:spcPts val="600"/>
              </a:spcAft>
              <a:buFont typeface="Arial" panose="020B0604020202020204" pitchFamily="34" charset="0"/>
              <a:buChar char="•"/>
            </a:pPr>
            <a:endParaRPr lang="en-GB" sz="2000" noProof="1"/>
          </a:p>
          <a:p>
            <a:pPr indent="-228600" defTabSz="914400">
              <a:lnSpc>
                <a:spcPct val="90000"/>
              </a:lnSpc>
              <a:spcAft>
                <a:spcPts val="600"/>
              </a:spcAft>
              <a:buFont typeface="Arial" panose="020B0604020202020204" pitchFamily="34" charset="0"/>
              <a:buChar char="•"/>
            </a:pPr>
            <a:r>
              <a:rPr lang="en-GB" sz="2000" noProof="1"/>
              <a:t>Michael Phelps was one of America’s “Golden Boys” , a perfect poster boy for Kellog's as they aimed to target a young demographic</a:t>
            </a:r>
          </a:p>
        </p:txBody>
      </p:sp>
    </p:spTree>
    <p:extLst>
      <p:ext uri="{BB962C8B-B14F-4D97-AF65-F5344CB8AC3E}">
        <p14:creationId xmlns:p14="http://schemas.microsoft.com/office/powerpoint/2010/main" val="16503759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B18"/>
        </a:solidFill>
        <a:effectLst/>
      </p:bgPr>
    </p:bg>
    <p:spTree>
      <p:nvGrpSpPr>
        <p:cNvPr id="1" name="">
          <a:extLst>
            <a:ext uri="{FF2B5EF4-FFF2-40B4-BE49-F238E27FC236}">
              <a16:creationId xmlns:a16="http://schemas.microsoft.com/office/drawing/2014/main" id="{F37B18A3-FA1E-6C01-428A-3E79BE312BE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3F54F24-18D8-1868-1F8D-89E02DCA890D}"/>
              </a:ext>
            </a:extLst>
          </p:cNvPr>
          <p:cNvSpPr txBox="1"/>
          <p:nvPr/>
        </p:nvSpPr>
        <p:spPr>
          <a:xfrm>
            <a:off x="1081984" y="-240088"/>
            <a:ext cx="10328031" cy="1899912"/>
          </a:xfrm>
          <a:prstGeom prst="rect">
            <a:avLst/>
          </a:prstGeom>
        </p:spPr>
        <p:txBody>
          <a:bodyPr vert="horz" lIns="91440" tIns="45720" rIns="91440" bIns="45720" rtlCol="0" anchor="ctr">
            <a:noAutofit/>
          </a:bodyPr>
          <a:lstStyle/>
          <a:p>
            <a:pPr algn="ctr" defTabSz="914400">
              <a:lnSpc>
                <a:spcPct val="90000"/>
              </a:lnSpc>
              <a:spcBef>
                <a:spcPct val="0"/>
              </a:spcBef>
              <a:spcAft>
                <a:spcPts val="600"/>
              </a:spcAft>
            </a:pPr>
            <a:r>
              <a:rPr lang="en-GB" sz="4400" b="1" noProof="1">
                <a:solidFill>
                  <a:srgbClr val="990000"/>
                </a:solidFill>
                <a:latin typeface="Helvetica" pitchFamily="2" charset="0"/>
                <a:ea typeface="+mj-ea"/>
                <a:cs typeface="+mj-cs"/>
              </a:rPr>
              <a:t>CONCLUSION</a:t>
            </a:r>
          </a:p>
        </p:txBody>
      </p:sp>
      <p:sp>
        <p:nvSpPr>
          <p:cNvPr id="5" name="TextBox 4">
            <a:extLst>
              <a:ext uri="{FF2B5EF4-FFF2-40B4-BE49-F238E27FC236}">
                <a16:creationId xmlns:a16="http://schemas.microsoft.com/office/drawing/2014/main" id="{740E13F8-7806-4496-5CE3-8B0D9AEBCBA1}"/>
              </a:ext>
            </a:extLst>
          </p:cNvPr>
          <p:cNvSpPr txBox="1"/>
          <p:nvPr/>
        </p:nvSpPr>
        <p:spPr>
          <a:xfrm>
            <a:off x="463061" y="2152847"/>
            <a:ext cx="5257800" cy="1899912"/>
          </a:xfrm>
          <a:prstGeom prst="rect">
            <a:avLst/>
          </a:prstGeom>
        </p:spPr>
        <p:txBody>
          <a:bodyPr vert="horz" lIns="91440" tIns="45720" rIns="91440" bIns="45720" rtlCol="0">
            <a:normAutofit/>
          </a:bodyPr>
          <a:lstStyle/>
          <a:p>
            <a:pPr marL="57150" defTabSz="914400">
              <a:lnSpc>
                <a:spcPct val="90000"/>
              </a:lnSpc>
              <a:spcAft>
                <a:spcPts val="600"/>
              </a:spcAft>
            </a:pPr>
            <a:endParaRPr lang="en-GB" sz="2000" b="1" noProof="1"/>
          </a:p>
        </p:txBody>
      </p:sp>
      <p:pic>
        <p:nvPicPr>
          <p:cNvPr id="4" name="Graphic 3" descr="Thumbs up sign with solid fill">
            <a:extLst>
              <a:ext uri="{FF2B5EF4-FFF2-40B4-BE49-F238E27FC236}">
                <a16:creationId xmlns:a16="http://schemas.microsoft.com/office/drawing/2014/main" id="{5C7761E9-7B1D-3B7D-8EA8-02FC9C3D395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50730" y="1720102"/>
            <a:ext cx="914400" cy="914400"/>
          </a:xfrm>
          <a:prstGeom prst="rect">
            <a:avLst/>
          </a:prstGeom>
        </p:spPr>
      </p:pic>
      <p:pic>
        <p:nvPicPr>
          <p:cNvPr id="7" name="Graphic 6" descr="Thumbs Down with solid fill">
            <a:extLst>
              <a:ext uri="{FF2B5EF4-FFF2-40B4-BE49-F238E27FC236}">
                <a16:creationId xmlns:a16="http://schemas.microsoft.com/office/drawing/2014/main" id="{0AF0E961-52A6-F1A2-B4B7-20403D7AD92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69718" y="1720102"/>
            <a:ext cx="914400" cy="914400"/>
          </a:xfrm>
          <a:prstGeom prst="rect">
            <a:avLst/>
          </a:prstGeom>
        </p:spPr>
      </p:pic>
      <p:pic>
        <p:nvPicPr>
          <p:cNvPr id="9" name="Graphic 8" descr="Neutral face with solid fill with solid fill">
            <a:extLst>
              <a:ext uri="{FF2B5EF4-FFF2-40B4-BE49-F238E27FC236}">
                <a16:creationId xmlns:a16="http://schemas.microsoft.com/office/drawing/2014/main" id="{4F5D587E-F4D0-FD82-32BF-E07A72E8D4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556741" y="1695647"/>
            <a:ext cx="914400" cy="914400"/>
          </a:xfrm>
          <a:prstGeom prst="rect">
            <a:avLst/>
          </a:prstGeom>
        </p:spPr>
      </p:pic>
      <p:sp>
        <p:nvSpPr>
          <p:cNvPr id="10" name="TextBox 9">
            <a:extLst>
              <a:ext uri="{FF2B5EF4-FFF2-40B4-BE49-F238E27FC236}">
                <a16:creationId xmlns:a16="http://schemas.microsoft.com/office/drawing/2014/main" id="{E18D0DF2-67C2-C2C1-35F0-F3EA31EB1FE6}"/>
              </a:ext>
            </a:extLst>
          </p:cNvPr>
          <p:cNvSpPr txBox="1"/>
          <p:nvPr/>
        </p:nvSpPr>
        <p:spPr>
          <a:xfrm>
            <a:off x="-57152" y="2770626"/>
            <a:ext cx="3930163" cy="1477328"/>
          </a:xfrm>
          <a:prstGeom prst="rect">
            <a:avLst/>
          </a:prstGeom>
          <a:noFill/>
        </p:spPr>
        <p:txBody>
          <a:bodyPr wrap="square" rtlCol="0">
            <a:spAutoFit/>
          </a:bodyPr>
          <a:lstStyle/>
          <a:p>
            <a:pPr algn="ctr"/>
            <a:r>
              <a:rPr lang="en-US" dirty="0"/>
              <a:t>Celebrity endorsements are vital in today’s modern age; it helps brands reach broader demographics and aid in brand recall and potential high return on profit</a:t>
            </a:r>
          </a:p>
        </p:txBody>
      </p:sp>
      <p:sp>
        <p:nvSpPr>
          <p:cNvPr id="11" name="TextBox 10">
            <a:extLst>
              <a:ext uri="{FF2B5EF4-FFF2-40B4-BE49-F238E27FC236}">
                <a16:creationId xmlns:a16="http://schemas.microsoft.com/office/drawing/2014/main" id="{43C16E5A-5ACC-CA10-AAE9-ABFE182F2DF8}"/>
              </a:ext>
            </a:extLst>
          </p:cNvPr>
          <p:cNvSpPr txBox="1"/>
          <p:nvPr/>
        </p:nvSpPr>
        <p:spPr>
          <a:xfrm>
            <a:off x="4048859" y="2780467"/>
            <a:ext cx="3930163" cy="1477328"/>
          </a:xfrm>
          <a:prstGeom prst="rect">
            <a:avLst/>
          </a:prstGeom>
          <a:noFill/>
        </p:spPr>
        <p:txBody>
          <a:bodyPr wrap="square" rtlCol="0">
            <a:spAutoFit/>
          </a:bodyPr>
          <a:lstStyle/>
          <a:p>
            <a:pPr algn="ctr"/>
            <a:r>
              <a:rPr lang="en-US" dirty="0"/>
              <a:t>Companies must be careful when choosing their star to endorse their product or service, if the celebrity’s own values don’t align with the company it can seem disingenuous</a:t>
            </a:r>
          </a:p>
        </p:txBody>
      </p:sp>
      <p:sp>
        <p:nvSpPr>
          <p:cNvPr id="12" name="TextBox 11">
            <a:extLst>
              <a:ext uri="{FF2B5EF4-FFF2-40B4-BE49-F238E27FC236}">
                <a16:creationId xmlns:a16="http://schemas.microsoft.com/office/drawing/2014/main" id="{BD10251E-C6C7-11F3-B5FD-9F59DCE28057}"/>
              </a:ext>
            </a:extLst>
          </p:cNvPr>
          <p:cNvSpPr txBox="1"/>
          <p:nvPr/>
        </p:nvSpPr>
        <p:spPr>
          <a:xfrm>
            <a:off x="8154870" y="2782565"/>
            <a:ext cx="3930163" cy="2031325"/>
          </a:xfrm>
          <a:prstGeom prst="rect">
            <a:avLst/>
          </a:prstGeom>
          <a:noFill/>
        </p:spPr>
        <p:txBody>
          <a:bodyPr wrap="square" rtlCol="0">
            <a:spAutoFit/>
          </a:bodyPr>
          <a:lstStyle/>
          <a:p>
            <a:pPr algn="ctr"/>
            <a:r>
              <a:rPr lang="en-US" dirty="0"/>
              <a:t>Many companies nowadays use stars to endorse their product, so it is beginning to become highly saturated. Audiences, especially young ones, prefer new and smart marketing campaigns over just using a famous face</a:t>
            </a:r>
          </a:p>
        </p:txBody>
      </p:sp>
    </p:spTree>
    <p:extLst>
      <p:ext uri="{BB962C8B-B14F-4D97-AF65-F5344CB8AC3E}">
        <p14:creationId xmlns:p14="http://schemas.microsoft.com/office/powerpoint/2010/main" val="3845811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9A4AD-E58F-ED1C-82D8-B776F0AC2EE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D48853B-2F42-6C3D-6F7C-92FDE773B71B}"/>
              </a:ext>
            </a:extLst>
          </p:cNvPr>
          <p:cNvSpPr txBox="1"/>
          <p:nvPr/>
        </p:nvSpPr>
        <p:spPr>
          <a:xfrm>
            <a:off x="463060" y="453202"/>
            <a:ext cx="4015153" cy="920471"/>
          </a:xfrm>
          <a:prstGeom prst="rect">
            <a:avLst/>
          </a:prstGeom>
          <a:solidFill>
            <a:schemeClr val="bg1"/>
          </a:solidFill>
        </p:spPr>
        <p:txBody>
          <a:bodyPr vert="horz" lIns="91440" tIns="45720" rIns="91440" bIns="45720" rtlCol="0" anchor="ctr">
            <a:noAutofit/>
          </a:bodyPr>
          <a:lstStyle/>
          <a:p>
            <a:pPr algn="ctr" defTabSz="914400">
              <a:lnSpc>
                <a:spcPct val="90000"/>
              </a:lnSpc>
              <a:spcBef>
                <a:spcPct val="0"/>
              </a:spcBef>
              <a:spcAft>
                <a:spcPts val="600"/>
              </a:spcAft>
            </a:pPr>
            <a:r>
              <a:rPr lang="en-GB" sz="4400" b="1" noProof="1">
                <a:latin typeface="Helvetica" pitchFamily="2" charset="0"/>
                <a:ea typeface="+mj-ea"/>
                <a:cs typeface="+mj-cs"/>
              </a:rPr>
              <a:t>REFERENCES</a:t>
            </a:r>
          </a:p>
        </p:txBody>
      </p:sp>
      <p:sp>
        <p:nvSpPr>
          <p:cNvPr id="5" name="TextBox 4">
            <a:extLst>
              <a:ext uri="{FF2B5EF4-FFF2-40B4-BE49-F238E27FC236}">
                <a16:creationId xmlns:a16="http://schemas.microsoft.com/office/drawing/2014/main" id="{E734F6D9-C368-4735-3E53-9456EC30D743}"/>
              </a:ext>
            </a:extLst>
          </p:cNvPr>
          <p:cNvSpPr txBox="1"/>
          <p:nvPr/>
        </p:nvSpPr>
        <p:spPr>
          <a:xfrm>
            <a:off x="463061" y="2152847"/>
            <a:ext cx="5257800" cy="1899912"/>
          </a:xfrm>
          <a:prstGeom prst="rect">
            <a:avLst/>
          </a:prstGeom>
        </p:spPr>
        <p:txBody>
          <a:bodyPr vert="horz" lIns="91440" tIns="45720" rIns="91440" bIns="45720" rtlCol="0">
            <a:normAutofit/>
          </a:bodyPr>
          <a:lstStyle/>
          <a:p>
            <a:pPr marL="57150" defTabSz="914400">
              <a:lnSpc>
                <a:spcPct val="90000"/>
              </a:lnSpc>
              <a:spcAft>
                <a:spcPts val="600"/>
              </a:spcAft>
            </a:pPr>
            <a:endParaRPr lang="en-GB" sz="2000" b="1" noProof="1"/>
          </a:p>
        </p:txBody>
      </p:sp>
      <p:sp>
        <p:nvSpPr>
          <p:cNvPr id="7" name="TextBox 6">
            <a:extLst>
              <a:ext uri="{FF2B5EF4-FFF2-40B4-BE49-F238E27FC236}">
                <a16:creationId xmlns:a16="http://schemas.microsoft.com/office/drawing/2014/main" id="{2DFBEB0D-2897-A933-BE29-2FF3074EF87A}"/>
              </a:ext>
            </a:extLst>
          </p:cNvPr>
          <p:cNvSpPr txBox="1"/>
          <p:nvPr/>
        </p:nvSpPr>
        <p:spPr>
          <a:xfrm>
            <a:off x="463060" y="1552682"/>
            <a:ext cx="11125201" cy="3139321"/>
          </a:xfrm>
          <a:prstGeom prst="rect">
            <a:avLst/>
          </a:prstGeom>
          <a:noFill/>
        </p:spPr>
        <p:txBody>
          <a:bodyPr wrap="square">
            <a:spAutoFit/>
          </a:bodyPr>
          <a:lstStyle/>
          <a:p>
            <a:r>
              <a:rPr lang="en-GB" b="1" dirty="0"/>
              <a:t>Dwivedi, A. and Johnson, L. (2013)</a:t>
            </a:r>
            <a:r>
              <a:rPr lang="en-GB" dirty="0"/>
              <a:t> 'CELEBRITY ENDORSEMENT AND IT'S EFFECTIVENESS: A LITERATURE REVIEW',</a:t>
            </a:r>
            <a:r>
              <a:rPr lang="en-GB" i="1" dirty="0"/>
              <a:t> Journal of Modern Management &amp; Entrepreneurship</a:t>
            </a:r>
          </a:p>
          <a:p>
            <a:endParaRPr lang="en-GB" i="1" dirty="0"/>
          </a:p>
          <a:p>
            <a:r>
              <a:rPr lang="en-GB" b="1" dirty="0"/>
              <a:t>Laddha, M.S</a:t>
            </a:r>
            <a:r>
              <a:rPr lang="en-GB" b="1" i="1" dirty="0"/>
              <a:t>.</a:t>
            </a:r>
            <a:r>
              <a:rPr lang="en-GB" b="1" dirty="0"/>
              <a:t> </a:t>
            </a:r>
            <a:r>
              <a:rPr lang="en-GB" dirty="0"/>
              <a:t>(2025) 'Celebrity Endorsement: Exploring the Effects of Celebrity Attractiveness &amp; Credibility on Ad-Recall &amp; Purchase Intention', </a:t>
            </a:r>
            <a:r>
              <a:rPr lang="en-GB" i="1" dirty="0"/>
              <a:t>Advances in Consumer Research</a:t>
            </a:r>
          </a:p>
          <a:p>
            <a:endParaRPr lang="en-GB" i="1" dirty="0"/>
          </a:p>
          <a:p>
            <a:r>
              <a:rPr lang="en-GB" b="1" dirty="0"/>
              <a:t>Lu, G. </a:t>
            </a:r>
            <a:r>
              <a:rPr lang="en-GB" dirty="0"/>
              <a:t> (2023) </a:t>
            </a:r>
            <a:r>
              <a:rPr lang="en-GB" i="1" dirty="0"/>
              <a:t>Michael Jordan's Nike Contract: The Richest Athlete Endorsement Deal In History</a:t>
            </a:r>
          </a:p>
          <a:p>
            <a:endParaRPr lang="en-GB" i="1" dirty="0"/>
          </a:p>
          <a:p>
            <a:r>
              <a:rPr lang="en-GB" b="1" dirty="0"/>
              <a:t>PR News</a:t>
            </a:r>
            <a:r>
              <a:rPr lang="en-GB" dirty="0"/>
              <a:t> (2025) </a:t>
            </a:r>
            <a:r>
              <a:rPr lang="en-GB" i="1" dirty="0"/>
              <a:t>The Fiasco of Pepsi's Kendall Jenner Ad: A Case Study in Tone-Deaf PR</a:t>
            </a:r>
            <a:r>
              <a:rPr lang="en-GB" dirty="0"/>
              <a:t> </a:t>
            </a:r>
            <a:endParaRPr lang="en-US" dirty="0"/>
          </a:p>
          <a:p>
            <a:endParaRPr lang="en-GB" i="1" dirty="0"/>
          </a:p>
          <a:p>
            <a:r>
              <a:rPr lang="en-GB" b="1" dirty="0"/>
              <a:t>SK Agency </a:t>
            </a:r>
            <a:r>
              <a:rPr lang="en-GB" dirty="0"/>
              <a:t>(n.d.) </a:t>
            </a:r>
            <a:r>
              <a:rPr lang="en-GB" i="1" dirty="0"/>
              <a:t>The Benefits And Risks Of Using Celebrities In Marketing</a:t>
            </a:r>
            <a:r>
              <a:rPr lang="en-GB" dirty="0"/>
              <a:t> </a:t>
            </a:r>
          </a:p>
        </p:txBody>
      </p:sp>
    </p:spTree>
    <p:extLst>
      <p:ext uri="{BB962C8B-B14F-4D97-AF65-F5344CB8AC3E}">
        <p14:creationId xmlns:p14="http://schemas.microsoft.com/office/powerpoint/2010/main" val="8425959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538D9D"/>
      </a:hlink>
      <a:folHlink>
        <a:srgbClr val="A5738E"/>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C0A3E416-13B0-4CFE-8B85-8989D8AEFB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423</TotalTime>
  <Words>1488</Words>
  <Application>Microsoft Macintosh PowerPoint</Application>
  <PresentationFormat>Widescreen</PresentationFormat>
  <Paragraphs>63</Paragraphs>
  <Slides>12</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Helvetica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Joseph McCarthy (2501615)</dc:creator>
  <cp:lastModifiedBy>Joseph McCarthy (2501615)</cp:lastModifiedBy>
  <cp:revision>5</cp:revision>
  <dcterms:created xsi:type="dcterms:W3CDTF">2025-11-18T19:22:44Z</dcterms:created>
  <dcterms:modified xsi:type="dcterms:W3CDTF">2025-11-24T17:59:43Z</dcterms:modified>
</cp:coreProperties>
</file>