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13"/>
  </p:notesMasterIdLst>
  <p:sldIdLst>
    <p:sldId id="256" r:id="rId2"/>
    <p:sldId id="326" r:id="rId3"/>
    <p:sldId id="327" r:id="rId4"/>
    <p:sldId id="328" r:id="rId5"/>
    <p:sldId id="329" r:id="rId6"/>
    <p:sldId id="330" r:id="rId7"/>
    <p:sldId id="331" r:id="rId8"/>
    <p:sldId id="332" r:id="rId9"/>
    <p:sldId id="333" r:id="rId10"/>
    <p:sldId id="334" r:id="rId11"/>
    <p:sldId id="272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48" autoAdjust="0"/>
    <p:restoredTop sz="94660"/>
  </p:normalViewPr>
  <p:slideViewPr>
    <p:cSldViewPr>
      <p:cViewPr varScale="1">
        <p:scale>
          <a:sx n="73" d="100"/>
          <a:sy n="73" d="100"/>
        </p:scale>
        <p:origin x="294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1824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1/29/2020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9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/>
              <a:t>Click to edit Master text styles</a:t>
            </a:r>
          </a:p>
          <a:p>
            <a:pPr lvl="1" eaLnBrk="1" latinLnBrk="0" hangingPunct="1"/>
            <a:r>
              <a:rPr kumimoji="0" lang="en-US" dirty="0"/>
              <a:t>Second level</a:t>
            </a:r>
          </a:p>
          <a:p>
            <a:pPr lvl="2" eaLnBrk="1" latinLnBrk="0" hangingPunct="1"/>
            <a:r>
              <a:rPr kumimoji="0" lang="en-US" dirty="0"/>
              <a:t>Third level</a:t>
            </a:r>
          </a:p>
          <a:p>
            <a:pPr lvl="3" eaLnBrk="1" latinLnBrk="0" hangingPunct="1"/>
            <a:r>
              <a:rPr kumimoji="0" lang="en-US" dirty="0"/>
              <a:t>Fourth level</a:t>
            </a:r>
          </a:p>
          <a:p>
            <a:pPr lvl="4" eaLnBrk="1" latinLnBrk="0" hangingPunct="1"/>
            <a:r>
              <a:rPr kumimoji="0" lang="en-US" dirty="0"/>
              <a:t>Fifth level</a:t>
            </a: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2">
              <a:lumMod val="75000"/>
            </a:schemeClr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Functions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987008" cy="1752600"/>
          </a:xfrm>
        </p:spPr>
        <p:txBody>
          <a:bodyPr>
            <a:normAutofit/>
          </a:bodyPr>
          <a:lstStyle/>
          <a:p>
            <a:r>
              <a:rPr lang="en-GB" dirty="0"/>
              <a:t>ACCA5021 Statistical Programming</a:t>
            </a:r>
          </a:p>
          <a:p>
            <a:endParaRPr lang="en-GB" dirty="0"/>
          </a:p>
          <a:p>
            <a:r>
              <a:rPr lang="en-GB" sz="2000" dirty="0"/>
              <a:t>Dr </a:t>
            </a:r>
            <a:r>
              <a:rPr lang="en-GB" sz="2000" dirty="0" err="1"/>
              <a:t>Nik</a:t>
            </a:r>
            <a:r>
              <a:rPr lang="en-GB" sz="2000" dirty="0"/>
              <a:t>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For loops with data frames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If you want to process every row in a data frame then for loops are a good start</a:t>
            </a:r>
          </a:p>
          <a:p>
            <a:r>
              <a:rPr lang="en-GB" dirty="0" smtClean="0"/>
              <a:t>The simplest for loop is</a:t>
            </a:r>
          </a:p>
          <a:p>
            <a:pPr marL="923544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for (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results) print(</a:t>
            </a:r>
            <a:r>
              <a:rPr lang="en-GB" sz="24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endParaRPr lang="en-GB" dirty="0" smtClean="0"/>
          </a:p>
          <a:p>
            <a:r>
              <a:rPr lang="en-GB" dirty="0" smtClean="0"/>
              <a:t>What happens? </a:t>
            </a:r>
          </a:p>
          <a:p>
            <a:pPr marL="923544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for (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results) print(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1] 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1 4 5 7 8 9 11 12 14 18 19 20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Willie  Athena  Kayleigh  Joanne  Roman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[6] Coral 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Dainton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Carson 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Kiah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Lilly-Grace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[11] Amber Leyla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50 60 73 37 77 63 50 53 77 70 33 42</a:t>
            </a: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2924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For loops with data frames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for loop is running through every row of the data structure in the data window</a:t>
            </a:r>
          </a:p>
          <a:p>
            <a:pPr lvl="1"/>
            <a:r>
              <a:rPr lang="en-GB" dirty="0" smtClean="0"/>
              <a:t>Row 1: X - </a:t>
            </a:r>
            <a:r>
              <a:rPr lang="en-GB" dirty="0" err="1" smtClean="0"/>
              <a:t>Int</a:t>
            </a:r>
            <a:endParaRPr lang="en-GB" dirty="0" smtClean="0"/>
          </a:p>
          <a:p>
            <a:pPr lvl="1"/>
            <a:r>
              <a:rPr lang="en-GB" dirty="0" smtClean="0"/>
              <a:t>Row 2: </a:t>
            </a:r>
            <a:r>
              <a:rPr lang="en-GB" dirty="0" err="1" smtClean="0"/>
              <a:t>PersonalName</a:t>
            </a:r>
            <a:r>
              <a:rPr lang="en-GB" dirty="0" smtClean="0"/>
              <a:t> – Factor</a:t>
            </a:r>
          </a:p>
          <a:p>
            <a:pPr lvl="1"/>
            <a:r>
              <a:rPr lang="en-GB" dirty="0" smtClean="0"/>
              <a:t>Row 3: </a:t>
            </a:r>
            <a:r>
              <a:rPr lang="en-GB" dirty="0" err="1" smtClean="0"/>
              <a:t>FamilyName</a:t>
            </a:r>
            <a:r>
              <a:rPr lang="en-GB" dirty="0" smtClean="0"/>
              <a:t> – Factor</a:t>
            </a:r>
          </a:p>
          <a:p>
            <a:pPr lvl="1"/>
            <a:r>
              <a:rPr lang="en-GB" dirty="0" smtClean="0"/>
              <a:t>Row 4: CW1 – </a:t>
            </a:r>
            <a:r>
              <a:rPr lang="en-GB" dirty="0" err="1" smtClean="0"/>
              <a:t>Int</a:t>
            </a:r>
            <a:endParaRPr lang="en-GB" dirty="0" smtClean="0"/>
          </a:p>
          <a:p>
            <a:pPr lvl="1"/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7225" y="4352419"/>
            <a:ext cx="7829550" cy="2190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0747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For loops with data frames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This is because data frames are </a:t>
            </a:r>
            <a:r>
              <a:rPr lang="en-GB" i="1" dirty="0" smtClean="0"/>
              <a:t>column-oriented data structures</a:t>
            </a:r>
            <a:endParaRPr lang="en-GB" dirty="0" smtClean="0"/>
          </a:p>
          <a:p>
            <a:r>
              <a:rPr lang="en-GB" dirty="0" smtClean="0"/>
              <a:t>To make it look at each row of the actual data in turn we need to set the loop counter to use the number of rows</a:t>
            </a:r>
            <a:endParaRPr lang="en-GB" sz="2400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for (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1:nrow(results)) print(</a:t>
            </a:r>
            <a:r>
              <a:rPr lang="en-GB" sz="2400" dirty="0" err="1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] 1</a:t>
            </a: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2</a:t>
            </a:r>
            <a:endParaRPr lang="en-GB" sz="2400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3</a:t>
            </a:r>
            <a:endParaRPr lang="en-GB" sz="2400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4</a:t>
            </a:r>
            <a:endParaRPr lang="en-GB" sz="2400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r>
              <a:rPr lang="en-GB" sz="2400" dirty="0" smtClean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r>
              <a:rPr lang="en-GB" sz="3000" dirty="0" smtClean="0"/>
              <a:t>This is still printing the loop counter, not the row itself</a:t>
            </a:r>
            <a:endParaRPr lang="en-GB" sz="26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3581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For loops with data frames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To print each row of the data frame we must tell it to specifically print the row using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results[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,]</a:t>
            </a:r>
            <a:endParaRPr lang="en-GB" sz="2400" dirty="0" smtClean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60120" lvl="3" indent="0">
              <a:buNone/>
            </a:pP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2204864"/>
            <a:ext cx="7005924" cy="4010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23431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For loops with data frames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Suppose the exam pass mark was 50% rather than 40%</a:t>
            </a:r>
          </a:p>
          <a:p>
            <a:r>
              <a:rPr lang="en-GB" dirty="0" smtClean="0">
                <a:solidFill>
                  <a:schemeClr val="tx1"/>
                </a:solidFill>
                <a:cs typeface="Arial" panose="020B0604020202020204" pitchFamily="34" charset="0"/>
              </a:rPr>
              <a:t>We want to change the value of Pass to reflect the new mark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  <a:cs typeface="Arial" panose="020B0604020202020204" pitchFamily="34" charset="0"/>
              </a:rPr>
              <a:t>This requires the </a:t>
            </a:r>
            <a:r>
              <a:rPr lang="en-GB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ifelse</a:t>
            </a:r>
            <a:r>
              <a:rPr lang="en-GB" dirty="0" smtClean="0">
                <a:solidFill>
                  <a:schemeClr val="tx1"/>
                </a:solidFill>
                <a:cs typeface="Arial" panose="020B0604020202020204" pitchFamily="34" charset="0"/>
              </a:rPr>
              <a:t> function</a:t>
            </a:r>
          </a:p>
          <a:p>
            <a:pPr lvl="1"/>
            <a:endParaRPr lang="en-GB" dirty="0">
              <a:solidFill>
                <a:schemeClr val="tx1"/>
              </a:solidFill>
              <a:cs typeface="Arial" panose="020B0604020202020204" pitchFamily="34" charset="0"/>
            </a:endParaRPr>
          </a:p>
          <a:p>
            <a:pPr lvl="1"/>
            <a:endParaRPr lang="en-GB" dirty="0" smtClean="0">
              <a:solidFill>
                <a:schemeClr val="tx1"/>
              </a:solidFill>
              <a:cs typeface="Arial" panose="020B0604020202020204" pitchFamily="34" charset="0"/>
            </a:endParaRPr>
          </a:p>
          <a:p>
            <a:pPr lvl="1"/>
            <a:endParaRPr lang="en-GB" dirty="0">
              <a:solidFill>
                <a:schemeClr val="tx1"/>
              </a:solidFill>
              <a:cs typeface="Arial" panose="020B0604020202020204" pitchFamily="34" charset="0"/>
            </a:endParaRPr>
          </a:p>
          <a:p>
            <a:pPr lvl="1"/>
            <a:endParaRPr lang="en-GB" dirty="0" smtClean="0">
              <a:solidFill>
                <a:schemeClr val="tx1"/>
              </a:solidFill>
              <a:cs typeface="Arial" panose="020B0604020202020204" pitchFamily="34" charset="0"/>
            </a:endParaRPr>
          </a:p>
          <a:p>
            <a:pPr lvl="1"/>
            <a:endParaRPr lang="en-GB" dirty="0">
              <a:solidFill>
                <a:schemeClr val="tx1"/>
              </a:solidFill>
              <a:cs typeface="Arial" panose="020B0604020202020204" pitchFamily="34" charset="0"/>
            </a:endParaRPr>
          </a:p>
          <a:p>
            <a:pPr lvl="1"/>
            <a:r>
              <a:rPr lang="en-GB" dirty="0" smtClean="0">
                <a:solidFill>
                  <a:schemeClr val="tx1"/>
                </a:solidFill>
                <a:cs typeface="Arial" panose="020B0604020202020204" pitchFamily="34" charset="0"/>
              </a:rPr>
              <a:t>We can identify the element to alter using the usual [</a:t>
            </a:r>
            <a:r>
              <a:rPr lang="en-GB" dirty="0" err="1" smtClean="0">
                <a:solidFill>
                  <a:schemeClr val="tx1"/>
                </a:solidFill>
                <a:cs typeface="Arial" panose="020B0604020202020204" pitchFamily="34" charset="0"/>
              </a:rPr>
              <a:t>row,column</a:t>
            </a:r>
            <a:r>
              <a:rPr lang="en-GB" dirty="0" smtClean="0">
                <a:solidFill>
                  <a:schemeClr val="tx1"/>
                </a:solidFill>
                <a:cs typeface="Arial" panose="020B0604020202020204" pitchFamily="34" charset="0"/>
              </a:rPr>
              <a:t>] method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024" y="3429000"/>
            <a:ext cx="8748464" cy="1616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2694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IF Statements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363272" cy="5593808"/>
          </a:xfrm>
        </p:spPr>
        <p:txBody>
          <a:bodyPr/>
          <a:lstStyle/>
          <a:p>
            <a:r>
              <a:rPr lang="en-GB" dirty="0" smtClean="0"/>
              <a:t>R has three different types of IF statement, all similar to IF functions in other </a:t>
            </a:r>
            <a:r>
              <a:rPr lang="en-GB" smtClean="0"/>
              <a:t>programming languages</a:t>
            </a:r>
            <a:endParaRPr lang="en-GB" dirty="0" smtClean="0"/>
          </a:p>
          <a:p>
            <a:pPr lvl="1"/>
            <a:r>
              <a:rPr lang="en-GB" dirty="0" smtClean="0"/>
              <a:t>IF (condition) { &lt;do stuff&gt; }</a:t>
            </a:r>
          </a:p>
          <a:p>
            <a:pPr lvl="1"/>
            <a:r>
              <a:rPr lang="en-GB" dirty="0" smtClean="0"/>
              <a:t>IF (condition) { &lt;do stuff&gt; } ELSE { &lt;do stuff&gt; }</a:t>
            </a:r>
          </a:p>
          <a:p>
            <a:pPr lvl="1"/>
            <a:r>
              <a:rPr lang="en-GB" dirty="0" smtClean="0"/>
              <a:t>IFELSE (condition, &lt;do if TRUE&gt;, &lt;do if FALSE&gt;)</a:t>
            </a:r>
          </a:p>
          <a:p>
            <a:endParaRPr lang="en-GB" dirty="0" smtClean="0"/>
          </a:p>
          <a:p>
            <a:r>
              <a:rPr lang="en-GB" dirty="0" smtClean="0"/>
              <a:t>&lt;do stuff&gt; can be anything from a single data assignment to a function to a large chunk of code</a:t>
            </a:r>
          </a:p>
          <a:p>
            <a:endParaRPr lang="en-GB" dirty="0" smtClean="0"/>
          </a:p>
          <a:p>
            <a:r>
              <a:rPr lang="en-GB" dirty="0" smtClean="0"/>
              <a:t>IF…ELSE can be ‘chained’ to do</a:t>
            </a:r>
          </a:p>
          <a:p>
            <a:pPr lvl="1"/>
            <a:r>
              <a:rPr lang="en-GB" dirty="0" smtClean="0"/>
              <a:t>IF..ELSE IF…ELSE IF…ELSE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9818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7272"/>
          </a:xfrm>
        </p:spPr>
        <p:txBody>
          <a:bodyPr>
            <a:normAutofit/>
          </a:bodyPr>
          <a:lstStyle/>
          <a:p>
            <a:r>
              <a:rPr lang="en-GB" dirty="0"/>
              <a:t>Create a script to do the following:</a:t>
            </a:r>
          </a:p>
          <a:p>
            <a:pPr lvl="1"/>
            <a:r>
              <a:rPr lang="en-GB" dirty="0"/>
              <a:t>Create the data </a:t>
            </a:r>
            <a:r>
              <a:rPr lang="en-GB" dirty="0" smtClean="0"/>
              <a:t>frame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juneNumbers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/>
              <a:t>from </a:t>
            </a:r>
            <a:r>
              <a:rPr lang="en-GB" dirty="0"/>
              <a:t>the </a:t>
            </a:r>
            <a:r>
              <a:rPr lang="en-GB" dirty="0" smtClean="0"/>
              <a:t>file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JuneNumbers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.csv</a:t>
            </a:r>
          </a:p>
          <a:p>
            <a:pPr lvl="1"/>
            <a:r>
              <a:rPr lang="en-GB" dirty="0" smtClean="0"/>
              <a:t>Suppose the target is for 85% of patients to be seen within 4 hours</a:t>
            </a:r>
          </a:p>
          <a:p>
            <a:pPr lvl="2"/>
            <a:r>
              <a:rPr lang="en-GB" dirty="0" smtClean="0"/>
              <a:t>Update the dataset to show which hospitals met this target</a:t>
            </a:r>
          </a:p>
          <a:p>
            <a:pPr lvl="1"/>
            <a:r>
              <a:rPr lang="en-GB" dirty="0"/>
              <a:t>Suppose the </a:t>
            </a:r>
            <a:r>
              <a:rPr lang="en-GB" dirty="0" smtClean="0"/>
              <a:t>targets </a:t>
            </a:r>
            <a:r>
              <a:rPr lang="en-GB" dirty="0"/>
              <a:t>for </a:t>
            </a:r>
            <a:r>
              <a:rPr lang="en-GB" dirty="0" smtClean="0"/>
              <a:t>patients </a:t>
            </a:r>
            <a:r>
              <a:rPr lang="en-GB" dirty="0"/>
              <a:t>to be seen within 4 </a:t>
            </a:r>
            <a:r>
              <a:rPr lang="en-GB" dirty="0" smtClean="0"/>
              <a:t>hours is 85% for major hospitals and 95% for minor units</a:t>
            </a:r>
            <a:endParaRPr lang="en-GB" dirty="0"/>
          </a:p>
          <a:p>
            <a:pPr lvl="2"/>
            <a:r>
              <a:rPr lang="en-GB" dirty="0"/>
              <a:t>Update the dataset to show which hospitals met </a:t>
            </a:r>
            <a:r>
              <a:rPr lang="en-GB" dirty="0" smtClean="0"/>
              <a:t>these targets</a:t>
            </a:r>
            <a:endParaRPr lang="en-GB" dirty="0"/>
          </a:p>
          <a:p>
            <a:r>
              <a:rPr lang="en-GB" dirty="0" smtClean="0"/>
              <a:t>Hint: You might find it useful to read the help files on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IF </a:t>
            </a:r>
            <a:r>
              <a:rPr lang="en-GB" dirty="0" smtClean="0">
                <a:cs typeface="Arial" panose="020B0604020202020204" pitchFamily="34" charset="0"/>
              </a:rPr>
              <a:t>(for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IF…ELSE</a:t>
            </a:r>
            <a:r>
              <a:rPr lang="en-GB" dirty="0" smtClean="0">
                <a:cs typeface="Arial" panose="020B0604020202020204" pitchFamily="34" charset="0"/>
              </a:rPr>
              <a:t>) </a:t>
            </a:r>
            <a:r>
              <a:rPr lang="en-GB" dirty="0" smtClean="0"/>
              <a:t>and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IFELSE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70949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Variable Scope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93808"/>
          </a:xfrm>
        </p:spPr>
        <p:txBody>
          <a:bodyPr>
            <a:normAutofit/>
          </a:bodyPr>
          <a:lstStyle/>
          <a:p>
            <a:r>
              <a:rPr lang="en-GB" dirty="0" smtClean="0"/>
              <a:t>Variables defined in loops can be acceded outside of loops (but not functions – more later)</a:t>
            </a:r>
            <a:endParaRPr lang="en-GB" dirty="0" smtClean="0">
              <a:cs typeface="Arial" panose="020B0604020202020204" pitchFamily="34" charset="0"/>
            </a:endParaRPr>
          </a:p>
          <a:p>
            <a:pPr marL="960120" lvl="3" indent="0">
              <a:buNone/>
            </a:pPr>
            <a:endParaRPr lang="en-GB" sz="24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1924508"/>
            <a:ext cx="7571184" cy="4720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19731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Exercise/Homework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479536" cy="5877272"/>
          </a:xfrm>
        </p:spPr>
        <p:txBody>
          <a:bodyPr>
            <a:normAutofit/>
          </a:bodyPr>
          <a:lstStyle/>
          <a:p>
            <a:r>
              <a:rPr lang="en-GB" dirty="0"/>
              <a:t>Create a script to do the following:</a:t>
            </a:r>
          </a:p>
          <a:p>
            <a:pPr lvl="1"/>
            <a:r>
              <a:rPr lang="en-GB" dirty="0"/>
              <a:t>Create the data frames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patientdata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/>
              <a:t>from </a:t>
            </a:r>
            <a:r>
              <a:rPr lang="en-GB" dirty="0"/>
              <a:t>the </a:t>
            </a:r>
            <a:r>
              <a:rPr lang="en-GB" dirty="0" smtClean="0"/>
              <a:t>file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ThreeMonths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.csv</a:t>
            </a:r>
          </a:p>
          <a:p>
            <a:pPr lvl="1"/>
            <a:r>
              <a:rPr lang="en-GB" dirty="0" smtClean="0"/>
              <a:t>Write a script to perform the following analyses using loops</a:t>
            </a:r>
          </a:p>
          <a:p>
            <a:pPr lvl="2"/>
            <a:r>
              <a:rPr lang="en-GB" dirty="0" smtClean="0"/>
              <a:t>Sum the total number of attendances</a:t>
            </a:r>
          </a:p>
          <a:p>
            <a:pPr lvl="2"/>
            <a:r>
              <a:rPr lang="en-GB" dirty="0" smtClean="0"/>
              <a:t>Sum the number of patients treated across ‘Scattered’ locations</a:t>
            </a:r>
          </a:p>
          <a:p>
            <a:pPr lvl="2"/>
            <a:r>
              <a:rPr lang="en-GB" dirty="0" smtClean="0"/>
              <a:t>Identify the month in which the 85000</a:t>
            </a:r>
            <a:r>
              <a:rPr lang="en-GB" baseline="30000" dirty="0" smtClean="0"/>
              <a:t>th</a:t>
            </a:r>
            <a:r>
              <a:rPr lang="en-GB" dirty="0" smtClean="0"/>
              <a:t> attendance occurred</a:t>
            </a:r>
          </a:p>
          <a:p>
            <a:pPr lvl="2"/>
            <a:r>
              <a:rPr lang="en-GB" dirty="0" smtClean="0"/>
              <a:t>Generate a new data frame showing </a:t>
            </a:r>
            <a:r>
              <a:rPr lang="en-GB" dirty="0"/>
              <a:t>each </a:t>
            </a:r>
            <a:r>
              <a:rPr lang="en-GB" dirty="0" smtClean="0"/>
              <a:t>hospital, whether they treated at least 92% of patients in less than 12 hours for each month, and the number of months they failed to meet this target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04460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Looking ahead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session: </a:t>
            </a:r>
            <a:r>
              <a:rPr lang="en-GB" dirty="0" smtClean="0"/>
              <a:t>Introduction to Functions</a:t>
            </a:r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/>
              <a:t>Read </a:t>
            </a:r>
            <a:r>
              <a:rPr lang="en-GB" dirty="0" smtClean="0"/>
              <a:t>sections 7.4-7.8 </a:t>
            </a:r>
            <a:r>
              <a:rPr lang="en-GB" dirty="0"/>
              <a:t>of </a:t>
            </a:r>
            <a:r>
              <a:rPr lang="en-GB" dirty="0" err="1"/>
              <a:t>Matloff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34315</TotalTime>
  <Words>633</Words>
  <Application>Microsoft Office PowerPoint</Application>
  <PresentationFormat>On-screen Show (4:3)</PresentationFormat>
  <Paragraphs>89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Georgia</vt:lpstr>
      <vt:lpstr>Trebuchet MS</vt:lpstr>
      <vt:lpstr>Wingdings 2</vt:lpstr>
      <vt:lpstr>Nik2013</vt:lpstr>
      <vt:lpstr> Functions</vt:lpstr>
      <vt:lpstr>For loops with data frames</vt:lpstr>
      <vt:lpstr>For loops with data frames</vt:lpstr>
      <vt:lpstr>For loops with data frames</vt:lpstr>
      <vt:lpstr>For loops with data frames</vt:lpstr>
      <vt:lpstr>For loops with data frames</vt:lpstr>
      <vt:lpstr>IF Statements</vt:lpstr>
      <vt:lpstr>Exercise</vt:lpstr>
      <vt:lpstr>Variable Scope</vt:lpstr>
      <vt:lpstr>Exercise/Homework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ACCA5021 Statistical Programming</dc:title>
  <dc:creator>NJW</dc:creator>
  <cp:lastModifiedBy>Nik Whitehead</cp:lastModifiedBy>
  <cp:revision>574</cp:revision>
  <dcterms:created xsi:type="dcterms:W3CDTF">2011-09-13T10:27:46Z</dcterms:created>
  <dcterms:modified xsi:type="dcterms:W3CDTF">2020-01-29T12:10:50Z</dcterms:modified>
</cp:coreProperties>
</file>