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6"/>
  </p:notesMasterIdLst>
  <p:handoutMasterIdLst>
    <p:handoutMasterId r:id="rId37"/>
  </p:handoutMasterIdLst>
  <p:sldIdLst>
    <p:sldId id="335" r:id="rId5"/>
    <p:sldId id="283" r:id="rId6"/>
    <p:sldId id="376" r:id="rId7"/>
    <p:sldId id="370" r:id="rId8"/>
    <p:sldId id="371" r:id="rId9"/>
    <p:sldId id="375" r:id="rId10"/>
    <p:sldId id="372" r:id="rId11"/>
    <p:sldId id="373" r:id="rId12"/>
    <p:sldId id="379" r:id="rId13"/>
    <p:sldId id="377" r:id="rId14"/>
    <p:sldId id="359" r:id="rId15"/>
    <p:sldId id="363" r:id="rId16"/>
    <p:sldId id="338" r:id="rId17"/>
    <p:sldId id="378" r:id="rId18"/>
    <p:sldId id="360" r:id="rId19"/>
    <p:sldId id="364" r:id="rId20"/>
    <p:sldId id="347" r:id="rId21"/>
    <p:sldId id="346" r:id="rId22"/>
    <p:sldId id="348" r:id="rId23"/>
    <p:sldId id="349" r:id="rId24"/>
    <p:sldId id="340" r:id="rId25"/>
    <p:sldId id="367" r:id="rId26"/>
    <p:sldId id="366" r:id="rId27"/>
    <p:sldId id="368" r:id="rId28"/>
    <p:sldId id="260" r:id="rId29"/>
    <p:sldId id="380" r:id="rId30"/>
    <p:sldId id="292" r:id="rId31"/>
    <p:sldId id="321" r:id="rId32"/>
    <p:sldId id="322" r:id="rId33"/>
    <p:sldId id="323" r:id="rId34"/>
    <p:sldId id="381" r:id="rId3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1F3ADCC-1F49-5454-BA56-8B3548AD6D21}" v="31" dt="2022-06-24T11:22:34.21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9" d="100"/>
          <a:sy n="99" d="100"/>
        </p:scale>
        <p:origin x="908" y="104"/>
      </p:cViewPr>
      <p:guideLst>
        <p:guide orient="horz" pos="2160"/>
        <p:guide pos="2880"/>
      </p:guideLst>
    </p:cSldViewPr>
  </p:slideViewPr>
  <p:notesTextViewPr>
    <p:cViewPr>
      <p:scale>
        <a:sx n="1" d="1"/>
        <a:sy n="1" d="1"/>
      </p:scale>
      <p:origin x="0" y="-96"/>
    </p:cViewPr>
  </p:notesTextViewPr>
  <p:notesViewPr>
    <p:cSldViewPr snapToGrid="0">
      <p:cViewPr>
        <p:scale>
          <a:sx n="1" d="2"/>
          <a:sy n="1" d="2"/>
        </p:scale>
        <p:origin x="0" y="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viewProps" Target="viewProps.xml"/><Relationship Id="rId21" Type="http://schemas.openxmlformats.org/officeDocument/2006/relationships/slide" Target="slides/slide17.xml"/><Relationship Id="rId34" Type="http://schemas.openxmlformats.org/officeDocument/2006/relationships/slide" Target="slides/slide30.xml"/><Relationship Id="rId42" Type="http://schemas.microsoft.com/office/2016/11/relationships/changesInfo" Target="changesInfos/changesInfo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handoutMaster" Target="handoutMasters/handoutMaster1.xml"/><Relationship Id="rId40"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microsoft.com/office/2015/10/relationships/revisionInfo" Target="revisionInfo.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eni Koutsogeorgou" userId="86d9f3f5-3762-4174-84ee-39565c36ee82" providerId="ADAL" clId="{3D2E4B23-2F7F-4D3D-A844-3AADBA9F2BD2}"/>
    <pc:docChg chg="custSel addSld modSld sldOrd">
      <pc:chgData name="Eleni Koutsogeorgou" userId="86d9f3f5-3762-4174-84ee-39565c36ee82" providerId="ADAL" clId="{3D2E4B23-2F7F-4D3D-A844-3AADBA9F2BD2}" dt="2022-06-24T16:53:54.344" v="83" actId="20577"/>
      <pc:docMkLst>
        <pc:docMk/>
      </pc:docMkLst>
      <pc:sldChg chg="ord">
        <pc:chgData name="Eleni Koutsogeorgou" userId="86d9f3f5-3762-4174-84ee-39565c36ee82" providerId="ADAL" clId="{3D2E4B23-2F7F-4D3D-A844-3AADBA9F2BD2}" dt="2022-06-24T16:51:35.742" v="56"/>
        <pc:sldMkLst>
          <pc:docMk/>
          <pc:sldMk cId="563552134" sldId="312"/>
        </pc:sldMkLst>
      </pc:sldChg>
      <pc:sldChg chg="ord">
        <pc:chgData name="Eleni Koutsogeorgou" userId="86d9f3f5-3762-4174-84ee-39565c36ee82" providerId="ADAL" clId="{3D2E4B23-2F7F-4D3D-A844-3AADBA9F2BD2}" dt="2022-06-24T16:51:35.742" v="56"/>
        <pc:sldMkLst>
          <pc:docMk/>
          <pc:sldMk cId="2492371752" sldId="334"/>
        </pc:sldMkLst>
      </pc:sldChg>
      <pc:sldChg chg="ord">
        <pc:chgData name="Eleni Koutsogeorgou" userId="86d9f3f5-3762-4174-84ee-39565c36ee82" providerId="ADAL" clId="{3D2E4B23-2F7F-4D3D-A844-3AADBA9F2BD2}" dt="2022-06-24T16:51:45.254" v="58"/>
        <pc:sldMkLst>
          <pc:docMk/>
          <pc:sldMk cId="987737425" sldId="365"/>
        </pc:sldMkLst>
      </pc:sldChg>
      <pc:sldChg chg="modSp mod ord">
        <pc:chgData name="Eleni Koutsogeorgou" userId="86d9f3f5-3762-4174-84ee-39565c36ee82" providerId="ADAL" clId="{3D2E4B23-2F7F-4D3D-A844-3AADBA9F2BD2}" dt="2022-06-24T16:51:50.414" v="60"/>
        <pc:sldMkLst>
          <pc:docMk/>
          <pc:sldMk cId="1043558663" sldId="380"/>
        </pc:sldMkLst>
        <pc:graphicFrameChg chg="modGraphic">
          <ac:chgData name="Eleni Koutsogeorgou" userId="86d9f3f5-3762-4174-84ee-39565c36ee82" providerId="ADAL" clId="{3D2E4B23-2F7F-4D3D-A844-3AADBA9F2BD2}" dt="2022-06-24T16:50:43.985" v="52" actId="20577"/>
          <ac:graphicFrameMkLst>
            <pc:docMk/>
            <pc:sldMk cId="1043558663" sldId="380"/>
            <ac:graphicFrameMk id="5" creationId="{2EDD550E-1354-271D-E103-672C20536B43}"/>
          </ac:graphicFrameMkLst>
        </pc:graphicFrameChg>
      </pc:sldChg>
      <pc:sldChg chg="delSp modSp new mod">
        <pc:chgData name="Eleni Koutsogeorgou" userId="86d9f3f5-3762-4174-84ee-39565c36ee82" providerId="ADAL" clId="{3D2E4B23-2F7F-4D3D-A844-3AADBA9F2BD2}" dt="2022-06-24T16:53:54.344" v="83" actId="20577"/>
        <pc:sldMkLst>
          <pc:docMk/>
          <pc:sldMk cId="568895057" sldId="381"/>
        </pc:sldMkLst>
        <pc:spChg chg="del">
          <ac:chgData name="Eleni Koutsogeorgou" userId="86d9f3f5-3762-4174-84ee-39565c36ee82" providerId="ADAL" clId="{3D2E4B23-2F7F-4D3D-A844-3AADBA9F2BD2}" dt="2022-06-24T16:53:38.224" v="80" actId="478"/>
          <ac:spMkLst>
            <pc:docMk/>
            <pc:sldMk cId="568895057" sldId="381"/>
            <ac:spMk id="2" creationId="{24330656-C62F-1BC1-A43F-1D67E43F1FF4}"/>
          </ac:spMkLst>
        </pc:spChg>
        <pc:spChg chg="mod">
          <ac:chgData name="Eleni Koutsogeorgou" userId="86d9f3f5-3762-4174-84ee-39565c36ee82" providerId="ADAL" clId="{3D2E4B23-2F7F-4D3D-A844-3AADBA9F2BD2}" dt="2022-06-24T16:53:54.344" v="83" actId="20577"/>
          <ac:spMkLst>
            <pc:docMk/>
            <pc:sldMk cId="568895057" sldId="381"/>
            <ac:spMk id="3" creationId="{59EAC76F-EF37-D27F-E972-8EC8EC7CCCD8}"/>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26/02/2023</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2/26/2023</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bbc.co.uk/bitesize/topics/zgqxwnb/articles/zrjqpg8" TargetMode="External"/><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file:///C:\Users\d.bijlhout\Downloads\gx-lshc-top-10-health-care-innovations.pdf" TargetMode="External"/><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936E1E2-17D2-5E4C-B96D-EEDAC0EF77DB}" type="slidenum">
              <a:rPr lang="en-US" smtClean="0"/>
              <a:t>1</a:t>
            </a:fld>
            <a:endParaRPr lang="en-US"/>
          </a:p>
        </p:txBody>
      </p:sp>
    </p:spTree>
    <p:extLst>
      <p:ext uri="{BB962C8B-B14F-4D97-AF65-F5344CB8AC3E}">
        <p14:creationId xmlns:p14="http://schemas.microsoft.com/office/powerpoint/2010/main" val="2655792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What is a mind map?</a:t>
            </a:r>
          </a:p>
          <a:p>
            <a:pPr>
              <a:lnSpc>
                <a:spcPct val="107000"/>
              </a:lnSpc>
              <a:spcAft>
                <a:spcPts val="800"/>
              </a:spcAft>
            </a:pPr>
            <a:r>
              <a:rPr lang="en-GB" sz="1800">
                <a:effectLst/>
                <a:latin typeface="Calibri" panose="020F0502020204030204" pitchFamily="34" charset="0"/>
                <a:ea typeface="Calibri" panose="020F0502020204030204" pitchFamily="34" charset="0"/>
                <a:cs typeface="Times New Roman" panose="02020603050405020304" pitchFamily="18" charset="0"/>
              </a:rPr>
              <a:t>In order to create a mind map, you usually start in the middle of the page with the central theme/main idea and from that point you think of new and related ideas and work outward in all directions to create a growing diagram composed of keywords, phrases, concepts, facts and figures.</a:t>
            </a:r>
          </a:p>
          <a:p>
            <a:pPr>
              <a:lnSpc>
                <a:spcPct val="107000"/>
              </a:lnSpc>
              <a:spcAft>
                <a:spcPts val="800"/>
              </a:spcAft>
            </a:pPr>
            <a:r>
              <a:rPr lang="en-GB" sz="1800">
                <a:effectLst/>
                <a:latin typeface="Calibri" panose="020F0502020204030204" pitchFamily="34" charset="0"/>
                <a:ea typeface="Calibri" panose="020F0502020204030204" pitchFamily="34" charset="0"/>
                <a:cs typeface="Times New Roman" panose="02020603050405020304" pitchFamily="18" charset="0"/>
              </a:rPr>
              <a:t>By focusing on key ideas written down in your own words and looking for connections between them, you can map knowledge in a way that will help you to better understand and retain information.</a:t>
            </a:r>
          </a:p>
          <a:p>
            <a:endParaRPr lang="en-GB"/>
          </a:p>
          <a:p>
            <a:endParaRPr lang="en-GB"/>
          </a:p>
          <a:p>
            <a:r>
              <a:rPr lang="en-GB"/>
              <a:t>https://www.adelaide.edu.au/writingcentre/sites/default/files/docs/learningguide-mindmapping.pdf</a:t>
            </a:r>
          </a:p>
        </p:txBody>
      </p:sp>
      <p:sp>
        <p:nvSpPr>
          <p:cNvPr id="4" name="Slide Number Placeholder 3"/>
          <p:cNvSpPr>
            <a:spLocks noGrp="1"/>
          </p:cNvSpPr>
          <p:nvPr>
            <p:ph type="sldNum" sz="quarter" idx="5"/>
          </p:nvPr>
        </p:nvSpPr>
        <p:spPr/>
        <p:txBody>
          <a:bodyPr/>
          <a:lstStyle/>
          <a:p>
            <a:fld id="{6936E1E2-17D2-5E4C-B96D-EEDAC0EF77DB}" type="slidenum">
              <a:rPr lang="en-US" smtClean="0"/>
              <a:t>3</a:t>
            </a:fld>
            <a:endParaRPr lang="en-US"/>
          </a:p>
        </p:txBody>
      </p:sp>
    </p:spTree>
    <p:extLst>
      <p:ext uri="{BB962C8B-B14F-4D97-AF65-F5344CB8AC3E}">
        <p14:creationId xmlns:p14="http://schemas.microsoft.com/office/powerpoint/2010/main" val="12403936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936E1E2-17D2-5E4C-B96D-EEDAC0EF77DB}" type="slidenum">
              <a:rPr lang="en-US" smtClean="0"/>
              <a:t>4</a:t>
            </a:fld>
            <a:endParaRPr lang="en-US"/>
          </a:p>
        </p:txBody>
      </p:sp>
    </p:spTree>
    <p:extLst>
      <p:ext uri="{BB962C8B-B14F-4D97-AF65-F5344CB8AC3E}">
        <p14:creationId xmlns:p14="http://schemas.microsoft.com/office/powerpoint/2010/main" val="4976076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l">
              <a:buFont typeface="+mj-lt"/>
              <a:buNone/>
            </a:pPr>
            <a:r>
              <a:rPr lang="en-GB" b="1" i="0">
                <a:solidFill>
                  <a:srgbClr val="373A3C"/>
                </a:solidFill>
                <a:effectLst/>
                <a:latin typeface="-apple-system"/>
              </a:rPr>
              <a:t>Some ideas around brainstorming ideas:</a:t>
            </a:r>
          </a:p>
          <a:p>
            <a:pPr marL="228600" indent="-228600" algn="l">
              <a:buFont typeface="+mj-lt"/>
              <a:buAutoNum type="arabicPeriod"/>
            </a:pPr>
            <a:endParaRPr lang="en-GB" b="1" i="0">
              <a:solidFill>
                <a:srgbClr val="373A3C"/>
              </a:solidFill>
              <a:effectLst/>
              <a:latin typeface="-apple-system"/>
            </a:endParaRPr>
          </a:p>
          <a:p>
            <a:pPr marL="228600" indent="-228600" algn="l">
              <a:buFont typeface="+mj-lt"/>
              <a:buAutoNum type="arabicPeriod"/>
            </a:pPr>
            <a:r>
              <a:rPr lang="en-GB" b="0" i="0">
                <a:solidFill>
                  <a:srgbClr val="373A3C"/>
                </a:solidFill>
                <a:effectLst/>
                <a:latin typeface="-apple-system"/>
              </a:rPr>
              <a:t>No judgements are to be made on these ideas when they are generated. No idea is to be criticized or evaluated in any way until all ideas have been considered.</a:t>
            </a:r>
          </a:p>
          <a:p>
            <a:pPr marL="228600" indent="-228600" algn="l">
              <a:buFont typeface="+mj-lt"/>
              <a:buAutoNum type="arabicPeriod"/>
            </a:pPr>
            <a:endParaRPr lang="en-GB" b="0" i="0">
              <a:solidFill>
                <a:srgbClr val="373A3C"/>
              </a:solidFill>
              <a:effectLst/>
              <a:latin typeface="-apple-system"/>
            </a:endParaRPr>
          </a:p>
          <a:p>
            <a:pPr marL="228600" indent="-228600" algn="l">
              <a:buFont typeface="+mj-lt"/>
              <a:buAutoNum type="arabicPeriod"/>
            </a:pPr>
            <a:r>
              <a:rPr lang="en-GB" b="0" i="0">
                <a:solidFill>
                  <a:srgbClr val="373A3C"/>
                </a:solidFill>
                <a:effectLst/>
                <a:latin typeface="-apple-system"/>
              </a:rPr>
              <a:t>Welcome wild ideas, no matter how absurd they might seem. Some of the wildest ideas have resulted in unique solutions. There should be no inhibition in generating any ideas. The ideas that are too wild and unfeasible can always be discarded later.</a:t>
            </a:r>
          </a:p>
          <a:p>
            <a:pPr marL="228600" indent="-228600" algn="l">
              <a:buFont typeface="+mj-lt"/>
              <a:buAutoNum type="arabicPeriod"/>
            </a:pPr>
            <a:endParaRPr lang="en-GB" b="0" i="0">
              <a:solidFill>
                <a:srgbClr val="373A3C"/>
              </a:solidFill>
              <a:effectLst/>
              <a:latin typeface="-apple-system"/>
            </a:endParaRPr>
          </a:p>
          <a:p>
            <a:pPr marL="228600" indent="-228600" algn="l">
              <a:buFont typeface="+mj-lt"/>
              <a:buAutoNum type="arabicPeriod"/>
            </a:pPr>
            <a:r>
              <a:rPr lang="en-GB" b="0" i="0">
                <a:solidFill>
                  <a:srgbClr val="373A3C"/>
                </a:solidFill>
                <a:effectLst/>
                <a:latin typeface="-apple-system"/>
              </a:rPr>
              <a:t>Strive for quantity and not quality. Quality can always be judged at the end. The more ideas there are,  the better the chances that the best solution will not escape.</a:t>
            </a:r>
          </a:p>
          <a:p>
            <a:pPr marL="228600" indent="-228600" algn="l">
              <a:buFont typeface="+mj-lt"/>
              <a:buAutoNum type="arabicPeriod"/>
            </a:pPr>
            <a:endParaRPr lang="en-GB" b="1" i="0">
              <a:solidFill>
                <a:srgbClr val="373A3C"/>
              </a:solidFill>
              <a:effectLst/>
              <a:latin typeface="-apple-system"/>
            </a:endParaRPr>
          </a:p>
          <a:p>
            <a:pPr marL="228600" indent="-228600" algn="l">
              <a:buFont typeface="+mj-lt"/>
              <a:buAutoNum type="arabicPeriod"/>
            </a:pPr>
            <a:r>
              <a:rPr lang="en-GB" b="0" i="0">
                <a:solidFill>
                  <a:srgbClr val="373A3C"/>
                </a:solidFill>
                <a:effectLst/>
                <a:latin typeface="-apple-system"/>
              </a:rPr>
              <a:t>Each participant is encouraged to improve or modify other participant’s suggestions. The system can make improvements on the ideas, not visualized by the participant who originally suggested them. This process results in free association and unrestricted thinking and may generate some novel idea which may not have been thought of originally.</a:t>
            </a:r>
          </a:p>
          <a:p>
            <a:pPr marL="228600" indent="-228600" algn="l">
              <a:buFont typeface="+mj-lt"/>
              <a:buAutoNum type="arabicPeriod"/>
            </a:pPr>
            <a:endParaRPr lang="en-GB" b="0" i="0">
              <a:solidFill>
                <a:srgbClr val="373A3C"/>
              </a:solidFill>
              <a:effectLst/>
              <a:latin typeface="-apple-system"/>
            </a:endParaRPr>
          </a:p>
          <a:p>
            <a:pPr marL="228600" indent="-228600" algn="l">
              <a:buFont typeface="+mj-lt"/>
              <a:buAutoNum type="arabicPeriod"/>
            </a:pPr>
            <a:r>
              <a:rPr lang="en-GB" b="0" i="0">
                <a:solidFill>
                  <a:srgbClr val="373A3C"/>
                </a:solidFill>
                <a:effectLst/>
                <a:latin typeface="-apple-system"/>
              </a:rPr>
              <a:t>Brainstorming technique is very effective when the problem is comparatively specific and be simply defined. A complex problem can be broken up into many parts and each part can be taken separately at a time. The process is very time consuming and it is quite possible that none of the ideas generated would be optimal.  But the process itself being democratic in nature creates a lot of interest among subordinates and stimulates their thinking. Also, the wasted time can be minimized if the members of the group are chosen carefully so that they understand the problem and feel that their contribution towards ideas generation will be substantial.</a:t>
            </a:r>
          </a:p>
          <a:p>
            <a:endParaRPr lang="en-GB"/>
          </a:p>
        </p:txBody>
      </p:sp>
      <p:sp>
        <p:nvSpPr>
          <p:cNvPr id="4" name="Slide Number Placeholder 3"/>
          <p:cNvSpPr>
            <a:spLocks noGrp="1"/>
          </p:cNvSpPr>
          <p:nvPr>
            <p:ph type="sldNum" sz="quarter" idx="5"/>
          </p:nvPr>
        </p:nvSpPr>
        <p:spPr/>
        <p:txBody>
          <a:bodyPr/>
          <a:lstStyle/>
          <a:p>
            <a:fld id="{6936E1E2-17D2-5E4C-B96D-EEDAC0EF77DB}" type="slidenum">
              <a:rPr lang="en-US" smtClean="0"/>
              <a:t>6</a:t>
            </a:fld>
            <a:endParaRPr lang="en-US"/>
          </a:p>
        </p:txBody>
      </p:sp>
    </p:spTree>
    <p:extLst>
      <p:ext uri="{BB962C8B-B14F-4D97-AF65-F5344CB8AC3E}">
        <p14:creationId xmlns:p14="http://schemas.microsoft.com/office/powerpoint/2010/main" val="168662229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Example blog.</a:t>
            </a:r>
          </a:p>
          <a:p>
            <a:r>
              <a:rPr lang="en-GB"/>
              <a:t>https://blog.gaijinpot.com/dealing-depression-japan/</a:t>
            </a:r>
          </a:p>
          <a:p>
            <a:pPr marL="0" marR="0" lvl="0" indent="0" algn="l" defTabSz="457200" rtl="0" eaLnBrk="1" fontAlgn="auto" latinLnBrk="0" hangingPunct="1">
              <a:lnSpc>
                <a:spcPct val="100000"/>
              </a:lnSpc>
              <a:spcBef>
                <a:spcPts val="0"/>
              </a:spcBef>
              <a:spcAft>
                <a:spcPts val="0"/>
              </a:spcAft>
              <a:buClrTx/>
              <a:buSzTx/>
              <a:buFontTx/>
              <a:buNone/>
              <a:tabLst/>
              <a:defRPr/>
            </a:pPr>
            <a:r>
              <a:rPr lang="en-GB" b="1" i="0" u="none" strike="noStrike">
                <a:solidFill>
                  <a:srgbClr val="333333"/>
                </a:solidFill>
                <a:effectLst/>
                <a:latin typeface="HelveticaNeueLTStd"/>
              </a:rPr>
              <a:t>Liam Carrigan</a:t>
            </a:r>
          </a:p>
          <a:p>
            <a:pPr marL="0" marR="0" lvl="0" indent="0" algn="l" defTabSz="457200" rtl="0" eaLnBrk="1" fontAlgn="auto" latinLnBrk="0" hangingPunct="1">
              <a:lnSpc>
                <a:spcPct val="100000"/>
              </a:lnSpc>
              <a:spcBef>
                <a:spcPts val="0"/>
              </a:spcBef>
              <a:spcAft>
                <a:spcPts val="0"/>
              </a:spcAft>
              <a:buClrTx/>
              <a:buSzTx/>
              <a:buFontTx/>
              <a:buNone/>
              <a:tabLst/>
              <a:defRPr/>
            </a:pPr>
            <a:r>
              <a:rPr lang="en-GB"/>
              <a:t>“Dealing with Depression in Japan</a:t>
            </a:r>
            <a:r>
              <a:rPr lang="en-GB" b="1" i="0" u="none" strike="noStrike">
                <a:solidFill>
                  <a:srgbClr val="333333"/>
                </a:solidFill>
                <a:effectLst/>
                <a:latin typeface="HelveticaNeueLTStd"/>
              </a:rPr>
              <a:t>” </a:t>
            </a:r>
            <a:r>
              <a:rPr lang="en-GB" b="1" i="0" u="none" strike="noStrike">
                <a:solidFill>
                  <a:srgbClr val="333333"/>
                </a:solidFill>
                <a:effectLst/>
                <a:latin typeface="HelveticaNeueLTStd"/>
                <a:sym typeface="Wingdings" panose="05000000000000000000" pitchFamily="2" charset="2"/>
              </a:rPr>
              <a:t> Intermezzo self study-task Why is this a blog</a:t>
            </a:r>
            <a:endParaRPr lang="en-GB"/>
          </a:p>
        </p:txBody>
      </p:sp>
      <p:sp>
        <p:nvSpPr>
          <p:cNvPr id="4" name="Slide Number Placeholder 3"/>
          <p:cNvSpPr>
            <a:spLocks noGrp="1"/>
          </p:cNvSpPr>
          <p:nvPr>
            <p:ph type="sldNum" sz="quarter" idx="5"/>
          </p:nvPr>
        </p:nvSpPr>
        <p:spPr/>
        <p:txBody>
          <a:bodyPr/>
          <a:lstStyle/>
          <a:p>
            <a:fld id="{6936E1E2-17D2-5E4C-B96D-EEDAC0EF77DB}" type="slidenum">
              <a:rPr lang="en-US" smtClean="0"/>
              <a:t>11</a:t>
            </a:fld>
            <a:endParaRPr lang="en-US"/>
          </a:p>
        </p:txBody>
      </p:sp>
    </p:spTree>
    <p:extLst>
      <p:ext uri="{BB962C8B-B14F-4D97-AF65-F5344CB8AC3E}">
        <p14:creationId xmlns:p14="http://schemas.microsoft.com/office/powerpoint/2010/main" val="5904986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How to create a leaflet - BBC Bitesize</a:t>
            </a:r>
            <a:endParaRPr lang="en-GB"/>
          </a:p>
        </p:txBody>
      </p:sp>
      <p:sp>
        <p:nvSpPr>
          <p:cNvPr id="4" name="Slide Number Placeholder 3"/>
          <p:cNvSpPr>
            <a:spLocks noGrp="1"/>
          </p:cNvSpPr>
          <p:nvPr>
            <p:ph type="sldNum" sz="quarter" idx="5"/>
          </p:nvPr>
        </p:nvSpPr>
        <p:spPr/>
        <p:txBody>
          <a:bodyPr/>
          <a:lstStyle/>
          <a:p>
            <a:fld id="{6936E1E2-17D2-5E4C-B96D-EEDAC0EF77DB}" type="slidenum">
              <a:rPr lang="en-US" smtClean="0"/>
              <a:t>16</a:t>
            </a:fld>
            <a:endParaRPr lang="en-US"/>
          </a:p>
        </p:txBody>
      </p:sp>
    </p:spTree>
    <p:extLst>
      <p:ext uri="{BB962C8B-B14F-4D97-AF65-F5344CB8AC3E}">
        <p14:creationId xmlns:p14="http://schemas.microsoft.com/office/powerpoint/2010/main" val="27300266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a:t>Ideas to talk about:</a:t>
            </a:r>
          </a:p>
          <a:p>
            <a:endParaRPr lang="en-GB"/>
          </a:p>
          <a:p>
            <a:pPr marL="228600" indent="-228600">
              <a:buFont typeface="+mj-lt"/>
              <a:buAutoNum type="arabicPeriod"/>
            </a:pPr>
            <a:r>
              <a:rPr lang="en-GB"/>
              <a:t>What is the purpose of the flyer or leaflet?</a:t>
            </a:r>
          </a:p>
          <a:p>
            <a:pPr marL="228600" indent="-228600">
              <a:buFont typeface="+mj-lt"/>
              <a:buAutoNum type="arabicPeriod"/>
            </a:pPr>
            <a:endParaRPr lang="en-GB"/>
          </a:p>
          <a:p>
            <a:pPr marL="228600" indent="-228600">
              <a:buFont typeface="+mj-lt"/>
              <a:buAutoNum type="arabicPeriod"/>
            </a:pPr>
            <a:r>
              <a:rPr lang="en-GB"/>
              <a:t>Who is it designed for?</a:t>
            </a:r>
          </a:p>
          <a:p>
            <a:pPr marL="228600" indent="-228600">
              <a:buFont typeface="+mj-lt"/>
              <a:buAutoNum type="arabicPeriod"/>
            </a:pPr>
            <a:endParaRPr lang="en-GB"/>
          </a:p>
          <a:p>
            <a:pPr marL="228600" indent="-228600">
              <a:buFont typeface="+mj-lt"/>
              <a:buAutoNum type="arabicPeriod"/>
            </a:pPr>
            <a:r>
              <a:rPr lang="en-GB"/>
              <a:t>Is it inclusive?</a:t>
            </a:r>
          </a:p>
          <a:p>
            <a:pPr marL="228600" indent="-228600">
              <a:buFont typeface="+mj-lt"/>
              <a:buAutoNum type="arabicPeriod"/>
            </a:pPr>
            <a:endParaRPr lang="en-GB"/>
          </a:p>
          <a:p>
            <a:pPr marL="228600" indent="-228600">
              <a:buFont typeface="+mj-lt"/>
              <a:buAutoNum type="arabicPeriod"/>
            </a:pPr>
            <a:r>
              <a:rPr lang="en-GB"/>
              <a:t>What information does it contain which is informative?</a:t>
            </a:r>
          </a:p>
          <a:p>
            <a:pPr marL="228600" indent="-228600">
              <a:buFont typeface="+mj-lt"/>
              <a:buAutoNum type="arabicPeriod"/>
            </a:pPr>
            <a:endParaRPr lang="en-GB"/>
          </a:p>
          <a:p>
            <a:pPr marL="228600" indent="-228600">
              <a:buFont typeface="+mj-lt"/>
              <a:buAutoNum type="arabicPeriod"/>
            </a:pPr>
            <a:r>
              <a:rPr lang="en-GB"/>
              <a:t>What is less helpful?</a:t>
            </a:r>
          </a:p>
          <a:p>
            <a:pPr marL="228600" indent="-228600">
              <a:buFont typeface="+mj-lt"/>
              <a:buAutoNum type="arabicPeriod"/>
            </a:pPr>
            <a:endParaRPr lang="en-GB"/>
          </a:p>
          <a:p>
            <a:pPr marL="228600" indent="-228600">
              <a:buFont typeface="+mj-lt"/>
              <a:buAutoNum type="arabicPeriod"/>
            </a:pPr>
            <a:r>
              <a:rPr lang="en-GB"/>
              <a:t>Would it go in the bin or would you keep it? </a:t>
            </a:r>
          </a:p>
          <a:p>
            <a:pPr marL="228600" indent="-228600">
              <a:buFont typeface="+mj-lt"/>
              <a:buAutoNum type="arabicPeriod"/>
            </a:pPr>
            <a:endParaRPr lang="en-GB"/>
          </a:p>
          <a:p>
            <a:pPr marL="228600" indent="-228600">
              <a:buFont typeface="+mj-lt"/>
              <a:buAutoNum type="arabicPeriod"/>
            </a:pPr>
            <a:r>
              <a:rPr lang="en-GB"/>
              <a:t>Any areas for improvement which you might add or suggest? </a:t>
            </a:r>
          </a:p>
        </p:txBody>
      </p:sp>
      <p:sp>
        <p:nvSpPr>
          <p:cNvPr id="4" name="Slide Number Placeholder 3"/>
          <p:cNvSpPr>
            <a:spLocks noGrp="1"/>
          </p:cNvSpPr>
          <p:nvPr>
            <p:ph type="sldNum" sz="quarter" idx="5"/>
          </p:nvPr>
        </p:nvSpPr>
        <p:spPr/>
        <p:txBody>
          <a:bodyPr/>
          <a:lstStyle/>
          <a:p>
            <a:fld id="{6936E1E2-17D2-5E4C-B96D-EEDAC0EF77DB}" type="slidenum">
              <a:rPr lang="en-US" smtClean="0"/>
              <a:t>17</a:t>
            </a:fld>
            <a:endParaRPr lang="en-US"/>
          </a:p>
        </p:txBody>
      </p:sp>
    </p:spTree>
    <p:extLst>
      <p:ext uri="{BB962C8B-B14F-4D97-AF65-F5344CB8AC3E}">
        <p14:creationId xmlns:p14="http://schemas.microsoft.com/office/powerpoint/2010/main" val="279972768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a:t>Ideas to talk about:</a:t>
            </a:r>
          </a:p>
          <a:p>
            <a:endParaRPr lang="en-GB"/>
          </a:p>
          <a:p>
            <a:pPr marL="228600" indent="-228600">
              <a:buFont typeface="+mj-lt"/>
              <a:buAutoNum type="arabicPeriod"/>
            </a:pPr>
            <a:r>
              <a:rPr lang="en-GB"/>
              <a:t>What is the purpose of the flyer or leaflet?</a:t>
            </a:r>
          </a:p>
          <a:p>
            <a:pPr marL="228600" indent="-228600">
              <a:buFont typeface="+mj-lt"/>
              <a:buAutoNum type="arabicPeriod"/>
            </a:pPr>
            <a:endParaRPr lang="en-GB"/>
          </a:p>
          <a:p>
            <a:pPr marL="228600" indent="-228600">
              <a:buFont typeface="+mj-lt"/>
              <a:buAutoNum type="arabicPeriod"/>
            </a:pPr>
            <a:r>
              <a:rPr lang="en-GB"/>
              <a:t>Is the design conducive to helping people or supporting them?</a:t>
            </a:r>
          </a:p>
          <a:p>
            <a:pPr marL="228600" indent="-228600">
              <a:buFont typeface="+mj-lt"/>
              <a:buAutoNum type="arabicPeriod"/>
            </a:pPr>
            <a:endParaRPr lang="en-GB"/>
          </a:p>
          <a:p>
            <a:pPr marL="228600" indent="-228600">
              <a:buFont typeface="+mj-lt"/>
              <a:buAutoNum type="arabicPeriod"/>
            </a:pPr>
            <a:r>
              <a:rPr lang="en-GB"/>
              <a:t>What about the medical logos, kite marks, and is presentation giving you confidence? </a:t>
            </a:r>
          </a:p>
          <a:p>
            <a:pPr marL="228600" indent="-228600">
              <a:buFont typeface="+mj-lt"/>
              <a:buAutoNum type="arabicPeriod"/>
            </a:pPr>
            <a:endParaRPr lang="en-GB"/>
          </a:p>
          <a:p>
            <a:pPr marL="228600" indent="-228600">
              <a:buFont typeface="+mj-lt"/>
              <a:buAutoNum type="arabicPeriod"/>
            </a:pPr>
            <a:r>
              <a:rPr lang="en-GB"/>
              <a:t>Who is it designed for?</a:t>
            </a:r>
          </a:p>
          <a:p>
            <a:pPr marL="228600" indent="-228600">
              <a:buFont typeface="+mj-lt"/>
              <a:buAutoNum type="arabicPeriod"/>
            </a:pPr>
            <a:endParaRPr lang="en-GB"/>
          </a:p>
          <a:p>
            <a:pPr marL="228600" indent="-228600">
              <a:buFont typeface="+mj-lt"/>
              <a:buAutoNum type="arabicPeriod"/>
            </a:pPr>
            <a:r>
              <a:rPr lang="en-GB"/>
              <a:t>Is it inclusive?</a:t>
            </a:r>
          </a:p>
          <a:p>
            <a:pPr marL="228600" indent="-228600">
              <a:buFont typeface="+mj-lt"/>
              <a:buAutoNum type="arabicPeriod"/>
            </a:pPr>
            <a:endParaRPr lang="en-GB"/>
          </a:p>
          <a:p>
            <a:pPr marL="228600" indent="-228600">
              <a:buFont typeface="+mj-lt"/>
              <a:buAutoNum type="arabicPeriod"/>
            </a:pPr>
            <a:r>
              <a:rPr lang="en-GB"/>
              <a:t>What information does it contain which is informative?</a:t>
            </a:r>
          </a:p>
          <a:p>
            <a:pPr marL="228600" indent="-228600">
              <a:buFont typeface="+mj-lt"/>
              <a:buAutoNum type="arabicPeriod"/>
            </a:pPr>
            <a:endParaRPr lang="en-GB"/>
          </a:p>
          <a:p>
            <a:pPr marL="228600" indent="-228600">
              <a:buFont typeface="+mj-lt"/>
              <a:buAutoNum type="arabicPeriod"/>
            </a:pPr>
            <a:r>
              <a:rPr lang="en-GB"/>
              <a:t>What is less helpful?</a:t>
            </a:r>
          </a:p>
          <a:p>
            <a:pPr marL="228600" indent="-228600">
              <a:buFont typeface="+mj-lt"/>
              <a:buAutoNum type="arabicPeriod"/>
            </a:pPr>
            <a:endParaRPr lang="en-GB"/>
          </a:p>
          <a:p>
            <a:pPr marL="228600" indent="-228600">
              <a:buFont typeface="+mj-lt"/>
              <a:buAutoNum type="arabicPeriod"/>
            </a:pPr>
            <a:r>
              <a:rPr lang="en-GB"/>
              <a:t>Would it go in the bin or would you keep it? </a:t>
            </a:r>
          </a:p>
          <a:p>
            <a:pPr marL="228600" indent="-228600">
              <a:buFont typeface="+mj-lt"/>
              <a:buAutoNum type="arabicPeriod"/>
            </a:pPr>
            <a:endParaRPr lang="en-GB"/>
          </a:p>
          <a:p>
            <a:pPr marL="228600" indent="-228600">
              <a:buFont typeface="+mj-lt"/>
              <a:buAutoNum type="arabicPeriod"/>
            </a:pPr>
            <a:r>
              <a:rPr lang="en-GB"/>
              <a:t>Any areas for improvement which you might add or suggest? </a:t>
            </a:r>
          </a:p>
          <a:p>
            <a:endParaRPr lang="en-GB"/>
          </a:p>
        </p:txBody>
      </p:sp>
      <p:sp>
        <p:nvSpPr>
          <p:cNvPr id="4" name="Slide Number Placeholder 3"/>
          <p:cNvSpPr>
            <a:spLocks noGrp="1"/>
          </p:cNvSpPr>
          <p:nvPr>
            <p:ph type="sldNum" sz="quarter" idx="5"/>
          </p:nvPr>
        </p:nvSpPr>
        <p:spPr/>
        <p:txBody>
          <a:bodyPr/>
          <a:lstStyle/>
          <a:p>
            <a:fld id="{6936E1E2-17D2-5E4C-B96D-EEDAC0EF77DB}" type="slidenum">
              <a:rPr lang="en-US" smtClean="0"/>
              <a:t>18</a:t>
            </a:fld>
            <a:endParaRPr lang="en-US"/>
          </a:p>
        </p:txBody>
      </p:sp>
    </p:spTree>
    <p:extLst>
      <p:ext uri="{BB962C8B-B14F-4D97-AF65-F5344CB8AC3E}">
        <p14:creationId xmlns:p14="http://schemas.microsoft.com/office/powerpoint/2010/main" val="93864666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a:t>Ideas to talk about:</a:t>
            </a:r>
          </a:p>
          <a:p>
            <a:endParaRPr lang="en-GB"/>
          </a:p>
          <a:p>
            <a:pPr marL="228600" indent="-228600">
              <a:buFont typeface="+mj-lt"/>
              <a:buAutoNum type="arabicPeriod"/>
            </a:pPr>
            <a:r>
              <a:rPr lang="en-GB"/>
              <a:t>What is the purpose of the flyer or leaflet?</a:t>
            </a:r>
          </a:p>
          <a:p>
            <a:pPr marL="228600" indent="-228600">
              <a:buFont typeface="+mj-lt"/>
              <a:buAutoNum type="arabicPeriod"/>
            </a:pPr>
            <a:endParaRPr lang="en-GB"/>
          </a:p>
          <a:p>
            <a:pPr marL="228600" indent="-228600">
              <a:buFont typeface="+mj-lt"/>
              <a:buAutoNum type="arabicPeriod"/>
            </a:pPr>
            <a:r>
              <a:rPr lang="en-GB"/>
              <a:t>What about the legal obligation angle, governmental lead and helping to be an informed leaflet.  This leaflet was on hard carboard which came in everyone's door to distinguish from other leaflets. </a:t>
            </a:r>
          </a:p>
          <a:p>
            <a:pPr marL="228600" indent="-228600">
              <a:buFont typeface="+mj-lt"/>
              <a:buAutoNum type="arabicPeriod"/>
            </a:pPr>
            <a:endParaRPr lang="en-GB"/>
          </a:p>
          <a:p>
            <a:pPr marL="228600" indent="-228600">
              <a:buFont typeface="+mj-lt"/>
              <a:buAutoNum type="arabicPeriod"/>
            </a:pPr>
            <a:r>
              <a:rPr lang="en-GB"/>
              <a:t>Who is it designed for?</a:t>
            </a:r>
          </a:p>
          <a:p>
            <a:pPr marL="228600" indent="-228600">
              <a:buFont typeface="+mj-lt"/>
              <a:buAutoNum type="arabicPeriod"/>
            </a:pPr>
            <a:endParaRPr lang="en-GB"/>
          </a:p>
          <a:p>
            <a:pPr marL="228600" indent="-228600">
              <a:buFont typeface="+mj-lt"/>
              <a:buAutoNum type="arabicPeriod"/>
            </a:pPr>
            <a:r>
              <a:rPr lang="en-GB"/>
              <a:t>Is it inclusive?</a:t>
            </a:r>
          </a:p>
          <a:p>
            <a:pPr marL="228600" indent="-228600">
              <a:buFont typeface="+mj-lt"/>
              <a:buAutoNum type="arabicPeriod"/>
            </a:pPr>
            <a:endParaRPr lang="en-GB"/>
          </a:p>
          <a:p>
            <a:pPr marL="228600" indent="-228600">
              <a:buFont typeface="+mj-lt"/>
              <a:buAutoNum type="arabicPeriod"/>
            </a:pPr>
            <a:r>
              <a:rPr lang="en-GB"/>
              <a:t>What information does it contain which is informative?</a:t>
            </a:r>
          </a:p>
          <a:p>
            <a:pPr marL="228600" indent="-228600">
              <a:buFont typeface="+mj-lt"/>
              <a:buAutoNum type="arabicPeriod"/>
            </a:pPr>
            <a:endParaRPr lang="en-GB"/>
          </a:p>
          <a:p>
            <a:pPr marL="228600" indent="-228600">
              <a:buFont typeface="+mj-lt"/>
              <a:buAutoNum type="arabicPeriod"/>
            </a:pPr>
            <a:r>
              <a:rPr lang="en-GB"/>
              <a:t>What is less helpful?</a:t>
            </a:r>
          </a:p>
          <a:p>
            <a:pPr marL="228600" indent="-228600">
              <a:buFont typeface="+mj-lt"/>
              <a:buAutoNum type="arabicPeriod"/>
            </a:pPr>
            <a:endParaRPr lang="en-GB"/>
          </a:p>
          <a:p>
            <a:pPr marL="228600" indent="-228600">
              <a:buFont typeface="+mj-lt"/>
              <a:buAutoNum type="arabicPeriod"/>
            </a:pPr>
            <a:r>
              <a:rPr lang="en-GB"/>
              <a:t>Would it go in the bin or would you keep it? </a:t>
            </a:r>
          </a:p>
          <a:p>
            <a:pPr marL="228600" indent="-228600">
              <a:buFont typeface="+mj-lt"/>
              <a:buAutoNum type="arabicPeriod"/>
            </a:pPr>
            <a:endParaRPr lang="en-GB"/>
          </a:p>
          <a:p>
            <a:pPr marL="228600" indent="-228600">
              <a:buFont typeface="+mj-lt"/>
              <a:buAutoNum type="arabicPeriod"/>
            </a:pPr>
            <a:r>
              <a:rPr lang="en-GB"/>
              <a:t>Any areas for improvement which you might add or suggest? </a:t>
            </a:r>
          </a:p>
          <a:p>
            <a:endParaRPr lang="en-GB"/>
          </a:p>
        </p:txBody>
      </p:sp>
      <p:sp>
        <p:nvSpPr>
          <p:cNvPr id="4" name="Slide Number Placeholder 3"/>
          <p:cNvSpPr>
            <a:spLocks noGrp="1"/>
          </p:cNvSpPr>
          <p:nvPr>
            <p:ph type="sldNum" sz="quarter" idx="5"/>
          </p:nvPr>
        </p:nvSpPr>
        <p:spPr/>
        <p:txBody>
          <a:bodyPr/>
          <a:lstStyle/>
          <a:p>
            <a:fld id="{6936E1E2-17D2-5E4C-B96D-EEDAC0EF77DB}" type="slidenum">
              <a:rPr lang="en-US" smtClean="0"/>
              <a:t>19</a:t>
            </a:fld>
            <a:endParaRPr lang="en-US"/>
          </a:p>
        </p:txBody>
      </p:sp>
    </p:spTree>
    <p:extLst>
      <p:ext uri="{BB962C8B-B14F-4D97-AF65-F5344CB8AC3E}">
        <p14:creationId xmlns:p14="http://schemas.microsoft.com/office/powerpoint/2010/main" val="125919281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a:t>Ideas to talk about:</a:t>
            </a:r>
          </a:p>
          <a:p>
            <a:endParaRPr lang="en-GB"/>
          </a:p>
          <a:p>
            <a:pPr marL="228600" indent="-228600">
              <a:buFont typeface="+mj-lt"/>
              <a:buAutoNum type="arabicPeriod"/>
            </a:pPr>
            <a:r>
              <a:rPr lang="en-GB"/>
              <a:t>What is the purpose of the flyer or leaflet?</a:t>
            </a:r>
          </a:p>
          <a:p>
            <a:pPr marL="228600" indent="-228600">
              <a:buFont typeface="+mj-lt"/>
              <a:buAutoNum type="arabicPeriod"/>
            </a:pPr>
            <a:endParaRPr lang="en-GB"/>
          </a:p>
          <a:p>
            <a:pPr marL="228600" indent="-228600">
              <a:buFont typeface="+mj-lt"/>
              <a:buAutoNum type="arabicPeriod"/>
            </a:pPr>
            <a:r>
              <a:rPr lang="en-GB"/>
              <a:t>Who is it designed for?</a:t>
            </a:r>
          </a:p>
          <a:p>
            <a:pPr marL="228600" indent="-228600">
              <a:buFont typeface="+mj-lt"/>
              <a:buAutoNum type="arabicPeriod"/>
            </a:pPr>
            <a:endParaRPr lang="en-GB"/>
          </a:p>
          <a:p>
            <a:pPr marL="228600" indent="-228600">
              <a:buFont typeface="+mj-lt"/>
              <a:buAutoNum type="arabicPeriod"/>
            </a:pPr>
            <a:r>
              <a:rPr lang="en-GB"/>
              <a:t>This is a commercial product to sell places within a care home. </a:t>
            </a:r>
          </a:p>
          <a:p>
            <a:pPr marL="228600" indent="-228600">
              <a:buFont typeface="+mj-lt"/>
              <a:buAutoNum type="arabicPeriod"/>
            </a:pPr>
            <a:endParaRPr lang="en-GB"/>
          </a:p>
          <a:p>
            <a:pPr marL="228600" indent="-228600">
              <a:buFont typeface="+mj-lt"/>
              <a:buAutoNum type="arabicPeriod"/>
            </a:pPr>
            <a:r>
              <a:rPr lang="en-GB"/>
              <a:t>There are kite-marks does this make a difference in a leaflet?</a:t>
            </a:r>
          </a:p>
          <a:p>
            <a:pPr marL="228600" indent="-228600">
              <a:buFont typeface="+mj-lt"/>
              <a:buAutoNum type="arabicPeriod"/>
            </a:pPr>
            <a:endParaRPr lang="en-GB"/>
          </a:p>
          <a:p>
            <a:pPr marL="228600" indent="-228600">
              <a:buFont typeface="+mj-lt"/>
              <a:buAutoNum type="arabicPeriod"/>
            </a:pPr>
            <a:r>
              <a:rPr lang="en-GB"/>
              <a:t>Is it inclusive?</a:t>
            </a:r>
          </a:p>
          <a:p>
            <a:pPr marL="228600" indent="-228600">
              <a:buFont typeface="+mj-lt"/>
              <a:buAutoNum type="arabicPeriod"/>
            </a:pPr>
            <a:endParaRPr lang="en-GB"/>
          </a:p>
          <a:p>
            <a:pPr marL="228600" indent="-228600">
              <a:buFont typeface="+mj-lt"/>
              <a:buAutoNum type="arabicPeriod"/>
            </a:pPr>
            <a:r>
              <a:rPr lang="en-GB"/>
              <a:t>What information does it contain which is informative?</a:t>
            </a:r>
          </a:p>
          <a:p>
            <a:pPr marL="228600" indent="-228600">
              <a:buFont typeface="+mj-lt"/>
              <a:buAutoNum type="arabicPeriod"/>
            </a:pPr>
            <a:endParaRPr lang="en-GB"/>
          </a:p>
          <a:p>
            <a:pPr marL="228600" indent="-228600">
              <a:buFont typeface="+mj-lt"/>
              <a:buAutoNum type="arabicPeriod"/>
            </a:pPr>
            <a:r>
              <a:rPr lang="en-GB"/>
              <a:t>What is less helpful?</a:t>
            </a:r>
          </a:p>
          <a:p>
            <a:pPr marL="228600" indent="-228600">
              <a:buFont typeface="+mj-lt"/>
              <a:buAutoNum type="arabicPeriod"/>
            </a:pPr>
            <a:endParaRPr lang="en-GB"/>
          </a:p>
          <a:p>
            <a:pPr marL="228600" indent="-228600">
              <a:buFont typeface="+mj-lt"/>
              <a:buAutoNum type="arabicPeriod"/>
            </a:pPr>
            <a:r>
              <a:rPr lang="en-GB"/>
              <a:t>Would it go in the bin or would you keep it? </a:t>
            </a:r>
          </a:p>
          <a:p>
            <a:pPr marL="228600" indent="-228600">
              <a:buFont typeface="+mj-lt"/>
              <a:buAutoNum type="arabicPeriod"/>
            </a:pPr>
            <a:endParaRPr lang="en-GB"/>
          </a:p>
          <a:p>
            <a:pPr marL="228600" indent="-228600">
              <a:buFont typeface="+mj-lt"/>
              <a:buAutoNum type="arabicPeriod"/>
            </a:pPr>
            <a:r>
              <a:rPr lang="en-GB"/>
              <a:t>Any areas for improvement which you might add or suggest? </a:t>
            </a:r>
          </a:p>
          <a:p>
            <a:endParaRPr lang="en-GB"/>
          </a:p>
        </p:txBody>
      </p:sp>
      <p:sp>
        <p:nvSpPr>
          <p:cNvPr id="4" name="Slide Number Placeholder 3"/>
          <p:cNvSpPr>
            <a:spLocks noGrp="1"/>
          </p:cNvSpPr>
          <p:nvPr>
            <p:ph type="sldNum" sz="quarter" idx="5"/>
          </p:nvPr>
        </p:nvSpPr>
        <p:spPr/>
        <p:txBody>
          <a:bodyPr/>
          <a:lstStyle/>
          <a:p>
            <a:fld id="{6936E1E2-17D2-5E4C-B96D-EEDAC0EF77DB}" type="slidenum">
              <a:rPr lang="en-US" smtClean="0"/>
              <a:t>20</a:t>
            </a:fld>
            <a:endParaRPr lang="en-US"/>
          </a:p>
        </p:txBody>
      </p:sp>
    </p:spTree>
    <p:extLst>
      <p:ext uri="{BB962C8B-B14F-4D97-AF65-F5344CB8AC3E}">
        <p14:creationId xmlns:p14="http://schemas.microsoft.com/office/powerpoint/2010/main" val="424996731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21</a:t>
            </a:fld>
            <a:endParaRPr lang="en-US"/>
          </a:p>
        </p:txBody>
      </p:sp>
    </p:spTree>
    <p:extLst>
      <p:ext uri="{BB962C8B-B14F-4D97-AF65-F5344CB8AC3E}">
        <p14:creationId xmlns:p14="http://schemas.microsoft.com/office/powerpoint/2010/main" val="59069885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5"/>
          </p:nvPr>
        </p:nvSpPr>
        <p:spPr/>
        <p:txBody>
          <a:bodyPr/>
          <a:lstStyle/>
          <a:p>
            <a:fld id="{6936E1E2-17D2-5E4C-B96D-EEDAC0EF77DB}" type="slidenum">
              <a:rPr lang="en-US" smtClean="0"/>
              <a:t>22</a:t>
            </a:fld>
            <a:endParaRPr lang="en-US"/>
          </a:p>
        </p:txBody>
      </p:sp>
    </p:spTree>
    <p:extLst>
      <p:ext uri="{BB962C8B-B14F-4D97-AF65-F5344CB8AC3E}">
        <p14:creationId xmlns:p14="http://schemas.microsoft.com/office/powerpoint/2010/main" val="140985097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Technologies </a:t>
            </a:r>
          </a:p>
          <a:p>
            <a:endParaRPr lang="en-GB" dirty="0"/>
          </a:p>
          <a:p>
            <a:pPr marL="0" marR="0" lvl="0" indent="0" algn="l" defTabSz="457200" rtl="0" eaLnBrk="1" fontAlgn="auto" latinLnBrk="0" hangingPunct="1">
              <a:lnSpc>
                <a:spcPct val="100000"/>
              </a:lnSpc>
              <a:spcBef>
                <a:spcPts val="0"/>
              </a:spcBef>
              <a:spcAft>
                <a:spcPts val="0"/>
              </a:spcAft>
              <a:buClrTx/>
              <a:buSzTx/>
              <a:buFontTx/>
              <a:buNone/>
              <a:tabLst/>
              <a:defRPr/>
            </a:pPr>
            <a:r>
              <a:rPr lang="en-GB" b="0" i="0" dirty="0">
                <a:solidFill>
                  <a:srgbClr val="333333"/>
                </a:solidFill>
                <a:effectLst/>
                <a:latin typeface="Arial" panose="020B0604020202020204" pitchFamily="34" charset="0"/>
              </a:rPr>
              <a:t>In Society 5.0, a huge amount of information from sensors in physical space is accumulated in cyberspace. In cyberspace, this big data is </a:t>
            </a:r>
            <a:r>
              <a:rPr lang="en-GB" b="0" i="0" dirty="0" err="1">
                <a:solidFill>
                  <a:srgbClr val="333333"/>
                </a:solidFill>
                <a:effectLst/>
                <a:latin typeface="Arial" panose="020B0604020202020204" pitchFamily="34" charset="0"/>
              </a:rPr>
              <a:t>analyzed</a:t>
            </a:r>
            <a:r>
              <a:rPr lang="en-GB" b="0" i="0" dirty="0">
                <a:solidFill>
                  <a:srgbClr val="333333"/>
                </a:solidFill>
                <a:effectLst/>
                <a:latin typeface="Arial" panose="020B0604020202020204" pitchFamily="34" charset="0"/>
              </a:rPr>
              <a:t> by artificial intelligence (AI), and the analysis results are fed back to humans in physical space in various forms.</a:t>
            </a:r>
          </a:p>
          <a:p>
            <a:endParaRPr lang="en-GB" dirty="0"/>
          </a:p>
          <a:p>
            <a:endParaRPr lang="en-GB" dirty="0"/>
          </a:p>
          <a:p>
            <a:pPr marL="228600" indent="-228600">
              <a:buAutoNum type="arabicPeriod"/>
            </a:pPr>
            <a:r>
              <a:rPr lang="en-GB" dirty="0"/>
              <a:t>Food an Agriculture </a:t>
            </a:r>
          </a:p>
          <a:p>
            <a:pPr marL="228600" indent="-228600">
              <a:buAutoNum type="arabicPeriod"/>
            </a:pPr>
            <a:endParaRPr lang="en-GB" dirty="0"/>
          </a:p>
          <a:p>
            <a:pPr marL="228600" indent="-228600">
              <a:buAutoNum type="arabicPeriod"/>
            </a:pPr>
            <a:r>
              <a:rPr lang="en-GB" dirty="0"/>
              <a:t>New Retail Products</a:t>
            </a:r>
          </a:p>
          <a:p>
            <a:pPr marL="228600" indent="-228600">
              <a:buAutoNum type="arabicPeriod"/>
            </a:pPr>
            <a:endParaRPr lang="en-GB" dirty="0"/>
          </a:p>
          <a:p>
            <a:pPr marL="228600" indent="-228600">
              <a:buAutoNum type="arabicPeriod"/>
            </a:pPr>
            <a:r>
              <a:rPr lang="en-GB" dirty="0"/>
              <a:t>Renewable Energy and Battery Energy</a:t>
            </a:r>
          </a:p>
          <a:p>
            <a:pPr marL="228600" indent="-228600">
              <a:buAutoNum type="arabicPeriod"/>
            </a:pPr>
            <a:endParaRPr lang="en-GB" dirty="0"/>
          </a:p>
          <a:p>
            <a:pPr marL="228600" indent="-228600">
              <a:buAutoNum type="arabicPeriod"/>
            </a:pPr>
            <a:r>
              <a:rPr lang="en-GB" dirty="0"/>
              <a:t>Biochemical Materials</a:t>
            </a:r>
          </a:p>
          <a:p>
            <a:pPr marL="228600" indent="-228600">
              <a:buAutoNum type="arabicPeriod"/>
            </a:pPr>
            <a:endParaRPr lang="en-GB" dirty="0"/>
          </a:p>
          <a:p>
            <a:pPr marL="228600" indent="-228600">
              <a:buAutoNum type="arabicPeriod"/>
            </a:pPr>
            <a:r>
              <a:rPr lang="en-GB" dirty="0"/>
              <a:t>Mobility </a:t>
            </a:r>
          </a:p>
          <a:p>
            <a:pPr marL="228600" indent="-228600">
              <a:buAutoNum type="arabicPeriod"/>
            </a:pPr>
            <a:endParaRPr lang="en-GB" dirty="0"/>
          </a:p>
          <a:p>
            <a:pPr marL="228600" indent="-228600">
              <a:buAutoNum type="arabicPeriod"/>
            </a:pPr>
            <a:r>
              <a:rPr lang="en-GB" dirty="0"/>
              <a:t>Waste Management and Recycling  </a:t>
            </a:r>
          </a:p>
        </p:txBody>
      </p:sp>
      <p:sp>
        <p:nvSpPr>
          <p:cNvPr id="4" name="Slide Number Placeholder 3"/>
          <p:cNvSpPr>
            <a:spLocks noGrp="1"/>
          </p:cNvSpPr>
          <p:nvPr>
            <p:ph type="sldNum" sz="quarter" idx="5"/>
          </p:nvPr>
        </p:nvSpPr>
        <p:spPr/>
        <p:txBody>
          <a:bodyPr/>
          <a:lstStyle/>
          <a:p>
            <a:fld id="{6936E1E2-17D2-5E4C-B96D-EEDAC0EF77DB}" type="slidenum">
              <a:rPr lang="en-US" smtClean="0"/>
              <a:t>24</a:t>
            </a:fld>
            <a:endParaRPr lang="en-US"/>
          </a:p>
        </p:txBody>
      </p:sp>
    </p:spTree>
    <p:extLst>
      <p:ext uri="{BB962C8B-B14F-4D97-AF65-F5344CB8AC3E}">
        <p14:creationId xmlns:p14="http://schemas.microsoft.com/office/powerpoint/2010/main" val="157470742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effectLst/>
                <a:latin typeface="Calibri" panose="020F0502020204030204" pitchFamily="34" charset="0"/>
                <a:ea typeface="DengXian" panose="02010600030101010101" pitchFamily="2" charset="-122"/>
                <a:cs typeface="Arial" panose="020B0604020202020204" pitchFamily="34" charset="0"/>
              </a:rPr>
              <a:t>HOW INNOVATION CHANGES THE WORLD – Unit 1 Topic 1</a:t>
            </a:r>
            <a:endParaRPr lang="en-GB" sz="1200" dirty="0">
              <a:effectLst/>
              <a:latin typeface="Calibri" panose="020F0502020204030204" pitchFamily="34" charset="0"/>
              <a:ea typeface="DengXian" panose="02010600030101010101" pitchFamily="2" charset="-122"/>
              <a:cs typeface="Arial" panose="020B0604020202020204" pitchFamily="34" charset="0"/>
            </a:endParaRPr>
          </a:p>
          <a:p>
            <a:r>
              <a:rPr lang="en-GB">
                <a:hlinkClick r:id="rId3"/>
              </a:rPr>
              <a:t>gx-lshc-top-10-health-care-innovations.pdf</a:t>
            </a:r>
            <a:endParaRPr lang="en-GB"/>
          </a:p>
          <a:p>
            <a:endParaRPr lang="en-GB" dirty="0"/>
          </a:p>
        </p:txBody>
      </p:sp>
      <p:sp>
        <p:nvSpPr>
          <p:cNvPr id="4" name="Slide Number Placeholder 3"/>
          <p:cNvSpPr>
            <a:spLocks noGrp="1"/>
          </p:cNvSpPr>
          <p:nvPr>
            <p:ph type="sldNum" sz="quarter" idx="5"/>
          </p:nvPr>
        </p:nvSpPr>
        <p:spPr/>
        <p:txBody>
          <a:bodyPr/>
          <a:lstStyle/>
          <a:p>
            <a:fld id="{D6F15919-BB23-4C1C-9CAA-2FF80563F7AF}" type="slidenum">
              <a:rPr lang="en-GB" smtClean="0"/>
              <a:t>25</a:t>
            </a:fld>
            <a:endParaRPr lang="en-GB"/>
          </a:p>
        </p:txBody>
      </p:sp>
    </p:spTree>
    <p:extLst>
      <p:ext uri="{BB962C8B-B14F-4D97-AF65-F5344CB8AC3E}">
        <p14:creationId xmlns:p14="http://schemas.microsoft.com/office/powerpoint/2010/main" val="54309190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936E1E2-17D2-5E4C-B96D-EEDAC0EF77DB}" type="slidenum">
              <a:rPr lang="en-US" smtClean="0"/>
              <a:t>27</a:t>
            </a:fld>
            <a:endParaRPr lang="en-US"/>
          </a:p>
        </p:txBody>
      </p:sp>
    </p:spTree>
    <p:extLst>
      <p:ext uri="{BB962C8B-B14F-4D97-AF65-F5344CB8AC3E}">
        <p14:creationId xmlns:p14="http://schemas.microsoft.com/office/powerpoint/2010/main" val="391338754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936E1E2-17D2-5E4C-B96D-EEDAC0EF77DB}" type="slidenum">
              <a:rPr lang="en-US" smtClean="0"/>
              <a:t>28</a:t>
            </a:fld>
            <a:endParaRPr lang="en-US"/>
          </a:p>
        </p:txBody>
      </p:sp>
    </p:spTree>
    <p:extLst>
      <p:ext uri="{BB962C8B-B14F-4D97-AF65-F5344CB8AC3E}">
        <p14:creationId xmlns:p14="http://schemas.microsoft.com/office/powerpoint/2010/main" val="158107797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936E1E2-17D2-5E4C-B96D-EEDAC0EF77DB}" type="slidenum">
              <a:rPr lang="en-US" smtClean="0"/>
              <a:t>29</a:t>
            </a:fld>
            <a:endParaRPr lang="en-US"/>
          </a:p>
        </p:txBody>
      </p:sp>
    </p:spTree>
    <p:extLst>
      <p:ext uri="{BB962C8B-B14F-4D97-AF65-F5344CB8AC3E}">
        <p14:creationId xmlns:p14="http://schemas.microsoft.com/office/powerpoint/2010/main" val="160075727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936E1E2-17D2-5E4C-B96D-EEDAC0EF77DB}" type="slidenum">
              <a:rPr lang="en-US" smtClean="0"/>
              <a:t>30</a:t>
            </a:fld>
            <a:endParaRPr lang="en-US"/>
          </a:p>
        </p:txBody>
      </p:sp>
    </p:spTree>
    <p:extLst>
      <p:ext uri="{BB962C8B-B14F-4D97-AF65-F5344CB8AC3E}">
        <p14:creationId xmlns:p14="http://schemas.microsoft.com/office/powerpoint/2010/main" val="47775299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26/02/2023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26/02/2023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26/02/2023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26/02/2023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26/02/2023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26/02/2023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26/02/2023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26/02/2023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26/02/2023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26/02/2023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26/02/2023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26/02/2023</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6.sv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s://www.makeuseof.com/tag/turn-brainstorm-mind-map-maximum-insight/"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mindmapsunleashed.com/learn-to-create-a-mind-map-in-word-heres-how" TargetMode="External"/><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bing.com/videos/search?q=youtube+uk+creating+a+mind-map&amp;view=detail&amp;mid=F765AE278C0B2E88707FF765AE278C0B2E88707F&amp;FORM=VIRE" TargetMode="External"/><Relationship Id="rId2" Type="http://schemas.openxmlformats.org/officeDocument/2006/relationships/hyperlink" Target="https://www.bing.com/videos/search?q=youtube+uk+creating+a+mind-map&amp;&amp;view=detail&amp;mid=ADCA83DBAA58F8E34B4AADCA83DBAA58F8E34B4A&amp;&amp;FORM=VDRVRV" TargetMode="Externa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9.xml.rels><?xml version="1.0" encoding="UTF-8" standalone="yes"?>
<Relationships xmlns="http://schemas.openxmlformats.org/package/2006/relationships"><Relationship Id="rId2" Type="http://schemas.openxmlformats.org/officeDocument/2006/relationships/hyperlink" Target="http://www.mindmeister.com/"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image" Target="../media/image20.png"/><Relationship Id="rId3" Type="http://schemas.openxmlformats.org/officeDocument/2006/relationships/image" Target="../media/image15.svg"/><Relationship Id="rId7" Type="http://schemas.openxmlformats.org/officeDocument/2006/relationships/image" Target="../media/image19.svg"/><Relationship Id="rId2" Type="http://schemas.openxmlformats.org/officeDocument/2006/relationships/image" Target="../media/image14.png"/><Relationship Id="rId1" Type="http://schemas.openxmlformats.org/officeDocument/2006/relationships/slideLayout" Target="../slideLayouts/slideLayout2.xml"/><Relationship Id="rId6" Type="http://schemas.openxmlformats.org/officeDocument/2006/relationships/image" Target="../media/image18.png"/><Relationship Id="rId5" Type="http://schemas.openxmlformats.org/officeDocument/2006/relationships/image" Target="../media/image17.svg"/><Relationship Id="rId4" Type="http://schemas.openxmlformats.org/officeDocument/2006/relationships/image" Target="../media/image16.png"/><Relationship Id="rId9" Type="http://schemas.openxmlformats.org/officeDocument/2006/relationships/image" Target="../media/image21.sv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www.theblogstarter.com/?msclkid=471b03697b7c1595c45163dc4c8ec2c4"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3.png"/><Relationship Id="rId7" Type="http://schemas.openxmlformats.org/officeDocument/2006/relationships/image" Target="../media/image27.jpeg"/><Relationship Id="rId2" Type="http://schemas.openxmlformats.org/officeDocument/2006/relationships/image" Target="../media/image22.jpeg"/><Relationship Id="rId1" Type="http://schemas.openxmlformats.org/officeDocument/2006/relationships/slideLayout" Target="../slideLayouts/slideLayout2.xml"/><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24.sv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bbc.co.uk/bitesize/topics/zgqxwnb/articles/zrjqpg8"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7.xml"/><Relationship Id="rId1" Type="http://schemas.openxmlformats.org/officeDocument/2006/relationships/slideLayout" Target="../slideLayouts/slideLayout4.xml"/><Relationship Id="rId4" Type="http://schemas.openxmlformats.org/officeDocument/2006/relationships/image" Target="../media/image29.jpeg"/></Relationships>
</file>

<file path=ppt/slides/_rels/slide18.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8.xml"/><Relationship Id="rId1" Type="http://schemas.openxmlformats.org/officeDocument/2006/relationships/slideLayout" Target="../slideLayouts/slideLayout4.xml"/><Relationship Id="rId4" Type="http://schemas.openxmlformats.org/officeDocument/2006/relationships/image" Target="../media/image31.jpeg"/></Relationships>
</file>

<file path=ppt/slides/_rels/slide19.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9.xml"/><Relationship Id="rId1" Type="http://schemas.openxmlformats.org/officeDocument/2006/relationships/slideLayout" Target="../slideLayouts/slideLayout4.xml"/><Relationship Id="rId4" Type="http://schemas.openxmlformats.org/officeDocument/2006/relationships/image" Target="../media/image33.jpeg"/></Relationships>
</file>

<file path=ppt/slides/_rels/slide20.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10.xml"/><Relationship Id="rId1" Type="http://schemas.openxmlformats.org/officeDocument/2006/relationships/slideLayout" Target="../slideLayouts/slideLayout4.xml"/><Relationship Id="rId4" Type="http://schemas.openxmlformats.org/officeDocument/2006/relationships/image" Target="../media/image35.jpeg"/></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37.png"/></Relationships>
</file>

<file path=ppt/slides/_rels/slide23.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52132B1-FCD7-49F3-B7D9-19162CB79F30}"/>
              </a:ext>
            </a:extLst>
          </p:cNvPr>
          <p:cNvSpPr/>
          <p:nvPr/>
        </p:nvSpPr>
        <p:spPr>
          <a:xfrm>
            <a:off x="971600" y="3933056"/>
            <a:ext cx="7380820" cy="18002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ctrTitle"/>
          </p:nvPr>
        </p:nvSpPr>
        <p:spPr>
          <a:xfrm>
            <a:off x="179512" y="404664"/>
            <a:ext cx="8568952" cy="5688632"/>
          </a:xfrm>
        </p:spPr>
        <p:txBody>
          <a:bodyPr>
            <a:normAutofit/>
          </a:bodyPr>
          <a:lstStyle/>
          <a:p>
            <a:r>
              <a:rPr lang="en-GB" sz="4000" b="1" dirty="0">
                <a:solidFill>
                  <a:schemeClr val="accent2">
                    <a:lumMod val="20000"/>
                    <a:lumOff val="80000"/>
                  </a:schemeClr>
                </a:solidFill>
              </a:rPr>
              <a:t>BSc in Health &amp; Social Care</a:t>
            </a:r>
            <a:br>
              <a:rPr lang="en-GB" sz="3100" b="1" dirty="0">
                <a:solidFill>
                  <a:schemeClr val="accent2">
                    <a:lumMod val="20000"/>
                    <a:lumOff val="80000"/>
                  </a:schemeClr>
                </a:solidFill>
              </a:rPr>
            </a:br>
            <a:r>
              <a:rPr lang="en-GB" sz="3100" b="1" dirty="0">
                <a:solidFill>
                  <a:schemeClr val="accent2">
                    <a:lumMod val="20000"/>
                    <a:lumOff val="80000"/>
                  </a:schemeClr>
                </a:solidFill>
              </a:rPr>
              <a:t> </a:t>
            </a:r>
            <a:br>
              <a:rPr lang="en-GB" sz="3100" b="1" dirty="0">
                <a:solidFill>
                  <a:schemeClr val="accent2">
                    <a:lumMod val="20000"/>
                    <a:lumOff val="80000"/>
                  </a:schemeClr>
                </a:solidFill>
              </a:rPr>
            </a:br>
            <a:r>
              <a:rPr lang="en-GB" sz="3100" b="1" dirty="0">
                <a:solidFill>
                  <a:schemeClr val="accent2">
                    <a:lumMod val="20000"/>
                    <a:lumOff val="80000"/>
                  </a:schemeClr>
                </a:solidFill>
              </a:rPr>
              <a:t>Changemakers – Creativity and Value Creation (BMHP 5014)</a:t>
            </a:r>
            <a:br>
              <a:rPr lang="en-GB" sz="3200" b="1" dirty="0">
                <a:solidFill>
                  <a:schemeClr val="accent2">
                    <a:lumMod val="20000"/>
                    <a:lumOff val="80000"/>
                  </a:schemeClr>
                </a:solidFill>
              </a:rPr>
            </a:br>
            <a:br>
              <a:rPr lang="en-GB" sz="3200" b="1" dirty="0">
                <a:solidFill>
                  <a:schemeClr val="accent2">
                    <a:lumMod val="20000"/>
                    <a:lumOff val="80000"/>
                  </a:schemeClr>
                </a:solidFill>
              </a:rPr>
            </a:br>
            <a:br>
              <a:rPr lang="en-GB" sz="3200" b="1" dirty="0">
                <a:solidFill>
                  <a:schemeClr val="accent2">
                    <a:lumMod val="20000"/>
                    <a:lumOff val="80000"/>
                  </a:schemeClr>
                </a:solidFill>
              </a:rPr>
            </a:br>
            <a:r>
              <a:rPr lang="en-GB" sz="3200" b="1" dirty="0">
                <a:solidFill>
                  <a:schemeClr val="accent2">
                    <a:lumMod val="20000"/>
                    <a:lumOff val="80000"/>
                  </a:schemeClr>
                </a:solidFill>
              </a:rPr>
              <a:t>WEEK 3</a:t>
            </a:r>
            <a:br>
              <a:rPr lang="en-GB" sz="4900" b="1" dirty="0">
                <a:solidFill>
                  <a:schemeClr val="accent2">
                    <a:lumMod val="20000"/>
                    <a:lumOff val="80000"/>
                  </a:schemeClr>
                </a:solidFill>
              </a:rPr>
            </a:br>
            <a:br>
              <a:rPr lang="en-GB" sz="2400" b="1" dirty="0">
                <a:solidFill>
                  <a:schemeClr val="accent2">
                    <a:lumMod val="20000"/>
                    <a:lumOff val="80000"/>
                  </a:schemeClr>
                </a:solidFill>
              </a:rPr>
            </a:br>
            <a:endParaRPr lang="en-GB" altLang="en-US" sz="2400" dirty="0">
              <a:solidFill>
                <a:schemeClr val="accent2">
                  <a:lumMod val="20000"/>
                  <a:lumOff val="80000"/>
                </a:schemeClr>
              </a:solidFill>
            </a:endParaRPr>
          </a:p>
        </p:txBody>
      </p:sp>
    </p:spTree>
    <p:extLst>
      <p:ext uri="{BB962C8B-B14F-4D97-AF65-F5344CB8AC3E}">
        <p14:creationId xmlns:p14="http://schemas.microsoft.com/office/powerpoint/2010/main" val="17771829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0228ED1-D6E1-4732-B000-4F89824775E1}"/>
              </a:ext>
            </a:extLst>
          </p:cNvPr>
          <p:cNvSpPr>
            <a:spLocks noGrp="1"/>
          </p:cNvSpPr>
          <p:nvPr>
            <p:ph type="title"/>
          </p:nvPr>
        </p:nvSpPr>
        <p:spPr>
          <a:xfrm>
            <a:off x="457200" y="274638"/>
            <a:ext cx="8229600" cy="490066"/>
          </a:xfrm>
        </p:spPr>
        <p:txBody>
          <a:bodyPr>
            <a:normAutofit fontScale="90000"/>
          </a:bodyPr>
          <a:lstStyle/>
          <a:p>
            <a:r>
              <a:rPr lang="en-GB" b="1"/>
              <a:t>Today we will…</a:t>
            </a:r>
          </a:p>
        </p:txBody>
      </p:sp>
      <p:sp>
        <p:nvSpPr>
          <p:cNvPr id="3" name="Content Placeholder 2">
            <a:extLst>
              <a:ext uri="{FF2B5EF4-FFF2-40B4-BE49-F238E27FC236}">
                <a16:creationId xmlns:a16="http://schemas.microsoft.com/office/drawing/2014/main" id="{16E94382-DACE-4E00-9EDA-0779A57F51D8}"/>
              </a:ext>
            </a:extLst>
          </p:cNvPr>
          <p:cNvSpPr>
            <a:spLocks noGrp="1"/>
          </p:cNvSpPr>
          <p:nvPr>
            <p:ph idx="1"/>
          </p:nvPr>
        </p:nvSpPr>
        <p:spPr>
          <a:xfrm>
            <a:off x="107504" y="1052736"/>
            <a:ext cx="8856984" cy="4824536"/>
          </a:xfrm>
        </p:spPr>
        <p:txBody>
          <a:bodyPr>
            <a:normAutofit fontScale="92500" lnSpcReduction="20000"/>
          </a:bodyPr>
          <a:lstStyle/>
          <a:p>
            <a:r>
              <a:rPr lang="en-GB" dirty="0"/>
              <a:t>Look at ideas relating to a mind map and blog examples to help you develop your ideas. </a:t>
            </a:r>
          </a:p>
          <a:p>
            <a:r>
              <a:rPr lang="en-GB" dirty="0"/>
              <a:t>Provide you with some examples of mind maps, blogs, and flyers/leaflets and talk about what is appealing within them.  </a:t>
            </a:r>
          </a:p>
          <a:p>
            <a:r>
              <a:rPr lang="en-GB" dirty="0"/>
              <a:t>Go through some E-learning topics around your resources, and problem solving, innovation and creativity and to consider what is society 5.0 and technologies. </a:t>
            </a:r>
          </a:p>
          <a:p>
            <a:r>
              <a:rPr lang="en-GB" dirty="0"/>
              <a:t>Time for you to work on your e-learning units in Moodle.  </a:t>
            </a:r>
          </a:p>
          <a:p>
            <a:endParaRPr lang="en-GB" dirty="0"/>
          </a:p>
        </p:txBody>
      </p:sp>
    </p:spTree>
    <p:extLst>
      <p:ext uri="{BB962C8B-B14F-4D97-AF65-F5344CB8AC3E}">
        <p14:creationId xmlns:p14="http://schemas.microsoft.com/office/powerpoint/2010/main" val="19833988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BBE721-01FE-4C39-A5C3-01486FDB1F3C}"/>
              </a:ext>
            </a:extLst>
          </p:cNvPr>
          <p:cNvSpPr>
            <a:spLocks noGrp="1"/>
          </p:cNvSpPr>
          <p:nvPr>
            <p:ph type="title"/>
          </p:nvPr>
        </p:nvSpPr>
        <p:spPr>
          <a:xfrm>
            <a:off x="539552" y="2286000"/>
            <a:ext cx="8229600" cy="1575048"/>
          </a:xfrm>
        </p:spPr>
        <p:txBody>
          <a:bodyPr/>
          <a:lstStyle/>
          <a:p>
            <a:r>
              <a:rPr lang="en-GB" b="1">
                <a:solidFill>
                  <a:srgbClr val="7030A0"/>
                </a:solidFill>
              </a:rPr>
              <a:t>MIND-MAPS</a:t>
            </a:r>
          </a:p>
        </p:txBody>
      </p:sp>
      <p:pic>
        <p:nvPicPr>
          <p:cNvPr id="4" name="Content Placeholder 4" descr="Brain with solid fill">
            <a:extLst>
              <a:ext uri="{FF2B5EF4-FFF2-40B4-BE49-F238E27FC236}">
                <a16:creationId xmlns:a16="http://schemas.microsoft.com/office/drawing/2014/main" id="{D293F835-9EC6-4EB0-AA4B-08D7B96E6666}"/>
              </a:ext>
            </a:extLst>
          </p:cNvPr>
          <p:cNvPicPr>
            <a:picLocks noGrp="1" noChangeAspect="1"/>
          </p:cNvPicPr>
          <p:nvPr>
            <p:ph idx="1"/>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297042" y="0"/>
            <a:ext cx="3144712" cy="3144712"/>
          </a:xfrm>
        </p:spPr>
      </p:pic>
      <p:pic>
        <p:nvPicPr>
          <p:cNvPr id="5" name="Content Placeholder 4" descr="Network outline">
            <a:extLst>
              <a:ext uri="{FF2B5EF4-FFF2-40B4-BE49-F238E27FC236}">
                <a16:creationId xmlns:a16="http://schemas.microsoft.com/office/drawing/2014/main" id="{61C35CC5-FB9A-4060-8F48-326B566F7810}"/>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6588224" y="3068960"/>
            <a:ext cx="2180928" cy="2232248"/>
          </a:xfrm>
          <a:prstGeom prst="rect">
            <a:avLst/>
          </a:prstGeom>
        </p:spPr>
      </p:pic>
      <p:pic>
        <p:nvPicPr>
          <p:cNvPr id="6" name="Content Placeholder 8" descr="Branching diagram with solid fill">
            <a:extLst>
              <a:ext uri="{FF2B5EF4-FFF2-40B4-BE49-F238E27FC236}">
                <a16:creationId xmlns:a16="http://schemas.microsoft.com/office/drawing/2014/main" id="{73101E6D-C2FC-44BA-BEC8-29C48DE95E72}"/>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971601" y="3861048"/>
            <a:ext cx="1584176" cy="1440160"/>
          </a:xfrm>
          <a:prstGeom prst="rect">
            <a:avLst/>
          </a:prstGeom>
        </p:spPr>
      </p:pic>
      <p:pic>
        <p:nvPicPr>
          <p:cNvPr id="7" name="Content Placeholder 12" descr="Back with solid fill">
            <a:extLst>
              <a:ext uri="{FF2B5EF4-FFF2-40B4-BE49-F238E27FC236}">
                <a16:creationId xmlns:a16="http://schemas.microsoft.com/office/drawing/2014/main" id="{62D84714-FE8F-4C2D-997C-34550AB8A122}"/>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6131024" y="980120"/>
            <a:ext cx="1465312" cy="1440768"/>
          </a:xfrm>
          <a:prstGeom prst="rect">
            <a:avLst/>
          </a:prstGeom>
        </p:spPr>
      </p:pic>
    </p:spTree>
    <p:extLst>
      <p:ext uri="{BB962C8B-B14F-4D97-AF65-F5344CB8AC3E}">
        <p14:creationId xmlns:p14="http://schemas.microsoft.com/office/powerpoint/2010/main" val="19562085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445F88-D6A9-4B98-924E-7AD8280F496C}"/>
              </a:ext>
            </a:extLst>
          </p:cNvPr>
          <p:cNvSpPr>
            <a:spLocks noGrp="1"/>
          </p:cNvSpPr>
          <p:nvPr>
            <p:ph type="title"/>
          </p:nvPr>
        </p:nvSpPr>
        <p:spPr>
          <a:xfrm>
            <a:off x="518864" y="476672"/>
            <a:ext cx="8229600" cy="648071"/>
          </a:xfrm>
        </p:spPr>
        <p:txBody>
          <a:bodyPr>
            <a:normAutofit fontScale="90000"/>
          </a:bodyPr>
          <a:lstStyle/>
          <a:p>
            <a:r>
              <a:rPr lang="en-GB" sz="3600" b="1">
                <a:solidFill>
                  <a:srgbClr val="2C2C2C"/>
                </a:solidFill>
                <a:latin typeface="Roboto" panose="02000000000000000000" pitchFamily="2" charset="0"/>
              </a:rPr>
              <a:t>Simple Rules for an effective Mind-map</a:t>
            </a:r>
            <a:br>
              <a:rPr lang="en-GB" b="1">
                <a:solidFill>
                  <a:srgbClr val="2C2C2C"/>
                </a:solidFill>
                <a:latin typeface="Roboto" panose="02000000000000000000" pitchFamily="2" charset="0"/>
              </a:rPr>
            </a:br>
            <a:endParaRPr lang="en-GB"/>
          </a:p>
        </p:txBody>
      </p:sp>
      <p:sp>
        <p:nvSpPr>
          <p:cNvPr id="3" name="Content Placeholder 2">
            <a:extLst>
              <a:ext uri="{FF2B5EF4-FFF2-40B4-BE49-F238E27FC236}">
                <a16:creationId xmlns:a16="http://schemas.microsoft.com/office/drawing/2014/main" id="{88634DE5-3C1A-4066-AFBA-A5389B7372E0}"/>
              </a:ext>
            </a:extLst>
          </p:cNvPr>
          <p:cNvSpPr>
            <a:spLocks noGrp="1"/>
          </p:cNvSpPr>
          <p:nvPr>
            <p:ph idx="1"/>
          </p:nvPr>
        </p:nvSpPr>
        <p:spPr>
          <a:xfrm>
            <a:off x="179512" y="980728"/>
            <a:ext cx="8964488" cy="4824535"/>
          </a:xfrm>
        </p:spPr>
        <p:txBody>
          <a:bodyPr>
            <a:normAutofit fontScale="85000" lnSpcReduction="10000"/>
          </a:bodyPr>
          <a:lstStyle/>
          <a:p>
            <a:pPr algn="l">
              <a:buFont typeface="Arial" panose="020B0604020202020204" pitchFamily="34" charset="0"/>
              <a:buChar char="•"/>
            </a:pPr>
            <a:r>
              <a:rPr lang="en-GB" b="0" i="0">
                <a:solidFill>
                  <a:srgbClr val="2C2C2C"/>
                </a:solidFill>
                <a:effectLst/>
                <a:latin typeface="Roboto" panose="02000000000000000000" pitchFamily="2" charset="0"/>
              </a:rPr>
              <a:t>Think of the central idea and write it down in the middle.</a:t>
            </a:r>
          </a:p>
          <a:p>
            <a:pPr algn="l">
              <a:buFont typeface="Arial" panose="020B0604020202020204" pitchFamily="34" charset="0"/>
              <a:buChar char="•"/>
            </a:pPr>
            <a:r>
              <a:rPr lang="en-GB" b="0" i="0">
                <a:solidFill>
                  <a:srgbClr val="2C2C2C"/>
                </a:solidFill>
                <a:effectLst/>
                <a:latin typeface="Roboto" panose="02000000000000000000" pitchFamily="2" charset="0"/>
              </a:rPr>
              <a:t>Think of related ideas and place them around the central idea. No more than 6 different items.</a:t>
            </a:r>
          </a:p>
          <a:p>
            <a:pPr algn="l">
              <a:buFont typeface="Arial" panose="020B0604020202020204" pitchFamily="34" charset="0"/>
              <a:buChar char="•"/>
            </a:pPr>
            <a:r>
              <a:rPr lang="en-GB" b="0" i="0">
                <a:solidFill>
                  <a:srgbClr val="2C2C2C"/>
                </a:solidFill>
                <a:effectLst/>
                <a:latin typeface="Roboto" panose="02000000000000000000" pitchFamily="2" charset="0"/>
              </a:rPr>
              <a:t>Connect all ideas with meaningful connecting arrows. </a:t>
            </a:r>
          </a:p>
          <a:p>
            <a:pPr algn="l">
              <a:buFont typeface="Arial" panose="020B0604020202020204" pitchFamily="34" charset="0"/>
              <a:buChar char="•"/>
            </a:pPr>
            <a:r>
              <a:rPr lang="en-GB" b="0" i="0">
                <a:solidFill>
                  <a:srgbClr val="2C2C2C"/>
                </a:solidFill>
                <a:effectLst/>
                <a:latin typeface="Roboto" panose="02000000000000000000" pitchFamily="2" charset="0"/>
              </a:rPr>
              <a:t>Use lines, coloured lines, shapes, pictures, etc. to graphically describe ideas and relationships.</a:t>
            </a:r>
          </a:p>
          <a:p>
            <a:pPr algn="l">
              <a:buFont typeface="Arial" panose="020B0604020202020204" pitchFamily="34" charset="0"/>
              <a:buChar char="•"/>
            </a:pPr>
            <a:r>
              <a:rPr lang="en-GB" b="0" i="0">
                <a:solidFill>
                  <a:srgbClr val="2C2C2C"/>
                </a:solidFill>
                <a:effectLst/>
                <a:latin typeface="Roboto" panose="02000000000000000000" pitchFamily="2" charset="0"/>
              </a:rPr>
              <a:t>Leave lots of space between ideas because new filler ideas and relationships will come in as the mind map grows.</a:t>
            </a:r>
          </a:p>
          <a:p>
            <a:pPr algn="l">
              <a:buFont typeface="Arial" panose="020B0604020202020204" pitchFamily="34" charset="0"/>
              <a:buChar char="•"/>
            </a:pPr>
            <a:r>
              <a:rPr lang="en-GB" b="0" i="0">
                <a:solidFill>
                  <a:srgbClr val="2C2C2C"/>
                </a:solidFill>
                <a:effectLst/>
                <a:latin typeface="Roboto" panose="02000000000000000000" pitchFamily="2" charset="0"/>
              </a:rPr>
              <a:t>Go with the flow and be creative.</a:t>
            </a:r>
          </a:p>
          <a:p>
            <a:endParaRPr lang="en-GB"/>
          </a:p>
        </p:txBody>
      </p:sp>
    </p:spTree>
    <p:extLst>
      <p:ext uri="{BB962C8B-B14F-4D97-AF65-F5344CB8AC3E}">
        <p14:creationId xmlns:p14="http://schemas.microsoft.com/office/powerpoint/2010/main" val="15915252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370226-001C-421A-B1E4-EBA877D74B10}"/>
              </a:ext>
            </a:extLst>
          </p:cNvPr>
          <p:cNvSpPr>
            <a:spLocks noGrp="1"/>
          </p:cNvSpPr>
          <p:nvPr>
            <p:ph type="title"/>
          </p:nvPr>
        </p:nvSpPr>
        <p:spPr>
          <a:xfrm>
            <a:off x="457200" y="116632"/>
            <a:ext cx="8229600" cy="706090"/>
          </a:xfrm>
        </p:spPr>
        <p:txBody>
          <a:bodyPr>
            <a:normAutofit fontScale="90000"/>
          </a:bodyPr>
          <a:lstStyle/>
          <a:p>
            <a:r>
              <a:rPr lang="en-GB" b="1"/>
              <a:t>Mind-Maps</a:t>
            </a:r>
          </a:p>
        </p:txBody>
      </p:sp>
      <p:sp>
        <p:nvSpPr>
          <p:cNvPr id="3" name="Content Placeholder 2">
            <a:extLst>
              <a:ext uri="{FF2B5EF4-FFF2-40B4-BE49-F238E27FC236}">
                <a16:creationId xmlns:a16="http://schemas.microsoft.com/office/drawing/2014/main" id="{C2DF55C8-1CBE-4A5F-9B74-253C8556AC7B}"/>
              </a:ext>
            </a:extLst>
          </p:cNvPr>
          <p:cNvSpPr>
            <a:spLocks noGrp="1"/>
          </p:cNvSpPr>
          <p:nvPr>
            <p:ph idx="1"/>
          </p:nvPr>
        </p:nvSpPr>
        <p:spPr>
          <a:xfrm>
            <a:off x="0" y="980728"/>
            <a:ext cx="8964488" cy="4896544"/>
          </a:xfrm>
        </p:spPr>
        <p:txBody>
          <a:bodyPr>
            <a:normAutofit/>
          </a:bodyPr>
          <a:lstStyle/>
          <a:p>
            <a:r>
              <a:rPr lang="en-GB" b="0" i="0">
                <a:solidFill>
                  <a:srgbClr val="2C2C2C"/>
                </a:solidFill>
                <a:effectLst/>
                <a:latin typeface="Roboto" panose="02000000000000000000" pitchFamily="2" charset="0"/>
              </a:rPr>
              <a:t>It is about putting down ideas or thoughts into a mind-map which is logically constructed. </a:t>
            </a:r>
          </a:p>
          <a:p>
            <a:r>
              <a:rPr lang="en-GB" b="0" i="0">
                <a:solidFill>
                  <a:srgbClr val="2C2C2C"/>
                </a:solidFill>
                <a:effectLst/>
                <a:latin typeface="Roboto" panose="02000000000000000000" pitchFamily="2" charset="0"/>
              </a:rPr>
              <a:t>You are encouraged to think from every perspective in your mind-map of the key salient points. </a:t>
            </a:r>
          </a:p>
          <a:p>
            <a:r>
              <a:rPr lang="en-GB" b="0" i="0">
                <a:solidFill>
                  <a:srgbClr val="2C2C2C"/>
                </a:solidFill>
                <a:effectLst/>
                <a:latin typeface="Roboto" panose="02000000000000000000" pitchFamily="2" charset="0"/>
              </a:rPr>
              <a:t>A mind-map </a:t>
            </a:r>
            <a:r>
              <a:rPr lang="en-GB" b="1" i="0" u="none" strike="noStrike">
                <a:effectLst/>
                <a:latin typeface="Roboto" panose="02000000000000000000" pitchFamily="2" charset="0"/>
                <a:hlinkClick r:id="rId2">
                  <a:extLst>
                    <a:ext uri="{A12FA001-AC4F-418D-AE19-62706E023703}">
                      <ahyp:hlinkClr xmlns:ahyp="http://schemas.microsoft.com/office/drawing/2018/hyperlinkcolor" val="tx"/>
                    </a:ext>
                  </a:extLst>
                </a:hlinkClick>
              </a:rPr>
              <a:t>encourages brainstorming</a:t>
            </a:r>
            <a:r>
              <a:rPr lang="en-GB" b="0" i="0">
                <a:solidFill>
                  <a:srgbClr val="2C2C2C"/>
                </a:solidFill>
                <a:effectLst/>
                <a:latin typeface="Roboto" panose="02000000000000000000" pitchFamily="2" charset="0"/>
              </a:rPr>
              <a:t>. </a:t>
            </a:r>
          </a:p>
          <a:p>
            <a:r>
              <a:rPr lang="en-GB" b="0" i="0">
                <a:solidFill>
                  <a:srgbClr val="2C2C2C"/>
                </a:solidFill>
                <a:effectLst/>
                <a:latin typeface="Roboto" panose="02000000000000000000" pitchFamily="2" charset="0"/>
              </a:rPr>
              <a:t>Your brain will start to think about the </a:t>
            </a:r>
            <a:r>
              <a:rPr lang="en-GB" b="1" i="0">
                <a:solidFill>
                  <a:srgbClr val="2C2C2C"/>
                </a:solidFill>
                <a:effectLst/>
                <a:latin typeface="Roboto" panose="02000000000000000000" pitchFamily="2" charset="0"/>
              </a:rPr>
              <a:t>relationships between the ideas</a:t>
            </a:r>
            <a:r>
              <a:rPr lang="en-GB" b="0" i="0">
                <a:solidFill>
                  <a:srgbClr val="2C2C2C"/>
                </a:solidFill>
                <a:effectLst/>
                <a:latin typeface="Roboto" panose="02000000000000000000" pitchFamily="2" charset="0"/>
              </a:rPr>
              <a:t> rather than look at them as a hierarchical list.</a:t>
            </a:r>
            <a:endParaRPr lang="en-GB"/>
          </a:p>
        </p:txBody>
      </p:sp>
    </p:spTree>
    <p:extLst>
      <p:ext uri="{BB962C8B-B14F-4D97-AF65-F5344CB8AC3E}">
        <p14:creationId xmlns:p14="http://schemas.microsoft.com/office/powerpoint/2010/main" val="29776090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3953FB-7E0B-4AB0-8336-53AF5E6A49CD}"/>
              </a:ext>
            </a:extLst>
          </p:cNvPr>
          <p:cNvSpPr>
            <a:spLocks noGrp="1"/>
          </p:cNvSpPr>
          <p:nvPr>
            <p:ph type="title"/>
          </p:nvPr>
        </p:nvSpPr>
        <p:spPr>
          <a:xfrm>
            <a:off x="457200" y="274638"/>
            <a:ext cx="8229600" cy="490066"/>
          </a:xfrm>
        </p:spPr>
        <p:txBody>
          <a:bodyPr>
            <a:normAutofit fontScale="90000"/>
          </a:bodyPr>
          <a:lstStyle/>
          <a:p>
            <a:r>
              <a:rPr lang="en-GB" b="1"/>
              <a:t>Brainstorming Ideas</a:t>
            </a:r>
          </a:p>
        </p:txBody>
      </p:sp>
      <p:pic>
        <p:nvPicPr>
          <p:cNvPr id="4" name="Content Placeholder 3">
            <a:extLst>
              <a:ext uri="{FF2B5EF4-FFF2-40B4-BE49-F238E27FC236}">
                <a16:creationId xmlns:a16="http://schemas.microsoft.com/office/drawing/2014/main" id="{8FFF4ABD-8B4D-442C-9F7E-E2D8014CD8A6}"/>
              </a:ext>
            </a:extLst>
          </p:cNvPr>
          <p:cNvPicPr>
            <a:picLocks noGrp="1"/>
          </p:cNvPicPr>
          <p:nvPr>
            <p:ph idx="1"/>
          </p:nvPr>
        </p:nvPicPr>
        <p:blipFill rotWithShape="1">
          <a:blip r:embed="rId3"/>
          <a:srcRect l="11744" t="32696" r="50920" b="14713"/>
          <a:stretch/>
        </p:blipFill>
        <p:spPr bwMode="auto">
          <a:xfrm>
            <a:off x="251520" y="908720"/>
            <a:ext cx="8640960" cy="4607843"/>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5197888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CA614E-73C9-4B6F-866F-7CF8967692C2}"/>
              </a:ext>
            </a:extLst>
          </p:cNvPr>
          <p:cNvSpPr>
            <a:spLocks noGrp="1"/>
          </p:cNvSpPr>
          <p:nvPr>
            <p:ph type="title"/>
          </p:nvPr>
        </p:nvSpPr>
        <p:spPr/>
        <p:txBody>
          <a:bodyPr/>
          <a:lstStyle/>
          <a:p>
            <a:r>
              <a:rPr lang="en-GB" b="1"/>
              <a:t>Mind-Map Example</a:t>
            </a:r>
          </a:p>
        </p:txBody>
      </p:sp>
      <p:pic>
        <p:nvPicPr>
          <p:cNvPr id="5" name="Content Placeholder 4">
            <a:extLst>
              <a:ext uri="{FF2B5EF4-FFF2-40B4-BE49-F238E27FC236}">
                <a16:creationId xmlns:a16="http://schemas.microsoft.com/office/drawing/2014/main" id="{CBA05532-3655-4127-A773-388A5D08F8D4}"/>
              </a:ext>
            </a:extLst>
          </p:cNvPr>
          <p:cNvPicPr>
            <a:picLocks noGrp="1" noChangeAspect="1"/>
          </p:cNvPicPr>
          <p:nvPr>
            <p:ph idx="1"/>
          </p:nvPr>
        </p:nvPicPr>
        <p:blipFill>
          <a:blip r:embed="rId2"/>
          <a:stretch>
            <a:fillRect/>
          </a:stretch>
        </p:blipFill>
        <p:spPr>
          <a:xfrm>
            <a:off x="457200" y="1331476"/>
            <a:ext cx="8229599" cy="3609692"/>
          </a:xfrm>
        </p:spPr>
      </p:pic>
      <p:sp>
        <p:nvSpPr>
          <p:cNvPr id="10" name="TextBox 9">
            <a:extLst>
              <a:ext uri="{FF2B5EF4-FFF2-40B4-BE49-F238E27FC236}">
                <a16:creationId xmlns:a16="http://schemas.microsoft.com/office/drawing/2014/main" id="{834951AE-C3D1-476D-8E5B-8426B18F8B7D}"/>
              </a:ext>
            </a:extLst>
          </p:cNvPr>
          <p:cNvSpPr txBox="1"/>
          <p:nvPr/>
        </p:nvSpPr>
        <p:spPr>
          <a:xfrm>
            <a:off x="522129" y="5157192"/>
            <a:ext cx="8226660" cy="369332"/>
          </a:xfrm>
          <a:prstGeom prst="rect">
            <a:avLst/>
          </a:prstGeom>
          <a:noFill/>
        </p:spPr>
        <p:txBody>
          <a:bodyPr wrap="square">
            <a:spAutoFit/>
          </a:bodyPr>
          <a:lstStyle/>
          <a:p>
            <a:r>
              <a:rPr lang="en-GB" dirty="0">
                <a:hlinkClick r:id="rId3"/>
              </a:rPr>
              <a:t>Learn To Create A Mind Map In Word? Here’s How! | </a:t>
            </a:r>
            <a:r>
              <a:rPr lang="en-GB" dirty="0" err="1">
                <a:hlinkClick r:id="rId3"/>
              </a:rPr>
              <a:t>MindMaps</a:t>
            </a:r>
            <a:r>
              <a:rPr lang="en-GB" dirty="0">
                <a:hlinkClick r:id="rId3"/>
              </a:rPr>
              <a:t> Unleashed</a:t>
            </a:r>
            <a:endParaRPr lang="en-GB" dirty="0"/>
          </a:p>
        </p:txBody>
      </p:sp>
    </p:spTree>
    <p:extLst>
      <p:ext uri="{BB962C8B-B14F-4D97-AF65-F5344CB8AC3E}">
        <p14:creationId xmlns:p14="http://schemas.microsoft.com/office/powerpoint/2010/main" val="13868729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6E5DC97-9D85-49B2-9150-C9F56597BF30}"/>
              </a:ext>
            </a:extLst>
          </p:cNvPr>
          <p:cNvSpPr>
            <a:spLocks noGrp="1"/>
          </p:cNvSpPr>
          <p:nvPr>
            <p:ph idx="1"/>
          </p:nvPr>
        </p:nvSpPr>
        <p:spPr>
          <a:xfrm>
            <a:off x="0" y="1600200"/>
            <a:ext cx="9036496" cy="4349079"/>
          </a:xfrm>
        </p:spPr>
        <p:txBody>
          <a:bodyPr>
            <a:normAutofit fontScale="92500" lnSpcReduction="20000"/>
          </a:bodyPr>
          <a:lstStyle/>
          <a:p>
            <a:endParaRPr lang="en-GB"/>
          </a:p>
          <a:p>
            <a:endParaRPr lang="en-GB"/>
          </a:p>
          <a:p>
            <a:endParaRPr lang="en-GB"/>
          </a:p>
          <a:p>
            <a:endParaRPr lang="en-GB"/>
          </a:p>
          <a:p>
            <a:endParaRPr lang="en-GB"/>
          </a:p>
          <a:p>
            <a:endParaRPr lang="en-GB"/>
          </a:p>
          <a:p>
            <a:endParaRPr lang="en-GB"/>
          </a:p>
          <a:p>
            <a:r>
              <a:rPr lang="en-GB">
                <a:hlinkClick r:id="rId2"/>
              </a:rPr>
              <a:t>Mind Mapping - Bing video</a:t>
            </a:r>
            <a:endParaRPr lang="en-GB"/>
          </a:p>
          <a:p>
            <a:r>
              <a:rPr lang="en-GB">
                <a:hlinkClick r:id="rId3"/>
              </a:rPr>
              <a:t>How To Create A Mind Map - Bing video</a:t>
            </a:r>
            <a:endParaRPr lang="en-GB"/>
          </a:p>
        </p:txBody>
      </p:sp>
      <p:pic>
        <p:nvPicPr>
          <p:cNvPr id="4" name="Content Placeholder 6">
            <a:extLst>
              <a:ext uri="{FF2B5EF4-FFF2-40B4-BE49-F238E27FC236}">
                <a16:creationId xmlns:a16="http://schemas.microsoft.com/office/drawing/2014/main" id="{BE1E5517-6FBF-D66F-4B5F-662E8DDB6267}"/>
              </a:ext>
            </a:extLst>
          </p:cNvPr>
          <p:cNvPicPr>
            <a:picLocks/>
          </p:cNvPicPr>
          <p:nvPr/>
        </p:nvPicPr>
        <p:blipFill rotWithShape="1">
          <a:blip r:embed="rId4"/>
          <a:srcRect l="4385" t="19259" r="20390" b="16393"/>
          <a:stretch/>
        </p:blipFill>
        <p:spPr bwMode="auto">
          <a:xfrm>
            <a:off x="395536" y="188640"/>
            <a:ext cx="8362836" cy="4608512"/>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6451072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A20514-B409-4B5B-A3A9-F18D7D7DC468}"/>
              </a:ext>
            </a:extLst>
          </p:cNvPr>
          <p:cNvSpPr>
            <a:spLocks noGrp="1"/>
          </p:cNvSpPr>
          <p:nvPr>
            <p:ph type="title"/>
          </p:nvPr>
        </p:nvSpPr>
        <p:spPr>
          <a:xfrm>
            <a:off x="457200" y="116632"/>
            <a:ext cx="8229600" cy="634082"/>
          </a:xfrm>
        </p:spPr>
        <p:txBody>
          <a:bodyPr>
            <a:normAutofit fontScale="90000"/>
          </a:bodyPr>
          <a:lstStyle/>
          <a:p>
            <a:r>
              <a:rPr lang="en-GB" b="1">
                <a:latin typeface="Arial" panose="020B0604020202020204" pitchFamily="34" charset="0"/>
                <a:cs typeface="Arial" panose="020B0604020202020204" pitchFamily="34" charset="0"/>
              </a:rPr>
              <a:t>Task 1 Option – Mind-map </a:t>
            </a:r>
          </a:p>
        </p:txBody>
      </p:sp>
      <p:sp>
        <p:nvSpPr>
          <p:cNvPr id="3" name="Content Placeholder 2">
            <a:extLst>
              <a:ext uri="{FF2B5EF4-FFF2-40B4-BE49-F238E27FC236}">
                <a16:creationId xmlns:a16="http://schemas.microsoft.com/office/drawing/2014/main" id="{220EBAFF-4D85-4DA3-B524-2702180DDEF0}"/>
              </a:ext>
            </a:extLst>
          </p:cNvPr>
          <p:cNvSpPr>
            <a:spLocks noGrp="1"/>
          </p:cNvSpPr>
          <p:nvPr>
            <p:ph idx="1"/>
          </p:nvPr>
        </p:nvSpPr>
        <p:spPr>
          <a:xfrm>
            <a:off x="0" y="750714"/>
            <a:ext cx="9144000" cy="5342582"/>
          </a:xfrm>
        </p:spPr>
        <p:txBody>
          <a:bodyPr>
            <a:normAutofit fontScale="70000" lnSpcReduction="20000"/>
          </a:bodyPr>
          <a:lstStyle/>
          <a:p>
            <a:pPr marL="0" indent="0">
              <a:buNone/>
            </a:pPr>
            <a:r>
              <a:rPr lang="en-GB" b="1" u="sng">
                <a:solidFill>
                  <a:srgbClr val="FF0000"/>
                </a:solidFill>
              </a:rPr>
              <a:t>ARTEFACT </a:t>
            </a:r>
            <a:r>
              <a:rPr lang="en-GB" b="1">
                <a:solidFill>
                  <a:srgbClr val="FF0000"/>
                </a:solidFill>
              </a:rPr>
              <a:t>TASK 1</a:t>
            </a:r>
          </a:p>
          <a:p>
            <a:r>
              <a:rPr lang="en-GB"/>
              <a:t>Create a mind map of your choice with no more than 6 interconnecting links that demonstrates how the ideas and concepts are formulated from one of the approaches you have chosen to take.  </a:t>
            </a:r>
          </a:p>
          <a:p>
            <a:r>
              <a:rPr lang="en-GB"/>
              <a:t>Alongside your mind-map you should provide a written explanation of your mind-map of no more than </a:t>
            </a:r>
            <a:r>
              <a:rPr lang="en-GB">
                <a:solidFill>
                  <a:srgbClr val="FF0000"/>
                </a:solidFill>
              </a:rPr>
              <a:t>500 words</a:t>
            </a:r>
            <a:r>
              <a:rPr lang="en-GB"/>
              <a:t>.  </a:t>
            </a:r>
          </a:p>
          <a:p>
            <a:r>
              <a:rPr lang="en-GB"/>
              <a:t>You can use supporting imagery, and it can be hand drawn or produced using MS Word, or PowerPoint using Office 365 or an appropriate technology such as Mind Meister available at: </a:t>
            </a:r>
            <a:r>
              <a:rPr lang="en-GB" u="sng">
                <a:hlinkClick r:id="rId2"/>
              </a:rPr>
              <a:t>www.mindmeister.com/</a:t>
            </a:r>
            <a:r>
              <a:rPr lang="en-GB"/>
              <a:t> </a:t>
            </a:r>
          </a:p>
          <a:p>
            <a:r>
              <a:rPr lang="en-GB"/>
              <a:t>The mind map should be referenced appropriately for all the images uses. </a:t>
            </a:r>
          </a:p>
          <a:p>
            <a:r>
              <a:rPr lang="en-GB"/>
              <a:t>The mind-map explanation should include references sources around your idea/approach on the topic area and it can include governmental legalisation and national policy.</a:t>
            </a:r>
            <a:r>
              <a:rPr lang="en-GB">
                <a:solidFill>
                  <a:srgbClr val="FF0000"/>
                </a:solidFill>
              </a:rPr>
              <a:t> </a:t>
            </a:r>
          </a:p>
        </p:txBody>
      </p:sp>
    </p:spTree>
    <p:extLst>
      <p:ext uri="{BB962C8B-B14F-4D97-AF65-F5344CB8AC3E}">
        <p14:creationId xmlns:p14="http://schemas.microsoft.com/office/powerpoint/2010/main" val="18522792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BBE721-01FE-4C39-A5C3-01486FDB1F3C}"/>
              </a:ext>
            </a:extLst>
          </p:cNvPr>
          <p:cNvSpPr>
            <a:spLocks noGrp="1"/>
          </p:cNvSpPr>
          <p:nvPr>
            <p:ph type="title"/>
          </p:nvPr>
        </p:nvSpPr>
        <p:spPr>
          <a:xfrm>
            <a:off x="0" y="2286000"/>
            <a:ext cx="8769152" cy="1575048"/>
          </a:xfrm>
        </p:spPr>
        <p:txBody>
          <a:bodyPr/>
          <a:lstStyle/>
          <a:p>
            <a:r>
              <a:rPr lang="en-GB" b="1">
                <a:solidFill>
                  <a:srgbClr val="0070C0"/>
                </a:solidFill>
              </a:rPr>
              <a:t>BLOG</a:t>
            </a:r>
          </a:p>
        </p:txBody>
      </p:sp>
      <p:pic>
        <p:nvPicPr>
          <p:cNvPr id="3" name="Content Placeholder 16" descr="Podcast with solid fill">
            <a:extLst>
              <a:ext uri="{FF2B5EF4-FFF2-40B4-BE49-F238E27FC236}">
                <a16:creationId xmlns:a16="http://schemas.microsoft.com/office/drawing/2014/main" id="{4649720E-868B-4699-AE81-524AD3E6BBCC}"/>
              </a:ext>
            </a:extLst>
          </p:cNvPr>
          <p:cNvPicPr>
            <a:picLocks noGrp="1" noChangeAspect="1"/>
          </p:cNvPicPr>
          <p:nvPr>
            <p:ph idx="1"/>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83568" y="548680"/>
            <a:ext cx="1872208" cy="1985392"/>
          </a:xfrm>
        </p:spPr>
      </p:pic>
      <p:pic>
        <p:nvPicPr>
          <p:cNvPr id="4" name="Content Placeholder 20" descr="Blog with solid fill">
            <a:extLst>
              <a:ext uri="{FF2B5EF4-FFF2-40B4-BE49-F238E27FC236}">
                <a16:creationId xmlns:a16="http://schemas.microsoft.com/office/drawing/2014/main" id="{7318AF81-C7BB-4894-913C-6526174A799D}"/>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6804248" y="2996952"/>
            <a:ext cx="1800200" cy="2016224"/>
          </a:xfrm>
          <a:prstGeom prst="rect">
            <a:avLst/>
          </a:prstGeom>
        </p:spPr>
      </p:pic>
      <p:pic>
        <p:nvPicPr>
          <p:cNvPr id="5" name="Content Placeholder 24" descr="Vlog outline">
            <a:extLst>
              <a:ext uri="{FF2B5EF4-FFF2-40B4-BE49-F238E27FC236}">
                <a16:creationId xmlns:a16="http://schemas.microsoft.com/office/drawing/2014/main" id="{0D2AF716-AE38-4BA4-9C2C-E71576952BF4}"/>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827584" y="3573016"/>
            <a:ext cx="2016224" cy="1575048"/>
          </a:xfrm>
          <a:prstGeom prst="rect">
            <a:avLst/>
          </a:prstGeom>
        </p:spPr>
      </p:pic>
      <p:pic>
        <p:nvPicPr>
          <p:cNvPr id="6" name="Content Placeholder 28" descr="Laptop with phone and calculator">
            <a:extLst>
              <a:ext uri="{FF2B5EF4-FFF2-40B4-BE49-F238E27FC236}">
                <a16:creationId xmlns:a16="http://schemas.microsoft.com/office/drawing/2014/main" id="{FF0EE90D-D407-454F-8B19-0E6DDF03748D}"/>
              </a:ext>
            </a:extLst>
          </p:cNvPr>
          <p:cNvPicPr>
            <a:picLocks noChangeAspect="1"/>
          </p:cNvPicPr>
          <p:nvPr/>
        </p:nvPicPr>
        <p:blipFill>
          <a:blip r:embed="rId8" cstate="print">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5148064" y="821295"/>
            <a:ext cx="2678262" cy="1712777"/>
          </a:xfrm>
          <a:prstGeom prst="rect">
            <a:avLst/>
          </a:prstGeom>
        </p:spPr>
      </p:pic>
    </p:spTree>
    <p:extLst>
      <p:ext uri="{BB962C8B-B14F-4D97-AF65-F5344CB8AC3E}">
        <p14:creationId xmlns:p14="http://schemas.microsoft.com/office/powerpoint/2010/main" val="6174170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952BED-A834-4B7D-A89D-D6270CEC78AE}"/>
              </a:ext>
            </a:extLst>
          </p:cNvPr>
          <p:cNvSpPr>
            <a:spLocks noGrp="1"/>
          </p:cNvSpPr>
          <p:nvPr>
            <p:ph type="title"/>
          </p:nvPr>
        </p:nvSpPr>
        <p:spPr>
          <a:xfrm>
            <a:off x="457200" y="116632"/>
            <a:ext cx="8229600" cy="792088"/>
          </a:xfrm>
        </p:spPr>
        <p:txBody>
          <a:bodyPr>
            <a:normAutofit/>
          </a:bodyPr>
          <a:lstStyle/>
          <a:p>
            <a:r>
              <a:rPr lang="en-GB" b="1"/>
              <a:t>What is a Blog?</a:t>
            </a:r>
          </a:p>
        </p:txBody>
      </p:sp>
      <p:sp>
        <p:nvSpPr>
          <p:cNvPr id="3" name="Content Placeholder 2">
            <a:extLst>
              <a:ext uri="{FF2B5EF4-FFF2-40B4-BE49-F238E27FC236}">
                <a16:creationId xmlns:a16="http://schemas.microsoft.com/office/drawing/2014/main" id="{30BE64AF-876D-44E2-B417-7A81732D8492}"/>
              </a:ext>
            </a:extLst>
          </p:cNvPr>
          <p:cNvSpPr>
            <a:spLocks noGrp="1"/>
          </p:cNvSpPr>
          <p:nvPr>
            <p:ph idx="1"/>
          </p:nvPr>
        </p:nvSpPr>
        <p:spPr>
          <a:xfrm>
            <a:off x="251520" y="908720"/>
            <a:ext cx="8712968" cy="4896544"/>
          </a:xfrm>
        </p:spPr>
        <p:txBody>
          <a:bodyPr>
            <a:normAutofit/>
          </a:bodyPr>
          <a:lstStyle/>
          <a:p>
            <a:r>
              <a:rPr lang="en-GB"/>
              <a:t>A blog should contain information which explains what the contents of the blog relates to – the idea, and have a purpose, and it should be understandable to your audience. </a:t>
            </a:r>
          </a:p>
          <a:p>
            <a:r>
              <a:rPr lang="en-GB"/>
              <a:t>A blog can express opinions, it can raise questions, it can invite you to express your views, and ask others – the blogger to give their views in return and it can express and share experiences.</a:t>
            </a:r>
          </a:p>
        </p:txBody>
      </p:sp>
    </p:spTree>
    <p:extLst>
      <p:ext uri="{BB962C8B-B14F-4D97-AF65-F5344CB8AC3E}">
        <p14:creationId xmlns:p14="http://schemas.microsoft.com/office/powerpoint/2010/main" val="5825814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BE00E4-60F1-451A-BC5C-001CEF2BCB35}"/>
              </a:ext>
            </a:extLst>
          </p:cNvPr>
          <p:cNvSpPr>
            <a:spLocks noGrp="1"/>
          </p:cNvSpPr>
          <p:nvPr>
            <p:ph type="title"/>
          </p:nvPr>
        </p:nvSpPr>
        <p:spPr>
          <a:xfrm>
            <a:off x="457200" y="188640"/>
            <a:ext cx="8229600" cy="418058"/>
          </a:xfrm>
        </p:spPr>
        <p:txBody>
          <a:bodyPr>
            <a:normAutofit fontScale="90000"/>
          </a:bodyPr>
          <a:lstStyle/>
          <a:p>
            <a:r>
              <a:rPr lang="en-GB" b="1"/>
              <a:t>The Blog</a:t>
            </a:r>
          </a:p>
        </p:txBody>
      </p:sp>
      <p:sp>
        <p:nvSpPr>
          <p:cNvPr id="3" name="Content Placeholder 2">
            <a:extLst>
              <a:ext uri="{FF2B5EF4-FFF2-40B4-BE49-F238E27FC236}">
                <a16:creationId xmlns:a16="http://schemas.microsoft.com/office/drawing/2014/main" id="{B0BDE27C-45FE-4218-AD76-D4ABD07A5B94}"/>
              </a:ext>
            </a:extLst>
          </p:cNvPr>
          <p:cNvSpPr>
            <a:spLocks noGrp="1"/>
          </p:cNvSpPr>
          <p:nvPr>
            <p:ph idx="1"/>
          </p:nvPr>
        </p:nvSpPr>
        <p:spPr>
          <a:xfrm>
            <a:off x="179512" y="606698"/>
            <a:ext cx="8964488" cy="5486598"/>
          </a:xfrm>
        </p:spPr>
        <p:txBody>
          <a:bodyPr>
            <a:normAutofit/>
          </a:bodyPr>
          <a:lstStyle/>
          <a:p>
            <a:r>
              <a:rPr lang="en-GB" sz="2400" dirty="0"/>
              <a:t>It can be an interactive conversation to get people talking, it can be about up-dating and telling people what you are doing now and or plan to do.   </a:t>
            </a:r>
          </a:p>
          <a:p>
            <a:r>
              <a:rPr lang="en-GB" sz="2400" dirty="0"/>
              <a:t>A blog can provide images, photos, graphs, diagrams and it can have links to other information such as relevant websites, articles, books, journals, publications such as news papers, videos, YouTube links, and any other material which will enhance the contents of your blog. </a:t>
            </a:r>
          </a:p>
          <a:p>
            <a:r>
              <a:rPr lang="en-GB" sz="2400" dirty="0"/>
              <a:t>The blogger is someone who regularly updates their blog, they are passionate about the blog topic and they want to share and learn from others and it should be fun. </a:t>
            </a:r>
          </a:p>
          <a:p>
            <a:r>
              <a:rPr lang="en-GB" sz="2400" dirty="0">
                <a:hlinkClick r:id="rId2"/>
              </a:rPr>
              <a:t>How to Start a Blog in 2021 - Easy Guide to Create a Blog for Beginners (theblogstarter.com)</a:t>
            </a:r>
            <a:endParaRPr lang="en-GB" sz="2400" dirty="0"/>
          </a:p>
        </p:txBody>
      </p:sp>
    </p:spTree>
    <p:extLst>
      <p:ext uri="{BB962C8B-B14F-4D97-AF65-F5344CB8AC3E}">
        <p14:creationId xmlns:p14="http://schemas.microsoft.com/office/powerpoint/2010/main" val="37087969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69DFAF-1D51-4303-B2A8-ABEE61735278}"/>
              </a:ext>
            </a:extLst>
          </p:cNvPr>
          <p:cNvSpPr>
            <a:spLocks noGrp="1"/>
          </p:cNvSpPr>
          <p:nvPr>
            <p:ph type="title"/>
          </p:nvPr>
        </p:nvSpPr>
        <p:spPr>
          <a:xfrm>
            <a:off x="457200" y="130622"/>
            <a:ext cx="8229600" cy="634082"/>
          </a:xfrm>
        </p:spPr>
        <p:txBody>
          <a:bodyPr>
            <a:normAutofit fontScale="90000"/>
          </a:bodyPr>
          <a:lstStyle/>
          <a:p>
            <a:r>
              <a:rPr lang="en-GB" b="1">
                <a:latin typeface="Arial" panose="020B0604020202020204" pitchFamily="34" charset="0"/>
                <a:cs typeface="Arial" panose="020B0604020202020204" pitchFamily="34" charset="0"/>
              </a:rPr>
              <a:t>Task 2 Option – A Blog </a:t>
            </a:r>
            <a:endParaRPr lang="en-GB"/>
          </a:p>
        </p:txBody>
      </p:sp>
      <p:sp>
        <p:nvSpPr>
          <p:cNvPr id="3" name="Content Placeholder 2">
            <a:extLst>
              <a:ext uri="{FF2B5EF4-FFF2-40B4-BE49-F238E27FC236}">
                <a16:creationId xmlns:a16="http://schemas.microsoft.com/office/drawing/2014/main" id="{FB3F477A-7989-4D2D-9BEE-6744AFA5EF6D}"/>
              </a:ext>
            </a:extLst>
          </p:cNvPr>
          <p:cNvSpPr>
            <a:spLocks noGrp="1"/>
          </p:cNvSpPr>
          <p:nvPr>
            <p:ph idx="1"/>
          </p:nvPr>
        </p:nvSpPr>
        <p:spPr>
          <a:xfrm>
            <a:off x="179512" y="764704"/>
            <a:ext cx="8784976" cy="5328592"/>
          </a:xfrm>
        </p:spPr>
        <p:txBody>
          <a:bodyPr>
            <a:normAutofit fontScale="92500" lnSpcReduction="10000"/>
          </a:bodyPr>
          <a:lstStyle/>
          <a:p>
            <a:pPr marL="0" indent="0">
              <a:buNone/>
            </a:pPr>
            <a:r>
              <a:rPr lang="en-GB" sz="2400" b="1">
                <a:solidFill>
                  <a:srgbClr val="FF0000"/>
                </a:solidFill>
                <a:effectLst/>
                <a:latin typeface="Arial" panose="020B0604020202020204" pitchFamily="34" charset="0"/>
                <a:ea typeface="Times New Roman" panose="02020603050405020304" pitchFamily="18" charset="0"/>
                <a:cs typeface="Arial" panose="020B0604020202020204" pitchFamily="34" charset="0"/>
              </a:rPr>
              <a:t>ARTEFACT TASK 2.</a:t>
            </a:r>
            <a:r>
              <a:rPr lang="en-GB" sz="2400">
                <a:solidFill>
                  <a:srgbClr val="FF0000"/>
                </a:solidFill>
                <a:effectLst/>
                <a:latin typeface="Arial" panose="020B0604020202020204" pitchFamily="34" charset="0"/>
                <a:ea typeface="Times New Roman" panose="02020603050405020304" pitchFamily="18" charset="0"/>
                <a:cs typeface="Arial" panose="020B0604020202020204" pitchFamily="34" charset="0"/>
              </a:rPr>
              <a:t> </a:t>
            </a:r>
          </a:p>
          <a:p>
            <a:r>
              <a:rPr lang="en-GB" sz="2600"/>
              <a:t>Create a blog that outlines how you came up with your idea/approach.  You should discuss your idea by explaining what it is clearly which will encourage other bloggers to engage with you. </a:t>
            </a:r>
          </a:p>
          <a:p>
            <a:r>
              <a:rPr lang="en-GB" sz="2600"/>
              <a:t>This blog should be no more than </a:t>
            </a:r>
            <a:r>
              <a:rPr lang="en-GB" sz="2600">
                <a:solidFill>
                  <a:srgbClr val="FF0000"/>
                </a:solidFill>
              </a:rPr>
              <a:t>500 words </a:t>
            </a:r>
            <a:r>
              <a:rPr lang="en-GB" sz="2600"/>
              <a:t>and should use supporting visualisation imagery e.g., graphs, tables and pictures and should include website links to entice your potential audience to seek further information. </a:t>
            </a:r>
          </a:p>
          <a:p>
            <a:r>
              <a:rPr lang="en-GB" sz="2600"/>
              <a:t>It should have </a:t>
            </a:r>
            <a:r>
              <a:rPr lang="en-GB" sz="2600">
                <a:solidFill>
                  <a:srgbClr val="FF0000"/>
                </a:solidFill>
              </a:rPr>
              <a:t>one website </a:t>
            </a:r>
            <a:r>
              <a:rPr lang="en-GB" sz="2600"/>
              <a:t>link included around your idea/approach.   </a:t>
            </a:r>
          </a:p>
          <a:p>
            <a:r>
              <a:rPr lang="en-GB" sz="2600"/>
              <a:t>A list of sources used to inform your blog should be included in a reference list, using the appropriate referencing standard. </a:t>
            </a:r>
            <a:endParaRPr lang="en-GB" sz="2600">
              <a:solidFill>
                <a:srgbClr val="FF0000"/>
              </a:solidFill>
              <a:effectLst/>
              <a:latin typeface="Arial" panose="020B0604020202020204" pitchFamily="34" charset="0"/>
              <a:ea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28007809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BBE721-01FE-4C39-A5C3-01486FDB1F3C}"/>
              </a:ext>
            </a:extLst>
          </p:cNvPr>
          <p:cNvSpPr>
            <a:spLocks noGrp="1"/>
          </p:cNvSpPr>
          <p:nvPr>
            <p:ph type="title"/>
          </p:nvPr>
        </p:nvSpPr>
        <p:spPr>
          <a:xfrm>
            <a:off x="539552" y="2286000"/>
            <a:ext cx="8229600" cy="1575048"/>
          </a:xfrm>
        </p:spPr>
        <p:txBody>
          <a:bodyPr/>
          <a:lstStyle/>
          <a:p>
            <a:r>
              <a:rPr lang="en-GB" b="1">
                <a:solidFill>
                  <a:srgbClr val="00B050"/>
                </a:solidFill>
              </a:rPr>
              <a:t>FLYER/LEAFLET </a:t>
            </a:r>
          </a:p>
        </p:txBody>
      </p:sp>
      <p:pic>
        <p:nvPicPr>
          <p:cNvPr id="3" name="Content Placeholder 32" descr="White wavy architecture designs">
            <a:extLst>
              <a:ext uri="{FF2B5EF4-FFF2-40B4-BE49-F238E27FC236}">
                <a16:creationId xmlns:a16="http://schemas.microsoft.com/office/drawing/2014/main" id="{60FDBD9C-E9B9-498E-B787-E4C16E6770D2}"/>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019778" y="404664"/>
            <a:ext cx="2207899" cy="1944216"/>
          </a:xfrm>
        </p:spPr>
      </p:pic>
      <p:pic>
        <p:nvPicPr>
          <p:cNvPr id="4" name="Content Placeholder 36" descr="Blueprint with solid fill">
            <a:extLst>
              <a:ext uri="{FF2B5EF4-FFF2-40B4-BE49-F238E27FC236}">
                <a16:creationId xmlns:a16="http://schemas.microsoft.com/office/drawing/2014/main" id="{A04F093F-A68C-4BA4-8819-78C3670AE3CE}"/>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076056" y="467544"/>
            <a:ext cx="2880320" cy="1944216"/>
          </a:xfrm>
          <a:prstGeom prst="rect">
            <a:avLst/>
          </a:prstGeom>
        </p:spPr>
      </p:pic>
      <p:pic>
        <p:nvPicPr>
          <p:cNvPr id="5" name="Content Placeholder 40" descr="Bar graph with downward trend with solid fill">
            <a:extLst>
              <a:ext uri="{FF2B5EF4-FFF2-40B4-BE49-F238E27FC236}">
                <a16:creationId xmlns:a16="http://schemas.microsoft.com/office/drawing/2014/main" id="{0A252F3E-7333-4E2F-A668-89F0D5F32432}"/>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755576" y="3645024"/>
            <a:ext cx="1728192" cy="1737320"/>
          </a:xfrm>
          <a:prstGeom prst="rect">
            <a:avLst/>
          </a:prstGeom>
        </p:spPr>
      </p:pic>
      <p:pic>
        <p:nvPicPr>
          <p:cNvPr id="6" name="Content Placeholder 44" descr="Colorful spherical objects on a rectangular 3D rendering">
            <a:extLst>
              <a:ext uri="{FF2B5EF4-FFF2-40B4-BE49-F238E27FC236}">
                <a16:creationId xmlns:a16="http://schemas.microsoft.com/office/drawing/2014/main" id="{2D910E65-371F-4B98-9B15-D833ADA0DE44}"/>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6516216" y="3429000"/>
            <a:ext cx="2145184" cy="2088233"/>
          </a:xfrm>
          <a:prstGeom prst="rect">
            <a:avLst/>
          </a:prstGeom>
        </p:spPr>
      </p:pic>
    </p:spTree>
    <p:extLst>
      <p:ext uri="{BB962C8B-B14F-4D97-AF65-F5344CB8AC3E}">
        <p14:creationId xmlns:p14="http://schemas.microsoft.com/office/powerpoint/2010/main" val="22724222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C66692-2D59-457A-B7F0-96C9B216AD2D}"/>
              </a:ext>
            </a:extLst>
          </p:cNvPr>
          <p:cNvSpPr>
            <a:spLocks noGrp="1"/>
          </p:cNvSpPr>
          <p:nvPr>
            <p:ph type="title"/>
          </p:nvPr>
        </p:nvSpPr>
        <p:spPr>
          <a:xfrm>
            <a:off x="457200" y="116632"/>
            <a:ext cx="8229600" cy="634082"/>
          </a:xfrm>
        </p:spPr>
        <p:txBody>
          <a:bodyPr>
            <a:normAutofit fontScale="90000"/>
          </a:bodyPr>
          <a:lstStyle/>
          <a:p>
            <a:r>
              <a:rPr lang="en-GB" b="1"/>
              <a:t>What is a Flyer/leaflet  </a:t>
            </a:r>
          </a:p>
        </p:txBody>
      </p:sp>
      <p:sp>
        <p:nvSpPr>
          <p:cNvPr id="3" name="Content Placeholder 2">
            <a:extLst>
              <a:ext uri="{FF2B5EF4-FFF2-40B4-BE49-F238E27FC236}">
                <a16:creationId xmlns:a16="http://schemas.microsoft.com/office/drawing/2014/main" id="{4EA4724D-FCF5-462E-842F-8E33F95D0DBE}"/>
              </a:ext>
            </a:extLst>
          </p:cNvPr>
          <p:cNvSpPr>
            <a:spLocks noGrp="1"/>
          </p:cNvSpPr>
          <p:nvPr>
            <p:ph idx="1"/>
          </p:nvPr>
        </p:nvSpPr>
        <p:spPr>
          <a:xfrm>
            <a:off x="107504" y="836712"/>
            <a:ext cx="8928992" cy="4896544"/>
          </a:xfrm>
        </p:spPr>
        <p:txBody>
          <a:bodyPr>
            <a:normAutofit/>
          </a:bodyPr>
          <a:lstStyle/>
          <a:p>
            <a:r>
              <a:rPr lang="en-GB"/>
              <a:t>A flyer/leaflet can be about anything – it is open to any topic area. </a:t>
            </a:r>
          </a:p>
          <a:p>
            <a:r>
              <a:rPr lang="en-GB"/>
              <a:t>It must be informative so that the potential audience understands what the contents relates to.  </a:t>
            </a:r>
          </a:p>
          <a:p>
            <a:r>
              <a:rPr lang="en-GB"/>
              <a:t>A flyer/leaflet should have a message which advertises the purpose for the information contained within it. </a:t>
            </a:r>
          </a:p>
        </p:txBody>
      </p:sp>
    </p:spTree>
    <p:extLst>
      <p:ext uri="{BB962C8B-B14F-4D97-AF65-F5344CB8AC3E}">
        <p14:creationId xmlns:p14="http://schemas.microsoft.com/office/powerpoint/2010/main" val="9203324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D8D287-92C0-4775-A691-5D62063CC9A5}"/>
              </a:ext>
            </a:extLst>
          </p:cNvPr>
          <p:cNvSpPr>
            <a:spLocks noGrp="1"/>
          </p:cNvSpPr>
          <p:nvPr>
            <p:ph type="title"/>
          </p:nvPr>
        </p:nvSpPr>
        <p:spPr>
          <a:xfrm>
            <a:off x="457200" y="274638"/>
            <a:ext cx="8229600" cy="346050"/>
          </a:xfrm>
        </p:spPr>
        <p:txBody>
          <a:bodyPr>
            <a:normAutofit fontScale="90000"/>
          </a:bodyPr>
          <a:lstStyle/>
          <a:p>
            <a:r>
              <a:rPr lang="en-GB" b="1"/>
              <a:t>Flyer/leaflet  </a:t>
            </a:r>
            <a:endParaRPr lang="en-GB"/>
          </a:p>
        </p:txBody>
      </p:sp>
      <p:sp>
        <p:nvSpPr>
          <p:cNvPr id="3" name="Content Placeholder 2">
            <a:extLst>
              <a:ext uri="{FF2B5EF4-FFF2-40B4-BE49-F238E27FC236}">
                <a16:creationId xmlns:a16="http://schemas.microsoft.com/office/drawing/2014/main" id="{0B8E7D89-0E3D-47C8-95F4-F0CC4FC500E8}"/>
              </a:ext>
            </a:extLst>
          </p:cNvPr>
          <p:cNvSpPr>
            <a:spLocks noGrp="1"/>
          </p:cNvSpPr>
          <p:nvPr>
            <p:ph idx="1"/>
          </p:nvPr>
        </p:nvSpPr>
        <p:spPr>
          <a:xfrm>
            <a:off x="457200" y="908720"/>
            <a:ext cx="8229600" cy="4608513"/>
          </a:xfrm>
        </p:spPr>
        <p:txBody>
          <a:bodyPr>
            <a:normAutofit fontScale="92500" lnSpcReduction="10000"/>
          </a:bodyPr>
          <a:lstStyle/>
          <a:p>
            <a:r>
              <a:rPr lang="en-GB"/>
              <a:t>A leaflet/flyer can be attractive, punchy, use images, and be informative. </a:t>
            </a:r>
          </a:p>
          <a:p>
            <a:r>
              <a:rPr lang="en-GB"/>
              <a:t>It should have the name of the producer, with contact details, website, and other social media outlets e.g. Twitter, Blog, Instagram etc.  </a:t>
            </a:r>
          </a:p>
          <a:p>
            <a:r>
              <a:rPr lang="en-GB"/>
              <a:t>The contents should have enough information to entice the reader to learn more, and it should be accurately conveyed to the potential  audience. </a:t>
            </a:r>
          </a:p>
          <a:p>
            <a:r>
              <a:rPr lang="en-GB">
                <a:hlinkClick r:id="rId3"/>
              </a:rPr>
              <a:t>How to create a leaflet - BBC Bitesize</a:t>
            </a:r>
            <a:endParaRPr lang="en-GB"/>
          </a:p>
        </p:txBody>
      </p:sp>
    </p:spTree>
    <p:extLst>
      <p:ext uri="{BB962C8B-B14F-4D97-AF65-F5344CB8AC3E}">
        <p14:creationId xmlns:p14="http://schemas.microsoft.com/office/powerpoint/2010/main" val="355650985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22DE77-01E0-46A6-87A8-B632298D2BDB}"/>
              </a:ext>
            </a:extLst>
          </p:cNvPr>
          <p:cNvSpPr>
            <a:spLocks noGrp="1"/>
          </p:cNvSpPr>
          <p:nvPr>
            <p:ph type="title"/>
          </p:nvPr>
        </p:nvSpPr>
        <p:spPr>
          <a:xfrm>
            <a:off x="457200" y="274638"/>
            <a:ext cx="8229600" cy="706090"/>
          </a:xfrm>
        </p:spPr>
        <p:txBody>
          <a:bodyPr>
            <a:normAutofit fontScale="90000"/>
          </a:bodyPr>
          <a:lstStyle/>
          <a:p>
            <a:r>
              <a:rPr lang="en-GB" b="1"/>
              <a:t>NHS – Covid-19 Example</a:t>
            </a:r>
          </a:p>
        </p:txBody>
      </p:sp>
      <p:pic>
        <p:nvPicPr>
          <p:cNvPr id="5" name="Content Placeholder 4">
            <a:extLst>
              <a:ext uri="{FF2B5EF4-FFF2-40B4-BE49-F238E27FC236}">
                <a16:creationId xmlns:a16="http://schemas.microsoft.com/office/drawing/2014/main" id="{DC714AB9-C7A9-4D0D-AC53-92D10DE333B1}"/>
              </a:ext>
            </a:extLst>
          </p:cNvPr>
          <p:cNvPicPr>
            <a:picLocks noGrp="1"/>
          </p:cNvPicPr>
          <p:nvPr>
            <p:ph sz="half" idx="1"/>
          </p:nvPr>
        </p:nvPicPr>
        <p:blipFill rotWithShape="1">
          <a:blip r:embed="rId3" cstate="print">
            <a:extLst>
              <a:ext uri="{28A0092B-C50C-407E-A947-70E740481C1C}">
                <a14:useLocalDpi xmlns:a14="http://schemas.microsoft.com/office/drawing/2010/main" val="0"/>
              </a:ext>
            </a:extLst>
          </a:blip>
          <a:srcRect l="6647" t="5831"/>
          <a:stretch/>
        </p:blipFill>
        <p:spPr bwMode="auto">
          <a:xfrm>
            <a:off x="179512" y="1124744"/>
            <a:ext cx="4316288" cy="4375637"/>
          </a:xfrm>
          <a:prstGeom prst="rect">
            <a:avLst/>
          </a:prstGeom>
          <a:noFill/>
          <a:ln>
            <a:noFill/>
          </a:ln>
          <a:extLst>
            <a:ext uri="{53640926-AAD7-44D8-BBD7-CCE9431645EC}">
              <a14:shadowObscured xmlns:a14="http://schemas.microsoft.com/office/drawing/2010/main"/>
            </a:ext>
          </a:extLst>
        </p:spPr>
      </p:pic>
      <p:pic>
        <p:nvPicPr>
          <p:cNvPr id="6" name="Content Placeholder 5">
            <a:extLst>
              <a:ext uri="{FF2B5EF4-FFF2-40B4-BE49-F238E27FC236}">
                <a16:creationId xmlns:a16="http://schemas.microsoft.com/office/drawing/2014/main" id="{8064EC14-9273-4E27-AE65-4B16885D1D85}"/>
              </a:ext>
            </a:extLst>
          </p:cNvPr>
          <p:cNvPicPr>
            <a:picLocks noGrp="1"/>
          </p:cNvPicPr>
          <p:nvPr>
            <p:ph sz="half" idx="2"/>
          </p:nvPr>
        </p:nvPicPr>
        <p:blipFill rotWithShape="1">
          <a:blip r:embed="rId4" cstate="print">
            <a:extLst>
              <a:ext uri="{28A0092B-C50C-407E-A947-70E740481C1C}">
                <a14:useLocalDpi xmlns:a14="http://schemas.microsoft.com/office/drawing/2010/main" val="0"/>
              </a:ext>
            </a:extLst>
          </a:blip>
          <a:srcRect l="7047" t="7184" r="3213"/>
          <a:stretch/>
        </p:blipFill>
        <p:spPr bwMode="auto">
          <a:xfrm>
            <a:off x="4648200" y="1124742"/>
            <a:ext cx="4316288" cy="4375637"/>
          </a:xfrm>
          <a:prstGeom prst="rect">
            <a:avLst/>
          </a:prstGeom>
          <a:noFill/>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95023356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E0244457-E6DC-49F7-AF2B-5C53E92A231A}"/>
              </a:ext>
            </a:extLst>
          </p:cNvPr>
          <p:cNvSpPr>
            <a:spLocks noGrp="1"/>
          </p:cNvSpPr>
          <p:nvPr>
            <p:ph type="title"/>
          </p:nvPr>
        </p:nvSpPr>
        <p:spPr>
          <a:xfrm>
            <a:off x="457200" y="274638"/>
            <a:ext cx="8229600" cy="490066"/>
          </a:xfrm>
        </p:spPr>
        <p:txBody>
          <a:bodyPr>
            <a:normAutofit fontScale="90000"/>
          </a:bodyPr>
          <a:lstStyle/>
          <a:p>
            <a:r>
              <a:rPr lang="en-US" b="1"/>
              <a:t>Service Example </a:t>
            </a:r>
          </a:p>
        </p:txBody>
      </p:sp>
      <p:pic>
        <p:nvPicPr>
          <p:cNvPr id="4" name="Content Placeholder 3">
            <a:extLst>
              <a:ext uri="{FF2B5EF4-FFF2-40B4-BE49-F238E27FC236}">
                <a16:creationId xmlns:a16="http://schemas.microsoft.com/office/drawing/2014/main" id="{68613FDF-D9F3-4916-8C38-BD86C64A0970}"/>
              </a:ext>
            </a:extLst>
          </p:cNvPr>
          <p:cNvPicPr>
            <a:picLocks noGrp="1"/>
          </p:cNvPicPr>
          <p:nvPr>
            <p:ph sz="half" idx="1"/>
          </p:nvPr>
        </p:nvPicPr>
        <p:blipFill rotWithShape="1">
          <a:blip r:embed="rId3" cstate="print">
            <a:extLst>
              <a:ext uri="{28A0092B-C50C-407E-A947-70E740481C1C}">
                <a14:useLocalDpi xmlns:a14="http://schemas.microsoft.com/office/drawing/2010/main" val="0"/>
              </a:ext>
            </a:extLst>
          </a:blip>
          <a:srcRect l="8621" t="10714" r="3449" b="5358"/>
          <a:stretch/>
        </p:blipFill>
        <p:spPr bwMode="auto">
          <a:xfrm rot="5400000">
            <a:off x="136377" y="1239887"/>
            <a:ext cx="4536504" cy="4162202"/>
          </a:xfrm>
          <a:prstGeom prst="rect">
            <a:avLst/>
          </a:prstGeom>
          <a:noFill/>
          <a:ln>
            <a:noFill/>
          </a:ln>
          <a:extLst>
            <a:ext uri="{53640926-AAD7-44D8-BBD7-CCE9431645EC}">
              <a14:shadowObscured xmlns:a14="http://schemas.microsoft.com/office/drawing/2010/main"/>
            </a:ext>
          </a:extLst>
        </p:spPr>
      </p:pic>
      <p:pic>
        <p:nvPicPr>
          <p:cNvPr id="7" name="Content Placeholder 6">
            <a:extLst>
              <a:ext uri="{FF2B5EF4-FFF2-40B4-BE49-F238E27FC236}">
                <a16:creationId xmlns:a16="http://schemas.microsoft.com/office/drawing/2014/main" id="{53BB5F9A-EB83-4254-B2C2-8011208C50DD}"/>
              </a:ext>
            </a:extLst>
          </p:cNvPr>
          <p:cNvPicPr>
            <a:picLocks noGrp="1"/>
          </p:cNvPicPr>
          <p:nvPr>
            <p:ph sz="half" idx="2"/>
          </p:nvPr>
        </p:nvPicPr>
        <p:blipFill rotWithShape="1">
          <a:blip r:embed="rId4" cstate="print">
            <a:extLst>
              <a:ext uri="{28A0092B-C50C-407E-A947-70E740481C1C}">
                <a14:useLocalDpi xmlns:a14="http://schemas.microsoft.com/office/drawing/2010/main" val="0"/>
              </a:ext>
            </a:extLst>
          </a:blip>
          <a:srcRect l="11700" t="13324" r="4670" b="4783"/>
          <a:stretch/>
        </p:blipFill>
        <p:spPr bwMode="auto">
          <a:xfrm rot="5400000">
            <a:off x="4579896" y="1239888"/>
            <a:ext cx="4536501" cy="4162202"/>
          </a:xfrm>
          <a:prstGeom prst="rect">
            <a:avLst/>
          </a:prstGeom>
          <a:noFill/>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39548544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25DEAB0C-2E2E-4D86-B721-86AF865189F8}"/>
              </a:ext>
            </a:extLst>
          </p:cNvPr>
          <p:cNvSpPr>
            <a:spLocks noGrp="1"/>
          </p:cNvSpPr>
          <p:nvPr>
            <p:ph type="title"/>
          </p:nvPr>
        </p:nvSpPr>
        <p:spPr>
          <a:xfrm>
            <a:off x="457200" y="274638"/>
            <a:ext cx="8229600" cy="562074"/>
          </a:xfrm>
        </p:spPr>
        <p:txBody>
          <a:bodyPr>
            <a:normAutofit fontScale="90000"/>
          </a:bodyPr>
          <a:lstStyle/>
          <a:p>
            <a:r>
              <a:rPr lang="en-US" b="1"/>
              <a:t>The Census Notification </a:t>
            </a:r>
          </a:p>
        </p:txBody>
      </p:sp>
      <p:pic>
        <p:nvPicPr>
          <p:cNvPr id="5" name="Content Placeholder 4">
            <a:extLst>
              <a:ext uri="{FF2B5EF4-FFF2-40B4-BE49-F238E27FC236}">
                <a16:creationId xmlns:a16="http://schemas.microsoft.com/office/drawing/2014/main" id="{6457D849-CDA8-4702-A51C-1E719CE036F3}"/>
              </a:ext>
            </a:extLst>
          </p:cNvPr>
          <p:cNvPicPr>
            <a:picLocks noGrp="1"/>
          </p:cNvPicPr>
          <p:nvPr>
            <p:ph sz="half" idx="2"/>
          </p:nvPr>
        </p:nvPicPr>
        <p:blipFill rotWithShape="1">
          <a:blip r:embed="rId3" cstate="print">
            <a:extLst>
              <a:ext uri="{28A0092B-C50C-407E-A947-70E740481C1C}">
                <a14:useLocalDpi xmlns:a14="http://schemas.microsoft.com/office/drawing/2010/main" val="0"/>
              </a:ext>
            </a:extLst>
          </a:blip>
          <a:srcRect l="6600" r="19320"/>
          <a:stretch/>
        </p:blipFill>
        <p:spPr bwMode="auto">
          <a:xfrm rot="5400000">
            <a:off x="4430080" y="1198851"/>
            <a:ext cx="4608511" cy="4172272"/>
          </a:xfrm>
          <a:prstGeom prst="rect">
            <a:avLst/>
          </a:prstGeom>
          <a:noFill/>
          <a:ln>
            <a:noFill/>
          </a:ln>
          <a:extLst>
            <a:ext uri="{53640926-AAD7-44D8-BBD7-CCE9431645EC}">
              <a14:shadowObscured xmlns:a14="http://schemas.microsoft.com/office/drawing/2010/main"/>
            </a:ext>
          </a:extLst>
        </p:spPr>
      </p:pic>
      <p:pic>
        <p:nvPicPr>
          <p:cNvPr id="8" name="Content Placeholder 7">
            <a:extLst>
              <a:ext uri="{FF2B5EF4-FFF2-40B4-BE49-F238E27FC236}">
                <a16:creationId xmlns:a16="http://schemas.microsoft.com/office/drawing/2014/main" id="{CF8024AB-39C2-4F8A-A798-24720E5E8A8C}"/>
              </a:ext>
            </a:extLst>
          </p:cNvPr>
          <p:cNvPicPr>
            <a:picLocks noGrp="1"/>
          </p:cNvPicPr>
          <p:nvPr>
            <p:ph sz="half" idx="1"/>
          </p:nvPr>
        </p:nvPicPr>
        <p:blipFill rotWithShape="1">
          <a:blip r:embed="rId4" cstate="print">
            <a:extLst>
              <a:ext uri="{28A0092B-C50C-407E-A947-70E740481C1C}">
                <a14:useLocalDpi xmlns:a14="http://schemas.microsoft.com/office/drawing/2010/main" val="0"/>
              </a:ext>
            </a:extLst>
          </a:blip>
          <a:srcRect l="8508" t="7253" r="6542" b="6822"/>
          <a:stretch/>
        </p:blipFill>
        <p:spPr bwMode="auto">
          <a:xfrm rot="5400000">
            <a:off x="93105" y="1211153"/>
            <a:ext cx="4608512" cy="4147666"/>
          </a:xfrm>
          <a:prstGeom prst="rect">
            <a:avLst/>
          </a:prstGeom>
          <a:noFill/>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90810911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655949-06AF-4826-A7E6-34482EAD17D2}"/>
              </a:ext>
            </a:extLst>
          </p:cNvPr>
          <p:cNvSpPr>
            <a:spLocks noGrp="1"/>
          </p:cNvSpPr>
          <p:nvPr>
            <p:ph type="title"/>
          </p:nvPr>
        </p:nvSpPr>
        <p:spPr>
          <a:xfrm>
            <a:off x="457200" y="116632"/>
            <a:ext cx="8229600" cy="648072"/>
          </a:xfrm>
        </p:spPr>
        <p:txBody>
          <a:bodyPr>
            <a:normAutofit fontScale="90000"/>
          </a:bodyPr>
          <a:lstStyle/>
          <a:p>
            <a:r>
              <a:rPr lang="en-GB" b="1"/>
              <a:t>Sales Leaflet Example</a:t>
            </a:r>
          </a:p>
        </p:txBody>
      </p:sp>
      <p:pic>
        <p:nvPicPr>
          <p:cNvPr id="7" name="Content Placeholder 6">
            <a:extLst>
              <a:ext uri="{FF2B5EF4-FFF2-40B4-BE49-F238E27FC236}">
                <a16:creationId xmlns:a16="http://schemas.microsoft.com/office/drawing/2014/main" id="{28CA889C-01C9-4B05-98BE-43DCF94FA293}"/>
              </a:ext>
            </a:extLst>
          </p:cNvPr>
          <p:cNvPicPr>
            <a:picLocks noGrp="1"/>
          </p:cNvPicPr>
          <p:nvPr>
            <p:ph sz="half" idx="1"/>
          </p:nvPr>
        </p:nvPicPr>
        <p:blipFill rotWithShape="1">
          <a:blip r:embed="rId3" cstate="print">
            <a:extLst>
              <a:ext uri="{28A0092B-C50C-407E-A947-70E740481C1C}">
                <a14:useLocalDpi xmlns:a14="http://schemas.microsoft.com/office/drawing/2010/main" val="0"/>
              </a:ext>
            </a:extLst>
          </a:blip>
          <a:srcRect l="4387" r="3346"/>
          <a:stretch/>
        </p:blipFill>
        <p:spPr bwMode="auto">
          <a:xfrm rot="5400000">
            <a:off x="-14910" y="1103142"/>
            <a:ext cx="4680523" cy="4291684"/>
          </a:xfrm>
          <a:prstGeom prst="rect">
            <a:avLst/>
          </a:prstGeom>
          <a:noFill/>
          <a:ln>
            <a:noFill/>
          </a:ln>
          <a:extLst>
            <a:ext uri="{53640926-AAD7-44D8-BBD7-CCE9431645EC}">
              <a14:shadowObscured xmlns:a14="http://schemas.microsoft.com/office/drawing/2010/main"/>
            </a:ext>
          </a:extLst>
        </p:spPr>
      </p:pic>
      <p:pic>
        <p:nvPicPr>
          <p:cNvPr id="8" name="Content Placeholder 7">
            <a:extLst>
              <a:ext uri="{FF2B5EF4-FFF2-40B4-BE49-F238E27FC236}">
                <a16:creationId xmlns:a16="http://schemas.microsoft.com/office/drawing/2014/main" id="{186587FA-0E96-4ED6-B695-D3F2B955C2F5}"/>
              </a:ext>
            </a:extLst>
          </p:cNvPr>
          <p:cNvPicPr>
            <a:picLocks noGrp="1"/>
          </p:cNvPicPr>
          <p:nvPr>
            <p:ph sz="half" idx="2"/>
          </p:nvPr>
        </p:nvPicPr>
        <p:blipFill rotWithShape="1">
          <a:blip r:embed="rId4" cstate="print">
            <a:extLst>
              <a:ext uri="{28A0092B-C50C-407E-A947-70E740481C1C}">
                <a14:useLocalDpi xmlns:a14="http://schemas.microsoft.com/office/drawing/2010/main" val="0"/>
              </a:ext>
            </a:extLst>
          </a:blip>
          <a:srcRect l="4785" t="3576" r="6628" b="6890"/>
          <a:stretch/>
        </p:blipFill>
        <p:spPr bwMode="auto">
          <a:xfrm rot="5400000">
            <a:off x="4478386" y="1103142"/>
            <a:ext cx="4680521" cy="4291682"/>
          </a:xfrm>
          <a:prstGeom prst="rect">
            <a:avLst/>
          </a:prstGeom>
          <a:noFill/>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99121435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4C91E5-4797-4B8D-B8EC-78FED8C7E185}"/>
              </a:ext>
            </a:extLst>
          </p:cNvPr>
          <p:cNvSpPr>
            <a:spLocks noGrp="1"/>
          </p:cNvSpPr>
          <p:nvPr>
            <p:ph type="title"/>
          </p:nvPr>
        </p:nvSpPr>
        <p:spPr>
          <a:xfrm>
            <a:off x="457200" y="346646"/>
            <a:ext cx="8229600" cy="490066"/>
          </a:xfrm>
        </p:spPr>
        <p:txBody>
          <a:bodyPr>
            <a:normAutofit fontScale="90000"/>
          </a:bodyPr>
          <a:lstStyle/>
          <a:p>
            <a:r>
              <a:rPr lang="en-GB" b="1">
                <a:latin typeface="Arial" panose="020B0604020202020204" pitchFamily="34" charset="0"/>
                <a:cs typeface="Arial" panose="020B0604020202020204" pitchFamily="34" charset="0"/>
              </a:rPr>
              <a:t>Task 4 Option – A flyer/leaflet </a:t>
            </a:r>
            <a:endParaRPr lang="en-GB"/>
          </a:p>
        </p:txBody>
      </p:sp>
      <p:sp>
        <p:nvSpPr>
          <p:cNvPr id="3" name="Content Placeholder 2">
            <a:extLst>
              <a:ext uri="{FF2B5EF4-FFF2-40B4-BE49-F238E27FC236}">
                <a16:creationId xmlns:a16="http://schemas.microsoft.com/office/drawing/2014/main" id="{B5029ACF-62D5-4F04-8D82-9A4F14EAB675}"/>
              </a:ext>
            </a:extLst>
          </p:cNvPr>
          <p:cNvSpPr>
            <a:spLocks noGrp="1"/>
          </p:cNvSpPr>
          <p:nvPr>
            <p:ph idx="1"/>
          </p:nvPr>
        </p:nvSpPr>
        <p:spPr>
          <a:xfrm>
            <a:off x="107504" y="1268760"/>
            <a:ext cx="8928992" cy="4752528"/>
          </a:xfrm>
        </p:spPr>
        <p:txBody>
          <a:bodyPr>
            <a:normAutofit fontScale="70000" lnSpcReduction="20000"/>
          </a:bodyPr>
          <a:lstStyle/>
          <a:p>
            <a:pPr marL="0" indent="0">
              <a:buNone/>
            </a:pPr>
            <a:r>
              <a:rPr lang="en-GB" sz="2900" b="1">
                <a:solidFill>
                  <a:srgbClr val="FF0000"/>
                </a:solidFill>
                <a:effectLst/>
                <a:latin typeface="Arial" panose="020B0604020202020204" pitchFamily="34" charset="0"/>
                <a:ea typeface="Times New Roman" panose="02020603050405020304" pitchFamily="18" charset="0"/>
                <a:cs typeface="Arial" panose="020B0604020202020204" pitchFamily="34" charset="0"/>
              </a:rPr>
              <a:t>ARTEFACT TASK 4.</a:t>
            </a:r>
          </a:p>
          <a:p>
            <a:r>
              <a:rPr lang="en-GB"/>
              <a:t>Create a single-sided flyer which supports your idea and approach. Your flyer can be produced in PowerPoint using Office 365 or cover an A4 MS Word sheet.  </a:t>
            </a:r>
          </a:p>
          <a:p>
            <a:r>
              <a:rPr lang="en-GB"/>
              <a:t>It should be designed to engage your potential audience or contributors and should benefit your idea. For example, if you have an awareness raising idea, your flyer should concisely portray the issue and how you would like people to get involved. </a:t>
            </a:r>
          </a:p>
          <a:p>
            <a:r>
              <a:rPr lang="en-GB"/>
              <a:t>You will need to explain the contents of your flyer in no more than </a:t>
            </a:r>
            <a:r>
              <a:rPr lang="en-GB">
                <a:solidFill>
                  <a:srgbClr val="FF0000"/>
                </a:solidFill>
              </a:rPr>
              <a:t>500 words </a:t>
            </a:r>
            <a:r>
              <a:rPr lang="en-GB"/>
              <a:t>about how you came up with the flyers design and why you think it is effective at advertising your idea.   </a:t>
            </a:r>
          </a:p>
          <a:p>
            <a:r>
              <a:rPr lang="en-GB"/>
              <a:t>A list of references should be included outlining both the images you use and the academic source material you have include. </a:t>
            </a:r>
            <a:endParaRPr lang="en-GB" sz="2900">
              <a:solidFill>
                <a:srgbClr val="FF0000"/>
              </a:solidFill>
              <a:effectLst/>
              <a:latin typeface="Arial" panose="020B0604020202020204" pitchFamily="34" charset="0"/>
              <a:ea typeface="Times New Roman" panose="02020603050405020304" pitchFamily="18" charset="0"/>
              <a:cs typeface="Arial" panose="020B0604020202020204" pitchFamily="34" charset="0"/>
            </a:endParaRPr>
          </a:p>
          <a:p>
            <a:endParaRPr lang="en-GB"/>
          </a:p>
        </p:txBody>
      </p:sp>
    </p:spTree>
    <p:extLst>
      <p:ext uri="{BB962C8B-B14F-4D97-AF65-F5344CB8AC3E}">
        <p14:creationId xmlns:p14="http://schemas.microsoft.com/office/powerpoint/2010/main" val="32538252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C16E12-750B-4AF6-B85C-2B69718D8CAA}"/>
              </a:ext>
            </a:extLst>
          </p:cNvPr>
          <p:cNvSpPr>
            <a:spLocks noGrp="1"/>
          </p:cNvSpPr>
          <p:nvPr>
            <p:ph type="title"/>
          </p:nvPr>
        </p:nvSpPr>
        <p:spPr>
          <a:xfrm>
            <a:off x="457200" y="274638"/>
            <a:ext cx="8229600" cy="706090"/>
          </a:xfrm>
        </p:spPr>
        <p:txBody>
          <a:bodyPr>
            <a:normAutofit fontScale="90000"/>
          </a:bodyPr>
          <a:lstStyle/>
          <a:p>
            <a:r>
              <a:rPr lang="en-GB" b="1" dirty="0"/>
              <a:t>Unit 1</a:t>
            </a:r>
            <a:br>
              <a:rPr lang="en-GB" b="1" dirty="0"/>
            </a:br>
            <a:r>
              <a:rPr lang="en-GB" b="1" dirty="0">
                <a:solidFill>
                  <a:srgbClr val="92D050"/>
                </a:solidFill>
              </a:rPr>
              <a:t>What is Society 5.0? </a:t>
            </a:r>
          </a:p>
        </p:txBody>
      </p:sp>
      <p:pic>
        <p:nvPicPr>
          <p:cNvPr id="4" name="Content Placeholder 3" descr="Graphical user interface&#10;&#10;Description automatically generated">
            <a:extLst>
              <a:ext uri="{FF2B5EF4-FFF2-40B4-BE49-F238E27FC236}">
                <a16:creationId xmlns:a16="http://schemas.microsoft.com/office/drawing/2014/main" id="{20EE4CC9-EC90-4940-85AE-5CF69D5F9BA1}"/>
              </a:ext>
            </a:extLst>
          </p:cNvPr>
          <p:cNvPicPr>
            <a:picLocks noGrp="1" noChangeAspect="1"/>
          </p:cNvPicPr>
          <p:nvPr>
            <p:ph idx="1"/>
          </p:nvPr>
        </p:nvPicPr>
        <p:blipFill rotWithShape="1">
          <a:blip r:embed="rId3"/>
          <a:srcRect l="13295" t="14969" r="15133" b="11365"/>
          <a:stretch/>
        </p:blipFill>
        <p:spPr bwMode="auto">
          <a:xfrm>
            <a:off x="251520" y="1412776"/>
            <a:ext cx="4104456" cy="4092414"/>
          </a:xfrm>
          <a:prstGeom prst="rect">
            <a:avLst/>
          </a:prstGeom>
          <a:ln>
            <a:noFill/>
          </a:ln>
          <a:extLst>
            <a:ext uri="{53640926-AAD7-44D8-BBD7-CCE9431645EC}">
              <a14:shadowObscured xmlns:a14="http://schemas.microsoft.com/office/drawing/2010/main"/>
            </a:ext>
          </a:extLst>
        </p:spPr>
      </p:pic>
      <p:pic>
        <p:nvPicPr>
          <p:cNvPr id="5" name="Picture 4" descr="Graphical user interface, application&#10;&#10;Description automatically generated">
            <a:extLst>
              <a:ext uri="{FF2B5EF4-FFF2-40B4-BE49-F238E27FC236}">
                <a16:creationId xmlns:a16="http://schemas.microsoft.com/office/drawing/2014/main" id="{6039B295-B837-4529-BE2E-15A471A26068}"/>
              </a:ext>
            </a:extLst>
          </p:cNvPr>
          <p:cNvPicPr>
            <a:picLocks noChangeAspect="1"/>
          </p:cNvPicPr>
          <p:nvPr/>
        </p:nvPicPr>
        <p:blipFill rotWithShape="1">
          <a:blip r:embed="rId4"/>
          <a:srcRect l="8863" t="9061" r="10813" b="25940"/>
          <a:stretch/>
        </p:blipFill>
        <p:spPr bwMode="auto">
          <a:xfrm>
            <a:off x="4427984" y="1412773"/>
            <a:ext cx="4603750" cy="4092415"/>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39180101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23F481-CCE2-4750-AD91-859BAA8C5108}"/>
              </a:ext>
            </a:extLst>
          </p:cNvPr>
          <p:cNvSpPr>
            <a:spLocks noGrp="1"/>
          </p:cNvSpPr>
          <p:nvPr>
            <p:ph type="title"/>
          </p:nvPr>
        </p:nvSpPr>
        <p:spPr>
          <a:xfrm>
            <a:off x="457200" y="274638"/>
            <a:ext cx="8229600" cy="562074"/>
          </a:xfrm>
        </p:spPr>
        <p:txBody>
          <a:bodyPr>
            <a:normAutofit fontScale="90000"/>
          </a:bodyPr>
          <a:lstStyle/>
          <a:p>
            <a:r>
              <a:rPr lang="en-GB" sz="4400" b="1">
                <a:solidFill>
                  <a:srgbClr val="92D050"/>
                </a:solidFill>
                <a:effectLst/>
                <a:latin typeface="Calibri" panose="020F0502020204030204" pitchFamily="34" charset="0"/>
                <a:ea typeface="Calibri" panose="020F0502020204030204" pitchFamily="34" charset="0"/>
                <a:cs typeface="Times New Roman" panose="02020603050405020304" pitchFamily="18" charset="0"/>
              </a:rPr>
              <a:t>Innovation and society</a:t>
            </a:r>
            <a:br>
              <a:rPr lang="en-GB" sz="4400">
                <a:solidFill>
                  <a:srgbClr val="92D050"/>
                </a:solidFill>
                <a:effectLst/>
                <a:latin typeface="Calibri" panose="020F0502020204030204" pitchFamily="34" charset="0"/>
                <a:ea typeface="Calibri" panose="020F0502020204030204" pitchFamily="34" charset="0"/>
                <a:cs typeface="Times New Roman" panose="02020603050405020304" pitchFamily="18" charset="0"/>
              </a:rPr>
            </a:br>
            <a:endParaRPr lang="en-GB"/>
          </a:p>
        </p:txBody>
      </p:sp>
      <p:pic>
        <p:nvPicPr>
          <p:cNvPr id="4" name="Content Placeholder 3" descr="Graphical user interface&#10;&#10;Description automatically generated with medium confidence">
            <a:extLst>
              <a:ext uri="{FF2B5EF4-FFF2-40B4-BE49-F238E27FC236}">
                <a16:creationId xmlns:a16="http://schemas.microsoft.com/office/drawing/2014/main" id="{799788D2-DE8E-4044-9B0D-155C98A294E3}"/>
              </a:ext>
            </a:extLst>
          </p:cNvPr>
          <p:cNvPicPr>
            <a:picLocks noGrp="1" noChangeAspect="1"/>
          </p:cNvPicPr>
          <p:nvPr>
            <p:ph idx="1"/>
          </p:nvPr>
        </p:nvPicPr>
        <p:blipFill rotWithShape="1">
          <a:blip r:embed="rId2"/>
          <a:srcRect l="28473" t="17727" r="24883" b="19244"/>
          <a:stretch/>
        </p:blipFill>
        <p:spPr bwMode="auto">
          <a:xfrm>
            <a:off x="323528" y="836712"/>
            <a:ext cx="3960440" cy="4679851"/>
          </a:xfrm>
          <a:prstGeom prst="rect">
            <a:avLst/>
          </a:prstGeom>
          <a:ln>
            <a:noFill/>
          </a:ln>
          <a:extLst>
            <a:ext uri="{53640926-AAD7-44D8-BBD7-CCE9431645EC}">
              <a14:shadowObscured xmlns:a14="http://schemas.microsoft.com/office/drawing/2010/main"/>
            </a:ext>
          </a:extLst>
        </p:spPr>
      </p:pic>
      <p:pic>
        <p:nvPicPr>
          <p:cNvPr id="5" name="Picture 4" descr="Text&#10;&#10;Description automatically generated">
            <a:extLst>
              <a:ext uri="{FF2B5EF4-FFF2-40B4-BE49-F238E27FC236}">
                <a16:creationId xmlns:a16="http://schemas.microsoft.com/office/drawing/2014/main" id="{895B5D76-0288-4B2E-A068-6334D2A0A8CF}"/>
              </a:ext>
            </a:extLst>
          </p:cNvPr>
          <p:cNvPicPr>
            <a:picLocks noChangeAspect="1"/>
          </p:cNvPicPr>
          <p:nvPr/>
        </p:nvPicPr>
        <p:blipFill rotWithShape="1">
          <a:blip r:embed="rId3"/>
          <a:srcRect l="29249" t="32303" r="29315" b="28501"/>
          <a:stretch/>
        </p:blipFill>
        <p:spPr bwMode="auto">
          <a:xfrm>
            <a:off x="4565501" y="836711"/>
            <a:ext cx="4358901" cy="4679851"/>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400543708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77BB-45D5-4A9D-A24E-F1D02B18FBDF}"/>
              </a:ext>
            </a:extLst>
          </p:cNvPr>
          <p:cNvSpPr>
            <a:spLocks noGrp="1"/>
          </p:cNvSpPr>
          <p:nvPr>
            <p:ph type="title"/>
          </p:nvPr>
        </p:nvSpPr>
        <p:spPr>
          <a:xfrm>
            <a:off x="457200" y="188640"/>
            <a:ext cx="8229600" cy="562074"/>
          </a:xfrm>
        </p:spPr>
        <p:txBody>
          <a:bodyPr>
            <a:normAutofit fontScale="90000"/>
          </a:bodyPr>
          <a:lstStyle/>
          <a:p>
            <a:r>
              <a:rPr lang="en-GB" b="1">
                <a:solidFill>
                  <a:srgbClr val="92D050"/>
                </a:solidFill>
              </a:rPr>
              <a:t>Technologies </a:t>
            </a:r>
          </a:p>
        </p:txBody>
      </p:sp>
      <p:pic>
        <p:nvPicPr>
          <p:cNvPr id="4" name="Content Placeholder 3" descr="Graphical user interface, application&#10;&#10;Description automatically generated">
            <a:extLst>
              <a:ext uri="{FF2B5EF4-FFF2-40B4-BE49-F238E27FC236}">
                <a16:creationId xmlns:a16="http://schemas.microsoft.com/office/drawing/2014/main" id="{06C6CD8E-594D-4516-94CD-5F9C2B832870}"/>
              </a:ext>
            </a:extLst>
          </p:cNvPr>
          <p:cNvPicPr>
            <a:picLocks noGrp="1" noChangeAspect="1"/>
          </p:cNvPicPr>
          <p:nvPr>
            <p:ph idx="1"/>
          </p:nvPr>
        </p:nvPicPr>
        <p:blipFill rotWithShape="1">
          <a:blip r:embed="rId3"/>
          <a:srcRect l="37004" t="8666" r="5163" b="33228"/>
          <a:stretch/>
        </p:blipFill>
        <p:spPr bwMode="auto">
          <a:xfrm>
            <a:off x="395536" y="908720"/>
            <a:ext cx="8424936" cy="4607843"/>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18212785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B2787-45A0-B563-737A-8368403B5FF8}"/>
              </a:ext>
            </a:extLst>
          </p:cNvPr>
          <p:cNvSpPr>
            <a:spLocks noGrp="1"/>
          </p:cNvSpPr>
          <p:nvPr>
            <p:ph type="title"/>
          </p:nvPr>
        </p:nvSpPr>
        <p:spPr>
          <a:xfrm>
            <a:off x="535950" y="163569"/>
            <a:ext cx="7886700" cy="994172"/>
          </a:xfrm>
        </p:spPr>
        <p:txBody>
          <a:bodyPr>
            <a:normAutofit fontScale="90000"/>
          </a:bodyPr>
          <a:lstStyle/>
          <a:p>
            <a:r>
              <a:rPr lang="en-GB" dirty="0"/>
              <a:t>Why are these called innovations in Health and Social Care? Unit 1 </a:t>
            </a:r>
          </a:p>
        </p:txBody>
      </p:sp>
      <p:pic>
        <p:nvPicPr>
          <p:cNvPr id="5" name="Picture 4">
            <a:extLst>
              <a:ext uri="{FF2B5EF4-FFF2-40B4-BE49-F238E27FC236}">
                <a16:creationId xmlns:a16="http://schemas.microsoft.com/office/drawing/2014/main" id="{FFACCE5B-107E-0852-2C6D-854A29B6D122}"/>
              </a:ext>
            </a:extLst>
          </p:cNvPr>
          <p:cNvPicPr>
            <a:picLocks noChangeAspect="1"/>
          </p:cNvPicPr>
          <p:nvPr/>
        </p:nvPicPr>
        <p:blipFill rotWithShape="1">
          <a:blip r:embed="rId3"/>
          <a:srcRect t="13950" r="1522" b="5324"/>
          <a:stretch/>
        </p:blipFill>
        <p:spPr>
          <a:xfrm>
            <a:off x="535950" y="1462277"/>
            <a:ext cx="7597775" cy="4152107"/>
          </a:xfrm>
          <a:prstGeom prst="rect">
            <a:avLst/>
          </a:prstGeom>
        </p:spPr>
      </p:pic>
    </p:spTree>
    <p:extLst>
      <p:ext uri="{BB962C8B-B14F-4D97-AF65-F5344CB8AC3E}">
        <p14:creationId xmlns:p14="http://schemas.microsoft.com/office/powerpoint/2010/main" val="258938345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565CFE-646B-32F3-DE2E-9DA19E7BCD1A}"/>
              </a:ext>
            </a:extLst>
          </p:cNvPr>
          <p:cNvSpPr>
            <a:spLocks noGrp="1"/>
          </p:cNvSpPr>
          <p:nvPr>
            <p:ph type="title"/>
          </p:nvPr>
        </p:nvSpPr>
        <p:spPr/>
        <p:txBody>
          <a:bodyPr>
            <a:normAutofit fontScale="90000"/>
          </a:bodyPr>
          <a:lstStyle/>
          <a:p>
            <a:r>
              <a:rPr lang="en-US" dirty="0"/>
              <a:t>Goals timeline </a:t>
            </a:r>
            <a:br>
              <a:rPr lang="en-US" dirty="0"/>
            </a:br>
            <a:r>
              <a:rPr lang="en-US" dirty="0"/>
              <a:t>E-learning platform</a:t>
            </a:r>
          </a:p>
        </p:txBody>
      </p:sp>
      <p:graphicFrame>
        <p:nvGraphicFramePr>
          <p:cNvPr id="5" name="Table 4">
            <a:extLst>
              <a:ext uri="{FF2B5EF4-FFF2-40B4-BE49-F238E27FC236}">
                <a16:creationId xmlns:a16="http://schemas.microsoft.com/office/drawing/2014/main" id="{2EDD550E-1354-271D-E103-672C20536B43}"/>
              </a:ext>
            </a:extLst>
          </p:cNvPr>
          <p:cNvGraphicFramePr>
            <a:graphicFrameLocks noGrp="1"/>
          </p:cNvGraphicFramePr>
          <p:nvPr>
            <p:extLst>
              <p:ext uri="{D42A27DB-BD31-4B8C-83A1-F6EECF244321}">
                <p14:modId xmlns:p14="http://schemas.microsoft.com/office/powerpoint/2010/main" val="3642411658"/>
              </p:ext>
            </p:extLst>
          </p:nvPr>
        </p:nvGraphicFramePr>
        <p:xfrm>
          <a:off x="419100" y="3065145"/>
          <a:ext cx="8305800" cy="914400"/>
        </p:xfrm>
        <a:graphic>
          <a:graphicData uri="http://schemas.openxmlformats.org/drawingml/2006/table">
            <a:tbl>
              <a:tblPr firstRow="1" bandRow="1">
                <a:tableStyleId>{5C22544A-7EE6-4342-B048-85BDC9FD1C3A}</a:tableStyleId>
              </a:tblPr>
              <a:tblGrid>
                <a:gridCol w="2076450">
                  <a:extLst>
                    <a:ext uri="{9D8B030D-6E8A-4147-A177-3AD203B41FA5}">
                      <a16:colId xmlns:a16="http://schemas.microsoft.com/office/drawing/2014/main" val="1979910067"/>
                    </a:ext>
                  </a:extLst>
                </a:gridCol>
                <a:gridCol w="2076450">
                  <a:extLst>
                    <a:ext uri="{9D8B030D-6E8A-4147-A177-3AD203B41FA5}">
                      <a16:colId xmlns:a16="http://schemas.microsoft.com/office/drawing/2014/main" val="2603438699"/>
                    </a:ext>
                  </a:extLst>
                </a:gridCol>
                <a:gridCol w="2076450">
                  <a:extLst>
                    <a:ext uri="{9D8B030D-6E8A-4147-A177-3AD203B41FA5}">
                      <a16:colId xmlns:a16="http://schemas.microsoft.com/office/drawing/2014/main" val="3568531998"/>
                    </a:ext>
                  </a:extLst>
                </a:gridCol>
                <a:gridCol w="2076450">
                  <a:extLst>
                    <a:ext uri="{9D8B030D-6E8A-4147-A177-3AD203B41FA5}">
                      <a16:colId xmlns:a16="http://schemas.microsoft.com/office/drawing/2014/main" val="2880709199"/>
                    </a:ext>
                  </a:extLst>
                </a:gridCol>
              </a:tblGrid>
              <a:tr h="361950">
                <a:tc>
                  <a:txBody>
                    <a:bodyPr/>
                    <a:lstStyle/>
                    <a:p>
                      <a:pPr fontAlgn="base"/>
                      <a:r>
                        <a:rPr lang="en-GB" sz="1500" dirty="0">
                          <a:effectLst/>
                        </a:rPr>
                        <a:t>By Week 2 completion​</a:t>
                      </a:r>
                      <a:endParaRPr lang="en-GB" b="1" dirty="0">
                        <a:solidFill>
                          <a:srgbClr val="FFFFFF"/>
                        </a:solidFill>
                        <a:effectLst/>
                      </a:endParaRPr>
                    </a:p>
                  </a:txBody>
                  <a:tcPr/>
                </a:tc>
                <a:tc>
                  <a:txBody>
                    <a:bodyPr/>
                    <a:lstStyle/>
                    <a:p>
                      <a:pPr fontAlgn="base"/>
                      <a:r>
                        <a:rPr lang="en-GB" sz="1500" dirty="0">
                          <a:effectLst/>
                        </a:rPr>
                        <a:t>By Week 4 completion​</a:t>
                      </a:r>
                      <a:endParaRPr lang="en-GB" b="1" dirty="0">
                        <a:solidFill>
                          <a:srgbClr val="FFFFFF"/>
                        </a:solidFill>
                        <a:effectLst/>
                      </a:endParaRPr>
                    </a:p>
                  </a:txBody>
                  <a:tcPr/>
                </a:tc>
                <a:tc>
                  <a:txBody>
                    <a:bodyPr/>
                    <a:lstStyle/>
                    <a:p>
                      <a:pPr fontAlgn="base"/>
                      <a:r>
                        <a:rPr lang="en-GB" sz="1500" dirty="0">
                          <a:effectLst/>
                        </a:rPr>
                        <a:t>By Week 6 completion​</a:t>
                      </a:r>
                      <a:endParaRPr lang="en-GB" b="1" dirty="0">
                        <a:solidFill>
                          <a:srgbClr val="FFFFFF"/>
                        </a:solidFill>
                        <a:effectLst/>
                      </a:endParaRPr>
                    </a:p>
                  </a:txBody>
                  <a:tcPr/>
                </a:tc>
                <a:tc>
                  <a:txBody>
                    <a:bodyPr/>
                    <a:lstStyle/>
                    <a:p>
                      <a:pPr fontAlgn="base"/>
                      <a:r>
                        <a:rPr lang="en-GB" sz="1500" dirty="0">
                          <a:effectLst/>
                        </a:rPr>
                        <a:t>By Week 8 completion​</a:t>
                      </a:r>
                      <a:endParaRPr lang="en-GB" b="1" dirty="0">
                        <a:solidFill>
                          <a:srgbClr val="FFFFFF"/>
                        </a:solidFill>
                        <a:effectLst/>
                      </a:endParaRPr>
                    </a:p>
                  </a:txBody>
                  <a:tcPr/>
                </a:tc>
                <a:extLst>
                  <a:ext uri="{0D108BD9-81ED-4DB2-BD59-A6C34878D82A}">
                    <a16:rowId xmlns:a16="http://schemas.microsoft.com/office/drawing/2014/main" val="2074575809"/>
                  </a:ext>
                </a:extLst>
              </a:tr>
              <a:tr h="361950">
                <a:tc>
                  <a:txBody>
                    <a:bodyPr/>
                    <a:lstStyle/>
                    <a:p>
                      <a:pPr fontAlgn="base"/>
                      <a:r>
                        <a:rPr lang="en-GB" sz="1800">
                          <a:effectLst/>
                        </a:rPr>
                        <a:t>Unit 1​</a:t>
                      </a:r>
                      <a:endParaRPr lang="en-GB">
                        <a:effectLst/>
                      </a:endParaRPr>
                    </a:p>
                  </a:txBody>
                  <a:tcPr/>
                </a:tc>
                <a:tc>
                  <a:txBody>
                    <a:bodyPr/>
                    <a:lstStyle/>
                    <a:p>
                      <a:pPr fontAlgn="base"/>
                      <a:r>
                        <a:rPr lang="en-GB" sz="1800" dirty="0">
                          <a:effectLst/>
                        </a:rPr>
                        <a:t>Unit 2​</a:t>
                      </a:r>
                      <a:endParaRPr lang="en-GB" dirty="0">
                        <a:effectLst/>
                      </a:endParaRPr>
                    </a:p>
                  </a:txBody>
                  <a:tcPr/>
                </a:tc>
                <a:tc>
                  <a:txBody>
                    <a:bodyPr/>
                    <a:lstStyle/>
                    <a:p>
                      <a:pPr fontAlgn="base"/>
                      <a:r>
                        <a:rPr lang="en-GB" sz="1800" dirty="0">
                          <a:effectLst/>
                        </a:rPr>
                        <a:t>Unit 3​</a:t>
                      </a:r>
                      <a:endParaRPr lang="en-GB" dirty="0">
                        <a:effectLst/>
                      </a:endParaRPr>
                    </a:p>
                  </a:txBody>
                  <a:tcPr/>
                </a:tc>
                <a:tc>
                  <a:txBody>
                    <a:bodyPr/>
                    <a:lstStyle/>
                    <a:p>
                      <a:pPr fontAlgn="base"/>
                      <a:r>
                        <a:rPr lang="en-GB" sz="1800" dirty="0">
                          <a:effectLst/>
                        </a:rPr>
                        <a:t>Unit 4</a:t>
                      </a:r>
                      <a:endParaRPr lang="en-GB" dirty="0">
                        <a:effectLst/>
                      </a:endParaRPr>
                    </a:p>
                  </a:txBody>
                  <a:tcPr/>
                </a:tc>
                <a:extLst>
                  <a:ext uri="{0D108BD9-81ED-4DB2-BD59-A6C34878D82A}">
                    <a16:rowId xmlns:a16="http://schemas.microsoft.com/office/drawing/2014/main" val="2204722289"/>
                  </a:ext>
                </a:extLst>
              </a:tr>
            </a:tbl>
          </a:graphicData>
        </a:graphic>
      </p:graphicFrame>
    </p:spTree>
    <p:extLst>
      <p:ext uri="{BB962C8B-B14F-4D97-AF65-F5344CB8AC3E}">
        <p14:creationId xmlns:p14="http://schemas.microsoft.com/office/powerpoint/2010/main" val="104355866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965FC5-871D-4A17-988C-4F53914A85D6}"/>
              </a:ext>
            </a:extLst>
          </p:cNvPr>
          <p:cNvSpPr>
            <a:spLocks noGrp="1"/>
          </p:cNvSpPr>
          <p:nvPr>
            <p:ph type="title"/>
          </p:nvPr>
        </p:nvSpPr>
        <p:spPr>
          <a:xfrm>
            <a:off x="457200" y="274638"/>
            <a:ext cx="8229600" cy="634082"/>
          </a:xfrm>
        </p:spPr>
        <p:txBody>
          <a:bodyPr>
            <a:normAutofit fontScale="90000"/>
          </a:bodyPr>
          <a:lstStyle/>
          <a:p>
            <a:r>
              <a:rPr lang="en-GB" sz="4800" cap="all">
                <a:blipFill>
                  <a:blip r:embed="rId3">
                    <a:extLst>
                      <a:ext uri="{28A0092B-C50C-407E-A947-70E740481C1C}">
                        <a14:useLocalDpi xmlns:a14="http://schemas.microsoft.com/office/drawing/2010/main" val="0"/>
                      </a:ext>
                    </a:extLst>
                  </a:blip>
                  <a:tile tx="6350" ty="-127000" sx="65000" sy="64000" flip="none" algn="tl"/>
                </a:blipFill>
                <a:latin typeface="Rockwell Condensed" panose="02060603050405020104"/>
              </a:rPr>
              <a:t>Units for the on line tasks – Unit 1</a:t>
            </a:r>
          </a:p>
        </p:txBody>
      </p:sp>
      <p:sp>
        <p:nvSpPr>
          <p:cNvPr id="5" name="TextBox 4">
            <a:extLst>
              <a:ext uri="{FF2B5EF4-FFF2-40B4-BE49-F238E27FC236}">
                <a16:creationId xmlns:a16="http://schemas.microsoft.com/office/drawing/2014/main" id="{FB48A31E-FE95-4681-B527-90A4FF196D0F}"/>
              </a:ext>
            </a:extLst>
          </p:cNvPr>
          <p:cNvSpPr txBox="1"/>
          <p:nvPr/>
        </p:nvSpPr>
        <p:spPr>
          <a:xfrm>
            <a:off x="251520" y="1029895"/>
            <a:ext cx="4104456" cy="1959960"/>
          </a:xfrm>
          <a:prstGeom prst="rect">
            <a:avLst/>
          </a:prstGeom>
          <a:noFill/>
        </p:spPr>
        <p:txBody>
          <a:bodyPr wrap="square">
            <a:spAutoFit/>
          </a:bodyPr>
          <a:lstStyle/>
          <a:p>
            <a:pPr>
              <a:lnSpc>
                <a:spcPct val="107000"/>
              </a:lnSpc>
              <a:spcAft>
                <a:spcPts val="800"/>
              </a:spcAft>
            </a:pPr>
            <a:r>
              <a:rPr lang="en-GB" sz="1800" b="1">
                <a:solidFill>
                  <a:srgbClr val="92D050"/>
                </a:solidFill>
                <a:effectLst/>
                <a:latin typeface="Calibri" panose="020F0502020204030204" pitchFamily="34" charset="0"/>
                <a:ea typeface="Calibri" panose="020F0502020204030204" pitchFamily="34" charset="0"/>
                <a:cs typeface="Times New Roman" panose="02020603050405020304" pitchFamily="18" charset="0"/>
              </a:rPr>
              <a:t>TOPIC 1 HOW INNOVATION CHANGES THE WORLD </a:t>
            </a:r>
            <a:endParaRPr lang="en-GB" sz="180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a:solidFill>
                  <a:srgbClr val="92D050"/>
                </a:solidFill>
                <a:effectLst/>
                <a:latin typeface="Calibri" panose="020F0502020204030204" pitchFamily="34" charset="0"/>
                <a:ea typeface="Calibri" panose="020F0502020204030204" pitchFamily="34" charset="0"/>
                <a:cs typeface="Times New Roman" panose="02020603050405020304" pitchFamily="18" charset="0"/>
              </a:rPr>
              <a:t>Introducing innovation</a:t>
            </a:r>
            <a:endParaRPr lang="en-GB" sz="180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a:solidFill>
                  <a:srgbClr val="92D050"/>
                </a:solidFill>
                <a:effectLst/>
                <a:latin typeface="Calibri" panose="020F0502020204030204" pitchFamily="34" charset="0"/>
                <a:ea typeface="Calibri" panose="020F0502020204030204" pitchFamily="34" charset="0"/>
                <a:cs typeface="Times New Roman" panose="02020603050405020304" pitchFamily="18" charset="0"/>
              </a:rPr>
              <a:t>Innovation and society</a:t>
            </a:r>
            <a:endParaRPr lang="en-GB" sz="180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a:solidFill>
                  <a:srgbClr val="92D050"/>
                </a:solidFill>
                <a:effectLst/>
                <a:latin typeface="Calibri" panose="020F0502020204030204" pitchFamily="34" charset="0"/>
                <a:ea typeface="Calibri" panose="020F0502020204030204" pitchFamily="34" charset="0"/>
                <a:cs typeface="Times New Roman" panose="02020603050405020304" pitchFamily="18" charset="0"/>
              </a:rPr>
              <a:t>Creating the future</a:t>
            </a:r>
            <a:endParaRPr lang="en-GB" sz="180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sz="1800" b="1">
                <a:solidFill>
                  <a:srgbClr val="92D050"/>
                </a:solidFill>
                <a:effectLst/>
                <a:latin typeface="Calibri" panose="020F0502020204030204" pitchFamily="34" charset="0"/>
                <a:ea typeface="Calibri" panose="020F0502020204030204" pitchFamily="34" charset="0"/>
                <a:cs typeface="Times New Roman" panose="02020603050405020304" pitchFamily="18" charset="0"/>
              </a:rPr>
              <a:t>Creativity and society </a:t>
            </a:r>
            <a:endParaRPr lang="en-GB" sz="180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8" name="TextBox 7">
            <a:extLst>
              <a:ext uri="{FF2B5EF4-FFF2-40B4-BE49-F238E27FC236}">
                <a16:creationId xmlns:a16="http://schemas.microsoft.com/office/drawing/2014/main" id="{F7F1BB1D-9A1D-4FBA-9C96-5506B09BC403}"/>
              </a:ext>
            </a:extLst>
          </p:cNvPr>
          <p:cNvSpPr txBox="1"/>
          <p:nvPr/>
        </p:nvSpPr>
        <p:spPr>
          <a:xfrm>
            <a:off x="323528" y="3289149"/>
            <a:ext cx="3817564" cy="1766189"/>
          </a:xfrm>
          <a:prstGeom prst="rect">
            <a:avLst/>
          </a:prstGeom>
          <a:noFill/>
        </p:spPr>
        <p:txBody>
          <a:bodyPr wrap="square">
            <a:spAutoFit/>
          </a:bodyPr>
          <a:lstStyle/>
          <a:p>
            <a:pPr>
              <a:lnSpc>
                <a:spcPct val="107000"/>
              </a:lnSpc>
              <a:spcAft>
                <a:spcPts val="800"/>
              </a:spcAft>
            </a:pPr>
            <a:r>
              <a:rPr lang="en-GB" sz="1800" b="1">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TOPIC 3 ADDRESSING SUSTAINABILITY </a:t>
            </a:r>
            <a:endParaRPr lang="en-GB" sz="180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What is the problem?</a:t>
            </a:r>
            <a:endParaRPr lang="en-GB" sz="180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Sustainability changemakers</a:t>
            </a:r>
            <a:endParaRPr lang="en-GB" sz="180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sz="1800" b="1">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Be the changemaker.</a:t>
            </a:r>
          </a:p>
          <a:p>
            <a:pPr marL="342900" lvl="0" indent="-342900">
              <a:lnSpc>
                <a:spcPct val="107000"/>
              </a:lnSpc>
              <a:spcAft>
                <a:spcPts val="800"/>
              </a:spcAft>
              <a:buFont typeface="+mj-lt"/>
              <a:buAutoNum type="arabicPeriod"/>
            </a:pPr>
            <a:r>
              <a:rPr lang="en-GB" sz="1800" b="1">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Additional resources </a:t>
            </a:r>
            <a:endParaRPr lang="en-GB" sz="1800">
              <a:solidFill>
                <a:srgbClr val="7030A0"/>
              </a:solidFill>
              <a:effectLst/>
              <a:highlight>
                <a:srgbClr val="FFFF00"/>
              </a:highlight>
              <a:latin typeface="Calibri" panose="020F0502020204030204" pitchFamily="34" charset="0"/>
              <a:ea typeface="Calibri" panose="020F0502020204030204" pitchFamily="34" charset="0"/>
              <a:cs typeface="Times New Roman" panose="02020603050405020304" pitchFamily="18" charset="0"/>
            </a:endParaRPr>
          </a:p>
        </p:txBody>
      </p:sp>
      <p:sp>
        <p:nvSpPr>
          <p:cNvPr id="9" name="TextBox 8">
            <a:extLst>
              <a:ext uri="{FF2B5EF4-FFF2-40B4-BE49-F238E27FC236}">
                <a16:creationId xmlns:a16="http://schemas.microsoft.com/office/drawing/2014/main" id="{5639B756-4E03-41A1-BE6E-6A6E3A908278}"/>
              </a:ext>
            </a:extLst>
          </p:cNvPr>
          <p:cNvSpPr txBox="1"/>
          <p:nvPr/>
        </p:nvSpPr>
        <p:spPr>
          <a:xfrm>
            <a:off x="4788024" y="1059833"/>
            <a:ext cx="4104456" cy="1766189"/>
          </a:xfrm>
          <a:prstGeom prst="rect">
            <a:avLst/>
          </a:prstGeom>
          <a:noFill/>
        </p:spPr>
        <p:txBody>
          <a:bodyPr wrap="square">
            <a:spAutoFit/>
          </a:bodyPr>
          <a:lstStyle/>
          <a:p>
            <a:pPr>
              <a:lnSpc>
                <a:spcPct val="107000"/>
              </a:lnSpc>
              <a:spcAft>
                <a:spcPts val="800"/>
              </a:spcAft>
            </a:pPr>
            <a:r>
              <a:rPr lang="en-GB" sz="1800" b="1">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TOPIC 2 WHO AM I? MY SENSE OF SELF</a:t>
            </a:r>
            <a:endParaRPr lang="en-GB" sz="180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The idea of self</a:t>
            </a:r>
            <a:endParaRPr lang="en-GB" sz="180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Social influences</a:t>
            </a:r>
            <a:endParaRPr lang="en-GB" sz="180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sz="1800" b="1">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Developing creative confidence </a:t>
            </a:r>
            <a:endParaRPr lang="en-GB" sz="180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0" name="TextBox 9">
            <a:extLst>
              <a:ext uri="{FF2B5EF4-FFF2-40B4-BE49-F238E27FC236}">
                <a16:creationId xmlns:a16="http://schemas.microsoft.com/office/drawing/2014/main" id="{EFECA7B9-D753-4ED9-808D-6426621B5376}"/>
              </a:ext>
            </a:extLst>
          </p:cNvPr>
          <p:cNvSpPr txBox="1"/>
          <p:nvPr/>
        </p:nvSpPr>
        <p:spPr>
          <a:xfrm>
            <a:off x="4788024" y="3289149"/>
            <a:ext cx="3898776" cy="2062552"/>
          </a:xfrm>
          <a:prstGeom prst="rect">
            <a:avLst/>
          </a:prstGeom>
          <a:noFill/>
        </p:spPr>
        <p:txBody>
          <a:bodyPr wrap="square">
            <a:spAutoFit/>
          </a:bodyPr>
          <a:lstStyle/>
          <a:p>
            <a:pPr>
              <a:lnSpc>
                <a:spcPct val="107000"/>
              </a:lnSpc>
              <a:spcAft>
                <a:spcPts val="800"/>
              </a:spcAft>
            </a:pPr>
            <a:r>
              <a:rPr lang="en-GB" sz="1800" b="1">
                <a:solidFill>
                  <a:schemeClr val="accent6"/>
                </a:solidFill>
                <a:effectLst/>
                <a:latin typeface="Calibri" panose="020F0502020204030204" pitchFamily="34" charset="0"/>
                <a:ea typeface="Calibri" panose="020F0502020204030204" pitchFamily="34" charset="0"/>
                <a:cs typeface="Times New Roman" panose="02020603050405020304" pitchFamily="18" charset="0"/>
              </a:rPr>
              <a:t>TOPIC 4 MAKING STATEMENTS </a:t>
            </a:r>
            <a:endParaRPr lang="en-GB" sz="1800">
              <a:solidFill>
                <a:schemeClr val="accent6"/>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a:solidFill>
                  <a:schemeClr val="accent6"/>
                </a:solidFill>
                <a:effectLst/>
                <a:latin typeface="Calibri" panose="020F0502020204030204" pitchFamily="34" charset="0"/>
                <a:ea typeface="Calibri" panose="020F0502020204030204" pitchFamily="34" charset="0"/>
                <a:cs typeface="Times New Roman" panose="02020603050405020304" pitchFamily="18" charset="0"/>
              </a:rPr>
              <a:t>Big (traditional) values</a:t>
            </a:r>
            <a:endParaRPr lang="en-GB" sz="1800">
              <a:solidFill>
                <a:schemeClr val="accent6"/>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a:solidFill>
                  <a:schemeClr val="accent6"/>
                </a:solidFill>
                <a:effectLst/>
                <a:latin typeface="Calibri" panose="020F0502020204030204" pitchFamily="34" charset="0"/>
                <a:ea typeface="Calibri" panose="020F0502020204030204" pitchFamily="34" charset="0"/>
                <a:cs typeface="Times New Roman" panose="02020603050405020304" pitchFamily="18" charset="0"/>
              </a:rPr>
              <a:t>Designing tool recipes</a:t>
            </a:r>
            <a:endParaRPr lang="en-GB" sz="1800">
              <a:solidFill>
                <a:schemeClr val="accent6"/>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a:solidFill>
                  <a:schemeClr val="accent6"/>
                </a:solidFill>
                <a:effectLst/>
                <a:latin typeface="Calibri" panose="020F0502020204030204" pitchFamily="34" charset="0"/>
                <a:ea typeface="Calibri" panose="020F0502020204030204" pitchFamily="34" charset="0"/>
                <a:cs typeface="Times New Roman" panose="02020603050405020304" pitchFamily="18" charset="0"/>
              </a:rPr>
              <a:t>Small (personal) values</a:t>
            </a:r>
            <a:endParaRPr lang="en-GB" sz="1800">
              <a:solidFill>
                <a:schemeClr val="accent6"/>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sz="1800" b="1">
                <a:solidFill>
                  <a:schemeClr val="accent6"/>
                </a:solidFill>
                <a:effectLst/>
                <a:latin typeface="Calibri" panose="020F0502020204030204" pitchFamily="34" charset="0"/>
                <a:ea typeface="Calibri" panose="020F0502020204030204" pitchFamily="34" charset="0"/>
                <a:cs typeface="Times New Roman" panose="02020603050405020304" pitchFamily="18" charset="0"/>
              </a:rPr>
              <a:t>Additional resources </a:t>
            </a:r>
            <a:endParaRPr lang="en-GB" sz="1800">
              <a:solidFill>
                <a:schemeClr val="accent6"/>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74930457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965FC5-871D-4A17-988C-4F53914A85D6}"/>
              </a:ext>
            </a:extLst>
          </p:cNvPr>
          <p:cNvSpPr>
            <a:spLocks noGrp="1"/>
          </p:cNvSpPr>
          <p:nvPr>
            <p:ph type="title"/>
          </p:nvPr>
        </p:nvSpPr>
        <p:spPr>
          <a:xfrm>
            <a:off x="457200" y="274638"/>
            <a:ext cx="8229600" cy="634082"/>
          </a:xfrm>
        </p:spPr>
        <p:txBody>
          <a:bodyPr>
            <a:normAutofit fontScale="90000"/>
          </a:bodyPr>
          <a:lstStyle/>
          <a:p>
            <a:r>
              <a:rPr lang="en-GB" sz="4800" cap="all">
                <a:blipFill>
                  <a:blip r:embed="rId3">
                    <a:extLst>
                      <a:ext uri="{28A0092B-C50C-407E-A947-70E740481C1C}">
                        <a14:useLocalDpi xmlns:a14="http://schemas.microsoft.com/office/drawing/2010/main" val="0"/>
                      </a:ext>
                    </a:extLst>
                  </a:blip>
                  <a:tile tx="6350" ty="-127000" sx="65000" sy="64000" flip="none" algn="tl"/>
                </a:blipFill>
                <a:latin typeface="Rockwell Condensed" panose="02060603050405020104"/>
              </a:rPr>
              <a:t>Units for the on line tasks – Unit 2</a:t>
            </a:r>
          </a:p>
        </p:txBody>
      </p:sp>
      <p:sp>
        <p:nvSpPr>
          <p:cNvPr id="5" name="TextBox 4">
            <a:extLst>
              <a:ext uri="{FF2B5EF4-FFF2-40B4-BE49-F238E27FC236}">
                <a16:creationId xmlns:a16="http://schemas.microsoft.com/office/drawing/2014/main" id="{FB48A31E-FE95-4681-B527-90A4FF196D0F}"/>
              </a:ext>
            </a:extLst>
          </p:cNvPr>
          <p:cNvSpPr txBox="1"/>
          <p:nvPr/>
        </p:nvSpPr>
        <p:spPr>
          <a:xfrm>
            <a:off x="251520" y="1029895"/>
            <a:ext cx="4104456" cy="2062552"/>
          </a:xfrm>
          <a:prstGeom prst="rect">
            <a:avLst/>
          </a:prstGeom>
          <a:noFill/>
        </p:spPr>
        <p:txBody>
          <a:bodyPr wrap="square">
            <a:spAutoFit/>
          </a:bodyPr>
          <a:lstStyle/>
          <a:p>
            <a:pPr>
              <a:lnSpc>
                <a:spcPct val="107000"/>
              </a:lnSpc>
              <a:spcAft>
                <a:spcPts val="800"/>
              </a:spcAft>
            </a:pPr>
            <a:r>
              <a:rPr lang="en-GB" sz="1800" b="1">
                <a:solidFill>
                  <a:srgbClr val="92D050"/>
                </a:solidFill>
                <a:effectLst/>
                <a:latin typeface="Calibri" panose="020F0502020204030204" pitchFamily="34" charset="0"/>
                <a:ea typeface="Calibri" panose="020F0502020204030204" pitchFamily="34" charset="0"/>
                <a:cs typeface="Times New Roman" panose="02020603050405020304" pitchFamily="18" charset="0"/>
              </a:rPr>
              <a:t>TOPIC 1 CHANGE MARKING – THE ACT OF CREATING VALUE </a:t>
            </a:r>
            <a:endParaRPr lang="en-GB" sz="180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a:solidFill>
                  <a:srgbClr val="92D050"/>
                </a:solidFill>
                <a:effectLst/>
                <a:latin typeface="Calibri" panose="020F0502020204030204" pitchFamily="34" charset="0"/>
                <a:ea typeface="Calibri" panose="020F0502020204030204" pitchFamily="34" charset="0"/>
                <a:cs typeface="Times New Roman" panose="02020603050405020304" pitchFamily="18" charset="0"/>
              </a:rPr>
              <a:t>Who and what are changemakers?</a:t>
            </a:r>
            <a:endParaRPr lang="en-GB" sz="180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a:solidFill>
                  <a:srgbClr val="92D050"/>
                </a:solidFill>
                <a:effectLst/>
                <a:latin typeface="Calibri" panose="020F0502020204030204" pitchFamily="34" charset="0"/>
                <a:ea typeface="Calibri" panose="020F0502020204030204" pitchFamily="34" charset="0"/>
                <a:cs typeface="Times New Roman" panose="02020603050405020304" pitchFamily="18" charset="0"/>
              </a:rPr>
              <a:t>Value creation pedagogy </a:t>
            </a:r>
            <a:endParaRPr lang="en-GB" sz="180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sz="1800" b="1">
                <a:solidFill>
                  <a:srgbClr val="92D050"/>
                </a:solidFill>
                <a:effectLst/>
                <a:latin typeface="Calibri" panose="020F0502020204030204" pitchFamily="34" charset="0"/>
                <a:ea typeface="Calibri" panose="020F0502020204030204" pitchFamily="34" charset="0"/>
                <a:cs typeface="Times New Roman" panose="02020603050405020304" pitchFamily="18" charset="0"/>
              </a:rPr>
              <a:t>The practice of changemaking </a:t>
            </a:r>
            <a:endParaRPr lang="en-GB" sz="180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8" name="TextBox 7">
            <a:extLst>
              <a:ext uri="{FF2B5EF4-FFF2-40B4-BE49-F238E27FC236}">
                <a16:creationId xmlns:a16="http://schemas.microsoft.com/office/drawing/2014/main" id="{F7F1BB1D-9A1D-4FBA-9C96-5506B09BC403}"/>
              </a:ext>
            </a:extLst>
          </p:cNvPr>
          <p:cNvSpPr txBox="1"/>
          <p:nvPr/>
        </p:nvSpPr>
        <p:spPr>
          <a:xfrm>
            <a:off x="323528" y="3289149"/>
            <a:ext cx="3817564" cy="1766189"/>
          </a:xfrm>
          <a:prstGeom prst="rect">
            <a:avLst/>
          </a:prstGeom>
          <a:noFill/>
        </p:spPr>
        <p:txBody>
          <a:bodyPr wrap="square">
            <a:spAutoFit/>
          </a:bodyPr>
          <a:lstStyle/>
          <a:p>
            <a:pPr>
              <a:lnSpc>
                <a:spcPct val="107000"/>
              </a:lnSpc>
              <a:spcAft>
                <a:spcPts val="800"/>
              </a:spcAft>
            </a:pPr>
            <a:r>
              <a:rPr lang="en-GB" sz="1800" b="1">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TOPIC 3 IDENTIFYING NEW IDEAS</a:t>
            </a:r>
            <a:endParaRPr lang="en-GB" sz="180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Scoping</a:t>
            </a:r>
            <a:endParaRPr lang="en-GB" sz="180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Finding meanings</a:t>
            </a:r>
            <a:endParaRPr lang="en-GB" sz="180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sz="1800" b="1">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Identifying attributes </a:t>
            </a:r>
            <a:endParaRPr lang="en-GB" sz="180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a:effectLst/>
                <a:latin typeface="Calibri" panose="020F0502020204030204" pitchFamily="34" charset="0"/>
                <a:ea typeface="Calibri" panose="020F0502020204030204" pitchFamily="34" charset="0"/>
                <a:cs typeface="Times New Roman" panose="02020603050405020304" pitchFamily="18" charset="0"/>
              </a:rPr>
              <a:t>  </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9" name="TextBox 8">
            <a:extLst>
              <a:ext uri="{FF2B5EF4-FFF2-40B4-BE49-F238E27FC236}">
                <a16:creationId xmlns:a16="http://schemas.microsoft.com/office/drawing/2014/main" id="{5639B756-4E03-41A1-BE6E-6A6E3A908278}"/>
              </a:ext>
            </a:extLst>
          </p:cNvPr>
          <p:cNvSpPr txBox="1"/>
          <p:nvPr/>
        </p:nvSpPr>
        <p:spPr>
          <a:xfrm>
            <a:off x="4860032" y="1059833"/>
            <a:ext cx="4032448" cy="1766189"/>
          </a:xfrm>
          <a:prstGeom prst="rect">
            <a:avLst/>
          </a:prstGeom>
          <a:noFill/>
        </p:spPr>
        <p:txBody>
          <a:bodyPr wrap="square">
            <a:spAutoFit/>
          </a:bodyPr>
          <a:lstStyle/>
          <a:p>
            <a:pPr>
              <a:lnSpc>
                <a:spcPct val="107000"/>
              </a:lnSpc>
              <a:spcAft>
                <a:spcPts val="800"/>
              </a:spcAft>
            </a:pPr>
            <a:r>
              <a:rPr lang="en-GB" sz="1800" b="1">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TOPIC 2 STORYTELLING </a:t>
            </a:r>
            <a:endParaRPr lang="en-GB" sz="180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Stories and why we tell them.</a:t>
            </a:r>
            <a:endParaRPr lang="en-GB" sz="180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Spotting competences in stories</a:t>
            </a:r>
            <a:endParaRPr lang="en-GB" sz="180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sz="1800" b="1">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Creating our own competency story  </a:t>
            </a:r>
            <a:endParaRPr lang="en-GB" sz="180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0" name="TextBox 9">
            <a:extLst>
              <a:ext uri="{FF2B5EF4-FFF2-40B4-BE49-F238E27FC236}">
                <a16:creationId xmlns:a16="http://schemas.microsoft.com/office/drawing/2014/main" id="{EFECA7B9-D753-4ED9-808D-6426621B5376}"/>
              </a:ext>
            </a:extLst>
          </p:cNvPr>
          <p:cNvSpPr txBox="1"/>
          <p:nvPr/>
        </p:nvSpPr>
        <p:spPr>
          <a:xfrm>
            <a:off x="4860032" y="3289149"/>
            <a:ext cx="3411660" cy="1766189"/>
          </a:xfrm>
          <a:prstGeom prst="rect">
            <a:avLst/>
          </a:prstGeom>
          <a:noFill/>
        </p:spPr>
        <p:txBody>
          <a:bodyPr wrap="square">
            <a:spAutoFit/>
          </a:bodyPr>
          <a:lstStyle/>
          <a:p>
            <a:pPr>
              <a:lnSpc>
                <a:spcPct val="107000"/>
              </a:lnSpc>
              <a:spcAft>
                <a:spcPts val="800"/>
              </a:spcAft>
            </a:pPr>
            <a:r>
              <a:rPr lang="en-GB" sz="1800" b="1">
                <a:solidFill>
                  <a:schemeClr val="accent6"/>
                </a:solidFill>
                <a:effectLst/>
                <a:latin typeface="Calibri" panose="020F0502020204030204" pitchFamily="34" charset="0"/>
                <a:ea typeface="Calibri" panose="020F0502020204030204" pitchFamily="34" charset="0"/>
                <a:cs typeface="Times New Roman" panose="02020603050405020304" pitchFamily="18" charset="0"/>
              </a:rPr>
              <a:t>TOPIC 4 SEEKING SOLUTIONS</a:t>
            </a:r>
            <a:endParaRPr lang="en-GB" sz="1800">
              <a:solidFill>
                <a:schemeClr val="accent6"/>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a:solidFill>
                  <a:schemeClr val="accent6"/>
                </a:solidFill>
                <a:effectLst/>
                <a:latin typeface="Calibri" panose="020F0502020204030204" pitchFamily="34" charset="0"/>
                <a:ea typeface="Calibri" panose="020F0502020204030204" pitchFamily="34" charset="0"/>
                <a:cs typeface="Times New Roman" panose="02020603050405020304" pitchFamily="18" charset="0"/>
              </a:rPr>
              <a:t>Creative solutions tool cards</a:t>
            </a:r>
            <a:endParaRPr lang="en-GB" sz="1800">
              <a:solidFill>
                <a:schemeClr val="accent6"/>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a:solidFill>
                  <a:schemeClr val="accent6"/>
                </a:solidFill>
                <a:effectLst/>
                <a:latin typeface="Calibri" panose="020F0502020204030204" pitchFamily="34" charset="0"/>
                <a:ea typeface="Calibri" panose="020F0502020204030204" pitchFamily="34" charset="0"/>
                <a:cs typeface="Times New Roman" panose="02020603050405020304" pitchFamily="18" charset="0"/>
              </a:rPr>
              <a:t>Tool Kits</a:t>
            </a:r>
            <a:endParaRPr lang="en-GB" sz="1800">
              <a:solidFill>
                <a:schemeClr val="accent6"/>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sz="1800" b="1">
                <a:solidFill>
                  <a:schemeClr val="accent6"/>
                </a:solidFill>
                <a:effectLst/>
                <a:latin typeface="Calibri" panose="020F0502020204030204" pitchFamily="34" charset="0"/>
                <a:ea typeface="Calibri" panose="020F0502020204030204" pitchFamily="34" charset="0"/>
                <a:cs typeface="Times New Roman" panose="02020603050405020304" pitchFamily="18" charset="0"/>
              </a:rPr>
              <a:t>Making your own tool kit</a:t>
            </a:r>
            <a:endParaRPr lang="en-GB" sz="1800">
              <a:solidFill>
                <a:schemeClr val="accent6"/>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35728683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965FC5-871D-4A17-988C-4F53914A85D6}"/>
              </a:ext>
            </a:extLst>
          </p:cNvPr>
          <p:cNvSpPr>
            <a:spLocks noGrp="1"/>
          </p:cNvSpPr>
          <p:nvPr>
            <p:ph type="title"/>
          </p:nvPr>
        </p:nvSpPr>
        <p:spPr>
          <a:xfrm>
            <a:off x="457200" y="274638"/>
            <a:ext cx="8229600" cy="634082"/>
          </a:xfrm>
        </p:spPr>
        <p:txBody>
          <a:bodyPr>
            <a:normAutofit fontScale="90000"/>
          </a:bodyPr>
          <a:lstStyle/>
          <a:p>
            <a:r>
              <a:rPr lang="en-GB" sz="4800" cap="all">
                <a:blipFill>
                  <a:blip r:embed="rId3">
                    <a:extLst>
                      <a:ext uri="{28A0092B-C50C-407E-A947-70E740481C1C}">
                        <a14:useLocalDpi xmlns:a14="http://schemas.microsoft.com/office/drawing/2010/main" val="0"/>
                      </a:ext>
                    </a:extLst>
                  </a:blip>
                  <a:tile tx="6350" ty="-127000" sx="65000" sy="64000" flip="none" algn="tl"/>
                </a:blipFill>
                <a:latin typeface="Rockwell Condensed" panose="02060603050405020104"/>
              </a:rPr>
              <a:t>Units for the on line tasks – Unit 3</a:t>
            </a:r>
          </a:p>
        </p:txBody>
      </p:sp>
      <p:sp>
        <p:nvSpPr>
          <p:cNvPr id="5" name="TextBox 4">
            <a:extLst>
              <a:ext uri="{FF2B5EF4-FFF2-40B4-BE49-F238E27FC236}">
                <a16:creationId xmlns:a16="http://schemas.microsoft.com/office/drawing/2014/main" id="{FB48A31E-FE95-4681-B527-90A4FF196D0F}"/>
              </a:ext>
            </a:extLst>
          </p:cNvPr>
          <p:cNvSpPr txBox="1"/>
          <p:nvPr/>
        </p:nvSpPr>
        <p:spPr>
          <a:xfrm>
            <a:off x="251520" y="1029895"/>
            <a:ext cx="4104456" cy="2062552"/>
          </a:xfrm>
          <a:prstGeom prst="rect">
            <a:avLst/>
          </a:prstGeom>
          <a:noFill/>
        </p:spPr>
        <p:txBody>
          <a:bodyPr wrap="square">
            <a:spAutoFit/>
          </a:bodyPr>
          <a:lstStyle/>
          <a:p>
            <a:pPr>
              <a:lnSpc>
                <a:spcPct val="107000"/>
              </a:lnSpc>
              <a:spcAft>
                <a:spcPts val="800"/>
              </a:spcAft>
            </a:pPr>
            <a:r>
              <a:rPr lang="en-GB" sz="1800" b="1">
                <a:solidFill>
                  <a:srgbClr val="92D050"/>
                </a:solidFill>
                <a:effectLst/>
                <a:latin typeface="Calibri" panose="020F0502020204030204" pitchFamily="34" charset="0"/>
                <a:ea typeface="Calibri" panose="020F0502020204030204" pitchFamily="34" charset="0"/>
                <a:cs typeface="Times New Roman" panose="02020603050405020304" pitchFamily="18" charset="0"/>
              </a:rPr>
              <a:t>TOPIC 1 COLLABORATION NOT COMPETITION</a:t>
            </a:r>
            <a:endParaRPr lang="en-GB" sz="180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a:solidFill>
                  <a:srgbClr val="92D050"/>
                </a:solidFill>
                <a:effectLst/>
                <a:latin typeface="Calibri" panose="020F0502020204030204" pitchFamily="34" charset="0"/>
                <a:ea typeface="Calibri" panose="020F0502020204030204" pitchFamily="34" charset="0"/>
                <a:cs typeface="Times New Roman" panose="02020603050405020304" pitchFamily="18" charset="0"/>
              </a:rPr>
              <a:t>Establishing a supportive network</a:t>
            </a:r>
            <a:endParaRPr lang="en-GB" sz="180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a:solidFill>
                  <a:srgbClr val="92D050"/>
                </a:solidFill>
                <a:effectLst/>
                <a:latin typeface="Calibri" panose="020F0502020204030204" pitchFamily="34" charset="0"/>
                <a:ea typeface="Calibri" panose="020F0502020204030204" pitchFamily="34" charset="0"/>
                <a:cs typeface="Times New Roman" panose="02020603050405020304" pitchFamily="18" charset="0"/>
              </a:rPr>
              <a:t>Stakeholders analysis</a:t>
            </a:r>
            <a:endParaRPr lang="en-GB" sz="180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sz="1800" b="1">
                <a:solidFill>
                  <a:srgbClr val="92D050"/>
                </a:solidFill>
                <a:effectLst/>
                <a:latin typeface="Calibri" panose="020F0502020204030204" pitchFamily="34" charset="0"/>
                <a:ea typeface="Calibri" panose="020F0502020204030204" pitchFamily="34" charset="0"/>
                <a:cs typeface="Times New Roman" panose="02020603050405020304" pitchFamily="18" charset="0"/>
              </a:rPr>
              <a:t>Creating a stakeholder map </a:t>
            </a:r>
            <a:endParaRPr lang="en-GB" sz="180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8" name="TextBox 7">
            <a:extLst>
              <a:ext uri="{FF2B5EF4-FFF2-40B4-BE49-F238E27FC236}">
                <a16:creationId xmlns:a16="http://schemas.microsoft.com/office/drawing/2014/main" id="{F7F1BB1D-9A1D-4FBA-9C96-5506B09BC403}"/>
              </a:ext>
            </a:extLst>
          </p:cNvPr>
          <p:cNvSpPr txBox="1"/>
          <p:nvPr/>
        </p:nvSpPr>
        <p:spPr>
          <a:xfrm>
            <a:off x="323528" y="3289149"/>
            <a:ext cx="3817564" cy="2062552"/>
          </a:xfrm>
          <a:prstGeom prst="rect">
            <a:avLst/>
          </a:prstGeom>
          <a:noFill/>
        </p:spPr>
        <p:txBody>
          <a:bodyPr wrap="square">
            <a:spAutoFit/>
          </a:bodyPr>
          <a:lstStyle/>
          <a:p>
            <a:pPr>
              <a:lnSpc>
                <a:spcPct val="107000"/>
              </a:lnSpc>
              <a:spcAft>
                <a:spcPts val="800"/>
              </a:spcAft>
            </a:pPr>
            <a:r>
              <a:rPr lang="en-GB" sz="1800" b="1">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TOPIC 3 TELLING YOUR STORY</a:t>
            </a:r>
            <a:endParaRPr lang="en-GB" sz="180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Storytelling as a persuasive communication tool</a:t>
            </a:r>
            <a:endParaRPr lang="en-GB" sz="180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Self-confidence and authenticity</a:t>
            </a:r>
            <a:endParaRPr lang="en-GB" sz="180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sz="1800" b="1">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Preparing a strong presentation </a:t>
            </a:r>
            <a:endParaRPr lang="en-GB" sz="180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a:effectLst/>
                <a:latin typeface="Calibri" panose="020F0502020204030204" pitchFamily="34" charset="0"/>
                <a:ea typeface="Calibri" panose="020F0502020204030204" pitchFamily="34" charset="0"/>
                <a:cs typeface="Times New Roman" panose="02020603050405020304" pitchFamily="18" charset="0"/>
              </a:rPr>
              <a:t>  </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9" name="TextBox 8">
            <a:extLst>
              <a:ext uri="{FF2B5EF4-FFF2-40B4-BE49-F238E27FC236}">
                <a16:creationId xmlns:a16="http://schemas.microsoft.com/office/drawing/2014/main" id="{5639B756-4E03-41A1-BE6E-6A6E3A908278}"/>
              </a:ext>
            </a:extLst>
          </p:cNvPr>
          <p:cNvSpPr txBox="1"/>
          <p:nvPr/>
        </p:nvSpPr>
        <p:spPr>
          <a:xfrm>
            <a:off x="4141092" y="1059833"/>
            <a:ext cx="4751388" cy="1766189"/>
          </a:xfrm>
          <a:prstGeom prst="rect">
            <a:avLst/>
          </a:prstGeom>
          <a:noFill/>
        </p:spPr>
        <p:txBody>
          <a:bodyPr wrap="square">
            <a:spAutoFit/>
          </a:bodyPr>
          <a:lstStyle/>
          <a:p>
            <a:pPr>
              <a:lnSpc>
                <a:spcPct val="107000"/>
              </a:lnSpc>
              <a:spcAft>
                <a:spcPts val="800"/>
              </a:spcAft>
            </a:pPr>
            <a:r>
              <a:rPr lang="en-GB" sz="1800" b="1">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TOPIC 2 FUNDING YOUR IDEA</a:t>
            </a:r>
            <a:endParaRPr lang="en-GB" sz="180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Sources of funding</a:t>
            </a:r>
            <a:endParaRPr lang="en-GB" sz="180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Creating a crowdfunding campaign</a:t>
            </a:r>
            <a:endParaRPr lang="en-GB" sz="180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sz="1800" b="1">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Understanding social enterprise </a:t>
            </a:r>
            <a:endParaRPr lang="en-GB" sz="180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0" name="TextBox 9">
            <a:extLst>
              <a:ext uri="{FF2B5EF4-FFF2-40B4-BE49-F238E27FC236}">
                <a16:creationId xmlns:a16="http://schemas.microsoft.com/office/drawing/2014/main" id="{EFECA7B9-D753-4ED9-808D-6426621B5376}"/>
              </a:ext>
            </a:extLst>
          </p:cNvPr>
          <p:cNvSpPr txBox="1"/>
          <p:nvPr/>
        </p:nvSpPr>
        <p:spPr>
          <a:xfrm>
            <a:off x="4167236" y="3289149"/>
            <a:ext cx="4104456" cy="1766189"/>
          </a:xfrm>
          <a:prstGeom prst="rect">
            <a:avLst/>
          </a:prstGeom>
          <a:noFill/>
        </p:spPr>
        <p:txBody>
          <a:bodyPr wrap="square">
            <a:spAutoFit/>
          </a:bodyPr>
          <a:lstStyle/>
          <a:p>
            <a:pPr>
              <a:lnSpc>
                <a:spcPct val="107000"/>
              </a:lnSpc>
              <a:spcAft>
                <a:spcPts val="800"/>
              </a:spcAft>
            </a:pPr>
            <a:r>
              <a:rPr lang="en-GB" sz="1800" b="1">
                <a:solidFill>
                  <a:schemeClr val="accent6"/>
                </a:solidFill>
                <a:effectLst/>
                <a:latin typeface="Calibri" panose="020F0502020204030204" pitchFamily="34" charset="0"/>
                <a:ea typeface="Calibri" panose="020F0502020204030204" pitchFamily="34" charset="0"/>
                <a:cs typeface="Times New Roman" panose="02020603050405020304" pitchFamily="18" charset="0"/>
              </a:rPr>
              <a:t>TOPIC 4 BE IN IT TO WIN IT</a:t>
            </a:r>
            <a:endParaRPr lang="en-GB" sz="1800">
              <a:solidFill>
                <a:schemeClr val="accent6"/>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a:solidFill>
                  <a:schemeClr val="accent6"/>
                </a:solidFill>
                <a:effectLst/>
                <a:latin typeface="Calibri" panose="020F0502020204030204" pitchFamily="34" charset="0"/>
                <a:ea typeface="Calibri" panose="020F0502020204030204" pitchFamily="34" charset="0"/>
                <a:cs typeface="Times New Roman" panose="02020603050405020304" pitchFamily="18" charset="0"/>
              </a:rPr>
              <a:t>Navigating social media</a:t>
            </a:r>
            <a:endParaRPr lang="en-GB" sz="1800">
              <a:solidFill>
                <a:schemeClr val="accent6"/>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a:solidFill>
                  <a:schemeClr val="accent6"/>
                </a:solidFill>
                <a:effectLst/>
                <a:latin typeface="Calibri" panose="020F0502020204030204" pitchFamily="34" charset="0"/>
                <a:ea typeface="Calibri" panose="020F0502020204030204" pitchFamily="34" charset="0"/>
                <a:cs typeface="Times New Roman" panose="02020603050405020304" pitchFamily="18" charset="0"/>
              </a:rPr>
              <a:t>Developing your professional persona</a:t>
            </a:r>
            <a:endParaRPr lang="en-GB" sz="1800">
              <a:solidFill>
                <a:schemeClr val="accent6"/>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sz="1800" b="1" err="1">
                <a:solidFill>
                  <a:schemeClr val="accent6"/>
                </a:solidFill>
                <a:effectLst/>
                <a:latin typeface="Calibri" panose="020F0502020204030204" pitchFamily="34" charset="0"/>
                <a:ea typeface="Calibri" panose="020F0502020204030204" pitchFamily="34" charset="0"/>
                <a:cs typeface="Times New Roman" panose="02020603050405020304" pitchFamily="18" charset="0"/>
              </a:rPr>
              <a:t>Linkedin</a:t>
            </a:r>
            <a:r>
              <a:rPr lang="en-GB" sz="1800" b="1">
                <a:solidFill>
                  <a:schemeClr val="accent6"/>
                </a:solidFill>
                <a:effectLst/>
                <a:latin typeface="Calibri" panose="020F0502020204030204" pitchFamily="34" charset="0"/>
                <a:ea typeface="Calibri" panose="020F0502020204030204" pitchFamily="34" charset="0"/>
                <a:cs typeface="Times New Roman" panose="02020603050405020304" pitchFamily="18" charset="0"/>
              </a:rPr>
              <a:t> the professional network </a:t>
            </a:r>
            <a:endParaRPr lang="en-GB" sz="1800">
              <a:solidFill>
                <a:schemeClr val="accent6"/>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95704963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965FC5-871D-4A17-988C-4F53914A85D6}"/>
              </a:ext>
            </a:extLst>
          </p:cNvPr>
          <p:cNvSpPr>
            <a:spLocks noGrp="1"/>
          </p:cNvSpPr>
          <p:nvPr>
            <p:ph type="title"/>
          </p:nvPr>
        </p:nvSpPr>
        <p:spPr>
          <a:xfrm>
            <a:off x="457200" y="274638"/>
            <a:ext cx="8229600" cy="634082"/>
          </a:xfrm>
        </p:spPr>
        <p:txBody>
          <a:bodyPr>
            <a:normAutofit fontScale="90000"/>
          </a:bodyPr>
          <a:lstStyle/>
          <a:p>
            <a:r>
              <a:rPr lang="en-GB" sz="4800" cap="all">
                <a:blipFill>
                  <a:blip r:embed="rId3">
                    <a:extLst>
                      <a:ext uri="{28A0092B-C50C-407E-A947-70E740481C1C}">
                        <a14:useLocalDpi xmlns:a14="http://schemas.microsoft.com/office/drawing/2010/main" val="0"/>
                      </a:ext>
                    </a:extLst>
                  </a:blip>
                  <a:tile tx="6350" ty="-127000" sx="65000" sy="64000" flip="none" algn="tl"/>
                </a:blipFill>
                <a:latin typeface="Rockwell Condensed" panose="02060603050405020104"/>
              </a:rPr>
              <a:t>Units for the on line tasks – Unit 4</a:t>
            </a:r>
          </a:p>
        </p:txBody>
      </p:sp>
      <p:sp>
        <p:nvSpPr>
          <p:cNvPr id="5" name="TextBox 4">
            <a:extLst>
              <a:ext uri="{FF2B5EF4-FFF2-40B4-BE49-F238E27FC236}">
                <a16:creationId xmlns:a16="http://schemas.microsoft.com/office/drawing/2014/main" id="{FB48A31E-FE95-4681-B527-90A4FF196D0F}"/>
              </a:ext>
            </a:extLst>
          </p:cNvPr>
          <p:cNvSpPr txBox="1"/>
          <p:nvPr/>
        </p:nvSpPr>
        <p:spPr>
          <a:xfrm>
            <a:off x="180082" y="1059832"/>
            <a:ext cx="4104456" cy="1766189"/>
          </a:xfrm>
          <a:prstGeom prst="rect">
            <a:avLst/>
          </a:prstGeom>
          <a:noFill/>
        </p:spPr>
        <p:txBody>
          <a:bodyPr wrap="square">
            <a:spAutoFit/>
          </a:bodyPr>
          <a:lstStyle/>
          <a:p>
            <a:pPr>
              <a:lnSpc>
                <a:spcPct val="107000"/>
              </a:lnSpc>
              <a:spcAft>
                <a:spcPts val="800"/>
              </a:spcAft>
            </a:pPr>
            <a:r>
              <a:rPr lang="en-GB" sz="1800" b="1">
                <a:solidFill>
                  <a:srgbClr val="92D050"/>
                </a:solidFill>
                <a:effectLst/>
                <a:latin typeface="Calibri" panose="020F0502020204030204" pitchFamily="34" charset="0"/>
                <a:ea typeface="Calibri" panose="020F0502020204030204" pitchFamily="34" charset="0"/>
                <a:cs typeface="Times New Roman" panose="02020603050405020304" pitchFamily="18" charset="0"/>
              </a:rPr>
              <a:t>TOPIC 1 MEASURING SUCCESS</a:t>
            </a:r>
            <a:endParaRPr lang="en-GB" sz="180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a:solidFill>
                  <a:srgbClr val="92D050"/>
                </a:solidFill>
                <a:effectLst/>
                <a:latin typeface="Calibri" panose="020F0502020204030204" pitchFamily="34" charset="0"/>
                <a:ea typeface="Calibri" panose="020F0502020204030204" pitchFamily="34" charset="0"/>
                <a:cs typeface="Times New Roman" panose="02020603050405020304" pitchFamily="18" charset="0"/>
              </a:rPr>
              <a:t>What is success?</a:t>
            </a:r>
            <a:endParaRPr lang="en-GB" sz="180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a:solidFill>
                  <a:srgbClr val="92D050"/>
                </a:solidFill>
                <a:effectLst/>
                <a:latin typeface="Calibri" panose="020F0502020204030204" pitchFamily="34" charset="0"/>
                <a:ea typeface="Calibri" panose="020F0502020204030204" pitchFamily="34" charset="0"/>
                <a:cs typeface="Times New Roman" panose="02020603050405020304" pitchFamily="18" charset="0"/>
              </a:rPr>
              <a:t>The Pygmalion effects</a:t>
            </a:r>
            <a:endParaRPr lang="en-GB" sz="180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sz="1800" b="1">
                <a:solidFill>
                  <a:srgbClr val="92D050"/>
                </a:solidFill>
                <a:effectLst/>
                <a:latin typeface="Calibri" panose="020F0502020204030204" pitchFamily="34" charset="0"/>
                <a:ea typeface="Calibri" panose="020F0502020204030204" pitchFamily="34" charset="0"/>
                <a:cs typeface="Times New Roman" panose="02020603050405020304" pitchFamily="18" charset="0"/>
              </a:rPr>
              <a:t>Success and wellbeing</a:t>
            </a:r>
            <a:endParaRPr lang="en-GB" sz="180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8" name="TextBox 7">
            <a:extLst>
              <a:ext uri="{FF2B5EF4-FFF2-40B4-BE49-F238E27FC236}">
                <a16:creationId xmlns:a16="http://schemas.microsoft.com/office/drawing/2014/main" id="{F7F1BB1D-9A1D-4FBA-9C96-5506B09BC403}"/>
              </a:ext>
            </a:extLst>
          </p:cNvPr>
          <p:cNvSpPr txBox="1"/>
          <p:nvPr/>
        </p:nvSpPr>
        <p:spPr>
          <a:xfrm>
            <a:off x="323528" y="3289149"/>
            <a:ext cx="3817564" cy="1766189"/>
          </a:xfrm>
          <a:prstGeom prst="rect">
            <a:avLst/>
          </a:prstGeom>
          <a:noFill/>
        </p:spPr>
        <p:txBody>
          <a:bodyPr wrap="square">
            <a:spAutoFit/>
          </a:bodyPr>
          <a:lstStyle/>
          <a:p>
            <a:pPr>
              <a:lnSpc>
                <a:spcPct val="107000"/>
              </a:lnSpc>
              <a:spcAft>
                <a:spcPts val="800"/>
              </a:spcAft>
            </a:pPr>
            <a:r>
              <a:rPr lang="en-GB" b="1">
                <a:solidFill>
                  <a:srgbClr val="7030A0"/>
                </a:solidFill>
                <a:latin typeface="Calibri" panose="020F0502020204030204" pitchFamily="34" charset="0"/>
                <a:ea typeface="Calibri" panose="020F0502020204030204" pitchFamily="34" charset="0"/>
                <a:cs typeface="Times New Roman" panose="02020603050405020304" pitchFamily="18" charset="0"/>
              </a:rPr>
              <a:t>TOPIC 3 </a:t>
            </a:r>
            <a:r>
              <a:rPr lang="en-GB" sz="1800" b="1">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MOVING FORWARD</a:t>
            </a:r>
            <a:endParaRPr lang="en-GB" sz="180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Building up from the project </a:t>
            </a:r>
            <a:endParaRPr lang="en-GB" sz="180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The power of failure</a:t>
            </a:r>
            <a:endParaRPr lang="en-GB" sz="180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sz="1800" b="1">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Looking forward </a:t>
            </a:r>
            <a:endParaRPr lang="en-GB" sz="180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a:effectLst/>
                <a:latin typeface="Calibri" panose="020F0502020204030204" pitchFamily="34" charset="0"/>
                <a:ea typeface="Calibri" panose="020F0502020204030204" pitchFamily="34" charset="0"/>
                <a:cs typeface="Times New Roman" panose="02020603050405020304" pitchFamily="18" charset="0"/>
              </a:rPr>
              <a:t>  </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9" name="TextBox 8">
            <a:extLst>
              <a:ext uri="{FF2B5EF4-FFF2-40B4-BE49-F238E27FC236}">
                <a16:creationId xmlns:a16="http://schemas.microsoft.com/office/drawing/2014/main" id="{5639B756-4E03-41A1-BE6E-6A6E3A908278}"/>
              </a:ext>
            </a:extLst>
          </p:cNvPr>
          <p:cNvSpPr txBox="1"/>
          <p:nvPr/>
        </p:nvSpPr>
        <p:spPr>
          <a:xfrm>
            <a:off x="4141092" y="1059833"/>
            <a:ext cx="4751388" cy="1766189"/>
          </a:xfrm>
          <a:prstGeom prst="rect">
            <a:avLst/>
          </a:prstGeom>
          <a:noFill/>
        </p:spPr>
        <p:txBody>
          <a:bodyPr wrap="square">
            <a:spAutoFit/>
          </a:bodyPr>
          <a:lstStyle/>
          <a:p>
            <a:pPr>
              <a:lnSpc>
                <a:spcPct val="107000"/>
              </a:lnSpc>
              <a:spcAft>
                <a:spcPts val="800"/>
              </a:spcAft>
            </a:pPr>
            <a:r>
              <a:rPr lang="en-GB" sz="1800" b="1">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TOPIC 2 PERSONAL EVALUATION </a:t>
            </a:r>
            <a:endParaRPr lang="en-GB" sz="180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Your project success</a:t>
            </a:r>
            <a:endParaRPr lang="en-GB" sz="180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You, your project and others</a:t>
            </a:r>
            <a:endParaRPr lang="en-GB" sz="180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sz="1800" b="1">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Success through teamwork </a:t>
            </a:r>
            <a:endParaRPr lang="en-GB" sz="180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0" name="TextBox 9">
            <a:extLst>
              <a:ext uri="{FF2B5EF4-FFF2-40B4-BE49-F238E27FC236}">
                <a16:creationId xmlns:a16="http://schemas.microsoft.com/office/drawing/2014/main" id="{EFECA7B9-D753-4ED9-808D-6426621B5376}"/>
              </a:ext>
            </a:extLst>
          </p:cNvPr>
          <p:cNvSpPr txBox="1"/>
          <p:nvPr/>
        </p:nvSpPr>
        <p:spPr>
          <a:xfrm>
            <a:off x="4167236" y="3289149"/>
            <a:ext cx="4104456" cy="1469826"/>
          </a:xfrm>
          <a:prstGeom prst="rect">
            <a:avLst/>
          </a:prstGeom>
          <a:noFill/>
        </p:spPr>
        <p:txBody>
          <a:bodyPr wrap="square">
            <a:spAutoFit/>
          </a:bodyPr>
          <a:lstStyle/>
          <a:p>
            <a:pPr>
              <a:lnSpc>
                <a:spcPct val="107000"/>
              </a:lnSpc>
              <a:spcAft>
                <a:spcPts val="800"/>
              </a:spcAft>
            </a:pPr>
            <a:r>
              <a:rPr lang="en-GB" sz="1800" b="1">
                <a:solidFill>
                  <a:schemeClr val="accent6"/>
                </a:solidFill>
                <a:effectLst/>
                <a:latin typeface="Calibri" panose="020F0502020204030204" pitchFamily="34" charset="0"/>
                <a:ea typeface="Calibri" panose="020F0502020204030204" pitchFamily="34" charset="0"/>
                <a:cs typeface="Times New Roman" panose="02020603050405020304" pitchFamily="18" charset="0"/>
              </a:rPr>
              <a:t>TOPIC 4 CLOSING THE LOOP</a:t>
            </a:r>
            <a:endParaRPr lang="en-GB" sz="1800">
              <a:solidFill>
                <a:schemeClr val="accent6"/>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a:solidFill>
                  <a:schemeClr val="accent6"/>
                </a:solidFill>
                <a:effectLst/>
                <a:latin typeface="Calibri" panose="020F0502020204030204" pitchFamily="34" charset="0"/>
                <a:ea typeface="Calibri" panose="020F0502020204030204" pitchFamily="34" charset="0"/>
                <a:cs typeface="Times New Roman" panose="02020603050405020304" pitchFamily="18" charset="0"/>
              </a:rPr>
              <a:t>Skills and attributes</a:t>
            </a:r>
            <a:endParaRPr lang="en-GB" sz="1800">
              <a:solidFill>
                <a:schemeClr val="accent6"/>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sz="1800" b="1">
                <a:solidFill>
                  <a:schemeClr val="accent6"/>
                </a:solidFill>
                <a:effectLst/>
                <a:latin typeface="Calibri" panose="020F0502020204030204" pitchFamily="34" charset="0"/>
                <a:ea typeface="Calibri" panose="020F0502020204030204" pitchFamily="34" charset="0"/>
                <a:cs typeface="Times New Roman" panose="02020603050405020304" pitchFamily="18" charset="0"/>
              </a:rPr>
              <a:t>Showcasing your work </a:t>
            </a:r>
            <a:endParaRPr lang="en-GB" sz="1800">
              <a:solidFill>
                <a:schemeClr val="accent6"/>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31677153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9EAC76F-EF37-D27F-E972-8EC8EC7CCCD8}"/>
              </a:ext>
            </a:extLst>
          </p:cNvPr>
          <p:cNvSpPr>
            <a:spLocks noGrp="1"/>
          </p:cNvSpPr>
          <p:nvPr>
            <p:ph idx="1"/>
          </p:nvPr>
        </p:nvSpPr>
        <p:spPr>
          <a:xfrm>
            <a:off x="457200" y="747945"/>
            <a:ext cx="8229600" cy="3917032"/>
          </a:xfrm>
        </p:spPr>
        <p:txBody>
          <a:bodyPr>
            <a:normAutofit/>
          </a:bodyPr>
          <a:lstStyle/>
          <a:p>
            <a:pPr marL="0" indent="0" algn="ctr">
              <a:buNone/>
            </a:pPr>
            <a:r>
              <a:rPr lang="en-GB" sz="8000" dirty="0"/>
              <a:t>Any </a:t>
            </a:r>
          </a:p>
          <a:p>
            <a:pPr marL="0" indent="0" algn="ctr">
              <a:buNone/>
            </a:pPr>
            <a:r>
              <a:rPr lang="en-GB" sz="8000" dirty="0"/>
              <a:t>questions?</a:t>
            </a:r>
          </a:p>
        </p:txBody>
      </p:sp>
    </p:spTree>
    <p:extLst>
      <p:ext uri="{BB962C8B-B14F-4D97-AF65-F5344CB8AC3E}">
        <p14:creationId xmlns:p14="http://schemas.microsoft.com/office/powerpoint/2010/main" val="56889505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8A0C572-12CD-4983-B493-0C046FD3354B}">
  <ds:schemaRefs>
    <ds:schemaRef ds:uri="303dbf9b-b85b-46a0-94f1-894078c07ecd"/>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F5B0EF21-CA5D-4A60-A3B8-014B63530527}">
  <ds:schemaRefs>
    <ds:schemaRef ds:uri="303dbf9b-b85b-46a0-94f1-894078c07ec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otalTime>0</TotalTime>
  <Words>2330</Words>
  <Application>Microsoft Office PowerPoint</Application>
  <PresentationFormat>On-screen Show (4:3)</PresentationFormat>
  <Paragraphs>289</Paragraphs>
  <Slides>31</Slides>
  <Notes>18</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31</vt:i4>
      </vt:variant>
    </vt:vector>
  </HeadingPairs>
  <TitlesOfParts>
    <vt:vector size="39" baseType="lpstr">
      <vt:lpstr>-apple-system</vt:lpstr>
      <vt:lpstr>HelveticaNeueLTStd</vt:lpstr>
      <vt:lpstr>Myriad Pro</vt:lpstr>
      <vt:lpstr>Arial</vt:lpstr>
      <vt:lpstr>Calibri</vt:lpstr>
      <vt:lpstr>Roboto</vt:lpstr>
      <vt:lpstr>Rockwell Condensed</vt:lpstr>
      <vt:lpstr>20140311PresentationUWTSDTemplate</vt:lpstr>
      <vt:lpstr>BSc in Health &amp; Social Care   Changemakers – Creativity and Value Creation (BMHP 5014)   WEEK 3  </vt:lpstr>
      <vt:lpstr>Today we will…</vt:lpstr>
      <vt:lpstr>MIND-MAPS</vt:lpstr>
      <vt:lpstr>Simple Rules for an effective Mind-map </vt:lpstr>
      <vt:lpstr>Mind-Maps</vt:lpstr>
      <vt:lpstr>Brainstorming Ideas</vt:lpstr>
      <vt:lpstr>Mind-Map Example</vt:lpstr>
      <vt:lpstr>PowerPoint Presentation</vt:lpstr>
      <vt:lpstr>Task 1 Option – Mind-map </vt:lpstr>
      <vt:lpstr>BLOG</vt:lpstr>
      <vt:lpstr>What is a Blog?</vt:lpstr>
      <vt:lpstr>The Blog</vt:lpstr>
      <vt:lpstr>Task 2 Option – A Blog </vt:lpstr>
      <vt:lpstr>FLYER/LEAFLET </vt:lpstr>
      <vt:lpstr>What is a Flyer/leaflet  </vt:lpstr>
      <vt:lpstr>Flyer/leaflet  </vt:lpstr>
      <vt:lpstr>NHS – Covid-19 Example</vt:lpstr>
      <vt:lpstr>Service Example </vt:lpstr>
      <vt:lpstr>The Census Notification </vt:lpstr>
      <vt:lpstr>Sales Leaflet Example</vt:lpstr>
      <vt:lpstr>Task 4 Option – A flyer/leaflet </vt:lpstr>
      <vt:lpstr>Unit 1 What is Society 5.0? </vt:lpstr>
      <vt:lpstr>Innovation and society </vt:lpstr>
      <vt:lpstr>Technologies </vt:lpstr>
      <vt:lpstr>Why are these called innovations in Health and Social Care? Unit 1 </vt:lpstr>
      <vt:lpstr>Goals timeline  E-learning platform</vt:lpstr>
      <vt:lpstr>Units for the on line tasks – Unit 1</vt:lpstr>
      <vt:lpstr>Units for the on line tasks – Unit 2</vt:lpstr>
      <vt:lpstr>Units for the on line tasks – Unit 3</vt:lpstr>
      <vt:lpstr>Units for the on line tasks – Unit 4</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Certificate of Higher Education in Skills for the Workplace  Effective Team Working &amp; Communications (BMSW 4002)  Week 4  Group Decision Making  Dr Azora Hurd a.hurd@uwtsd.ac.uk</dc:title>
  <dc:creator>Azora Hurd</dc:creator>
  <cp:lastModifiedBy>Diola Bijlhout</cp:lastModifiedBy>
  <cp:revision>11</cp:revision>
  <dcterms:created xsi:type="dcterms:W3CDTF">2021-02-07T21:31:18Z</dcterms:created>
  <dcterms:modified xsi:type="dcterms:W3CDTF">2023-02-26T21:12:09Z</dcterms:modified>
</cp:coreProperties>
</file>