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2FF168C-FBD1-4A9C-B155-0451BDB99691}" type="datetimeFigureOut">
              <a:rPr lang="en-PK" smtClean="0"/>
              <a:t>09/03/2026</a:t>
            </a:fld>
            <a:endParaRPr lang="en-PK"/>
          </a:p>
        </p:txBody>
      </p:sp>
      <p:sp>
        <p:nvSpPr>
          <p:cNvPr id="5" name="Footer Placeholder 4"/>
          <p:cNvSpPr>
            <a:spLocks noGrp="1"/>
          </p:cNvSpPr>
          <p:nvPr>
            <p:ph type="ftr" sz="quarter" idx="11"/>
          </p:nvPr>
        </p:nvSpPr>
        <p:spPr>
          <a:xfrm>
            <a:off x="2692397" y="5037663"/>
            <a:ext cx="5214635" cy="279400"/>
          </a:xfrm>
        </p:spPr>
        <p:txBody>
          <a:bodyPr/>
          <a:lstStyle/>
          <a:p>
            <a:endParaRPr lang="en-PK"/>
          </a:p>
        </p:txBody>
      </p:sp>
      <p:sp>
        <p:nvSpPr>
          <p:cNvPr id="6" name="Slide Number Placeholder 5"/>
          <p:cNvSpPr>
            <a:spLocks noGrp="1"/>
          </p:cNvSpPr>
          <p:nvPr>
            <p:ph type="sldNum" sz="quarter" idx="12"/>
          </p:nvPr>
        </p:nvSpPr>
        <p:spPr>
          <a:xfrm>
            <a:off x="8956900" y="5037663"/>
            <a:ext cx="551167" cy="279400"/>
          </a:xfrm>
        </p:spPr>
        <p:txBody>
          <a:bodyPr/>
          <a:lstStyle/>
          <a:p>
            <a:fld id="{70EAFB59-D0FB-4F84-9441-70E618AB6AEE}" type="slidenum">
              <a:rPr lang="en-PK" smtClean="0"/>
              <a:t>‹#›</a:t>
            </a:fld>
            <a:endParaRPr lang="en-PK"/>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1866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FF168C-FBD1-4A9C-B155-0451BDB99691}" type="datetimeFigureOut">
              <a:rPr lang="en-PK" smtClean="0"/>
              <a:t>09/03/2026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70EAFB59-D0FB-4F84-9441-70E618AB6AEE}" type="slidenum">
              <a:rPr lang="en-PK" smtClean="0"/>
              <a:t>‹#›</a:t>
            </a:fld>
            <a:endParaRPr lang="en-PK"/>
          </a:p>
        </p:txBody>
      </p:sp>
    </p:spTree>
    <p:extLst>
      <p:ext uri="{BB962C8B-B14F-4D97-AF65-F5344CB8AC3E}">
        <p14:creationId xmlns:p14="http://schemas.microsoft.com/office/powerpoint/2010/main" val="838662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FF168C-FBD1-4A9C-B155-0451BDB99691}" type="datetimeFigureOut">
              <a:rPr lang="en-PK" smtClean="0"/>
              <a:t>09/03/2026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70EAFB59-D0FB-4F84-9441-70E618AB6AEE}" type="slidenum">
              <a:rPr lang="en-PK" smtClean="0"/>
              <a:t>‹#›</a:t>
            </a:fld>
            <a:endParaRPr lang="en-PK"/>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7368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FF168C-FBD1-4A9C-B155-0451BDB99691}" type="datetimeFigureOut">
              <a:rPr lang="en-PK" smtClean="0"/>
              <a:t>09/03/2026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70EAFB59-D0FB-4F84-9441-70E618AB6AEE}" type="slidenum">
              <a:rPr lang="en-PK" smtClean="0"/>
              <a:t>‹#›</a:t>
            </a:fld>
            <a:endParaRPr lang="en-PK"/>
          </a:p>
        </p:txBody>
      </p:sp>
    </p:spTree>
    <p:extLst>
      <p:ext uri="{BB962C8B-B14F-4D97-AF65-F5344CB8AC3E}">
        <p14:creationId xmlns:p14="http://schemas.microsoft.com/office/powerpoint/2010/main" val="3973198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FF168C-FBD1-4A9C-B155-0451BDB99691}" type="datetimeFigureOut">
              <a:rPr lang="en-PK" smtClean="0"/>
              <a:t>09/03/2026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70EAFB59-D0FB-4F84-9441-70E618AB6AEE}" type="slidenum">
              <a:rPr lang="en-PK" smtClean="0"/>
              <a:t>‹#›</a:t>
            </a:fld>
            <a:endParaRPr lang="en-PK"/>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2860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FF168C-FBD1-4A9C-B155-0451BDB99691}" type="datetimeFigureOut">
              <a:rPr lang="en-PK" smtClean="0"/>
              <a:t>09/03/2026</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70EAFB59-D0FB-4F84-9441-70E618AB6AEE}" type="slidenum">
              <a:rPr lang="en-PK" smtClean="0"/>
              <a:t>‹#›</a:t>
            </a:fld>
            <a:endParaRPr lang="en-PK"/>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5308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FF168C-FBD1-4A9C-B155-0451BDB99691}" type="datetimeFigureOut">
              <a:rPr lang="en-PK" smtClean="0"/>
              <a:t>09/03/2026</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70EAFB59-D0FB-4F84-9441-70E618AB6AEE}" type="slidenum">
              <a:rPr lang="en-PK" smtClean="0"/>
              <a:t>‹#›</a:t>
            </a:fld>
            <a:endParaRPr lang="en-PK"/>
          </a:p>
        </p:txBody>
      </p:sp>
    </p:spTree>
    <p:extLst>
      <p:ext uri="{BB962C8B-B14F-4D97-AF65-F5344CB8AC3E}">
        <p14:creationId xmlns:p14="http://schemas.microsoft.com/office/powerpoint/2010/main" val="1039230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FF168C-FBD1-4A9C-B155-0451BDB99691}" type="datetimeFigureOut">
              <a:rPr lang="en-PK" smtClean="0"/>
              <a:t>09/03/2026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70EAFB59-D0FB-4F84-9441-70E618AB6AEE}" type="slidenum">
              <a:rPr lang="en-PK" smtClean="0"/>
              <a:t>‹#›</a:t>
            </a:fld>
            <a:endParaRPr lang="en-PK"/>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1236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FF168C-FBD1-4A9C-B155-0451BDB99691}" type="datetimeFigureOut">
              <a:rPr lang="en-PK" smtClean="0"/>
              <a:t>09/03/2026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70EAFB59-D0FB-4F84-9441-70E618AB6AEE}" type="slidenum">
              <a:rPr lang="en-PK" smtClean="0"/>
              <a:t>‹#›</a:t>
            </a:fld>
            <a:endParaRPr lang="en-PK"/>
          </a:p>
        </p:txBody>
      </p:sp>
    </p:spTree>
    <p:extLst>
      <p:ext uri="{BB962C8B-B14F-4D97-AF65-F5344CB8AC3E}">
        <p14:creationId xmlns:p14="http://schemas.microsoft.com/office/powerpoint/2010/main" val="3990421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FF168C-FBD1-4A9C-B155-0451BDB99691}" type="datetimeFigureOut">
              <a:rPr lang="en-PK" smtClean="0"/>
              <a:t>09/03/2026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70EAFB59-D0FB-4F84-9441-70E618AB6AEE}" type="slidenum">
              <a:rPr lang="en-PK" smtClean="0"/>
              <a:t>‹#›</a:t>
            </a:fld>
            <a:endParaRPr lang="en-PK"/>
          </a:p>
        </p:txBody>
      </p:sp>
    </p:spTree>
    <p:extLst>
      <p:ext uri="{BB962C8B-B14F-4D97-AF65-F5344CB8AC3E}">
        <p14:creationId xmlns:p14="http://schemas.microsoft.com/office/powerpoint/2010/main" val="2148764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FF168C-FBD1-4A9C-B155-0451BDB99691}" type="datetimeFigureOut">
              <a:rPr lang="en-PK" smtClean="0"/>
              <a:t>09/03/2026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70EAFB59-D0FB-4F84-9441-70E618AB6AEE}" type="slidenum">
              <a:rPr lang="en-PK" smtClean="0"/>
              <a:t>‹#›</a:t>
            </a:fld>
            <a:endParaRPr lang="en-PK"/>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805582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FF168C-FBD1-4A9C-B155-0451BDB99691}" type="datetimeFigureOut">
              <a:rPr lang="en-PK" smtClean="0"/>
              <a:t>09/03/2026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70EAFB59-D0FB-4F84-9441-70E618AB6AEE}" type="slidenum">
              <a:rPr lang="en-PK" smtClean="0"/>
              <a:t>‹#›</a:t>
            </a:fld>
            <a:endParaRPr lang="en-PK"/>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23572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FF168C-FBD1-4A9C-B155-0451BDB99691}" type="datetimeFigureOut">
              <a:rPr lang="en-PK" smtClean="0"/>
              <a:t>09/03/2026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70EAFB59-D0FB-4F84-9441-70E618AB6AEE}" type="slidenum">
              <a:rPr lang="en-PK" smtClean="0"/>
              <a:t>‹#›</a:t>
            </a:fld>
            <a:endParaRPr lang="en-PK"/>
          </a:p>
        </p:txBody>
      </p:sp>
    </p:spTree>
    <p:extLst>
      <p:ext uri="{BB962C8B-B14F-4D97-AF65-F5344CB8AC3E}">
        <p14:creationId xmlns:p14="http://schemas.microsoft.com/office/powerpoint/2010/main" val="19865040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FF168C-FBD1-4A9C-B155-0451BDB99691}" type="datetimeFigureOut">
              <a:rPr lang="en-PK" smtClean="0"/>
              <a:t>09/03/2026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70EAFB59-D0FB-4F84-9441-70E618AB6AEE}" type="slidenum">
              <a:rPr lang="en-PK" smtClean="0"/>
              <a:t>‹#›</a:t>
            </a:fld>
            <a:endParaRPr lang="en-PK"/>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61296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FF168C-FBD1-4A9C-B155-0451BDB99691}" type="datetimeFigureOut">
              <a:rPr lang="en-PK" smtClean="0"/>
              <a:t>09/03/2026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70EAFB59-D0FB-4F84-9441-70E618AB6AEE}" type="slidenum">
              <a:rPr lang="en-PK" smtClean="0"/>
              <a:t>‹#›</a:t>
            </a:fld>
            <a:endParaRPr lang="en-PK"/>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42295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FF168C-FBD1-4A9C-B155-0451BDB99691}" type="datetimeFigureOut">
              <a:rPr lang="en-PK" smtClean="0"/>
              <a:t>09/03/2026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70EAFB59-D0FB-4F84-9441-70E618AB6AEE}" type="slidenum">
              <a:rPr lang="en-PK" smtClean="0"/>
              <a:t>‹#›</a:t>
            </a:fld>
            <a:endParaRPr lang="en-PK"/>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67834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FF168C-FBD1-4A9C-B155-0451BDB99691}" type="datetimeFigureOut">
              <a:rPr lang="en-PK" smtClean="0"/>
              <a:t>09/03/2026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70EAFB59-D0FB-4F84-9441-70E618AB6AEE}" type="slidenum">
              <a:rPr lang="en-PK" smtClean="0"/>
              <a:t>‹#›</a:t>
            </a:fld>
            <a:endParaRPr lang="en-PK"/>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99717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2FF168C-FBD1-4A9C-B155-0451BDB99691}" type="datetimeFigureOut">
              <a:rPr lang="en-PK" smtClean="0"/>
              <a:t>09/03/2026</a:t>
            </a:fld>
            <a:endParaRPr lang="en-PK"/>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PK"/>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0EAFB59-D0FB-4F84-9441-70E618AB6AEE}" type="slidenum">
              <a:rPr lang="en-PK" smtClean="0"/>
              <a:t>‹#›</a:t>
            </a:fld>
            <a:endParaRPr lang="en-PK"/>
          </a:p>
        </p:txBody>
      </p:sp>
    </p:spTree>
    <p:extLst>
      <p:ext uri="{BB962C8B-B14F-4D97-AF65-F5344CB8AC3E}">
        <p14:creationId xmlns:p14="http://schemas.microsoft.com/office/powerpoint/2010/main" val="23727280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6FBA3-3D0F-9BFF-A8A8-D618C515916A}"/>
              </a:ext>
            </a:extLst>
          </p:cNvPr>
          <p:cNvSpPr>
            <a:spLocks noGrp="1"/>
          </p:cNvSpPr>
          <p:nvPr>
            <p:ph type="ctrTitle"/>
          </p:nvPr>
        </p:nvSpPr>
        <p:spPr/>
        <p:txBody>
          <a:bodyPr/>
          <a:lstStyle/>
          <a:p>
            <a:r>
              <a:rPr lang="en-US" sz="3600" dirty="0"/>
              <a:t>Communication Barriers and Teamwork at Flight Foods Ltd</a:t>
            </a:r>
            <a:endParaRPr lang="en-PK" sz="3600" dirty="0"/>
          </a:p>
        </p:txBody>
      </p:sp>
      <p:sp>
        <p:nvSpPr>
          <p:cNvPr id="3" name="Subtitle 2">
            <a:extLst>
              <a:ext uri="{FF2B5EF4-FFF2-40B4-BE49-F238E27FC236}">
                <a16:creationId xmlns:a16="http://schemas.microsoft.com/office/drawing/2014/main" id="{70338827-0189-F3FC-324D-34A77F4F11B1}"/>
              </a:ext>
            </a:extLst>
          </p:cNvPr>
          <p:cNvSpPr>
            <a:spLocks noGrp="1"/>
          </p:cNvSpPr>
          <p:nvPr>
            <p:ph type="subTitle" idx="1"/>
          </p:nvPr>
        </p:nvSpPr>
        <p:spPr>
          <a:xfrm>
            <a:off x="2692398" y="3657596"/>
            <a:ext cx="6815669" cy="1618491"/>
          </a:xfrm>
        </p:spPr>
        <p:txBody>
          <a:bodyPr>
            <a:normAutofit fontScale="70000" lnSpcReduction="20000"/>
          </a:bodyPr>
          <a:lstStyle/>
          <a:p>
            <a:r>
              <a:rPr lang="en-US" dirty="0"/>
              <a:t>Module: Effective Teamwork and Communication</a:t>
            </a:r>
            <a:br>
              <a:rPr lang="en-US" dirty="0"/>
            </a:br>
            <a:r>
              <a:rPr lang="en-US" dirty="0"/>
              <a:t>Module Code: LCLM4003</a:t>
            </a:r>
          </a:p>
          <a:p>
            <a:r>
              <a:rPr lang="en-US" dirty="0" err="1"/>
              <a:t>Programme</a:t>
            </a:r>
            <a:r>
              <a:rPr lang="en-US" dirty="0"/>
              <a:t>: Cert HE Business Skills for the Workplace</a:t>
            </a:r>
          </a:p>
          <a:p>
            <a:r>
              <a:rPr lang="en-US" dirty="0"/>
              <a:t>Student Name:</a:t>
            </a:r>
            <a:br>
              <a:rPr lang="en-US" dirty="0"/>
            </a:br>
            <a:r>
              <a:rPr lang="en-US" dirty="0"/>
              <a:t>Student ID:</a:t>
            </a:r>
          </a:p>
          <a:p>
            <a:r>
              <a:rPr lang="en-US" dirty="0"/>
              <a:t>Date: March 8, 2026</a:t>
            </a:r>
            <a:endParaRPr lang="en-PK" dirty="0"/>
          </a:p>
        </p:txBody>
      </p:sp>
    </p:spTree>
    <p:extLst>
      <p:ext uri="{BB962C8B-B14F-4D97-AF65-F5344CB8AC3E}">
        <p14:creationId xmlns:p14="http://schemas.microsoft.com/office/powerpoint/2010/main" val="526849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0B97F-E407-65A9-F752-FC8710CD1C40}"/>
              </a:ext>
            </a:extLst>
          </p:cNvPr>
          <p:cNvSpPr>
            <a:spLocks noGrp="1"/>
          </p:cNvSpPr>
          <p:nvPr>
            <p:ph type="title"/>
          </p:nvPr>
        </p:nvSpPr>
        <p:spPr/>
        <p:txBody>
          <a:bodyPr/>
          <a:lstStyle/>
          <a:p>
            <a:r>
              <a:rPr lang="en-US" dirty="0"/>
              <a:t>Overview </a:t>
            </a:r>
            <a:endParaRPr lang="en-PK" dirty="0"/>
          </a:p>
        </p:txBody>
      </p:sp>
      <p:sp>
        <p:nvSpPr>
          <p:cNvPr id="3" name="Content Placeholder 2">
            <a:extLst>
              <a:ext uri="{FF2B5EF4-FFF2-40B4-BE49-F238E27FC236}">
                <a16:creationId xmlns:a16="http://schemas.microsoft.com/office/drawing/2014/main" id="{5F32BF7D-D420-4758-84F9-CAC55F7F37D9}"/>
              </a:ext>
            </a:extLst>
          </p:cNvPr>
          <p:cNvSpPr>
            <a:spLocks noGrp="1"/>
          </p:cNvSpPr>
          <p:nvPr>
            <p:ph idx="1"/>
          </p:nvPr>
        </p:nvSpPr>
        <p:spPr/>
        <p:txBody>
          <a:bodyPr>
            <a:normAutofit fontScale="85000" lnSpcReduction="20000"/>
          </a:bodyPr>
          <a:lstStyle/>
          <a:p>
            <a:r>
              <a:rPr lang="en-US" dirty="0"/>
              <a:t>This presentation examines the communication issues experienced by Flight Foods Ltd, a firm that produces ready meal to airlines. The complaints about the low quality of food and hygiene standards have resulted in a decrease of the business in the company. </a:t>
            </a:r>
          </a:p>
          <a:p>
            <a:r>
              <a:rPr lang="en-US" dirty="0"/>
              <a:t>In the presentation, the discussion of key communication barriers identified in the case study will be made such as environmental noise, language barriers, age differences, cultural differences, and emotional barriers. These barriers will be explained using communication theories namely, Shannon and Weaver Model, Schramm Model and SMCR Model developed by Berlo. </a:t>
            </a:r>
          </a:p>
          <a:p>
            <a:r>
              <a:rPr lang="en-US" dirty="0"/>
              <a:t>At the end of the presentation, the recommendations on how the company can optimize communication and teamwork to increase operational efficiency and quality of food will be given.</a:t>
            </a:r>
            <a:endParaRPr lang="en-PK" dirty="0"/>
          </a:p>
        </p:txBody>
      </p:sp>
    </p:spTree>
    <p:extLst>
      <p:ext uri="{BB962C8B-B14F-4D97-AF65-F5344CB8AC3E}">
        <p14:creationId xmlns:p14="http://schemas.microsoft.com/office/powerpoint/2010/main" val="796548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64D7C-C445-4566-7F4B-8403979E3DB9}"/>
              </a:ext>
            </a:extLst>
          </p:cNvPr>
          <p:cNvSpPr>
            <a:spLocks noGrp="1"/>
          </p:cNvSpPr>
          <p:nvPr>
            <p:ph type="title"/>
          </p:nvPr>
        </p:nvSpPr>
        <p:spPr/>
        <p:txBody>
          <a:bodyPr/>
          <a:lstStyle/>
          <a:p>
            <a:r>
              <a:rPr lang="en-US" dirty="0"/>
              <a:t>Background of the Case Study</a:t>
            </a:r>
            <a:endParaRPr lang="en-PK" dirty="0"/>
          </a:p>
        </p:txBody>
      </p:sp>
      <p:sp>
        <p:nvSpPr>
          <p:cNvPr id="3" name="Content Placeholder 2">
            <a:extLst>
              <a:ext uri="{FF2B5EF4-FFF2-40B4-BE49-F238E27FC236}">
                <a16:creationId xmlns:a16="http://schemas.microsoft.com/office/drawing/2014/main" id="{CFEAB7AF-428C-CA7D-4511-1A4AC262BF8F}"/>
              </a:ext>
            </a:extLst>
          </p:cNvPr>
          <p:cNvSpPr>
            <a:spLocks noGrp="1"/>
          </p:cNvSpPr>
          <p:nvPr>
            <p:ph idx="1"/>
          </p:nvPr>
        </p:nvSpPr>
        <p:spPr/>
        <p:txBody>
          <a:bodyPr>
            <a:normAutofit fontScale="92500" lnSpcReduction="20000"/>
          </a:bodyPr>
          <a:lstStyle/>
          <a:p>
            <a:r>
              <a:rPr lang="en-US" dirty="0"/>
              <a:t>Flight Foods Ltd is a medium-sized organization that manufactures ready meals to airline organizations. Lately, the company has lost customers due to the complaints raised by airlines that the food standards were low. </a:t>
            </a:r>
          </a:p>
          <a:p>
            <a:r>
              <a:rPr lang="en-US" dirty="0"/>
              <a:t>Part of the issues that have been reported relate to undercooked food, improper packaging and meat in vegetarian meals. These problems suggest that there are significant operational and communication challenges in the organization. </a:t>
            </a:r>
          </a:p>
          <a:p>
            <a:r>
              <a:rPr lang="en-US" dirty="0"/>
              <a:t>The factory has a workforce of about 40 workers whose age ranges between 16 and 60 years, most of whom receive various cultural and linguistic backgrounds. The factory manager, Gary, does not have the tools to communicate effectively with the employees, and such a fact causes misunderstanding and errors. </a:t>
            </a:r>
            <a:endParaRPr lang="en-PK" dirty="0"/>
          </a:p>
        </p:txBody>
      </p:sp>
    </p:spTree>
    <p:extLst>
      <p:ext uri="{BB962C8B-B14F-4D97-AF65-F5344CB8AC3E}">
        <p14:creationId xmlns:p14="http://schemas.microsoft.com/office/powerpoint/2010/main" val="3284391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38792-956F-86BF-6BB4-593380295796}"/>
              </a:ext>
            </a:extLst>
          </p:cNvPr>
          <p:cNvSpPr>
            <a:spLocks noGrp="1"/>
          </p:cNvSpPr>
          <p:nvPr>
            <p:ph type="title"/>
          </p:nvPr>
        </p:nvSpPr>
        <p:spPr/>
        <p:txBody>
          <a:bodyPr/>
          <a:lstStyle/>
          <a:p>
            <a:r>
              <a:rPr lang="en-US" dirty="0"/>
              <a:t>Environmental Noise Barriers</a:t>
            </a:r>
            <a:endParaRPr lang="en-PK" dirty="0"/>
          </a:p>
        </p:txBody>
      </p:sp>
      <p:sp>
        <p:nvSpPr>
          <p:cNvPr id="3" name="Content Placeholder 2">
            <a:extLst>
              <a:ext uri="{FF2B5EF4-FFF2-40B4-BE49-F238E27FC236}">
                <a16:creationId xmlns:a16="http://schemas.microsoft.com/office/drawing/2014/main" id="{A0C3CD11-4B71-DF96-9386-423D231CD911}"/>
              </a:ext>
            </a:extLst>
          </p:cNvPr>
          <p:cNvSpPr>
            <a:spLocks noGrp="1"/>
          </p:cNvSpPr>
          <p:nvPr>
            <p:ph idx="1"/>
          </p:nvPr>
        </p:nvSpPr>
        <p:spPr/>
        <p:txBody>
          <a:bodyPr>
            <a:normAutofit fontScale="92500" lnSpcReduction="20000"/>
          </a:bodyPr>
          <a:lstStyle/>
          <a:p>
            <a:r>
              <a:rPr lang="en-US" dirty="0"/>
              <a:t>Environmental noise is one of the major communication barriers in the case study. The machines used in the factory are old, ineffective and noisy which makes the working environment quite loud.</a:t>
            </a:r>
          </a:p>
          <a:p>
            <a:r>
              <a:rPr lang="en-US" dirty="0"/>
              <a:t>Noise in the </a:t>
            </a:r>
            <a:r>
              <a:rPr lang="en-US" b="1" dirty="0"/>
              <a:t>Shannon and Weaver Communication Model </a:t>
            </a:r>
            <a:r>
              <a:rPr lang="en-US" dirty="0"/>
              <a:t>is described as anything that distorts the communication of a message between the receiver and the sender. Here, the workers are difficult to hear since they have loud machines and therefore Gary cannot communicate with them clearly (Shannon and Weaver, 1949). </a:t>
            </a:r>
          </a:p>
          <a:p>
            <a:r>
              <a:rPr lang="en-US" dirty="0"/>
              <a:t>Due to the inability of the employees to hear or comprehend the instructions, there are errors with food preparation and hygiene. This communication blackout causes operation mistakes and low quality of food. </a:t>
            </a:r>
          </a:p>
          <a:p>
            <a:pPr marL="0" indent="0">
              <a:buNone/>
            </a:pPr>
            <a:endParaRPr lang="en-PK" dirty="0"/>
          </a:p>
        </p:txBody>
      </p:sp>
    </p:spTree>
    <p:extLst>
      <p:ext uri="{BB962C8B-B14F-4D97-AF65-F5344CB8AC3E}">
        <p14:creationId xmlns:p14="http://schemas.microsoft.com/office/powerpoint/2010/main" val="3398037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BD487-2878-CF2D-0F1A-BBBEAACA74D3}"/>
              </a:ext>
            </a:extLst>
          </p:cNvPr>
          <p:cNvSpPr>
            <a:spLocks noGrp="1"/>
          </p:cNvSpPr>
          <p:nvPr>
            <p:ph type="title"/>
          </p:nvPr>
        </p:nvSpPr>
        <p:spPr/>
        <p:txBody>
          <a:bodyPr/>
          <a:lstStyle/>
          <a:p>
            <a:r>
              <a:rPr lang="en-US" dirty="0"/>
              <a:t>Language and Communication Barrier </a:t>
            </a:r>
            <a:endParaRPr lang="en-PK" dirty="0"/>
          </a:p>
        </p:txBody>
      </p:sp>
      <p:sp>
        <p:nvSpPr>
          <p:cNvPr id="3" name="Content Placeholder 2">
            <a:extLst>
              <a:ext uri="{FF2B5EF4-FFF2-40B4-BE49-F238E27FC236}">
                <a16:creationId xmlns:a16="http://schemas.microsoft.com/office/drawing/2014/main" id="{68AE1963-3AE4-6F7A-7AB9-BA4ED982E1CE}"/>
              </a:ext>
            </a:extLst>
          </p:cNvPr>
          <p:cNvSpPr>
            <a:spLocks noGrp="1"/>
          </p:cNvSpPr>
          <p:nvPr>
            <p:ph idx="1"/>
          </p:nvPr>
        </p:nvSpPr>
        <p:spPr/>
        <p:txBody>
          <a:bodyPr>
            <a:normAutofit fontScale="92500" lnSpcReduction="10000"/>
          </a:bodyPr>
          <a:lstStyle/>
          <a:p>
            <a:r>
              <a:rPr lang="en-US" dirty="0"/>
              <a:t>Language differences among employees is also another significant obstacle. Most of the workers are immigrants speaking other languages and with poor English. </a:t>
            </a:r>
          </a:p>
          <a:p>
            <a:r>
              <a:rPr lang="en-US" dirty="0"/>
              <a:t>The </a:t>
            </a:r>
            <a:r>
              <a:rPr lang="en-US" b="1" dirty="0"/>
              <a:t>Berlo SMCR Communication Model </a:t>
            </a:r>
            <a:r>
              <a:rPr lang="en-US" dirty="0"/>
              <a:t>relates the role of language, communication ability and knowledge between the message sender and the receiver. Communication is ineffective in case the language skills of both parties are not similar (Berlo, 1960). </a:t>
            </a:r>
          </a:p>
          <a:p>
            <a:r>
              <a:rPr lang="en-US" dirty="0"/>
              <a:t>Gary in the case study is not able to clarify how tasks should be done since workers speak primarily their native languages. This has resulted in misinterpretation of instructions on food safety and hygiene which causes critical operational issues. </a:t>
            </a:r>
          </a:p>
          <a:p>
            <a:pPr marL="0" indent="0">
              <a:buNone/>
            </a:pPr>
            <a:endParaRPr lang="en-PK" dirty="0"/>
          </a:p>
        </p:txBody>
      </p:sp>
    </p:spTree>
    <p:extLst>
      <p:ext uri="{BB962C8B-B14F-4D97-AF65-F5344CB8AC3E}">
        <p14:creationId xmlns:p14="http://schemas.microsoft.com/office/powerpoint/2010/main" val="3971020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4E4FE-0F4A-6BD0-2026-3DA030E80CF7}"/>
              </a:ext>
            </a:extLst>
          </p:cNvPr>
          <p:cNvSpPr>
            <a:spLocks noGrp="1"/>
          </p:cNvSpPr>
          <p:nvPr>
            <p:ph type="title"/>
          </p:nvPr>
        </p:nvSpPr>
        <p:spPr/>
        <p:txBody>
          <a:bodyPr/>
          <a:lstStyle/>
          <a:p>
            <a:r>
              <a:rPr lang="en-US" dirty="0"/>
              <a:t>Age and Generational Behavior</a:t>
            </a:r>
            <a:endParaRPr lang="en-PK" dirty="0"/>
          </a:p>
        </p:txBody>
      </p:sp>
      <p:sp>
        <p:nvSpPr>
          <p:cNvPr id="3" name="Content Placeholder 2">
            <a:extLst>
              <a:ext uri="{FF2B5EF4-FFF2-40B4-BE49-F238E27FC236}">
                <a16:creationId xmlns:a16="http://schemas.microsoft.com/office/drawing/2014/main" id="{EAFBAA96-E915-CC60-80DE-E58F15934484}"/>
              </a:ext>
            </a:extLst>
          </p:cNvPr>
          <p:cNvSpPr>
            <a:spLocks noGrp="1"/>
          </p:cNvSpPr>
          <p:nvPr>
            <p:ph idx="1"/>
          </p:nvPr>
        </p:nvSpPr>
        <p:spPr/>
        <p:txBody>
          <a:bodyPr>
            <a:normAutofit fontScale="92500" lnSpcReduction="20000"/>
          </a:bodyPr>
          <a:lstStyle/>
          <a:p>
            <a:r>
              <a:rPr lang="en-US" dirty="0"/>
              <a:t>Flight Foods has a workforce that comprises of employees ranging in age between 16 and 60 years. Such broad age bracket brings in a generational variation in attitudes and behavior as well as working habits. </a:t>
            </a:r>
          </a:p>
          <a:p>
            <a:r>
              <a:rPr lang="en-US" b="1" dirty="0"/>
              <a:t>Schramm Communication Model </a:t>
            </a:r>
            <a:r>
              <a:rPr lang="en-US" dirty="0"/>
              <a:t>explicates that communication relies on field of experience of both the receiver and the sender. When individuals possess varied experiences, backgrounds or even views, then they will not easily decode messages in a similar manner (Schramm, 1954). </a:t>
            </a:r>
          </a:p>
          <a:p>
            <a:r>
              <a:rPr lang="en-US" dirty="0"/>
              <a:t>In this instance, Gary says younger employees do not get instructions right. This could be because of the difference in experience, modes of learning, and attitude towards authority and regulations at work. </a:t>
            </a:r>
          </a:p>
          <a:p>
            <a:pPr marL="0" indent="0">
              <a:buNone/>
            </a:pPr>
            <a:endParaRPr lang="en-PK" dirty="0"/>
          </a:p>
        </p:txBody>
      </p:sp>
    </p:spTree>
    <p:extLst>
      <p:ext uri="{BB962C8B-B14F-4D97-AF65-F5344CB8AC3E}">
        <p14:creationId xmlns:p14="http://schemas.microsoft.com/office/powerpoint/2010/main" val="2815205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F6F17-EE2E-133B-940E-F0981C68850A}"/>
              </a:ext>
            </a:extLst>
          </p:cNvPr>
          <p:cNvSpPr>
            <a:spLocks noGrp="1"/>
          </p:cNvSpPr>
          <p:nvPr>
            <p:ph type="title"/>
          </p:nvPr>
        </p:nvSpPr>
        <p:spPr/>
        <p:txBody>
          <a:bodyPr/>
          <a:lstStyle/>
          <a:p>
            <a:r>
              <a:rPr lang="en-US" dirty="0"/>
              <a:t>Cultural Barrier </a:t>
            </a:r>
            <a:endParaRPr lang="en-PK" dirty="0"/>
          </a:p>
        </p:txBody>
      </p:sp>
      <p:sp>
        <p:nvSpPr>
          <p:cNvPr id="3" name="Content Placeholder 2">
            <a:extLst>
              <a:ext uri="{FF2B5EF4-FFF2-40B4-BE49-F238E27FC236}">
                <a16:creationId xmlns:a16="http://schemas.microsoft.com/office/drawing/2014/main" id="{CA809D6D-A7BE-46E6-C34B-13923D36098C}"/>
              </a:ext>
            </a:extLst>
          </p:cNvPr>
          <p:cNvSpPr>
            <a:spLocks noGrp="1"/>
          </p:cNvSpPr>
          <p:nvPr>
            <p:ph idx="1"/>
          </p:nvPr>
        </p:nvSpPr>
        <p:spPr/>
        <p:txBody>
          <a:bodyPr>
            <a:normAutofit fontScale="92500" lnSpcReduction="10000"/>
          </a:bodyPr>
          <a:lstStyle/>
          <a:p>
            <a:r>
              <a:rPr lang="en-US" dirty="0"/>
              <a:t>The communication issues at Flight Foods Ltd are also greatly due to the differences in culture. Employees of five cultural groups make up the workforce. </a:t>
            </a:r>
          </a:p>
          <a:p>
            <a:r>
              <a:rPr lang="en-US" dirty="0"/>
              <a:t>The cultural backgrounds have an impact on the way of communication, mannerism and comprehension of the workplace practices. As an illustration, hygiene standards, authority, and teamwork may differ among some workers. </a:t>
            </a:r>
          </a:p>
          <a:p>
            <a:r>
              <a:rPr lang="en-US" dirty="0"/>
              <a:t>The communication theory states that cultural differences may influence the interpretation of the message. The employees lacking training and cultural understanding can misinterpret the instructions or not perceive the significance of food safety regulations (Robbins and Judge, 2021). </a:t>
            </a:r>
          </a:p>
          <a:p>
            <a:pPr marL="0" indent="0">
              <a:buNone/>
            </a:pPr>
            <a:endParaRPr lang="en-PK" dirty="0"/>
          </a:p>
        </p:txBody>
      </p:sp>
    </p:spTree>
    <p:extLst>
      <p:ext uri="{BB962C8B-B14F-4D97-AF65-F5344CB8AC3E}">
        <p14:creationId xmlns:p14="http://schemas.microsoft.com/office/powerpoint/2010/main" val="2579698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0A320-FEB5-C260-4EF1-6308B53FB069}"/>
              </a:ext>
            </a:extLst>
          </p:cNvPr>
          <p:cNvSpPr>
            <a:spLocks noGrp="1"/>
          </p:cNvSpPr>
          <p:nvPr>
            <p:ph type="title"/>
          </p:nvPr>
        </p:nvSpPr>
        <p:spPr/>
        <p:txBody>
          <a:bodyPr/>
          <a:lstStyle/>
          <a:p>
            <a:r>
              <a:rPr lang="en-US" dirty="0"/>
              <a:t>Emotional Barrier</a:t>
            </a:r>
            <a:endParaRPr lang="en-PK" dirty="0"/>
          </a:p>
        </p:txBody>
      </p:sp>
      <p:sp>
        <p:nvSpPr>
          <p:cNvPr id="3" name="Content Placeholder 2">
            <a:extLst>
              <a:ext uri="{FF2B5EF4-FFF2-40B4-BE49-F238E27FC236}">
                <a16:creationId xmlns:a16="http://schemas.microsoft.com/office/drawing/2014/main" id="{E4E85337-F370-FA07-FA1E-926ACFAB4219}"/>
              </a:ext>
            </a:extLst>
          </p:cNvPr>
          <p:cNvSpPr>
            <a:spLocks noGrp="1"/>
          </p:cNvSpPr>
          <p:nvPr>
            <p:ph idx="1"/>
          </p:nvPr>
        </p:nvSpPr>
        <p:spPr/>
        <p:txBody>
          <a:bodyPr>
            <a:normAutofit lnSpcReduction="10000"/>
          </a:bodyPr>
          <a:lstStyle/>
          <a:p>
            <a:r>
              <a:rPr lang="en-US" dirty="0"/>
              <a:t>Emotional aspects also cause communication difficulties at the workplace. Gary seems to be frustrated and stressed in his dealings with the employees as is evidenced when he calls them “idiots”. </a:t>
            </a:r>
          </a:p>
          <a:p>
            <a:r>
              <a:rPr lang="en-US" dirty="0"/>
              <a:t>Frustration, anger or stress are some of the feelings that may impair communication. When the manager speaks emotionally or in a threatening way, employees will not feel comfortable, or lost on what to ask. </a:t>
            </a:r>
          </a:p>
          <a:p>
            <a:r>
              <a:rPr lang="en-US" dirty="0"/>
              <a:t>This could lead to workers not communicating with the manager, thereby enhancing misunderstandings and mistakes at work (DeVito, 2019). </a:t>
            </a:r>
          </a:p>
          <a:p>
            <a:pPr marL="0" indent="0">
              <a:buNone/>
            </a:pPr>
            <a:endParaRPr lang="en-PK" dirty="0"/>
          </a:p>
        </p:txBody>
      </p:sp>
    </p:spTree>
    <p:extLst>
      <p:ext uri="{BB962C8B-B14F-4D97-AF65-F5344CB8AC3E}">
        <p14:creationId xmlns:p14="http://schemas.microsoft.com/office/powerpoint/2010/main" val="1248845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FF0F3-13A3-73D9-9D68-227F76103974}"/>
              </a:ext>
            </a:extLst>
          </p:cNvPr>
          <p:cNvSpPr>
            <a:spLocks noGrp="1"/>
          </p:cNvSpPr>
          <p:nvPr>
            <p:ph type="title"/>
          </p:nvPr>
        </p:nvSpPr>
        <p:spPr/>
        <p:txBody>
          <a:bodyPr>
            <a:normAutofit fontScale="90000"/>
          </a:bodyPr>
          <a:lstStyle/>
          <a:p>
            <a:r>
              <a:rPr lang="en-US" dirty="0"/>
              <a:t>Recommendations to Improve Communication</a:t>
            </a:r>
            <a:endParaRPr lang="en-PK" dirty="0"/>
          </a:p>
        </p:txBody>
      </p:sp>
      <p:sp>
        <p:nvSpPr>
          <p:cNvPr id="3" name="Content Placeholder 2">
            <a:extLst>
              <a:ext uri="{FF2B5EF4-FFF2-40B4-BE49-F238E27FC236}">
                <a16:creationId xmlns:a16="http://schemas.microsoft.com/office/drawing/2014/main" id="{FCA6FC92-333C-020D-09A1-08CFE77A6517}"/>
              </a:ext>
            </a:extLst>
          </p:cNvPr>
          <p:cNvSpPr>
            <a:spLocks noGrp="1"/>
          </p:cNvSpPr>
          <p:nvPr>
            <p:ph idx="1"/>
          </p:nvPr>
        </p:nvSpPr>
        <p:spPr/>
        <p:txBody>
          <a:bodyPr>
            <a:normAutofit fontScale="85000" lnSpcReduction="20000"/>
          </a:bodyPr>
          <a:lstStyle/>
          <a:p>
            <a:pPr marL="0" indent="0">
              <a:buNone/>
            </a:pPr>
            <a:r>
              <a:rPr lang="en-US" dirty="0"/>
              <a:t>The communication barriers at Flight Foods Ltd can be minimized through several strategies. </a:t>
            </a:r>
          </a:p>
          <a:p>
            <a:r>
              <a:rPr lang="en-US" dirty="0"/>
              <a:t>To start with, the company ought to offer appropriate </a:t>
            </a:r>
            <a:r>
              <a:rPr lang="en-US" b="1" dirty="0"/>
              <a:t>training in food hygiene and safety </a:t>
            </a:r>
            <a:r>
              <a:rPr lang="en-US" dirty="0"/>
              <a:t>prior to the employees joining the workforce. This will see all workers being well aware of hygiene standards. </a:t>
            </a:r>
          </a:p>
          <a:p>
            <a:r>
              <a:rPr lang="en-US" dirty="0"/>
              <a:t>Second, the management must embark on </a:t>
            </a:r>
            <a:r>
              <a:rPr lang="en-US" b="1" dirty="0"/>
              <a:t>visual modes of communication</a:t>
            </a:r>
            <a:r>
              <a:rPr lang="en-US" dirty="0"/>
              <a:t>, e.g., diagrams, multilingual signs, demonstration training. </a:t>
            </a:r>
          </a:p>
          <a:p>
            <a:r>
              <a:rPr lang="en-US" dirty="0"/>
              <a:t>Third, the company needs to introduce the </a:t>
            </a:r>
            <a:r>
              <a:rPr lang="en-US" b="1" dirty="0"/>
              <a:t>training of teamwork and communication </a:t>
            </a:r>
            <a:r>
              <a:rPr lang="en-US" dirty="0"/>
              <a:t>to enhance collaboration between the employees with diverse cultural and generational levels. </a:t>
            </a:r>
          </a:p>
          <a:p>
            <a:r>
              <a:rPr lang="en-US" dirty="0"/>
              <a:t>Lastly, the enhancement of leadership and management communication skills will assist Gary to be more effective and professional in relaying instructions. </a:t>
            </a:r>
          </a:p>
          <a:p>
            <a:endParaRPr lang="en-PK" dirty="0"/>
          </a:p>
        </p:txBody>
      </p:sp>
    </p:spTree>
    <p:extLst>
      <p:ext uri="{BB962C8B-B14F-4D97-AF65-F5344CB8AC3E}">
        <p14:creationId xmlns:p14="http://schemas.microsoft.com/office/powerpoint/2010/main" val="2790598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39489-CE33-C733-FB4B-3AF697600924}"/>
              </a:ext>
            </a:extLst>
          </p:cNvPr>
          <p:cNvSpPr>
            <a:spLocks noGrp="1"/>
          </p:cNvSpPr>
          <p:nvPr>
            <p:ph type="title"/>
          </p:nvPr>
        </p:nvSpPr>
        <p:spPr/>
        <p:txBody>
          <a:bodyPr/>
          <a:lstStyle/>
          <a:p>
            <a:r>
              <a:rPr lang="en-US" dirty="0"/>
              <a:t>Conclusion</a:t>
            </a:r>
            <a:endParaRPr lang="en-PK" dirty="0"/>
          </a:p>
        </p:txBody>
      </p:sp>
      <p:sp>
        <p:nvSpPr>
          <p:cNvPr id="3" name="Content Placeholder 2">
            <a:extLst>
              <a:ext uri="{FF2B5EF4-FFF2-40B4-BE49-F238E27FC236}">
                <a16:creationId xmlns:a16="http://schemas.microsoft.com/office/drawing/2014/main" id="{D371FB5B-D2D7-8845-B25B-3A5CA8BAEE96}"/>
              </a:ext>
            </a:extLst>
          </p:cNvPr>
          <p:cNvSpPr>
            <a:spLocks noGrp="1"/>
          </p:cNvSpPr>
          <p:nvPr>
            <p:ph idx="1"/>
          </p:nvPr>
        </p:nvSpPr>
        <p:spPr/>
        <p:txBody>
          <a:bodyPr>
            <a:normAutofit fontScale="92500" lnSpcReduction="10000"/>
          </a:bodyPr>
          <a:lstStyle/>
          <a:p>
            <a:r>
              <a:rPr lang="en-US" dirty="0"/>
              <a:t>Flight Foods Ltd case study demonstrates that the lack of effective communication may cause severe operational issues and customer dissatisfaction. </a:t>
            </a:r>
          </a:p>
          <a:p>
            <a:r>
              <a:rPr lang="en-US" dirty="0"/>
              <a:t>The primary obstacles that have been identified are environmental noise, language barrier, generational differences and barriers, cultural differences and emotional communication barriers. Shannon and Weaver, Schramm, and Berlo communication models can be used to discuss why these barriers take place. </a:t>
            </a:r>
          </a:p>
          <a:p>
            <a:r>
              <a:rPr lang="en-US" dirty="0"/>
              <a:t>Flight Foods Ltd can remove these barriers by enhancing training, communication procedures and leadership practices in order to enhance teamwork, productivity as well as quality of the food</a:t>
            </a:r>
            <a:r>
              <a:rPr lang="en-US"/>
              <a:t>. </a:t>
            </a:r>
            <a:endParaRPr lang="en-US" dirty="0"/>
          </a:p>
          <a:p>
            <a:pPr marL="0" indent="0">
              <a:buNone/>
            </a:pPr>
            <a:endParaRPr lang="en-PK" dirty="0"/>
          </a:p>
        </p:txBody>
      </p:sp>
    </p:spTree>
    <p:extLst>
      <p:ext uri="{BB962C8B-B14F-4D97-AF65-F5344CB8AC3E}">
        <p14:creationId xmlns:p14="http://schemas.microsoft.com/office/powerpoint/2010/main" val="4276781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EA11B-2C8E-4E1A-FA4E-CA3C3194C0F9}"/>
              </a:ext>
            </a:extLst>
          </p:cNvPr>
          <p:cNvSpPr>
            <a:spLocks noGrp="1"/>
          </p:cNvSpPr>
          <p:nvPr>
            <p:ph type="title"/>
          </p:nvPr>
        </p:nvSpPr>
        <p:spPr/>
        <p:txBody>
          <a:bodyPr/>
          <a:lstStyle/>
          <a:p>
            <a:r>
              <a:rPr lang="en-US" dirty="0"/>
              <a:t>References</a:t>
            </a:r>
            <a:endParaRPr lang="en-PK" dirty="0"/>
          </a:p>
        </p:txBody>
      </p:sp>
      <p:sp>
        <p:nvSpPr>
          <p:cNvPr id="3" name="Content Placeholder 2">
            <a:extLst>
              <a:ext uri="{FF2B5EF4-FFF2-40B4-BE49-F238E27FC236}">
                <a16:creationId xmlns:a16="http://schemas.microsoft.com/office/drawing/2014/main" id="{233BEB0F-476C-285D-BC92-19046FA9D177}"/>
              </a:ext>
            </a:extLst>
          </p:cNvPr>
          <p:cNvSpPr>
            <a:spLocks noGrp="1"/>
          </p:cNvSpPr>
          <p:nvPr>
            <p:ph idx="1"/>
          </p:nvPr>
        </p:nvSpPr>
        <p:spPr/>
        <p:txBody>
          <a:bodyPr>
            <a:normAutofit fontScale="92500" lnSpcReduction="20000"/>
          </a:bodyPr>
          <a:lstStyle/>
          <a:p>
            <a:r>
              <a:rPr lang="en-US" dirty="0"/>
              <a:t>Berlo, D.K., 1960. </a:t>
            </a:r>
            <a:r>
              <a:rPr lang="en-US" i="1" dirty="0"/>
              <a:t>The Process of Communication: An Introduction to Theory and Practice</a:t>
            </a:r>
            <a:r>
              <a:rPr lang="en-US" dirty="0"/>
              <a:t>. New York: Holt, Rinehart and Winston.</a:t>
            </a:r>
          </a:p>
          <a:p>
            <a:r>
              <a:rPr lang="en-US" dirty="0"/>
              <a:t>DeVito, J.A., 2019. </a:t>
            </a:r>
            <a:r>
              <a:rPr lang="en-US" i="1" dirty="0"/>
              <a:t>The Interpersonal Communication Book</a:t>
            </a:r>
            <a:r>
              <a:rPr lang="en-US" dirty="0"/>
              <a:t>. 15th ed. London: Pearson.</a:t>
            </a:r>
          </a:p>
          <a:p>
            <a:r>
              <a:rPr lang="en-US" dirty="0"/>
              <a:t>Schramm, W., 1954. </a:t>
            </a:r>
            <a:r>
              <a:rPr lang="en-US" i="1" dirty="0"/>
              <a:t>The Process and Effects of Mass Communication</a:t>
            </a:r>
            <a:r>
              <a:rPr lang="en-US" dirty="0"/>
              <a:t>. Urbana: University of Illinois Press.</a:t>
            </a:r>
          </a:p>
          <a:p>
            <a:r>
              <a:rPr lang="en-US" dirty="0"/>
              <a:t>Shannon, C.E. and Weaver, W., 1949. </a:t>
            </a:r>
            <a:r>
              <a:rPr lang="en-US" i="1" dirty="0"/>
              <a:t>The Mathematical Theory of Communication</a:t>
            </a:r>
            <a:r>
              <a:rPr lang="en-US" dirty="0"/>
              <a:t>. Urbana: University of Illinois Press.</a:t>
            </a:r>
          </a:p>
          <a:p>
            <a:r>
              <a:rPr lang="en-US" dirty="0"/>
              <a:t>Robbins, S.P. and Judge, T.A., 2021. </a:t>
            </a:r>
            <a:r>
              <a:rPr lang="en-US" i="1" dirty="0" err="1"/>
              <a:t>Organisational</a:t>
            </a:r>
            <a:r>
              <a:rPr lang="en-US" i="1" dirty="0"/>
              <a:t> </a:t>
            </a:r>
            <a:r>
              <a:rPr lang="en-US" i="1" dirty="0" err="1"/>
              <a:t>Behaviour</a:t>
            </a:r>
            <a:r>
              <a:rPr lang="en-US" dirty="0"/>
              <a:t>. 18th ed. Harlow: Pearson. </a:t>
            </a:r>
          </a:p>
        </p:txBody>
      </p:sp>
    </p:spTree>
    <p:extLst>
      <p:ext uri="{BB962C8B-B14F-4D97-AF65-F5344CB8AC3E}">
        <p14:creationId xmlns:p14="http://schemas.microsoft.com/office/powerpoint/2010/main" val="426751426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15</TotalTime>
  <Words>1223</Words>
  <Application>Microsoft Office PowerPoint</Application>
  <PresentationFormat>Widescreen</PresentationFormat>
  <Paragraphs>49</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Garamond</vt:lpstr>
      <vt:lpstr>Organic</vt:lpstr>
      <vt:lpstr>Communication Barriers and Teamwork at Flight Foods Ltd</vt:lpstr>
      <vt:lpstr>Overview </vt:lpstr>
      <vt:lpstr>Background of the Case Study</vt:lpstr>
      <vt:lpstr>Environmental Noise Barriers</vt:lpstr>
      <vt:lpstr>Language and Communication Barrier </vt:lpstr>
      <vt:lpstr>Age and Generational Behavior</vt:lpstr>
      <vt:lpstr>Cultural Barrier </vt:lpstr>
      <vt:lpstr>Emotional Barrier</vt:lpstr>
      <vt:lpstr>Recommendations to Improve Communication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Raqeeb Ahmad Khan</dc:creator>
  <cp:lastModifiedBy>Raqeeb Ahmad Khan</cp:lastModifiedBy>
  <cp:revision>22</cp:revision>
  <dcterms:created xsi:type="dcterms:W3CDTF">2026-03-09T09:12:03Z</dcterms:created>
  <dcterms:modified xsi:type="dcterms:W3CDTF">2026-03-09T09:28:00Z</dcterms:modified>
</cp:coreProperties>
</file>