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13" r:id="rId5"/>
    <p:sldMasterId id="2147483741" r:id="rId6"/>
    <p:sldMasterId id="2147483727" r:id="rId7"/>
  </p:sldMasterIdLst>
  <p:notesMasterIdLst>
    <p:notesMasterId r:id="rId32"/>
  </p:notesMasterIdLst>
  <p:sldIdLst>
    <p:sldId id="330" r:id="rId8"/>
    <p:sldId id="264" r:id="rId9"/>
    <p:sldId id="316" r:id="rId10"/>
    <p:sldId id="311" r:id="rId11"/>
    <p:sldId id="312" r:id="rId12"/>
    <p:sldId id="313" r:id="rId13"/>
    <p:sldId id="314" r:id="rId14"/>
    <p:sldId id="331" r:id="rId15"/>
    <p:sldId id="317" r:id="rId16"/>
    <p:sldId id="315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32" r:id="rId29"/>
    <p:sldId id="310" r:id="rId30"/>
    <p:sldId id="329" r:id="rId31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Mellor" initials="LM" lastIdx="1" clrIdx="0">
    <p:extLst>
      <p:ext uri="{19B8F6BF-5375-455C-9EA6-DF929625EA0E}">
        <p15:presenceInfo xmlns:p15="http://schemas.microsoft.com/office/powerpoint/2012/main" userId="71831be4c23a743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95B"/>
    <a:srgbClr val="DB1D52"/>
    <a:srgbClr val="520D5D"/>
    <a:srgbClr val="DBD3E5"/>
    <a:srgbClr val="B8BABC"/>
    <a:srgbClr val="DADBDC"/>
    <a:srgbClr val="97999C"/>
    <a:srgbClr val="A991BC"/>
    <a:srgbClr val="8B6AA2"/>
    <a:srgbClr val="E682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35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25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683B98-BC47-4B80-BD94-EFE7E635D891}" type="datetimeFigureOut">
              <a:rPr lang="en-GB" smtClean="0"/>
              <a:t>15/10/2018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4725"/>
            <a:ext cx="5448300" cy="3914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25" y="9444038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A9DAC-983C-436E-9369-36D1DDA8E8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508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IPD Title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401"/>
            <a:ext cx="9144001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9626090-BDA4-426B-A664-CD4948F7D37A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93" y="494063"/>
            <a:ext cx="1422302" cy="80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8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e section break or 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837F7-DA41-4951-8153-B2E41816907C}" type="datetime1">
              <a:rPr lang="en-GB" smtClean="0"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9" r="-26553"/>
          <a:stretch/>
        </p:blipFill>
        <p:spPr>
          <a:xfrm>
            <a:off x="-5806" y="-1526"/>
            <a:ext cx="12092445" cy="69928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293171" y="493200"/>
            <a:ext cx="1441850" cy="824612"/>
          </a:xfrm>
          <a:prstGeom prst="rect">
            <a:avLst/>
          </a:prstGeom>
        </p:spPr>
      </p:pic>
      <p:sp>
        <p:nvSpPr>
          <p:cNvPr id="10" name="TextBox 9"/>
          <p:cNvSpPr txBox="1">
            <a:spLocks noChangeAspect="1"/>
          </p:cNvSpPr>
          <p:nvPr userDrawn="1"/>
        </p:nvSpPr>
        <p:spPr>
          <a:xfrm>
            <a:off x="-1" y="1524002"/>
            <a:ext cx="4564743" cy="2663369"/>
          </a:xfrm>
          <a:prstGeom prst="rect">
            <a:avLst/>
          </a:prstGeom>
          <a:solidFill>
            <a:srgbClr val="58595B">
              <a:alpha val="81000"/>
            </a:srgbClr>
          </a:solidFill>
        </p:spPr>
        <p:txBody>
          <a:bodyPr wrap="square" rtlCol="0">
            <a:normAutofit/>
          </a:bodyPr>
          <a:lstStyle/>
          <a:p>
            <a:endParaRPr lang="en-US" sz="2800" baseline="0" dirty="0">
              <a:solidFill>
                <a:schemeClr val="bg1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9196" y="1761558"/>
            <a:ext cx="4184204" cy="2299453"/>
          </a:xfrm>
        </p:spPr>
        <p:txBody>
          <a:bodyPr anchor="ctr" anchorCtr="0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1013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DC68F-74FD-4E30-9A58-320E3E7E7F2E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92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F24BF-8B04-4F23-B21F-B26BA9149382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341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570-1283-40B0-807A-E664CFC4DDEA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67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9C155-6BC3-4AEA-8757-00AA2E34536E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75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D992-7761-4949-BEF9-81F6320C3549}" type="datetime1">
              <a:rPr lang="en-GB" smtClean="0"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905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ED436-7FA5-4D0A-9B22-950F88BF6A1B}" type="datetime1">
              <a:rPr lang="en-GB" smtClean="0"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8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83431-23AA-46F8-AEBD-6FB6E05A8312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036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BBFC-6B50-4B74-B885-4136FBBDAD61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457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37C82-4ABA-4025-9C08-7957044D4BBB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9021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6C2-2CE8-4F3B-A7E2-8852AD4222B1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578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AC9DC-A498-40C0-A9D8-62F34ABD1E13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35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3870-0A2C-4409-A081-7B30CE6C7EFA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69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Whi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DA77E-6D8F-4850-992D-FE8ACEE7E339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13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IPD End Slide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4401"/>
            <a:ext cx="9144001" cy="68580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393" y="494063"/>
            <a:ext cx="1422302" cy="809137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2F31390-E43E-4DE7-A1D1-534D0087E315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939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BCDE-CBB3-42C8-8BF1-55C77D37A92C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09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C295D-40A9-44D3-BEAD-04A4F7700340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35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44796-ED55-4F6A-AB47-378559B90FD3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1857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D52EE-DEC1-4FC4-A93B-C3C471896B10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20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3BB9E-7208-4955-9EB7-C7C2F5F131FB}" type="datetime1">
              <a:rPr lang="en-GB" smtClean="0"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7178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8E9-0D7B-46AC-8C10-16B76CC7EEA3}" type="datetime1">
              <a:rPr lang="en-GB" smtClean="0"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4189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C441F-9479-468F-9B28-82D4DA1F452D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957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A9D2F-7A01-4000-9745-53C607D4C546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6300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BCAE-C1C9-434F-A600-669BB6E1D7D4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612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E0F9-BBC0-43C3-89CE-4AA56B255328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4420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9CD53-64EC-4B98-87B0-24086780A0C6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8524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8B40-0601-42D8-AB80-4F44EFD20B43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473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Purpl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204F-46A4-4866-9538-679FE764E0C7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29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2D29-DF05-4D36-985C-188BA7C39127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3238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6291-BBBD-4AB4-8F7F-24722ED6D222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7659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35E0A-385E-4748-856A-3F47C3181B30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7843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BD9F-9FE0-4AB6-B487-3ED6C5D577F3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8907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57BD0-BA8A-4DFD-BF66-95AAE36ADC1A}" type="datetime1">
              <a:rPr lang="en-GB" smtClean="0"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9254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912C5-D105-46A9-A20E-9E92BBD5262D}" type="datetime1">
              <a:rPr lang="en-GB" smtClean="0"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463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01060-B3B8-4197-987B-0631CCE5F422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617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045C2-8455-41CA-9DE0-F15891A9E4CB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7649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A1D04-30EB-4619-9441-9ED328AE393C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0143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FC51E-DA44-45A5-8CED-561307774C7B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412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811A-4530-4E65-A41A-634BC0C36CCC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059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26ACD-655D-4E71-AF23-AACEC2A276AB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2865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SlateDotted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1CD6E-EA14-41D6-9D7C-86EB89208D40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0313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43E1C5-5A7E-4DB5-86FB-C88918A9340B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331480"/>
            <a:ext cx="1422000" cy="48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250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8FD44-4975-4180-B7D7-47F5E645FF6F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19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8595B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7243D-E641-422C-8931-0EF0E5992C62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50" y="331480"/>
            <a:ext cx="1422000" cy="48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517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46400"/>
            <a:ext cx="3886200" cy="483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0631-FECF-447E-A556-39ADA814370A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100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E774E-D2D1-46BD-9A8F-DA9BCAE058C3}" type="datetime1">
              <a:rPr lang="en-GB" smtClean="0"/>
              <a:t>15/10/2018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6630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DECE1-71FC-49E5-B859-270F61DA4337}" type="datetime1">
              <a:rPr lang="en-GB" smtClean="0"/>
              <a:t>15/10/2018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30692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47156-F21C-4BD6-95E3-9125C50C4CF8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3020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A3F18-8F9F-40FF-981B-D983A355E9FD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628650" y="856801"/>
            <a:ext cx="7967663" cy="5270950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54095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es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5E58-B794-4290-ADC4-220D97C69A5E}" type="datetime1">
              <a:rPr lang="en-GB" smtClean="0"/>
              <a:t>15/10/2018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>
          <a:xfrm>
            <a:off x="273600" y="547688"/>
            <a:ext cx="4306338" cy="5600700"/>
          </a:xfrm>
        </p:spPr>
        <p:txBody>
          <a:bodyPr/>
          <a:lstStyle/>
          <a:p>
            <a:endParaRPr lang="en-GB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4651375" y="539750"/>
            <a:ext cx="4233863" cy="5608638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24519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FC8A9-6F97-4301-9292-9F77EF97DD2B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3098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A4139-B14E-4C73-BDDC-10400738908B}" type="datetime1">
              <a:rPr lang="en-GB" smtClean="0"/>
              <a:t>15/10/2018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6219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3842C-A769-4AA6-B45C-BB8CB2F9B4F6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18231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_WhitePl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69FEA-B52A-41D0-A9AE-4C903D6419B1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581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CD31300-14FE-4984-B8DD-7342EC50BA2B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12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7" r:id="rId2"/>
    <p:sldLayoutId id="2147483662" r:id="rId3"/>
    <p:sldLayoutId id="2147483661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72" r:id="rId10"/>
    <p:sldLayoutId id="2147483712" r:id="rId11"/>
    <p:sldLayoutId id="2147483668" r:id="rId12"/>
    <p:sldLayoutId id="2147483669" r:id="rId13"/>
    <p:sldLayoutId id="2147483670" r:id="rId14"/>
    <p:sldLayoutId id="2147483671" r:id="rId15"/>
    <p:sldLayoutId id="2147483756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 baseline="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BD3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B2259A5-0B7B-41CA-8384-F535235DC5B5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506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DADB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19BF6D2-DE36-447A-A00F-9643E2BC9F72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524" y="5059524"/>
            <a:ext cx="1798476" cy="1798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83" y="6363946"/>
            <a:ext cx="786059" cy="2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231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21624"/>
            <a:ext cx="7886700" cy="4899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B5F314E-A3EA-4565-BBF6-02D6B9D080A5}" type="datetime1">
              <a:rPr lang="en-GB" smtClean="0"/>
              <a:t>15/10/2018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6D0D72C-7A67-4C52-B3B9-1710A04F6D2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760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740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rgbClr val="520D5D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DA1D52"/>
        </a:buClr>
        <a:buFont typeface="Arial" panose="020B0604020202020204" pitchFamily="34" charset="0"/>
        <a:buChar char="•"/>
        <a:defRPr sz="25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20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DA1D52"/>
        </a:buClr>
        <a:buFont typeface="Arial" panose="020B0604020202020204" pitchFamily="34" charset="0"/>
        <a:buChar char="•"/>
        <a:defRPr sz="1800" kern="1200">
          <a:solidFill>
            <a:srgbClr val="58595B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pd.co.uk/cipd-hr-profession/profession-map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0" y="3489346"/>
            <a:ext cx="3886200" cy="1771650"/>
          </a:xfrm>
        </p:spPr>
        <p:txBody>
          <a:bodyPr>
            <a:normAutofit/>
          </a:bodyPr>
          <a:lstStyle/>
          <a:p>
            <a:pPr algn="r">
              <a:buFont typeface="Arial" charset="0"/>
              <a:buNone/>
            </a:pPr>
            <a:r>
              <a:rPr lang="en-GB" altLang="en-US" sz="2800" i="1" dirty="0">
                <a:latin typeface="Arial" charset="0"/>
                <a:cs typeface="Arial" charset="0"/>
              </a:rPr>
              <a:t>Chapter 6</a:t>
            </a:r>
          </a:p>
          <a:p>
            <a:pPr algn="r"/>
            <a:r>
              <a:rPr lang="en-GB" sz="2800" dirty="0"/>
              <a:t>Developing the Knowledge and Skill of the HR professional</a:t>
            </a:r>
            <a:endParaRPr lang="en-GB" altLang="en-US" sz="2800" dirty="0">
              <a:latin typeface="Arial" charset="0"/>
              <a:cs typeface="Arial" charset="0"/>
            </a:endParaRPr>
          </a:p>
        </p:txBody>
      </p:sp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0" y="1543071"/>
            <a:ext cx="3886200" cy="1808163"/>
          </a:xfrm>
        </p:spPr>
        <p:txBody>
          <a:bodyPr>
            <a:normAutofit/>
          </a:bodyPr>
          <a:lstStyle/>
          <a:p>
            <a:pPr algn="r"/>
            <a:r>
              <a:rPr lang="en-GB" altLang="en-US" sz="3200" b="1" dirty="0">
                <a:latin typeface="Arial" charset="0"/>
                <a:cs typeface="Arial" charset="0"/>
              </a:rPr>
              <a:t>Studying Human Resource Management</a:t>
            </a:r>
            <a:endParaRPr altLang="en-US" sz="3200" b="1" dirty="0">
              <a:latin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884" y="2054028"/>
            <a:ext cx="2470095" cy="320696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Contents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The CIPD HR Profession Map</a:t>
            </a:r>
          </a:p>
          <a:p>
            <a:r>
              <a:rPr lang="en-GB" dirty="0"/>
              <a:t>The concept of continuous professional development (CPD)</a:t>
            </a:r>
          </a:p>
          <a:p>
            <a:r>
              <a:rPr lang="en-GB" dirty="0"/>
              <a:t>Managing your CPD activities</a:t>
            </a:r>
          </a:p>
          <a:p>
            <a:r>
              <a:rPr lang="en-GB" dirty="0"/>
              <a:t>Identifying support</a:t>
            </a:r>
          </a:p>
          <a:p>
            <a:r>
              <a:rPr lang="en-GB" dirty="0"/>
              <a:t>Barriers to CPD</a:t>
            </a:r>
          </a:p>
          <a:p>
            <a:r>
              <a:rPr lang="en-GB" dirty="0"/>
              <a:t>Sources to support your learning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528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CIPD HR Profession Map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324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The CIPD HR Profession Map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00150"/>
            <a:ext cx="9143999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84600" y="6443133"/>
            <a:ext cx="3539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CIPD (2015)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150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Professional Areas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076081"/>
            <a:ext cx="7886700" cy="4899176"/>
          </a:xfrm>
        </p:spPr>
        <p:txBody>
          <a:bodyPr>
            <a:noAutofit/>
          </a:bodyPr>
          <a:lstStyle/>
          <a:p>
            <a:r>
              <a:rPr lang="en-GB" dirty="0"/>
              <a:t>Insights, strategy and solutions</a:t>
            </a:r>
          </a:p>
          <a:p>
            <a:r>
              <a:rPr lang="en-GB" dirty="0"/>
              <a:t>Leading HR</a:t>
            </a:r>
          </a:p>
          <a:p>
            <a:r>
              <a:rPr lang="en-GB" dirty="0"/>
              <a:t>Organisation design</a:t>
            </a:r>
          </a:p>
          <a:p>
            <a:r>
              <a:rPr lang="en-GB" dirty="0"/>
              <a:t>Organisation development</a:t>
            </a:r>
          </a:p>
          <a:p>
            <a:r>
              <a:rPr lang="en-GB" dirty="0"/>
              <a:t>Resourcing and talent planning</a:t>
            </a:r>
          </a:p>
          <a:p>
            <a:r>
              <a:rPr lang="en-GB" dirty="0"/>
              <a:t>Learning and development</a:t>
            </a:r>
          </a:p>
          <a:p>
            <a:r>
              <a:rPr lang="en-GB" dirty="0"/>
              <a:t>Performance and reward</a:t>
            </a:r>
          </a:p>
          <a:p>
            <a:r>
              <a:rPr lang="en-GB" dirty="0"/>
              <a:t>Employee engagement</a:t>
            </a:r>
          </a:p>
          <a:p>
            <a:r>
              <a:rPr lang="en-GB" dirty="0"/>
              <a:t>Employee relations</a:t>
            </a:r>
          </a:p>
          <a:p>
            <a:r>
              <a:rPr lang="en-GB" dirty="0"/>
              <a:t>Service delivery and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8512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Behaviours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Curious</a:t>
            </a:r>
          </a:p>
          <a:p>
            <a:r>
              <a:rPr lang="en-GB" dirty="0"/>
              <a:t>Decisive thinker</a:t>
            </a:r>
          </a:p>
          <a:p>
            <a:r>
              <a:rPr lang="en-GB" dirty="0"/>
              <a:t>Skilled influencer</a:t>
            </a:r>
          </a:p>
          <a:p>
            <a:r>
              <a:rPr lang="en-GB" dirty="0"/>
              <a:t>Personally credible</a:t>
            </a:r>
          </a:p>
          <a:p>
            <a:r>
              <a:rPr lang="en-GB" dirty="0"/>
              <a:t>Collaborative</a:t>
            </a:r>
          </a:p>
          <a:p>
            <a:r>
              <a:rPr lang="en-GB" dirty="0"/>
              <a:t>Driven to deliver</a:t>
            </a:r>
          </a:p>
          <a:p>
            <a:r>
              <a:rPr lang="en-GB" dirty="0"/>
              <a:t>Courage to challenge</a:t>
            </a:r>
          </a:p>
          <a:p>
            <a:r>
              <a:rPr lang="en-GB" dirty="0"/>
              <a:t>Role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272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Bands and Transitions 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/>
          </a:p>
          <a:p>
            <a:r>
              <a:rPr lang="en-GB" sz="2800" dirty="0"/>
              <a:t>Band one</a:t>
            </a:r>
          </a:p>
          <a:p>
            <a:pPr lvl="1"/>
            <a:r>
              <a:rPr lang="en-GB" sz="2500" dirty="0"/>
              <a:t>Supports colleagues with administration and processes.  Effectively manages information and data and is customer orientated</a:t>
            </a:r>
          </a:p>
          <a:p>
            <a:r>
              <a:rPr lang="en-GB" sz="2800" dirty="0"/>
              <a:t>Band two</a:t>
            </a:r>
          </a:p>
          <a:p>
            <a:pPr lvl="1"/>
            <a:r>
              <a:rPr lang="en-GB" sz="2500" dirty="0"/>
              <a:t>Advises on and/or manages HR related issues relating to an individual or a team. Has a clear understanding of the evaluation process and the solutions available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453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Bands and Transitions (2)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2800" dirty="0"/>
              <a:t>Band three</a:t>
            </a:r>
          </a:p>
          <a:p>
            <a:pPr lvl="1"/>
            <a:r>
              <a:rPr lang="en-GB" sz="2500" dirty="0"/>
              <a:t>Leads a professional area acting as a consultant or partner, addresses key HR challenges at an organisational level for the medium and long-term</a:t>
            </a:r>
          </a:p>
          <a:p>
            <a:r>
              <a:rPr lang="en-GB" sz="2800" dirty="0"/>
              <a:t>Band four</a:t>
            </a:r>
          </a:p>
          <a:p>
            <a:pPr lvl="1"/>
            <a:r>
              <a:rPr lang="en-GB" sz="2500" dirty="0"/>
              <a:t>Leads and manages a professional area(s) and/or the organisation. Responsible for developing and delivering organisational and HR strategy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3888" y="1540955"/>
            <a:ext cx="7886700" cy="3563409"/>
          </a:xfrm>
        </p:spPr>
        <p:txBody>
          <a:bodyPr>
            <a:normAutofit fontScale="90000"/>
          </a:bodyPr>
          <a:lstStyle/>
          <a:p>
            <a:r>
              <a:rPr lang="en-GB" sz="6700" b="1" dirty="0"/>
              <a:t>Continuing Professional Development (CPD)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324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What is CPD?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i="1" dirty="0"/>
              <a:t>“the maintenance and enhancement of the knowledge, expertise and competence of professionals throughout their careers according to a plan formulated with regard to the need of the professional, the employer, the profession and society”</a:t>
            </a:r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dirty="0"/>
              <a:t>Source: Madden and Mitchell (1993) p12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353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The Importance of CPD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A means of continuously improving your knowledge, skills and abilities</a:t>
            </a:r>
          </a:p>
          <a:p>
            <a:r>
              <a:rPr lang="en-GB" dirty="0"/>
              <a:t>Some professional associations (e.g. Law Society) require engagement with CPD on an annual basis</a:t>
            </a:r>
          </a:p>
          <a:p>
            <a:r>
              <a:rPr lang="en-GB" dirty="0"/>
              <a:t>Continuous change in the external environment enhances the importance of CPD activity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060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Sources of CPD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Formal study (e.g. CIPD programmes)</a:t>
            </a:r>
          </a:p>
          <a:p>
            <a:r>
              <a:rPr lang="en-GB" dirty="0"/>
              <a:t>Vocational training</a:t>
            </a:r>
          </a:p>
          <a:p>
            <a:r>
              <a:rPr lang="en-GB" dirty="0"/>
              <a:t>Seminars (e.g. employment law update sessions)</a:t>
            </a:r>
          </a:p>
          <a:p>
            <a:r>
              <a:rPr lang="en-GB" dirty="0"/>
              <a:t>CIPD branch events and conferences</a:t>
            </a:r>
          </a:p>
          <a:p>
            <a:r>
              <a:rPr lang="en-GB" dirty="0"/>
              <a:t>Sector / industry events</a:t>
            </a:r>
          </a:p>
          <a:p>
            <a:r>
              <a:rPr lang="en-GB" dirty="0"/>
              <a:t>Literature (e.g. academic/professional journals)</a:t>
            </a:r>
          </a:p>
          <a:p>
            <a:r>
              <a:rPr lang="en-GB" dirty="0"/>
              <a:t>Networking events</a:t>
            </a:r>
          </a:p>
          <a:p>
            <a:r>
              <a:rPr lang="en-GB" dirty="0"/>
              <a:t>Work shadowing</a:t>
            </a:r>
          </a:p>
          <a:p>
            <a:r>
              <a:rPr lang="en-GB" dirty="0"/>
              <a:t>Coaching and mentoring at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175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Reflective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  <a:p>
            <a:r>
              <a:rPr lang="en-GB" dirty="0"/>
              <a:t>CPD is built on a foundation of reflective practice</a:t>
            </a:r>
          </a:p>
          <a:p>
            <a:r>
              <a:rPr lang="en-GB" dirty="0" err="1"/>
              <a:t>Schön</a:t>
            </a:r>
            <a:r>
              <a:rPr lang="en-GB" dirty="0"/>
              <a:t> (1983) argued that ‘reflection in action distinguishes the truly outstanding professional’</a:t>
            </a:r>
          </a:p>
          <a:p>
            <a:r>
              <a:rPr lang="en-GB" dirty="0"/>
              <a:t>Reflecting on our own learning enables us to link our development activity with practical outcomes</a:t>
            </a:r>
          </a:p>
          <a:p>
            <a:r>
              <a:rPr lang="en-GB" dirty="0"/>
              <a:t>We must reflect on how we learn best, i.e. through private study, networking, formal courses, mentoring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002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Managing Your CPD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management of CPD involves five key stages: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identifying learning needs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drawing up personal development plans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embedding reflective practice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identifying support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overcoming barriers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046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Identifying Learning Needs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/>
              <a:t>A situational approach considers where we have been, where we are now and where we want to be in the future</a:t>
            </a:r>
          </a:p>
          <a:p>
            <a:r>
              <a:rPr lang="en-GB" dirty="0"/>
              <a:t>Benchmarking maps our abilities against set professional standards or the abilities of role models</a:t>
            </a:r>
          </a:p>
          <a:p>
            <a:r>
              <a:rPr lang="en-GB" dirty="0"/>
              <a:t>Observing the behaviour of others allows us to identify core competencies, attitudes and knowledge</a:t>
            </a:r>
          </a:p>
          <a:p>
            <a:r>
              <a:rPr lang="en-GB" dirty="0"/>
              <a:t>Obtaining feedback from different sources allows us to build a rounded picture of ourselves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4792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2478"/>
            <a:ext cx="7886700" cy="1231200"/>
          </a:xfrm>
        </p:spPr>
        <p:txBody>
          <a:bodyPr>
            <a:normAutofit/>
          </a:bodyPr>
          <a:lstStyle/>
          <a:p>
            <a:r>
              <a:rPr lang="en-GB" sz="4000" b="1" dirty="0"/>
              <a:t>Developing a Personal Development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17969"/>
            <a:ext cx="7886700" cy="48991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Developing a personal development plan involves six steps: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conduct a personal skills audit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set objectives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select opportunities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identify actions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implement and progress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assess outcomes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3668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Embedding Reflective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49" y="1253888"/>
            <a:ext cx="7990417" cy="4899176"/>
          </a:xfrm>
        </p:spPr>
        <p:txBody>
          <a:bodyPr>
            <a:noAutofit/>
          </a:bodyPr>
          <a:lstStyle/>
          <a:p>
            <a:r>
              <a:rPr lang="en-GB" dirty="0"/>
              <a:t>A key tool which is useful in reflective practice is the ‘learning log’</a:t>
            </a:r>
          </a:p>
          <a:p>
            <a:r>
              <a:rPr lang="en-GB" dirty="0"/>
              <a:t>A learning log is more than a diary or list of activities, it requires a structured approach to the recording and analysis of learning events</a:t>
            </a:r>
          </a:p>
          <a:p>
            <a:r>
              <a:rPr lang="en-GB" dirty="0"/>
              <a:t>Different approaches can (and should) be taken</a:t>
            </a:r>
          </a:p>
          <a:p>
            <a:r>
              <a:rPr lang="en-GB" dirty="0"/>
              <a:t>A learning log might be structured as follows:</a:t>
            </a:r>
          </a:p>
          <a:p>
            <a:pPr lvl="1"/>
            <a:r>
              <a:rPr lang="en-GB" sz="2500" dirty="0"/>
              <a:t>learning experience</a:t>
            </a:r>
          </a:p>
          <a:p>
            <a:pPr lvl="1"/>
            <a:r>
              <a:rPr lang="en-GB" sz="2500" dirty="0"/>
              <a:t>conclusions</a:t>
            </a:r>
          </a:p>
          <a:p>
            <a:pPr lvl="1"/>
            <a:r>
              <a:rPr lang="en-GB" sz="2500" dirty="0"/>
              <a:t>actions</a:t>
            </a:r>
          </a:p>
          <a:p>
            <a:pPr lvl="1"/>
            <a:r>
              <a:rPr lang="en-GB" sz="2500" dirty="0"/>
              <a:t>deadline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11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Identifying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Effective HR professionals will be able to identify sources of assistance that will enable them to successfully reach their ultimate goals</a:t>
            </a:r>
          </a:p>
          <a:p>
            <a:r>
              <a:rPr lang="en-GB" sz="2800" dirty="0"/>
              <a:t>Support can be useful in helping us to identify goals, sustain development activity and help us to put our learning into practice</a:t>
            </a:r>
          </a:p>
          <a:p>
            <a:r>
              <a:rPr lang="en-GB" sz="2800" dirty="0"/>
              <a:t>We may draw support from:</a:t>
            </a:r>
          </a:p>
          <a:p>
            <a:pPr lvl="1"/>
            <a:r>
              <a:rPr lang="en-GB" sz="2400" dirty="0"/>
              <a:t>colleagues and line managers</a:t>
            </a:r>
          </a:p>
          <a:p>
            <a:pPr lvl="1"/>
            <a:r>
              <a:rPr lang="en-GB" sz="2400" dirty="0"/>
              <a:t>friends and family</a:t>
            </a:r>
          </a:p>
          <a:p>
            <a:pPr lvl="1"/>
            <a:r>
              <a:rPr lang="en-GB" sz="2400" dirty="0"/>
              <a:t>college or university tutors</a:t>
            </a:r>
          </a:p>
          <a:p>
            <a:pPr lvl="1"/>
            <a:r>
              <a:rPr lang="en-GB" sz="2400" dirty="0"/>
              <a:t>professional networks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9507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Barriers to CPD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We can encounter a number of barriers in our efforts to engage with CPD activity</a:t>
            </a:r>
          </a:p>
          <a:p>
            <a:r>
              <a:rPr lang="en-GB" sz="2800" dirty="0"/>
              <a:t>Barriers can include:</a:t>
            </a:r>
          </a:p>
          <a:p>
            <a:pPr lvl="1"/>
            <a:r>
              <a:rPr lang="en-GB" sz="2400" dirty="0"/>
              <a:t>lack of time</a:t>
            </a:r>
          </a:p>
          <a:p>
            <a:pPr lvl="1"/>
            <a:r>
              <a:rPr lang="en-GB" sz="2400" dirty="0"/>
              <a:t>lack of opportunities</a:t>
            </a:r>
          </a:p>
          <a:p>
            <a:pPr lvl="1"/>
            <a:r>
              <a:rPr lang="en-GB" sz="2400" dirty="0"/>
              <a:t>lack of resources</a:t>
            </a:r>
          </a:p>
          <a:p>
            <a:pPr lvl="1"/>
            <a:r>
              <a:rPr lang="en-GB" sz="2400" dirty="0"/>
              <a:t>low expectations</a:t>
            </a:r>
          </a:p>
          <a:p>
            <a:pPr lvl="1"/>
            <a:r>
              <a:rPr lang="en-GB" sz="2400" dirty="0"/>
              <a:t>previous negative experiences</a:t>
            </a:r>
          </a:p>
          <a:p>
            <a:pPr lvl="1"/>
            <a:r>
              <a:rPr lang="en-GB" sz="2400" dirty="0"/>
              <a:t>lack of enthusiasm</a:t>
            </a:r>
          </a:p>
          <a:p>
            <a:pPr lvl="1"/>
            <a:r>
              <a:rPr lang="en-GB" sz="2400" dirty="0"/>
              <a:t>personality factors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1767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Levels of CIPD Membership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Associate</a:t>
            </a:r>
          </a:p>
          <a:p>
            <a:pPr lvl="1"/>
            <a:r>
              <a:rPr lang="en-GB" sz="2500" dirty="0"/>
              <a:t>Working in a support role to key HR areas</a:t>
            </a:r>
          </a:p>
          <a:p>
            <a:pPr lvl="1"/>
            <a:endParaRPr lang="en-GB" sz="2500" dirty="0"/>
          </a:p>
          <a:p>
            <a:r>
              <a:rPr lang="en-GB" sz="2800" dirty="0"/>
              <a:t>Chartered Member</a:t>
            </a:r>
          </a:p>
          <a:p>
            <a:pPr lvl="1"/>
            <a:r>
              <a:rPr lang="en-GB" sz="2500" dirty="0"/>
              <a:t>Able to demonstrate the expertise needed to plan and manage generalist or specialist HR operations</a:t>
            </a:r>
          </a:p>
          <a:p>
            <a:pPr lvl="1"/>
            <a:endParaRPr lang="en-GB" sz="2500" dirty="0"/>
          </a:p>
          <a:p>
            <a:r>
              <a:rPr lang="en-GB" sz="2800" dirty="0"/>
              <a:t>Chartered Fellow</a:t>
            </a:r>
          </a:p>
          <a:p>
            <a:pPr lvl="1"/>
            <a:r>
              <a:rPr lang="en-GB" sz="2500" dirty="0"/>
              <a:t>Holding a strategic position and able to demonstrate the expertise to lead the key areas of HR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276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2478"/>
            <a:ext cx="7886700" cy="1231200"/>
          </a:xfrm>
        </p:spPr>
        <p:txBody>
          <a:bodyPr>
            <a:normAutofit/>
          </a:bodyPr>
          <a:lstStyle/>
          <a:p>
            <a:r>
              <a:rPr lang="en-GB" sz="4000" b="1" dirty="0"/>
              <a:t>Sources to Support Your Learning 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736507"/>
            <a:ext cx="7886700" cy="4899176"/>
          </a:xfrm>
        </p:spPr>
        <p:txBody>
          <a:bodyPr>
            <a:noAutofit/>
          </a:bodyPr>
          <a:lstStyle/>
          <a:p>
            <a:endParaRPr lang="en-GB" dirty="0"/>
          </a:p>
          <a:p>
            <a:r>
              <a:rPr lang="en-GB" sz="2800" dirty="0"/>
              <a:t>Textbooks</a:t>
            </a:r>
          </a:p>
          <a:p>
            <a:r>
              <a:rPr lang="en-GB" sz="2800" dirty="0"/>
              <a:t>Academic journals</a:t>
            </a:r>
          </a:p>
          <a:p>
            <a:pPr lvl="1"/>
            <a:r>
              <a:rPr lang="en-GB" sz="2500" dirty="0"/>
              <a:t>Human Resource Management</a:t>
            </a:r>
          </a:p>
          <a:p>
            <a:pPr lvl="1"/>
            <a:r>
              <a:rPr lang="en-GB" sz="2500" dirty="0"/>
              <a:t>British Journal of Industrial Relations</a:t>
            </a:r>
          </a:p>
          <a:p>
            <a:pPr lvl="1"/>
            <a:r>
              <a:rPr lang="en-GB" sz="2500" dirty="0"/>
              <a:t>Work, Employment and Society (plus many others)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715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2478"/>
            <a:ext cx="7886700" cy="1231200"/>
          </a:xfrm>
        </p:spPr>
        <p:txBody>
          <a:bodyPr>
            <a:normAutofit/>
          </a:bodyPr>
          <a:lstStyle/>
          <a:p>
            <a:r>
              <a:rPr lang="en-GB" sz="4000" b="1" dirty="0"/>
              <a:t>Sources to Support Your Learning (2)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58700"/>
            <a:ext cx="7886700" cy="4899176"/>
          </a:xfrm>
        </p:spPr>
        <p:txBody>
          <a:bodyPr>
            <a:normAutofit/>
          </a:bodyPr>
          <a:lstStyle/>
          <a:p>
            <a:r>
              <a:rPr lang="en-GB" sz="2800" dirty="0"/>
              <a:t>Online information</a:t>
            </a:r>
          </a:p>
          <a:p>
            <a:pPr lvl="1"/>
            <a:r>
              <a:rPr lang="en-GB" sz="2500" dirty="0"/>
              <a:t>Office for National Statistics</a:t>
            </a:r>
          </a:p>
          <a:p>
            <a:pPr lvl="1"/>
            <a:r>
              <a:rPr lang="en-GB" sz="2500" dirty="0"/>
              <a:t>CIPD</a:t>
            </a:r>
          </a:p>
          <a:p>
            <a:pPr lvl="1"/>
            <a:r>
              <a:rPr lang="en-GB" sz="2500" dirty="0"/>
              <a:t>People Management</a:t>
            </a:r>
          </a:p>
          <a:p>
            <a:r>
              <a:rPr lang="en-GB" sz="2800" dirty="0"/>
              <a:t>The press</a:t>
            </a:r>
          </a:p>
          <a:p>
            <a:pPr lvl="1"/>
            <a:r>
              <a:rPr lang="en-GB" sz="2500" dirty="0"/>
              <a:t>The Times</a:t>
            </a:r>
          </a:p>
          <a:p>
            <a:pPr lvl="1"/>
            <a:r>
              <a:rPr lang="en-GB" sz="2500" dirty="0"/>
              <a:t>The Independent</a:t>
            </a:r>
          </a:p>
          <a:p>
            <a:pPr lvl="1"/>
            <a:r>
              <a:rPr lang="en-GB" sz="2500" dirty="0"/>
              <a:t>The Guardian</a:t>
            </a:r>
          </a:p>
          <a:p>
            <a:pPr lvl="1"/>
            <a:r>
              <a:rPr lang="en-GB" sz="2500" dirty="0"/>
              <a:t>The Daily Telegraph</a:t>
            </a:r>
          </a:p>
          <a:p>
            <a:r>
              <a:rPr lang="en-GB" sz="2800" dirty="0"/>
              <a:t>Professional associations and advice bodies (e.g. ACAS)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Conclusion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In a changing environment it is important that HR professionals keep their skills, knowledge and abilities up to date via engagement with CPD</a:t>
            </a:r>
          </a:p>
          <a:p>
            <a:r>
              <a:rPr lang="en-GB" dirty="0"/>
              <a:t>The CIPD HR Profession Map can assist you in identifying your areas of strength and weakness</a:t>
            </a:r>
          </a:p>
          <a:p>
            <a:r>
              <a:rPr lang="en-GB" dirty="0"/>
              <a:t>It is important that we take a planned and considered approach to CPD</a:t>
            </a:r>
          </a:p>
          <a:p>
            <a:r>
              <a:rPr lang="en-GB" dirty="0"/>
              <a:t>We may encounter barriers to our CPD practice and must understand how these can be overcome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450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Bibliography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/>
          </a:p>
          <a:p>
            <a:r>
              <a:rPr lang="en-GB" sz="2400" dirty="0"/>
              <a:t>CIPD (2015) CIPD Profession Map.  [Online] Available: </a:t>
            </a:r>
            <a:r>
              <a:rPr lang="en-GB" sz="2400" dirty="0">
                <a:hlinkClick r:id="rId2"/>
              </a:rPr>
              <a:t>http://www.cipd.co.uk/cipd-hr-profession/profession-map/</a:t>
            </a:r>
            <a:r>
              <a:rPr lang="en-GB" sz="2400" dirty="0"/>
              <a:t>.  Accessed: 5</a:t>
            </a:r>
            <a:r>
              <a:rPr lang="en-GB" sz="2400" baseline="30000" dirty="0"/>
              <a:t>th</a:t>
            </a:r>
            <a:r>
              <a:rPr lang="en-GB" sz="2400" dirty="0"/>
              <a:t> November 2015.</a:t>
            </a:r>
          </a:p>
          <a:p>
            <a:r>
              <a:rPr lang="en-GB" sz="2400" dirty="0"/>
              <a:t>Madden, C. &amp; Mitchell, V. (1993) Professions, standards and competence: a survey of continuing education for the professions. Bristol: University of Bristol, Department for Continuing Education.</a:t>
            </a:r>
          </a:p>
          <a:p>
            <a:r>
              <a:rPr lang="en-GB" sz="2400" dirty="0" err="1"/>
              <a:t>Schön</a:t>
            </a:r>
            <a:r>
              <a:rPr lang="en-GB" sz="2400" dirty="0"/>
              <a:t>, D. (1983) The reflective practitioner: how professionals think in action. New York: Basic Books.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D72C-7A67-4C52-B3B9-1710A04F6D2A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32550"/>
      </p:ext>
    </p:extLst>
  </p:cSld>
  <p:clrMapOvr>
    <a:masterClrMapping/>
  </p:clrMapOvr>
</p:sld>
</file>

<file path=ppt/theme/theme1.xml><?xml version="1.0" encoding="utf-8"?>
<a:theme xmlns:a="http://schemas.openxmlformats.org/drawingml/2006/main" name="CIPD Whit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IPD Purpl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IPD SlateDottedPatte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IPD WhitePlain">
  <a:themeElements>
    <a:clrScheme name="Custom 1">
      <a:dk1>
        <a:srgbClr val="520D5D"/>
      </a:dk1>
      <a:lt1>
        <a:srgbClr val="FFFFFF"/>
      </a:lt1>
      <a:dk2>
        <a:srgbClr val="58595B"/>
      </a:dk2>
      <a:lt2>
        <a:srgbClr val="E7E6E6"/>
      </a:lt2>
      <a:accent1>
        <a:srgbClr val="520D5D"/>
      </a:accent1>
      <a:accent2>
        <a:srgbClr val="A991BC"/>
      </a:accent2>
      <a:accent3>
        <a:srgbClr val="58595B"/>
      </a:accent3>
      <a:accent4>
        <a:srgbClr val="E68286"/>
      </a:accent4>
      <a:accent5>
        <a:srgbClr val="DA1D52"/>
      </a:accent5>
      <a:accent6>
        <a:srgbClr val="DBD3E5"/>
      </a:accent6>
      <a:hlink>
        <a:srgbClr val="DA1D52"/>
      </a:hlink>
      <a:folHlink>
        <a:srgbClr val="520D5D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4F59197CE9A8C45A1FAF68A847A3CD6" ma:contentTypeVersion="1" ma:contentTypeDescription="Create a new document." ma:contentTypeScope="" ma:versionID="780e2b60fa495ae40af9fdb10f929f77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18eccab7e06c40e5fe83bf06182e4b5b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06179DC-3C21-44D2-B100-8673DD4508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A83033-A5AE-4B9F-97A2-2D79935AC2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1A996E-8F35-4EE5-A18E-4DB6ABEAD38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sharepoint/v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621</TotalTime>
  <Words>1023</Words>
  <Application>Microsoft Office PowerPoint</Application>
  <PresentationFormat>On-screen Show (4:3)</PresentationFormat>
  <Paragraphs>185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CIPD WhiteDottedPattern</vt:lpstr>
      <vt:lpstr>CIPD PurpleDottedPattern</vt:lpstr>
      <vt:lpstr>CIPD SlateDottedPattern</vt:lpstr>
      <vt:lpstr>CIPD WhitePlain</vt:lpstr>
      <vt:lpstr>Studying Human Resource Management</vt:lpstr>
      <vt:lpstr>Contents</vt:lpstr>
      <vt:lpstr>The CIPD HR Profession Map </vt:lpstr>
      <vt:lpstr>The CIPD HR Profession Map</vt:lpstr>
      <vt:lpstr>Professional Areas</vt:lpstr>
      <vt:lpstr>Behaviours</vt:lpstr>
      <vt:lpstr>Bands and Transitions (1)</vt:lpstr>
      <vt:lpstr>Bands and Transitions (2)</vt:lpstr>
      <vt:lpstr>Continuing Professional Development (CPD) </vt:lpstr>
      <vt:lpstr>What is CPD?</vt:lpstr>
      <vt:lpstr>The Importance of CPD</vt:lpstr>
      <vt:lpstr>Sources of CPD</vt:lpstr>
      <vt:lpstr>Reflective Practice</vt:lpstr>
      <vt:lpstr>Managing Your CPD</vt:lpstr>
      <vt:lpstr>Identifying Learning Needs</vt:lpstr>
      <vt:lpstr>Developing a Personal Development Plan</vt:lpstr>
      <vt:lpstr>Embedding Reflective Practice</vt:lpstr>
      <vt:lpstr>Identifying Support</vt:lpstr>
      <vt:lpstr>Barriers to CPD</vt:lpstr>
      <vt:lpstr>Levels of CIPD Membership</vt:lpstr>
      <vt:lpstr>Sources to Support Your Learning (1)</vt:lpstr>
      <vt:lpstr>Sources to Support Your Learning (2)</vt:lpstr>
      <vt:lpstr>Conclusion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Martina Becikova</dc:creator>
  <cp:lastModifiedBy>Julie Thomas</cp:lastModifiedBy>
  <cp:revision>72</cp:revision>
  <cp:lastPrinted>2015-01-15T17:29:00Z</cp:lastPrinted>
  <dcterms:created xsi:type="dcterms:W3CDTF">2014-12-02T11:31:52Z</dcterms:created>
  <dcterms:modified xsi:type="dcterms:W3CDTF">2018-10-15T09:41:41Z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0x01010024F59197CE9A8C45A1FAF68A847A3CD6</vt:lpwstr>
  </property>
</Properties>
</file>