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3.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6" r:id="rId4"/>
    <p:sldMasterId id="2147483694" r:id="rId5"/>
    <p:sldMasterId id="2147483705" r:id="rId6"/>
    <p:sldMasterId id="2147483708" r:id="rId7"/>
  </p:sldMasterIdLst>
  <p:notesMasterIdLst>
    <p:notesMasterId r:id="rId28"/>
  </p:notesMasterIdLst>
  <p:sldIdLst>
    <p:sldId id="323" r:id="rId8"/>
    <p:sldId id="321" r:id="rId9"/>
    <p:sldId id="262" r:id="rId10"/>
    <p:sldId id="263" r:id="rId11"/>
    <p:sldId id="329" r:id="rId12"/>
    <p:sldId id="308" r:id="rId13"/>
    <p:sldId id="320" r:id="rId14"/>
    <p:sldId id="319" r:id="rId15"/>
    <p:sldId id="310" r:id="rId16"/>
    <p:sldId id="316" r:id="rId17"/>
    <p:sldId id="317" r:id="rId18"/>
    <p:sldId id="325" r:id="rId19"/>
    <p:sldId id="327" r:id="rId20"/>
    <p:sldId id="279" r:id="rId21"/>
    <p:sldId id="268" r:id="rId22"/>
    <p:sldId id="264" r:id="rId23"/>
    <p:sldId id="315" r:id="rId24"/>
    <p:sldId id="312" r:id="rId25"/>
    <p:sldId id="328" r:id="rId26"/>
    <p:sldId id="324"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6" d="100"/>
          <a:sy n="86" d="100"/>
        </p:scale>
        <p:origin x="105"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1.xml"/><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 Type="http://schemas.openxmlformats.org/officeDocument/2006/relationships/customXml" Target="../customXml/item3.xml"/><Relationship Id="rId21" Type="http://schemas.openxmlformats.org/officeDocument/2006/relationships/slide" Target="slides/slide14.xml"/><Relationship Id="rId7" Type="http://schemas.openxmlformats.org/officeDocument/2006/relationships/slideMaster" Target="slideMasters/slideMaster4.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2" Type="http://schemas.openxmlformats.org/officeDocument/2006/relationships/customXml" Target="../customXml/item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notesMaster" Target="notesMasters/notesMaster1.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viewProps" Target="viewProps.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0-14T06:14:55.841"/>
    </inkml:context>
    <inkml:brush xml:id="br0">
      <inkml:brushProperty name="width" value="0.1" units="cm"/>
      <inkml:brushProperty name="height" value="0.1" units="cm"/>
    </inkml:brush>
  </inkml:definitions>
  <inkml:trace contextRef="#ctx0" brushRef="#br0">13621 4255 16383 0 0,'0'0'0'0'0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0-14T06:14:55.842"/>
    </inkml:context>
    <inkml:brush xml:id="br0">
      <inkml:brushProperty name="width" value="0.1" units="cm"/>
      <inkml:brushProperty name="height" value="0.1" units="cm"/>
    </inkml:brush>
  </inkml:definitions>
  <inkml:trace contextRef="#ctx0" brushRef="#br0">11896 4561 16383 0 0,'0'0'0'0'0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0-14T06:14:55.843"/>
    </inkml:context>
    <inkml:brush xml:id="br0">
      <inkml:brushProperty name="width" value="0.1" units="cm"/>
      <inkml:brushProperty name="height" value="0.1" units="cm"/>
    </inkml:brush>
  </inkml:definitions>
  <inkml:trace contextRef="#ctx0" brushRef="#br0">12298 4519 16383 0 0,'0'0'0'0'0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ADB84-FDBE-4990-B9F2-6C99C195D647}" type="datetimeFigureOut">
              <a:rPr lang="en-GB" smtClean="0"/>
              <a:t>14/10/2026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B3888B7-416F-4412-8A39-670BB275B992}" type="slidenum">
              <a:rPr lang="en-GB" smtClean="0"/>
              <a:t>‹#›</a:t>
            </a:fld>
            <a:endParaRPr lang="en-GB"/>
          </a:p>
        </p:txBody>
      </p:sp>
    </p:spTree>
    <p:extLst>
      <p:ext uri="{BB962C8B-B14F-4D97-AF65-F5344CB8AC3E}">
        <p14:creationId xmlns:p14="http://schemas.microsoft.com/office/powerpoint/2010/main" val="1470170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B3888B7-416F-4412-8A39-670BB275B992}" type="slidenum">
              <a:rPr lang="en-GB" smtClean="0"/>
              <a:t>6</a:t>
            </a:fld>
            <a:endParaRPr lang="en-GB"/>
          </a:p>
        </p:txBody>
      </p:sp>
    </p:spTree>
    <p:extLst>
      <p:ext uri="{BB962C8B-B14F-4D97-AF65-F5344CB8AC3E}">
        <p14:creationId xmlns:p14="http://schemas.microsoft.com/office/powerpoint/2010/main" val="35201675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B3888B7-416F-4412-8A39-670BB275B992}" type="slidenum">
              <a:rPr lang="en-GB" smtClean="0"/>
              <a:t>8</a:t>
            </a:fld>
            <a:endParaRPr lang="en-GB"/>
          </a:p>
        </p:txBody>
      </p:sp>
    </p:spTree>
    <p:extLst>
      <p:ext uri="{BB962C8B-B14F-4D97-AF65-F5344CB8AC3E}">
        <p14:creationId xmlns:p14="http://schemas.microsoft.com/office/powerpoint/2010/main" val="23439027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948978948"/>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848981668"/>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925689402"/>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480316427"/>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644097574"/>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ADC3A7-C7B9-7522-F8F0-6E98F23E7D7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2415E6E-EBDE-1D09-0775-3F88CFCABBE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3EC0603-782C-D92C-89C9-75A442159FC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69ED4FC-B809-B8CE-4D6E-BDFEBBF15461}"/>
              </a:ext>
            </a:extLst>
          </p:cNvPr>
          <p:cNvSpPr>
            <a:spLocks noGrp="1"/>
          </p:cNvSpPr>
          <p:nvPr>
            <p:ph type="dt" sz="half" idx="10"/>
          </p:nvPr>
        </p:nvSpPr>
        <p:spPr/>
        <p:txBody>
          <a:bodyPr/>
          <a:lstStyle/>
          <a:p>
            <a:fld id="{69186D26-FA5F-4637-B602-B7C2DC34CFD4}" type="datetime1">
              <a:rPr lang="en-US" smtClean="0"/>
              <a:t>10/14/2026</a:t>
            </a:fld>
            <a:endParaRPr lang="en-US"/>
          </a:p>
        </p:txBody>
      </p:sp>
      <p:sp>
        <p:nvSpPr>
          <p:cNvPr id="6" name="Footer Placeholder 5">
            <a:extLst>
              <a:ext uri="{FF2B5EF4-FFF2-40B4-BE49-F238E27FC236}">
                <a16:creationId xmlns:a16="http://schemas.microsoft.com/office/drawing/2014/main" id="{D8C1E6E7-5B56-6F80-9F24-045471EDE43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272ACEF-9149-7B2A-099E-3419D77DAC47}"/>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9372035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F0493E-16E6-3188-BAD4-FF84FD65A82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1D2A4D9-7247-6C6B-F65A-EB0484704F2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2EE35BB-230C-AC41-5E96-1A0DA78AF4A9}"/>
              </a:ext>
            </a:extLst>
          </p:cNvPr>
          <p:cNvSpPr>
            <a:spLocks noGrp="1"/>
          </p:cNvSpPr>
          <p:nvPr>
            <p:ph type="dt" sz="half" idx="10"/>
          </p:nvPr>
        </p:nvSpPr>
        <p:spPr/>
        <p:txBody>
          <a:bodyPr/>
          <a:lstStyle/>
          <a:p>
            <a:fld id="{7332B432-ACDA-4023-A761-2BAB76577B62}" type="datetime1">
              <a:rPr lang="en-US" smtClean="0"/>
              <a:t>10/14/2026</a:t>
            </a:fld>
            <a:endParaRPr lang="en-US"/>
          </a:p>
        </p:txBody>
      </p:sp>
      <p:sp>
        <p:nvSpPr>
          <p:cNvPr id="5" name="Footer Placeholder 4">
            <a:extLst>
              <a:ext uri="{FF2B5EF4-FFF2-40B4-BE49-F238E27FC236}">
                <a16:creationId xmlns:a16="http://schemas.microsoft.com/office/drawing/2014/main" id="{0A44492B-C539-7107-2897-70673590C5F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A6C1C43-CAAF-5B68-B347-183CC4C9E357}"/>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1214955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5656280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3FF6-4048-9A7C-6027-893A5EFFA7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04399E-4427-2CA4-441D-FC417620DF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26D69B-285E-48F4-123F-63837F39EAFE}"/>
              </a:ext>
            </a:extLst>
          </p:cNvPr>
          <p:cNvSpPr>
            <a:spLocks noGrp="1"/>
          </p:cNvSpPr>
          <p:nvPr>
            <p:ph type="dt" sz="half" idx="10"/>
          </p:nvPr>
        </p:nvSpPr>
        <p:spPr/>
        <p:txBody>
          <a:bodyPr/>
          <a:lstStyle/>
          <a:p>
            <a:fld id="{99A1C846-AB29-4590-A849-EE7631694EDB}" type="datetimeFigureOut">
              <a:rPr lang="en-GB" smtClean="0"/>
              <a:t>14/10/2026</a:t>
            </a:fld>
            <a:endParaRPr lang="en-GB"/>
          </a:p>
        </p:txBody>
      </p:sp>
      <p:sp>
        <p:nvSpPr>
          <p:cNvPr id="5" name="Footer Placeholder 4">
            <a:extLst>
              <a:ext uri="{FF2B5EF4-FFF2-40B4-BE49-F238E27FC236}">
                <a16:creationId xmlns:a16="http://schemas.microsoft.com/office/drawing/2014/main" id="{4CE285C9-181E-C65C-ED02-DD6E9CDFA0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5B805-B8B9-44D9-70FF-B64409B8BC25}"/>
              </a:ext>
            </a:extLst>
          </p:cNvPr>
          <p:cNvSpPr>
            <a:spLocks noGrp="1"/>
          </p:cNvSpPr>
          <p:nvPr>
            <p:ph type="sldNum" sz="quarter" idx="12"/>
          </p:nvPr>
        </p:nvSpPr>
        <p:spPr/>
        <p:txBody>
          <a:bodyPr/>
          <a:lstStyle/>
          <a:p>
            <a:fld id="{EAE1DE72-575F-45CB-9CB5-FA4D0F6395D9}" type="slidenum">
              <a:rPr lang="en-GB" smtClean="0"/>
              <a:t>‹#›</a:t>
            </a:fld>
            <a:endParaRPr lang="en-GB"/>
          </a:p>
        </p:txBody>
      </p:sp>
    </p:spTree>
    <p:extLst>
      <p:ext uri="{BB962C8B-B14F-4D97-AF65-F5344CB8AC3E}">
        <p14:creationId xmlns:p14="http://schemas.microsoft.com/office/powerpoint/2010/main" val="12614489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870071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383602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ADC3A7-C7B9-7522-F8F0-6E98F23E7D7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2415E6E-EBDE-1D09-0775-3F88CFCABBE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3EC0603-782C-D92C-89C9-75A442159FC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69ED4FC-B809-B8CE-4D6E-BDFEBBF15461}"/>
              </a:ext>
            </a:extLst>
          </p:cNvPr>
          <p:cNvSpPr>
            <a:spLocks noGrp="1"/>
          </p:cNvSpPr>
          <p:nvPr>
            <p:ph type="dt" sz="half" idx="10"/>
          </p:nvPr>
        </p:nvSpPr>
        <p:spPr/>
        <p:txBody>
          <a:bodyPr/>
          <a:lstStyle/>
          <a:p>
            <a:fld id="{69186D26-FA5F-4637-B602-B7C2DC34CFD4}" type="datetime1">
              <a:rPr lang="en-US" smtClean="0"/>
              <a:t>10/14/2026</a:t>
            </a:fld>
            <a:endParaRPr lang="en-US"/>
          </a:p>
        </p:txBody>
      </p:sp>
      <p:sp>
        <p:nvSpPr>
          <p:cNvPr id="6" name="Footer Placeholder 5">
            <a:extLst>
              <a:ext uri="{FF2B5EF4-FFF2-40B4-BE49-F238E27FC236}">
                <a16:creationId xmlns:a16="http://schemas.microsoft.com/office/drawing/2014/main" id="{D8C1E6E7-5B56-6F80-9F24-045471EDE43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272ACEF-9149-7B2A-099E-3419D77DAC47}"/>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0632002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F0493E-16E6-3188-BAD4-FF84FD65A82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1D2A4D9-7247-6C6B-F65A-EB0484704F2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2EE35BB-230C-AC41-5E96-1A0DA78AF4A9}"/>
              </a:ext>
            </a:extLst>
          </p:cNvPr>
          <p:cNvSpPr>
            <a:spLocks noGrp="1"/>
          </p:cNvSpPr>
          <p:nvPr>
            <p:ph type="dt" sz="half" idx="10"/>
          </p:nvPr>
        </p:nvSpPr>
        <p:spPr/>
        <p:txBody>
          <a:bodyPr/>
          <a:lstStyle/>
          <a:p>
            <a:fld id="{7332B432-ACDA-4023-A761-2BAB76577B62}" type="datetime1">
              <a:rPr lang="en-US" smtClean="0"/>
              <a:t>10/14/2026</a:t>
            </a:fld>
            <a:endParaRPr lang="en-US"/>
          </a:p>
        </p:txBody>
      </p:sp>
      <p:sp>
        <p:nvSpPr>
          <p:cNvPr id="5" name="Footer Placeholder 4">
            <a:extLst>
              <a:ext uri="{FF2B5EF4-FFF2-40B4-BE49-F238E27FC236}">
                <a16:creationId xmlns:a16="http://schemas.microsoft.com/office/drawing/2014/main" id="{0A44492B-C539-7107-2897-70673590C5F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A6C1C43-CAAF-5B68-B347-183CC4C9E357}"/>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640506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413910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2421612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557409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9.xml"/><Relationship Id="rId1" Type="http://schemas.openxmlformats.org/officeDocument/2006/relationships/slideLayout" Target="../slideLayouts/slideLayout8.xml"/><Relationship Id="rId4" Type="http://schemas.openxmlformats.org/officeDocument/2006/relationships/image" Target="../media/image6.png"/></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image" Target="../media/image7.png"/><Relationship Id="rId5" Type="http://schemas.openxmlformats.org/officeDocument/2006/relationships/theme" Target="../theme/theme3.xml"/><Relationship Id="rId4" Type="http://schemas.openxmlformats.org/officeDocument/2006/relationships/slideLayout" Target="../slideLayouts/slideLayout13.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6.xml"/><Relationship Id="rId2" Type="http://schemas.openxmlformats.org/officeDocument/2006/relationships/slideLayout" Target="../slideLayouts/slideLayout15.xml"/><Relationship Id="rId1" Type="http://schemas.openxmlformats.org/officeDocument/2006/relationships/slideLayout" Target="../slideLayouts/slideLayout14.xml"/><Relationship Id="rId5" Type="http://schemas.openxmlformats.org/officeDocument/2006/relationships/image" Target="../media/image9.png"/><Relationship Id="rId4" Type="http://schemas.openxmlformats.org/officeDocument/2006/relationships/theme" Target="../theme/theme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465328413"/>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A1C846-AB29-4590-A849-EE7631694EDB}" type="datetimeFigureOut">
              <a:rPr lang="en-GB" smtClean="0"/>
              <a:t>14/10/2026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E1DE72-575F-45CB-9CB5-FA4D0F6395D9}"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65789970"/>
      </p:ext>
    </p:extLst>
  </p:cSld>
  <p:clrMap bg1="lt1" tx1="dk1" bg2="lt2" tx2="dk2" accent1="accent1" accent2="accent2" accent3="accent3" accent4="accent4" accent5="accent5" accent6="accent6" hlink="hlink" folHlink="folHlink"/>
  <p:sldLayoutIdLst>
    <p:sldLayoutId id="2147483695" r:id="rId1"/>
    <p:sldLayoutId id="2147483696"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86572921"/>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25" r:id="rId3"/>
    <p:sldLayoutId id="2147483726"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11624223-D0A5-1996-255E-23A2837A1709}"/>
              </a:ext>
            </a:extLst>
          </p:cNvPr>
          <p:cNvSpPr/>
          <p:nvPr/>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2995910888"/>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hyperlink" Target="http://www.livetilesglobal.com/" TargetMode="Externa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hyperlink" Target="https://www.youtube.com/watch?v=L2sQRrf1Cd8" TargetMode="External"/><Relationship Id="rId2" Type="http://schemas.openxmlformats.org/officeDocument/2006/relationships/hyperlink" Target="http://www.livetilesglobal.com/" TargetMode="Externa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hyperlink" Target="https://moodle.uwtsd.ac.uk/mod/page/view.php?id=475601" TargetMode="Externa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customXml" Target="../ink/ink1.xml"/><Relationship Id="rId1" Type="http://schemas.openxmlformats.org/officeDocument/2006/relationships/slideLayout" Target="../slideLayouts/slideLayout12.xml"/><Relationship Id="rId5" Type="http://schemas.openxmlformats.org/officeDocument/2006/relationships/customXml" Target="../ink/ink3.xml"/><Relationship Id="rId4" Type="http://schemas.openxmlformats.org/officeDocument/2006/relationships/customXml" Target="../ink/ink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hyperlink" Target="https://uwtsd.myday.cloud/pages/student-forms" TargetMode="Externa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hyperlink" Target="mailto:s.ainsworth@uwtsd.ac.uk" TargetMode="Externa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8" Type="http://schemas.openxmlformats.org/officeDocument/2006/relationships/hyperlink" Target="https://www.gov.wales/sites/default/files/pdf-versions/2022/3/4/1646322827/digital-strategy-wales.pdf" TargetMode="External"/><Relationship Id="rId3" Type="http://schemas.openxmlformats.org/officeDocument/2006/relationships/hyperlink" Target="https://hwb.gov.wales/cwricwlwm-i-gymru/fframweithiau-sgiliau-trawsgwricwlaidd/#digital-competence-framework" TargetMode="External"/><Relationship Id="rId7" Type="http://schemas.openxmlformats.org/officeDocument/2006/relationships/hyperlink" Target="https://hwb.gov.wales/curriculum-for-wales/cross-curricular-skills-frameworks/#digital-competence-framework" TargetMode="External"/><Relationship Id="rId2" Type="http://schemas.openxmlformats.org/officeDocument/2006/relationships/hyperlink" Target="https://hwb.gov.wales/api/storage/10a1d943-07d1-49ed-a2e0-43bf40084b85/fcd-ar-drywydd-dysgu-211117.pdf" TargetMode="External"/><Relationship Id="rId1" Type="http://schemas.openxmlformats.org/officeDocument/2006/relationships/slideLayout" Target="../slideLayouts/slideLayout13.xml"/><Relationship Id="rId6" Type="http://schemas.openxmlformats.org/officeDocument/2006/relationships/hyperlink" Target="https://news.un.org/en/story/2026/07/1167848" TargetMode="External"/><Relationship Id="rId5" Type="http://schemas.openxmlformats.org/officeDocument/2006/relationships/hyperlink" Target="https://www.schoolsthatlead.org/blog/ai-in-education#:~:text=and%20student%20engagement.-,3.,engaging%20educational%20environments%20for%20students." TargetMode="External"/><Relationship Id="rId10" Type="http://schemas.openxmlformats.org/officeDocument/2006/relationships/hyperlink" Target="https://www.youtube.com/watch?v=L2sQRrf1Cd8" TargetMode="External"/><Relationship Id="rId4" Type="http://schemas.openxmlformats.org/officeDocument/2006/relationships/hyperlink" Target="https://www.psychologytoday.com/us/blog/aspergers-diary/200805/empathy-mindblindness-and-theory-mind" TargetMode="External"/><Relationship Id="rId9" Type="http://schemas.openxmlformats.org/officeDocument/2006/relationships/hyperlink" Target="https://hwb.gov.wales/api/storage/60edfca7-cce5-48e7-bbee-2cf710184e50/routes-for-learning.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3AE0997-CFB7-D8D5-5CE3-AE9212D3442D}"/>
              </a:ext>
            </a:extLst>
          </p:cNvPr>
          <p:cNvSpPr txBox="1"/>
          <p:nvPr/>
        </p:nvSpPr>
        <p:spPr>
          <a:xfrm>
            <a:off x="3048000" y="3107220"/>
            <a:ext cx="6096000" cy="1123384"/>
          </a:xfrm>
          <a:prstGeom prst="rect">
            <a:avLst/>
          </a:prstGeom>
          <a:noFill/>
        </p:spPr>
        <p:txBody>
          <a:bodyPr wrap="square">
            <a:spAutoFit/>
          </a:bodyPr>
          <a:lstStyle/>
          <a:p>
            <a:pPr algn="ctr"/>
            <a:r>
              <a:rPr lang="en-GB" sz="2000" b="1" dirty="0">
                <a:solidFill>
                  <a:schemeClr val="bg1"/>
                </a:solidFill>
              </a:rPr>
              <a:t>ECIE6007  Digital Pedagogies and Professional Practice</a:t>
            </a:r>
            <a:br>
              <a:rPr lang="en-GB" sz="2000" b="1" dirty="0">
                <a:solidFill>
                  <a:schemeClr val="bg1"/>
                </a:solidFill>
              </a:rPr>
            </a:br>
            <a:r>
              <a:rPr lang="en-GB" sz="2000" b="1" dirty="0" err="1">
                <a:solidFill>
                  <a:schemeClr val="bg1"/>
                </a:solidFill>
              </a:rPr>
              <a:t>Darlith</a:t>
            </a:r>
            <a:r>
              <a:rPr lang="en-GB" sz="2000" b="1" dirty="0">
                <a:solidFill>
                  <a:schemeClr val="bg1"/>
                </a:solidFill>
              </a:rPr>
              <a:t> 4/ Lecture 4</a:t>
            </a:r>
            <a:br>
              <a:rPr lang="en-GB" sz="2000" b="1" dirty="0">
                <a:solidFill>
                  <a:schemeClr val="bg1"/>
                </a:solidFill>
              </a:rPr>
            </a:br>
            <a:r>
              <a:rPr lang="en-GB" sz="900" dirty="0">
                <a:solidFill>
                  <a:schemeClr val="bg1"/>
                </a:solidFill>
              </a:rPr>
              <a:t>Disclaimer: </a:t>
            </a:r>
            <a:r>
              <a:rPr lang="en-GB" sz="900" dirty="0" err="1">
                <a:solidFill>
                  <a:schemeClr val="bg1"/>
                </a:solidFill>
              </a:rPr>
              <a:t>Drafftiwyd</a:t>
            </a:r>
            <a:r>
              <a:rPr lang="en-GB" sz="900" dirty="0">
                <a:solidFill>
                  <a:schemeClr val="bg1"/>
                </a:solidFill>
              </a:rPr>
              <a:t> y </a:t>
            </a:r>
            <a:r>
              <a:rPr lang="en-GB" sz="900" dirty="0" err="1">
                <a:solidFill>
                  <a:schemeClr val="bg1"/>
                </a:solidFill>
              </a:rPr>
              <a:t>testun</a:t>
            </a:r>
            <a:r>
              <a:rPr lang="en-GB" sz="900" dirty="0">
                <a:solidFill>
                  <a:schemeClr val="bg1"/>
                </a:solidFill>
              </a:rPr>
              <a:t> </a:t>
            </a:r>
            <a:r>
              <a:rPr lang="en-GB" sz="900" dirty="0" err="1">
                <a:solidFill>
                  <a:schemeClr val="bg1"/>
                </a:solidFill>
              </a:rPr>
              <a:t>hwn</a:t>
            </a:r>
            <a:r>
              <a:rPr lang="en-GB" sz="900" dirty="0">
                <a:solidFill>
                  <a:schemeClr val="bg1"/>
                </a:solidFill>
              </a:rPr>
              <a:t> </a:t>
            </a:r>
            <a:r>
              <a:rPr lang="en-GB" sz="900" dirty="0" err="1">
                <a:solidFill>
                  <a:schemeClr val="bg1"/>
                </a:solidFill>
              </a:rPr>
              <a:t>drwy</a:t>
            </a:r>
            <a:r>
              <a:rPr lang="en-GB" sz="900" dirty="0">
                <a:solidFill>
                  <a:schemeClr val="bg1"/>
                </a:solidFill>
              </a:rPr>
              <a:t> </a:t>
            </a:r>
            <a:r>
              <a:rPr lang="en-GB" sz="900" dirty="0" err="1">
                <a:solidFill>
                  <a:schemeClr val="bg1"/>
                </a:solidFill>
              </a:rPr>
              <a:t>ddefnyddio</a:t>
            </a:r>
            <a:r>
              <a:rPr lang="en-GB" sz="900" dirty="0">
                <a:solidFill>
                  <a:schemeClr val="bg1"/>
                </a:solidFill>
              </a:rPr>
              <a:t> Microsoft Translator This text was drafted using Microsoft Translator </a:t>
            </a:r>
          </a:p>
          <a:p>
            <a:endParaRPr lang="en-GB" dirty="0">
              <a:solidFill>
                <a:schemeClr val="bg1"/>
              </a:solidFill>
            </a:endParaRPr>
          </a:p>
        </p:txBody>
      </p:sp>
    </p:spTree>
    <p:extLst>
      <p:ext uri="{BB962C8B-B14F-4D97-AF65-F5344CB8AC3E}">
        <p14:creationId xmlns:p14="http://schemas.microsoft.com/office/powerpoint/2010/main" val="24073866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DC195A-34FB-05AD-32D0-079F24BE913E}"/>
              </a:ext>
            </a:extLst>
          </p:cNvPr>
          <p:cNvSpPr>
            <a:spLocks noGrp="1"/>
          </p:cNvSpPr>
          <p:nvPr>
            <p:ph type="title"/>
          </p:nvPr>
        </p:nvSpPr>
        <p:spPr/>
        <p:txBody>
          <a:bodyPr/>
          <a:lstStyle/>
          <a:p>
            <a:pPr algn="ctr"/>
            <a:r>
              <a:rPr kumimoji="0" lang="en-GB" sz="4400" b="0" i="0" u="none" strike="noStrike" kern="1200" cap="none" spc="0" normalizeH="0" baseline="0" noProof="0" dirty="0">
                <a:ln>
                  <a:noFill/>
                </a:ln>
                <a:solidFill>
                  <a:prstClr val="black"/>
                </a:solidFill>
                <a:effectLst/>
                <a:uLnTx/>
                <a:uFillTx/>
                <a:latin typeface="Calibri" panose="020F0502020204030204"/>
                <a:ea typeface="+mj-ea"/>
                <a:cs typeface="+mj-cs"/>
              </a:rPr>
              <a:t>ECIE6007C                                             </a:t>
            </a:r>
            <a:r>
              <a:rPr kumimoji="0" lang="en-GB" sz="4400" b="0" i="1" u="none" strike="noStrike" kern="1200" cap="none" spc="0" normalizeH="0" baseline="0" noProof="0" dirty="0">
                <a:ln>
                  <a:noFill/>
                </a:ln>
                <a:solidFill>
                  <a:srgbClr val="0070C0"/>
                </a:solidFill>
                <a:effectLst/>
                <a:uLnTx/>
                <a:uFillTx/>
                <a:latin typeface="Calibri" panose="020F0502020204030204"/>
                <a:ea typeface="+mj-ea"/>
                <a:cs typeface="+mj-cs"/>
              </a:rPr>
              <a:t>ECIE6007</a:t>
            </a:r>
            <a:endParaRPr lang="en-GB" i="1" dirty="0">
              <a:solidFill>
                <a:schemeClr val="accent1"/>
              </a:solidFill>
              <a:latin typeface="+mn-lt"/>
            </a:endParaRPr>
          </a:p>
        </p:txBody>
      </p:sp>
      <p:sp>
        <p:nvSpPr>
          <p:cNvPr id="3" name="Content Placeholder 2">
            <a:extLst>
              <a:ext uri="{FF2B5EF4-FFF2-40B4-BE49-F238E27FC236}">
                <a16:creationId xmlns:a16="http://schemas.microsoft.com/office/drawing/2014/main" id="{91E751C7-CEC8-3A1E-8191-712D39D68ABB}"/>
              </a:ext>
            </a:extLst>
          </p:cNvPr>
          <p:cNvSpPr>
            <a:spLocks noGrp="1"/>
          </p:cNvSpPr>
          <p:nvPr>
            <p:ph sz="half" idx="1"/>
          </p:nvPr>
        </p:nvSpPr>
        <p:spPr/>
        <p:txBody>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cy-GB" sz="3600" b="0" i="0" u="none" strike="noStrike" kern="1200" cap="none" spc="0" normalizeH="0" baseline="0" dirty="0">
              <a:ln>
                <a:noFill/>
              </a:ln>
              <a:effectLst/>
              <a:uLnTx/>
              <a:uFillTx/>
              <a:latin typeface="Calibri" panose="020F050202020403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cy-GB" sz="3600" b="0" i="0" u="none" strike="noStrike" kern="1200" cap="none" spc="0" normalizeH="0" baseline="0" dirty="0">
                <a:ln>
                  <a:noFill/>
                </a:ln>
                <a:effectLst/>
                <a:uLnTx/>
                <a:uFillTx/>
                <a:latin typeface="Calibri" panose="020F0502020204030204"/>
                <a:ea typeface="+mn-ea"/>
                <a:cs typeface="+mn-cs"/>
              </a:rPr>
              <a:t>Darlith 4</a:t>
            </a:r>
          </a:p>
          <a:p>
            <a:pPr marL="261938" marR="0" lvl="0" indent="0" algn="l" defTabSz="914400" rtl="0" eaLnBrk="1" fontAlgn="auto" latinLnBrk="0" hangingPunct="1">
              <a:lnSpc>
                <a:spcPct val="90000"/>
              </a:lnSpc>
              <a:spcBef>
                <a:spcPts val="1000"/>
              </a:spcBef>
              <a:spcAft>
                <a:spcPts val="0"/>
              </a:spcAft>
              <a:buClrTx/>
              <a:buSzTx/>
              <a:buNone/>
              <a:tabLst/>
              <a:defRPr/>
            </a:pPr>
            <a:endParaRPr lang="en-GB" dirty="0"/>
          </a:p>
        </p:txBody>
      </p:sp>
      <p:sp>
        <p:nvSpPr>
          <p:cNvPr id="4" name="Content Placeholder 3">
            <a:extLst>
              <a:ext uri="{FF2B5EF4-FFF2-40B4-BE49-F238E27FC236}">
                <a16:creationId xmlns:a16="http://schemas.microsoft.com/office/drawing/2014/main" id="{7D822897-A94E-1C6E-EB2F-8DA8B3EF0145}"/>
              </a:ext>
            </a:extLst>
          </p:cNvPr>
          <p:cNvSpPr>
            <a:spLocks noGrp="1"/>
          </p:cNvSpPr>
          <p:nvPr>
            <p:ph sz="half" idx="2"/>
          </p:nvPr>
        </p:nvSpPr>
        <p:spPr/>
        <p:txBody>
          <a:bodyPr>
            <a:noAutofit/>
          </a:bodyPr>
          <a:lstStyle/>
          <a:p>
            <a:pPr marL="0" indent="0">
              <a:buNone/>
            </a:pPr>
            <a:endParaRPr lang="en-GB" sz="3600" dirty="0">
              <a:solidFill>
                <a:schemeClr val="accent1"/>
              </a:solidFill>
            </a:endParaRPr>
          </a:p>
          <a:p>
            <a:r>
              <a:rPr lang="en-GB" sz="3600" i="1" dirty="0">
                <a:solidFill>
                  <a:schemeClr val="accent1"/>
                </a:solidFill>
              </a:rPr>
              <a:t>Lecture 4</a:t>
            </a:r>
          </a:p>
        </p:txBody>
      </p:sp>
    </p:spTree>
    <p:extLst>
      <p:ext uri="{BB962C8B-B14F-4D97-AF65-F5344CB8AC3E}">
        <p14:creationId xmlns:p14="http://schemas.microsoft.com/office/powerpoint/2010/main" val="22234202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28CD04-2DA7-45F7-AF87-674E5013059F}"/>
              </a:ext>
            </a:extLst>
          </p:cNvPr>
          <p:cNvSpPr>
            <a:spLocks noGrp="1"/>
          </p:cNvSpPr>
          <p:nvPr>
            <p:ph type="title"/>
          </p:nvPr>
        </p:nvSpPr>
        <p:spPr>
          <a:xfrm>
            <a:off x="381000" y="365125"/>
            <a:ext cx="11315700" cy="1325563"/>
          </a:xfrm>
        </p:spPr>
        <p:txBody>
          <a:bodyPr>
            <a:noAutofit/>
          </a:bodyPr>
          <a:lstStyle/>
          <a:p>
            <a:r>
              <a:rPr lang="nl-NL" dirty="0" err="1"/>
              <a:t>Addysgeg</a:t>
            </a:r>
            <a:r>
              <a:rPr lang="nl-NL" dirty="0"/>
              <a:t> </a:t>
            </a:r>
            <a:r>
              <a:rPr lang="nl-NL" dirty="0" err="1"/>
              <a:t>Ddigidol</a:t>
            </a:r>
            <a:r>
              <a:rPr lang="nl-NL" dirty="0"/>
              <a:t> </a:t>
            </a:r>
            <a:r>
              <a:rPr lang="nl-NL" dirty="0" err="1"/>
              <a:t>ac</a:t>
            </a:r>
            <a:r>
              <a:rPr lang="nl-NL" dirty="0"/>
              <a:t> </a:t>
            </a:r>
            <a:r>
              <a:rPr lang="nl-NL" dirty="0" err="1"/>
              <a:t>Ymarfer</a:t>
            </a:r>
            <a:r>
              <a:rPr lang="nl-NL" dirty="0"/>
              <a:t> </a:t>
            </a:r>
            <a:r>
              <a:rPr lang="nl-NL" dirty="0" err="1"/>
              <a:t>Proffesiynol</a:t>
            </a:r>
            <a:br>
              <a:rPr lang="en-GB" dirty="0"/>
            </a:br>
            <a:r>
              <a:rPr lang="en-GB" i="1" dirty="0">
                <a:solidFill>
                  <a:schemeClr val="accent1">
                    <a:lumMod val="75000"/>
                  </a:schemeClr>
                </a:solidFill>
              </a:rPr>
              <a:t>Digital Pedagogies and Professional Practice</a:t>
            </a:r>
            <a:endParaRPr lang="en-GB" sz="2400" b="1" dirty="0">
              <a:solidFill>
                <a:schemeClr val="accent1"/>
              </a:solidFill>
              <a:latin typeface="+mn-lt"/>
            </a:endParaRPr>
          </a:p>
        </p:txBody>
      </p:sp>
      <p:sp>
        <p:nvSpPr>
          <p:cNvPr id="5" name="Content Placeholder 4">
            <a:extLst>
              <a:ext uri="{FF2B5EF4-FFF2-40B4-BE49-F238E27FC236}">
                <a16:creationId xmlns:a16="http://schemas.microsoft.com/office/drawing/2014/main" id="{95038CB6-F98A-3840-15A3-97FB7A249E9C}"/>
              </a:ext>
            </a:extLst>
          </p:cNvPr>
          <p:cNvSpPr>
            <a:spLocks noGrp="1"/>
          </p:cNvSpPr>
          <p:nvPr>
            <p:ph sz="half" idx="1"/>
          </p:nvPr>
        </p:nvSpPr>
        <p:spPr/>
        <p:txBody>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cy-GB" i="0" u="none" strike="noStrike" kern="1200" cap="none" spc="0" normalizeH="0" baseline="0" noProof="0" dirty="0">
                <a:ln>
                  <a:noFill/>
                </a:ln>
                <a:solidFill>
                  <a:prstClr val="black"/>
                </a:solidFill>
                <a:effectLst/>
                <a:uLnTx/>
                <a:uFillTx/>
                <a:latin typeface="Calibri" panose="020F0502020204030204"/>
                <a:ea typeface="+mn-ea"/>
                <a:cs typeface="+mn-cs"/>
              </a:rPr>
              <a:t>Nod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cy-GB" i="0" u="none" strike="noStrike" kern="1200" cap="none" spc="0" normalizeH="0" baseline="0" noProof="0" dirty="0">
              <a:ln>
                <a:noFill/>
              </a:ln>
              <a:solidFill>
                <a:prstClr val="black"/>
              </a:solidFill>
              <a:effectLst/>
              <a:uLnTx/>
              <a:uFillTx/>
              <a:latin typeface="Calibri" panose="020F0502020204030204"/>
              <a:ea typeface="+mn-ea"/>
              <a:cs typeface="+mn-cs"/>
            </a:endParaRPr>
          </a:p>
          <a:p>
            <a:r>
              <a:rPr lang="nl-NL" dirty="0" err="1"/>
              <a:t>Ehangu</a:t>
            </a:r>
            <a:r>
              <a:rPr lang="nl-NL" dirty="0"/>
              <a:t> </a:t>
            </a:r>
            <a:r>
              <a:rPr lang="nl-NL" dirty="0" err="1"/>
              <a:t>gwybodaeth</a:t>
            </a:r>
            <a:r>
              <a:rPr lang="nl-NL" dirty="0"/>
              <a:t> a </a:t>
            </a:r>
            <a:r>
              <a:rPr lang="nl-NL" dirty="0" err="1"/>
              <a:t>dealltwriaeth</a:t>
            </a:r>
            <a:r>
              <a:rPr lang="nl-NL" dirty="0"/>
              <a:t> </a:t>
            </a:r>
            <a:r>
              <a:rPr lang="nl-NL" dirty="0" err="1"/>
              <a:t>myfyrwyr</a:t>
            </a:r>
            <a:r>
              <a:rPr lang="nl-NL" dirty="0"/>
              <a:t> o </a:t>
            </a:r>
            <a:r>
              <a:rPr lang="nl-NL" dirty="0" err="1"/>
              <a:t>gymhwysedd</a:t>
            </a:r>
            <a:r>
              <a:rPr lang="nl-NL" dirty="0"/>
              <a:t> </a:t>
            </a:r>
            <a:r>
              <a:rPr lang="nl-NL" dirty="0" err="1"/>
              <a:t>digidol</a:t>
            </a:r>
            <a:r>
              <a:rPr lang="nl-NL" dirty="0"/>
              <a:t> </a:t>
            </a:r>
            <a:r>
              <a:rPr lang="nl-NL" dirty="0" err="1"/>
              <a:t>mewn</a:t>
            </a:r>
            <a:r>
              <a:rPr lang="nl-NL" dirty="0"/>
              <a:t> </a:t>
            </a:r>
            <a:r>
              <a:rPr lang="nl-NL" dirty="0" err="1"/>
              <a:t>gwahanol</a:t>
            </a:r>
            <a:r>
              <a:rPr lang="nl-NL" dirty="0"/>
              <a:t> </a:t>
            </a:r>
            <a:r>
              <a:rPr lang="nl-NL" dirty="0" err="1"/>
              <a:t>gyd-destunau</a:t>
            </a:r>
            <a:r>
              <a:rPr lang="nl-NL" dirty="0"/>
              <a:t> </a:t>
            </a:r>
            <a:r>
              <a:rPr lang="nl-NL" dirty="0" err="1"/>
              <a:t>addysgol</a:t>
            </a:r>
            <a:r>
              <a:rPr lang="nl-NL" dirty="0"/>
              <a:t> </a:t>
            </a:r>
            <a:r>
              <a:rPr lang="nl-NL" dirty="0" err="1"/>
              <a:t>ac</a:t>
            </a:r>
            <a:r>
              <a:rPr lang="nl-NL" dirty="0"/>
              <a:t> </a:t>
            </a:r>
            <a:r>
              <a:rPr lang="nl-NL" dirty="0" err="1"/>
              <a:t>unigol</a:t>
            </a:r>
            <a:endParaRPr lang="en-GB" dirty="0"/>
          </a:p>
          <a:p>
            <a:endParaRPr lang="en-GB" dirty="0"/>
          </a:p>
        </p:txBody>
      </p:sp>
      <p:sp>
        <p:nvSpPr>
          <p:cNvPr id="4" name="Content Placeholder 3">
            <a:extLst>
              <a:ext uri="{FF2B5EF4-FFF2-40B4-BE49-F238E27FC236}">
                <a16:creationId xmlns:a16="http://schemas.microsoft.com/office/drawing/2014/main" id="{18839E80-1CA5-8844-76E6-BEEF9C91A317}"/>
              </a:ext>
            </a:extLst>
          </p:cNvPr>
          <p:cNvSpPr>
            <a:spLocks noGrp="1"/>
          </p:cNvSpPr>
          <p:nvPr>
            <p:ph sz="half" idx="2"/>
          </p:nvPr>
        </p:nvSpPr>
        <p:spPr/>
        <p:txBody>
          <a:bodyPr/>
          <a:lstStyle/>
          <a:p>
            <a:pPr marL="0" indent="0">
              <a:buNone/>
            </a:pPr>
            <a:r>
              <a:rPr lang="en-GB" i="1" dirty="0">
                <a:solidFill>
                  <a:schemeClr val="accent1">
                    <a:lumMod val="75000"/>
                  </a:schemeClr>
                </a:solidFill>
              </a:rPr>
              <a:t>Aim</a:t>
            </a:r>
            <a:r>
              <a:rPr lang="en-GB" dirty="0">
                <a:solidFill>
                  <a:schemeClr val="accent1"/>
                </a:solidFill>
              </a:rPr>
              <a:t> </a:t>
            </a:r>
          </a:p>
          <a:p>
            <a:pPr marL="0" indent="0">
              <a:buNone/>
            </a:pPr>
            <a:endParaRPr lang="en-GB" dirty="0">
              <a:solidFill>
                <a:schemeClr val="accent1"/>
              </a:solidFill>
            </a:endParaRPr>
          </a:p>
          <a:p>
            <a:r>
              <a:rPr lang="en-GB" i="1" dirty="0">
                <a:solidFill>
                  <a:schemeClr val="accent1">
                    <a:lumMod val="75000"/>
                  </a:schemeClr>
                </a:solidFill>
              </a:rPr>
              <a:t>To broaden students’ knowledge and understanding of digital competence in different educational and individual contexts.  </a:t>
            </a:r>
          </a:p>
          <a:p>
            <a:pPr marL="0" indent="0">
              <a:buNone/>
            </a:pPr>
            <a:endParaRPr lang="en-GB" dirty="0">
              <a:solidFill>
                <a:schemeClr val="accent1"/>
              </a:solidFill>
            </a:endParaRPr>
          </a:p>
          <a:p>
            <a:endParaRPr lang="en-GB" dirty="0"/>
          </a:p>
        </p:txBody>
      </p:sp>
    </p:spTree>
    <p:extLst>
      <p:ext uri="{BB962C8B-B14F-4D97-AF65-F5344CB8AC3E}">
        <p14:creationId xmlns:p14="http://schemas.microsoft.com/office/powerpoint/2010/main" val="19753866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9B8766-29DC-4515-8BF9-7AE9722AEE5E}"/>
              </a:ext>
            </a:extLst>
          </p:cNvPr>
          <p:cNvSpPr>
            <a:spLocks noGrp="1"/>
          </p:cNvSpPr>
          <p:nvPr>
            <p:ph type="title"/>
          </p:nvPr>
        </p:nvSpPr>
        <p:spPr/>
        <p:txBody>
          <a:bodyPr/>
          <a:lstStyle/>
          <a:p>
            <a:pPr algn="r"/>
            <a:r>
              <a:rPr lang="cy-GB" dirty="0">
                <a:latin typeface="+mn-lt"/>
              </a:rPr>
              <a:t>Deilliannau Dysgu            </a:t>
            </a:r>
            <a:r>
              <a:rPr lang="en-GB" i="1" dirty="0">
                <a:solidFill>
                  <a:schemeClr val="accent1"/>
                </a:solidFill>
                <a:latin typeface="+mn-lt"/>
              </a:rPr>
              <a:t>Learning Outcomes</a:t>
            </a:r>
          </a:p>
        </p:txBody>
      </p:sp>
      <p:sp>
        <p:nvSpPr>
          <p:cNvPr id="3" name="Content Placeholder 2">
            <a:extLst>
              <a:ext uri="{FF2B5EF4-FFF2-40B4-BE49-F238E27FC236}">
                <a16:creationId xmlns:a16="http://schemas.microsoft.com/office/drawing/2014/main" id="{C80D535E-133D-4832-B372-8C38D4C4F4B2}"/>
              </a:ext>
            </a:extLst>
          </p:cNvPr>
          <p:cNvSpPr>
            <a:spLocks noGrp="1"/>
          </p:cNvSpPr>
          <p:nvPr>
            <p:ph sz="half" idx="1"/>
          </p:nvPr>
        </p:nvSpPr>
        <p:spPr>
          <a:xfrm>
            <a:off x="838200" y="1825625"/>
            <a:ext cx="5181600" cy="5032374"/>
          </a:xfrm>
        </p:spPr>
        <p:txBody>
          <a:bodyPr>
            <a:normAutofit/>
          </a:bodyPr>
          <a:lstStyle/>
          <a:p>
            <a:pPr lvl="0"/>
            <a:r>
              <a:rPr lang="en-GB" sz="2000" dirty="0" err="1"/>
              <a:t>Gwerthuso'n</a:t>
            </a:r>
            <a:r>
              <a:rPr lang="en-GB" sz="2000" dirty="0"/>
              <a:t> </a:t>
            </a:r>
            <a:r>
              <a:rPr lang="en-GB" sz="2000" dirty="0" err="1"/>
              <a:t>feirniadol</a:t>
            </a:r>
            <a:r>
              <a:rPr lang="en-GB" sz="2000" dirty="0"/>
              <a:t> </a:t>
            </a:r>
            <a:r>
              <a:rPr lang="en-GB" sz="2000" dirty="0" err="1"/>
              <a:t>sut</a:t>
            </a:r>
            <a:r>
              <a:rPr lang="en-GB" sz="2000" dirty="0"/>
              <a:t> </a:t>
            </a:r>
            <a:r>
              <a:rPr lang="en-GB" sz="2000" dirty="0" err="1"/>
              <a:t>mae</a:t>
            </a:r>
            <a:r>
              <a:rPr lang="en-GB" sz="2000" dirty="0"/>
              <a:t> offer </a:t>
            </a:r>
            <a:r>
              <a:rPr lang="en-GB" sz="2000" dirty="0" err="1"/>
              <a:t>digidol</a:t>
            </a:r>
            <a:r>
              <a:rPr lang="en-GB" sz="2000" dirty="0"/>
              <a:t> </a:t>
            </a:r>
            <a:r>
              <a:rPr lang="en-GB" sz="2000" dirty="0" err="1"/>
              <a:t>yn</a:t>
            </a:r>
            <a:r>
              <a:rPr lang="en-GB" sz="2000" dirty="0"/>
              <a:t> </a:t>
            </a:r>
            <a:r>
              <a:rPr lang="en-GB" sz="2000" dirty="0" err="1"/>
              <a:t>dylanwadu</a:t>
            </a:r>
            <a:r>
              <a:rPr lang="en-GB" sz="2000" dirty="0"/>
              <a:t> </a:t>
            </a:r>
            <a:r>
              <a:rPr lang="en-GB" sz="2000" dirty="0" err="1"/>
              <a:t>ar</a:t>
            </a:r>
            <a:r>
              <a:rPr lang="en-GB" sz="2000" dirty="0"/>
              <a:t> </a:t>
            </a:r>
            <a:r>
              <a:rPr lang="en-GB" sz="2000" dirty="0" err="1"/>
              <a:t>addysgu</a:t>
            </a:r>
            <a:r>
              <a:rPr lang="en-GB" sz="2000" dirty="0"/>
              <a:t> a </a:t>
            </a:r>
            <a:r>
              <a:rPr lang="en-GB" sz="2000" dirty="0" err="1"/>
              <a:t>dysgu</a:t>
            </a:r>
            <a:r>
              <a:rPr lang="en-GB" sz="2000" dirty="0"/>
              <a:t>, </a:t>
            </a:r>
            <a:r>
              <a:rPr lang="en-GB" sz="2000" dirty="0" err="1"/>
              <a:t>gan</a:t>
            </a:r>
            <a:r>
              <a:rPr lang="en-GB" sz="2000" dirty="0"/>
              <a:t> </a:t>
            </a:r>
            <a:r>
              <a:rPr lang="en-GB" sz="2000" dirty="0" err="1"/>
              <a:t>ystyried</a:t>
            </a:r>
            <a:r>
              <a:rPr lang="en-GB" sz="2000" dirty="0"/>
              <a:t> </a:t>
            </a:r>
            <a:r>
              <a:rPr lang="en-GB" sz="2000" dirty="0" err="1"/>
              <a:t>cyfleoedd</a:t>
            </a:r>
            <a:r>
              <a:rPr lang="en-GB" sz="2000" dirty="0"/>
              <a:t> a </a:t>
            </a:r>
            <a:r>
              <a:rPr lang="en-GB" sz="2000" dirty="0" err="1"/>
              <a:t>heriau</a:t>
            </a:r>
            <a:r>
              <a:rPr lang="en-GB" sz="2000" dirty="0"/>
              <a:t>;</a:t>
            </a:r>
          </a:p>
          <a:p>
            <a:pPr lvl="0"/>
            <a:r>
              <a:rPr lang="en-GB" sz="2000" dirty="0" err="1"/>
              <a:t>Dangos</a:t>
            </a:r>
            <a:r>
              <a:rPr lang="en-GB" sz="2000" dirty="0"/>
              <a:t> y </a:t>
            </a:r>
            <a:r>
              <a:rPr lang="en-GB" sz="2000" dirty="0" err="1"/>
              <a:t>gallu</a:t>
            </a:r>
            <a:r>
              <a:rPr lang="en-GB" sz="2000" dirty="0"/>
              <a:t> </a:t>
            </a:r>
            <a:r>
              <a:rPr lang="en-GB" sz="2000" dirty="0" err="1"/>
              <a:t>i</a:t>
            </a:r>
            <a:r>
              <a:rPr lang="en-GB" sz="2000" dirty="0"/>
              <a:t> </a:t>
            </a:r>
            <a:r>
              <a:rPr lang="en-GB" sz="2000" dirty="0" err="1"/>
              <a:t>gymhwyso</a:t>
            </a:r>
            <a:r>
              <a:rPr lang="en-GB" sz="2000" dirty="0"/>
              <a:t> </a:t>
            </a:r>
            <a:r>
              <a:rPr lang="en-GB" sz="2000" dirty="0" err="1"/>
              <a:t>profiadau</a:t>
            </a:r>
            <a:r>
              <a:rPr lang="en-GB" sz="2000" dirty="0"/>
              <a:t> </a:t>
            </a:r>
            <a:r>
              <a:rPr lang="en-GB" sz="2000" dirty="0" err="1"/>
              <a:t>dysgu</a:t>
            </a:r>
            <a:r>
              <a:rPr lang="en-GB" sz="2000" dirty="0"/>
              <a:t> </a:t>
            </a:r>
            <a:r>
              <a:rPr lang="en-GB" sz="2000" dirty="0" err="1"/>
              <a:t>cynhwysol</a:t>
            </a:r>
            <a:r>
              <a:rPr lang="en-GB" sz="2000" dirty="0"/>
              <a:t>, </a:t>
            </a:r>
            <a:r>
              <a:rPr lang="en-GB" sz="2000" dirty="0" err="1"/>
              <a:t>wedi'u</a:t>
            </a:r>
            <a:r>
              <a:rPr lang="en-GB" sz="2000" dirty="0"/>
              <a:t> </a:t>
            </a:r>
            <a:r>
              <a:rPr lang="en-GB" sz="2000" dirty="0" err="1"/>
              <a:t>gwella</a:t>
            </a:r>
            <a:r>
              <a:rPr lang="en-GB" sz="2000" dirty="0"/>
              <a:t> </a:t>
            </a:r>
            <a:r>
              <a:rPr lang="en-GB" sz="2000" dirty="0" err="1"/>
              <a:t>yn</a:t>
            </a:r>
            <a:r>
              <a:rPr lang="en-GB" sz="2000" dirty="0"/>
              <a:t> </a:t>
            </a:r>
            <a:r>
              <a:rPr lang="en-GB" sz="2000" dirty="0" err="1"/>
              <a:t>ddigidol</a:t>
            </a:r>
            <a:r>
              <a:rPr lang="en-GB" sz="2000" dirty="0"/>
              <a:t> </a:t>
            </a:r>
            <a:r>
              <a:rPr lang="en-GB" sz="2000" dirty="0" err="1"/>
              <a:t>sy'n</a:t>
            </a:r>
            <a:r>
              <a:rPr lang="en-GB" sz="2000" dirty="0"/>
              <a:t> </a:t>
            </a:r>
            <a:r>
              <a:rPr lang="en-GB" sz="2000" dirty="0" err="1"/>
              <a:t>cysylltu</a:t>
            </a:r>
            <a:r>
              <a:rPr lang="en-GB" sz="2000" dirty="0"/>
              <a:t> </a:t>
            </a:r>
            <a:r>
              <a:rPr lang="en-GB" sz="2000" dirty="0" err="1"/>
              <a:t>damcaniaethau</a:t>
            </a:r>
            <a:r>
              <a:rPr lang="en-GB" sz="2000" dirty="0"/>
              <a:t> </a:t>
            </a:r>
            <a:r>
              <a:rPr lang="en-GB" sz="2000" dirty="0" err="1"/>
              <a:t>cyfredol</a:t>
            </a:r>
            <a:r>
              <a:rPr lang="en-GB" sz="2000" dirty="0"/>
              <a:t> </a:t>
            </a:r>
            <a:r>
              <a:rPr lang="en-GB" sz="2000" dirty="0" err="1"/>
              <a:t>addysgeg</a:t>
            </a:r>
            <a:r>
              <a:rPr lang="en-GB" sz="2000" dirty="0"/>
              <a:t> </a:t>
            </a:r>
            <a:r>
              <a:rPr lang="en-GB" sz="2000" dirty="0" err="1"/>
              <a:t>ddigidol</a:t>
            </a:r>
            <a:r>
              <a:rPr lang="en-GB" sz="2000" dirty="0"/>
              <a:t> ag </a:t>
            </a:r>
            <a:r>
              <a:rPr lang="en-GB" sz="2000" dirty="0" err="1"/>
              <a:t>ymarfer</a:t>
            </a:r>
            <a:r>
              <a:rPr lang="en-GB" sz="2000" dirty="0"/>
              <a:t>;</a:t>
            </a:r>
          </a:p>
          <a:p>
            <a:pPr lvl="0"/>
            <a:r>
              <a:rPr lang="en-GB" sz="2000" dirty="0" err="1"/>
              <a:t>Myfyrio</a:t>
            </a:r>
            <a:r>
              <a:rPr lang="en-GB" sz="2000" dirty="0"/>
              <a:t> </a:t>
            </a:r>
            <a:r>
              <a:rPr lang="en-GB" sz="2000" dirty="0" err="1"/>
              <a:t>ar</a:t>
            </a:r>
            <a:r>
              <a:rPr lang="en-GB" sz="2000" dirty="0"/>
              <a:t> </a:t>
            </a:r>
            <a:r>
              <a:rPr lang="en-GB" sz="2000" dirty="0" err="1"/>
              <a:t>gymwyseddau</a:t>
            </a:r>
            <a:r>
              <a:rPr lang="en-GB" sz="2000" dirty="0"/>
              <a:t> </a:t>
            </a:r>
            <a:r>
              <a:rPr lang="en-GB" sz="2000" dirty="0" err="1"/>
              <a:t>digidol</a:t>
            </a:r>
            <a:r>
              <a:rPr lang="en-GB" sz="2000" dirty="0"/>
              <a:t> </a:t>
            </a:r>
            <a:r>
              <a:rPr lang="en-GB" sz="2000" dirty="0" err="1"/>
              <a:t>personol</a:t>
            </a:r>
            <a:r>
              <a:rPr lang="en-GB" sz="2000" dirty="0"/>
              <a:t> a </a:t>
            </a:r>
            <a:r>
              <a:rPr lang="en-GB" sz="2000" dirty="0" err="1"/>
              <a:t>phroffesiynol</a:t>
            </a:r>
            <a:r>
              <a:rPr lang="en-GB" sz="2000" dirty="0"/>
              <a:t>, </a:t>
            </a:r>
            <a:r>
              <a:rPr lang="en-GB" sz="2000" dirty="0" err="1"/>
              <a:t>gan</a:t>
            </a:r>
            <a:r>
              <a:rPr lang="en-GB" sz="2000" dirty="0"/>
              <a:t> nodi </a:t>
            </a:r>
            <a:r>
              <a:rPr lang="en-GB" sz="2000" dirty="0" err="1"/>
              <a:t>strategaethau</a:t>
            </a:r>
            <a:r>
              <a:rPr lang="en-GB" sz="2000" dirty="0"/>
              <a:t> </a:t>
            </a:r>
            <a:r>
              <a:rPr lang="en-GB" sz="2000" dirty="0" err="1"/>
              <a:t>ar</a:t>
            </a:r>
            <a:r>
              <a:rPr lang="en-GB" sz="2000" dirty="0"/>
              <a:t> </a:t>
            </a:r>
            <a:r>
              <a:rPr lang="en-GB" sz="2000" dirty="0" err="1"/>
              <a:t>gyfer</a:t>
            </a:r>
            <a:r>
              <a:rPr lang="en-GB" sz="2000" dirty="0"/>
              <a:t> </a:t>
            </a:r>
            <a:r>
              <a:rPr lang="en-GB" sz="2000" dirty="0" err="1"/>
              <a:t>datblygiad</a:t>
            </a:r>
            <a:r>
              <a:rPr lang="en-GB" sz="2000" dirty="0"/>
              <a:t> </a:t>
            </a:r>
            <a:r>
              <a:rPr lang="en-GB" sz="2000" dirty="0" err="1"/>
              <a:t>parhaus</a:t>
            </a:r>
            <a:r>
              <a:rPr lang="en-GB" sz="2000" dirty="0"/>
              <a:t> </a:t>
            </a:r>
            <a:r>
              <a:rPr lang="en-GB" sz="2000" dirty="0" err="1"/>
              <a:t>mewn</a:t>
            </a:r>
            <a:r>
              <a:rPr lang="en-GB" sz="2000" dirty="0"/>
              <a:t> </a:t>
            </a:r>
            <a:r>
              <a:rPr lang="en-GB" sz="2000" dirty="0" err="1"/>
              <a:t>ymateb</a:t>
            </a:r>
            <a:r>
              <a:rPr lang="en-GB" sz="2000" dirty="0"/>
              <a:t> </a:t>
            </a:r>
            <a:r>
              <a:rPr lang="en-GB" sz="2000" dirty="0" err="1"/>
              <a:t>i</a:t>
            </a:r>
            <a:r>
              <a:rPr lang="en-GB" sz="2000" dirty="0"/>
              <a:t> </a:t>
            </a:r>
            <a:r>
              <a:rPr lang="en-GB" sz="2000" dirty="0" err="1"/>
              <a:t>dechnolegau</a:t>
            </a:r>
            <a:r>
              <a:rPr lang="en-GB" sz="2000" dirty="0"/>
              <a:t> </a:t>
            </a:r>
            <a:r>
              <a:rPr lang="en-GB" sz="2000" dirty="0" err="1"/>
              <a:t>addysgol</a:t>
            </a:r>
            <a:r>
              <a:rPr lang="en-GB" sz="2000" dirty="0"/>
              <a:t> </a:t>
            </a:r>
            <a:r>
              <a:rPr lang="en-GB" sz="2000" dirty="0" err="1"/>
              <a:t>sy'n</a:t>
            </a:r>
            <a:r>
              <a:rPr lang="en-GB" sz="2000" dirty="0"/>
              <a:t> </a:t>
            </a:r>
            <a:r>
              <a:rPr lang="en-GB" sz="2000" dirty="0" err="1"/>
              <a:t>dod</a:t>
            </a:r>
            <a:r>
              <a:rPr lang="en-GB" sz="2000" dirty="0"/>
              <a:t> </a:t>
            </a:r>
            <a:r>
              <a:rPr lang="en-GB" sz="2000" dirty="0" err="1"/>
              <a:t>i'r</a:t>
            </a:r>
            <a:r>
              <a:rPr lang="en-GB" sz="2000" dirty="0"/>
              <a:t> </a:t>
            </a:r>
            <a:r>
              <a:rPr lang="en-GB" sz="2000" dirty="0" err="1"/>
              <a:t>amlwg</a:t>
            </a:r>
            <a:r>
              <a:rPr lang="en-GB" sz="2400" dirty="0"/>
              <a:t>.</a:t>
            </a:r>
          </a:p>
          <a:p>
            <a:endParaRPr lang="en-GB" sz="2000" dirty="0"/>
          </a:p>
        </p:txBody>
      </p:sp>
      <p:sp>
        <p:nvSpPr>
          <p:cNvPr id="4" name="Content Placeholder 3">
            <a:extLst>
              <a:ext uri="{FF2B5EF4-FFF2-40B4-BE49-F238E27FC236}">
                <a16:creationId xmlns:a16="http://schemas.microsoft.com/office/drawing/2014/main" id="{E4CDA621-7F56-2D8F-60B0-A9732E74F002}"/>
              </a:ext>
            </a:extLst>
          </p:cNvPr>
          <p:cNvSpPr>
            <a:spLocks noGrp="1"/>
          </p:cNvSpPr>
          <p:nvPr>
            <p:ph sz="half" idx="2"/>
          </p:nvPr>
        </p:nvSpPr>
        <p:spPr>
          <a:xfrm>
            <a:off x="6172200" y="1825624"/>
            <a:ext cx="5181600" cy="5032375"/>
          </a:xfrm>
        </p:spPr>
        <p:txBody>
          <a:bodyPr>
            <a:normAutofit/>
          </a:bodyPr>
          <a:lstStyle/>
          <a:p>
            <a:pPr lvl="0"/>
            <a:r>
              <a:rPr lang="en-GB" sz="2000" i="1" dirty="0">
                <a:solidFill>
                  <a:schemeClr val="accent1">
                    <a:lumMod val="75000"/>
                  </a:schemeClr>
                </a:solidFill>
              </a:rPr>
              <a:t>Critically evaluate how digital tools influence teaching and learning, considering both opportunities and challenges</a:t>
            </a:r>
          </a:p>
          <a:p>
            <a:pPr lvl="0"/>
            <a:r>
              <a:rPr lang="en-GB" sz="2000" i="1" dirty="0">
                <a:solidFill>
                  <a:schemeClr val="accent1">
                    <a:lumMod val="75000"/>
                  </a:schemeClr>
                </a:solidFill>
              </a:rPr>
              <a:t>Demonstrate the ability to apply inclusive, digitally enhanced learning experiences that link current theories of digital pedagogy to practice</a:t>
            </a:r>
          </a:p>
          <a:p>
            <a:pPr lvl="0"/>
            <a:r>
              <a:rPr lang="en-GB" sz="2000" i="1" dirty="0">
                <a:solidFill>
                  <a:schemeClr val="accent1">
                    <a:lumMod val="75000"/>
                  </a:schemeClr>
                </a:solidFill>
              </a:rPr>
              <a:t>Reflect on personal and professional digital competencies, identifying strategies for ongoing development in response to emerging educational technologies.</a:t>
            </a:r>
          </a:p>
          <a:p>
            <a:endParaRPr lang="en-GB" dirty="0"/>
          </a:p>
        </p:txBody>
      </p:sp>
    </p:spTree>
    <p:extLst>
      <p:ext uri="{BB962C8B-B14F-4D97-AF65-F5344CB8AC3E}">
        <p14:creationId xmlns:p14="http://schemas.microsoft.com/office/powerpoint/2010/main" val="37935767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7EC6DF-B52D-B478-0BBC-B0854D307D5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FDFFC45-54F7-5EB6-773B-0A63E9FF80F5}"/>
              </a:ext>
            </a:extLst>
          </p:cNvPr>
          <p:cNvSpPr>
            <a:spLocks noGrp="1"/>
          </p:cNvSpPr>
          <p:nvPr>
            <p:ph type="title"/>
          </p:nvPr>
        </p:nvSpPr>
        <p:spPr/>
        <p:txBody>
          <a:bodyPr>
            <a:normAutofit/>
          </a:bodyPr>
          <a:lstStyle/>
          <a:p>
            <a:pPr algn="ctr"/>
            <a:r>
              <a:rPr lang="cy-GB" sz="4000" dirty="0">
                <a:latin typeface="+mn-lt"/>
              </a:rPr>
              <a:t>Blog #4 (1000 o eiriau)</a:t>
            </a:r>
            <a:r>
              <a:rPr lang="en-GB" sz="4000" dirty="0">
                <a:solidFill>
                  <a:schemeClr val="accent1"/>
                </a:solidFill>
                <a:latin typeface="+mn-lt"/>
              </a:rPr>
              <a:t>         Blog #4 (1000 words)</a:t>
            </a:r>
          </a:p>
        </p:txBody>
      </p:sp>
      <p:sp>
        <p:nvSpPr>
          <p:cNvPr id="3" name="Content Placeholder 2">
            <a:extLst>
              <a:ext uri="{FF2B5EF4-FFF2-40B4-BE49-F238E27FC236}">
                <a16:creationId xmlns:a16="http://schemas.microsoft.com/office/drawing/2014/main" id="{55160D31-853B-CB84-A27F-4B0468357D82}"/>
              </a:ext>
            </a:extLst>
          </p:cNvPr>
          <p:cNvSpPr>
            <a:spLocks noGrp="1"/>
          </p:cNvSpPr>
          <p:nvPr>
            <p:ph sz="half" idx="1"/>
          </p:nvPr>
        </p:nvSpPr>
        <p:spPr/>
        <p:txBody>
          <a:bodyPr>
            <a:normAutofit/>
          </a:bodyPr>
          <a:lstStyle/>
          <a:p>
            <a:r>
              <a:rPr lang="en-GB" sz="3200" dirty="0" err="1"/>
              <a:t>Tystiolaeth</a:t>
            </a:r>
            <a:r>
              <a:rPr lang="en-GB" sz="3200" dirty="0"/>
              <a:t> o </a:t>
            </a:r>
            <a:r>
              <a:rPr lang="en-GB" sz="3200" dirty="0" err="1"/>
              <a:t>Effaith</a:t>
            </a:r>
            <a:r>
              <a:rPr lang="en-GB" sz="3200" dirty="0"/>
              <a:t>: </a:t>
            </a:r>
            <a:r>
              <a:rPr lang="en-GB" sz="3200" dirty="0" err="1"/>
              <a:t>Gwerthuso</a:t>
            </a:r>
            <a:r>
              <a:rPr lang="en-GB" sz="3200" dirty="0"/>
              <a:t> Un </a:t>
            </a:r>
            <a:r>
              <a:rPr lang="en-GB" sz="3200" dirty="0" err="1"/>
              <a:t>Offeryn</a:t>
            </a:r>
            <a:r>
              <a:rPr lang="en-GB" sz="3200" dirty="0"/>
              <a:t> </a:t>
            </a:r>
            <a:r>
              <a:rPr lang="en-GB" sz="3200" dirty="0" err="1"/>
              <a:t>Technoleg</a:t>
            </a:r>
            <a:r>
              <a:rPr lang="en-GB" sz="3200" dirty="0"/>
              <a:t> </a:t>
            </a:r>
            <a:r>
              <a:rPr lang="en-GB" sz="3200" dirty="0" err="1"/>
              <a:t>Addysgol</a:t>
            </a:r>
            <a:r>
              <a:rPr lang="en-GB" sz="3200" dirty="0"/>
              <a:t> </a:t>
            </a:r>
            <a:r>
              <a:rPr lang="en-GB" sz="3200" dirty="0" err="1"/>
              <a:t>ar</a:t>
            </a:r>
            <a:r>
              <a:rPr lang="en-GB" sz="3200" dirty="0"/>
              <a:t> </a:t>
            </a:r>
            <a:r>
              <a:rPr lang="en-GB" sz="3200" dirty="0" err="1"/>
              <a:t>gyfer</a:t>
            </a:r>
            <a:r>
              <a:rPr lang="en-GB" sz="3200" dirty="0"/>
              <a:t> </a:t>
            </a:r>
            <a:r>
              <a:rPr lang="en-GB" sz="3200" dirty="0" err="1"/>
              <a:t>Cefnogi</a:t>
            </a:r>
            <a:r>
              <a:rPr lang="en-GB" sz="3200" dirty="0"/>
              <a:t> </a:t>
            </a:r>
            <a:r>
              <a:rPr lang="en-GB" sz="3200" dirty="0" err="1"/>
              <a:t>Dysgwyr</a:t>
            </a:r>
            <a:endParaRPr lang="en-GB" sz="3200" dirty="0"/>
          </a:p>
          <a:p>
            <a:pPr marL="0" lvl="0" indent="0">
              <a:buNone/>
            </a:pPr>
            <a:endParaRPr lang="en-GB" dirty="0"/>
          </a:p>
          <a:p>
            <a:pPr lvl="0"/>
            <a:r>
              <a:rPr lang="en-GB" dirty="0" err="1"/>
              <a:t>Edrychwch</a:t>
            </a:r>
            <a:r>
              <a:rPr lang="en-GB" dirty="0"/>
              <a:t> </a:t>
            </a:r>
            <a:r>
              <a:rPr lang="en-GB" dirty="0" err="1"/>
              <a:t>ar</a:t>
            </a:r>
            <a:r>
              <a:rPr lang="en-GB" dirty="0"/>
              <a:t> </a:t>
            </a:r>
            <a:r>
              <a:rPr lang="en-GB" dirty="0" err="1"/>
              <a:t>wybodaeth</a:t>
            </a:r>
            <a:r>
              <a:rPr lang="en-GB" dirty="0"/>
              <a:t> am </a:t>
            </a:r>
            <a:r>
              <a:rPr lang="en-GB" dirty="0" err="1"/>
              <a:t>ganllawiau</a:t>
            </a:r>
            <a:r>
              <a:rPr lang="en-GB" dirty="0"/>
              <a:t> (</a:t>
            </a:r>
            <a:r>
              <a:rPr lang="en-GB" dirty="0" err="1"/>
              <a:t>ar</a:t>
            </a:r>
            <a:r>
              <a:rPr lang="en-GB" dirty="0"/>
              <a:t> </a:t>
            </a:r>
            <a:r>
              <a:rPr lang="en-GB" dirty="0" err="1"/>
              <a:t>gael</a:t>
            </a:r>
            <a:r>
              <a:rPr lang="en-GB" dirty="0"/>
              <a:t> </a:t>
            </a:r>
            <a:r>
              <a:rPr lang="en-GB" dirty="0" err="1"/>
              <a:t>ar</a:t>
            </a:r>
            <a:r>
              <a:rPr lang="en-GB" dirty="0"/>
              <a:t> Moodle a Teams)</a:t>
            </a:r>
          </a:p>
          <a:p>
            <a:pPr marL="0" indent="0">
              <a:buNone/>
            </a:pPr>
            <a:endParaRPr lang="en-GB" dirty="0"/>
          </a:p>
        </p:txBody>
      </p:sp>
      <p:sp>
        <p:nvSpPr>
          <p:cNvPr id="4" name="Content Placeholder 3">
            <a:extLst>
              <a:ext uri="{FF2B5EF4-FFF2-40B4-BE49-F238E27FC236}">
                <a16:creationId xmlns:a16="http://schemas.microsoft.com/office/drawing/2014/main" id="{E90A0105-174D-882D-D9E7-53E47B4B02A6}"/>
              </a:ext>
            </a:extLst>
          </p:cNvPr>
          <p:cNvSpPr>
            <a:spLocks noGrp="1"/>
          </p:cNvSpPr>
          <p:nvPr>
            <p:ph sz="half" idx="2"/>
          </p:nvPr>
        </p:nvSpPr>
        <p:spPr/>
        <p:txBody>
          <a:bodyPr>
            <a:normAutofit/>
          </a:bodyPr>
          <a:lstStyle/>
          <a:p>
            <a:r>
              <a:rPr lang="en-GB" sz="3200" i="1" dirty="0">
                <a:solidFill>
                  <a:schemeClr val="accent1">
                    <a:lumMod val="75000"/>
                  </a:schemeClr>
                </a:solidFill>
              </a:rPr>
              <a:t>Evidence of Impact: Evaluating a Single Educational Technology Tool for Supporting Learners</a:t>
            </a:r>
          </a:p>
          <a:p>
            <a:pPr marL="0" indent="0">
              <a:buNone/>
            </a:pPr>
            <a:endParaRPr lang="en-GB" sz="3200" i="1" dirty="0">
              <a:solidFill>
                <a:schemeClr val="accent1">
                  <a:lumMod val="75000"/>
                </a:schemeClr>
              </a:solidFill>
            </a:endParaRPr>
          </a:p>
          <a:p>
            <a:r>
              <a:rPr lang="en-GB" i="1" dirty="0">
                <a:solidFill>
                  <a:schemeClr val="accent1">
                    <a:lumMod val="75000"/>
                  </a:schemeClr>
                </a:solidFill>
              </a:rPr>
              <a:t>Look at guidance information (available on Moodle and Teams)</a:t>
            </a:r>
          </a:p>
        </p:txBody>
      </p:sp>
    </p:spTree>
    <p:extLst>
      <p:ext uri="{BB962C8B-B14F-4D97-AF65-F5344CB8AC3E}">
        <p14:creationId xmlns:p14="http://schemas.microsoft.com/office/powerpoint/2010/main" val="25246993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99EF7-B0A7-4BEC-B091-46804B7A3118}"/>
              </a:ext>
            </a:extLst>
          </p:cNvPr>
          <p:cNvSpPr>
            <a:spLocks noGrp="1"/>
          </p:cNvSpPr>
          <p:nvPr>
            <p:ph type="title"/>
          </p:nvPr>
        </p:nvSpPr>
        <p:spPr/>
        <p:txBody>
          <a:bodyPr/>
          <a:lstStyle/>
          <a:p>
            <a:pPr algn="r"/>
            <a:r>
              <a:rPr lang="cy-GB" dirty="0">
                <a:latin typeface="+mn-lt"/>
              </a:rPr>
              <a:t>Yr wythnos hon                                  </a:t>
            </a:r>
            <a:r>
              <a:rPr lang="en-GB" i="1" dirty="0">
                <a:solidFill>
                  <a:schemeClr val="accent1"/>
                </a:solidFill>
                <a:latin typeface="+mn-lt"/>
              </a:rPr>
              <a:t>This week</a:t>
            </a:r>
          </a:p>
        </p:txBody>
      </p:sp>
      <p:sp>
        <p:nvSpPr>
          <p:cNvPr id="3" name="Content Placeholder 2">
            <a:extLst>
              <a:ext uri="{FF2B5EF4-FFF2-40B4-BE49-F238E27FC236}">
                <a16:creationId xmlns:a16="http://schemas.microsoft.com/office/drawing/2014/main" id="{0ABA469B-7D11-4BA7-86C8-1180C5574D0F}"/>
              </a:ext>
            </a:extLst>
          </p:cNvPr>
          <p:cNvSpPr>
            <a:spLocks noGrp="1"/>
          </p:cNvSpPr>
          <p:nvPr>
            <p:ph sz="half" idx="1"/>
          </p:nvPr>
        </p:nvSpPr>
        <p:spPr>
          <a:xfrm>
            <a:off x="838200" y="1505415"/>
            <a:ext cx="5181600" cy="4671548"/>
          </a:xfrm>
        </p:spPr>
        <p:txBody>
          <a:bodyPr vert="horz" lIns="91440" tIns="45720" rIns="91440" bIns="45720" rtlCol="0" anchor="t">
            <a:normAutofit/>
          </a:bodyPr>
          <a:lstStyle/>
          <a:p>
            <a:pPr>
              <a:defRPr/>
            </a:pPr>
            <a:r>
              <a:rPr lang="en-GB" sz="2200" dirty="0" err="1"/>
              <a:t>Canolbwyntio</a:t>
            </a:r>
            <a:r>
              <a:rPr lang="en-GB" sz="2200" dirty="0"/>
              <a:t> </a:t>
            </a:r>
            <a:r>
              <a:rPr lang="en-GB" sz="2200" dirty="0" err="1"/>
              <a:t>ar</a:t>
            </a:r>
            <a:r>
              <a:rPr lang="en-GB" sz="2200" dirty="0"/>
              <a:t> </a:t>
            </a:r>
            <a:r>
              <a:rPr lang="en-GB" sz="2200" dirty="0" err="1"/>
              <a:t>adnoddau</a:t>
            </a:r>
            <a:r>
              <a:rPr lang="en-GB" sz="2200" dirty="0"/>
              <a:t>, </a:t>
            </a:r>
            <a:r>
              <a:rPr lang="en-GB" sz="2200" dirty="0" err="1"/>
              <a:t>apiau</a:t>
            </a:r>
            <a:r>
              <a:rPr lang="en-GB" sz="2200" dirty="0"/>
              <a:t> a Deallusrwydd </a:t>
            </a:r>
            <a:r>
              <a:rPr lang="en-GB" sz="2200" dirty="0" err="1"/>
              <a:t>Artiffisial</a:t>
            </a:r>
            <a:r>
              <a:rPr lang="en-GB" sz="2200" dirty="0"/>
              <a:t> </a:t>
            </a:r>
            <a:r>
              <a:rPr lang="en-GB" sz="2200" dirty="0" err="1"/>
              <a:t>penodol</a:t>
            </a:r>
            <a:r>
              <a:rPr lang="en-GB" sz="2200" dirty="0"/>
              <a:t> </a:t>
            </a:r>
            <a:endParaRPr lang="cy-GB" sz="2200" dirty="0"/>
          </a:p>
          <a:p>
            <a:pPr lvl="0">
              <a:defRPr/>
            </a:pPr>
            <a:r>
              <a:rPr lang="cy-GB" sz="2200" dirty="0"/>
              <a:t>Yn eich tro rhannwch gyda’r grŵp un darn o feddalwedd neu galedwedd a ddefnyddiwyd gennych</a:t>
            </a:r>
            <a:endParaRPr lang="cy-GB" sz="2200" dirty="0">
              <a:ea typeface="Calibri"/>
              <a:cs typeface="Calibri"/>
            </a:endParaRPr>
          </a:p>
          <a:p>
            <a:pPr lvl="0">
              <a:defRPr/>
            </a:pPr>
            <a:r>
              <a:rPr lang="cy-GB" sz="2200" b="1" i="1" dirty="0"/>
              <a:t>Beth yw e?</a:t>
            </a:r>
            <a:endParaRPr lang="cy-GB" sz="2200" b="1" i="1" dirty="0">
              <a:ea typeface="Calibri"/>
              <a:cs typeface="Calibri"/>
            </a:endParaRPr>
          </a:p>
          <a:p>
            <a:pPr lvl="0">
              <a:defRPr/>
            </a:pPr>
            <a:r>
              <a:rPr lang="cy-GB" sz="2200" b="1" i="1" dirty="0"/>
              <a:t>At bwy mae e wedi’i anelu?</a:t>
            </a:r>
            <a:endParaRPr lang="cy-GB" sz="2200" b="1" i="1" dirty="0">
              <a:ea typeface="Calibri"/>
              <a:cs typeface="Calibri"/>
            </a:endParaRPr>
          </a:p>
          <a:p>
            <a:pPr lvl="0">
              <a:defRPr/>
            </a:pPr>
            <a:r>
              <a:rPr lang="cy-GB" sz="2200" b="1" i="1" dirty="0"/>
              <a:t>Sut mae'n cael ei ddefnyddio?</a:t>
            </a:r>
            <a:endParaRPr lang="cy-GB" sz="2200" b="1" i="1" dirty="0">
              <a:ea typeface="Calibri"/>
              <a:cs typeface="Calibri"/>
            </a:endParaRPr>
          </a:p>
          <a:p>
            <a:pPr lvl="0">
              <a:defRPr/>
            </a:pPr>
            <a:r>
              <a:rPr lang="cy-GB" sz="2200" b="1" i="1" dirty="0"/>
              <a:t>Sut ydych chi’n mesur ei effaith? Beth yw’r effaith?</a:t>
            </a:r>
            <a:endParaRPr lang="cy-GB" sz="2200" b="1" i="1" dirty="0">
              <a:ea typeface="Calibri"/>
              <a:cs typeface="Calibri"/>
            </a:endParaRPr>
          </a:p>
          <a:p>
            <a:pPr marL="0" indent="0">
              <a:buNone/>
            </a:pPr>
            <a:endParaRPr lang="en-GB" sz="2400" dirty="0"/>
          </a:p>
        </p:txBody>
      </p:sp>
      <p:sp>
        <p:nvSpPr>
          <p:cNvPr id="4" name="Content Placeholder 3">
            <a:extLst>
              <a:ext uri="{FF2B5EF4-FFF2-40B4-BE49-F238E27FC236}">
                <a16:creationId xmlns:a16="http://schemas.microsoft.com/office/drawing/2014/main" id="{EC659FB5-CC80-8B3E-0956-F870BB3B5915}"/>
              </a:ext>
            </a:extLst>
          </p:cNvPr>
          <p:cNvSpPr>
            <a:spLocks noGrp="1"/>
          </p:cNvSpPr>
          <p:nvPr>
            <p:ph sz="half" idx="2"/>
          </p:nvPr>
        </p:nvSpPr>
        <p:spPr>
          <a:xfrm>
            <a:off x="6172200" y="1282390"/>
            <a:ext cx="5181600" cy="5655619"/>
          </a:xfrm>
        </p:spPr>
        <p:txBody>
          <a:bodyPr vert="horz" lIns="91440" tIns="45720" rIns="91440" bIns="45720" rtlCol="0" anchor="t">
            <a:normAutofit/>
          </a:bodyPr>
          <a:lstStyle/>
          <a:p>
            <a:r>
              <a:rPr lang="en-GB" sz="2200" i="1" dirty="0">
                <a:solidFill>
                  <a:schemeClr val="accent1"/>
                </a:solidFill>
              </a:rPr>
              <a:t>Focus on specific resources, apps and Artificial Intelligence </a:t>
            </a:r>
          </a:p>
          <a:p>
            <a:r>
              <a:rPr lang="en-GB" sz="2200" i="1" dirty="0">
                <a:solidFill>
                  <a:schemeClr val="accent1"/>
                </a:solidFill>
              </a:rPr>
              <a:t>Share one piece of software or hardware that you have used</a:t>
            </a:r>
            <a:endParaRPr lang="en-GB" sz="2200" i="1" dirty="0">
              <a:solidFill>
                <a:schemeClr val="accent1"/>
              </a:solidFill>
              <a:ea typeface="Calibri"/>
              <a:cs typeface="Calibri"/>
            </a:endParaRPr>
          </a:p>
          <a:p>
            <a:r>
              <a:rPr lang="en-GB" sz="2200" b="1" i="1" dirty="0">
                <a:solidFill>
                  <a:schemeClr val="accent1"/>
                </a:solidFill>
              </a:rPr>
              <a:t>What is it? </a:t>
            </a:r>
            <a:r>
              <a:rPr lang="en-GB" sz="1200" i="1" dirty="0">
                <a:solidFill>
                  <a:schemeClr val="accent1"/>
                </a:solidFill>
              </a:rPr>
              <a:t>What are its key features?</a:t>
            </a:r>
            <a:endParaRPr lang="en-GB" sz="2200" i="1" dirty="0">
              <a:solidFill>
                <a:schemeClr val="accent1"/>
              </a:solidFill>
              <a:ea typeface="Calibri"/>
              <a:cs typeface="Calibri"/>
            </a:endParaRPr>
          </a:p>
          <a:p>
            <a:r>
              <a:rPr lang="en-GB" sz="2200" b="1" i="1" dirty="0">
                <a:solidFill>
                  <a:schemeClr val="accent1"/>
                </a:solidFill>
              </a:rPr>
              <a:t>Who is it aimed at?</a:t>
            </a:r>
            <a:r>
              <a:rPr lang="en-GB" dirty="0"/>
              <a:t> </a:t>
            </a:r>
            <a:r>
              <a:rPr lang="en-GB" sz="1200" i="1" dirty="0">
                <a:solidFill>
                  <a:schemeClr val="accent1"/>
                </a:solidFill>
              </a:rPr>
              <a:t>Describe the learner (or group); Link to relevant learning needs or the barriers it is intended to address</a:t>
            </a:r>
            <a:endParaRPr lang="en-GB" sz="1200" b="1" i="1" dirty="0">
              <a:solidFill>
                <a:schemeClr val="accent1"/>
              </a:solidFill>
              <a:ea typeface="Calibri"/>
              <a:cs typeface="Calibri"/>
            </a:endParaRPr>
          </a:p>
          <a:p>
            <a:r>
              <a:rPr lang="en-GB" sz="2200" b="1" i="1" dirty="0">
                <a:solidFill>
                  <a:schemeClr val="accent1"/>
                </a:solidFill>
              </a:rPr>
              <a:t>How is it used? </a:t>
            </a:r>
            <a:r>
              <a:rPr lang="en-GB" sz="1200" i="1" dirty="0">
                <a:solidFill>
                  <a:schemeClr val="accent1"/>
                </a:solidFill>
              </a:rPr>
              <a:t>Consider : Does it support a specific ALN? Does it support inclusion/make teaching content more accessible? Does it motivate? </a:t>
            </a:r>
            <a:endParaRPr lang="en-GB" sz="2200" b="1" i="1" dirty="0">
              <a:solidFill>
                <a:schemeClr val="accent1"/>
              </a:solidFill>
              <a:ea typeface="Calibri"/>
              <a:cs typeface="Calibri"/>
            </a:endParaRPr>
          </a:p>
          <a:p>
            <a:r>
              <a:rPr lang="en-GB" sz="2200" b="1" i="1" dirty="0">
                <a:solidFill>
                  <a:schemeClr val="accent1"/>
                </a:solidFill>
              </a:rPr>
              <a:t>How do you measure its impact? What is the impact? </a:t>
            </a:r>
            <a:r>
              <a:rPr lang="en-GB" sz="1200" i="1" dirty="0">
                <a:solidFill>
                  <a:schemeClr val="accent1"/>
                </a:solidFill>
              </a:rPr>
              <a:t>Through feedback? Assessment? Attendance? Behaviour? Learner engagement/ focus?</a:t>
            </a:r>
            <a:endParaRPr lang="en-GB" sz="2200" b="1" i="1" dirty="0">
              <a:solidFill>
                <a:schemeClr val="accent1"/>
              </a:solidFill>
              <a:ea typeface="Calibri"/>
              <a:cs typeface="Calibri"/>
            </a:endParaRPr>
          </a:p>
          <a:p>
            <a:pPr marL="0" indent="0">
              <a:buNone/>
            </a:pPr>
            <a:endParaRPr lang="en-GB" sz="2200" dirty="0">
              <a:solidFill>
                <a:schemeClr val="accent1"/>
              </a:solidFill>
              <a:ea typeface="Calibri"/>
              <a:cs typeface="Calibri"/>
            </a:endParaRPr>
          </a:p>
          <a:p>
            <a:endParaRPr lang="en-GB" dirty="0"/>
          </a:p>
        </p:txBody>
      </p:sp>
    </p:spTree>
    <p:extLst>
      <p:ext uri="{BB962C8B-B14F-4D97-AF65-F5344CB8AC3E}">
        <p14:creationId xmlns:p14="http://schemas.microsoft.com/office/powerpoint/2010/main" val="23226405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E6FDBD-A615-4804-A1F0-6EB83BCD5F06}"/>
              </a:ext>
            </a:extLst>
          </p:cNvPr>
          <p:cNvSpPr>
            <a:spLocks noGrp="1"/>
          </p:cNvSpPr>
          <p:nvPr>
            <p:ph type="title"/>
          </p:nvPr>
        </p:nvSpPr>
        <p:spPr/>
        <p:txBody>
          <a:bodyPr>
            <a:normAutofit/>
          </a:bodyPr>
          <a:lstStyle/>
          <a:p>
            <a:pPr algn="r"/>
            <a:r>
              <a:rPr lang="cy-GB" sz="4800" dirty="0">
                <a:latin typeface="+mn-lt"/>
              </a:rPr>
              <a:t>Cysylltiadau â theori           </a:t>
            </a:r>
            <a:r>
              <a:rPr lang="en-GB" sz="4800" i="1" dirty="0">
                <a:solidFill>
                  <a:schemeClr val="accent1"/>
                </a:solidFill>
                <a:latin typeface="+mn-lt"/>
              </a:rPr>
              <a:t>Links to theory</a:t>
            </a:r>
          </a:p>
        </p:txBody>
      </p:sp>
      <p:sp>
        <p:nvSpPr>
          <p:cNvPr id="3" name="Content Placeholder 2">
            <a:extLst>
              <a:ext uri="{FF2B5EF4-FFF2-40B4-BE49-F238E27FC236}">
                <a16:creationId xmlns:a16="http://schemas.microsoft.com/office/drawing/2014/main" id="{9E3D55C9-4734-4BAE-AF6D-BF35269DB36E}"/>
              </a:ext>
            </a:extLst>
          </p:cNvPr>
          <p:cNvSpPr>
            <a:spLocks noGrp="1"/>
          </p:cNvSpPr>
          <p:nvPr>
            <p:ph sz="half" idx="1"/>
          </p:nvPr>
        </p:nvSpPr>
        <p:spPr>
          <a:xfrm>
            <a:off x="954899" y="1825625"/>
            <a:ext cx="5181600" cy="4351338"/>
          </a:xfrm>
        </p:spPr>
        <p:txBody>
          <a:bodyPr>
            <a:normAutofit fontScale="92500"/>
          </a:bodyPr>
          <a:lstStyle/>
          <a:p>
            <a:pPr marL="0" indent="0">
              <a:buNone/>
            </a:pPr>
            <a:r>
              <a:rPr lang="cy-GB" sz="1600"/>
              <a:t>Er enghraifft: </a:t>
            </a:r>
          </a:p>
          <a:p>
            <a:r>
              <a:rPr lang="cy-GB" sz="2800" noProof="1"/>
              <a:t>Vygotsky: Parth Datblygiad Procsimol (ZPD)</a:t>
            </a:r>
          </a:p>
          <a:p>
            <a:r>
              <a:rPr lang="cy-GB" sz="2800" noProof="1"/>
              <a:t>Dewey: Dysgu drwy wneud</a:t>
            </a:r>
          </a:p>
          <a:p>
            <a:r>
              <a:rPr lang="cy-GB" sz="2800" noProof="1"/>
              <a:t>Skinner: Ymddygiadaeth</a:t>
            </a:r>
          </a:p>
          <a:p>
            <a:r>
              <a:rPr lang="cy-GB" sz="2800" noProof="1"/>
              <a:t>Maslow: Hierarchaeth Anghenion</a:t>
            </a:r>
          </a:p>
          <a:p>
            <a:r>
              <a:rPr lang="cy-GB" sz="2800" noProof="1"/>
              <a:t>Baron-Cohen</a:t>
            </a:r>
            <a:r>
              <a:rPr lang="cy-GB" sz="2800"/>
              <a:t>: Damcaniaeth Darogan Meddwl [Dallineb Meddwl]</a:t>
            </a:r>
          </a:p>
          <a:p>
            <a:r>
              <a:rPr lang="cy-GB" sz="2800"/>
              <a:t>Eraill?</a:t>
            </a:r>
          </a:p>
        </p:txBody>
      </p:sp>
      <p:sp>
        <p:nvSpPr>
          <p:cNvPr id="4" name="Content Placeholder 3">
            <a:extLst>
              <a:ext uri="{FF2B5EF4-FFF2-40B4-BE49-F238E27FC236}">
                <a16:creationId xmlns:a16="http://schemas.microsoft.com/office/drawing/2014/main" id="{FA23108D-8A6D-B124-7637-2F5069787D3C}"/>
              </a:ext>
            </a:extLst>
          </p:cNvPr>
          <p:cNvSpPr>
            <a:spLocks noGrp="1"/>
          </p:cNvSpPr>
          <p:nvPr>
            <p:ph sz="half" idx="2"/>
          </p:nvPr>
        </p:nvSpPr>
        <p:spPr/>
        <p:txBody>
          <a:bodyPr>
            <a:normAutofit fontScale="92500"/>
          </a:bodyPr>
          <a:lstStyle/>
          <a:p>
            <a:pPr marL="0" indent="0">
              <a:buNone/>
            </a:pPr>
            <a:r>
              <a:rPr lang="en-GB" sz="1600" i="1" dirty="0">
                <a:solidFill>
                  <a:schemeClr val="accent1"/>
                </a:solidFill>
              </a:rPr>
              <a:t>For example: </a:t>
            </a:r>
          </a:p>
          <a:p>
            <a:r>
              <a:rPr lang="en-GB" sz="2800" i="1" dirty="0">
                <a:solidFill>
                  <a:schemeClr val="accent1"/>
                </a:solidFill>
              </a:rPr>
              <a:t>Vygotsky: ZPD</a:t>
            </a:r>
          </a:p>
          <a:p>
            <a:r>
              <a:rPr lang="en-GB" sz="2800" i="1" dirty="0">
                <a:solidFill>
                  <a:schemeClr val="accent1"/>
                </a:solidFill>
              </a:rPr>
              <a:t>Dewey: Learning by doing</a:t>
            </a:r>
          </a:p>
          <a:p>
            <a:r>
              <a:rPr lang="en-GB" sz="2800" i="1" dirty="0">
                <a:solidFill>
                  <a:schemeClr val="accent1"/>
                </a:solidFill>
              </a:rPr>
              <a:t>Skinner: Behaviourism</a:t>
            </a:r>
          </a:p>
          <a:p>
            <a:r>
              <a:rPr lang="en-GB" sz="2800" i="1" dirty="0">
                <a:solidFill>
                  <a:schemeClr val="accent1"/>
                </a:solidFill>
              </a:rPr>
              <a:t>Maslow: Hierarchy of Need</a:t>
            </a:r>
          </a:p>
          <a:p>
            <a:r>
              <a:rPr lang="en-GB" sz="2800" i="1" dirty="0">
                <a:solidFill>
                  <a:schemeClr val="accent1"/>
                </a:solidFill>
              </a:rPr>
              <a:t>Baron-Cohen: Theory of Mind [Mind-Blindness]</a:t>
            </a:r>
          </a:p>
          <a:p>
            <a:r>
              <a:rPr lang="en-GB" sz="2800" i="1" dirty="0">
                <a:solidFill>
                  <a:schemeClr val="accent1"/>
                </a:solidFill>
              </a:rPr>
              <a:t>Others?</a:t>
            </a:r>
            <a:endParaRPr lang="en-GB" i="1" dirty="0">
              <a:solidFill>
                <a:schemeClr val="accent1"/>
              </a:solidFill>
            </a:endParaRPr>
          </a:p>
        </p:txBody>
      </p:sp>
    </p:spTree>
    <p:extLst>
      <p:ext uri="{BB962C8B-B14F-4D97-AF65-F5344CB8AC3E}">
        <p14:creationId xmlns:p14="http://schemas.microsoft.com/office/powerpoint/2010/main" val="41293182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D7E758-5C7A-4C1F-BE7D-F3DA499CA23C}"/>
              </a:ext>
            </a:extLst>
          </p:cNvPr>
          <p:cNvSpPr>
            <a:spLocks noGrp="1"/>
          </p:cNvSpPr>
          <p:nvPr>
            <p:ph type="title"/>
          </p:nvPr>
        </p:nvSpPr>
        <p:spPr/>
        <p:txBody>
          <a:bodyPr>
            <a:normAutofit/>
          </a:bodyPr>
          <a:lstStyle/>
          <a:p>
            <a:r>
              <a:rPr lang="cy-GB" sz="3600" dirty="0">
                <a:latin typeface="+mn-lt"/>
              </a:rPr>
              <a:t>Deallusrwydd Artiffisial(DA)              </a:t>
            </a:r>
            <a:r>
              <a:rPr lang="en-GB" sz="3600" i="1" dirty="0">
                <a:solidFill>
                  <a:schemeClr val="accent1"/>
                </a:solidFill>
                <a:latin typeface="+mn-lt"/>
                <a:ea typeface="+mn-ea"/>
                <a:cs typeface="+mn-cs"/>
              </a:rPr>
              <a:t>Artificial Intelligence(AI)</a:t>
            </a:r>
            <a:endParaRPr lang="en-US" i="1" dirty="0">
              <a:ea typeface="+mn-ea"/>
              <a:cs typeface="+mn-cs"/>
            </a:endParaRPr>
          </a:p>
        </p:txBody>
      </p:sp>
      <p:sp>
        <p:nvSpPr>
          <p:cNvPr id="3" name="Content Placeholder 2">
            <a:extLst>
              <a:ext uri="{FF2B5EF4-FFF2-40B4-BE49-F238E27FC236}">
                <a16:creationId xmlns:a16="http://schemas.microsoft.com/office/drawing/2014/main" id="{7EAD239E-DD06-46EA-8D3F-6CE52B0C325A}"/>
              </a:ext>
            </a:extLst>
          </p:cNvPr>
          <p:cNvSpPr>
            <a:spLocks noGrp="1"/>
          </p:cNvSpPr>
          <p:nvPr>
            <p:ph sz="half" idx="1"/>
          </p:nvPr>
        </p:nvSpPr>
        <p:spPr/>
        <p:txBody>
          <a:bodyPr>
            <a:normAutofit fontScale="92500" lnSpcReduction="20000"/>
          </a:bodyPr>
          <a:lstStyle/>
          <a:p>
            <a:pPr lvl="0"/>
            <a:r>
              <a:rPr lang="en-GB" dirty="0"/>
              <a:t>'</a:t>
            </a:r>
            <a:r>
              <a:rPr lang="en-GB" dirty="0" err="1"/>
              <a:t>Ychydig</a:t>
            </a:r>
            <a:r>
              <a:rPr lang="en-GB" dirty="0"/>
              <a:t> </a:t>
            </a:r>
            <a:r>
              <a:rPr lang="en-GB" dirty="0" err="1"/>
              <a:t>flynyddoedd</a:t>
            </a:r>
            <a:r>
              <a:rPr lang="en-GB" dirty="0"/>
              <a:t> </a:t>
            </a:r>
            <a:r>
              <a:rPr lang="en-GB" dirty="0" err="1"/>
              <a:t>yn</a:t>
            </a:r>
            <a:r>
              <a:rPr lang="en-GB" dirty="0"/>
              <a:t> </a:t>
            </a:r>
            <a:r>
              <a:rPr lang="en-GB" dirty="0" err="1"/>
              <a:t>ôl</a:t>
            </a:r>
            <a:r>
              <a:rPr lang="en-GB" dirty="0"/>
              <a:t>, </a:t>
            </a:r>
            <a:r>
              <a:rPr lang="en-GB" dirty="0" err="1"/>
              <a:t>gallai</a:t>
            </a:r>
            <a:r>
              <a:rPr lang="en-GB" dirty="0"/>
              <a:t> </a:t>
            </a:r>
            <a:r>
              <a:rPr lang="en-GB" dirty="0" err="1"/>
              <a:t>ateb</a:t>
            </a:r>
            <a:r>
              <a:rPr lang="en-GB" dirty="0"/>
              <a:t> </a:t>
            </a:r>
            <a:r>
              <a:rPr lang="en-GB" dirty="0" err="1"/>
              <a:t>cwestiynau</a:t>
            </a:r>
            <a:r>
              <a:rPr lang="en-GB" dirty="0"/>
              <a:t> neu </a:t>
            </a:r>
            <a:r>
              <a:rPr lang="en-GB" dirty="0" err="1"/>
              <a:t>gynhyrchu</a:t>
            </a:r>
            <a:r>
              <a:rPr lang="en-GB" dirty="0"/>
              <a:t> </a:t>
            </a:r>
            <a:r>
              <a:rPr lang="en-GB" dirty="0" err="1"/>
              <a:t>testun</a:t>
            </a:r>
            <a:r>
              <a:rPr lang="en-GB" dirty="0"/>
              <a:t>. Heddiw, gall </a:t>
            </a:r>
            <a:r>
              <a:rPr lang="en-GB" dirty="0" err="1"/>
              <a:t>ysgrifennu</a:t>
            </a:r>
            <a:r>
              <a:rPr lang="en-GB" dirty="0"/>
              <a:t> cod </a:t>
            </a:r>
            <a:r>
              <a:rPr lang="en-GB" dirty="0" err="1"/>
              <a:t>cyfrifiadurol</a:t>
            </a:r>
            <a:r>
              <a:rPr lang="en-GB" dirty="0"/>
              <a:t>, </a:t>
            </a:r>
            <a:r>
              <a:rPr lang="en-GB" dirty="0" err="1"/>
              <a:t>dadansoddi</a:t>
            </a:r>
            <a:r>
              <a:rPr lang="en-GB" dirty="0"/>
              <a:t> </a:t>
            </a:r>
            <a:r>
              <a:rPr lang="en-GB" dirty="0" err="1"/>
              <a:t>llawer</a:t>
            </a:r>
            <a:r>
              <a:rPr lang="en-GB" dirty="0"/>
              <a:t> </a:t>
            </a:r>
            <a:r>
              <a:rPr lang="en-GB" dirty="0" err="1"/>
              <a:t>iawn</a:t>
            </a:r>
            <a:r>
              <a:rPr lang="en-GB" dirty="0"/>
              <a:t> o </a:t>
            </a:r>
            <a:r>
              <a:rPr lang="en-GB" dirty="0" err="1"/>
              <a:t>ddata</a:t>
            </a:r>
            <a:r>
              <a:rPr lang="en-GB" dirty="0"/>
              <a:t>, </a:t>
            </a:r>
            <a:r>
              <a:rPr lang="en-GB" dirty="0" err="1"/>
              <a:t>creu</a:t>
            </a:r>
            <a:r>
              <a:rPr lang="en-GB" dirty="0"/>
              <a:t> </a:t>
            </a:r>
            <a:r>
              <a:rPr lang="en-GB" dirty="0" err="1"/>
              <a:t>delweddau</a:t>
            </a:r>
            <a:r>
              <a:rPr lang="en-GB" dirty="0"/>
              <a:t> a </a:t>
            </a:r>
            <a:r>
              <a:rPr lang="en-GB" dirty="0" err="1"/>
              <a:t>fideos</a:t>
            </a:r>
            <a:r>
              <a:rPr lang="en-GB" dirty="0"/>
              <a:t> </a:t>
            </a:r>
            <a:r>
              <a:rPr lang="en-GB" dirty="0" err="1"/>
              <a:t>realistig</a:t>
            </a:r>
            <a:r>
              <a:rPr lang="en-GB" dirty="0"/>
              <a:t>, </a:t>
            </a:r>
            <a:r>
              <a:rPr lang="en-GB" dirty="0" err="1"/>
              <a:t>helpu</a:t>
            </a:r>
            <a:r>
              <a:rPr lang="en-GB" dirty="0"/>
              <a:t> </a:t>
            </a:r>
            <a:r>
              <a:rPr lang="en-GB" dirty="0" err="1"/>
              <a:t>gwyddonwyr</a:t>
            </a:r>
            <a:r>
              <a:rPr lang="en-GB" dirty="0"/>
              <a:t> </a:t>
            </a:r>
            <a:r>
              <a:rPr lang="en-GB" dirty="0" err="1"/>
              <a:t>i</a:t>
            </a:r>
            <a:r>
              <a:rPr lang="en-GB" dirty="0"/>
              <a:t> </a:t>
            </a:r>
            <a:r>
              <a:rPr lang="en-GB" dirty="0" err="1"/>
              <a:t>ddarganfod</a:t>
            </a:r>
            <a:r>
              <a:rPr lang="en-GB" dirty="0"/>
              <a:t> </a:t>
            </a:r>
            <a:r>
              <a:rPr lang="en-GB" dirty="0" err="1"/>
              <a:t>meddyginiaethau</a:t>
            </a:r>
            <a:r>
              <a:rPr lang="en-GB" dirty="0"/>
              <a:t> </a:t>
            </a:r>
            <a:r>
              <a:rPr lang="en-GB" dirty="0" err="1"/>
              <a:t>newydd</a:t>
            </a:r>
            <a:r>
              <a:rPr lang="en-GB" dirty="0"/>
              <a:t> a </a:t>
            </a:r>
            <a:r>
              <a:rPr lang="en-GB" dirty="0" err="1"/>
              <a:t>gweithredu</a:t>
            </a:r>
            <a:r>
              <a:rPr lang="en-GB" dirty="0"/>
              <a:t> </a:t>
            </a:r>
            <a:r>
              <a:rPr lang="en-GB" dirty="0" err="1"/>
              <a:t>fwyfwy</a:t>
            </a:r>
            <a:r>
              <a:rPr lang="en-GB" dirty="0"/>
              <a:t> </a:t>
            </a:r>
            <a:r>
              <a:rPr lang="en-GB" dirty="0" err="1"/>
              <a:t>ar</a:t>
            </a:r>
            <a:r>
              <a:rPr lang="en-GB" dirty="0"/>
              <a:t> </a:t>
            </a:r>
            <a:r>
              <a:rPr lang="en-GB" dirty="0" err="1"/>
              <a:t>ei</a:t>
            </a:r>
            <a:r>
              <a:rPr lang="en-GB" dirty="0"/>
              <a:t> ben </a:t>
            </a:r>
            <a:r>
              <a:rPr lang="en-GB" dirty="0" err="1"/>
              <a:t>ei</a:t>
            </a:r>
            <a:r>
              <a:rPr lang="en-GB" dirty="0"/>
              <a:t> </a:t>
            </a:r>
            <a:r>
              <a:rPr lang="en-GB" dirty="0" err="1"/>
              <a:t>hun</a:t>
            </a:r>
            <a:r>
              <a:rPr lang="en-GB" dirty="0"/>
              <a:t> </a:t>
            </a:r>
            <a:r>
              <a:rPr lang="en-GB" dirty="0" err="1"/>
              <a:t>heb</a:t>
            </a:r>
            <a:r>
              <a:rPr lang="en-GB" dirty="0"/>
              <a:t> </a:t>
            </a:r>
            <a:r>
              <a:rPr lang="en-GB" dirty="0" err="1"/>
              <a:t>fawr</a:t>
            </a:r>
            <a:r>
              <a:rPr lang="en-GB" dirty="0"/>
              <a:t> o </a:t>
            </a:r>
            <a:r>
              <a:rPr lang="en-GB" dirty="0" err="1"/>
              <a:t>oruchwyliaeth</a:t>
            </a:r>
            <a:r>
              <a:rPr lang="en-GB" dirty="0"/>
              <a:t> </a:t>
            </a:r>
            <a:r>
              <a:rPr lang="en-GB" dirty="0" err="1"/>
              <a:t>ddynol</a:t>
            </a:r>
            <a:r>
              <a:rPr lang="en-GB" dirty="0"/>
              <a:t>'. </a:t>
            </a:r>
            <a:r>
              <a:rPr lang="en-GB" sz="1200" dirty="0"/>
              <a:t>(</a:t>
            </a:r>
            <a:r>
              <a:rPr lang="en-GB" sz="1200" dirty="0" err="1"/>
              <a:t>Newyddion</a:t>
            </a:r>
            <a:r>
              <a:rPr lang="en-GB" sz="1200" dirty="0"/>
              <a:t> y </a:t>
            </a:r>
            <a:r>
              <a:rPr lang="en-GB" sz="1200" dirty="0" err="1"/>
              <a:t>Cenhedloedd</a:t>
            </a:r>
            <a:r>
              <a:rPr lang="en-GB" sz="1200" dirty="0"/>
              <a:t> </a:t>
            </a:r>
            <a:r>
              <a:rPr lang="en-GB" sz="1200" dirty="0" err="1"/>
              <a:t>Unedig</a:t>
            </a:r>
            <a:r>
              <a:rPr lang="en-GB" sz="1200" dirty="0"/>
              <a:t>, 2026)</a:t>
            </a:r>
          </a:p>
          <a:p>
            <a:pPr lvl="0"/>
            <a:r>
              <a:rPr lang="en-GB" dirty="0"/>
              <a:t>'Mae </a:t>
            </a:r>
            <a:r>
              <a:rPr lang="en-GB" dirty="0" err="1"/>
              <a:t>deallusrwydd</a:t>
            </a:r>
            <a:r>
              <a:rPr lang="en-GB" dirty="0"/>
              <a:t> </a:t>
            </a:r>
            <a:r>
              <a:rPr lang="en-GB" dirty="0" err="1"/>
              <a:t>artiffisial</a:t>
            </a:r>
            <a:r>
              <a:rPr lang="en-GB" dirty="0"/>
              <a:t> (AI) </a:t>
            </a:r>
            <a:r>
              <a:rPr lang="en-GB" dirty="0" err="1"/>
              <a:t>yn</a:t>
            </a:r>
            <a:r>
              <a:rPr lang="en-GB" dirty="0"/>
              <a:t> </a:t>
            </a:r>
            <a:r>
              <a:rPr lang="en-GB" dirty="0" err="1"/>
              <a:t>symud</a:t>
            </a:r>
            <a:r>
              <a:rPr lang="en-GB" dirty="0"/>
              <a:t> </a:t>
            </a:r>
            <a:r>
              <a:rPr lang="en-GB" dirty="0" err="1"/>
              <a:t>yn</a:t>
            </a:r>
            <a:r>
              <a:rPr lang="en-GB" dirty="0"/>
              <a:t> </a:t>
            </a:r>
            <a:r>
              <a:rPr lang="en-GB" dirty="0" err="1"/>
              <a:t>gyflymach</a:t>
            </a:r>
            <a:r>
              <a:rPr lang="en-GB" dirty="0"/>
              <a:t> nag y gall </a:t>
            </a:r>
            <a:r>
              <a:rPr lang="en-GB" dirty="0" err="1"/>
              <a:t>llywodraethau</a:t>
            </a:r>
            <a:r>
              <a:rPr lang="en-GB" dirty="0"/>
              <a:t> </a:t>
            </a:r>
            <a:r>
              <a:rPr lang="en-GB" dirty="0" err="1"/>
              <a:t>gadw</a:t>
            </a:r>
            <a:r>
              <a:rPr lang="en-GB" dirty="0"/>
              <a:t> </a:t>
            </a:r>
            <a:r>
              <a:rPr lang="en-GB" dirty="0" err="1"/>
              <a:t>i</a:t>
            </a:r>
            <a:r>
              <a:rPr lang="en-GB" dirty="0"/>
              <a:t> </a:t>
            </a:r>
            <a:r>
              <a:rPr lang="en-GB" dirty="0" err="1"/>
              <a:t>fyny</a:t>
            </a:r>
            <a:r>
              <a:rPr lang="en-GB" dirty="0"/>
              <a:t>.' </a:t>
            </a:r>
            <a:r>
              <a:rPr lang="en-GB" sz="1300" dirty="0"/>
              <a:t>(</a:t>
            </a:r>
            <a:r>
              <a:rPr lang="en-GB" sz="1300" dirty="0" err="1"/>
              <a:t>Newyddion</a:t>
            </a:r>
            <a:r>
              <a:rPr lang="en-GB" sz="1300" dirty="0"/>
              <a:t> y </a:t>
            </a:r>
            <a:r>
              <a:rPr lang="en-GB" sz="1300" dirty="0" err="1"/>
              <a:t>Cenhedloedd</a:t>
            </a:r>
            <a:r>
              <a:rPr lang="en-GB" sz="1300" dirty="0"/>
              <a:t> </a:t>
            </a:r>
            <a:r>
              <a:rPr lang="en-GB" sz="1300" dirty="0" err="1"/>
              <a:t>Unedig</a:t>
            </a:r>
            <a:r>
              <a:rPr lang="en-GB" sz="1300" dirty="0"/>
              <a:t>, 2026)</a:t>
            </a:r>
          </a:p>
          <a:p>
            <a:endParaRPr lang="en-GB" sz="2400" dirty="0"/>
          </a:p>
        </p:txBody>
      </p:sp>
      <p:sp>
        <p:nvSpPr>
          <p:cNvPr id="4" name="Content Placeholder 3">
            <a:extLst>
              <a:ext uri="{FF2B5EF4-FFF2-40B4-BE49-F238E27FC236}">
                <a16:creationId xmlns:a16="http://schemas.microsoft.com/office/drawing/2014/main" id="{CBA7B361-24DE-1B07-6451-2A2C05FA3328}"/>
              </a:ext>
            </a:extLst>
          </p:cNvPr>
          <p:cNvSpPr>
            <a:spLocks noGrp="1"/>
          </p:cNvSpPr>
          <p:nvPr>
            <p:ph sz="half" idx="2"/>
          </p:nvPr>
        </p:nvSpPr>
        <p:spPr/>
        <p:txBody>
          <a:bodyPr>
            <a:noAutofit/>
          </a:bodyPr>
          <a:lstStyle/>
          <a:p>
            <a:r>
              <a:rPr lang="en-GB" sz="2400" i="1" dirty="0">
                <a:solidFill>
                  <a:schemeClr val="accent1">
                    <a:lumMod val="75000"/>
                  </a:schemeClr>
                </a:solidFill>
              </a:rPr>
              <a:t>‘</a:t>
            </a:r>
            <a:r>
              <a:rPr lang="en-GB" sz="1800" i="1" dirty="0">
                <a:solidFill>
                  <a:schemeClr val="accent1">
                    <a:lumMod val="75000"/>
                  </a:schemeClr>
                </a:solidFill>
              </a:rPr>
              <a:t>Just a few years ago, it could answer questions or generate text. Today, it can write computer code, analyse vast amounts of data, create realistic images and videos, help scientists discover new medicines and increasingly act on its own with little human supervision</a:t>
            </a:r>
            <a:r>
              <a:rPr lang="en-GB" sz="1800" dirty="0">
                <a:solidFill>
                  <a:schemeClr val="accent1">
                    <a:lumMod val="75000"/>
                  </a:schemeClr>
                </a:solidFill>
              </a:rPr>
              <a:t>’.</a:t>
            </a:r>
            <a:r>
              <a:rPr lang="en-GB" sz="1800" i="1" dirty="0">
                <a:solidFill>
                  <a:schemeClr val="accent1">
                    <a:lumMod val="75000"/>
                  </a:schemeClr>
                </a:solidFill>
              </a:rPr>
              <a:t> (UN News, 2026)</a:t>
            </a:r>
          </a:p>
          <a:p>
            <a:endParaRPr lang="en-GB" sz="1800" b="1" dirty="0"/>
          </a:p>
          <a:p>
            <a:r>
              <a:rPr lang="en-GB" sz="1800" i="1" dirty="0">
                <a:solidFill>
                  <a:schemeClr val="accent1">
                    <a:lumMod val="75000"/>
                  </a:schemeClr>
                </a:solidFill>
              </a:rPr>
              <a:t>‘Artificial intelligence (AI) is moving faster than governments can keep up.’ (UN News, 2026)</a:t>
            </a:r>
          </a:p>
          <a:p>
            <a:endParaRPr lang="en-GB" sz="1800" i="1" dirty="0">
              <a:solidFill>
                <a:schemeClr val="accent1">
                  <a:lumMod val="75000"/>
                </a:schemeClr>
              </a:solidFill>
            </a:endParaRPr>
          </a:p>
        </p:txBody>
      </p:sp>
    </p:spTree>
    <p:extLst>
      <p:ext uri="{BB962C8B-B14F-4D97-AF65-F5344CB8AC3E}">
        <p14:creationId xmlns:p14="http://schemas.microsoft.com/office/powerpoint/2010/main" val="32000498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D7E758-5C7A-4C1F-BE7D-F3DA499CA23C}"/>
              </a:ext>
            </a:extLst>
          </p:cNvPr>
          <p:cNvSpPr>
            <a:spLocks noGrp="1"/>
          </p:cNvSpPr>
          <p:nvPr>
            <p:ph type="title"/>
          </p:nvPr>
        </p:nvSpPr>
        <p:spPr/>
        <p:txBody>
          <a:bodyPr>
            <a:normAutofit/>
          </a:bodyPr>
          <a:lstStyle/>
          <a:p>
            <a:pPr algn="ctr"/>
            <a:r>
              <a:rPr kumimoji="0" lang="cy-GB" sz="3600" i="0" u="none" strike="noStrike" kern="1200" cap="none" spc="0" normalizeH="0" baseline="0" noProof="0" dirty="0">
                <a:ln>
                  <a:noFill/>
                </a:ln>
                <a:solidFill>
                  <a:prstClr val="black"/>
                </a:solidFill>
                <a:effectLst/>
                <a:uLnTx/>
                <a:uFillTx/>
                <a:latin typeface="Calibri" panose="020F0502020204030204"/>
                <a:ea typeface="+mj-ea"/>
                <a:cs typeface="+mj-cs"/>
              </a:rPr>
              <a:t>Deallusrwydd Artiffisial</a:t>
            </a:r>
            <a:r>
              <a:rPr lang="cy-GB" sz="3600" dirty="0">
                <a:solidFill>
                  <a:prstClr val="black"/>
                </a:solidFill>
                <a:latin typeface="Calibri" panose="020F0502020204030204"/>
              </a:rPr>
              <a:t>(DA)</a:t>
            </a:r>
            <a:r>
              <a:rPr kumimoji="0" lang="cy-GB" sz="3600" i="0" u="none" strike="noStrike" kern="1200" cap="none" spc="0" normalizeH="0" baseline="0" noProof="0" dirty="0">
                <a:ln>
                  <a:noFill/>
                </a:ln>
                <a:solidFill>
                  <a:prstClr val="black"/>
                </a:solidFill>
                <a:effectLst/>
                <a:uLnTx/>
                <a:uFillTx/>
                <a:latin typeface="Calibri" panose="020F0502020204030204"/>
                <a:ea typeface="+mj-ea"/>
                <a:cs typeface="+mj-cs"/>
              </a:rPr>
              <a:t>     </a:t>
            </a:r>
            <a:r>
              <a:rPr lang="cy-GB" sz="3600" dirty="0">
                <a:solidFill>
                  <a:prstClr val="black"/>
                </a:solidFill>
                <a:latin typeface="Calibri" panose="020F0502020204030204"/>
              </a:rPr>
              <a:t> </a:t>
            </a:r>
            <a:r>
              <a:rPr kumimoji="0" lang="cy-GB" sz="3600" i="0" u="none" strike="noStrike" kern="1200" cap="none" spc="0" normalizeH="0" baseline="0" noProof="0" dirty="0">
                <a:ln>
                  <a:noFill/>
                </a:ln>
                <a:solidFill>
                  <a:prstClr val="black"/>
                </a:solidFill>
                <a:effectLst/>
                <a:uLnTx/>
                <a:uFillTx/>
                <a:latin typeface="Calibri" panose="020F0502020204030204"/>
                <a:ea typeface="+mj-ea"/>
                <a:cs typeface="+mj-cs"/>
              </a:rPr>
              <a:t> </a:t>
            </a:r>
            <a:r>
              <a:rPr kumimoji="0" lang="en-GB" sz="3600" i="1" u="none" strike="noStrike" kern="1200" cap="none" spc="0" normalizeH="0" baseline="0" noProof="0" dirty="0">
                <a:ln>
                  <a:noFill/>
                </a:ln>
                <a:solidFill>
                  <a:srgbClr val="4472C4"/>
                </a:solidFill>
                <a:effectLst/>
                <a:uLnTx/>
                <a:uFillTx/>
                <a:latin typeface="Calibri" panose="020F0502020204030204"/>
                <a:ea typeface="+mj-ea"/>
                <a:cs typeface="+mj-cs"/>
              </a:rPr>
              <a:t>Artificial Intelligence</a:t>
            </a:r>
            <a:r>
              <a:rPr lang="en-GB" sz="3600" i="1" dirty="0">
                <a:solidFill>
                  <a:srgbClr val="4472C4"/>
                </a:solidFill>
                <a:latin typeface="Calibri" panose="020F0502020204030204"/>
              </a:rPr>
              <a:t> (AI)</a:t>
            </a:r>
            <a:endParaRPr lang="en-GB" sz="3600" i="1" dirty="0">
              <a:latin typeface="+mn-lt"/>
            </a:endParaRPr>
          </a:p>
        </p:txBody>
      </p:sp>
      <p:sp>
        <p:nvSpPr>
          <p:cNvPr id="3" name="Content Placeholder 2">
            <a:extLst>
              <a:ext uri="{FF2B5EF4-FFF2-40B4-BE49-F238E27FC236}">
                <a16:creationId xmlns:a16="http://schemas.microsoft.com/office/drawing/2014/main" id="{7EAD239E-DD06-46EA-8D3F-6CE52B0C325A}"/>
              </a:ext>
            </a:extLst>
          </p:cNvPr>
          <p:cNvSpPr>
            <a:spLocks noGrp="1"/>
          </p:cNvSpPr>
          <p:nvPr>
            <p:ph sz="half" idx="1"/>
          </p:nvPr>
        </p:nvSpPr>
        <p:spPr/>
        <p:txBody>
          <a:bodyPr>
            <a:normAutofit fontScale="85000" lnSpcReduction="20000"/>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cy-GB" sz="3100" b="0" i="0" u="none" strike="noStrike" kern="1200" cap="none" spc="0" normalizeH="0" baseline="0" noProof="1">
                <a:ln>
                  <a:noFill/>
                </a:ln>
                <a:effectLst/>
                <a:uLnTx/>
                <a:uFillTx/>
                <a:ea typeface="Calibri" panose="020F0502020204030204" pitchFamily="34" charset="0"/>
                <a:cs typeface="Calibri" panose="020F0502020204030204" pitchFamily="34" charset="0"/>
              </a:rPr>
              <a:t>Mae enghreifftiau’n cynnwys Google Translate; Alexa (a thechnoleg arall sydd â gorchmynion llais); chwiliadau siopa ar-lein; adnabod wyneb mewn lluniau ar gyfryngau cymdeithasol</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cy-GB" sz="3100" b="0" i="0" u="none" strike="noStrike" kern="1200" cap="none" spc="0" normalizeH="0" baseline="0" noProof="1">
                <a:ln>
                  <a:noFill/>
                </a:ln>
                <a:effectLst/>
                <a:uLnTx/>
                <a:uFillTx/>
                <a:ea typeface="Calibri" panose="020F0502020204030204" pitchFamily="34" charset="0"/>
                <a:cs typeface="Calibri" panose="020F0502020204030204" pitchFamily="34" charset="0"/>
              </a:rPr>
              <a:t>‘Simulation of human intelligence in machines that are programmed to think like humans and mimic their actions’ (</a:t>
            </a:r>
            <a:r>
              <a:rPr kumimoji="0" lang="cy-GB" sz="3100" b="0" i="0" u="none" strike="noStrike" kern="1200" cap="none" spc="0" normalizeH="0" baseline="0" noProof="1">
                <a:ln>
                  <a:noFill/>
                </a:ln>
                <a:effectLst/>
                <a:uLnTx/>
                <a:uFillTx/>
                <a:ea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www.livetilesglobal.com</a:t>
            </a:r>
            <a:r>
              <a:rPr kumimoji="0" lang="cy-GB" sz="3100" b="0" i="0" u="none" strike="noStrike" kern="1200" cap="none" spc="0" normalizeH="0" baseline="0" noProof="1">
                <a:ln>
                  <a:noFill/>
                </a:ln>
                <a:effectLst/>
                <a:uLnTx/>
                <a:uFillTx/>
                <a:ea typeface="Calibri" panose="020F0502020204030204" pitchFamily="34" charset="0"/>
                <a:cs typeface="Calibri" panose="020F0502020204030204" pitchFamily="34" charset="0"/>
              </a:rPr>
              <a:t>, 2021)</a:t>
            </a:r>
          </a:p>
          <a:p>
            <a:pPr>
              <a:defRPr/>
            </a:pPr>
            <a:r>
              <a:rPr lang="en-GB" sz="3100" dirty="0"/>
              <a:t>Sut </a:t>
            </a:r>
            <a:r>
              <a:rPr lang="en-GB" sz="3100" dirty="0" err="1"/>
              <a:t>ydych</a:t>
            </a:r>
            <a:r>
              <a:rPr lang="en-GB" sz="3100" dirty="0"/>
              <a:t> </a:t>
            </a:r>
            <a:r>
              <a:rPr lang="en-GB" sz="3100" dirty="0" err="1"/>
              <a:t>chi'n</a:t>
            </a:r>
            <a:r>
              <a:rPr lang="en-GB" sz="3100" dirty="0"/>
              <a:t> </a:t>
            </a:r>
            <a:r>
              <a:rPr lang="en-GB" sz="3100" dirty="0" err="1"/>
              <a:t>ei</a:t>
            </a:r>
            <a:r>
              <a:rPr lang="en-GB" sz="3100" dirty="0"/>
              <a:t> </a:t>
            </a:r>
            <a:r>
              <a:rPr lang="en-GB" sz="3100" dirty="0" err="1"/>
              <a:t>ddefnyddio</a:t>
            </a:r>
            <a:r>
              <a:rPr lang="en-GB" sz="3100" dirty="0"/>
              <a:t>?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cy-GB" sz="3400" b="0" i="0" u="none" strike="noStrike" kern="1200" cap="none" spc="0" normalizeH="0" baseline="0" noProof="1">
              <a:ln>
                <a:noFill/>
              </a:ln>
              <a:effectLst/>
              <a:uLnTx/>
              <a:uFillTx/>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cy-GB" sz="3400" b="0" i="0" u="none" strike="noStrike" kern="1200" cap="none" spc="0" normalizeH="0" baseline="0" noProof="1">
              <a:ln>
                <a:noFill/>
              </a:ln>
              <a:effectLst/>
              <a:uLnTx/>
              <a:uFillTx/>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1" fontAlgn="auto" latinLnBrk="0" hangingPunct="1">
              <a:lnSpc>
                <a:spcPct val="90000"/>
              </a:lnSpc>
              <a:spcBef>
                <a:spcPts val="1000"/>
              </a:spcBef>
              <a:spcAft>
                <a:spcPts val="0"/>
              </a:spcAft>
              <a:buClrTx/>
              <a:buSzTx/>
              <a:buNone/>
              <a:tabLst/>
              <a:defRPr/>
            </a:pPr>
            <a:endParaRPr lang="en-GB" sz="2800" dirty="0">
              <a:solidFill>
                <a:srgbClr val="525252"/>
              </a:solidFill>
              <a:latin typeface="Century Gothic" panose="020B0502020202020204" pitchFamily="34" charset="0"/>
            </a:endParaRPr>
          </a:p>
        </p:txBody>
      </p:sp>
      <p:sp>
        <p:nvSpPr>
          <p:cNvPr id="4" name="Content Placeholder 3">
            <a:extLst>
              <a:ext uri="{FF2B5EF4-FFF2-40B4-BE49-F238E27FC236}">
                <a16:creationId xmlns:a16="http://schemas.microsoft.com/office/drawing/2014/main" id="{67D96B58-B339-9CD3-A21F-9B737590EF48}"/>
              </a:ext>
            </a:extLst>
          </p:cNvPr>
          <p:cNvSpPr>
            <a:spLocks noGrp="1"/>
          </p:cNvSpPr>
          <p:nvPr>
            <p:ph sz="half" idx="2"/>
          </p:nvPr>
        </p:nvSpPr>
        <p:spPr/>
        <p:txBody>
          <a:bodyPr>
            <a:normAutofit fontScale="85000" lnSpcReduction="20000"/>
          </a:bodyPr>
          <a:lstStyle/>
          <a:p>
            <a:r>
              <a:rPr lang="en-GB" sz="3100" i="1" dirty="0">
                <a:solidFill>
                  <a:schemeClr val="accent1"/>
                </a:solidFill>
                <a:ea typeface="Calibri" panose="020F0502020204030204" pitchFamily="34" charset="0"/>
                <a:cs typeface="Calibri" panose="020F0502020204030204" pitchFamily="34" charset="0"/>
              </a:rPr>
              <a:t>Examples include Google Translate; Alexa (&amp; other technology with voice commands); online shopping searches; face recognition in social media photographs, etc.</a:t>
            </a:r>
          </a:p>
          <a:p>
            <a:r>
              <a:rPr lang="en-GB" sz="3100" i="1" dirty="0">
                <a:solidFill>
                  <a:schemeClr val="accent1"/>
                </a:solidFill>
                <a:ea typeface="Calibri" panose="020F0502020204030204" pitchFamily="34" charset="0"/>
                <a:cs typeface="Calibri" panose="020F0502020204030204" pitchFamily="34" charset="0"/>
              </a:rPr>
              <a:t>‘Simulation of human intelligence in machines that are programmed to think like humans and mimic their actions’ (</a:t>
            </a:r>
            <a:r>
              <a:rPr lang="en-GB" sz="3100" i="1" dirty="0">
                <a:solidFill>
                  <a:schemeClr val="accent1"/>
                </a:solidFill>
                <a:ea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www.livetilesglobal.com</a:t>
            </a:r>
            <a:r>
              <a:rPr lang="en-GB" sz="3100" i="1" dirty="0">
                <a:solidFill>
                  <a:schemeClr val="accent1"/>
                </a:solidFill>
                <a:ea typeface="Calibri" panose="020F0502020204030204" pitchFamily="34" charset="0"/>
                <a:cs typeface="Calibri" panose="020F0502020204030204" pitchFamily="34" charset="0"/>
              </a:rPr>
              <a:t>, 2021)</a:t>
            </a:r>
          </a:p>
          <a:p>
            <a:pPr marL="0" indent="0">
              <a:buNone/>
            </a:pPr>
            <a:endParaRPr lang="en-GB" sz="3100" i="1" dirty="0">
              <a:solidFill>
                <a:schemeClr val="accent1"/>
              </a:solidFill>
              <a:ea typeface="Calibri" panose="020F0502020204030204" pitchFamily="34" charset="0"/>
              <a:cs typeface="Calibri" panose="020F0502020204030204" pitchFamily="34" charset="0"/>
            </a:endParaRPr>
          </a:p>
          <a:p>
            <a:r>
              <a:rPr lang="en-GB" sz="3100" i="1" dirty="0">
                <a:solidFill>
                  <a:schemeClr val="accent1">
                    <a:lumMod val="75000"/>
                  </a:schemeClr>
                </a:solidFill>
              </a:rPr>
              <a:t>How do you use it</a:t>
            </a:r>
            <a:r>
              <a:rPr lang="en-GB" sz="3600" i="1" dirty="0">
                <a:solidFill>
                  <a:schemeClr val="accent1">
                    <a:lumMod val="75000"/>
                  </a:schemeClr>
                </a:solidFill>
              </a:rPr>
              <a:t>? </a:t>
            </a:r>
          </a:p>
          <a:p>
            <a:pPr marL="0" indent="0">
              <a:buNone/>
            </a:pPr>
            <a:endParaRPr lang="en-GB" sz="3400" i="1" dirty="0">
              <a:solidFill>
                <a:schemeClr val="accent1"/>
              </a:solidFill>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sz="3400" dirty="0">
              <a:solidFill>
                <a:schemeClr val="accent1"/>
              </a:solidFill>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dirty="0"/>
          </a:p>
        </p:txBody>
      </p:sp>
    </p:spTree>
    <p:extLst>
      <p:ext uri="{BB962C8B-B14F-4D97-AF65-F5344CB8AC3E}">
        <p14:creationId xmlns:p14="http://schemas.microsoft.com/office/powerpoint/2010/main" val="17270437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F0E7A9-0A2A-4A51-91DC-0F39A95FD306}"/>
              </a:ext>
            </a:extLst>
          </p:cNvPr>
          <p:cNvSpPr>
            <a:spLocks noGrp="1"/>
          </p:cNvSpPr>
          <p:nvPr>
            <p:ph type="title"/>
          </p:nvPr>
        </p:nvSpPr>
        <p:spPr/>
        <p:txBody>
          <a:bodyPr anchor="ctr">
            <a:normAutofit/>
          </a:bodyPr>
          <a:lstStyle/>
          <a:p>
            <a:pPr algn="ctr"/>
            <a:r>
              <a:rPr lang="cy-GB" sz="2800" dirty="0">
                <a:latin typeface="+mn-lt"/>
              </a:rPr>
              <a:t>Rhai enghreifftiau               </a:t>
            </a:r>
            <a:r>
              <a:rPr lang="en-GB" sz="2800" i="1" dirty="0">
                <a:solidFill>
                  <a:schemeClr val="accent1"/>
                </a:solidFill>
                <a:latin typeface="+mn-lt"/>
              </a:rPr>
              <a:t>Some examples of AI </a:t>
            </a:r>
            <a:br>
              <a:rPr lang="en-GB" sz="2800" dirty="0">
                <a:latin typeface="+mn-lt"/>
              </a:rPr>
            </a:br>
            <a:r>
              <a:rPr lang="cy-GB" sz="2800" dirty="0">
                <a:latin typeface="+mn-lt"/>
              </a:rPr>
              <a:t>ar gyfer DA yn yr ystafell ddosbarth                                     </a:t>
            </a:r>
            <a:r>
              <a:rPr lang="en-GB" sz="2800" i="1" dirty="0">
                <a:solidFill>
                  <a:schemeClr val="accent1"/>
                </a:solidFill>
                <a:latin typeface="+mn-lt"/>
              </a:rPr>
              <a:t>in the classroom</a:t>
            </a:r>
          </a:p>
        </p:txBody>
      </p:sp>
      <p:sp>
        <p:nvSpPr>
          <p:cNvPr id="3" name="Content Placeholder 2">
            <a:extLst>
              <a:ext uri="{FF2B5EF4-FFF2-40B4-BE49-F238E27FC236}">
                <a16:creationId xmlns:a16="http://schemas.microsoft.com/office/drawing/2014/main" id="{D0694F72-1A6D-42ED-AC4B-9C6C9BBE6750}"/>
              </a:ext>
            </a:extLst>
          </p:cNvPr>
          <p:cNvSpPr>
            <a:spLocks noGrp="1"/>
          </p:cNvSpPr>
          <p:nvPr>
            <p:ph sz="half" idx="1"/>
          </p:nvPr>
        </p:nvSpPr>
        <p:spPr/>
        <p:txBody>
          <a:bodyPr>
            <a:normAutofit/>
          </a:bodyPr>
          <a:lstStyle/>
          <a:p>
            <a:pPr lvl="0">
              <a:defRPr/>
            </a:pPr>
            <a:r>
              <a:rPr lang="cy-GB" dirty="0"/>
              <a:t>Dysgu wedi’i bersonoli</a:t>
            </a:r>
          </a:p>
          <a:p>
            <a:pPr lvl="0">
              <a:defRPr/>
            </a:pPr>
            <a:r>
              <a:rPr lang="cy-GB" dirty="0"/>
              <a:t>Systemau Tiwtora Deallus</a:t>
            </a:r>
          </a:p>
          <a:p>
            <a:pPr lvl="0">
              <a:defRPr/>
            </a:pPr>
            <a:r>
              <a:rPr lang="cy-GB" dirty="0"/>
              <a:t>Hwyluso drwy esiampl</a:t>
            </a:r>
            <a:endParaRPr kumimoji="0" lang="cy-GB" sz="2800" b="0" i="0" u="none" strike="noStrike" kern="1200" cap="none" spc="0" normalizeH="0" baseline="0" dirty="0">
              <a:ln>
                <a:noFill/>
              </a:ln>
              <a:effectLst/>
              <a:uLnTx/>
              <a:uFillTx/>
              <a:latin typeface="Calibri" panose="020F0502020204030204"/>
              <a:ea typeface="+mn-ea"/>
              <a:cs typeface="+mn-cs"/>
            </a:endParaRPr>
          </a:p>
          <a:p>
            <a:pPr lvl="0">
              <a:defRPr/>
            </a:pPr>
            <a:r>
              <a:rPr lang="cy-GB" dirty="0"/>
              <a:t>Dysgu drwy Realiti Rhithwir</a:t>
            </a:r>
          </a:p>
          <a:p>
            <a:pPr lvl="0">
              <a:defRPr/>
            </a:pPr>
            <a:r>
              <a:rPr lang="cy-GB" dirty="0"/>
              <a:t>Cyfieithu peirianyddol</a:t>
            </a:r>
          </a:p>
          <a:p>
            <a:pPr lvl="0">
              <a:defRPr/>
            </a:pPr>
            <a:r>
              <a:rPr kumimoji="0" lang="cy-GB" sz="2800" b="0" i="0" u="none" strike="noStrike" kern="1200" cap="none" spc="0" normalizeH="0" baseline="0" dirty="0">
                <a:ln>
                  <a:noFill/>
                </a:ln>
                <a:effectLst/>
                <a:uLnTx/>
                <a:uFillTx/>
                <a:latin typeface="Calibri" panose="020F0502020204030204"/>
                <a:ea typeface="+mn-ea"/>
                <a:cs typeface="+mn-cs"/>
              </a:rPr>
              <a:t>Grymuso’r rhai sy’n abl mewn ffordd wahanol</a:t>
            </a:r>
          </a:p>
          <a:p>
            <a:pPr marL="0" lvl="0" indent="0" algn="r">
              <a:buNone/>
              <a:defRPr/>
            </a:pPr>
            <a:r>
              <a:rPr kumimoji="0" lang="cy-GB" sz="1000" b="0" i="0" u="none" strike="noStrike" kern="1200" cap="none" spc="0" normalizeH="0" baseline="0" dirty="0">
                <a:ln>
                  <a:noFill/>
                </a:ln>
                <a:effectLst/>
                <a:uLnTx/>
                <a:uFillTx/>
                <a:latin typeface="Calibri" panose="020F0502020204030204"/>
                <a:ea typeface="+mn-ea"/>
                <a:cs typeface="+mn-cs"/>
              </a:rPr>
              <a:t>(</a:t>
            </a:r>
            <a:r>
              <a:rPr kumimoji="0" lang="cy-GB" sz="1000" b="0" i="0" u="none" strike="noStrike" kern="1200" cap="none" spc="0" normalizeH="0" baseline="0" dirty="0" err="1">
                <a:ln>
                  <a:noFill/>
                </a:ln>
                <a:effectLst/>
                <a:uLnTx/>
                <a:uFillTx/>
                <a:latin typeface="Calibri" panose="020F0502020204030204"/>
                <a:ea typeface="+mn-ea"/>
                <a:cs typeface="+mn-cs"/>
              </a:rPr>
              <a:t>Schools</a:t>
            </a:r>
            <a:r>
              <a:rPr kumimoji="0" lang="cy-GB" sz="1000" b="0" i="0" u="none" strike="noStrike" kern="1200" cap="none" spc="0" normalizeH="0" baseline="0" dirty="0">
                <a:ln>
                  <a:noFill/>
                </a:ln>
                <a:effectLst/>
                <a:uLnTx/>
                <a:uFillTx/>
                <a:latin typeface="Calibri" panose="020F0502020204030204"/>
                <a:ea typeface="+mn-ea"/>
                <a:cs typeface="+mn-cs"/>
              </a:rPr>
              <a:t> </a:t>
            </a:r>
            <a:r>
              <a:rPr lang="cy-GB" sz="1000" dirty="0" err="1">
                <a:latin typeface="Calibri" panose="020F0502020204030204"/>
              </a:rPr>
              <a:t>T</a:t>
            </a:r>
            <a:r>
              <a:rPr kumimoji="0" lang="cy-GB" sz="1000" b="0" i="0" u="none" strike="noStrike" kern="1200" cap="none" spc="0" normalizeH="0" baseline="0" dirty="0" err="1">
                <a:ln>
                  <a:noFill/>
                </a:ln>
                <a:effectLst/>
                <a:uLnTx/>
                <a:uFillTx/>
                <a:latin typeface="Calibri" panose="020F0502020204030204"/>
                <a:ea typeface="+mn-ea"/>
                <a:cs typeface="+mn-cs"/>
              </a:rPr>
              <a:t>hat</a:t>
            </a:r>
            <a:r>
              <a:rPr kumimoji="0" lang="cy-GB" sz="1000" b="0" i="0" u="none" strike="noStrike" kern="1200" cap="none" spc="0" normalizeH="0" baseline="0" dirty="0">
                <a:ln>
                  <a:noFill/>
                </a:ln>
                <a:effectLst/>
                <a:uLnTx/>
                <a:uFillTx/>
                <a:latin typeface="Calibri" panose="020F0502020204030204"/>
                <a:ea typeface="+mn-ea"/>
                <a:cs typeface="+mn-cs"/>
              </a:rPr>
              <a:t> </a:t>
            </a:r>
            <a:r>
              <a:rPr lang="cy-GB" sz="1000" dirty="0" err="1">
                <a:latin typeface="Calibri" panose="020F0502020204030204"/>
              </a:rPr>
              <a:t>L</a:t>
            </a:r>
            <a:r>
              <a:rPr kumimoji="0" lang="cy-GB" sz="1000" b="0" i="0" u="none" strike="noStrike" kern="1200" cap="none" spc="0" normalizeH="0" baseline="0" dirty="0" err="1">
                <a:ln>
                  <a:noFill/>
                </a:ln>
                <a:effectLst/>
                <a:uLnTx/>
                <a:uFillTx/>
                <a:latin typeface="Calibri" panose="020F0502020204030204"/>
                <a:ea typeface="+mn-ea"/>
                <a:cs typeface="+mn-cs"/>
              </a:rPr>
              <a:t>ead</a:t>
            </a:r>
            <a:r>
              <a:rPr kumimoji="0" lang="cy-GB" sz="1000" b="0" i="0" u="none" strike="noStrike" kern="1200" cap="none" spc="0" normalizeH="0" baseline="0" dirty="0">
                <a:ln>
                  <a:noFill/>
                </a:ln>
                <a:effectLst/>
                <a:uLnTx/>
                <a:uFillTx/>
                <a:latin typeface="Calibri" panose="020F0502020204030204"/>
                <a:ea typeface="+mn-ea"/>
                <a:cs typeface="+mn-cs"/>
              </a:rPr>
              <a:t>, 2024)</a:t>
            </a:r>
            <a:endParaRPr lang="en-GB" sz="1000" dirty="0"/>
          </a:p>
        </p:txBody>
      </p:sp>
      <p:sp>
        <p:nvSpPr>
          <p:cNvPr id="6" name="Content Placeholder 5">
            <a:extLst>
              <a:ext uri="{FF2B5EF4-FFF2-40B4-BE49-F238E27FC236}">
                <a16:creationId xmlns:a16="http://schemas.microsoft.com/office/drawing/2014/main" id="{08DB3700-A3CE-1CE4-62B5-3F433453BC0A}"/>
              </a:ext>
            </a:extLst>
          </p:cNvPr>
          <p:cNvSpPr>
            <a:spLocks noGrp="1"/>
          </p:cNvSpPr>
          <p:nvPr>
            <p:ph sz="half" idx="2"/>
          </p:nvPr>
        </p:nvSpPr>
        <p:spPr/>
        <p:txBody>
          <a:bodyPr vert="horz" lIns="91440" tIns="45720" rIns="91440" bIns="45720" rtlCol="0" anchor="t">
            <a:normAutofit/>
          </a:bodyPr>
          <a:lstStyle/>
          <a:p>
            <a:r>
              <a:rPr lang="en-GB" sz="2800" i="1" dirty="0">
                <a:solidFill>
                  <a:schemeClr val="accent1"/>
                </a:solidFill>
              </a:rPr>
              <a:t>Personalised learning</a:t>
            </a:r>
          </a:p>
          <a:p>
            <a:r>
              <a:rPr lang="en-GB" sz="2800" i="1" dirty="0">
                <a:solidFill>
                  <a:schemeClr val="accent1"/>
                </a:solidFill>
              </a:rPr>
              <a:t>Intelligent Tutoring Systems</a:t>
            </a:r>
            <a:endParaRPr lang="en-GB" sz="2800" i="1" dirty="0">
              <a:solidFill>
                <a:schemeClr val="accent1"/>
              </a:solidFill>
              <a:ea typeface="Calibri"/>
              <a:cs typeface="Calibri"/>
            </a:endParaRPr>
          </a:p>
          <a:p>
            <a:r>
              <a:rPr lang="en-GB" sz="2800" i="1" dirty="0">
                <a:solidFill>
                  <a:schemeClr val="accent1"/>
                </a:solidFill>
              </a:rPr>
              <a:t>Facilitation by example</a:t>
            </a:r>
            <a:endParaRPr lang="en-GB" sz="2800" i="1" dirty="0">
              <a:solidFill>
                <a:schemeClr val="accent1"/>
              </a:solidFill>
              <a:ea typeface="Calibri"/>
              <a:cs typeface="Calibri"/>
            </a:endParaRPr>
          </a:p>
          <a:p>
            <a:r>
              <a:rPr lang="en-GB" sz="2800" i="1" dirty="0">
                <a:solidFill>
                  <a:schemeClr val="accent1"/>
                </a:solidFill>
              </a:rPr>
              <a:t>Virtual Reality learning</a:t>
            </a:r>
            <a:endParaRPr lang="en-GB" sz="2800" i="1" dirty="0">
              <a:solidFill>
                <a:schemeClr val="accent1"/>
              </a:solidFill>
              <a:ea typeface="Calibri"/>
              <a:cs typeface="Calibri"/>
            </a:endParaRPr>
          </a:p>
          <a:p>
            <a:r>
              <a:rPr lang="en-GB" i="1" dirty="0">
                <a:solidFill>
                  <a:schemeClr val="accent1"/>
                </a:solidFill>
              </a:rPr>
              <a:t>Language</a:t>
            </a:r>
            <a:r>
              <a:rPr lang="en-GB" sz="2800" i="1" dirty="0">
                <a:solidFill>
                  <a:schemeClr val="accent1"/>
                </a:solidFill>
              </a:rPr>
              <a:t> translation</a:t>
            </a:r>
            <a:endParaRPr lang="en-GB" sz="2800" i="1" dirty="0">
              <a:solidFill>
                <a:schemeClr val="accent1"/>
              </a:solidFill>
              <a:ea typeface="Calibri"/>
              <a:cs typeface="Calibri"/>
            </a:endParaRPr>
          </a:p>
          <a:p>
            <a:r>
              <a:rPr lang="en-GB" sz="2800" i="1" dirty="0">
                <a:solidFill>
                  <a:schemeClr val="accent1"/>
                </a:solidFill>
              </a:rPr>
              <a:t>Empowering differently-abled</a:t>
            </a:r>
            <a:endParaRPr lang="en-GB" sz="2800" i="1" dirty="0">
              <a:solidFill>
                <a:schemeClr val="accent1"/>
              </a:solidFill>
              <a:ea typeface="Calibri"/>
              <a:cs typeface="Calibri"/>
            </a:endParaRPr>
          </a:p>
          <a:p>
            <a:pPr marL="0" indent="0" algn="r">
              <a:buNone/>
            </a:pPr>
            <a:r>
              <a:rPr lang="en-GB" sz="1000" i="1" dirty="0">
                <a:solidFill>
                  <a:schemeClr val="accent1"/>
                </a:solidFill>
              </a:rPr>
              <a:t>(Schools That Lead, 2024)</a:t>
            </a:r>
            <a:endParaRPr lang="en-GB" sz="1000" i="1" dirty="0"/>
          </a:p>
        </p:txBody>
      </p:sp>
    </p:spTree>
    <p:extLst>
      <p:ext uri="{BB962C8B-B14F-4D97-AF65-F5344CB8AC3E}">
        <p14:creationId xmlns:p14="http://schemas.microsoft.com/office/powerpoint/2010/main" val="26280640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D87F52-3D1B-46CD-B3E1-2D4282DC1CE7}"/>
              </a:ext>
            </a:extLst>
          </p:cNvPr>
          <p:cNvSpPr>
            <a:spLocks noGrp="1"/>
          </p:cNvSpPr>
          <p:nvPr>
            <p:ph type="title"/>
          </p:nvPr>
        </p:nvSpPr>
        <p:spPr/>
        <p:txBody>
          <a:bodyPr anchor="ctr">
            <a:normAutofit fontScale="90000"/>
          </a:bodyPr>
          <a:lstStyle/>
          <a:p>
            <a:r>
              <a:rPr lang="cy-GB" sz="3600" dirty="0">
                <a:latin typeface="+mn-lt"/>
              </a:rPr>
              <a:t>Rhai agweddau negyddol posibl          </a:t>
            </a:r>
            <a:r>
              <a:rPr lang="en-GB" sz="3600" i="1" dirty="0">
                <a:solidFill>
                  <a:schemeClr val="accent1"/>
                </a:solidFill>
                <a:latin typeface="+mn-lt"/>
              </a:rPr>
              <a:t>Some potential negatives</a:t>
            </a:r>
            <a:br>
              <a:rPr lang="en-GB" sz="3600" dirty="0">
                <a:latin typeface="+mn-lt"/>
              </a:rPr>
            </a:br>
            <a:r>
              <a:rPr lang="cy-GB" sz="3600" dirty="0">
                <a:latin typeface="+mn-lt"/>
              </a:rPr>
              <a:t>ar gyfer DA yn yr ystafell ddosbarth         </a:t>
            </a:r>
            <a:r>
              <a:rPr lang="en-GB" sz="3600" i="1" dirty="0">
                <a:solidFill>
                  <a:schemeClr val="accent1"/>
                </a:solidFill>
                <a:latin typeface="+mn-lt"/>
              </a:rPr>
              <a:t>for AI in the classroom</a:t>
            </a:r>
          </a:p>
        </p:txBody>
      </p:sp>
      <p:sp>
        <p:nvSpPr>
          <p:cNvPr id="3" name="Content Placeholder 2">
            <a:extLst>
              <a:ext uri="{FF2B5EF4-FFF2-40B4-BE49-F238E27FC236}">
                <a16:creationId xmlns:a16="http://schemas.microsoft.com/office/drawing/2014/main" id="{E4A2141C-79E1-4D3B-97BB-554C0F384B87}"/>
              </a:ext>
            </a:extLst>
          </p:cNvPr>
          <p:cNvSpPr>
            <a:spLocks noGrp="1"/>
          </p:cNvSpPr>
          <p:nvPr>
            <p:ph sz="half" idx="1"/>
          </p:nvPr>
        </p:nvSpPr>
        <p:spPr/>
        <p:txBody>
          <a:bodyPr vert="horz" lIns="91440" tIns="45720" rIns="91440" bIns="45720" rtlCol="0" anchor="t">
            <a:norm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cy-GB" sz="2800" b="0" i="0" u="none" strike="noStrike" kern="1200" cap="none" spc="0" normalizeH="0" baseline="0" dirty="0">
                <a:ln>
                  <a:noFill/>
                </a:ln>
                <a:effectLst/>
                <a:uLnTx/>
                <a:uFillTx/>
                <a:latin typeface="Calibri" panose="020F0502020204030204"/>
                <a:ea typeface="+mn-ea"/>
                <a:cs typeface="+mn-cs"/>
              </a:rPr>
              <a:t>Cost</a:t>
            </a:r>
          </a:p>
          <a:p>
            <a:pPr lvl="0">
              <a:defRPr/>
            </a:pPr>
            <a:r>
              <a:rPr lang="cy-GB" dirty="0"/>
              <a:t>Dibyniaeth</a:t>
            </a:r>
            <a:endParaRPr lang="cy-GB" dirty="0">
              <a:ea typeface="Calibri"/>
              <a:cs typeface="Calibri"/>
            </a:endParaRPr>
          </a:p>
          <a:p>
            <a:pPr lvl="0">
              <a:defRPr/>
            </a:pPr>
            <a:r>
              <a:rPr lang="cy-GB" dirty="0"/>
              <a:t>Diffyg cysylltiadau personol</a:t>
            </a:r>
            <a:endParaRPr kumimoji="0" lang="cy-GB" sz="2800" b="0" i="0" u="none" strike="noStrike" kern="1200" cap="none" spc="0" normalizeH="0" baseline="0" dirty="0">
              <a:ln>
                <a:noFill/>
              </a:ln>
              <a:effectLst/>
              <a:uLnTx/>
              <a:uFillTx/>
              <a:latin typeface="Calibri" panose="020F0502020204030204"/>
              <a:ea typeface="+mn-ea"/>
              <a:cs typeface="+mn-cs"/>
            </a:endParaRPr>
          </a:p>
          <a:p>
            <a:pPr lvl="0">
              <a:defRPr/>
            </a:pPr>
            <a:r>
              <a:rPr lang="cy-GB" dirty="0"/>
              <a:t>Colli gwybodaeth</a:t>
            </a:r>
            <a:endParaRPr kumimoji="0" lang="cy-GB" sz="2800" b="0" i="0" u="none" strike="noStrike" kern="1200" cap="none" spc="0" normalizeH="0" baseline="0" dirty="0">
              <a:ln>
                <a:noFill/>
              </a:ln>
              <a:effectLst/>
              <a:uLnTx/>
              <a:uFillTx/>
              <a:latin typeface="Calibri" panose="020F0502020204030204"/>
              <a:ea typeface="+mn-ea"/>
              <a:cs typeface="+mn-cs"/>
            </a:endParaRPr>
          </a:p>
          <a:p>
            <a:pPr lvl="0">
              <a:defRPr/>
            </a:pPr>
            <a:r>
              <a:rPr lang="cy-GB" dirty="0"/>
              <a:t>Diweithdra</a:t>
            </a:r>
            <a:r>
              <a:rPr kumimoji="0" lang="cy-GB" sz="2800" b="0" i="0" u="none" strike="noStrike" kern="1200" cap="none" spc="0" normalizeH="0" baseline="0" dirty="0">
                <a:ln>
                  <a:noFill/>
                </a:ln>
                <a:effectLst/>
                <a:uLnTx/>
                <a:uFillTx/>
                <a:latin typeface="Calibri" panose="020F0502020204030204"/>
                <a:ea typeface="+mn-ea"/>
                <a:cs typeface="+mn-cs"/>
              </a:rPr>
              <a:t>  </a:t>
            </a:r>
            <a:r>
              <a:rPr kumimoji="0" lang="cy-GB" sz="1200" b="0" i="0" u="none" strike="noStrike" kern="1200" cap="none" spc="0" normalizeH="0" baseline="0" dirty="0">
                <a:ln>
                  <a:noFill/>
                </a:ln>
                <a:effectLst/>
                <a:uLnTx/>
                <a:uFillTx/>
                <a:latin typeface="Calibri" panose="020F0502020204030204"/>
                <a:ea typeface="+mn-ea"/>
                <a:cs typeface="+mn-cs"/>
              </a:rPr>
              <a:t>(</a:t>
            </a:r>
            <a:r>
              <a:rPr kumimoji="0" lang="cy-GB" sz="1200" b="0" i="0" u="none" strike="noStrike" kern="1200" cap="none" spc="0" normalizeH="0" baseline="0" dirty="0">
                <a:ln>
                  <a:noFill/>
                </a:ln>
                <a:effectLst/>
                <a:uLnTx/>
                <a:uFillTx/>
                <a:latin typeface="Calibri" panose="020F0502020204030204"/>
                <a:ea typeface="+mn-ea"/>
                <a:cs typeface="+mn-cs"/>
                <a:hlinkClick r:id="rId2">
                  <a:extLst>
                    <a:ext uri="{A12FA001-AC4F-418D-AE19-62706E023703}">
                      <ahyp:hlinkClr xmlns:ahyp="http://schemas.microsoft.com/office/drawing/2018/hyperlinkcolor" val="tx"/>
                    </a:ext>
                  </a:extLst>
                </a:hlinkClick>
              </a:rPr>
              <a:t>www.livetilesglobal.com</a:t>
            </a:r>
            <a:r>
              <a:rPr kumimoji="0" lang="cy-GB" sz="1200" b="0" i="0" u="none" strike="noStrike" kern="1200" cap="none" spc="0" normalizeH="0" baseline="0" dirty="0">
                <a:ln>
                  <a:noFill/>
                </a:ln>
                <a:effectLst/>
                <a:uLnTx/>
                <a:uFillTx/>
                <a:latin typeface="Calibri" panose="020F0502020204030204"/>
                <a:ea typeface="+mn-ea"/>
                <a:cs typeface="+mn-cs"/>
              </a:rPr>
              <a:t>, 2021)</a:t>
            </a:r>
            <a:endParaRPr lang="cy-GB" sz="1200" b="0" i="0" u="none" strike="noStrike" kern="1200" cap="none" spc="0" normalizeH="0" baseline="0" dirty="0">
              <a:ln>
                <a:noFill/>
              </a:ln>
              <a:effectLst/>
              <a:uLnTx/>
              <a:uFillTx/>
              <a:latin typeface="Calibri" panose="020F0502020204030204"/>
              <a:ea typeface="Calibri"/>
              <a:cs typeface="Calibri"/>
            </a:endParaRPr>
          </a:p>
          <a:p>
            <a:r>
              <a:rPr lang="en-GB" dirty="0" err="1">
                <a:ea typeface="Calibri"/>
                <a:cs typeface="Calibri"/>
              </a:rPr>
              <a:t>Tuedd</a:t>
            </a:r>
            <a:r>
              <a:rPr lang="en-GB" dirty="0">
                <a:ea typeface="Calibri"/>
                <a:cs typeface="Calibri"/>
              </a:rPr>
              <a:t>/</a:t>
            </a:r>
            <a:r>
              <a:rPr lang="en-GB" dirty="0" err="1">
                <a:ea typeface="+mn-lt"/>
                <a:cs typeface="+mn-lt"/>
              </a:rPr>
              <a:t>gwahaniaethu</a:t>
            </a:r>
            <a:r>
              <a:rPr lang="en-GB" dirty="0">
                <a:ea typeface="+mn-lt"/>
                <a:cs typeface="+mn-lt"/>
              </a:rPr>
              <a:t> </a:t>
            </a:r>
            <a:r>
              <a:rPr lang="en-GB" dirty="0">
                <a:solidFill>
                  <a:srgbClr val="4472C4"/>
                </a:solidFill>
                <a:ea typeface="+mn-lt"/>
                <a:cs typeface="+mn-lt"/>
                <a:hlinkClick r:id="rId3">
                  <a:extLst>
                    <a:ext uri="{A12FA001-AC4F-418D-AE19-62706E023703}">
                      <ahyp:hlinkClr xmlns:ahyp="http://schemas.microsoft.com/office/drawing/2018/hyperlinkcolor" val="tx"/>
                    </a:ext>
                  </a:extLst>
                </a:hlinkClick>
              </a:rPr>
              <a:t>How AI Image Generators Make Bias Worse</a:t>
            </a:r>
            <a:r>
              <a:rPr lang="en-GB" dirty="0">
                <a:solidFill>
                  <a:schemeClr val="accent1"/>
                </a:solidFill>
                <a:ea typeface="+mn-lt"/>
                <a:cs typeface="+mn-lt"/>
              </a:rPr>
              <a:t> </a:t>
            </a:r>
            <a:r>
              <a:rPr lang="en-GB" sz="1000" dirty="0">
                <a:solidFill>
                  <a:schemeClr val="accent1"/>
                </a:solidFill>
                <a:ea typeface="+mn-lt"/>
                <a:cs typeface="+mn-lt"/>
              </a:rPr>
              <a:t>(YouTube, 2023)</a:t>
            </a:r>
            <a:endParaRPr lang="en-GB" dirty="0">
              <a:solidFill>
                <a:schemeClr val="accent1"/>
              </a:solidFill>
            </a:endParaRPr>
          </a:p>
        </p:txBody>
      </p:sp>
      <p:sp>
        <p:nvSpPr>
          <p:cNvPr id="4" name="Content Placeholder 3">
            <a:extLst>
              <a:ext uri="{FF2B5EF4-FFF2-40B4-BE49-F238E27FC236}">
                <a16:creationId xmlns:a16="http://schemas.microsoft.com/office/drawing/2014/main" id="{9D011257-B14E-943A-E1D2-35D260EF69D2}"/>
              </a:ext>
            </a:extLst>
          </p:cNvPr>
          <p:cNvSpPr>
            <a:spLocks noGrp="1"/>
          </p:cNvSpPr>
          <p:nvPr>
            <p:ph sz="half" idx="2"/>
          </p:nvPr>
        </p:nvSpPr>
        <p:spPr/>
        <p:txBody>
          <a:bodyPr vert="horz" lIns="91440" tIns="45720" rIns="91440" bIns="45720" rtlCol="0" anchor="t">
            <a:normAutofit/>
          </a:bodyPr>
          <a:lstStyle/>
          <a:p>
            <a:r>
              <a:rPr lang="en-GB" sz="2800" i="1" dirty="0">
                <a:solidFill>
                  <a:schemeClr val="accent1"/>
                </a:solidFill>
              </a:rPr>
              <a:t>Cost</a:t>
            </a:r>
          </a:p>
          <a:p>
            <a:r>
              <a:rPr lang="en-GB" sz="2800" i="1" dirty="0">
                <a:solidFill>
                  <a:schemeClr val="accent1"/>
                </a:solidFill>
              </a:rPr>
              <a:t>Addiction</a:t>
            </a:r>
            <a:endParaRPr lang="en-GB" sz="2800" i="1" dirty="0">
              <a:solidFill>
                <a:schemeClr val="accent1"/>
              </a:solidFill>
              <a:ea typeface="Calibri"/>
              <a:cs typeface="Calibri"/>
            </a:endParaRPr>
          </a:p>
          <a:p>
            <a:r>
              <a:rPr lang="en-GB" sz="2800" i="1" dirty="0">
                <a:solidFill>
                  <a:schemeClr val="accent1"/>
                </a:solidFill>
              </a:rPr>
              <a:t>Lack of personal connections</a:t>
            </a:r>
            <a:endParaRPr lang="en-GB" sz="2800" i="1" dirty="0">
              <a:solidFill>
                <a:schemeClr val="accent1"/>
              </a:solidFill>
              <a:ea typeface="Calibri"/>
              <a:cs typeface="Calibri"/>
            </a:endParaRPr>
          </a:p>
          <a:p>
            <a:r>
              <a:rPr lang="en-GB" sz="2800" i="1" dirty="0">
                <a:solidFill>
                  <a:schemeClr val="accent1"/>
                </a:solidFill>
              </a:rPr>
              <a:t>Loss of information</a:t>
            </a:r>
            <a:endParaRPr lang="en-GB" sz="2800" i="1" dirty="0">
              <a:solidFill>
                <a:schemeClr val="accent1"/>
              </a:solidFill>
              <a:ea typeface="Calibri"/>
              <a:cs typeface="Calibri"/>
            </a:endParaRPr>
          </a:p>
          <a:p>
            <a:r>
              <a:rPr lang="en-GB" sz="2800" i="1" dirty="0">
                <a:solidFill>
                  <a:schemeClr val="accent1"/>
                </a:solidFill>
              </a:rPr>
              <a:t>Unemployment  </a:t>
            </a:r>
            <a:r>
              <a:rPr lang="en-GB" sz="1200" i="1" dirty="0">
                <a:solidFill>
                  <a:schemeClr val="accent1"/>
                </a:solidFill>
              </a:rPr>
              <a:t>(</a:t>
            </a:r>
            <a:r>
              <a:rPr lang="en-GB" sz="1200" i="1" dirty="0">
                <a:solidFill>
                  <a:schemeClr val="accent1"/>
                </a:solidFill>
                <a:hlinkClick r:id="rId2">
                  <a:extLst>
                    <a:ext uri="{A12FA001-AC4F-418D-AE19-62706E023703}">
                      <ahyp:hlinkClr xmlns:ahyp="http://schemas.microsoft.com/office/drawing/2018/hyperlinkcolor" val="tx"/>
                    </a:ext>
                  </a:extLst>
                </a:hlinkClick>
              </a:rPr>
              <a:t>www.livetilesglobal.com</a:t>
            </a:r>
            <a:r>
              <a:rPr lang="en-GB" sz="1200" i="1" dirty="0">
                <a:solidFill>
                  <a:schemeClr val="accent1"/>
                </a:solidFill>
              </a:rPr>
              <a:t>, 2021)</a:t>
            </a:r>
            <a:endParaRPr lang="en-GB" sz="1200" i="1" dirty="0">
              <a:solidFill>
                <a:schemeClr val="accent1"/>
              </a:solidFill>
              <a:ea typeface="Calibri"/>
              <a:cs typeface="Calibri"/>
            </a:endParaRPr>
          </a:p>
          <a:p>
            <a:r>
              <a:rPr lang="en-GB" i="1" dirty="0">
                <a:solidFill>
                  <a:schemeClr val="accent1"/>
                </a:solidFill>
                <a:ea typeface="Calibri"/>
                <a:cs typeface="Calibri"/>
              </a:rPr>
              <a:t>Bias </a:t>
            </a:r>
            <a:r>
              <a:rPr lang="en-GB" i="1" dirty="0">
                <a:solidFill>
                  <a:schemeClr val="accent1"/>
                </a:solidFill>
                <a:ea typeface="+mn-lt"/>
                <a:cs typeface="+mn-lt"/>
              </a:rPr>
              <a:t>– </a:t>
            </a:r>
            <a:r>
              <a:rPr lang="en-GB" b="1" i="1" u="sng" dirty="0">
                <a:solidFill>
                  <a:schemeClr val="accent1"/>
                </a:solidFill>
                <a:ea typeface="+mn-lt"/>
                <a:cs typeface="+mn-lt"/>
              </a:rPr>
              <a:t>Watch</a:t>
            </a:r>
            <a:r>
              <a:rPr lang="en-GB" i="1" dirty="0">
                <a:solidFill>
                  <a:schemeClr val="accent1"/>
                </a:solidFill>
                <a:ea typeface="+mn-lt"/>
                <a:cs typeface="+mn-lt"/>
              </a:rPr>
              <a:t>  </a:t>
            </a:r>
            <a:r>
              <a:rPr lang="en-GB" i="1" dirty="0">
                <a:solidFill>
                  <a:schemeClr val="accent1"/>
                </a:solidFill>
                <a:ea typeface="+mn-lt"/>
                <a:cs typeface="+mn-lt"/>
                <a:hlinkClick r:id="rId3">
                  <a:extLst>
                    <a:ext uri="{A12FA001-AC4F-418D-AE19-62706E023703}">
                      <ahyp:hlinkClr xmlns:ahyp="http://schemas.microsoft.com/office/drawing/2018/hyperlinkcolor" val="tx"/>
                    </a:ext>
                  </a:extLst>
                </a:hlinkClick>
              </a:rPr>
              <a:t>How AI Image Generators Make Bias Worse</a:t>
            </a:r>
            <a:r>
              <a:rPr lang="en-GB" i="1" dirty="0">
                <a:solidFill>
                  <a:schemeClr val="accent1"/>
                </a:solidFill>
                <a:ea typeface="+mn-lt"/>
                <a:cs typeface="+mn-lt"/>
              </a:rPr>
              <a:t> </a:t>
            </a:r>
            <a:r>
              <a:rPr lang="en-GB" sz="1000" i="1" dirty="0">
                <a:solidFill>
                  <a:schemeClr val="accent1"/>
                </a:solidFill>
                <a:ea typeface="+mn-lt"/>
                <a:cs typeface="+mn-lt"/>
              </a:rPr>
              <a:t>(YouTube, 2023)</a:t>
            </a:r>
            <a:endParaRPr lang="en-GB" i="1" dirty="0">
              <a:solidFill>
                <a:schemeClr val="accent1"/>
              </a:solidFill>
              <a:ea typeface="Calibri"/>
              <a:cs typeface="Calibri"/>
            </a:endParaRPr>
          </a:p>
          <a:p>
            <a:endParaRPr lang="en-GB" dirty="0"/>
          </a:p>
        </p:txBody>
      </p:sp>
    </p:spTree>
    <p:extLst>
      <p:ext uri="{BB962C8B-B14F-4D97-AF65-F5344CB8AC3E}">
        <p14:creationId xmlns:p14="http://schemas.microsoft.com/office/powerpoint/2010/main" val="10076771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7C7441-B366-933C-3072-2A08E70A52A0}"/>
              </a:ext>
            </a:extLst>
          </p:cNvPr>
          <p:cNvSpPr>
            <a:spLocks noGrp="1"/>
          </p:cNvSpPr>
          <p:nvPr>
            <p:ph type="title"/>
          </p:nvPr>
        </p:nvSpPr>
        <p:spPr/>
        <p:txBody>
          <a:bodyPr>
            <a:normAutofit fontScale="90000"/>
          </a:bodyPr>
          <a:lstStyle/>
          <a:p>
            <a:r>
              <a:rPr lang="en-US" dirty="0">
                <a:ea typeface="+mj-lt"/>
                <a:cs typeface="+mj-lt"/>
              </a:rPr>
              <a:t>  </a:t>
            </a:r>
            <a:r>
              <a:rPr lang="en-US" b="1" dirty="0" err="1">
                <a:ea typeface="+mj-lt"/>
                <a:cs typeface="+mj-lt"/>
              </a:rPr>
              <a:t>Cynorthwywyr</a:t>
            </a:r>
            <a:r>
              <a:rPr lang="en-US" b="1" dirty="0">
                <a:ea typeface="+mj-lt"/>
                <a:cs typeface="+mj-lt"/>
              </a:rPr>
              <a:t> DA </a:t>
            </a:r>
            <a:r>
              <a:rPr lang="en-US" b="1" dirty="0" err="1">
                <a:ea typeface="+mj-lt"/>
                <a:cs typeface="+mj-lt"/>
              </a:rPr>
              <a:t>defnyddiol</a:t>
            </a:r>
            <a:r>
              <a:rPr lang="en-US" b="1" dirty="0">
                <a:ea typeface="+mj-lt"/>
                <a:cs typeface="+mj-lt"/>
              </a:rPr>
              <a:t> </a:t>
            </a:r>
            <a:r>
              <a:rPr lang="en-US" b="1" dirty="0" err="1">
                <a:ea typeface="+mj-lt"/>
                <a:cs typeface="+mj-lt"/>
              </a:rPr>
              <a:t>ar</a:t>
            </a:r>
            <a:r>
              <a:rPr lang="en-US" b="1" dirty="0">
                <a:ea typeface="+mj-lt"/>
                <a:cs typeface="+mj-lt"/>
              </a:rPr>
              <a:t> </a:t>
            </a:r>
            <a:r>
              <a:rPr lang="en-US" b="1" dirty="0" err="1">
                <a:ea typeface="+mj-lt"/>
                <a:cs typeface="+mj-lt"/>
              </a:rPr>
              <a:t>gyfer</a:t>
            </a:r>
            <a:r>
              <a:rPr lang="en-US" b="1" dirty="0">
                <a:ea typeface="+mj-lt"/>
                <a:cs typeface="+mj-lt"/>
              </a:rPr>
              <a:t> </a:t>
            </a:r>
            <a:r>
              <a:rPr lang="en-US" b="1" dirty="0" err="1">
                <a:ea typeface="+mj-lt"/>
                <a:cs typeface="+mj-lt"/>
              </a:rPr>
              <a:t>eich</a:t>
            </a:r>
            <a:r>
              <a:rPr lang="en-US" b="1" dirty="0">
                <a:ea typeface="+mj-lt"/>
                <a:cs typeface="+mj-lt"/>
              </a:rPr>
              <a:t> </a:t>
            </a:r>
            <a:r>
              <a:rPr lang="en-US" b="1" dirty="0" err="1">
                <a:ea typeface="+mj-lt"/>
                <a:cs typeface="+mj-lt"/>
              </a:rPr>
              <a:t>ymchwil</a:t>
            </a:r>
            <a:r>
              <a:rPr lang="en-US" b="1" dirty="0">
                <a:ea typeface="+mj-lt"/>
                <a:cs typeface="+mj-lt"/>
              </a:rPr>
              <a:t> </a:t>
            </a:r>
            <a:r>
              <a:rPr lang="en-US" sz="2000" b="1" dirty="0">
                <a:ea typeface="+mj-lt"/>
                <a:cs typeface="+mj-lt"/>
              </a:rPr>
              <a:t> </a:t>
            </a:r>
            <a:r>
              <a:rPr lang="en-US" dirty="0">
                <a:ea typeface="+mj-lt"/>
                <a:cs typeface="+mj-lt"/>
              </a:rPr>
              <a:t> </a:t>
            </a:r>
            <a:br>
              <a:rPr lang="en-US" dirty="0">
                <a:ea typeface="+mj-lt"/>
                <a:cs typeface="+mj-lt"/>
              </a:rPr>
            </a:br>
            <a:r>
              <a:rPr lang="en-US" b="1" dirty="0">
                <a:solidFill>
                  <a:schemeClr val="accent1">
                    <a:lumMod val="76000"/>
                  </a:schemeClr>
                </a:solidFill>
                <a:ea typeface="+mj-lt"/>
                <a:cs typeface="+mj-lt"/>
              </a:rPr>
              <a:t>  Useful AI Assistants for your research    </a:t>
            </a:r>
            <a:r>
              <a:rPr lang="en-US" dirty="0">
                <a:ea typeface="+mj-lt"/>
                <a:cs typeface="+mj-lt"/>
              </a:rPr>
              <a:t>         </a:t>
            </a:r>
            <a:r>
              <a:rPr lang="en-US" dirty="0">
                <a:solidFill>
                  <a:srgbClr val="000000"/>
                </a:solidFill>
                <a:ea typeface="+mj-lt"/>
                <a:cs typeface="+mj-lt"/>
              </a:rPr>
              <a:t> </a:t>
            </a:r>
            <a:endParaRPr lang="en-US" b="1" dirty="0">
              <a:solidFill>
                <a:schemeClr val="accent1">
                  <a:lumMod val="76000"/>
                </a:schemeClr>
              </a:solidFill>
              <a:ea typeface="Calibri Light"/>
              <a:cs typeface="Calibri Light"/>
            </a:endParaRPr>
          </a:p>
        </p:txBody>
      </p:sp>
      <p:sp>
        <p:nvSpPr>
          <p:cNvPr id="3" name="Content Placeholder 2">
            <a:extLst>
              <a:ext uri="{FF2B5EF4-FFF2-40B4-BE49-F238E27FC236}">
                <a16:creationId xmlns:a16="http://schemas.microsoft.com/office/drawing/2014/main" id="{BE2747BE-CAF8-9ECB-D9D6-27BDCA089C4E}"/>
              </a:ext>
            </a:extLst>
          </p:cNvPr>
          <p:cNvSpPr>
            <a:spLocks noGrp="1"/>
          </p:cNvSpPr>
          <p:nvPr>
            <p:ph sz="half" idx="1"/>
          </p:nvPr>
        </p:nvSpPr>
        <p:spPr/>
        <p:txBody>
          <a:bodyPr vert="horz" lIns="91440" tIns="45720" rIns="91440" bIns="45720" rtlCol="0" anchor="t">
            <a:normAutofit fontScale="70000" lnSpcReduction="20000"/>
          </a:bodyPr>
          <a:lstStyle/>
          <a:p>
            <a:r>
              <a:rPr lang="en-US" sz="2400" b="1" dirty="0">
                <a:ea typeface="+mn-lt"/>
                <a:cs typeface="+mn-lt"/>
              </a:rPr>
              <a:t>Microsoft Co-Pilot</a:t>
            </a:r>
            <a:r>
              <a:rPr lang="en-US" sz="2400" dirty="0">
                <a:ea typeface="+mn-lt"/>
                <a:cs typeface="+mn-lt"/>
              </a:rPr>
              <a:t>: </a:t>
            </a:r>
            <a:r>
              <a:rPr lang="en-US" sz="2400" dirty="0" err="1">
                <a:ea typeface="+mn-lt"/>
                <a:cs typeface="+mn-lt"/>
              </a:rPr>
              <a:t>cynorthwyydd</a:t>
            </a:r>
            <a:r>
              <a:rPr lang="en-US" sz="2400" dirty="0">
                <a:ea typeface="+mn-lt"/>
                <a:cs typeface="+mn-lt"/>
              </a:rPr>
              <a:t> </a:t>
            </a:r>
            <a:r>
              <a:rPr lang="en-US" sz="2400" dirty="0" err="1">
                <a:ea typeface="+mn-lt"/>
                <a:cs typeface="+mn-lt"/>
              </a:rPr>
              <a:t>digidol</a:t>
            </a:r>
            <a:r>
              <a:rPr lang="en-US" sz="2400" dirty="0">
                <a:ea typeface="+mn-lt"/>
                <a:cs typeface="+mn-lt"/>
              </a:rPr>
              <a:t> </a:t>
            </a:r>
            <a:r>
              <a:rPr lang="en-US" sz="2400" dirty="0" err="1">
                <a:ea typeface="+mn-lt"/>
                <a:cs typeface="+mn-lt"/>
              </a:rPr>
              <a:t>wedi’i</a:t>
            </a:r>
            <a:r>
              <a:rPr lang="en-US" sz="2400" dirty="0">
                <a:ea typeface="+mn-lt"/>
                <a:cs typeface="+mn-lt"/>
              </a:rPr>
              <a:t> </a:t>
            </a:r>
            <a:r>
              <a:rPr lang="en-US" sz="2400" dirty="0" err="1">
                <a:ea typeface="+mn-lt"/>
                <a:cs typeface="+mn-lt"/>
              </a:rPr>
              <a:t>bweru</a:t>
            </a:r>
            <a:r>
              <a:rPr lang="en-US" sz="2400" dirty="0">
                <a:ea typeface="+mn-lt"/>
                <a:cs typeface="+mn-lt"/>
              </a:rPr>
              <a:t> </a:t>
            </a:r>
            <a:r>
              <a:rPr lang="en-US" sz="2400" dirty="0" err="1">
                <a:ea typeface="+mn-lt"/>
                <a:cs typeface="+mn-lt"/>
              </a:rPr>
              <a:t>gan</a:t>
            </a:r>
            <a:r>
              <a:rPr lang="en-US" sz="2400" dirty="0">
                <a:ea typeface="+mn-lt"/>
                <a:cs typeface="+mn-lt"/>
              </a:rPr>
              <a:t> AI </a:t>
            </a:r>
            <a:r>
              <a:rPr lang="en-US" sz="2400" dirty="0" err="1">
                <a:ea typeface="+mn-lt"/>
                <a:cs typeface="+mn-lt"/>
              </a:rPr>
              <a:t>sy’n</a:t>
            </a:r>
            <a:r>
              <a:rPr lang="en-US" sz="2400" dirty="0">
                <a:ea typeface="+mn-lt"/>
                <a:cs typeface="+mn-lt"/>
              </a:rPr>
              <a:t> </a:t>
            </a:r>
            <a:r>
              <a:rPr lang="en-US" sz="2400" dirty="0" err="1">
                <a:ea typeface="+mn-lt"/>
                <a:cs typeface="+mn-lt"/>
              </a:rPr>
              <a:t>helpu</a:t>
            </a:r>
            <a:r>
              <a:rPr lang="en-US" sz="2400" dirty="0">
                <a:ea typeface="+mn-lt"/>
                <a:cs typeface="+mn-lt"/>
              </a:rPr>
              <a:t> </a:t>
            </a:r>
            <a:r>
              <a:rPr lang="en-US" sz="2400" dirty="0" err="1">
                <a:ea typeface="+mn-lt"/>
                <a:cs typeface="+mn-lt"/>
              </a:rPr>
              <a:t>gyda</a:t>
            </a:r>
            <a:r>
              <a:rPr lang="en-US" sz="2400" dirty="0">
                <a:ea typeface="+mn-lt"/>
                <a:cs typeface="+mn-lt"/>
              </a:rPr>
              <a:t> </a:t>
            </a:r>
            <a:r>
              <a:rPr lang="en-US" sz="2400" dirty="0" err="1">
                <a:ea typeface="+mn-lt"/>
                <a:cs typeface="+mn-lt"/>
              </a:rPr>
              <a:t>thasgau</a:t>
            </a:r>
            <a:r>
              <a:rPr lang="en-US" sz="2400" dirty="0">
                <a:ea typeface="+mn-lt"/>
                <a:cs typeface="+mn-lt"/>
              </a:rPr>
              <a:t> </a:t>
            </a:r>
            <a:r>
              <a:rPr lang="en-US" sz="2400" dirty="0" err="1">
                <a:ea typeface="+mn-lt"/>
                <a:cs typeface="+mn-lt"/>
              </a:rPr>
              <a:t>ar</a:t>
            </a:r>
            <a:r>
              <a:rPr lang="en-US" sz="2400" dirty="0">
                <a:ea typeface="+mn-lt"/>
                <a:cs typeface="+mn-lt"/>
              </a:rPr>
              <a:t> draws </a:t>
            </a:r>
            <a:r>
              <a:rPr lang="en-US" sz="2400" dirty="0" err="1">
                <a:ea typeface="+mn-lt"/>
                <a:cs typeface="+mn-lt"/>
              </a:rPr>
              <a:t>cynhyrchion</a:t>
            </a:r>
            <a:r>
              <a:rPr lang="en-US" sz="2400" dirty="0">
                <a:ea typeface="+mn-lt"/>
                <a:cs typeface="+mn-lt"/>
              </a:rPr>
              <a:t> Microsoft; </a:t>
            </a:r>
            <a:r>
              <a:rPr lang="en-US" sz="2400" dirty="0" err="1">
                <a:ea typeface="+mn-lt"/>
                <a:cs typeface="+mn-lt"/>
              </a:rPr>
              <a:t>yn</a:t>
            </a:r>
            <a:r>
              <a:rPr lang="en-US" sz="2400" dirty="0">
                <a:ea typeface="+mn-lt"/>
                <a:cs typeface="+mn-lt"/>
              </a:rPr>
              <a:t> </a:t>
            </a:r>
            <a:r>
              <a:rPr lang="en-US" sz="2400" dirty="0" err="1">
                <a:ea typeface="+mn-lt"/>
                <a:cs typeface="+mn-lt"/>
              </a:rPr>
              <a:t>ateb</a:t>
            </a:r>
            <a:r>
              <a:rPr lang="en-US" sz="2400" dirty="0">
                <a:ea typeface="+mn-lt"/>
                <a:cs typeface="+mn-lt"/>
              </a:rPr>
              <a:t> </a:t>
            </a:r>
            <a:r>
              <a:rPr lang="en-US" sz="2400" dirty="0" err="1">
                <a:ea typeface="+mn-lt"/>
                <a:cs typeface="+mn-lt"/>
              </a:rPr>
              <a:t>cwestiynau</a:t>
            </a:r>
            <a:r>
              <a:rPr lang="en-US" sz="2400" dirty="0">
                <a:ea typeface="+mn-lt"/>
                <a:cs typeface="+mn-lt"/>
              </a:rPr>
              <a:t>, </a:t>
            </a:r>
            <a:r>
              <a:rPr lang="en-US" sz="2400" dirty="0" err="1">
                <a:ea typeface="+mn-lt"/>
                <a:cs typeface="+mn-lt"/>
              </a:rPr>
              <a:t>yn</a:t>
            </a:r>
            <a:r>
              <a:rPr lang="en-US" sz="2400" dirty="0">
                <a:ea typeface="+mn-lt"/>
                <a:cs typeface="+mn-lt"/>
              </a:rPr>
              <a:t> </a:t>
            </a:r>
            <a:r>
              <a:rPr lang="en-US" sz="2400" dirty="0" err="1">
                <a:ea typeface="+mn-lt"/>
                <a:cs typeface="+mn-lt"/>
              </a:rPr>
              <a:t>cynorthwyo</a:t>
            </a:r>
            <a:r>
              <a:rPr lang="en-US" sz="2400" dirty="0">
                <a:ea typeface="+mn-lt"/>
                <a:cs typeface="+mn-lt"/>
              </a:rPr>
              <a:t> </a:t>
            </a:r>
            <a:r>
              <a:rPr lang="en-US" sz="2400" dirty="0" err="1">
                <a:ea typeface="+mn-lt"/>
                <a:cs typeface="+mn-lt"/>
              </a:rPr>
              <a:t>gyda</a:t>
            </a:r>
            <a:r>
              <a:rPr lang="en-US" sz="2400" dirty="0">
                <a:ea typeface="+mn-lt"/>
                <a:cs typeface="+mn-lt"/>
              </a:rPr>
              <a:t> </a:t>
            </a:r>
            <a:r>
              <a:rPr lang="en-US" sz="2400" dirty="0" err="1">
                <a:ea typeface="+mn-lt"/>
                <a:cs typeface="+mn-lt"/>
              </a:rPr>
              <a:t>gwaith</a:t>
            </a:r>
            <a:r>
              <a:rPr lang="en-US" sz="2400" dirty="0">
                <a:ea typeface="+mn-lt"/>
                <a:cs typeface="+mn-lt"/>
              </a:rPr>
              <a:t> </a:t>
            </a:r>
            <a:r>
              <a:rPr lang="en-US" sz="2400" dirty="0" err="1">
                <a:ea typeface="+mn-lt"/>
                <a:cs typeface="+mn-lt"/>
              </a:rPr>
              <a:t>ysgrifennu</a:t>
            </a:r>
            <a:r>
              <a:rPr lang="en-US" sz="2400" dirty="0">
                <a:ea typeface="+mn-lt"/>
                <a:cs typeface="+mn-lt"/>
              </a:rPr>
              <a:t> a </a:t>
            </a:r>
            <a:r>
              <a:rPr lang="en-US" sz="2400" dirty="0" err="1">
                <a:ea typeface="+mn-lt"/>
                <a:cs typeface="+mn-lt"/>
              </a:rPr>
              <a:t>chreadigol</a:t>
            </a:r>
            <a:r>
              <a:rPr lang="en-US" sz="2400" dirty="0">
                <a:ea typeface="+mn-lt"/>
                <a:cs typeface="+mn-lt"/>
              </a:rPr>
              <a:t> ac </a:t>
            </a:r>
            <a:r>
              <a:rPr lang="en-US" sz="2400" dirty="0" err="1">
                <a:ea typeface="+mn-lt"/>
                <a:cs typeface="+mn-lt"/>
              </a:rPr>
              <a:t>yn</a:t>
            </a:r>
            <a:r>
              <a:rPr lang="en-US" sz="2400" dirty="0">
                <a:ea typeface="+mn-lt"/>
                <a:cs typeface="+mn-lt"/>
              </a:rPr>
              <a:t> </a:t>
            </a:r>
            <a:r>
              <a:rPr lang="en-US" sz="2400" dirty="0" err="1">
                <a:ea typeface="+mn-lt"/>
                <a:cs typeface="+mn-lt"/>
              </a:rPr>
              <a:t>awtomeiddio</a:t>
            </a:r>
            <a:r>
              <a:rPr lang="en-US" sz="2400" dirty="0">
                <a:ea typeface="+mn-lt"/>
                <a:cs typeface="+mn-lt"/>
              </a:rPr>
              <a:t> </a:t>
            </a:r>
            <a:r>
              <a:rPr lang="en-US" sz="2400" dirty="0" err="1">
                <a:ea typeface="+mn-lt"/>
                <a:cs typeface="+mn-lt"/>
              </a:rPr>
              <a:t>tasgau</a:t>
            </a:r>
            <a:r>
              <a:rPr lang="en-US" sz="2400" dirty="0">
                <a:ea typeface="+mn-lt"/>
                <a:cs typeface="+mn-lt"/>
              </a:rPr>
              <a:t> </a:t>
            </a:r>
            <a:r>
              <a:rPr lang="en-US" sz="2400" dirty="0" err="1">
                <a:ea typeface="+mn-lt"/>
                <a:cs typeface="+mn-lt"/>
              </a:rPr>
              <a:t>drwy</a:t>
            </a:r>
            <a:r>
              <a:rPr lang="en-US" sz="2400" dirty="0">
                <a:ea typeface="+mn-lt"/>
                <a:cs typeface="+mn-lt"/>
              </a:rPr>
              <a:t> </a:t>
            </a:r>
            <a:r>
              <a:rPr lang="en-US" sz="2400" dirty="0" err="1">
                <a:ea typeface="+mn-lt"/>
                <a:cs typeface="+mn-lt"/>
              </a:rPr>
              <a:t>integreiddio</a:t>
            </a:r>
            <a:r>
              <a:rPr lang="en-US" sz="2400" dirty="0">
                <a:ea typeface="+mn-lt"/>
                <a:cs typeface="+mn-lt"/>
              </a:rPr>
              <a:t> ag </a:t>
            </a:r>
            <a:r>
              <a:rPr lang="en-US" sz="2400" dirty="0" err="1">
                <a:ea typeface="+mn-lt"/>
                <a:cs typeface="+mn-lt"/>
              </a:rPr>
              <a:t>apiau</a:t>
            </a:r>
            <a:r>
              <a:rPr lang="en-US" sz="2400" dirty="0">
                <a:ea typeface="+mn-lt"/>
                <a:cs typeface="+mn-lt"/>
              </a:rPr>
              <a:t> </a:t>
            </a:r>
            <a:r>
              <a:rPr lang="en-US" sz="2400" dirty="0" err="1">
                <a:ea typeface="+mn-lt"/>
                <a:cs typeface="+mn-lt"/>
              </a:rPr>
              <a:t>fel</a:t>
            </a:r>
            <a:r>
              <a:rPr lang="en-US" sz="2400" dirty="0">
                <a:ea typeface="+mn-lt"/>
                <a:cs typeface="+mn-lt"/>
              </a:rPr>
              <a:t> Word, Excel, PowerPoint a Teams.</a:t>
            </a:r>
            <a:endParaRPr lang="en-US" sz="2400" dirty="0">
              <a:ea typeface="Calibri" panose="020F0502020204030204"/>
              <a:cs typeface="Calibri" panose="020F0502020204030204"/>
            </a:endParaRPr>
          </a:p>
          <a:p>
            <a:r>
              <a:rPr lang="en-US" sz="2400" b="1" dirty="0">
                <a:ea typeface="+mn-lt"/>
                <a:cs typeface="+mn-lt"/>
              </a:rPr>
              <a:t>Perplexity</a:t>
            </a:r>
            <a:r>
              <a:rPr lang="en-US" sz="2400" dirty="0">
                <a:ea typeface="+mn-lt"/>
                <a:cs typeface="+mn-lt"/>
              </a:rPr>
              <a:t>: </a:t>
            </a:r>
            <a:r>
              <a:rPr lang="en-US" sz="2400" dirty="0" err="1">
                <a:ea typeface="+mn-lt"/>
                <a:cs typeface="+mn-lt"/>
              </a:rPr>
              <a:t>peiriant</a:t>
            </a:r>
            <a:r>
              <a:rPr lang="en-US" sz="2400" dirty="0">
                <a:ea typeface="+mn-lt"/>
                <a:cs typeface="+mn-lt"/>
              </a:rPr>
              <a:t> </a:t>
            </a:r>
            <a:r>
              <a:rPr lang="en-US" sz="2400" dirty="0" err="1">
                <a:ea typeface="+mn-lt"/>
                <a:cs typeface="+mn-lt"/>
              </a:rPr>
              <a:t>chwilio</a:t>
            </a:r>
            <a:r>
              <a:rPr lang="en-US" sz="2400" dirty="0">
                <a:ea typeface="+mn-lt"/>
                <a:cs typeface="+mn-lt"/>
              </a:rPr>
              <a:t> </a:t>
            </a:r>
            <a:r>
              <a:rPr lang="en-US" sz="2400" dirty="0" err="1">
                <a:ea typeface="+mn-lt"/>
                <a:cs typeface="+mn-lt"/>
              </a:rPr>
              <a:t>wedi’i</a:t>
            </a:r>
            <a:r>
              <a:rPr lang="en-US" sz="2400" dirty="0">
                <a:ea typeface="+mn-lt"/>
                <a:cs typeface="+mn-lt"/>
              </a:rPr>
              <a:t> </a:t>
            </a:r>
            <a:r>
              <a:rPr lang="en-US" sz="2400" dirty="0" err="1">
                <a:ea typeface="+mn-lt"/>
                <a:cs typeface="+mn-lt"/>
              </a:rPr>
              <a:t>bweru</a:t>
            </a:r>
            <a:r>
              <a:rPr lang="en-US" sz="2400" dirty="0">
                <a:ea typeface="+mn-lt"/>
                <a:cs typeface="+mn-lt"/>
              </a:rPr>
              <a:t> </a:t>
            </a:r>
            <a:r>
              <a:rPr lang="en-US" sz="2400" dirty="0" err="1">
                <a:ea typeface="+mn-lt"/>
                <a:cs typeface="+mn-lt"/>
              </a:rPr>
              <a:t>gan</a:t>
            </a:r>
            <a:r>
              <a:rPr lang="en-US" sz="2400" dirty="0">
                <a:ea typeface="+mn-lt"/>
                <a:cs typeface="+mn-lt"/>
              </a:rPr>
              <a:t> AI </a:t>
            </a:r>
            <a:r>
              <a:rPr lang="en-US" sz="2400" dirty="0" err="1">
                <a:ea typeface="+mn-lt"/>
                <a:cs typeface="+mn-lt"/>
              </a:rPr>
              <a:t>sy’n</a:t>
            </a:r>
            <a:r>
              <a:rPr lang="en-US" sz="2400" dirty="0">
                <a:ea typeface="+mn-lt"/>
                <a:cs typeface="+mn-lt"/>
              </a:rPr>
              <a:t> </a:t>
            </a:r>
            <a:r>
              <a:rPr lang="en-US" sz="2400" dirty="0" err="1">
                <a:ea typeface="+mn-lt"/>
                <a:cs typeface="+mn-lt"/>
              </a:rPr>
              <a:t>canolbwyntio</a:t>
            </a:r>
            <a:r>
              <a:rPr lang="en-US" sz="2400" dirty="0">
                <a:ea typeface="+mn-lt"/>
                <a:cs typeface="+mn-lt"/>
              </a:rPr>
              <a:t> </a:t>
            </a:r>
            <a:r>
              <a:rPr lang="en-US" sz="2400" dirty="0" err="1">
                <a:ea typeface="+mn-lt"/>
                <a:cs typeface="+mn-lt"/>
              </a:rPr>
              <a:t>ar</a:t>
            </a:r>
            <a:r>
              <a:rPr lang="en-US" sz="2400" dirty="0">
                <a:ea typeface="+mn-lt"/>
                <a:cs typeface="+mn-lt"/>
              </a:rPr>
              <a:t> </a:t>
            </a:r>
            <a:r>
              <a:rPr lang="en-US" sz="2400" dirty="0" err="1">
                <a:ea typeface="+mn-lt"/>
                <a:cs typeface="+mn-lt"/>
              </a:rPr>
              <a:t>ddarparu</a:t>
            </a:r>
            <a:r>
              <a:rPr lang="en-US" sz="2400" dirty="0">
                <a:ea typeface="+mn-lt"/>
                <a:cs typeface="+mn-lt"/>
              </a:rPr>
              <a:t> </a:t>
            </a:r>
            <a:r>
              <a:rPr lang="en-US" sz="2400" dirty="0" err="1">
                <a:ea typeface="+mn-lt"/>
                <a:cs typeface="+mn-lt"/>
              </a:rPr>
              <a:t>atebion</a:t>
            </a:r>
            <a:r>
              <a:rPr lang="en-US" sz="2400" dirty="0">
                <a:ea typeface="+mn-lt"/>
                <a:cs typeface="+mn-lt"/>
              </a:rPr>
              <a:t> </a:t>
            </a:r>
            <a:r>
              <a:rPr lang="en-US" sz="2400" dirty="0" err="1">
                <a:ea typeface="+mn-lt"/>
                <a:cs typeface="+mn-lt"/>
              </a:rPr>
              <a:t>uniongyrchol</a:t>
            </a:r>
            <a:r>
              <a:rPr lang="en-US" sz="2400" dirty="0">
                <a:ea typeface="+mn-lt"/>
                <a:cs typeface="+mn-lt"/>
              </a:rPr>
              <a:t> a </a:t>
            </a:r>
            <a:r>
              <a:rPr lang="en-US" sz="2400" dirty="0" err="1">
                <a:ea typeface="+mn-lt"/>
                <a:cs typeface="+mn-lt"/>
              </a:rPr>
              <a:t>ffeithiol</a:t>
            </a:r>
            <a:r>
              <a:rPr lang="en-US" sz="2400" dirty="0">
                <a:ea typeface="+mn-lt"/>
                <a:cs typeface="+mn-lt"/>
              </a:rPr>
              <a:t> </a:t>
            </a:r>
            <a:r>
              <a:rPr lang="en-US" sz="2400" dirty="0" err="1">
                <a:ea typeface="+mn-lt"/>
                <a:cs typeface="+mn-lt"/>
              </a:rPr>
              <a:t>i</a:t>
            </a:r>
            <a:r>
              <a:rPr lang="en-US" sz="2400" dirty="0">
                <a:ea typeface="+mn-lt"/>
                <a:cs typeface="+mn-lt"/>
              </a:rPr>
              <a:t> </a:t>
            </a:r>
            <a:r>
              <a:rPr lang="en-US" sz="2400" dirty="0" err="1">
                <a:ea typeface="+mn-lt"/>
                <a:cs typeface="+mn-lt"/>
              </a:rPr>
              <a:t>ymholiadau</a:t>
            </a:r>
            <a:r>
              <a:rPr lang="en-US" sz="2400" dirty="0">
                <a:ea typeface="+mn-lt"/>
                <a:cs typeface="+mn-lt"/>
              </a:rPr>
              <a:t> </a:t>
            </a:r>
            <a:r>
              <a:rPr lang="en-US" sz="2400" dirty="0" err="1">
                <a:ea typeface="+mn-lt"/>
                <a:cs typeface="+mn-lt"/>
              </a:rPr>
              <a:t>drwy</a:t>
            </a:r>
            <a:r>
              <a:rPr lang="en-US" sz="2400" dirty="0">
                <a:ea typeface="+mn-lt"/>
                <a:cs typeface="+mn-lt"/>
              </a:rPr>
              <a:t> </a:t>
            </a:r>
            <a:r>
              <a:rPr lang="en-US" sz="2400" dirty="0" err="1">
                <a:ea typeface="+mn-lt"/>
                <a:cs typeface="+mn-lt"/>
              </a:rPr>
              <a:t>ddyfynnu</a:t>
            </a:r>
            <a:r>
              <a:rPr lang="en-US" sz="2400" dirty="0">
                <a:ea typeface="+mn-lt"/>
                <a:cs typeface="+mn-lt"/>
              </a:rPr>
              <a:t> </a:t>
            </a:r>
            <a:r>
              <a:rPr lang="en-US" sz="2400" dirty="0" err="1">
                <a:ea typeface="+mn-lt"/>
                <a:cs typeface="+mn-lt"/>
              </a:rPr>
              <a:t>ffynonellau</a:t>
            </a:r>
            <a:r>
              <a:rPr lang="en-US" sz="2400" dirty="0">
                <a:ea typeface="+mn-lt"/>
                <a:cs typeface="+mn-lt"/>
              </a:rPr>
              <a:t> </a:t>
            </a:r>
            <a:r>
              <a:rPr lang="en-US" sz="2400" dirty="0" err="1">
                <a:ea typeface="+mn-lt"/>
                <a:cs typeface="+mn-lt"/>
              </a:rPr>
              <a:t>gwe</a:t>
            </a:r>
            <a:r>
              <a:rPr lang="en-US" sz="2400" dirty="0">
                <a:ea typeface="+mn-lt"/>
                <a:cs typeface="+mn-lt"/>
              </a:rPr>
              <a:t>.</a:t>
            </a:r>
            <a:endParaRPr lang="en-US" sz="2400" dirty="0"/>
          </a:p>
          <a:p>
            <a:r>
              <a:rPr lang="en-US" sz="2400" b="1" dirty="0" err="1">
                <a:ea typeface="+mn-lt"/>
                <a:cs typeface="+mn-lt"/>
              </a:rPr>
              <a:t>SciSpace</a:t>
            </a:r>
            <a:r>
              <a:rPr lang="en-US" sz="2400" dirty="0">
                <a:ea typeface="+mn-lt"/>
                <a:cs typeface="+mn-lt"/>
              </a:rPr>
              <a:t>: </a:t>
            </a:r>
            <a:r>
              <a:rPr lang="en-US" sz="2400" dirty="0" err="1">
                <a:ea typeface="+mn-lt"/>
                <a:cs typeface="+mn-lt"/>
              </a:rPr>
              <a:t>llwyfan</a:t>
            </a:r>
            <a:r>
              <a:rPr lang="en-US" sz="2400" dirty="0">
                <a:ea typeface="+mn-lt"/>
                <a:cs typeface="+mn-lt"/>
              </a:rPr>
              <a:t> </a:t>
            </a:r>
            <a:r>
              <a:rPr lang="en-US" sz="2400" dirty="0" err="1">
                <a:ea typeface="+mn-lt"/>
                <a:cs typeface="+mn-lt"/>
              </a:rPr>
              <a:t>ymchwil</a:t>
            </a:r>
            <a:r>
              <a:rPr lang="en-US" sz="2400" dirty="0">
                <a:ea typeface="+mn-lt"/>
                <a:cs typeface="+mn-lt"/>
              </a:rPr>
              <a:t> AI </a:t>
            </a:r>
            <a:r>
              <a:rPr lang="en-US" sz="2400" dirty="0" err="1">
                <a:ea typeface="+mn-lt"/>
                <a:cs typeface="+mn-lt"/>
              </a:rPr>
              <a:t>defnyddiol</a:t>
            </a:r>
            <a:r>
              <a:rPr lang="en-US" sz="2400" dirty="0">
                <a:ea typeface="+mn-lt"/>
                <a:cs typeface="+mn-lt"/>
              </a:rPr>
              <a:t> </a:t>
            </a:r>
            <a:r>
              <a:rPr lang="en-US" sz="2400" dirty="0" err="1">
                <a:ea typeface="+mn-lt"/>
                <a:cs typeface="+mn-lt"/>
              </a:rPr>
              <a:t>sy’n</a:t>
            </a:r>
            <a:r>
              <a:rPr lang="en-US" sz="2400" dirty="0">
                <a:ea typeface="+mn-lt"/>
                <a:cs typeface="+mn-lt"/>
              </a:rPr>
              <a:t> </a:t>
            </a:r>
            <a:r>
              <a:rPr lang="en-US" sz="2400" dirty="0" err="1">
                <a:ea typeface="+mn-lt"/>
                <a:cs typeface="+mn-lt"/>
              </a:rPr>
              <a:t>helpu</a:t>
            </a:r>
            <a:r>
              <a:rPr lang="en-US" sz="2400" dirty="0">
                <a:ea typeface="+mn-lt"/>
                <a:cs typeface="+mn-lt"/>
              </a:rPr>
              <a:t> </a:t>
            </a:r>
            <a:r>
              <a:rPr lang="en-US" sz="2400" dirty="0" err="1">
                <a:ea typeface="+mn-lt"/>
                <a:cs typeface="+mn-lt"/>
              </a:rPr>
              <a:t>gyda</a:t>
            </a:r>
            <a:r>
              <a:rPr lang="en-US" sz="2400" dirty="0">
                <a:ea typeface="+mn-lt"/>
                <a:cs typeface="+mn-lt"/>
              </a:rPr>
              <a:t> </a:t>
            </a:r>
            <a:r>
              <a:rPr lang="en-US" sz="2400" dirty="0" err="1">
                <a:ea typeface="+mn-lt"/>
                <a:cs typeface="+mn-lt"/>
              </a:rPr>
              <a:t>adolygu</a:t>
            </a:r>
            <a:r>
              <a:rPr lang="en-US" sz="2400" dirty="0">
                <a:ea typeface="+mn-lt"/>
                <a:cs typeface="+mn-lt"/>
              </a:rPr>
              <a:t> </a:t>
            </a:r>
            <a:r>
              <a:rPr lang="en-US" sz="2400" dirty="0" err="1">
                <a:ea typeface="+mn-lt"/>
                <a:cs typeface="+mn-lt"/>
              </a:rPr>
              <a:t>llenyddiaeth</a:t>
            </a:r>
            <a:r>
              <a:rPr lang="en-US" sz="2400" dirty="0">
                <a:ea typeface="+mn-lt"/>
                <a:cs typeface="+mn-lt"/>
              </a:rPr>
              <a:t>, </a:t>
            </a:r>
            <a:r>
              <a:rPr lang="en-US" sz="2400" dirty="0" err="1">
                <a:ea typeface="+mn-lt"/>
                <a:cs typeface="+mn-lt"/>
              </a:rPr>
              <a:t>dadansoddi</a:t>
            </a:r>
            <a:r>
              <a:rPr lang="en-US" sz="2400" dirty="0">
                <a:ea typeface="+mn-lt"/>
                <a:cs typeface="+mn-lt"/>
              </a:rPr>
              <a:t>, ac </a:t>
            </a:r>
            <a:r>
              <a:rPr lang="en-US" sz="2400" dirty="0" err="1">
                <a:ea typeface="+mn-lt"/>
                <a:cs typeface="+mn-lt"/>
              </a:rPr>
              <a:t>ysgrifennu</a:t>
            </a:r>
            <a:r>
              <a:rPr lang="en-US" sz="2400" dirty="0">
                <a:ea typeface="+mn-lt"/>
                <a:cs typeface="+mn-lt"/>
              </a:rPr>
              <a:t> </a:t>
            </a:r>
            <a:r>
              <a:rPr lang="en-US" sz="2400" dirty="0" err="1">
                <a:ea typeface="+mn-lt"/>
                <a:cs typeface="+mn-lt"/>
              </a:rPr>
              <a:t>drwy</a:t>
            </a:r>
            <a:r>
              <a:rPr lang="en-US" sz="2400" dirty="0">
                <a:ea typeface="+mn-lt"/>
                <a:cs typeface="+mn-lt"/>
              </a:rPr>
              <a:t> offer; gall </a:t>
            </a:r>
            <a:r>
              <a:rPr lang="en-US" sz="2400" dirty="0" err="1">
                <a:ea typeface="+mn-lt"/>
                <a:cs typeface="+mn-lt"/>
              </a:rPr>
              <a:t>egluro</a:t>
            </a:r>
            <a:r>
              <a:rPr lang="en-US" sz="2400" dirty="0">
                <a:ea typeface="+mn-lt"/>
                <a:cs typeface="+mn-lt"/>
              </a:rPr>
              <a:t> </a:t>
            </a:r>
            <a:r>
              <a:rPr lang="en-US" sz="2400" dirty="0" err="1">
                <a:ea typeface="+mn-lt"/>
                <a:cs typeface="+mn-lt"/>
              </a:rPr>
              <a:t>papurau</a:t>
            </a:r>
            <a:r>
              <a:rPr lang="en-US" sz="2400" dirty="0">
                <a:ea typeface="+mn-lt"/>
                <a:cs typeface="+mn-lt"/>
              </a:rPr>
              <a:t> </a:t>
            </a:r>
            <a:r>
              <a:rPr lang="en-US" sz="2400" dirty="0" err="1">
                <a:ea typeface="+mn-lt"/>
                <a:cs typeface="+mn-lt"/>
              </a:rPr>
              <a:t>cymhleth</a:t>
            </a:r>
            <a:r>
              <a:rPr lang="en-US" sz="2400" dirty="0">
                <a:ea typeface="+mn-lt"/>
                <a:cs typeface="+mn-lt"/>
              </a:rPr>
              <a:t> ac </a:t>
            </a:r>
            <a:r>
              <a:rPr lang="en-US" sz="2400" dirty="0" err="1">
                <a:ea typeface="+mn-lt"/>
                <a:cs typeface="+mn-lt"/>
              </a:rPr>
              <a:t>mae</a:t>
            </a:r>
            <a:r>
              <a:rPr lang="en-US" sz="2400" dirty="0">
                <a:ea typeface="+mn-lt"/>
                <a:cs typeface="+mn-lt"/>
              </a:rPr>
              <a:t> </a:t>
            </a:r>
            <a:r>
              <a:rPr lang="en-US" sz="2400" dirty="0" err="1">
                <a:ea typeface="+mn-lt"/>
                <a:cs typeface="+mn-lt"/>
              </a:rPr>
              <a:t>ganddo</a:t>
            </a:r>
            <a:r>
              <a:rPr lang="en-US" sz="2400" dirty="0">
                <a:ea typeface="+mn-lt"/>
                <a:cs typeface="+mn-lt"/>
              </a:rPr>
              <a:t> </a:t>
            </a:r>
            <a:r>
              <a:rPr lang="en-US" sz="2400" dirty="0" err="1">
                <a:ea typeface="+mn-lt"/>
                <a:cs typeface="+mn-lt"/>
              </a:rPr>
              <a:t>swyddogaeth</a:t>
            </a:r>
            <a:r>
              <a:rPr lang="en-US" sz="2400" dirty="0">
                <a:ea typeface="+mn-lt"/>
                <a:cs typeface="+mn-lt"/>
              </a:rPr>
              <a:t> </a:t>
            </a:r>
            <a:r>
              <a:rPr lang="en-US" sz="2400" dirty="0" err="1">
                <a:ea typeface="+mn-lt"/>
                <a:cs typeface="+mn-lt"/>
              </a:rPr>
              <a:t>chwilio</a:t>
            </a:r>
            <a:r>
              <a:rPr lang="en-US" sz="2400" dirty="0">
                <a:ea typeface="+mn-lt"/>
                <a:cs typeface="+mn-lt"/>
              </a:rPr>
              <a:t> </a:t>
            </a:r>
            <a:r>
              <a:rPr lang="en-US" sz="2400" dirty="0" err="1">
                <a:ea typeface="+mn-lt"/>
                <a:cs typeface="+mn-lt"/>
              </a:rPr>
              <a:t>sy’n</a:t>
            </a:r>
            <a:r>
              <a:rPr lang="en-US" sz="2400" dirty="0">
                <a:ea typeface="+mn-lt"/>
                <a:cs typeface="+mn-lt"/>
              </a:rPr>
              <a:t> </a:t>
            </a:r>
            <a:r>
              <a:rPr lang="en-US" sz="2400" dirty="0" err="1">
                <a:ea typeface="+mn-lt"/>
                <a:cs typeface="+mn-lt"/>
              </a:rPr>
              <a:t>dod</a:t>
            </a:r>
            <a:r>
              <a:rPr lang="en-US" sz="2400" dirty="0">
                <a:ea typeface="+mn-lt"/>
                <a:cs typeface="+mn-lt"/>
              </a:rPr>
              <a:t> o </a:t>
            </a:r>
            <a:r>
              <a:rPr lang="en-US" sz="2400" dirty="0" err="1">
                <a:ea typeface="+mn-lt"/>
                <a:cs typeface="+mn-lt"/>
              </a:rPr>
              <a:t>hyd</a:t>
            </a:r>
            <a:r>
              <a:rPr lang="en-US" sz="2400" dirty="0">
                <a:ea typeface="+mn-lt"/>
                <a:cs typeface="+mn-lt"/>
              </a:rPr>
              <a:t> </a:t>
            </a:r>
            <a:r>
              <a:rPr lang="en-US" sz="2400" dirty="0" err="1">
                <a:ea typeface="+mn-lt"/>
                <a:cs typeface="+mn-lt"/>
              </a:rPr>
              <a:t>i</a:t>
            </a:r>
            <a:r>
              <a:rPr lang="en-US" sz="2400" dirty="0">
                <a:ea typeface="+mn-lt"/>
                <a:cs typeface="+mn-lt"/>
              </a:rPr>
              <a:t> </a:t>
            </a:r>
            <a:r>
              <a:rPr lang="en-US" sz="2400" dirty="0" err="1">
                <a:ea typeface="+mn-lt"/>
                <a:cs typeface="+mn-lt"/>
              </a:rPr>
              <a:t>bapurau</a:t>
            </a:r>
            <a:r>
              <a:rPr lang="en-US" sz="2400" dirty="0">
                <a:ea typeface="+mn-lt"/>
                <a:cs typeface="+mn-lt"/>
              </a:rPr>
              <a:t> </a:t>
            </a:r>
            <a:r>
              <a:rPr lang="en-US" sz="2400" dirty="0" err="1">
                <a:ea typeface="+mn-lt"/>
                <a:cs typeface="+mn-lt"/>
              </a:rPr>
              <a:t>perthnasol</a:t>
            </a:r>
            <a:r>
              <a:rPr lang="en-US" sz="2400" dirty="0">
                <a:ea typeface="+mn-lt"/>
                <a:cs typeface="+mn-lt"/>
              </a:rPr>
              <a:t> </a:t>
            </a:r>
            <a:r>
              <a:rPr lang="en-US" sz="2400" dirty="0" err="1">
                <a:ea typeface="+mn-lt"/>
                <a:cs typeface="+mn-lt"/>
              </a:rPr>
              <a:t>gan</a:t>
            </a:r>
            <a:r>
              <a:rPr lang="en-US" sz="2400" dirty="0">
                <a:ea typeface="+mn-lt"/>
                <a:cs typeface="+mn-lt"/>
              </a:rPr>
              <a:t> </a:t>
            </a:r>
            <a:r>
              <a:rPr lang="en-US" sz="2400" dirty="0" err="1">
                <a:ea typeface="+mn-lt"/>
                <a:cs typeface="+mn-lt"/>
              </a:rPr>
              <a:t>ddefnyddio</a:t>
            </a:r>
            <a:r>
              <a:rPr lang="en-US" sz="2400" dirty="0">
                <a:ea typeface="+mn-lt"/>
                <a:cs typeface="+mn-lt"/>
              </a:rPr>
              <a:t> </a:t>
            </a:r>
            <a:r>
              <a:rPr lang="en-US" sz="2400" dirty="0" err="1">
                <a:ea typeface="+mn-lt"/>
                <a:cs typeface="+mn-lt"/>
              </a:rPr>
              <a:t>cwestiynau</a:t>
            </a:r>
            <a:r>
              <a:rPr lang="en-US" sz="2400" dirty="0">
                <a:ea typeface="+mn-lt"/>
                <a:cs typeface="+mn-lt"/>
              </a:rPr>
              <a:t> </a:t>
            </a:r>
            <a:r>
              <a:rPr lang="en-US" sz="2400" dirty="0" err="1">
                <a:ea typeface="+mn-lt"/>
                <a:cs typeface="+mn-lt"/>
              </a:rPr>
              <a:t>iaith</a:t>
            </a:r>
            <a:r>
              <a:rPr lang="en-US" sz="2400" dirty="0">
                <a:ea typeface="+mn-lt"/>
                <a:cs typeface="+mn-lt"/>
              </a:rPr>
              <a:t> </a:t>
            </a:r>
            <a:r>
              <a:rPr lang="en-US" sz="2400" dirty="0" err="1">
                <a:ea typeface="+mn-lt"/>
                <a:cs typeface="+mn-lt"/>
              </a:rPr>
              <a:t>naturiol</a:t>
            </a:r>
            <a:r>
              <a:rPr lang="en-US" sz="2400" dirty="0">
                <a:ea typeface="+mn-lt"/>
                <a:cs typeface="+mn-lt"/>
              </a:rPr>
              <a:t>.</a:t>
            </a:r>
            <a:endParaRPr lang="en-US" sz="2400" dirty="0"/>
          </a:p>
          <a:p>
            <a:r>
              <a:rPr lang="en-US" sz="2400" b="1" dirty="0" err="1">
                <a:solidFill>
                  <a:srgbClr val="000000"/>
                </a:solidFill>
                <a:ea typeface="+mn-lt"/>
                <a:cs typeface="+mn-lt"/>
              </a:rPr>
              <a:t>Adnoddau</a:t>
            </a:r>
            <a:r>
              <a:rPr lang="en-US" sz="2400" b="1" dirty="0">
                <a:solidFill>
                  <a:srgbClr val="000000"/>
                </a:solidFill>
                <a:ea typeface="+mn-lt"/>
                <a:cs typeface="+mn-lt"/>
              </a:rPr>
              <a:t> AI UWTSD </a:t>
            </a:r>
            <a:r>
              <a:rPr lang="en-US" sz="2400" b="1" dirty="0" err="1">
                <a:solidFill>
                  <a:srgbClr val="000000"/>
                </a:solidFill>
                <a:ea typeface="+mn-lt"/>
                <a:cs typeface="+mn-lt"/>
              </a:rPr>
              <a:t>ar</a:t>
            </a:r>
            <a:r>
              <a:rPr lang="en-US" sz="2400" b="1" dirty="0">
                <a:solidFill>
                  <a:srgbClr val="000000"/>
                </a:solidFill>
                <a:ea typeface="+mn-lt"/>
                <a:cs typeface="+mn-lt"/>
              </a:rPr>
              <a:t> </a:t>
            </a:r>
            <a:r>
              <a:rPr lang="en-US" sz="2400" b="1" dirty="0" err="1">
                <a:solidFill>
                  <a:srgbClr val="000000"/>
                </a:solidFill>
                <a:ea typeface="+mn-lt"/>
                <a:cs typeface="+mn-lt"/>
              </a:rPr>
              <a:t>gyfer</a:t>
            </a:r>
            <a:r>
              <a:rPr lang="en-US" sz="2400" b="1" dirty="0">
                <a:solidFill>
                  <a:srgbClr val="000000"/>
                </a:solidFill>
                <a:ea typeface="+mn-lt"/>
                <a:cs typeface="+mn-lt"/>
              </a:rPr>
              <a:t> </a:t>
            </a:r>
            <a:r>
              <a:rPr lang="en-US" sz="2400" b="1" dirty="0" err="1">
                <a:solidFill>
                  <a:srgbClr val="000000"/>
                </a:solidFill>
                <a:ea typeface="+mn-lt"/>
                <a:cs typeface="+mn-lt"/>
              </a:rPr>
              <a:t>myfyrwyr</a:t>
            </a:r>
            <a:r>
              <a:rPr lang="en-US" sz="2400" dirty="0">
                <a:solidFill>
                  <a:srgbClr val="000000"/>
                </a:solidFill>
                <a:ea typeface="+mn-lt"/>
                <a:cs typeface="+mn-lt"/>
              </a:rPr>
              <a:t>: </a:t>
            </a:r>
            <a:r>
              <a:rPr lang="en-US" sz="2400" b="1" dirty="0">
                <a:solidFill>
                  <a:srgbClr val="000000"/>
                </a:solidFill>
                <a:ea typeface="+mn-lt"/>
                <a:cs typeface="+mn-lt"/>
                <a:hlinkClick r:id="rId2">
                  <a:extLst>
                    <a:ext uri="{A12FA001-AC4F-418D-AE19-62706E023703}">
                      <ahyp:hlinkClr xmlns:ahyp="http://schemas.microsoft.com/office/drawing/2018/hyperlinkcolor" val="tx"/>
                    </a:ext>
                  </a:extLst>
                </a:hlinkClick>
              </a:rPr>
              <a:t>Infoskills </a:t>
            </a:r>
            <a:r>
              <a:rPr lang="en-US" sz="2400" b="1" dirty="0">
                <a:solidFill>
                  <a:srgbClr val="FFFFFF"/>
                </a:solidFill>
                <a:ea typeface="+mn-lt"/>
                <a:cs typeface="+mn-lt"/>
                <a:hlinkClick r:id="rId2">
                  <a:extLst>
                    <a:ext uri="{A12FA001-AC4F-418D-AE19-62706E023703}">
                      <ahyp:hlinkClr xmlns:ahyp="http://schemas.microsoft.com/office/drawing/2018/hyperlinkcolor" val="tx"/>
                    </a:ext>
                  </a:extLst>
                </a:hlinkClick>
              </a:rPr>
              <a:t>Moodle site : Advanced Searching (uwts)Moodle site : Advanced Searching (uwtsd.ac.u</a:t>
            </a:r>
            <a:r>
              <a:rPr lang="en-US" sz="2400" b="1" dirty="0">
                <a:solidFill>
                  <a:srgbClr val="FFFFFF"/>
                </a:solidFill>
                <a:ea typeface="+mn-lt"/>
                <a:cs typeface="+mn-lt"/>
              </a:rPr>
              <a:t>k)</a:t>
            </a:r>
            <a:endParaRPr lang="en-US" sz="2400" b="1" dirty="0">
              <a:solidFill>
                <a:srgbClr val="FFFFFF"/>
              </a:solidFill>
              <a:ea typeface="Calibri"/>
              <a:cs typeface="Calibri"/>
            </a:endParaRPr>
          </a:p>
          <a:p>
            <a:endParaRPr lang="en-US" dirty="0">
              <a:ea typeface="Calibri"/>
              <a:cs typeface="Calibri"/>
            </a:endParaRPr>
          </a:p>
        </p:txBody>
      </p:sp>
      <p:sp>
        <p:nvSpPr>
          <p:cNvPr id="4" name="Content Placeholder 3">
            <a:extLst>
              <a:ext uri="{FF2B5EF4-FFF2-40B4-BE49-F238E27FC236}">
                <a16:creationId xmlns:a16="http://schemas.microsoft.com/office/drawing/2014/main" id="{F11B5BBA-420E-F603-2B61-D079E6DB56D2}"/>
              </a:ext>
            </a:extLst>
          </p:cNvPr>
          <p:cNvSpPr>
            <a:spLocks noGrp="1"/>
          </p:cNvSpPr>
          <p:nvPr>
            <p:ph sz="half" idx="2"/>
          </p:nvPr>
        </p:nvSpPr>
        <p:spPr/>
        <p:txBody>
          <a:bodyPr vert="horz" lIns="91440" tIns="45720" rIns="91440" bIns="45720" rtlCol="0" anchor="t">
            <a:noAutofit/>
          </a:bodyPr>
          <a:lstStyle/>
          <a:p>
            <a:r>
              <a:rPr lang="en-US" sz="1600" b="1" i="1" dirty="0">
                <a:solidFill>
                  <a:schemeClr val="accent1">
                    <a:lumMod val="75000"/>
                  </a:schemeClr>
                </a:solidFill>
                <a:ea typeface="Calibri"/>
                <a:cs typeface="Calibri"/>
              </a:rPr>
              <a:t>Microsoft Co-Pilot</a:t>
            </a:r>
            <a:r>
              <a:rPr lang="en-US" sz="1600" i="1" dirty="0">
                <a:solidFill>
                  <a:schemeClr val="accent1">
                    <a:lumMod val="75000"/>
                  </a:schemeClr>
                </a:solidFill>
                <a:ea typeface="Calibri"/>
                <a:cs typeface="Calibri"/>
              </a:rPr>
              <a:t>: </a:t>
            </a:r>
            <a:r>
              <a:rPr lang="en-US" sz="1600" i="1" dirty="0">
                <a:solidFill>
                  <a:schemeClr val="accent1">
                    <a:lumMod val="75000"/>
                  </a:schemeClr>
                </a:solidFill>
                <a:ea typeface="+mn-lt"/>
                <a:cs typeface="+mn-lt"/>
              </a:rPr>
              <a:t>an AI-powered digital assistant that helps with tasks across Microsoft's products; answer questions, assists with writing and creative work and automates tasks by integrating with apps like Word, Excel, PowerPoint and Teams.</a:t>
            </a:r>
            <a:endParaRPr lang="en-US" sz="1600" i="1" dirty="0">
              <a:solidFill>
                <a:schemeClr val="accent1">
                  <a:lumMod val="75000"/>
                </a:schemeClr>
              </a:solidFill>
              <a:ea typeface="Calibri"/>
              <a:cs typeface="Calibri"/>
            </a:endParaRPr>
          </a:p>
          <a:p>
            <a:r>
              <a:rPr lang="en-US" sz="1600" b="1" i="1" dirty="0">
                <a:solidFill>
                  <a:schemeClr val="accent1">
                    <a:lumMod val="75000"/>
                  </a:schemeClr>
                </a:solidFill>
                <a:ea typeface="Calibri"/>
                <a:cs typeface="Calibri"/>
              </a:rPr>
              <a:t>Perplexity</a:t>
            </a:r>
            <a:r>
              <a:rPr lang="en-US" sz="1600" i="1" dirty="0">
                <a:solidFill>
                  <a:schemeClr val="accent1">
                    <a:lumMod val="75000"/>
                  </a:schemeClr>
                </a:solidFill>
                <a:ea typeface="Calibri"/>
                <a:cs typeface="Calibri"/>
              </a:rPr>
              <a:t>:</a:t>
            </a:r>
            <a:r>
              <a:rPr lang="en-US" sz="1600" i="1" dirty="0">
                <a:solidFill>
                  <a:schemeClr val="accent1">
                    <a:lumMod val="75000"/>
                  </a:schemeClr>
                </a:solidFill>
                <a:ea typeface="+mn-lt"/>
                <a:cs typeface="+mn-lt"/>
              </a:rPr>
              <a:t>  an AI-powered search engine focused on providing direct, factual answers to queries by </a:t>
            </a:r>
            <a:r>
              <a:rPr lang="en-US" sz="1600" b="1" i="1" dirty="0">
                <a:solidFill>
                  <a:schemeClr val="accent1">
                    <a:lumMod val="75000"/>
                  </a:schemeClr>
                </a:solidFill>
                <a:ea typeface="+mn-lt"/>
                <a:cs typeface="+mn-lt"/>
              </a:rPr>
              <a:t>citing web sources</a:t>
            </a:r>
            <a:endParaRPr lang="en-US" sz="1600" b="1" i="1" dirty="0">
              <a:solidFill>
                <a:schemeClr val="accent1">
                  <a:lumMod val="75000"/>
                </a:schemeClr>
              </a:solidFill>
              <a:ea typeface="Calibri"/>
              <a:cs typeface="Calibri"/>
            </a:endParaRPr>
          </a:p>
          <a:p>
            <a:r>
              <a:rPr lang="en-US" sz="1600" b="1" i="1" dirty="0" err="1">
                <a:solidFill>
                  <a:schemeClr val="accent1">
                    <a:lumMod val="75000"/>
                  </a:schemeClr>
                </a:solidFill>
                <a:ea typeface="Calibri"/>
                <a:cs typeface="Calibri"/>
              </a:rPr>
              <a:t>SciSpace</a:t>
            </a:r>
            <a:r>
              <a:rPr lang="en-US" sz="1600" i="1" dirty="0">
                <a:solidFill>
                  <a:schemeClr val="accent1">
                    <a:lumMod val="75000"/>
                  </a:schemeClr>
                </a:solidFill>
                <a:ea typeface="Calibri"/>
                <a:cs typeface="Calibri"/>
              </a:rPr>
              <a:t>: useful</a:t>
            </a:r>
            <a:r>
              <a:rPr lang="en-US" sz="1600" i="1" dirty="0">
                <a:solidFill>
                  <a:schemeClr val="accent1">
                    <a:lumMod val="75000"/>
                  </a:schemeClr>
                </a:solidFill>
                <a:ea typeface="+mn-lt"/>
                <a:cs typeface="+mn-lt"/>
              </a:rPr>
              <a:t> AI research platform that helps with literature review, analysis, and writing tools; can explain complex papers and has a </a:t>
            </a:r>
            <a:r>
              <a:rPr lang="en-US" sz="1600" b="1" i="1" dirty="0">
                <a:solidFill>
                  <a:schemeClr val="accent1">
                    <a:lumMod val="75000"/>
                  </a:schemeClr>
                </a:solidFill>
                <a:ea typeface="+mn-lt"/>
                <a:cs typeface="+mn-lt"/>
              </a:rPr>
              <a:t>search function that finds relevant papers</a:t>
            </a:r>
            <a:r>
              <a:rPr lang="en-US" sz="1600" i="1" dirty="0">
                <a:solidFill>
                  <a:schemeClr val="accent1">
                    <a:lumMod val="75000"/>
                  </a:schemeClr>
                </a:solidFill>
                <a:ea typeface="+mn-lt"/>
                <a:cs typeface="+mn-lt"/>
              </a:rPr>
              <a:t> using natural language questions</a:t>
            </a:r>
            <a:endParaRPr lang="en-US" sz="1600" i="1" dirty="0">
              <a:solidFill>
                <a:schemeClr val="accent1">
                  <a:lumMod val="75000"/>
                </a:schemeClr>
              </a:solidFill>
              <a:ea typeface="Calibri"/>
              <a:cs typeface="Calibri"/>
            </a:endParaRPr>
          </a:p>
          <a:p>
            <a:r>
              <a:rPr lang="en-US" sz="1600" b="1" i="1" dirty="0">
                <a:solidFill>
                  <a:schemeClr val="accent1">
                    <a:lumMod val="75000"/>
                  </a:schemeClr>
                </a:solidFill>
                <a:ea typeface="Calibri"/>
                <a:cs typeface="Calibri"/>
              </a:rPr>
              <a:t>UWTSD AI Resources for students</a:t>
            </a:r>
            <a:r>
              <a:rPr lang="en-US" sz="1600" i="1" dirty="0">
                <a:solidFill>
                  <a:schemeClr val="accent1">
                    <a:lumMod val="75000"/>
                  </a:schemeClr>
                </a:solidFill>
                <a:ea typeface="Calibri"/>
                <a:cs typeface="Calibri"/>
              </a:rPr>
              <a:t>: </a:t>
            </a:r>
            <a:r>
              <a:rPr lang="en-US" sz="1600" b="1" i="1" dirty="0">
                <a:solidFill>
                  <a:schemeClr val="accent1">
                    <a:lumMod val="75000"/>
                  </a:schemeClr>
                </a:solidFill>
                <a:ea typeface="+mn-lt"/>
                <a:cs typeface="+mn-lt"/>
                <a:hlinkClick r:id="rId2">
                  <a:extLst>
                    <a:ext uri="{A12FA001-AC4F-418D-AE19-62706E023703}">
                      <ahyp:hlinkClr xmlns:ahyp="http://schemas.microsoft.com/office/drawing/2018/hyperlinkcolor" val="tx"/>
                    </a:ext>
                  </a:extLst>
                </a:hlinkClick>
              </a:rPr>
              <a:t>Infoskills </a:t>
            </a:r>
            <a:r>
              <a:rPr lang="en-US" sz="1600" b="1" i="1" dirty="0">
                <a:solidFill>
                  <a:schemeClr val="bg1"/>
                </a:solidFill>
                <a:ea typeface="+mn-lt"/>
                <a:cs typeface="+mn-lt"/>
                <a:hlinkClick r:id="rId2">
                  <a:extLst>
                    <a:ext uri="{A12FA001-AC4F-418D-AE19-62706E023703}">
                      <ahyp:hlinkClr xmlns:ahyp="http://schemas.microsoft.com/office/drawing/2018/hyperlinkcolor" val="tx"/>
                    </a:ext>
                  </a:extLst>
                </a:hlinkClick>
              </a:rPr>
              <a:t>Moodle site : Advanced Searching (uwtsd.ac.uk)</a:t>
            </a:r>
            <a:endParaRPr lang="en-US" sz="1600" i="1" dirty="0">
              <a:solidFill>
                <a:schemeClr val="bg1"/>
              </a:solidFill>
              <a:ea typeface="Calibri"/>
              <a:cs typeface="Calibri"/>
              <a:hlinkClick r:id="rId2">
                <a:extLst>
                  <a:ext uri="{A12FA001-AC4F-418D-AE19-62706E023703}">
                    <ahyp:hlinkClr xmlns:ahyp="http://schemas.microsoft.com/office/drawing/2018/hyperlinkcolor" val="tx"/>
                  </a:ext>
                </a:extLst>
              </a:hlinkClick>
            </a:endParaRPr>
          </a:p>
        </p:txBody>
      </p:sp>
    </p:spTree>
    <p:extLst>
      <p:ext uri="{BB962C8B-B14F-4D97-AF65-F5344CB8AC3E}">
        <p14:creationId xmlns:p14="http://schemas.microsoft.com/office/powerpoint/2010/main" val="11153923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E06A8-A96D-9248-68C5-9C2513438794}"/>
              </a:ext>
            </a:extLst>
          </p:cNvPr>
          <p:cNvSpPr>
            <a:spLocks noGrp="1"/>
          </p:cNvSpPr>
          <p:nvPr>
            <p:ph type="title"/>
          </p:nvPr>
        </p:nvSpPr>
        <p:spPr/>
        <p:txBody>
          <a:bodyPr/>
          <a:lstStyle/>
          <a:p>
            <a:r>
              <a:rPr lang="en-US" sz="2800" b="1" dirty="0">
                <a:ea typeface="+mj-lt"/>
                <a:cs typeface="+mj-lt"/>
              </a:rPr>
              <a:t>    Eich </a:t>
            </a:r>
            <a:r>
              <a:rPr lang="en-US" sz="2800" b="1" dirty="0" err="1">
                <a:ea typeface="+mj-lt"/>
                <a:cs typeface="+mj-lt"/>
              </a:rPr>
              <a:t>defnydd</a:t>
            </a:r>
            <a:r>
              <a:rPr lang="en-US" sz="2800" b="1" dirty="0">
                <a:ea typeface="+mj-lt"/>
                <a:cs typeface="+mj-lt"/>
              </a:rPr>
              <a:t> o DA </a:t>
            </a:r>
            <a:r>
              <a:rPr lang="en-US" sz="2800" b="1" dirty="0" err="1">
                <a:ea typeface="+mj-lt"/>
                <a:cs typeface="+mj-lt"/>
              </a:rPr>
              <a:t>mewn</a:t>
            </a:r>
            <a:r>
              <a:rPr lang="en-US" sz="2800" b="1" dirty="0">
                <a:ea typeface="+mj-lt"/>
                <a:cs typeface="+mj-lt"/>
              </a:rPr>
              <a:t> </a:t>
            </a:r>
            <a:r>
              <a:rPr lang="en-US" sz="2800" b="1" dirty="0" err="1">
                <a:ea typeface="+mj-lt"/>
                <a:cs typeface="+mj-lt"/>
              </a:rPr>
              <a:t>aseiniadau</a:t>
            </a:r>
            <a:r>
              <a:rPr lang="en-US" sz="2800" b="1" dirty="0">
                <a:ea typeface="+mj-lt"/>
                <a:cs typeface="+mj-lt"/>
              </a:rPr>
              <a:t>            </a:t>
            </a:r>
            <a:r>
              <a:rPr lang="en-US" sz="2800" b="1" dirty="0">
                <a:solidFill>
                  <a:schemeClr val="accent1">
                    <a:lumMod val="76000"/>
                  </a:schemeClr>
                </a:solidFill>
                <a:ea typeface="+mj-lt"/>
                <a:cs typeface="+mj-lt"/>
              </a:rPr>
              <a:t>Your use of AI in assignments</a:t>
            </a:r>
            <a:endParaRPr lang="en-US" sz="2800" b="1" dirty="0" err="1">
              <a:solidFill>
                <a:schemeClr val="accent1">
                  <a:lumMod val="76000"/>
                </a:schemeClr>
              </a:solidFill>
              <a:ea typeface="Calibri Light"/>
              <a:cs typeface="Calibri Light"/>
            </a:endParaRPr>
          </a:p>
        </p:txBody>
      </p:sp>
      <p:sp>
        <p:nvSpPr>
          <p:cNvPr id="3" name="Content Placeholder 2">
            <a:extLst>
              <a:ext uri="{FF2B5EF4-FFF2-40B4-BE49-F238E27FC236}">
                <a16:creationId xmlns:a16="http://schemas.microsoft.com/office/drawing/2014/main" id="{C621A568-EED8-6439-4E2E-0CC626D42C2B}"/>
              </a:ext>
            </a:extLst>
          </p:cNvPr>
          <p:cNvSpPr>
            <a:spLocks noGrp="1"/>
          </p:cNvSpPr>
          <p:nvPr>
            <p:ph sz="half" idx="1"/>
          </p:nvPr>
        </p:nvSpPr>
        <p:spPr/>
        <p:txBody>
          <a:bodyPr vert="horz" lIns="91440" tIns="45720" rIns="91440" bIns="45720" rtlCol="0" anchor="t">
            <a:normAutofit/>
          </a:bodyPr>
          <a:lstStyle/>
          <a:p>
            <a:r>
              <a:rPr lang="en-US" sz="2000" dirty="0" err="1">
                <a:ea typeface="+mn-lt"/>
                <a:cs typeface="+mn-lt"/>
              </a:rPr>
              <a:t>Edrychwch</a:t>
            </a:r>
            <a:r>
              <a:rPr lang="en-US" sz="2000" dirty="0">
                <a:ea typeface="+mn-lt"/>
                <a:cs typeface="+mn-lt"/>
              </a:rPr>
              <a:t> </a:t>
            </a:r>
            <a:r>
              <a:rPr lang="en-US" sz="2000" dirty="0" err="1">
                <a:ea typeface="+mn-lt"/>
                <a:cs typeface="+mn-lt"/>
              </a:rPr>
              <a:t>ar</a:t>
            </a:r>
            <a:r>
              <a:rPr lang="en-US" sz="2000" dirty="0">
                <a:ea typeface="+mn-lt"/>
                <a:cs typeface="+mn-lt"/>
              </a:rPr>
              <a:t> </a:t>
            </a:r>
            <a:r>
              <a:rPr lang="en-US" sz="2000" dirty="0" err="1">
                <a:ea typeface="+mn-lt"/>
                <a:cs typeface="+mn-lt"/>
              </a:rPr>
              <a:t>Fanyleb</a:t>
            </a:r>
            <a:r>
              <a:rPr lang="en-US" sz="2000" dirty="0">
                <a:ea typeface="+mn-lt"/>
                <a:cs typeface="+mn-lt"/>
              </a:rPr>
              <a:t> </a:t>
            </a:r>
            <a:r>
              <a:rPr lang="en-US" sz="2000" dirty="0" err="1">
                <a:ea typeface="+mn-lt"/>
                <a:cs typeface="+mn-lt"/>
              </a:rPr>
              <a:t>Asesiad</a:t>
            </a:r>
            <a:r>
              <a:rPr lang="en-US" sz="2000" dirty="0">
                <a:ea typeface="+mn-lt"/>
                <a:cs typeface="+mn-lt"/>
              </a:rPr>
              <a:t> </a:t>
            </a:r>
            <a:r>
              <a:rPr lang="en-US" sz="2000" dirty="0" err="1">
                <a:ea typeface="+mn-lt"/>
                <a:cs typeface="+mn-lt"/>
              </a:rPr>
              <a:t>Lefel</a:t>
            </a:r>
            <a:r>
              <a:rPr lang="en-US" sz="2000" dirty="0">
                <a:ea typeface="+mn-lt"/>
                <a:cs typeface="+mn-lt"/>
              </a:rPr>
              <a:t> 6 </a:t>
            </a:r>
            <a:r>
              <a:rPr lang="en-US" sz="2000" dirty="0" err="1">
                <a:ea typeface="+mn-lt"/>
                <a:cs typeface="+mn-lt"/>
              </a:rPr>
              <a:t>ar</a:t>
            </a:r>
            <a:r>
              <a:rPr lang="en-US" sz="2000" dirty="0">
                <a:ea typeface="+mn-lt"/>
                <a:cs typeface="+mn-lt"/>
              </a:rPr>
              <a:t> </a:t>
            </a:r>
            <a:r>
              <a:rPr lang="en-US" sz="2000" dirty="0" err="1">
                <a:ea typeface="+mn-lt"/>
                <a:cs typeface="+mn-lt"/>
              </a:rPr>
              <a:t>gyfer</a:t>
            </a:r>
            <a:r>
              <a:rPr lang="en-US" sz="2000" dirty="0">
                <a:ea typeface="+mn-lt"/>
                <a:cs typeface="+mn-lt"/>
              </a:rPr>
              <a:t> ECIE6007 (</a:t>
            </a:r>
            <a:r>
              <a:rPr lang="en-US" sz="2000" dirty="0" err="1">
                <a:ea typeface="+mn-lt"/>
                <a:cs typeface="+mn-lt"/>
              </a:rPr>
              <a:t>ar</a:t>
            </a:r>
            <a:r>
              <a:rPr lang="en-US" sz="2000" dirty="0">
                <a:ea typeface="+mn-lt"/>
                <a:cs typeface="+mn-lt"/>
              </a:rPr>
              <a:t> </a:t>
            </a:r>
            <a:r>
              <a:rPr lang="en-US" sz="2000" dirty="0" err="1">
                <a:ea typeface="+mn-lt"/>
                <a:cs typeface="+mn-lt"/>
              </a:rPr>
              <a:t>dudalennau</a:t>
            </a:r>
            <a:r>
              <a:rPr lang="en-US" sz="2000" dirty="0">
                <a:ea typeface="+mn-lt"/>
                <a:cs typeface="+mn-lt"/>
              </a:rPr>
              <a:t> Teams a Moodle)</a:t>
            </a:r>
            <a:endParaRPr lang="en-US" sz="2000" dirty="0">
              <a:ea typeface="Calibri"/>
              <a:cs typeface="Calibri"/>
            </a:endParaRPr>
          </a:p>
          <a:p>
            <a:r>
              <a:rPr lang="en-US" sz="2000" dirty="0" err="1">
                <a:ea typeface="+mn-lt"/>
                <a:cs typeface="+mn-lt"/>
              </a:rPr>
              <a:t>Nodwch</a:t>
            </a:r>
            <a:r>
              <a:rPr lang="en-US" sz="2000" dirty="0">
                <a:ea typeface="+mn-lt"/>
                <a:cs typeface="+mn-lt"/>
              </a:rPr>
              <a:t> y </a:t>
            </a:r>
            <a:r>
              <a:rPr lang="en-US" sz="2000" dirty="0" err="1">
                <a:ea typeface="+mn-lt"/>
                <a:cs typeface="+mn-lt"/>
              </a:rPr>
              <a:t>defnydd</a:t>
            </a:r>
            <a:r>
              <a:rPr lang="en-US" sz="2000" dirty="0">
                <a:ea typeface="+mn-lt"/>
                <a:cs typeface="+mn-lt"/>
              </a:rPr>
              <a:t> </a:t>
            </a:r>
            <a:r>
              <a:rPr lang="en-US" sz="2000" dirty="0" err="1">
                <a:ea typeface="+mn-lt"/>
                <a:cs typeface="+mn-lt"/>
              </a:rPr>
              <a:t>caniataol</a:t>
            </a:r>
            <a:r>
              <a:rPr lang="en-US" sz="2000" dirty="0">
                <a:ea typeface="+mn-lt"/>
                <a:cs typeface="+mn-lt"/>
              </a:rPr>
              <a:t> o AI </a:t>
            </a:r>
            <a:r>
              <a:rPr lang="en-US" sz="2000" dirty="0" err="1">
                <a:ea typeface="+mn-lt"/>
                <a:cs typeface="+mn-lt"/>
              </a:rPr>
              <a:t>Cynhyrchiol</a:t>
            </a:r>
            <a:r>
              <a:rPr lang="en-US" sz="2000" dirty="0">
                <a:ea typeface="+mn-lt"/>
                <a:cs typeface="+mn-lt"/>
              </a:rPr>
              <a:t> </a:t>
            </a:r>
            <a:r>
              <a:rPr lang="en-US" sz="2000" dirty="0" err="1">
                <a:ea typeface="+mn-lt"/>
                <a:cs typeface="+mn-lt"/>
              </a:rPr>
              <a:t>yn</a:t>
            </a:r>
            <a:r>
              <a:rPr lang="en-US" sz="2000" dirty="0">
                <a:ea typeface="+mn-lt"/>
                <a:cs typeface="+mn-lt"/>
              </a:rPr>
              <a:t> yr </a:t>
            </a:r>
            <a:r>
              <a:rPr lang="en-US" sz="2000" dirty="0" err="1">
                <a:ea typeface="+mn-lt"/>
                <a:cs typeface="+mn-lt"/>
              </a:rPr>
              <a:t>aseiniad</a:t>
            </a:r>
            <a:endParaRPr lang="en-US" dirty="0" err="1"/>
          </a:p>
          <a:p>
            <a:r>
              <a:rPr lang="en-US" sz="2000" dirty="0" err="1">
                <a:ea typeface="+mn-lt"/>
                <a:cs typeface="+mn-lt"/>
              </a:rPr>
              <a:t>Dylech</a:t>
            </a:r>
            <a:r>
              <a:rPr lang="en-US" sz="2000" dirty="0">
                <a:ea typeface="+mn-lt"/>
                <a:cs typeface="+mn-lt"/>
              </a:rPr>
              <a:t> bob </a:t>
            </a:r>
            <a:r>
              <a:rPr lang="en-US" sz="2000" dirty="0" err="1">
                <a:ea typeface="+mn-lt"/>
                <a:cs typeface="+mn-lt"/>
              </a:rPr>
              <a:t>amser</a:t>
            </a:r>
            <a:r>
              <a:rPr lang="en-US" sz="2000" dirty="0">
                <a:ea typeface="+mn-lt"/>
                <a:cs typeface="+mn-lt"/>
              </a:rPr>
              <a:t> </a:t>
            </a:r>
            <a:r>
              <a:rPr lang="en-US" sz="2000" dirty="0" err="1">
                <a:ea typeface="+mn-lt"/>
                <a:cs typeface="+mn-lt"/>
              </a:rPr>
              <a:t>gadw</a:t>
            </a:r>
            <a:r>
              <a:rPr lang="en-US" sz="2000" dirty="0">
                <a:ea typeface="+mn-lt"/>
                <a:cs typeface="+mn-lt"/>
              </a:rPr>
              <a:t> </a:t>
            </a:r>
            <a:r>
              <a:rPr lang="en-US" sz="2000" dirty="0" err="1">
                <a:ea typeface="+mn-lt"/>
                <a:cs typeface="+mn-lt"/>
              </a:rPr>
              <a:t>copi</a:t>
            </a:r>
            <a:r>
              <a:rPr lang="en-US" sz="2000" dirty="0">
                <a:ea typeface="+mn-lt"/>
                <a:cs typeface="+mn-lt"/>
              </a:rPr>
              <a:t> </a:t>
            </a:r>
            <a:r>
              <a:rPr lang="en-US" sz="2000" dirty="0" err="1">
                <a:ea typeface="+mn-lt"/>
                <a:cs typeface="+mn-lt"/>
              </a:rPr>
              <a:t>o’ch</a:t>
            </a:r>
            <a:r>
              <a:rPr lang="en-US" sz="2000" dirty="0">
                <a:ea typeface="+mn-lt"/>
                <a:cs typeface="+mn-lt"/>
              </a:rPr>
              <a:t> </a:t>
            </a:r>
            <a:r>
              <a:rPr lang="en-US" sz="2000" dirty="0" err="1">
                <a:ea typeface="+mn-lt"/>
                <a:cs typeface="+mn-lt"/>
              </a:rPr>
              <a:t>drafftiau</a:t>
            </a:r>
            <a:r>
              <a:rPr lang="en-US" sz="2000" dirty="0">
                <a:ea typeface="+mn-lt"/>
                <a:cs typeface="+mn-lt"/>
              </a:rPr>
              <a:t>, </a:t>
            </a:r>
            <a:r>
              <a:rPr lang="en-US" sz="2000" dirty="0" err="1">
                <a:ea typeface="+mn-lt"/>
                <a:cs typeface="+mn-lt"/>
              </a:rPr>
              <a:t>nodiadau</a:t>
            </a:r>
            <a:r>
              <a:rPr lang="en-US" sz="2000" dirty="0">
                <a:ea typeface="+mn-lt"/>
                <a:cs typeface="+mn-lt"/>
              </a:rPr>
              <a:t> ac </a:t>
            </a:r>
            <a:r>
              <a:rPr lang="en-US" sz="2000" dirty="0" err="1">
                <a:ea typeface="+mn-lt"/>
                <a:cs typeface="+mn-lt"/>
              </a:rPr>
              <a:t>unrhyw</a:t>
            </a:r>
            <a:r>
              <a:rPr lang="en-US" sz="2000" dirty="0">
                <a:ea typeface="+mn-lt"/>
                <a:cs typeface="+mn-lt"/>
              </a:rPr>
              <a:t> </a:t>
            </a:r>
            <a:r>
              <a:rPr lang="en-US" sz="2000" dirty="0" err="1">
                <a:ea typeface="+mn-lt"/>
                <a:cs typeface="+mn-lt"/>
              </a:rPr>
              <a:t>adnoddau</a:t>
            </a:r>
            <a:r>
              <a:rPr lang="en-US" sz="2000" dirty="0">
                <a:ea typeface="+mn-lt"/>
                <a:cs typeface="+mn-lt"/>
              </a:rPr>
              <a:t> </a:t>
            </a:r>
            <a:r>
              <a:rPr lang="en-US" sz="2000" dirty="0" err="1">
                <a:ea typeface="+mn-lt"/>
                <a:cs typeface="+mn-lt"/>
              </a:rPr>
              <a:t>eraill</a:t>
            </a:r>
            <a:r>
              <a:rPr lang="en-US" sz="2000" dirty="0">
                <a:ea typeface="+mn-lt"/>
                <a:cs typeface="+mn-lt"/>
              </a:rPr>
              <a:t> a </a:t>
            </a:r>
            <a:r>
              <a:rPr lang="en-US" sz="2000" dirty="0" err="1">
                <a:ea typeface="+mn-lt"/>
                <a:cs typeface="+mn-lt"/>
              </a:rPr>
              <a:t>ddefnyddiwyd</a:t>
            </a:r>
            <a:r>
              <a:rPr lang="en-US" sz="2000" dirty="0">
                <a:ea typeface="+mn-lt"/>
                <a:cs typeface="+mn-lt"/>
              </a:rPr>
              <a:t>, </a:t>
            </a:r>
            <a:r>
              <a:rPr lang="en-US" sz="2000" dirty="0" err="1">
                <a:ea typeface="+mn-lt"/>
                <a:cs typeface="+mn-lt"/>
              </a:rPr>
              <a:t>cyn</a:t>
            </a:r>
            <a:r>
              <a:rPr lang="en-US" sz="2000" dirty="0">
                <a:ea typeface="+mn-lt"/>
                <a:cs typeface="+mn-lt"/>
              </a:rPr>
              <a:t> ac </a:t>
            </a:r>
            <a:r>
              <a:rPr lang="en-US" sz="2000" dirty="0" err="1">
                <a:ea typeface="+mn-lt"/>
                <a:cs typeface="+mn-lt"/>
              </a:rPr>
              <a:t>ar</a:t>
            </a:r>
            <a:r>
              <a:rPr lang="en-US" sz="2000" dirty="0">
                <a:ea typeface="+mn-lt"/>
                <a:cs typeface="+mn-lt"/>
              </a:rPr>
              <a:t> </a:t>
            </a:r>
            <a:r>
              <a:rPr lang="en-US" sz="2000" dirty="0" err="1">
                <a:ea typeface="+mn-lt"/>
                <a:cs typeface="+mn-lt"/>
              </a:rPr>
              <a:t>ôl</a:t>
            </a:r>
            <a:r>
              <a:rPr lang="en-US" sz="2000" dirty="0">
                <a:ea typeface="+mn-lt"/>
                <a:cs typeface="+mn-lt"/>
              </a:rPr>
              <a:t> </a:t>
            </a:r>
            <a:r>
              <a:rPr lang="en-US" sz="2000" dirty="0" err="1">
                <a:ea typeface="+mn-lt"/>
                <a:cs typeface="+mn-lt"/>
              </a:rPr>
              <a:t>defnyddio</a:t>
            </a:r>
            <a:r>
              <a:rPr lang="en-US" sz="2000" dirty="0">
                <a:ea typeface="+mn-lt"/>
                <a:cs typeface="+mn-lt"/>
              </a:rPr>
              <a:t> offer AI. </a:t>
            </a:r>
            <a:r>
              <a:rPr lang="en-US" sz="2000" dirty="0" err="1">
                <a:ea typeface="+mn-lt"/>
                <a:cs typeface="+mn-lt"/>
              </a:rPr>
              <a:t>Os</a:t>
            </a:r>
            <a:r>
              <a:rPr lang="en-US" sz="2000" dirty="0">
                <a:ea typeface="+mn-lt"/>
                <a:cs typeface="+mn-lt"/>
              </a:rPr>
              <a:t> </a:t>
            </a:r>
            <a:r>
              <a:rPr lang="en-US" sz="2000" dirty="0" err="1">
                <a:ea typeface="+mn-lt"/>
                <a:cs typeface="+mn-lt"/>
              </a:rPr>
              <a:t>oes</a:t>
            </a:r>
            <a:r>
              <a:rPr lang="en-US" sz="2000" dirty="0">
                <a:ea typeface="+mn-lt"/>
                <a:cs typeface="+mn-lt"/>
              </a:rPr>
              <a:t> </a:t>
            </a:r>
            <a:r>
              <a:rPr lang="en-US" sz="2000" dirty="0" err="1">
                <a:ea typeface="+mn-lt"/>
                <a:cs typeface="+mn-lt"/>
              </a:rPr>
              <a:t>amheuaeth</a:t>
            </a:r>
            <a:r>
              <a:rPr lang="en-US" sz="2000" dirty="0">
                <a:ea typeface="+mn-lt"/>
                <a:cs typeface="+mn-lt"/>
              </a:rPr>
              <a:t> o </a:t>
            </a:r>
            <a:r>
              <a:rPr lang="en-US" sz="2000" dirty="0" err="1">
                <a:ea typeface="+mn-lt"/>
                <a:cs typeface="+mn-lt"/>
              </a:rPr>
              <a:t>ddefnydd</a:t>
            </a:r>
            <a:r>
              <a:rPr lang="en-US" sz="2000" dirty="0">
                <a:ea typeface="+mn-lt"/>
                <a:cs typeface="+mn-lt"/>
              </a:rPr>
              <a:t> o offer AI y </a:t>
            </a:r>
            <a:r>
              <a:rPr lang="en-US" sz="2000" dirty="0" err="1">
                <a:ea typeface="+mn-lt"/>
                <a:cs typeface="+mn-lt"/>
              </a:rPr>
              <a:t>tu</a:t>
            </a:r>
            <a:r>
              <a:rPr lang="en-US" sz="2000" dirty="0">
                <a:ea typeface="+mn-lt"/>
                <a:cs typeface="+mn-lt"/>
              </a:rPr>
              <a:t> </a:t>
            </a:r>
            <a:r>
              <a:rPr lang="en-US" sz="2000" dirty="0" err="1">
                <a:ea typeface="+mn-lt"/>
                <a:cs typeface="+mn-lt"/>
              </a:rPr>
              <a:t>hwnt</a:t>
            </a:r>
            <a:r>
              <a:rPr lang="en-US" sz="2000" dirty="0">
                <a:ea typeface="+mn-lt"/>
                <a:cs typeface="+mn-lt"/>
              </a:rPr>
              <a:t> </a:t>
            </a:r>
            <a:r>
              <a:rPr lang="en-US" sz="2000" dirty="0" err="1">
                <a:ea typeface="+mn-lt"/>
                <a:cs typeface="+mn-lt"/>
              </a:rPr>
              <a:t>i’r</a:t>
            </a:r>
            <a:r>
              <a:rPr lang="en-US" sz="2000" dirty="0">
                <a:ea typeface="+mn-lt"/>
                <a:cs typeface="+mn-lt"/>
              </a:rPr>
              <a:t> </a:t>
            </a:r>
            <a:r>
              <a:rPr lang="en-US" sz="2000" dirty="0" err="1">
                <a:ea typeface="+mn-lt"/>
                <a:cs typeface="+mn-lt"/>
              </a:rPr>
              <a:t>hyn</a:t>
            </a:r>
            <a:r>
              <a:rPr lang="en-US" sz="2000" dirty="0">
                <a:ea typeface="+mn-lt"/>
                <a:cs typeface="+mn-lt"/>
              </a:rPr>
              <a:t> a </a:t>
            </a:r>
            <a:r>
              <a:rPr lang="en-US" sz="2000" dirty="0" err="1">
                <a:ea typeface="+mn-lt"/>
                <a:cs typeface="+mn-lt"/>
              </a:rPr>
              <a:t>nodwyd</a:t>
            </a:r>
            <a:r>
              <a:rPr lang="en-US" sz="2000" dirty="0">
                <a:ea typeface="+mn-lt"/>
                <a:cs typeface="+mn-lt"/>
              </a:rPr>
              <a:t> </a:t>
            </a:r>
            <a:r>
              <a:rPr lang="en-US" sz="2000" dirty="0" err="1">
                <a:ea typeface="+mn-lt"/>
                <a:cs typeface="+mn-lt"/>
              </a:rPr>
              <a:t>ar</a:t>
            </a:r>
            <a:r>
              <a:rPr lang="en-US" sz="2000" dirty="0">
                <a:ea typeface="+mn-lt"/>
                <a:cs typeface="+mn-lt"/>
              </a:rPr>
              <a:t> </a:t>
            </a:r>
            <a:r>
              <a:rPr lang="en-US" sz="2000" dirty="0" err="1">
                <a:ea typeface="+mn-lt"/>
                <a:cs typeface="+mn-lt"/>
              </a:rPr>
              <a:t>gyfer</a:t>
            </a:r>
            <a:r>
              <a:rPr lang="en-US" sz="2000" dirty="0">
                <a:ea typeface="+mn-lt"/>
                <a:cs typeface="+mn-lt"/>
              </a:rPr>
              <a:t> yr </a:t>
            </a:r>
            <a:r>
              <a:rPr lang="en-US" sz="2000" dirty="0" err="1">
                <a:ea typeface="+mn-lt"/>
                <a:cs typeface="+mn-lt"/>
              </a:rPr>
              <a:t>aseiniad</a:t>
            </a:r>
            <a:r>
              <a:rPr lang="en-US" sz="2000" dirty="0">
                <a:ea typeface="+mn-lt"/>
                <a:cs typeface="+mn-lt"/>
              </a:rPr>
              <a:t> </a:t>
            </a:r>
            <a:r>
              <a:rPr lang="en-US" sz="2000" dirty="0" err="1">
                <a:ea typeface="+mn-lt"/>
                <a:cs typeface="+mn-lt"/>
              </a:rPr>
              <a:t>penodol</a:t>
            </a:r>
            <a:r>
              <a:rPr lang="en-US" sz="2000" dirty="0">
                <a:ea typeface="+mn-lt"/>
                <a:cs typeface="+mn-lt"/>
              </a:rPr>
              <a:t>, </a:t>
            </a:r>
            <a:r>
              <a:rPr lang="en-US" sz="2000" dirty="0" err="1">
                <a:ea typeface="+mn-lt"/>
                <a:cs typeface="+mn-lt"/>
              </a:rPr>
              <a:t>gofynnir</a:t>
            </a:r>
            <a:r>
              <a:rPr lang="en-US" sz="2000" dirty="0">
                <a:ea typeface="+mn-lt"/>
                <a:cs typeface="+mn-lt"/>
              </a:rPr>
              <a:t> </a:t>
            </a:r>
            <a:r>
              <a:rPr lang="en-US" sz="2000" dirty="0" err="1">
                <a:ea typeface="+mn-lt"/>
                <a:cs typeface="+mn-lt"/>
              </a:rPr>
              <a:t>i</a:t>
            </a:r>
            <a:r>
              <a:rPr lang="en-US" sz="2000" dirty="0">
                <a:ea typeface="+mn-lt"/>
                <a:cs typeface="+mn-lt"/>
              </a:rPr>
              <a:t> chi </a:t>
            </a:r>
            <a:r>
              <a:rPr lang="en-US" sz="2000" dirty="0" err="1">
                <a:ea typeface="+mn-lt"/>
                <a:cs typeface="+mn-lt"/>
              </a:rPr>
              <a:t>ddarparu’r</a:t>
            </a:r>
            <a:r>
              <a:rPr lang="en-US" sz="2000" dirty="0">
                <a:ea typeface="+mn-lt"/>
                <a:cs typeface="+mn-lt"/>
              </a:rPr>
              <a:t> </a:t>
            </a:r>
            <a:r>
              <a:rPr lang="en-US" sz="2000" dirty="0" err="1">
                <a:ea typeface="+mn-lt"/>
                <a:cs typeface="+mn-lt"/>
              </a:rPr>
              <a:t>drafftiau</a:t>
            </a:r>
            <a:r>
              <a:rPr lang="en-US" sz="2000" dirty="0">
                <a:ea typeface="+mn-lt"/>
                <a:cs typeface="+mn-lt"/>
              </a:rPr>
              <a:t> </a:t>
            </a:r>
            <a:r>
              <a:rPr lang="en-US" sz="2000" dirty="0" err="1">
                <a:ea typeface="+mn-lt"/>
                <a:cs typeface="+mn-lt"/>
              </a:rPr>
              <a:t>a’r</a:t>
            </a:r>
            <a:r>
              <a:rPr lang="en-US" sz="2000" dirty="0">
                <a:ea typeface="+mn-lt"/>
                <a:cs typeface="+mn-lt"/>
              </a:rPr>
              <a:t> </a:t>
            </a:r>
            <a:r>
              <a:rPr lang="en-US" sz="2000" dirty="0" err="1">
                <a:ea typeface="+mn-lt"/>
                <a:cs typeface="+mn-lt"/>
              </a:rPr>
              <a:t>nodiadau</a:t>
            </a:r>
            <a:r>
              <a:rPr lang="en-US" sz="2000" dirty="0">
                <a:ea typeface="+mn-lt"/>
                <a:cs typeface="+mn-lt"/>
              </a:rPr>
              <a:t> </a:t>
            </a:r>
            <a:r>
              <a:rPr lang="en-US" sz="2000" dirty="0" err="1">
                <a:ea typeface="+mn-lt"/>
                <a:cs typeface="+mn-lt"/>
              </a:rPr>
              <a:t>blaenorol</a:t>
            </a:r>
            <a:r>
              <a:rPr lang="en-US" sz="2000" dirty="0">
                <a:ea typeface="+mn-lt"/>
                <a:cs typeface="+mn-lt"/>
              </a:rPr>
              <a:t>.</a:t>
            </a:r>
            <a:endParaRPr lang="en-US" dirty="0"/>
          </a:p>
          <a:p>
            <a:pPr marL="0" indent="0">
              <a:buNone/>
            </a:pPr>
            <a:endParaRPr lang="en-US" sz="2000" dirty="0">
              <a:ea typeface="Calibri"/>
              <a:cs typeface="Calibri"/>
            </a:endParaRPr>
          </a:p>
          <a:p>
            <a:endParaRPr lang="en-US" dirty="0">
              <a:ea typeface="Calibri"/>
              <a:cs typeface="Calibri"/>
            </a:endParaRPr>
          </a:p>
        </p:txBody>
      </p:sp>
      <p:sp>
        <p:nvSpPr>
          <p:cNvPr id="4" name="Content Placeholder 3">
            <a:extLst>
              <a:ext uri="{FF2B5EF4-FFF2-40B4-BE49-F238E27FC236}">
                <a16:creationId xmlns:a16="http://schemas.microsoft.com/office/drawing/2014/main" id="{D42DF824-B08C-CDAE-5028-D84B3FFB530B}"/>
              </a:ext>
            </a:extLst>
          </p:cNvPr>
          <p:cNvSpPr>
            <a:spLocks noGrp="1"/>
          </p:cNvSpPr>
          <p:nvPr>
            <p:ph sz="half" idx="2"/>
          </p:nvPr>
        </p:nvSpPr>
        <p:spPr/>
        <p:txBody>
          <a:bodyPr vert="horz" lIns="91440" tIns="45720" rIns="91440" bIns="45720" rtlCol="0" anchor="t">
            <a:noAutofit/>
          </a:bodyPr>
          <a:lstStyle/>
          <a:p>
            <a:r>
              <a:rPr lang="en-US" sz="2000" dirty="0">
                <a:solidFill>
                  <a:schemeClr val="accent1">
                    <a:lumMod val="75000"/>
                  </a:schemeClr>
                </a:solidFill>
                <a:ea typeface="Calibri"/>
                <a:cs typeface="Calibri"/>
              </a:rPr>
              <a:t>Look at Level 6  Assessment Specification for ECIE6007 (on Teams and Moodle pages)</a:t>
            </a:r>
          </a:p>
          <a:p>
            <a:r>
              <a:rPr lang="en-US" sz="2000" dirty="0">
                <a:solidFill>
                  <a:schemeClr val="accent1">
                    <a:lumMod val="75000"/>
                  </a:schemeClr>
                </a:solidFill>
                <a:ea typeface="Calibri"/>
                <a:cs typeface="Calibri"/>
              </a:rPr>
              <a:t>Identify the permissible use of Generative AI in the assignment</a:t>
            </a:r>
          </a:p>
          <a:p>
            <a:r>
              <a:rPr lang="en-US" sz="2000" dirty="0">
                <a:solidFill>
                  <a:schemeClr val="accent1">
                    <a:lumMod val="75000"/>
                  </a:schemeClr>
                </a:solidFill>
                <a:latin typeface="Calibri"/>
                <a:ea typeface="Calibri"/>
                <a:cs typeface="Arial"/>
              </a:rPr>
              <a:t>Always keep a copy of your drafts, notes and other resources you used, before and after the use of AI tools. If there is suspicion of use of AI tools beyond what was specified for the particular assignment, you will be asked to provide previous drafts and notes.</a:t>
            </a:r>
          </a:p>
          <a:p>
            <a:endParaRPr lang="en-US" dirty="0">
              <a:ea typeface="Calibri"/>
              <a:cs typeface="Calibri"/>
            </a:endParaRPr>
          </a:p>
        </p:txBody>
      </p:sp>
      <mc:AlternateContent xmlns:mc="http://schemas.openxmlformats.org/markup-compatibility/2006" xmlns:p14="http://schemas.microsoft.com/office/powerpoint/2010/main">
        <mc:Choice Requires="p14">
          <p:contentPart p14:bwMode="auto" r:id="rId2">
            <p14:nvContentPartPr>
              <p14:cNvPr id="5" name="Ink 4">
                <a:extLst>
                  <a:ext uri="{FF2B5EF4-FFF2-40B4-BE49-F238E27FC236}">
                    <a16:creationId xmlns:a16="http://schemas.microsoft.com/office/drawing/2014/main" id="{C825B1E5-5AA0-4DD2-A24F-6E6D22F29E58}"/>
                  </a:ext>
                </a:extLst>
              </p14:cNvPr>
              <p14:cNvContentPartPr/>
              <p14:nvPr/>
            </p14:nvContentPartPr>
            <p14:xfrm>
              <a:off x="7729779" y="2030923"/>
              <a:ext cx="16144" cy="16144"/>
            </p14:xfrm>
          </p:contentPart>
        </mc:Choice>
        <mc:Fallback xmlns="">
          <p:pic>
            <p:nvPicPr>
              <p:cNvPr id="5" name="Ink 4">
                <a:extLst>
                  <a:ext uri="{FF2B5EF4-FFF2-40B4-BE49-F238E27FC236}">
                    <a16:creationId xmlns:a16="http://schemas.microsoft.com/office/drawing/2014/main" id="{C825B1E5-5AA0-4DD2-A24F-6E6D22F29E58}"/>
                  </a:ext>
                </a:extLst>
              </p:cNvPr>
              <p:cNvPicPr/>
              <p:nvPr/>
            </p:nvPicPr>
            <p:blipFill>
              <a:blip r:embed="rId3"/>
              <a:stretch>
                <a:fillRect/>
              </a:stretch>
            </p:blipFill>
            <p:spPr>
              <a:xfrm>
                <a:off x="6938723" y="1239867"/>
                <a:ext cx="1614400" cy="1614400"/>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6" name="Ink 5">
                <a:extLst>
                  <a:ext uri="{FF2B5EF4-FFF2-40B4-BE49-F238E27FC236}">
                    <a16:creationId xmlns:a16="http://schemas.microsoft.com/office/drawing/2014/main" id="{104E59BA-2DFC-7EAD-55CC-120C8EEC3E93}"/>
                  </a:ext>
                </a:extLst>
              </p14:cNvPr>
              <p14:cNvContentPartPr/>
              <p14:nvPr/>
            </p14:nvContentPartPr>
            <p14:xfrm>
              <a:off x="6677187" y="2218195"/>
              <a:ext cx="16144" cy="16144"/>
            </p14:xfrm>
          </p:contentPart>
        </mc:Choice>
        <mc:Fallback xmlns="">
          <p:pic>
            <p:nvPicPr>
              <p:cNvPr id="6" name="Ink 5">
                <a:extLst>
                  <a:ext uri="{FF2B5EF4-FFF2-40B4-BE49-F238E27FC236}">
                    <a16:creationId xmlns:a16="http://schemas.microsoft.com/office/drawing/2014/main" id="{104E59BA-2DFC-7EAD-55CC-120C8EEC3E93}"/>
                  </a:ext>
                </a:extLst>
              </p:cNvPr>
              <p:cNvPicPr/>
              <p:nvPr/>
            </p:nvPicPr>
            <p:blipFill>
              <a:blip r:embed="rId3"/>
              <a:stretch>
                <a:fillRect/>
              </a:stretch>
            </p:blipFill>
            <p:spPr>
              <a:xfrm>
                <a:off x="5886131" y="1410995"/>
                <a:ext cx="1614400" cy="16144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7" name="Ink 6">
                <a:extLst>
                  <a:ext uri="{FF2B5EF4-FFF2-40B4-BE49-F238E27FC236}">
                    <a16:creationId xmlns:a16="http://schemas.microsoft.com/office/drawing/2014/main" id="{1DB0B90C-52EC-2CE3-9EBF-C8B88FE7D59A}"/>
                  </a:ext>
                </a:extLst>
              </p14:cNvPr>
              <p14:cNvContentPartPr/>
              <p14:nvPr/>
            </p14:nvContentPartPr>
            <p14:xfrm>
              <a:off x="6922576" y="2192364"/>
              <a:ext cx="16144" cy="16144"/>
            </p14:xfrm>
          </p:contentPart>
        </mc:Choice>
        <mc:Fallback xmlns="">
          <p:pic>
            <p:nvPicPr>
              <p:cNvPr id="7" name="Ink 6">
                <a:extLst>
                  <a:ext uri="{FF2B5EF4-FFF2-40B4-BE49-F238E27FC236}">
                    <a16:creationId xmlns:a16="http://schemas.microsoft.com/office/drawing/2014/main" id="{1DB0B90C-52EC-2CE3-9EBF-C8B88FE7D59A}"/>
                  </a:ext>
                </a:extLst>
              </p:cNvPr>
              <p:cNvPicPr/>
              <p:nvPr/>
            </p:nvPicPr>
            <p:blipFill>
              <a:blip r:embed="rId3"/>
              <a:stretch>
                <a:fillRect/>
              </a:stretch>
            </p:blipFill>
            <p:spPr>
              <a:xfrm>
                <a:off x="6131520" y="1385164"/>
                <a:ext cx="1614400" cy="1614400"/>
              </a:xfrm>
              <a:prstGeom prst="rect">
                <a:avLst/>
              </a:prstGeom>
            </p:spPr>
          </p:pic>
        </mc:Fallback>
      </mc:AlternateContent>
    </p:spTree>
    <p:extLst>
      <p:ext uri="{BB962C8B-B14F-4D97-AF65-F5344CB8AC3E}">
        <p14:creationId xmlns:p14="http://schemas.microsoft.com/office/powerpoint/2010/main" val="12097462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36C6A5-B70D-44B9-963A-36540EAC30EC}"/>
              </a:ext>
            </a:extLst>
          </p:cNvPr>
          <p:cNvSpPr>
            <a:spLocks noGrp="1"/>
          </p:cNvSpPr>
          <p:nvPr>
            <p:ph type="title"/>
          </p:nvPr>
        </p:nvSpPr>
        <p:spPr/>
        <p:txBody>
          <a:bodyPr>
            <a:normAutofit/>
          </a:bodyPr>
          <a:lstStyle/>
          <a:p>
            <a:pPr algn="ctr"/>
            <a:r>
              <a:rPr lang="cy-GB" sz="4000" dirty="0">
                <a:latin typeface="+mn-lt"/>
              </a:rPr>
              <a:t>Blog #4 (1000 o eiriau)</a:t>
            </a:r>
            <a:r>
              <a:rPr lang="en-GB" sz="4000" dirty="0">
                <a:solidFill>
                  <a:schemeClr val="accent1"/>
                </a:solidFill>
                <a:latin typeface="+mn-lt"/>
              </a:rPr>
              <a:t>         Blog #4 (1000 words)</a:t>
            </a:r>
          </a:p>
        </p:txBody>
      </p:sp>
      <p:sp>
        <p:nvSpPr>
          <p:cNvPr id="3" name="Content Placeholder 2">
            <a:extLst>
              <a:ext uri="{FF2B5EF4-FFF2-40B4-BE49-F238E27FC236}">
                <a16:creationId xmlns:a16="http://schemas.microsoft.com/office/drawing/2014/main" id="{F673EF3A-A13C-4114-8941-0E0B04F370A2}"/>
              </a:ext>
            </a:extLst>
          </p:cNvPr>
          <p:cNvSpPr>
            <a:spLocks noGrp="1"/>
          </p:cNvSpPr>
          <p:nvPr>
            <p:ph sz="half" idx="1"/>
          </p:nvPr>
        </p:nvSpPr>
        <p:spPr/>
        <p:txBody>
          <a:bodyPr>
            <a:normAutofit/>
          </a:bodyPr>
          <a:lstStyle/>
          <a:p>
            <a:r>
              <a:rPr lang="en-GB" sz="3200" dirty="0" err="1"/>
              <a:t>Tystiolaeth</a:t>
            </a:r>
            <a:r>
              <a:rPr lang="en-GB" sz="3200" dirty="0"/>
              <a:t> o </a:t>
            </a:r>
            <a:r>
              <a:rPr lang="en-GB" sz="3200" dirty="0" err="1"/>
              <a:t>Effaith</a:t>
            </a:r>
            <a:r>
              <a:rPr lang="en-GB" sz="3200" dirty="0"/>
              <a:t>: </a:t>
            </a:r>
            <a:r>
              <a:rPr lang="en-GB" sz="3200" dirty="0" err="1"/>
              <a:t>Gwerthuso</a:t>
            </a:r>
            <a:r>
              <a:rPr lang="en-GB" sz="3200" dirty="0"/>
              <a:t> Un </a:t>
            </a:r>
            <a:r>
              <a:rPr lang="en-GB" sz="3200" dirty="0" err="1"/>
              <a:t>Offeryn</a:t>
            </a:r>
            <a:r>
              <a:rPr lang="en-GB" sz="3200" dirty="0"/>
              <a:t> </a:t>
            </a:r>
            <a:r>
              <a:rPr lang="en-GB" sz="3200" dirty="0" err="1"/>
              <a:t>Technoleg</a:t>
            </a:r>
            <a:r>
              <a:rPr lang="en-GB" sz="3200" dirty="0"/>
              <a:t> </a:t>
            </a:r>
            <a:r>
              <a:rPr lang="en-GB" sz="3200" dirty="0" err="1"/>
              <a:t>Addysgol</a:t>
            </a:r>
            <a:r>
              <a:rPr lang="en-GB" sz="3200" dirty="0"/>
              <a:t> </a:t>
            </a:r>
            <a:r>
              <a:rPr lang="en-GB" sz="3200" dirty="0" err="1"/>
              <a:t>ar</a:t>
            </a:r>
            <a:r>
              <a:rPr lang="en-GB" sz="3200" dirty="0"/>
              <a:t> </a:t>
            </a:r>
            <a:r>
              <a:rPr lang="en-GB" sz="3200" dirty="0" err="1"/>
              <a:t>gyfer</a:t>
            </a:r>
            <a:r>
              <a:rPr lang="en-GB" sz="3200" dirty="0"/>
              <a:t> </a:t>
            </a:r>
            <a:r>
              <a:rPr lang="en-GB" sz="3200" dirty="0" err="1"/>
              <a:t>Cefnogi</a:t>
            </a:r>
            <a:r>
              <a:rPr lang="en-GB" sz="3200" dirty="0"/>
              <a:t> </a:t>
            </a:r>
            <a:r>
              <a:rPr lang="en-GB" sz="3200" dirty="0" err="1"/>
              <a:t>Dysgwyr</a:t>
            </a:r>
            <a:endParaRPr lang="en-GB" sz="3200" dirty="0"/>
          </a:p>
          <a:p>
            <a:pPr marL="0" lvl="0" indent="0">
              <a:buNone/>
            </a:pPr>
            <a:endParaRPr lang="en-GB" dirty="0"/>
          </a:p>
          <a:p>
            <a:pPr lvl="0"/>
            <a:r>
              <a:rPr lang="en-GB" dirty="0" err="1"/>
              <a:t>Edrychwch</a:t>
            </a:r>
            <a:r>
              <a:rPr lang="en-GB" dirty="0"/>
              <a:t> </a:t>
            </a:r>
            <a:r>
              <a:rPr lang="en-GB" dirty="0" err="1"/>
              <a:t>ar</a:t>
            </a:r>
            <a:r>
              <a:rPr lang="en-GB" dirty="0"/>
              <a:t> </a:t>
            </a:r>
            <a:r>
              <a:rPr lang="en-GB" dirty="0" err="1"/>
              <a:t>wybodaeth</a:t>
            </a:r>
            <a:r>
              <a:rPr lang="en-GB" dirty="0"/>
              <a:t> am </a:t>
            </a:r>
            <a:r>
              <a:rPr lang="en-GB" dirty="0" err="1"/>
              <a:t>ganllawiau</a:t>
            </a:r>
            <a:r>
              <a:rPr lang="en-GB" dirty="0"/>
              <a:t> (</a:t>
            </a:r>
            <a:r>
              <a:rPr lang="en-GB" dirty="0" err="1"/>
              <a:t>ar</a:t>
            </a:r>
            <a:r>
              <a:rPr lang="en-GB" dirty="0"/>
              <a:t> </a:t>
            </a:r>
            <a:r>
              <a:rPr lang="en-GB" dirty="0" err="1"/>
              <a:t>gael</a:t>
            </a:r>
            <a:r>
              <a:rPr lang="en-GB" dirty="0"/>
              <a:t> </a:t>
            </a:r>
            <a:r>
              <a:rPr lang="en-GB" dirty="0" err="1"/>
              <a:t>ar</a:t>
            </a:r>
            <a:r>
              <a:rPr lang="en-GB" dirty="0"/>
              <a:t> Moodle a Teams)</a:t>
            </a:r>
          </a:p>
          <a:p>
            <a:pPr marL="0" indent="0">
              <a:buNone/>
            </a:pPr>
            <a:endParaRPr lang="en-GB" dirty="0"/>
          </a:p>
        </p:txBody>
      </p:sp>
      <p:sp>
        <p:nvSpPr>
          <p:cNvPr id="4" name="Content Placeholder 3">
            <a:extLst>
              <a:ext uri="{FF2B5EF4-FFF2-40B4-BE49-F238E27FC236}">
                <a16:creationId xmlns:a16="http://schemas.microsoft.com/office/drawing/2014/main" id="{BD47C1F8-543E-99CF-07B8-6B291AE078D2}"/>
              </a:ext>
            </a:extLst>
          </p:cNvPr>
          <p:cNvSpPr>
            <a:spLocks noGrp="1"/>
          </p:cNvSpPr>
          <p:nvPr>
            <p:ph sz="half" idx="2"/>
          </p:nvPr>
        </p:nvSpPr>
        <p:spPr/>
        <p:txBody>
          <a:bodyPr>
            <a:normAutofit/>
          </a:bodyPr>
          <a:lstStyle/>
          <a:p>
            <a:r>
              <a:rPr lang="en-GB" sz="3200" i="1" dirty="0">
                <a:solidFill>
                  <a:schemeClr val="accent1">
                    <a:lumMod val="75000"/>
                  </a:schemeClr>
                </a:solidFill>
              </a:rPr>
              <a:t>Evidence of Impact: Evaluating a Single Educational Technology Tool for Supporting Learners</a:t>
            </a:r>
          </a:p>
          <a:p>
            <a:pPr marL="0" indent="0">
              <a:buNone/>
            </a:pPr>
            <a:endParaRPr lang="en-GB" sz="3200" i="1" dirty="0">
              <a:solidFill>
                <a:schemeClr val="accent1">
                  <a:lumMod val="75000"/>
                </a:schemeClr>
              </a:solidFill>
            </a:endParaRPr>
          </a:p>
          <a:p>
            <a:r>
              <a:rPr lang="en-GB" i="1" dirty="0">
                <a:solidFill>
                  <a:schemeClr val="accent1">
                    <a:lumMod val="75000"/>
                  </a:schemeClr>
                </a:solidFill>
              </a:rPr>
              <a:t>Look at guidance information (available on Moodle and Teams)</a:t>
            </a:r>
          </a:p>
        </p:txBody>
      </p:sp>
    </p:spTree>
    <p:extLst>
      <p:ext uri="{BB962C8B-B14F-4D97-AF65-F5344CB8AC3E}">
        <p14:creationId xmlns:p14="http://schemas.microsoft.com/office/powerpoint/2010/main" val="6358653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61B4F9-5088-4240-AA6B-9442964D5FA0}"/>
              </a:ext>
            </a:extLst>
          </p:cNvPr>
          <p:cNvSpPr>
            <a:spLocks noGrp="1"/>
          </p:cNvSpPr>
          <p:nvPr>
            <p:ph type="title"/>
          </p:nvPr>
        </p:nvSpPr>
        <p:spPr/>
        <p:txBody>
          <a:bodyPr>
            <a:normAutofit/>
          </a:bodyPr>
          <a:lstStyle/>
          <a:p>
            <a:r>
              <a:rPr kumimoji="0" lang="cy-GB" sz="3600" i="0" u="none" strike="noStrike" kern="1200" cap="none" spc="0" normalizeH="0" baseline="0" noProof="0" dirty="0">
                <a:ln>
                  <a:noFill/>
                </a:ln>
                <a:solidFill>
                  <a:prstClr val="black"/>
                </a:solidFill>
                <a:effectLst/>
                <a:uLnTx/>
                <a:uFillTx/>
                <a:latin typeface="Calibri" panose="020F0502020204030204"/>
                <a:ea typeface="+mj-ea"/>
                <a:cs typeface="+mj-cs"/>
              </a:rPr>
              <a:t>Rhai awgrymiadau                         </a:t>
            </a:r>
            <a:r>
              <a:rPr kumimoji="0" lang="en-GB" sz="3600" i="0" u="none" strike="noStrike" kern="1200" cap="none" spc="0" normalizeH="0" baseline="0" noProof="0" dirty="0">
                <a:ln>
                  <a:noFill/>
                </a:ln>
                <a:solidFill>
                  <a:srgbClr val="4472C4"/>
                </a:solidFill>
                <a:effectLst/>
                <a:uLnTx/>
                <a:uFillTx/>
                <a:latin typeface="Calibri" panose="020F0502020204030204"/>
                <a:ea typeface="+mj-ea"/>
                <a:cs typeface="+mj-cs"/>
              </a:rPr>
              <a:t>Some tips for the Blogs   </a:t>
            </a:r>
            <a:br>
              <a:rPr kumimoji="0" lang="en-GB" sz="3600" i="0" u="none" strike="noStrike" kern="1200" cap="none" spc="0" normalizeH="0" baseline="0" noProof="0" dirty="0">
                <a:ln>
                  <a:noFill/>
                </a:ln>
                <a:solidFill>
                  <a:srgbClr val="4472C4"/>
                </a:solidFill>
                <a:effectLst/>
                <a:uLnTx/>
                <a:uFillTx/>
                <a:latin typeface="Calibri" panose="020F0502020204030204"/>
                <a:ea typeface="+mj-ea"/>
                <a:cs typeface="+mj-cs"/>
              </a:rPr>
            </a:br>
            <a:r>
              <a:rPr kumimoji="0" lang="cy-GB" sz="3600" i="0" u="none" strike="noStrike" kern="1200" cap="none" spc="0" normalizeH="0" baseline="0" noProof="0" dirty="0">
                <a:ln>
                  <a:noFill/>
                </a:ln>
                <a:solidFill>
                  <a:prstClr val="black"/>
                </a:solidFill>
                <a:effectLst/>
                <a:uLnTx/>
                <a:uFillTx/>
                <a:latin typeface="Calibri" panose="020F0502020204030204"/>
                <a:ea typeface="+mj-ea"/>
                <a:cs typeface="+mj-cs"/>
              </a:rPr>
              <a:t>ar gyfer y Blogiau</a:t>
            </a:r>
            <a:endParaRPr lang="en-GB" sz="3600" dirty="0">
              <a:solidFill>
                <a:schemeClr val="accent1"/>
              </a:solidFill>
              <a:latin typeface="+mn-lt"/>
            </a:endParaRPr>
          </a:p>
        </p:txBody>
      </p:sp>
      <p:sp>
        <p:nvSpPr>
          <p:cNvPr id="3" name="Content Placeholder 2">
            <a:extLst>
              <a:ext uri="{FF2B5EF4-FFF2-40B4-BE49-F238E27FC236}">
                <a16:creationId xmlns:a16="http://schemas.microsoft.com/office/drawing/2014/main" id="{93264946-654B-460E-9C3F-A34E1F20D2EC}"/>
              </a:ext>
            </a:extLst>
          </p:cNvPr>
          <p:cNvSpPr>
            <a:spLocks noGrp="1"/>
          </p:cNvSpPr>
          <p:nvPr>
            <p:ph sz="half" idx="1"/>
          </p:nvPr>
        </p:nvSpPr>
        <p:spPr/>
        <p:txBody>
          <a:bodyPr>
            <a:normAutofit/>
          </a:bodyPr>
          <a:lstStyle/>
          <a:p>
            <a:pPr lvl="0">
              <a:defRPr/>
            </a:pPr>
            <a:r>
              <a:rPr lang="cy-GB" sz="2000" b="1">
                <a:ea typeface="Calibri" panose="020F0502020204030204" pitchFamily="34" charset="0"/>
                <a:cs typeface="Times New Roman" panose="02020603050405020304" pitchFamily="18" charset="0"/>
              </a:rPr>
              <a:t>Cadwch eich paragraffau a'ch brawddegau’n fyr. </a:t>
            </a:r>
            <a:r>
              <a:rPr lang="cy-GB" sz="2000">
                <a:ea typeface="Calibri" panose="020F0502020204030204" pitchFamily="34" charset="0"/>
                <a:cs typeface="Times New Roman" panose="02020603050405020304" pitchFamily="18" charset="0"/>
              </a:rPr>
              <a:t>Mae'r rhan fwyaf o bobl dim ond yn darllen 20% o'r dudalen. Defnyddiwch benawdau i dorri i fyny eich tudalen fel ei bod yn haws ei sganio</a:t>
            </a:r>
            <a:r>
              <a:rPr kumimoji="0" lang="cy-GB" sz="2000" b="0" i="0" u="none" strike="noStrike" kern="1200" cap="none" spc="0" normalizeH="0" baseline="0">
                <a:ln>
                  <a:noFill/>
                </a:ln>
                <a:effectLst/>
                <a:uLnTx/>
                <a:uFillTx/>
                <a:ea typeface="Calibri" panose="020F0502020204030204" pitchFamily="34" charset="0"/>
                <a:cs typeface="Times New Roman" panose="02020603050405020304" pitchFamily="18" charset="0"/>
              </a:rPr>
              <a:t>.</a:t>
            </a:r>
          </a:p>
          <a:p>
            <a:pPr lvl="0">
              <a:defRPr/>
            </a:pPr>
            <a:r>
              <a:rPr lang="cy-GB" sz="2000" b="1">
                <a:ea typeface="Calibri" panose="020F0502020204030204" pitchFamily="34" charset="0"/>
                <a:cs typeface="Times New Roman" panose="02020603050405020304" pitchFamily="18" charset="0"/>
              </a:rPr>
              <a:t>Gofynnwch gwestiynau i'ch darllenwyr. </a:t>
            </a:r>
            <a:r>
              <a:rPr lang="cy-GB" sz="2000">
                <a:ea typeface="Calibri" panose="020F0502020204030204" pitchFamily="34" charset="0"/>
                <a:cs typeface="Times New Roman" panose="02020603050405020304" pitchFamily="18" charset="0"/>
              </a:rPr>
              <a:t>Mae hon yn ffordd wych o'u cynnwys.</a:t>
            </a:r>
          </a:p>
          <a:p>
            <a:pPr lvl="0">
              <a:defRPr/>
            </a:pPr>
            <a:r>
              <a:rPr lang="cy-GB" sz="2000" b="1">
                <a:ea typeface="Calibri" panose="020F0502020204030204" pitchFamily="34" charset="0"/>
                <a:cs typeface="Times New Roman" panose="02020603050405020304" pitchFamily="18" charset="0"/>
              </a:rPr>
              <a:t>Gwnewch </a:t>
            </a:r>
            <a:r>
              <a:rPr lang="cy-GB" sz="2000" b="1" noProof="1">
                <a:ea typeface="Calibri" panose="020F0502020204030204" pitchFamily="34" charset="0"/>
                <a:cs typeface="Times New Roman" panose="02020603050405020304" pitchFamily="18" charset="0"/>
              </a:rPr>
              <a:t>e'n</a:t>
            </a:r>
            <a:r>
              <a:rPr lang="cy-GB" sz="2000" b="1">
                <a:ea typeface="Calibri" panose="020F0502020204030204" pitchFamily="34" charset="0"/>
                <a:cs typeface="Times New Roman" panose="02020603050405020304" pitchFamily="18" charset="0"/>
              </a:rPr>
              <a:t> weledol – </a:t>
            </a:r>
            <a:r>
              <a:rPr lang="cy-GB" sz="2000">
                <a:ea typeface="Calibri" panose="020F0502020204030204" pitchFamily="34" charset="0"/>
                <a:cs typeface="Times New Roman" panose="02020603050405020304" pitchFamily="18" charset="0"/>
              </a:rPr>
              <a:t>Ffontiau gwahanol; meintiau gwahanol; ychwanegwch gyfryngau i'ch blog.</a:t>
            </a:r>
          </a:p>
          <a:p>
            <a:pPr lvl="0">
              <a:defRPr/>
            </a:pPr>
            <a:r>
              <a:rPr lang="cy-GB" sz="2000" b="1">
                <a:ea typeface="Calibri" panose="020F0502020204030204" pitchFamily="34" charset="0"/>
                <a:cs typeface="Times New Roman" panose="02020603050405020304" pitchFamily="18" charset="0"/>
              </a:rPr>
              <a:t>Anffurfiol ac addysgiadol</a:t>
            </a:r>
            <a:endParaRPr lang="en-GB" sz="2000"/>
          </a:p>
        </p:txBody>
      </p:sp>
      <p:sp>
        <p:nvSpPr>
          <p:cNvPr id="4" name="Content Placeholder 3">
            <a:extLst>
              <a:ext uri="{FF2B5EF4-FFF2-40B4-BE49-F238E27FC236}">
                <a16:creationId xmlns:a16="http://schemas.microsoft.com/office/drawing/2014/main" id="{6185E433-6188-0C0D-F7F6-A1F8443841E7}"/>
              </a:ext>
            </a:extLst>
          </p:cNvPr>
          <p:cNvSpPr>
            <a:spLocks noGrp="1"/>
          </p:cNvSpPr>
          <p:nvPr>
            <p:ph sz="half" idx="2"/>
          </p:nvPr>
        </p:nvSpPr>
        <p:spPr/>
        <p:txBody>
          <a:bodyPr>
            <a:normAutofit/>
          </a:bodyPr>
          <a:lstStyle/>
          <a:p>
            <a:r>
              <a:rPr lang="en-GB" sz="2400" dirty="0">
                <a:solidFill>
                  <a:schemeClr val="accent1"/>
                </a:solidFill>
                <a:effectLst/>
                <a:ea typeface="Calibri" panose="020F0502020204030204" pitchFamily="34" charset="0"/>
                <a:cs typeface="Times New Roman" panose="02020603050405020304" pitchFamily="18" charset="0"/>
              </a:rPr>
              <a:t>Keep your paragraphs and sentences short. Most people only read 20% of a page. Use headings to break up your page so it is easier to scan.</a:t>
            </a:r>
          </a:p>
          <a:p>
            <a:r>
              <a:rPr lang="en-GB" sz="2400" dirty="0">
                <a:solidFill>
                  <a:schemeClr val="accent1"/>
                </a:solidFill>
                <a:effectLst/>
                <a:ea typeface="Calibri" panose="020F0502020204030204" pitchFamily="34" charset="0"/>
                <a:cs typeface="Times New Roman" panose="02020603050405020304" pitchFamily="18" charset="0"/>
              </a:rPr>
              <a:t>Ask your readers questions. This is a great way of involving them. </a:t>
            </a:r>
          </a:p>
          <a:p>
            <a:r>
              <a:rPr lang="en-GB" sz="2400" b="1" dirty="0">
                <a:solidFill>
                  <a:schemeClr val="accent1"/>
                </a:solidFill>
                <a:ea typeface="Calibri" panose="020F0502020204030204" pitchFamily="34" charset="0"/>
                <a:cs typeface="Times New Roman" panose="02020603050405020304" pitchFamily="18" charset="0"/>
              </a:rPr>
              <a:t>Make it visual </a:t>
            </a:r>
            <a:r>
              <a:rPr lang="en-GB" sz="2400" dirty="0">
                <a:solidFill>
                  <a:schemeClr val="accent1"/>
                </a:solidFill>
                <a:ea typeface="Calibri" panose="020F0502020204030204" pitchFamily="34" charset="0"/>
                <a:cs typeface="Times New Roman" panose="02020603050405020304" pitchFamily="18" charset="0"/>
              </a:rPr>
              <a:t>– Different fonts; different sizes;</a:t>
            </a:r>
            <a:r>
              <a:rPr lang="en-GB" sz="2400" dirty="0">
                <a:solidFill>
                  <a:schemeClr val="accent1"/>
                </a:solidFill>
                <a:effectLst/>
                <a:ea typeface="Calibri" panose="020F0502020204030204" pitchFamily="34" charset="0"/>
                <a:cs typeface="Times New Roman" panose="02020603050405020304" pitchFamily="18" charset="0"/>
              </a:rPr>
              <a:t> add images and media to your blog. </a:t>
            </a:r>
          </a:p>
          <a:p>
            <a:r>
              <a:rPr lang="en-GB" sz="2400" b="1" dirty="0">
                <a:solidFill>
                  <a:schemeClr val="accent1"/>
                </a:solidFill>
                <a:ea typeface="Calibri" panose="020F0502020204030204" pitchFamily="34" charset="0"/>
                <a:cs typeface="Times New Roman" panose="02020603050405020304" pitchFamily="18" charset="0"/>
              </a:rPr>
              <a:t>Informal and informative</a:t>
            </a:r>
            <a:endParaRPr lang="en-GB" sz="2400" b="1" dirty="0">
              <a:solidFill>
                <a:schemeClr val="accent1"/>
              </a:solidFill>
              <a:effectLst/>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4995807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6AC7BE-8E69-4A05-AA9B-9C056E6840FE}"/>
              </a:ext>
            </a:extLst>
          </p:cNvPr>
          <p:cNvSpPr>
            <a:spLocks noGrp="1"/>
          </p:cNvSpPr>
          <p:nvPr>
            <p:ph type="title"/>
          </p:nvPr>
        </p:nvSpPr>
        <p:spPr>
          <a:xfrm>
            <a:off x="179799" y="500062"/>
            <a:ext cx="11481847" cy="1325563"/>
          </a:xfrm>
        </p:spPr>
        <p:txBody>
          <a:bodyPr anchor="ctr">
            <a:normAutofit/>
          </a:bodyPr>
          <a:lstStyle/>
          <a:p>
            <a:pPr algn="ctr"/>
            <a:r>
              <a:rPr lang="cy-GB" sz="4000" dirty="0">
                <a:latin typeface="+mn-lt"/>
              </a:rPr>
              <a:t>Asesu ECIE6007C             </a:t>
            </a:r>
            <a:r>
              <a:rPr lang="en-GB" sz="4000" dirty="0">
                <a:solidFill>
                  <a:schemeClr val="accent1"/>
                </a:solidFill>
                <a:latin typeface="+mn-lt"/>
              </a:rPr>
              <a:t>Assessment of ECIE6007</a:t>
            </a:r>
          </a:p>
        </p:txBody>
      </p:sp>
      <p:sp>
        <p:nvSpPr>
          <p:cNvPr id="3" name="Content Placeholder 2">
            <a:extLst>
              <a:ext uri="{FF2B5EF4-FFF2-40B4-BE49-F238E27FC236}">
                <a16:creationId xmlns:a16="http://schemas.microsoft.com/office/drawing/2014/main" id="{300C0E0F-A96B-4900-9181-83E6BFD501FA}"/>
              </a:ext>
            </a:extLst>
          </p:cNvPr>
          <p:cNvSpPr>
            <a:spLocks noGrp="1"/>
          </p:cNvSpPr>
          <p:nvPr>
            <p:ph sz="half" idx="1"/>
          </p:nvPr>
        </p:nvSpPr>
        <p:spPr/>
        <p:txBody>
          <a:bodyPr>
            <a:no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cy-GB" sz="2800" b="0" i="0" u="none" strike="noStrike" kern="1200" cap="none" spc="0" normalizeH="0" baseline="0">
                <a:ln>
                  <a:noFill/>
                </a:ln>
                <a:effectLst/>
                <a:uLnTx/>
                <a:uFillTx/>
                <a:latin typeface="Calibri" panose="020F0502020204030204"/>
                <a:ea typeface="+mn-ea"/>
                <a:cs typeface="+mn-cs"/>
              </a:rPr>
              <a:t>Blog – o leiaf 4 cofnod</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pt-BR" sz="2800" b="0" i="0" u="none" strike="noStrike" kern="1200" cap="none" spc="0" normalizeH="0" baseline="0">
                <a:ln>
                  <a:noFill/>
                </a:ln>
                <a:effectLst/>
                <a:uLnTx/>
                <a:uFillTx/>
                <a:latin typeface="Calibri" panose="020F0502020204030204"/>
                <a:ea typeface="+mn-ea"/>
                <a:cs typeface="+mn-cs"/>
              </a:rPr>
              <a:t>Cyfanswm o 4000 o eiriau (tua 1000 o eiriau i bob blog)</a:t>
            </a:r>
          </a:p>
          <a:p>
            <a:pPr lvl="0">
              <a:defRPr/>
            </a:pPr>
            <a:r>
              <a:rPr lang="cy-GB"/>
              <a:t>Mae'r Fanyleb Asesu ar gyfer y modwl hwn a'r meini prawf marcio generig ar gyfer Lefel 6 ar </a:t>
            </a:r>
            <a:r>
              <a:rPr lang="cy-GB" noProof="1"/>
              <a:t>Teams/Moodle</a:t>
            </a:r>
            <a:endParaRPr kumimoji="0" lang="cy-GB" sz="2800" b="0" i="0" u="none" strike="noStrike" kern="1200" cap="none" spc="0" normalizeH="0" baseline="0" noProof="1">
              <a:ln>
                <a:noFill/>
              </a:ln>
              <a:effectLst/>
              <a:uLnTx/>
              <a:uFillTx/>
              <a:latin typeface="Calibri" panose="020F050202020403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cy-GB" sz="2800" b="0" i="0" u="none" strike="noStrike" kern="1200" cap="none" spc="0" normalizeH="0" baseline="0">
                <a:ln>
                  <a:noFill/>
                </a:ln>
                <a:effectLst/>
                <a:uLnTx/>
                <a:uFillTx/>
                <a:latin typeface="Calibri" panose="020F0502020204030204"/>
                <a:ea typeface="+mn-ea"/>
                <a:cs typeface="+mn-cs"/>
              </a:rPr>
              <a:t>20 marc ar gael ar gyfer pob adran (cyfanswm o 100 o farciau)</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cy-GB" sz="2800" b="0" i="0" u="none" strike="noStrike" kern="1200" cap="none" spc="0" normalizeH="0" baseline="0">
              <a:ln>
                <a:noFill/>
              </a:ln>
              <a:effectLst/>
              <a:uLnTx/>
              <a:uFillTx/>
              <a:latin typeface="Calibri" panose="020F0502020204030204"/>
              <a:ea typeface="+mn-ea"/>
              <a:cs typeface="+mn-cs"/>
            </a:endParaRPr>
          </a:p>
          <a:p>
            <a:endParaRPr lang="en-GB" sz="2400"/>
          </a:p>
        </p:txBody>
      </p:sp>
      <p:sp>
        <p:nvSpPr>
          <p:cNvPr id="4" name="Content Placeholder 3">
            <a:extLst>
              <a:ext uri="{FF2B5EF4-FFF2-40B4-BE49-F238E27FC236}">
                <a16:creationId xmlns:a16="http://schemas.microsoft.com/office/drawing/2014/main" id="{D8F6C154-0145-05FF-6040-6FB64F97845C}"/>
              </a:ext>
            </a:extLst>
          </p:cNvPr>
          <p:cNvSpPr>
            <a:spLocks noGrp="1"/>
          </p:cNvSpPr>
          <p:nvPr>
            <p:ph sz="half" idx="2"/>
          </p:nvPr>
        </p:nvSpPr>
        <p:spPr/>
        <p:txBody>
          <a:bodyPr/>
          <a:lstStyle/>
          <a:p>
            <a:r>
              <a:rPr lang="en-GB" sz="2800">
                <a:solidFill>
                  <a:schemeClr val="accent1"/>
                </a:solidFill>
              </a:rPr>
              <a:t>Blog -minimum of 4 entries </a:t>
            </a:r>
          </a:p>
          <a:p>
            <a:r>
              <a:rPr lang="en-GB" sz="2800">
                <a:solidFill>
                  <a:schemeClr val="accent1"/>
                </a:solidFill>
              </a:rPr>
              <a:t>4000 words in total (approx.1000 words per blog)</a:t>
            </a:r>
          </a:p>
          <a:p>
            <a:r>
              <a:rPr lang="en-GB" sz="2800">
                <a:solidFill>
                  <a:schemeClr val="accent1"/>
                </a:solidFill>
              </a:rPr>
              <a:t>The Assessment Specification for this module and Generic marking criteria for Level 6 are on Teams/Moodle </a:t>
            </a:r>
          </a:p>
          <a:p>
            <a:r>
              <a:rPr lang="en-GB" sz="2800">
                <a:solidFill>
                  <a:schemeClr val="accent1"/>
                </a:solidFill>
              </a:rPr>
              <a:t>20 marks available for each section (100 marks in total)</a:t>
            </a:r>
          </a:p>
          <a:p>
            <a:endParaRPr lang="en-GB"/>
          </a:p>
        </p:txBody>
      </p:sp>
    </p:spTree>
    <p:extLst>
      <p:ext uri="{BB962C8B-B14F-4D97-AF65-F5344CB8AC3E}">
        <p14:creationId xmlns:p14="http://schemas.microsoft.com/office/powerpoint/2010/main" val="5600355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563F2-4B68-4077-AF3F-BAFEA4A24949}"/>
              </a:ext>
            </a:extLst>
          </p:cNvPr>
          <p:cNvSpPr>
            <a:spLocks noGrp="1"/>
          </p:cNvSpPr>
          <p:nvPr>
            <p:ph type="title"/>
          </p:nvPr>
        </p:nvSpPr>
        <p:spPr/>
        <p:txBody>
          <a:bodyPr>
            <a:normAutofit/>
          </a:bodyPr>
          <a:lstStyle/>
          <a:p>
            <a:pPr algn="ctr"/>
            <a:r>
              <a:rPr lang="cy-GB" sz="4000" dirty="0">
                <a:latin typeface="+mn-lt"/>
              </a:rPr>
              <a:t>Dyddiad Cyflwyno                 </a:t>
            </a:r>
            <a:r>
              <a:rPr lang="en-GB" sz="4000" dirty="0">
                <a:solidFill>
                  <a:schemeClr val="accent1"/>
                </a:solidFill>
                <a:latin typeface="+mn-lt"/>
              </a:rPr>
              <a:t>Submission deadline </a:t>
            </a:r>
          </a:p>
        </p:txBody>
      </p:sp>
      <p:sp>
        <p:nvSpPr>
          <p:cNvPr id="3" name="Content Placeholder 2">
            <a:extLst>
              <a:ext uri="{FF2B5EF4-FFF2-40B4-BE49-F238E27FC236}">
                <a16:creationId xmlns:a16="http://schemas.microsoft.com/office/drawing/2014/main" id="{0E983DCE-5CE5-444A-B16B-95B2F41E6577}"/>
              </a:ext>
            </a:extLst>
          </p:cNvPr>
          <p:cNvSpPr>
            <a:spLocks noGrp="1"/>
          </p:cNvSpPr>
          <p:nvPr>
            <p:ph sz="half" idx="1"/>
          </p:nvPr>
        </p:nvSpPr>
        <p:spPr/>
        <p:txBody>
          <a:bodyPr>
            <a:normAutofit fontScale="92500" lnSpcReduction="10000"/>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cy-GB" sz="2600" i="0" u="none" strike="noStrike" kern="1200" cap="none" spc="0" normalizeH="0" baseline="0" dirty="0">
                <a:ln>
                  <a:noFill/>
                </a:ln>
                <a:effectLst/>
                <a:uLnTx/>
                <a:uFillTx/>
                <a:latin typeface="Calibri" panose="020F0502020204030204"/>
                <a:ea typeface="+mn-ea"/>
                <a:cs typeface="+mn-cs"/>
              </a:rPr>
              <a:t>Dyddiad cyflwyno: </a:t>
            </a:r>
            <a:r>
              <a:rPr kumimoji="0" lang="cy-GB" sz="2600" i="0" u="sng" strike="noStrike" kern="1200" cap="none" spc="0" normalizeH="0" baseline="0" dirty="0">
                <a:ln>
                  <a:noFill/>
                </a:ln>
                <a:effectLst/>
                <a:uLnTx/>
                <a:uFillTx/>
                <a:latin typeface="Calibri" panose="020F0502020204030204"/>
                <a:ea typeface="+mn-ea"/>
                <a:cs typeface="+mn-cs"/>
              </a:rPr>
              <a:t>3 Ionawr 2027 23.59 trwy </a:t>
            </a:r>
            <a:r>
              <a:rPr kumimoji="0" lang="cy-GB" sz="2600" i="0" u="sng" strike="noStrike" kern="1200" cap="none" spc="0" normalizeH="0" baseline="0" noProof="1">
                <a:ln>
                  <a:noFill/>
                </a:ln>
                <a:effectLst/>
                <a:uLnTx/>
                <a:uFillTx/>
                <a:latin typeface="Calibri" panose="020F0502020204030204"/>
                <a:ea typeface="+mn-ea"/>
                <a:cs typeface="+mn-cs"/>
              </a:rPr>
              <a:t>Turnitin</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cy-GB" sz="2600" i="0" u="none" strike="noStrike" kern="1200" cap="none" spc="0" normalizeH="0" baseline="0" dirty="0">
                <a:ln>
                  <a:noFill/>
                </a:ln>
                <a:effectLst/>
                <a:uLnTx/>
                <a:uFillTx/>
                <a:latin typeface="Calibri" panose="020F0502020204030204"/>
                <a:ea typeface="+mn-ea"/>
                <a:cs typeface="+mn-cs"/>
              </a:rPr>
              <a:t>Dyddiad dychwelyd marc amodol ac adborth ysgrifenedig: </a:t>
            </a:r>
            <a:r>
              <a:rPr lang="cy-GB" sz="2600" dirty="0">
                <a:latin typeface="Calibri" panose="020F0502020204030204"/>
              </a:rPr>
              <a:t>29</a:t>
            </a:r>
            <a:r>
              <a:rPr kumimoji="0" lang="cy-GB" sz="2600" i="0" u="none" strike="noStrike" kern="1200" cap="none" spc="0" normalizeH="0" baseline="0" dirty="0">
                <a:ln>
                  <a:noFill/>
                </a:ln>
                <a:effectLst/>
                <a:uLnTx/>
                <a:uFillTx/>
                <a:latin typeface="Calibri" panose="020F0502020204030204"/>
                <a:ea typeface="+mn-ea"/>
                <a:cs typeface="+mn-cs"/>
              </a:rPr>
              <a:t> Ionawr </a:t>
            </a:r>
            <a:r>
              <a:rPr kumimoji="0" lang="cy-GB" sz="2600" i="0" u="sng" strike="noStrike" kern="1200" cap="none" spc="0" normalizeH="0" baseline="0" dirty="0">
                <a:ln>
                  <a:noFill/>
                </a:ln>
                <a:effectLst/>
                <a:uLnTx/>
                <a:uFillTx/>
                <a:latin typeface="Calibri" panose="020F0502020204030204"/>
                <a:ea typeface="+mn-ea"/>
                <a:cs typeface="+mn-cs"/>
              </a:rPr>
              <a:t>2027</a:t>
            </a:r>
          </a:p>
          <a:p>
            <a:pPr>
              <a:defRPr/>
            </a:pPr>
            <a:r>
              <a:rPr kumimoji="0" lang="cy-GB" sz="2600" b="0" i="0" u="none" strike="noStrike" kern="1200" cap="none" spc="0" normalizeH="0" baseline="0" dirty="0">
                <a:ln>
                  <a:noFill/>
                </a:ln>
                <a:effectLst/>
                <a:uLnTx/>
                <a:uFillTx/>
                <a:latin typeface="Calibri" panose="020F0502020204030204"/>
                <a:ea typeface="+mn-ea"/>
                <a:cs typeface="+mn-cs"/>
              </a:rPr>
              <a:t>Ar gyfer </a:t>
            </a:r>
            <a:r>
              <a:rPr kumimoji="0" lang="cy-GB" sz="2600" b="1" i="0" u="none" strike="noStrike" kern="1200" cap="none" spc="0" normalizeH="0" baseline="0" dirty="0">
                <a:ln>
                  <a:noFill/>
                </a:ln>
                <a:effectLst/>
                <a:uLnTx/>
                <a:uFillTx/>
                <a:latin typeface="Calibri" panose="020F0502020204030204"/>
                <a:ea typeface="+mn-ea"/>
                <a:cs typeface="+mn-cs"/>
              </a:rPr>
              <a:t>Amgylchiadau Esgusodol </a:t>
            </a:r>
            <a:r>
              <a:rPr kumimoji="0" lang="cy-GB" sz="2600" i="0" u="none" strike="noStrike" kern="1200" cap="none" spc="0" normalizeH="0" baseline="0" dirty="0">
                <a:ln>
                  <a:noFill/>
                </a:ln>
                <a:effectLst/>
                <a:uLnTx/>
                <a:uFillTx/>
                <a:latin typeface="Calibri" panose="020F0502020204030204"/>
                <a:ea typeface="+mn-ea"/>
                <a:cs typeface="+mn-cs"/>
              </a:rPr>
              <a:t>dilynwch y ddolen hon</a:t>
            </a:r>
            <a:r>
              <a:rPr kumimoji="0" lang="cy-GB" sz="2600" b="0" i="0" u="none" strike="noStrike" kern="1200" cap="none" spc="0" normalizeH="0" baseline="0" dirty="0">
                <a:ln>
                  <a:noFill/>
                </a:ln>
                <a:effectLst/>
                <a:uLnTx/>
                <a:uFillTx/>
                <a:latin typeface="Calibri" panose="020F0502020204030204"/>
                <a:ea typeface="+mn-ea"/>
                <a:cs typeface="+mn-cs"/>
              </a:rPr>
              <a:t>: </a:t>
            </a:r>
            <a:r>
              <a:rPr kumimoji="0" lang="cy-GB" sz="2600" b="0" i="0" u="sng" strike="noStrike" kern="1200" cap="none" spc="0" normalizeH="0" baseline="0" dirty="0">
                <a:ln>
                  <a:noFill/>
                </a:ln>
                <a:effectLst/>
                <a:uLnTx/>
                <a:uFillTx/>
                <a:latin typeface="Calibri" panose="020F0502020204030204"/>
                <a:ea typeface="+mn-ea"/>
                <a:cs typeface="+mn-cs"/>
                <a:hlinkClick r:id="rId2">
                  <a:extLst>
                    <a:ext uri="{A12FA001-AC4F-418D-AE19-62706E023703}">
                      <ahyp:hlinkClr xmlns:ahyp="http://schemas.microsoft.com/office/drawing/2018/hyperlinkcolor" val="tx"/>
                    </a:ext>
                  </a:extLst>
                </a:hlinkClick>
              </a:rPr>
              <a:t>https://uwtsd.myday.cloud/pages/student-forms</a:t>
            </a:r>
            <a:r>
              <a:rPr kumimoji="0" lang="cy-GB" sz="2600" b="0" i="0" u="sng" strike="noStrike" kern="1200" cap="none" spc="0" normalizeH="0" baseline="0" dirty="0">
                <a:ln>
                  <a:noFill/>
                </a:ln>
                <a:effectLst/>
                <a:uLnTx/>
                <a:uFillTx/>
                <a:latin typeface="Calibri" panose="020F0502020204030204"/>
                <a:ea typeface="+mn-ea"/>
                <a:cs typeface="+mn-cs"/>
              </a:rPr>
              <a:t>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cy-GB" sz="2600" b="0" i="0" u="none" strike="noStrike" kern="1200" cap="none" spc="0" normalizeH="0" baseline="0" dirty="0">
                <a:ln>
                  <a:noFill/>
                </a:ln>
                <a:effectLst/>
                <a:uLnTx/>
                <a:uFillTx/>
                <a:latin typeface="Calibri" panose="020F0502020204030204"/>
                <a:ea typeface="+mn-ea"/>
                <a:cs typeface="+mn-cs"/>
              </a:rPr>
              <a:t>Rhowch wybod i mi hefyd os ydych chi’n gwneud cais ar-lein i’r Panel Amgylchiadau Esgusodol (ECP)</a:t>
            </a:r>
            <a:endParaRPr kumimoji="0" lang="cy-GB" sz="2600" b="0" i="0" u="sng" strike="noStrike" kern="1200" cap="none" spc="0" normalizeH="0" baseline="0" dirty="0">
              <a:ln>
                <a:noFill/>
              </a:ln>
              <a:effectLst/>
              <a:uLnTx/>
              <a:uFillTx/>
              <a:latin typeface="Calibri" panose="020F0502020204030204"/>
              <a:ea typeface="+mn-ea"/>
              <a:cs typeface="+mn-cs"/>
            </a:endParaRPr>
          </a:p>
          <a:p>
            <a:endParaRPr lang="en-GB" dirty="0"/>
          </a:p>
        </p:txBody>
      </p:sp>
      <p:sp>
        <p:nvSpPr>
          <p:cNvPr id="4" name="Content Placeholder 3">
            <a:extLst>
              <a:ext uri="{FF2B5EF4-FFF2-40B4-BE49-F238E27FC236}">
                <a16:creationId xmlns:a16="http://schemas.microsoft.com/office/drawing/2014/main" id="{98166222-B2A0-A6FB-F674-1B83D5410149}"/>
              </a:ext>
            </a:extLst>
          </p:cNvPr>
          <p:cNvSpPr>
            <a:spLocks noGrp="1"/>
          </p:cNvSpPr>
          <p:nvPr>
            <p:ph sz="half" idx="2"/>
          </p:nvPr>
        </p:nvSpPr>
        <p:spPr/>
        <p:txBody>
          <a:bodyPr>
            <a:normAutofit fontScale="92500" lnSpcReduction="10000"/>
          </a:bodyPr>
          <a:lstStyle/>
          <a:p>
            <a:r>
              <a:rPr lang="en-GB" sz="2800" dirty="0">
                <a:solidFill>
                  <a:schemeClr val="accent1"/>
                </a:solidFill>
              </a:rPr>
              <a:t>Submission deadline: </a:t>
            </a:r>
            <a:r>
              <a:rPr lang="en-GB" sz="2800" u="sng" dirty="0">
                <a:solidFill>
                  <a:schemeClr val="accent1"/>
                </a:solidFill>
              </a:rPr>
              <a:t>3</a:t>
            </a:r>
            <a:r>
              <a:rPr lang="en-GB" sz="2800" u="sng" baseline="30000" dirty="0">
                <a:solidFill>
                  <a:schemeClr val="accent1"/>
                </a:solidFill>
              </a:rPr>
              <a:t>rd</a:t>
            </a:r>
            <a:r>
              <a:rPr lang="en-GB" sz="2800" u="sng" dirty="0">
                <a:solidFill>
                  <a:schemeClr val="accent1"/>
                </a:solidFill>
              </a:rPr>
              <a:t>  January 2027 23.59 Via Turnitin</a:t>
            </a:r>
          </a:p>
          <a:p>
            <a:r>
              <a:rPr lang="en-GB" sz="2800" dirty="0">
                <a:solidFill>
                  <a:schemeClr val="accent1"/>
                </a:solidFill>
              </a:rPr>
              <a:t>Return of provisional mark &amp; written feedback: </a:t>
            </a:r>
            <a:r>
              <a:rPr lang="en-GB" u="sng" dirty="0">
                <a:solidFill>
                  <a:schemeClr val="accent1"/>
                </a:solidFill>
              </a:rPr>
              <a:t>29</a:t>
            </a:r>
            <a:r>
              <a:rPr lang="en-GB" sz="2800" u="sng" baseline="30000" dirty="0">
                <a:solidFill>
                  <a:schemeClr val="accent1"/>
                </a:solidFill>
              </a:rPr>
              <a:t>th</a:t>
            </a:r>
            <a:r>
              <a:rPr lang="en-GB" sz="2800" u="sng" dirty="0">
                <a:solidFill>
                  <a:schemeClr val="accent1"/>
                </a:solidFill>
              </a:rPr>
              <a:t> January 2027</a:t>
            </a:r>
          </a:p>
          <a:p>
            <a:r>
              <a:rPr lang="en-GB" sz="2800" dirty="0">
                <a:solidFill>
                  <a:schemeClr val="accent1"/>
                </a:solidFill>
              </a:rPr>
              <a:t>For </a:t>
            </a:r>
            <a:r>
              <a:rPr lang="en-GB" sz="2800" b="1" dirty="0">
                <a:solidFill>
                  <a:schemeClr val="accent1"/>
                </a:solidFill>
              </a:rPr>
              <a:t>Extenuating Circumstances </a:t>
            </a:r>
            <a:r>
              <a:rPr lang="en-GB" sz="2800" dirty="0">
                <a:solidFill>
                  <a:schemeClr val="accent1"/>
                </a:solidFill>
              </a:rPr>
              <a:t>follow this link: </a:t>
            </a:r>
            <a:r>
              <a:rPr lang="en-GB" sz="2800" b="0" i="0" u="sng" dirty="0">
                <a:solidFill>
                  <a:schemeClr val="accent1"/>
                </a:solidFill>
                <a:effectLst/>
                <a:hlinkClick r:id="rId2">
                  <a:extLst>
                    <a:ext uri="{A12FA001-AC4F-418D-AE19-62706E023703}">
                      <ahyp:hlinkClr xmlns:ahyp="http://schemas.microsoft.com/office/drawing/2018/hyperlinkcolor" val="tx"/>
                    </a:ext>
                  </a:extLst>
                </a:hlinkClick>
              </a:rPr>
              <a:t>https://uwtsd.myday.cloud/pages/student-forms</a:t>
            </a:r>
            <a:r>
              <a:rPr lang="en-GB" sz="2800" b="0" i="0" u="sng" dirty="0">
                <a:solidFill>
                  <a:schemeClr val="accent1"/>
                </a:solidFill>
                <a:effectLst/>
              </a:rPr>
              <a:t> </a:t>
            </a:r>
          </a:p>
          <a:p>
            <a:r>
              <a:rPr lang="en-GB" sz="2800" dirty="0">
                <a:solidFill>
                  <a:schemeClr val="accent1"/>
                </a:solidFill>
              </a:rPr>
              <a:t>Please advise me too if you make an online application for ECP</a:t>
            </a:r>
            <a:endParaRPr lang="en-GB" sz="2800" b="0" i="0" u="sng" dirty="0">
              <a:solidFill>
                <a:schemeClr val="accent1"/>
              </a:solidFill>
              <a:effectLst/>
            </a:endParaRPr>
          </a:p>
          <a:p>
            <a:endParaRPr lang="en-GB" dirty="0"/>
          </a:p>
        </p:txBody>
      </p:sp>
    </p:spTree>
    <p:extLst>
      <p:ext uri="{BB962C8B-B14F-4D97-AF65-F5344CB8AC3E}">
        <p14:creationId xmlns:p14="http://schemas.microsoft.com/office/powerpoint/2010/main" val="30758902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779758-F93F-48DD-9715-7FF71BD3AF66}"/>
              </a:ext>
            </a:extLst>
          </p:cNvPr>
          <p:cNvSpPr>
            <a:spLocks noGrp="1"/>
          </p:cNvSpPr>
          <p:nvPr>
            <p:ph type="title"/>
          </p:nvPr>
        </p:nvSpPr>
        <p:spPr/>
        <p:txBody>
          <a:bodyPr>
            <a:normAutofit/>
          </a:bodyPr>
          <a:lstStyle/>
          <a:p>
            <a:pPr algn="r"/>
            <a:r>
              <a:rPr lang="cy-GB" sz="2000" b="1" dirty="0">
                <a:latin typeface="+mn-lt"/>
              </a:rPr>
              <a:t>Mae disgrifiad o’r dasg, a Manyleb                                                                                      </a:t>
            </a:r>
            <a:r>
              <a:rPr lang="cy-GB" sz="2000" b="1" dirty="0">
                <a:solidFill>
                  <a:schemeClr val="accent1"/>
                </a:solidFill>
                <a:latin typeface="+mn-lt"/>
              </a:rPr>
              <a:t> </a:t>
            </a:r>
            <a:r>
              <a:rPr lang="en-GB" sz="2000" b="1" i="1" dirty="0">
                <a:solidFill>
                  <a:schemeClr val="accent1"/>
                </a:solidFill>
                <a:latin typeface="+mn-lt"/>
              </a:rPr>
              <a:t>Task description </a:t>
            </a:r>
            <a:br>
              <a:rPr lang="en-GB" sz="2000" b="1" dirty="0">
                <a:solidFill>
                  <a:schemeClr val="accent1"/>
                </a:solidFill>
                <a:latin typeface="+mn-lt"/>
              </a:rPr>
            </a:br>
            <a:r>
              <a:rPr lang="cy-GB" sz="2000" b="1" dirty="0">
                <a:latin typeface="+mn-lt"/>
              </a:rPr>
              <a:t>Asesu’r modwl hwn a’r meini                                           </a:t>
            </a:r>
            <a:r>
              <a:rPr lang="en-GB" sz="2000" b="1" i="1" dirty="0">
                <a:solidFill>
                  <a:schemeClr val="accent1"/>
                </a:solidFill>
                <a:latin typeface="+mn-lt"/>
              </a:rPr>
              <a:t>Assessment Specification for this module and</a:t>
            </a:r>
            <a:br>
              <a:rPr lang="en-GB" sz="2000" b="1" dirty="0">
                <a:solidFill>
                  <a:schemeClr val="accent1"/>
                </a:solidFill>
                <a:latin typeface="+mn-lt"/>
              </a:rPr>
            </a:br>
            <a:r>
              <a:rPr lang="cy-GB" sz="2000" b="1" dirty="0">
                <a:latin typeface="+mn-lt"/>
              </a:rPr>
              <a:t>prawf marcio Generig ar gyfer Lefel 6</a:t>
            </a:r>
            <a:r>
              <a:rPr lang="en-GB" sz="2000" b="1" dirty="0">
                <a:latin typeface="+mn-lt"/>
              </a:rPr>
              <a:t>                                               </a:t>
            </a:r>
            <a:r>
              <a:rPr lang="en-GB" sz="2000" b="1" i="1" dirty="0">
                <a:solidFill>
                  <a:schemeClr val="accent1"/>
                </a:solidFill>
                <a:latin typeface="+mn-lt"/>
              </a:rPr>
              <a:t>Generic marking criteria for Level 6</a:t>
            </a:r>
            <a:br>
              <a:rPr lang="en-GB" sz="2000" b="1" i="1" dirty="0">
                <a:solidFill>
                  <a:schemeClr val="accent1"/>
                </a:solidFill>
                <a:latin typeface="+mn-lt"/>
              </a:rPr>
            </a:br>
            <a:r>
              <a:rPr lang="cy-GB" sz="2000" b="1" dirty="0">
                <a:latin typeface="+mn-lt"/>
              </a:rPr>
              <a:t>ar </a:t>
            </a:r>
            <a:r>
              <a:rPr lang="cy-GB" sz="2000" b="1" dirty="0" err="1">
                <a:latin typeface="+mn-lt"/>
              </a:rPr>
              <a:t>Teams</a:t>
            </a:r>
            <a:r>
              <a:rPr lang="cy-GB" sz="2000" b="1" dirty="0">
                <a:latin typeface="+mn-lt"/>
              </a:rPr>
              <a:t> a </a:t>
            </a:r>
            <a:r>
              <a:rPr lang="cy-GB" sz="2000" b="1" dirty="0" err="1">
                <a:latin typeface="+mn-lt"/>
              </a:rPr>
              <a:t>Moodle</a:t>
            </a:r>
            <a:r>
              <a:rPr lang="cy-GB" sz="2000" b="1" dirty="0">
                <a:latin typeface="+mn-lt"/>
              </a:rPr>
              <a:t>                                                                                                  </a:t>
            </a:r>
            <a:r>
              <a:rPr lang="en-GB" sz="2000" b="1" i="1" dirty="0">
                <a:solidFill>
                  <a:schemeClr val="accent1"/>
                </a:solidFill>
                <a:latin typeface="+mn-lt"/>
              </a:rPr>
              <a:t>are on Teams and Moodle</a:t>
            </a:r>
          </a:p>
        </p:txBody>
      </p:sp>
      <p:sp>
        <p:nvSpPr>
          <p:cNvPr id="3" name="Content Placeholder 2">
            <a:extLst>
              <a:ext uri="{FF2B5EF4-FFF2-40B4-BE49-F238E27FC236}">
                <a16:creationId xmlns:a16="http://schemas.microsoft.com/office/drawing/2014/main" id="{6ED23F05-C122-42C8-BA18-081D93E49B80}"/>
              </a:ext>
            </a:extLst>
          </p:cNvPr>
          <p:cNvSpPr>
            <a:spLocks noGrp="1"/>
          </p:cNvSpPr>
          <p:nvPr>
            <p:ph sz="half" idx="1"/>
          </p:nvPr>
        </p:nvSpPr>
        <p:spPr/>
        <p:txBody>
          <a:bodyPr>
            <a:normAutofit fontScale="92500"/>
          </a:bodyPr>
          <a:lstStyle/>
          <a:p>
            <a:pPr marL="342900" lvl="0" indent="-342900">
              <a:buFont typeface="Garamond" panose="02020404030301010803" pitchFamily="18" charset="0"/>
              <a:buChar char="◦"/>
              <a:tabLst>
                <a:tab pos="457200" algn="l"/>
              </a:tabLst>
              <a:defRPr/>
            </a:pPr>
            <a:r>
              <a:rPr lang="cy-GB" sz="1700" dirty="0">
                <a:ea typeface="Times New Roman" panose="02020603050405020304" pitchFamily="18" charset="0"/>
              </a:rPr>
              <a:t>Rhoddir pwynt trafod gwahanol ar ddiwedd y ddarlith bob wythnos. Bydd yn seiliedig ar gynnwys y ddarlith. (Mae 4 wythnos o ddarlithoedd i gyd</a:t>
            </a:r>
            <a:r>
              <a:rPr kumimoji="0" lang="cy-GB" sz="1700" b="0" i="0" u="none" strike="noStrike" kern="1200" cap="none" spc="0" normalizeH="0" baseline="0" dirty="0">
                <a:ln>
                  <a:noFill/>
                </a:ln>
                <a:effectLst/>
                <a:uLnTx/>
                <a:uFillTx/>
                <a:ea typeface="Times New Roman" panose="02020603050405020304" pitchFamily="18" charset="0"/>
                <a:cs typeface="+mn-cs"/>
              </a:rPr>
              <a:t>).</a:t>
            </a:r>
          </a:p>
          <a:p>
            <a:pPr marL="342900" lvl="0" indent="-342900">
              <a:buFont typeface="Garamond" panose="02020404030301010803" pitchFamily="18" charset="0"/>
              <a:buChar char="◦"/>
              <a:tabLst>
                <a:tab pos="457200" algn="l"/>
              </a:tabLst>
              <a:defRPr/>
            </a:pPr>
            <a:r>
              <a:rPr lang="cy-GB" sz="1700" dirty="0">
                <a:ea typeface="Times New Roman" panose="02020603050405020304" pitchFamily="18" charset="0"/>
              </a:rPr>
              <a:t>Ymatebwch i'r pwynt trafod ar ffurf blog, gan dynnu ar eich gwybodaeth a'ch profiad, dysgu newydd ac ymchwil personol</a:t>
            </a:r>
            <a:r>
              <a:rPr kumimoji="0" lang="cy-GB" sz="1700" b="0" i="0" u="none" strike="noStrike" kern="1200" cap="none" spc="0" normalizeH="0" baseline="0" dirty="0">
                <a:ln>
                  <a:noFill/>
                </a:ln>
                <a:effectLst/>
                <a:uLnTx/>
                <a:uFillTx/>
                <a:ea typeface="Times New Roman" panose="02020603050405020304" pitchFamily="18" charset="0"/>
                <a:cs typeface="+mn-cs"/>
              </a:rPr>
              <a:t>. </a:t>
            </a:r>
          </a:p>
          <a:p>
            <a:pPr marL="342900" marR="0" lvl="0" indent="-342900" algn="l" defTabSz="914400" rtl="0" eaLnBrk="1" fontAlgn="auto" latinLnBrk="0" hangingPunct="1">
              <a:lnSpc>
                <a:spcPct val="90000"/>
              </a:lnSpc>
              <a:spcBef>
                <a:spcPts val="1000"/>
              </a:spcBef>
              <a:spcAft>
                <a:spcPts val="0"/>
              </a:spcAft>
              <a:buClrTx/>
              <a:buSzTx/>
              <a:buFont typeface="Garamond" panose="02020404030301010803" pitchFamily="18" charset="0"/>
              <a:buChar char="◦"/>
              <a:tabLst>
                <a:tab pos="457200" algn="l"/>
              </a:tabLst>
              <a:defRPr/>
            </a:pPr>
            <a:r>
              <a:rPr kumimoji="0" lang="cy-GB" sz="1700" b="0" i="0" u="none" strike="noStrike" kern="1200" cap="none" spc="0" normalizeH="0" baseline="0" dirty="0">
                <a:ln>
                  <a:noFill/>
                </a:ln>
                <a:effectLst/>
                <a:uLnTx/>
                <a:uFillTx/>
                <a:ea typeface="Times New Roman" panose="02020603050405020304" pitchFamily="18" charset="0"/>
                <a:cs typeface="+mn-cs"/>
              </a:rPr>
              <a:t>Cofiwch nodi tystiolaeth o’ch darllen a'ch ymchwil i gefnogi'r pwyntiau a wnewch. </a:t>
            </a:r>
          </a:p>
          <a:p>
            <a:pPr marL="342900" marR="0" lvl="0" indent="-342900" algn="l" defTabSz="914400" rtl="0" eaLnBrk="1" fontAlgn="auto" latinLnBrk="0" hangingPunct="1">
              <a:lnSpc>
                <a:spcPct val="90000"/>
              </a:lnSpc>
              <a:spcBef>
                <a:spcPts val="1000"/>
              </a:spcBef>
              <a:spcAft>
                <a:spcPts val="0"/>
              </a:spcAft>
              <a:buClrTx/>
              <a:buSzTx/>
              <a:buFont typeface="Garamond" panose="02020404030301010803" pitchFamily="18" charset="0"/>
              <a:buChar char="◦"/>
              <a:tabLst>
                <a:tab pos="457200" algn="l"/>
              </a:tabLst>
              <a:defRPr/>
            </a:pPr>
            <a:r>
              <a:rPr kumimoji="0" lang="cy-GB" sz="1700" b="0" i="0" u="none" strike="noStrike" kern="1200" cap="none" spc="0" normalizeH="0" baseline="0" dirty="0">
                <a:ln>
                  <a:noFill/>
                </a:ln>
                <a:effectLst/>
                <a:uLnTx/>
                <a:uFillTx/>
                <a:ea typeface="Times New Roman" panose="02020603050405020304" pitchFamily="18" charset="0"/>
                <a:cs typeface="+mn-cs"/>
              </a:rPr>
              <a:t>Bydd eich 4 blog yn ffurfio eich cyflwyniad asesu a bydd yn cael ei </a:t>
            </a:r>
            <a:r>
              <a:rPr kumimoji="0" lang="cy-GB" sz="1700" b="1" i="0" u="sng" strike="noStrike" kern="1200" cap="none" spc="0" normalizeH="0" baseline="0" dirty="0">
                <a:ln>
                  <a:noFill/>
                </a:ln>
                <a:effectLst/>
                <a:uLnTx/>
                <a:uFillTx/>
                <a:ea typeface="Times New Roman" panose="02020603050405020304" pitchFamily="18" charset="0"/>
                <a:cs typeface="+mn-cs"/>
              </a:rPr>
              <a:t>gyflwyno ar </a:t>
            </a:r>
            <a:r>
              <a:rPr kumimoji="0" lang="cy-GB" sz="1700" b="1" i="0" u="sng" strike="noStrike" kern="1200" cap="none" spc="0" normalizeH="0" baseline="0" dirty="0" err="1">
                <a:ln>
                  <a:noFill/>
                </a:ln>
                <a:effectLst/>
                <a:uLnTx/>
                <a:uFillTx/>
                <a:ea typeface="Times New Roman" panose="02020603050405020304" pitchFamily="18" charset="0"/>
                <a:cs typeface="+mn-cs"/>
              </a:rPr>
              <a:t>Turnitin</a:t>
            </a:r>
            <a:r>
              <a:rPr kumimoji="0" lang="cy-GB" sz="1700" b="1" i="0" u="sng" strike="noStrike" kern="1200" cap="none" spc="0" normalizeH="0" baseline="0" dirty="0">
                <a:ln>
                  <a:noFill/>
                </a:ln>
                <a:effectLst/>
                <a:uLnTx/>
                <a:uFillTx/>
                <a:ea typeface="Times New Roman" panose="02020603050405020304" pitchFamily="18" charset="0"/>
                <a:cs typeface="+mn-cs"/>
              </a:rPr>
              <a:t> fel un ddogfen. </a:t>
            </a:r>
            <a:endParaRPr kumimoji="0" lang="cy-GB" sz="1700" b="0" i="0" u="none" strike="noStrike" kern="1200" cap="none" spc="0" normalizeH="0" baseline="0" dirty="0">
              <a:ln>
                <a:noFill/>
              </a:ln>
              <a:effectLst/>
              <a:uLnTx/>
              <a:uFillTx/>
              <a:ea typeface="Times New Roman" panose="02020603050405020304" pitchFamily="18" charset="0"/>
              <a:cs typeface="+mn-cs"/>
            </a:endParaRPr>
          </a:p>
          <a:p>
            <a:pPr marL="342900" lvl="0" indent="-342900">
              <a:buFont typeface="Garamond" panose="02020404030301010803" pitchFamily="18" charset="0"/>
              <a:buChar char="◦"/>
              <a:tabLst>
                <a:tab pos="457200" algn="l"/>
              </a:tabLst>
              <a:defRPr/>
            </a:pPr>
            <a:r>
              <a:rPr lang="cy-GB" sz="1700" dirty="0">
                <a:ea typeface="Times New Roman" panose="02020603050405020304" pitchFamily="18" charset="0"/>
              </a:rPr>
              <a:t>Bydd un marc cyffredinol ar gyfer eich 4 blog</a:t>
            </a:r>
            <a:r>
              <a:rPr kumimoji="0" lang="cy-GB" sz="1700" b="0" i="0" u="none" strike="noStrike" kern="1200" cap="none" spc="0" normalizeH="0" baseline="0" dirty="0">
                <a:ln>
                  <a:noFill/>
                </a:ln>
                <a:effectLst/>
                <a:uLnTx/>
                <a:uFillTx/>
                <a:ea typeface="Times New Roman" panose="02020603050405020304" pitchFamily="18" charset="0"/>
                <a:cs typeface="+mn-cs"/>
              </a:rPr>
              <a:t>.</a:t>
            </a:r>
          </a:p>
          <a:p>
            <a:pPr marL="342900" marR="0" lvl="0" indent="-342900" algn="l" defTabSz="914400" rtl="0" eaLnBrk="1" fontAlgn="auto" latinLnBrk="0" hangingPunct="1">
              <a:lnSpc>
                <a:spcPct val="90000"/>
              </a:lnSpc>
              <a:spcBef>
                <a:spcPts val="1000"/>
              </a:spcBef>
              <a:spcAft>
                <a:spcPts val="0"/>
              </a:spcAft>
              <a:buClrTx/>
              <a:buSzTx/>
              <a:buFont typeface="Garamond" panose="02020404030301010803" pitchFamily="18" charset="0"/>
              <a:buChar char="◦"/>
              <a:tabLst>
                <a:tab pos="457200" algn="l"/>
              </a:tabLst>
              <a:defRPr/>
            </a:pPr>
            <a:r>
              <a:rPr kumimoji="0" lang="cy-GB" sz="1700" b="0" i="0" u="none" strike="noStrike" kern="1200" cap="none" spc="0" normalizeH="0" baseline="0" dirty="0">
                <a:ln>
                  <a:noFill/>
                </a:ln>
                <a:effectLst/>
                <a:uLnTx/>
                <a:uFillTx/>
                <a:ea typeface="Times New Roman" panose="02020603050405020304" pitchFamily="18" charset="0"/>
                <a:cs typeface="+mn-cs"/>
              </a:rPr>
              <a:t>Dylech gynnwys rhestr gyfeiriadau </a:t>
            </a:r>
            <a:r>
              <a:rPr kumimoji="0" lang="cy-GB" sz="1700" b="1" i="0" u="sng" strike="noStrike" kern="1200" cap="none" spc="0" normalizeH="0" baseline="0" dirty="0">
                <a:ln>
                  <a:noFill/>
                </a:ln>
                <a:effectLst/>
                <a:uLnTx/>
                <a:uFillTx/>
                <a:ea typeface="Times New Roman" panose="02020603050405020304" pitchFamily="18" charset="0"/>
                <a:cs typeface="+mn-cs"/>
              </a:rPr>
              <a:t>ar wahân</a:t>
            </a:r>
            <a:r>
              <a:rPr kumimoji="0" lang="cy-GB" sz="1700" b="1" i="0" strike="noStrike" kern="1200" cap="none" spc="0" normalizeH="0" baseline="0" dirty="0">
                <a:ln>
                  <a:noFill/>
                </a:ln>
                <a:effectLst/>
                <a:uLnTx/>
                <a:uFillTx/>
                <a:ea typeface="Times New Roman" panose="02020603050405020304" pitchFamily="18" charset="0"/>
                <a:cs typeface="+mn-cs"/>
              </a:rPr>
              <a:t> </a:t>
            </a:r>
            <a:r>
              <a:rPr kumimoji="0" lang="cy-GB" sz="1700" b="0" i="0" u="none" strike="noStrike" kern="1200" cap="none" spc="0" normalizeH="0" baseline="0" dirty="0">
                <a:ln>
                  <a:noFill/>
                </a:ln>
                <a:effectLst/>
                <a:uLnTx/>
                <a:uFillTx/>
                <a:ea typeface="Times New Roman" panose="02020603050405020304" pitchFamily="18" charset="0"/>
                <a:cs typeface="+mn-cs"/>
              </a:rPr>
              <a:t>o dan </a:t>
            </a:r>
            <a:r>
              <a:rPr kumimoji="0" lang="cy-GB" sz="1700" b="1" i="0" u="sng" strike="noStrike" kern="1200" cap="none" spc="0" normalizeH="0" baseline="0" dirty="0">
                <a:ln>
                  <a:noFill/>
                </a:ln>
                <a:effectLst/>
                <a:uLnTx/>
                <a:uFillTx/>
                <a:ea typeface="Times New Roman" panose="02020603050405020304" pitchFamily="18" charset="0"/>
                <a:cs typeface="+mn-cs"/>
              </a:rPr>
              <a:t>bob un</a:t>
            </a:r>
            <a:r>
              <a:rPr kumimoji="0" lang="cy-GB" sz="1700" b="0" i="0" u="none" strike="noStrike" kern="1200" cap="none" spc="0" normalizeH="0" baseline="0" dirty="0">
                <a:ln>
                  <a:noFill/>
                </a:ln>
                <a:effectLst/>
                <a:uLnTx/>
                <a:uFillTx/>
                <a:ea typeface="Times New Roman" panose="02020603050405020304" pitchFamily="18" charset="0"/>
                <a:cs typeface="+mn-cs"/>
              </a:rPr>
              <a:t> o'ch 4 blog</a:t>
            </a:r>
          </a:p>
          <a:p>
            <a:pPr marL="342900" marR="0" lvl="0" indent="-342900" algn="l" defTabSz="914400" rtl="0" eaLnBrk="1" fontAlgn="auto" latinLnBrk="0" hangingPunct="1">
              <a:lnSpc>
                <a:spcPct val="90000"/>
              </a:lnSpc>
              <a:spcBef>
                <a:spcPts val="1000"/>
              </a:spcBef>
              <a:spcAft>
                <a:spcPts val="0"/>
              </a:spcAft>
              <a:buClrTx/>
              <a:buSzTx/>
              <a:buFont typeface="Garamond" panose="02020404030301010803" pitchFamily="18" charset="0"/>
              <a:buChar char="◦"/>
              <a:tabLst>
                <a:tab pos="457200" algn="l"/>
              </a:tabLst>
              <a:defRPr/>
            </a:pPr>
            <a:r>
              <a:rPr kumimoji="0" lang="cy-GB" sz="1700" b="0" i="0" u="none" strike="noStrike" kern="1200" cap="none" spc="0" normalizeH="0" baseline="0" dirty="0">
                <a:ln>
                  <a:noFill/>
                </a:ln>
                <a:effectLst/>
                <a:uLnTx/>
                <a:uFillTx/>
                <a:ea typeface="Times New Roman" panose="02020603050405020304" pitchFamily="18" charset="0"/>
                <a:cs typeface="+mn-cs"/>
              </a:rPr>
              <a:t>Tua 1000 o eiriau ar gyfer pob un o'ch 4 blog (cyfanswm </a:t>
            </a:r>
            <a:r>
              <a:rPr kumimoji="0" lang="cy-GB" sz="1700" b="0" i="0" u="none" strike="noStrike" kern="1200" cap="none" spc="0" normalizeH="0" baseline="0" dirty="0">
                <a:ln>
                  <a:noFill/>
                </a:ln>
                <a:solidFill>
                  <a:schemeClr val="bg1"/>
                </a:solidFill>
                <a:effectLst/>
                <a:uLnTx/>
                <a:uFillTx/>
                <a:ea typeface="Times New Roman" panose="02020603050405020304" pitchFamily="18" charset="0"/>
                <a:cs typeface="+mn-cs"/>
              </a:rPr>
              <a:t>o 4000 o eiriau)</a:t>
            </a:r>
          </a:p>
          <a:p>
            <a:endParaRPr lang="en-GB" dirty="0"/>
          </a:p>
        </p:txBody>
      </p:sp>
      <p:sp>
        <p:nvSpPr>
          <p:cNvPr id="4" name="Content Placeholder 3">
            <a:extLst>
              <a:ext uri="{FF2B5EF4-FFF2-40B4-BE49-F238E27FC236}">
                <a16:creationId xmlns:a16="http://schemas.microsoft.com/office/drawing/2014/main" id="{78675518-A89D-ADFA-1B65-31BAF42BD997}"/>
              </a:ext>
            </a:extLst>
          </p:cNvPr>
          <p:cNvSpPr>
            <a:spLocks noGrp="1"/>
          </p:cNvSpPr>
          <p:nvPr>
            <p:ph sz="half" idx="2"/>
          </p:nvPr>
        </p:nvSpPr>
        <p:spPr/>
        <p:txBody>
          <a:bodyPr>
            <a:normAutofit fontScale="92500"/>
          </a:bodyPr>
          <a:lstStyle/>
          <a:p>
            <a:pPr marL="342900" lvl="0" indent="-342900">
              <a:buFont typeface="Garamond" panose="02020404030301010803" pitchFamily="18" charset="0"/>
              <a:buChar char="◦"/>
              <a:tabLst>
                <a:tab pos="457200" algn="l"/>
              </a:tabLst>
            </a:pPr>
            <a:r>
              <a:rPr lang="en-GB" sz="1700" i="1" dirty="0">
                <a:solidFill>
                  <a:schemeClr val="accent1"/>
                </a:solidFill>
                <a:effectLst/>
                <a:ea typeface="Times New Roman" panose="02020603050405020304" pitchFamily="18" charset="0"/>
              </a:rPr>
              <a:t>A different point for discussion will be given at the end of the lecture each week. It will be based on the content of the lecture (There are 4 weeks of lectures in total).</a:t>
            </a:r>
          </a:p>
          <a:p>
            <a:pPr marL="342900" lvl="0" indent="-342900">
              <a:buFont typeface="Garamond" panose="02020404030301010803" pitchFamily="18" charset="0"/>
              <a:buChar char="◦"/>
              <a:tabLst>
                <a:tab pos="457200" algn="l"/>
              </a:tabLst>
            </a:pPr>
            <a:r>
              <a:rPr lang="en-GB" sz="1700" i="1" dirty="0">
                <a:solidFill>
                  <a:schemeClr val="accent1"/>
                </a:solidFill>
                <a:effectLst/>
                <a:ea typeface="Times New Roman" panose="02020603050405020304" pitchFamily="18" charset="0"/>
              </a:rPr>
              <a:t>Respond to the discussion point in the form of a blog, drawing on your knowledge and experience, new learning  and personal research. </a:t>
            </a:r>
          </a:p>
          <a:p>
            <a:pPr marL="342900" lvl="0" indent="-342900">
              <a:buFont typeface="Garamond" panose="02020404030301010803" pitchFamily="18" charset="0"/>
              <a:buChar char="◦"/>
              <a:tabLst>
                <a:tab pos="457200" algn="l"/>
              </a:tabLst>
            </a:pPr>
            <a:r>
              <a:rPr lang="en-GB" sz="1700" i="1" dirty="0">
                <a:solidFill>
                  <a:schemeClr val="accent1"/>
                </a:solidFill>
                <a:effectLst/>
                <a:ea typeface="Times New Roman" panose="02020603050405020304" pitchFamily="18" charset="0"/>
              </a:rPr>
              <a:t>Remember to cite evidence from your reading and research to support the points you make. </a:t>
            </a:r>
          </a:p>
          <a:p>
            <a:pPr marL="342900" lvl="0" indent="-342900">
              <a:buFont typeface="Garamond" panose="02020404030301010803" pitchFamily="18" charset="0"/>
              <a:buChar char="◦"/>
              <a:tabLst>
                <a:tab pos="457200" algn="l"/>
              </a:tabLst>
            </a:pPr>
            <a:r>
              <a:rPr lang="en-GB" sz="1700" i="1" dirty="0">
                <a:solidFill>
                  <a:schemeClr val="accent1"/>
                </a:solidFill>
                <a:effectLst/>
                <a:ea typeface="Times New Roman" panose="02020603050405020304" pitchFamily="18" charset="0"/>
              </a:rPr>
              <a:t>Your 4 blogs will make up your assessment submission and will be </a:t>
            </a:r>
            <a:r>
              <a:rPr lang="en-GB" sz="1700" b="1" i="1" u="sng" dirty="0">
                <a:solidFill>
                  <a:schemeClr val="accent1"/>
                </a:solidFill>
                <a:effectLst/>
                <a:ea typeface="Times New Roman" panose="02020603050405020304" pitchFamily="18" charset="0"/>
              </a:rPr>
              <a:t>submitted on Turnitin as one document. </a:t>
            </a:r>
            <a:endParaRPr lang="en-GB" sz="1700" i="1" dirty="0">
              <a:solidFill>
                <a:schemeClr val="accent1"/>
              </a:solidFill>
              <a:effectLst/>
              <a:ea typeface="Times New Roman" panose="02020603050405020304" pitchFamily="18" charset="0"/>
            </a:endParaRPr>
          </a:p>
          <a:p>
            <a:pPr marL="342900" lvl="0" indent="-342900">
              <a:buFont typeface="Garamond" panose="02020404030301010803" pitchFamily="18" charset="0"/>
              <a:buChar char="◦"/>
              <a:tabLst>
                <a:tab pos="457200" algn="l"/>
              </a:tabLst>
            </a:pPr>
            <a:r>
              <a:rPr lang="en-GB" sz="1700" i="1" dirty="0">
                <a:solidFill>
                  <a:schemeClr val="accent1"/>
                </a:solidFill>
                <a:effectLst/>
                <a:ea typeface="Times New Roman" panose="02020603050405020304" pitchFamily="18" charset="0"/>
              </a:rPr>
              <a:t>There will be one overall mark for your 4 blogs.</a:t>
            </a:r>
          </a:p>
          <a:p>
            <a:pPr marL="342900" lvl="0" indent="-342900">
              <a:buFont typeface="Garamond" panose="02020404030301010803" pitchFamily="18" charset="0"/>
              <a:buChar char="◦"/>
              <a:tabLst>
                <a:tab pos="457200" algn="l"/>
              </a:tabLst>
            </a:pPr>
            <a:r>
              <a:rPr lang="en-GB" sz="1700" i="1" dirty="0">
                <a:solidFill>
                  <a:schemeClr val="accent1"/>
                </a:solidFill>
                <a:effectLst/>
                <a:ea typeface="Times New Roman" panose="02020603050405020304" pitchFamily="18" charset="0"/>
              </a:rPr>
              <a:t>Include a </a:t>
            </a:r>
            <a:r>
              <a:rPr lang="en-GB" sz="1700" b="1" i="1" u="sng" dirty="0">
                <a:solidFill>
                  <a:schemeClr val="accent1"/>
                </a:solidFill>
                <a:effectLst/>
                <a:ea typeface="Times New Roman" panose="02020603050405020304" pitchFamily="18" charset="0"/>
              </a:rPr>
              <a:t>separate</a:t>
            </a:r>
            <a:r>
              <a:rPr lang="en-GB" sz="1700" b="1" i="1" dirty="0">
                <a:solidFill>
                  <a:schemeClr val="accent1"/>
                </a:solidFill>
                <a:effectLst/>
                <a:ea typeface="Times New Roman" panose="02020603050405020304" pitchFamily="18" charset="0"/>
              </a:rPr>
              <a:t> </a:t>
            </a:r>
            <a:r>
              <a:rPr lang="en-GB" sz="1700" i="1" dirty="0">
                <a:solidFill>
                  <a:schemeClr val="accent1"/>
                </a:solidFill>
                <a:effectLst/>
                <a:ea typeface="Times New Roman" panose="02020603050405020304" pitchFamily="18" charset="0"/>
              </a:rPr>
              <a:t>reference list below </a:t>
            </a:r>
            <a:r>
              <a:rPr lang="en-GB" sz="1700" b="1" i="1" u="sng" dirty="0">
                <a:solidFill>
                  <a:schemeClr val="accent1"/>
                </a:solidFill>
                <a:effectLst/>
                <a:ea typeface="Times New Roman" panose="02020603050405020304" pitchFamily="18" charset="0"/>
              </a:rPr>
              <a:t>each</a:t>
            </a:r>
            <a:r>
              <a:rPr lang="en-GB" sz="1700" i="1" dirty="0">
                <a:solidFill>
                  <a:schemeClr val="accent1"/>
                </a:solidFill>
                <a:effectLst/>
                <a:ea typeface="Times New Roman" panose="02020603050405020304" pitchFamily="18" charset="0"/>
              </a:rPr>
              <a:t> of your 4 blogs</a:t>
            </a:r>
          </a:p>
          <a:p>
            <a:pPr marL="342900" lvl="0" indent="-342900">
              <a:buFont typeface="Garamond" panose="02020404030301010803" pitchFamily="18" charset="0"/>
              <a:buChar char="◦"/>
              <a:tabLst>
                <a:tab pos="457200" algn="l"/>
              </a:tabLst>
            </a:pPr>
            <a:r>
              <a:rPr lang="en-GB" sz="1700" i="1" dirty="0">
                <a:solidFill>
                  <a:schemeClr val="accent1"/>
                </a:solidFill>
                <a:effectLst/>
                <a:ea typeface="Times New Roman" panose="02020603050405020304" pitchFamily="18" charset="0"/>
              </a:rPr>
              <a:t>Approx. 1000 words for each of the 4 blogs (4000 words </a:t>
            </a:r>
            <a:r>
              <a:rPr lang="en-GB" sz="1700" i="1" dirty="0">
                <a:solidFill>
                  <a:schemeClr val="bg1"/>
                </a:solidFill>
                <a:effectLst/>
                <a:ea typeface="Times New Roman" panose="02020603050405020304" pitchFamily="18" charset="0"/>
              </a:rPr>
              <a:t>in total)</a:t>
            </a:r>
          </a:p>
          <a:p>
            <a:pPr marL="0" indent="0">
              <a:buNone/>
            </a:pPr>
            <a:endParaRPr lang="en-GB" dirty="0"/>
          </a:p>
        </p:txBody>
      </p:sp>
    </p:spTree>
    <p:extLst>
      <p:ext uri="{BB962C8B-B14F-4D97-AF65-F5344CB8AC3E}">
        <p14:creationId xmlns:p14="http://schemas.microsoft.com/office/powerpoint/2010/main" val="29866877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6E85BB-2FD8-ADF6-6E15-9901E9CF9423}"/>
              </a:ext>
            </a:extLst>
          </p:cNvPr>
          <p:cNvSpPr>
            <a:spLocks noGrp="1"/>
          </p:cNvSpPr>
          <p:nvPr>
            <p:ph type="title"/>
          </p:nvPr>
        </p:nvSpPr>
        <p:spPr>
          <a:xfrm>
            <a:off x="358219" y="365125"/>
            <a:ext cx="11481847" cy="1325563"/>
          </a:xfrm>
        </p:spPr>
        <p:txBody>
          <a:bodyPr anchor="ctr">
            <a:normAutofit/>
          </a:bodyPr>
          <a:lstStyle/>
          <a:p>
            <a:r>
              <a:rPr lang="en-GB" b="1" dirty="0"/>
              <a:t>Diolch </a:t>
            </a:r>
            <a:r>
              <a:rPr lang="en-GB" b="1" dirty="0" err="1"/>
              <a:t>yn</a:t>
            </a:r>
            <a:r>
              <a:rPr lang="en-GB" b="1" dirty="0"/>
              <a:t> </a:t>
            </a:r>
            <a:r>
              <a:rPr lang="en-GB" b="1" dirty="0" err="1"/>
              <a:t>fawr</a:t>
            </a:r>
            <a:r>
              <a:rPr lang="en-GB" b="1" dirty="0"/>
              <a:t> </a:t>
            </a:r>
            <a:r>
              <a:rPr lang="en-GB" b="1" dirty="0" err="1"/>
              <a:t>iawn</a:t>
            </a:r>
            <a:r>
              <a:rPr lang="en-GB" b="1" dirty="0"/>
              <a:t>/</a:t>
            </a:r>
            <a:r>
              <a:rPr lang="en-GB" b="1" i="1" dirty="0">
                <a:solidFill>
                  <a:schemeClr val="accent1">
                    <a:lumMod val="75000"/>
                  </a:schemeClr>
                </a:solidFill>
              </a:rPr>
              <a:t>Thank you so much</a:t>
            </a:r>
            <a:endParaRPr lang="en-GB" b="1" dirty="0">
              <a:solidFill>
                <a:schemeClr val="accent1">
                  <a:lumMod val="75000"/>
                </a:schemeClr>
              </a:solidFill>
            </a:endParaRPr>
          </a:p>
        </p:txBody>
      </p:sp>
      <p:sp>
        <p:nvSpPr>
          <p:cNvPr id="3" name="Content Placeholder 2">
            <a:extLst>
              <a:ext uri="{FF2B5EF4-FFF2-40B4-BE49-F238E27FC236}">
                <a16:creationId xmlns:a16="http://schemas.microsoft.com/office/drawing/2014/main" id="{7DC0E28C-57B6-C66A-C4C1-E6DEFF90A064}"/>
              </a:ext>
            </a:extLst>
          </p:cNvPr>
          <p:cNvSpPr>
            <a:spLocks noGrp="1"/>
          </p:cNvSpPr>
          <p:nvPr>
            <p:ph sz="half" idx="1"/>
          </p:nvPr>
        </p:nvSpPr>
        <p:spPr>
          <a:xfrm>
            <a:off x="838200" y="1825625"/>
            <a:ext cx="5181600" cy="4351338"/>
          </a:xfrm>
        </p:spPr>
        <p:txBody>
          <a:bodyPr>
            <a:normAutofit/>
          </a:bodyPr>
          <a:lstStyle/>
          <a:p>
            <a:pPr marL="0" indent="0">
              <a:buNone/>
            </a:pPr>
            <a:endParaRPr lang="en-GB" dirty="0"/>
          </a:p>
          <a:p>
            <a:pPr marL="0" indent="0">
              <a:buNone/>
            </a:pPr>
            <a:r>
              <a:rPr lang="en-GB" dirty="0" err="1"/>
              <a:t>Unrhyw</a:t>
            </a:r>
            <a:r>
              <a:rPr lang="en-GB" dirty="0"/>
              <a:t> </a:t>
            </a:r>
            <a:r>
              <a:rPr lang="en-GB" dirty="0" err="1"/>
              <a:t>gwestiynau</a:t>
            </a:r>
            <a:r>
              <a:rPr lang="en-GB" dirty="0"/>
              <a:t>/</a:t>
            </a:r>
            <a:r>
              <a:rPr lang="en-GB" i="1" dirty="0">
                <a:solidFill>
                  <a:schemeClr val="accent1">
                    <a:lumMod val="75000"/>
                  </a:schemeClr>
                </a:solidFill>
              </a:rPr>
              <a:t>Any questions</a:t>
            </a:r>
          </a:p>
          <a:p>
            <a:pPr marL="0" indent="0">
              <a:buNone/>
            </a:pPr>
            <a:r>
              <a:rPr lang="en-GB" dirty="0">
                <a:hlinkClick r:id="rId2"/>
              </a:rPr>
              <a:t>s.ainsworth@uwtsd.ac.uk</a:t>
            </a:r>
            <a:endParaRPr lang="en-GB" dirty="0"/>
          </a:p>
          <a:p>
            <a:pPr marL="0" indent="0">
              <a:buNone/>
            </a:pPr>
            <a:endParaRPr lang="en-GB" dirty="0"/>
          </a:p>
          <a:p>
            <a:pPr marL="0" indent="0">
              <a:buNone/>
            </a:pPr>
            <a:r>
              <a:rPr lang="en-GB" dirty="0" err="1"/>
              <a:t>Nadolig</a:t>
            </a:r>
            <a:r>
              <a:rPr lang="en-GB" dirty="0"/>
              <a:t> Llawen/</a:t>
            </a:r>
            <a:r>
              <a:rPr lang="en-GB" i="1" dirty="0">
                <a:solidFill>
                  <a:schemeClr val="accent1">
                    <a:lumMod val="75000"/>
                  </a:schemeClr>
                </a:solidFill>
              </a:rPr>
              <a:t>Happy Christmas</a:t>
            </a:r>
          </a:p>
        </p:txBody>
      </p:sp>
      <p:pic>
        <p:nvPicPr>
          <p:cNvPr id="5" name="Picture 4" descr="Holiday wreath with mistletoe, berries, pine needles, and fruit">
            <a:extLst>
              <a:ext uri="{FF2B5EF4-FFF2-40B4-BE49-F238E27FC236}">
                <a16:creationId xmlns:a16="http://schemas.microsoft.com/office/drawing/2014/main" id="{77CE3DE0-6C64-0962-2BBD-E2FFD8CD6461}"/>
              </a:ext>
            </a:extLst>
          </p:cNvPr>
          <p:cNvPicPr>
            <a:picLocks noChangeAspect="1"/>
          </p:cNvPicPr>
          <p:nvPr/>
        </p:nvPicPr>
        <p:blipFill>
          <a:blip r:embed="rId3"/>
          <a:stretch>
            <a:fillRect/>
          </a:stretch>
        </p:blipFill>
        <p:spPr>
          <a:xfrm>
            <a:off x="6783141" y="1825625"/>
            <a:ext cx="3959717" cy="3382216"/>
          </a:xfrm>
          <a:prstGeom prst="rect">
            <a:avLst/>
          </a:prstGeom>
          <a:noFill/>
        </p:spPr>
      </p:pic>
    </p:spTree>
    <p:extLst>
      <p:ext uri="{BB962C8B-B14F-4D97-AF65-F5344CB8AC3E}">
        <p14:creationId xmlns:p14="http://schemas.microsoft.com/office/powerpoint/2010/main" val="12091778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2258E-7C54-6802-FFB5-3AD761465C82}"/>
              </a:ext>
            </a:extLst>
          </p:cNvPr>
          <p:cNvSpPr>
            <a:spLocks noGrp="1"/>
          </p:cNvSpPr>
          <p:nvPr>
            <p:ph type="title"/>
          </p:nvPr>
        </p:nvSpPr>
        <p:spPr/>
        <p:txBody>
          <a:bodyPr/>
          <a:lstStyle/>
          <a:p>
            <a:pPr algn="ctr"/>
            <a:r>
              <a:rPr lang="en-GB" err="1"/>
              <a:t>Cyfeiriadau</a:t>
            </a:r>
            <a:r>
              <a:rPr lang="en-GB"/>
              <a:t> / References</a:t>
            </a:r>
          </a:p>
        </p:txBody>
      </p:sp>
      <p:sp>
        <p:nvSpPr>
          <p:cNvPr id="3" name="Content Placeholder 2">
            <a:extLst>
              <a:ext uri="{FF2B5EF4-FFF2-40B4-BE49-F238E27FC236}">
                <a16:creationId xmlns:a16="http://schemas.microsoft.com/office/drawing/2014/main" id="{835EFAAB-5957-3110-ACB0-53A3A24DFAFD}"/>
              </a:ext>
            </a:extLst>
          </p:cNvPr>
          <p:cNvSpPr>
            <a:spLocks noGrp="1"/>
          </p:cNvSpPr>
          <p:nvPr>
            <p:ph idx="1"/>
          </p:nvPr>
        </p:nvSpPr>
        <p:spPr/>
        <p:txBody>
          <a:bodyPr vert="horz" lIns="91440" tIns="45720" rIns="91440" bIns="45720" rtlCol="0" anchor="t">
            <a:normAutofit fontScale="85000" lnSpcReduction="20000"/>
          </a:bodyPr>
          <a:lstStyle/>
          <a:p>
            <a:pPr marL="274320" lvl="1" indent="0">
              <a:buNone/>
            </a:pPr>
            <a:r>
              <a:rPr lang="cy-GB" sz="1800" dirty="0">
                <a:solidFill>
                  <a:prstClr val="black"/>
                </a:solidFill>
                <a:ea typeface="Calibri"/>
                <a:cs typeface="Calibri"/>
              </a:rPr>
              <a:t>Llywodraeth Cymru (2021) </a:t>
            </a:r>
            <a:r>
              <a:rPr lang="cy-GB" sz="1800" i="1" dirty="0">
                <a:solidFill>
                  <a:prstClr val="black"/>
                </a:solidFill>
                <a:ea typeface="Calibri"/>
                <a:cs typeface="Calibri"/>
              </a:rPr>
              <a:t>Ar Drywydd Dysgu (ar gyfer dysgwyr y blynyddoedd cynnar) </a:t>
            </a:r>
            <a:r>
              <a:rPr lang="cy-GB" sz="1800" dirty="0">
                <a:solidFill>
                  <a:prstClr val="black"/>
                </a:solidFill>
                <a:ea typeface="Calibri"/>
                <a:cs typeface="Calibri"/>
              </a:rPr>
              <a:t>Ar gael yn </a:t>
            </a:r>
            <a:r>
              <a:rPr lang="cy-GB" sz="1800" dirty="0">
                <a:solidFill>
                  <a:prstClr val="black"/>
                </a:solidFill>
                <a:ea typeface="Calibri"/>
                <a:cs typeface="Calibri"/>
                <a:hlinkClick r:id="rId2">
                  <a:extLst>
                    <a:ext uri="{A12FA001-AC4F-418D-AE19-62706E023703}">
                      <ahyp:hlinkClr xmlns:ahyp="http://schemas.microsoft.com/office/drawing/2018/hyperlinkcolor" val="tx"/>
                    </a:ext>
                  </a:extLst>
                </a:hlinkClick>
              </a:rPr>
              <a:t>Fframwaith Cymhwysedd Digidol (</a:t>
            </a:r>
            <a:r>
              <a:rPr lang="cy-GB" sz="1800" dirty="0" err="1">
                <a:solidFill>
                  <a:prstClr val="black"/>
                </a:solidFill>
                <a:ea typeface="Calibri"/>
                <a:cs typeface="Calibri"/>
                <a:hlinkClick r:id="rId2">
                  <a:extLst>
                    <a:ext uri="{A12FA001-AC4F-418D-AE19-62706E023703}">
                      <ahyp:hlinkClr xmlns:ahyp="http://schemas.microsoft.com/office/drawing/2018/hyperlinkcolor" val="tx"/>
                    </a:ext>
                  </a:extLst>
                </a:hlinkClick>
              </a:rPr>
              <a:t>llyw.cymru</a:t>
            </a:r>
            <a:r>
              <a:rPr lang="cy-GB" sz="1800" dirty="0">
                <a:solidFill>
                  <a:prstClr val="black"/>
                </a:solidFill>
                <a:ea typeface="Calibri"/>
                <a:cs typeface="Calibri"/>
                <a:hlinkClick r:id="rId2">
                  <a:extLst>
                    <a:ext uri="{A12FA001-AC4F-418D-AE19-62706E023703}">
                      <ahyp:hlinkClr xmlns:ahyp="http://schemas.microsoft.com/office/drawing/2018/hyperlinkcolor" val="tx"/>
                    </a:ext>
                  </a:extLst>
                </a:hlinkClick>
              </a:rPr>
              <a:t>)</a:t>
            </a:r>
            <a:r>
              <a:rPr lang="cy-GB" sz="1800" dirty="0">
                <a:solidFill>
                  <a:prstClr val="black"/>
                </a:solidFill>
                <a:ea typeface="Calibri"/>
                <a:cs typeface="Calibri"/>
              </a:rPr>
              <a:t> (Cyrchwyd 20.07.26)</a:t>
            </a:r>
            <a:endParaRPr lang="cy-GB" sz="1800" dirty="0">
              <a:solidFill>
                <a:prstClr val="black"/>
              </a:solidFill>
            </a:endParaRPr>
          </a:p>
          <a:p>
            <a:pPr marL="274320" lvl="1" indent="0">
              <a:buNone/>
            </a:pPr>
            <a:r>
              <a:rPr lang="cy-GB" sz="1800" dirty="0">
                <a:solidFill>
                  <a:prstClr val="black"/>
                </a:solidFill>
                <a:ea typeface="Calibri"/>
                <a:cs typeface="Calibri"/>
              </a:rPr>
              <a:t>Llywodraeth Cymru </a:t>
            </a:r>
            <a:r>
              <a:rPr lang="cy-GB" sz="1800" i="1" dirty="0">
                <a:solidFill>
                  <a:prstClr val="black"/>
                </a:solidFill>
                <a:ea typeface="Calibri"/>
                <a:cs typeface="Calibri"/>
              </a:rPr>
              <a:t>Y Fframwaith Cymhwysedd Digidol (2021) </a:t>
            </a:r>
            <a:r>
              <a:rPr lang="cy-GB" sz="1800" dirty="0">
                <a:solidFill>
                  <a:prstClr val="black"/>
                </a:solidFill>
                <a:cs typeface="Calibri"/>
              </a:rPr>
              <a:t>Ar gael yn </a:t>
            </a:r>
            <a:r>
              <a:rPr lang="cy-GB" sz="1800" dirty="0">
                <a:solidFill>
                  <a:prstClr val="black"/>
                </a:solidFill>
                <a:cs typeface="Calibri"/>
                <a:hlinkClick r:id="rId3">
                  <a:extLst>
                    <a:ext uri="{A12FA001-AC4F-418D-AE19-62706E023703}">
                      <ahyp:hlinkClr xmlns:ahyp="http://schemas.microsoft.com/office/drawing/2018/hyperlinkcolor" val="tx"/>
                    </a:ext>
                  </a:extLst>
                </a:hlinkClick>
              </a:rPr>
              <a:t>Fframweithiau sgiliau trawsgwricwlaidd - Hwb (</a:t>
            </a:r>
            <a:r>
              <a:rPr lang="cy-GB" sz="1800" dirty="0" err="1">
                <a:solidFill>
                  <a:prstClr val="black"/>
                </a:solidFill>
                <a:cs typeface="Calibri"/>
                <a:hlinkClick r:id="rId3">
                  <a:extLst>
                    <a:ext uri="{A12FA001-AC4F-418D-AE19-62706E023703}">
                      <ahyp:hlinkClr xmlns:ahyp="http://schemas.microsoft.com/office/drawing/2018/hyperlinkcolor" val="tx"/>
                    </a:ext>
                  </a:extLst>
                </a:hlinkClick>
              </a:rPr>
              <a:t>llyw.cymru</a:t>
            </a:r>
            <a:r>
              <a:rPr lang="cy-GB" sz="1800" dirty="0">
                <a:solidFill>
                  <a:prstClr val="black"/>
                </a:solidFill>
                <a:cs typeface="Calibri"/>
                <a:hlinkClick r:id="rId3">
                  <a:extLst>
                    <a:ext uri="{A12FA001-AC4F-418D-AE19-62706E023703}">
                      <ahyp:hlinkClr xmlns:ahyp="http://schemas.microsoft.com/office/drawing/2018/hyperlinkcolor" val="tx"/>
                    </a:ext>
                  </a:extLst>
                </a:hlinkClick>
              </a:rPr>
              <a:t>) </a:t>
            </a:r>
            <a:r>
              <a:rPr lang="cy-GB" sz="1800" dirty="0">
                <a:solidFill>
                  <a:prstClr val="black"/>
                </a:solidFill>
                <a:ea typeface="Calibri"/>
                <a:cs typeface="Calibri"/>
              </a:rPr>
              <a:t>(Cyrchwyd 20.07.26</a:t>
            </a:r>
            <a:r>
              <a:rPr lang="en-GB" sz="1800" dirty="0">
                <a:solidFill>
                  <a:prstClr val="black"/>
                </a:solidFill>
                <a:ea typeface="Calibri"/>
                <a:cs typeface="Calibri"/>
              </a:rPr>
              <a:t>)</a:t>
            </a:r>
            <a:r>
              <a:rPr lang="en-GB" sz="1800" dirty="0">
                <a:solidFill>
                  <a:srgbClr val="ED7D31"/>
                </a:solidFill>
              </a:rPr>
              <a:t> </a:t>
            </a:r>
            <a:endParaRPr lang="en-GB" sz="1800" dirty="0">
              <a:ea typeface="Calibri"/>
              <a:cs typeface="Calibri"/>
            </a:endParaRPr>
          </a:p>
          <a:p>
            <a:pPr marL="274320" lvl="1" indent="0">
              <a:buNone/>
            </a:pPr>
            <a:r>
              <a:rPr lang="en-GB" sz="1800" dirty="0"/>
              <a:t>Psychology Today.com (2020) </a:t>
            </a:r>
            <a:r>
              <a:rPr lang="en-GB" sz="1800" i="1" dirty="0"/>
              <a:t>Theory of Mind </a:t>
            </a:r>
            <a:r>
              <a:rPr lang="en-GB" sz="1800" dirty="0" err="1"/>
              <a:t>Ar</a:t>
            </a:r>
            <a:r>
              <a:rPr lang="en-GB" sz="1800" dirty="0"/>
              <a:t> </a:t>
            </a:r>
            <a:r>
              <a:rPr lang="en-GB" sz="1800" dirty="0" err="1"/>
              <a:t>gael</a:t>
            </a:r>
            <a:r>
              <a:rPr lang="en-GB" sz="1800" dirty="0"/>
              <a:t> </a:t>
            </a:r>
            <a:r>
              <a:rPr lang="en-GB" sz="1800" dirty="0" err="1"/>
              <a:t>yn</a:t>
            </a:r>
            <a:r>
              <a:rPr lang="en-GB" sz="1800" dirty="0"/>
              <a:t>/Available at </a:t>
            </a:r>
            <a:r>
              <a:rPr lang="en-GB" sz="1800" dirty="0">
                <a:hlinkClick r:id="rId4"/>
              </a:rPr>
              <a:t>Empathy, </a:t>
            </a:r>
            <a:r>
              <a:rPr lang="en-GB" sz="1800" dirty="0" err="1">
                <a:hlinkClick r:id="rId4"/>
              </a:rPr>
              <a:t>Mindblindness</a:t>
            </a:r>
            <a:r>
              <a:rPr lang="en-GB" sz="1800" dirty="0">
                <a:hlinkClick r:id="rId4"/>
              </a:rPr>
              <a:t>, and Theory of Mind | Psychology Today</a:t>
            </a:r>
            <a:r>
              <a:rPr lang="en-GB" sz="1800" dirty="0"/>
              <a:t> (</a:t>
            </a:r>
            <a:r>
              <a:rPr lang="en-GB" sz="1800" dirty="0" err="1"/>
              <a:t>Cyrchwyd</a:t>
            </a:r>
            <a:r>
              <a:rPr lang="en-GB" sz="1800" dirty="0"/>
              <a:t>/Accessed 20.07.26) </a:t>
            </a:r>
          </a:p>
          <a:p>
            <a:pPr marL="274320" lvl="1" indent="0">
              <a:buNone/>
            </a:pPr>
            <a:r>
              <a:rPr lang="cy-GB" sz="1800" dirty="0" err="1">
                <a:ea typeface="Calibri"/>
                <a:cs typeface="Calibri"/>
              </a:rPr>
              <a:t>Schools</a:t>
            </a:r>
            <a:r>
              <a:rPr lang="cy-GB" sz="1800" dirty="0">
                <a:ea typeface="Calibri"/>
                <a:cs typeface="Calibri"/>
              </a:rPr>
              <a:t> </a:t>
            </a:r>
            <a:r>
              <a:rPr lang="cy-GB" sz="1800" dirty="0" err="1">
                <a:ea typeface="Calibri"/>
                <a:cs typeface="Calibri"/>
              </a:rPr>
              <a:t>that</a:t>
            </a:r>
            <a:r>
              <a:rPr lang="cy-GB" sz="1800" dirty="0">
                <a:ea typeface="Calibri"/>
                <a:cs typeface="Calibri"/>
              </a:rPr>
              <a:t> </a:t>
            </a:r>
            <a:r>
              <a:rPr lang="cy-GB" sz="1800" dirty="0" err="1">
                <a:ea typeface="Calibri"/>
                <a:cs typeface="Calibri"/>
              </a:rPr>
              <a:t>Lead</a:t>
            </a:r>
            <a:r>
              <a:rPr lang="cy-GB" sz="1800" dirty="0">
                <a:ea typeface="Calibri"/>
                <a:cs typeface="Calibri"/>
              </a:rPr>
              <a:t> (2024)</a:t>
            </a:r>
            <a:r>
              <a:rPr lang="cy-GB" sz="1800" i="1" dirty="0">
                <a:ea typeface="Calibri"/>
                <a:cs typeface="Calibri"/>
              </a:rPr>
              <a:t> AI </a:t>
            </a:r>
            <a:r>
              <a:rPr lang="cy-GB" sz="1800" i="1" dirty="0" err="1">
                <a:ea typeface="Calibri"/>
                <a:cs typeface="Calibri"/>
              </a:rPr>
              <a:t>in</a:t>
            </a:r>
            <a:r>
              <a:rPr lang="cy-GB" sz="1800" i="1" dirty="0">
                <a:ea typeface="Calibri"/>
                <a:cs typeface="Calibri"/>
              </a:rPr>
              <a:t> </a:t>
            </a:r>
            <a:r>
              <a:rPr lang="cy-GB" sz="1800" i="1" dirty="0" err="1">
                <a:ea typeface="Calibri"/>
                <a:cs typeface="Calibri"/>
              </a:rPr>
              <a:t>Education</a:t>
            </a:r>
            <a:r>
              <a:rPr lang="cy-GB" sz="1800" i="1" dirty="0">
                <a:ea typeface="Calibri"/>
                <a:cs typeface="Calibri"/>
              </a:rPr>
              <a:t> </a:t>
            </a:r>
            <a:r>
              <a:rPr lang="cy-GB" sz="1800" dirty="0">
                <a:ea typeface="Calibri"/>
                <a:cs typeface="Calibri"/>
              </a:rPr>
              <a:t>Ar gael yn/</a:t>
            </a:r>
            <a:r>
              <a:rPr lang="cy-GB" sz="1800" dirty="0" err="1">
                <a:ea typeface="Calibri"/>
                <a:cs typeface="Calibri"/>
              </a:rPr>
              <a:t>Available</a:t>
            </a:r>
            <a:r>
              <a:rPr lang="cy-GB" sz="1800" dirty="0">
                <a:ea typeface="Calibri"/>
                <a:cs typeface="Calibri"/>
              </a:rPr>
              <a:t> at </a:t>
            </a:r>
            <a:r>
              <a:rPr lang="en-GB" sz="1800" dirty="0">
                <a:ea typeface="Calibri"/>
                <a:cs typeface="Calibri"/>
                <a:hlinkClick r:id="rId5"/>
              </a:rPr>
              <a:t>AI in Education: How Teachers can Use AI in the Classroom — Schools That Lead</a:t>
            </a:r>
            <a:r>
              <a:rPr lang="en-GB" sz="1800" dirty="0">
                <a:ea typeface="Calibri"/>
                <a:cs typeface="Calibri"/>
              </a:rPr>
              <a:t> (</a:t>
            </a:r>
            <a:r>
              <a:rPr lang="en-GB" sz="1800" dirty="0" err="1">
                <a:ea typeface="Calibri"/>
                <a:cs typeface="Calibri"/>
              </a:rPr>
              <a:t>Cyrchwyd</a:t>
            </a:r>
            <a:r>
              <a:rPr lang="en-GB" sz="1800" dirty="0">
                <a:ea typeface="Calibri"/>
                <a:cs typeface="Calibri"/>
              </a:rPr>
              <a:t>/Accessed 20.07.2026)</a:t>
            </a:r>
            <a:endParaRPr lang="en-GB" sz="1800" dirty="0"/>
          </a:p>
          <a:p>
            <a:pPr lvl="1">
              <a:buNone/>
            </a:pPr>
            <a:r>
              <a:rPr lang="en-GB" sz="1800" dirty="0">
                <a:ea typeface="Calibri" panose="020F0502020204030204" pitchFamily="34" charset="0"/>
                <a:cs typeface="Times New Roman" panose="02020603050405020304" pitchFamily="18" charset="0"/>
              </a:rPr>
              <a:t>UN News (2026) </a:t>
            </a:r>
            <a:r>
              <a:rPr lang="en-GB" sz="1800" i="1" dirty="0">
                <a:ea typeface="Calibri" panose="020F0502020204030204" pitchFamily="34" charset="0"/>
                <a:cs typeface="Times New Roman" panose="02020603050405020304" pitchFamily="18" charset="0"/>
              </a:rPr>
              <a:t>AI Explained: Why the world need to act now. </a:t>
            </a:r>
            <a:r>
              <a:rPr lang="en-GB" sz="1800" dirty="0" err="1">
                <a:ea typeface="Calibri" panose="020F0502020204030204" pitchFamily="34" charset="0"/>
                <a:cs typeface="Times New Roman" panose="02020603050405020304" pitchFamily="18" charset="0"/>
              </a:rPr>
              <a:t>Ar</a:t>
            </a:r>
            <a:r>
              <a:rPr lang="en-GB" sz="1800" dirty="0">
                <a:ea typeface="Calibri" panose="020F0502020204030204" pitchFamily="34" charset="0"/>
                <a:cs typeface="Times New Roman" panose="02020603050405020304" pitchFamily="18" charset="0"/>
              </a:rPr>
              <a:t> </a:t>
            </a:r>
            <a:r>
              <a:rPr lang="en-GB" sz="1800" dirty="0" err="1">
                <a:ea typeface="Calibri" panose="020F0502020204030204" pitchFamily="34" charset="0"/>
                <a:cs typeface="Times New Roman" panose="02020603050405020304" pitchFamily="18" charset="0"/>
              </a:rPr>
              <a:t>gael</a:t>
            </a:r>
            <a:r>
              <a:rPr lang="en-GB" sz="1800" dirty="0">
                <a:ea typeface="Calibri" panose="020F0502020204030204" pitchFamily="34" charset="0"/>
                <a:cs typeface="Times New Roman" panose="02020603050405020304" pitchFamily="18" charset="0"/>
              </a:rPr>
              <a:t> </a:t>
            </a:r>
            <a:r>
              <a:rPr lang="en-GB" sz="1800" dirty="0" err="1">
                <a:ea typeface="Calibri" panose="020F0502020204030204" pitchFamily="34" charset="0"/>
                <a:cs typeface="Times New Roman" panose="02020603050405020304" pitchFamily="18" charset="0"/>
              </a:rPr>
              <a:t>yn</a:t>
            </a:r>
            <a:r>
              <a:rPr lang="en-GB" sz="1800" dirty="0">
                <a:ea typeface="Calibri" panose="020F0502020204030204" pitchFamily="34" charset="0"/>
                <a:cs typeface="Times New Roman" panose="02020603050405020304" pitchFamily="18" charset="0"/>
              </a:rPr>
              <a:t>/Available at </a:t>
            </a:r>
            <a:r>
              <a:rPr lang="en-GB" sz="1800" dirty="0">
                <a:hlinkClick r:id="rId6"/>
              </a:rPr>
              <a:t>AI explained: Why the world needs to act now | UN News</a:t>
            </a:r>
            <a:r>
              <a:rPr lang="en-GB" sz="1800" dirty="0"/>
              <a:t> (</a:t>
            </a:r>
            <a:r>
              <a:rPr lang="en-GB" sz="1800" dirty="0" err="1"/>
              <a:t>Cyrchwyd</a:t>
            </a:r>
            <a:r>
              <a:rPr lang="en-GB" sz="1800" dirty="0"/>
              <a:t>/Accessed 20.07.2026)</a:t>
            </a:r>
            <a:endParaRPr lang="en-GB" sz="1800" dirty="0">
              <a:ea typeface="Calibri"/>
              <a:cs typeface="Calibri"/>
            </a:endParaRPr>
          </a:p>
          <a:p>
            <a:pPr lvl="1">
              <a:buNone/>
            </a:pPr>
            <a:r>
              <a:rPr lang="en-GB" sz="1800" dirty="0">
                <a:ea typeface="Calibri"/>
                <a:cs typeface="Calibri"/>
              </a:rPr>
              <a:t>Wales Government </a:t>
            </a:r>
            <a:r>
              <a:rPr lang="en-GB" sz="1800" i="1" dirty="0">
                <a:ea typeface="Calibri"/>
                <a:cs typeface="Calibri"/>
              </a:rPr>
              <a:t>The Digital Competence Framework (2021) </a:t>
            </a:r>
            <a:r>
              <a:rPr lang="en-GB" sz="1800" dirty="0">
                <a:ea typeface="Calibri"/>
                <a:cs typeface="Calibri"/>
              </a:rPr>
              <a:t>Available at </a:t>
            </a:r>
            <a:r>
              <a:rPr lang="en-GB" sz="1800" dirty="0">
                <a:ea typeface="Calibri"/>
                <a:cs typeface="Calibri"/>
                <a:hlinkClick r:id="rId7"/>
              </a:rPr>
              <a:t>Cross-curricular skills frameworks - Hwb (gov.wales) </a:t>
            </a:r>
            <a:r>
              <a:rPr lang="en-GB" sz="1800" dirty="0">
                <a:ea typeface="Calibri"/>
                <a:cs typeface="Calibri"/>
              </a:rPr>
              <a:t>(Accessed 20.07.26)</a:t>
            </a:r>
          </a:p>
          <a:p>
            <a:pPr marL="274320" lvl="1" indent="0">
              <a:buNone/>
            </a:pPr>
            <a:r>
              <a:rPr lang="en-GB" sz="1800" dirty="0"/>
              <a:t>Wales Government </a:t>
            </a:r>
            <a:r>
              <a:rPr lang="en-GB" sz="1800" i="1" dirty="0"/>
              <a:t>(2021) The Digital Strategy for Wales </a:t>
            </a:r>
            <a:r>
              <a:rPr lang="en-GB" sz="1800" dirty="0"/>
              <a:t>Available at </a:t>
            </a:r>
            <a:r>
              <a:rPr lang="en-GB" sz="1800" dirty="0">
                <a:hlinkClick r:id="rId8"/>
              </a:rPr>
              <a:t>Digital strategy for Wales | GOV.WALES </a:t>
            </a:r>
            <a:r>
              <a:rPr lang="en-GB" sz="1800" dirty="0"/>
              <a:t>(Accessed 20.07.26)</a:t>
            </a:r>
            <a:endParaRPr lang="en-GB" sz="1800" i="1" dirty="0">
              <a:ea typeface="Calibri"/>
              <a:cs typeface="Calibri"/>
            </a:endParaRPr>
          </a:p>
          <a:p>
            <a:pPr marL="274320"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r>
              <a:rPr lang="en-GB" sz="1800" dirty="0"/>
              <a:t>Wales Government (2021) </a:t>
            </a:r>
            <a:r>
              <a:rPr lang="en-GB" sz="1800" i="1" dirty="0"/>
              <a:t>Routes for Learning (for earliest years learners) </a:t>
            </a:r>
            <a:r>
              <a:rPr lang="en-GB" sz="1800" dirty="0"/>
              <a:t>Available at </a:t>
            </a:r>
            <a:r>
              <a:rPr lang="en-GB" sz="1800" dirty="0">
                <a:hlinkClick r:id="rId9"/>
              </a:rPr>
              <a:t>Digital Competence Framework (gov.wales)</a:t>
            </a:r>
            <a:r>
              <a:rPr lang="en-GB" sz="1800" dirty="0"/>
              <a:t> (Accessed 20.07.26)</a:t>
            </a:r>
            <a:endParaRPr lang="en-GB" sz="1800" dirty="0">
              <a:ea typeface="Calibri" panose="020F0502020204030204"/>
              <a:cs typeface="Calibri" panose="020F0502020204030204"/>
            </a:endParaRPr>
          </a:p>
          <a:p>
            <a:pPr marL="274320" lvl="1" indent="0">
              <a:buNone/>
            </a:pPr>
            <a:r>
              <a:rPr lang="en-GB" sz="1800" dirty="0">
                <a:ea typeface="Calibri" panose="020F0502020204030204"/>
                <a:cs typeface="Calibri" panose="020F0502020204030204"/>
              </a:rPr>
              <a:t>YouTube (2023 )</a:t>
            </a:r>
            <a:r>
              <a:rPr lang="en-GB" sz="1800" i="1" dirty="0">
                <a:ea typeface="Calibri" panose="020F0502020204030204"/>
                <a:cs typeface="Calibri" panose="020F0502020204030204"/>
              </a:rPr>
              <a:t>Why you shouldn't mix Barbie with AI image generators. </a:t>
            </a:r>
            <a:r>
              <a:rPr lang="en-GB" sz="1800" dirty="0">
                <a:ea typeface="Calibri" panose="020F0502020204030204"/>
                <a:cs typeface="Calibri" panose="020F0502020204030204"/>
              </a:rPr>
              <a:t> </a:t>
            </a:r>
            <a:r>
              <a:rPr lang="en-GB" sz="1800" dirty="0" err="1">
                <a:ea typeface="Calibri" panose="020F0502020204030204"/>
                <a:cs typeface="Calibri" panose="020F0502020204030204"/>
              </a:rPr>
              <a:t>Ar</a:t>
            </a:r>
            <a:r>
              <a:rPr lang="en-GB" sz="1800" dirty="0">
                <a:ea typeface="Calibri" panose="020F0502020204030204"/>
                <a:cs typeface="Calibri" panose="020F0502020204030204"/>
              </a:rPr>
              <a:t> </a:t>
            </a:r>
            <a:r>
              <a:rPr lang="en-GB" sz="1800" dirty="0" err="1">
                <a:ea typeface="Calibri" panose="020F0502020204030204"/>
                <a:cs typeface="Calibri" panose="020F0502020204030204"/>
              </a:rPr>
              <a:t>gael</a:t>
            </a:r>
            <a:r>
              <a:rPr lang="en-GB" sz="1800" dirty="0">
                <a:ea typeface="Calibri" panose="020F0502020204030204"/>
                <a:cs typeface="Calibri" panose="020F0502020204030204"/>
              </a:rPr>
              <a:t> </a:t>
            </a:r>
            <a:r>
              <a:rPr lang="en-GB" sz="1800" dirty="0" err="1">
                <a:ea typeface="Calibri" panose="020F0502020204030204"/>
                <a:cs typeface="Calibri" panose="020F0502020204030204"/>
              </a:rPr>
              <a:t>yn</a:t>
            </a:r>
            <a:r>
              <a:rPr lang="en-GB" sz="1800" dirty="0">
                <a:ea typeface="Calibri" panose="020F0502020204030204"/>
                <a:cs typeface="Calibri" panose="020F0502020204030204"/>
              </a:rPr>
              <a:t>/Available at </a:t>
            </a:r>
            <a:r>
              <a:rPr lang="en-GB" sz="1800" dirty="0">
                <a:ea typeface="+mn-lt"/>
                <a:cs typeface="+mn-lt"/>
                <a:hlinkClick r:id="rId10"/>
              </a:rPr>
              <a:t>How AI Image Generators Make Bias Worse</a:t>
            </a:r>
            <a:r>
              <a:rPr lang="en-GB" sz="1800" dirty="0">
                <a:ea typeface="+mn-lt"/>
                <a:cs typeface="+mn-lt"/>
              </a:rPr>
              <a:t> (</a:t>
            </a:r>
            <a:r>
              <a:rPr lang="en-GB" sz="1800" dirty="0" err="1">
                <a:ea typeface="+mn-lt"/>
                <a:cs typeface="+mn-lt"/>
              </a:rPr>
              <a:t>Cyrchwyd</a:t>
            </a:r>
            <a:r>
              <a:rPr lang="en-GB" sz="1800" dirty="0">
                <a:ea typeface="+mn-lt"/>
                <a:cs typeface="+mn-lt"/>
              </a:rPr>
              <a:t>/Accessed 20.07.2026)</a:t>
            </a:r>
          </a:p>
          <a:p>
            <a:pPr marL="274320" lvl="1" indent="0">
              <a:buNone/>
            </a:pPr>
            <a:endParaRPr lang="en-GB" sz="1900" i="1" dirty="0">
              <a:ea typeface="Calibri" panose="020F0502020204030204"/>
              <a:cs typeface="Calibri" panose="020F0502020204030204"/>
            </a:endParaRPr>
          </a:p>
          <a:p>
            <a:endParaRPr lang="en-GB" dirty="0">
              <a:ea typeface="Calibri" panose="020F0502020204030204"/>
              <a:cs typeface="Calibri" panose="020F0502020204030204"/>
            </a:endParaRPr>
          </a:p>
        </p:txBody>
      </p:sp>
    </p:spTree>
    <p:extLst>
      <p:ext uri="{BB962C8B-B14F-4D97-AF65-F5344CB8AC3E}">
        <p14:creationId xmlns:p14="http://schemas.microsoft.com/office/powerpoint/2010/main" val="3050828017"/>
      </p:ext>
    </p:extLst>
  </p:cSld>
  <p:clrMapOvr>
    <a:masterClrMapping/>
  </p:clrMapOvr>
</p:sld>
</file>

<file path=ppt/theme/theme1.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2.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3.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4.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C7F0C43E-27EF-47B1-8821-274995F2A906}"/>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B379F4DF4C23D64BB72CCA2EBD7C55DA" ma:contentTypeVersion="3" ma:contentTypeDescription="Create a new document." ma:contentTypeScope="" ma:versionID="afbd2957145aba05f3db3e90c94508f3">
  <xsd:schema xmlns:xsd="http://www.w3.org/2001/XMLSchema" xmlns:xs="http://www.w3.org/2001/XMLSchema" xmlns:p="http://schemas.microsoft.com/office/2006/metadata/properties" xmlns:ns2="c9412f1f-c5de-433b-90f0-e30b35783b17" targetNamespace="http://schemas.microsoft.com/office/2006/metadata/properties" ma:root="true" ma:fieldsID="6f8bbc5714e253bba62b0fa192732a83" ns2:_="">
    <xsd:import namespace="c9412f1f-c5de-433b-90f0-e30b35783b17"/>
    <xsd:element name="properties">
      <xsd:complexType>
        <xsd:sequence>
          <xsd:element name="documentManagement">
            <xsd:complexType>
              <xsd:all>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9412f1f-c5de-433b-90f0-e30b35783b1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DB58277-F8DF-46FF-84EC-EF41B835E69F}">
  <ds:schemaRefs>
    <ds:schemaRef ds:uri="http://schemas.microsoft.com/sharepoint/v3/contenttype/forms"/>
  </ds:schemaRefs>
</ds:datastoreItem>
</file>

<file path=customXml/itemProps2.xml><?xml version="1.0" encoding="utf-8"?>
<ds:datastoreItem xmlns:ds="http://schemas.openxmlformats.org/officeDocument/2006/customXml" ds:itemID="{41375BC5-BD7B-4227-99E9-3B619ADE316C}">
  <ds:schemaRefs>
    <ds:schemaRef ds:uri="c9412f1f-c5de-433b-90f0-e30b35783b17"/>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137651BA-F45C-4845-9AB3-E0A65B39F5E1}">
  <ds:schemaRefs>
    <ds:schemaRef ds:uri="71af3243-3dd4-4a8d-8c0d-dd76da1f02a5"/>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Template for PP Accessibility</Template>
  <TotalTime>0</TotalTime>
  <Words>2451</Words>
  <Application>Microsoft Office PowerPoint</Application>
  <PresentationFormat>Widescreen</PresentationFormat>
  <Paragraphs>182</Paragraphs>
  <Slides>20</Slides>
  <Notes>2</Notes>
  <HiddenSlides>0</HiddenSlides>
  <MMClips>0</MMClips>
  <ScaleCrop>false</ScaleCrop>
  <HeadingPairs>
    <vt:vector size="6" baseType="variant">
      <vt:variant>
        <vt:lpstr>Fonts Used</vt:lpstr>
      </vt:variant>
      <vt:variant>
        <vt:i4>7</vt:i4>
      </vt:variant>
      <vt:variant>
        <vt:lpstr>Theme</vt:lpstr>
      </vt:variant>
      <vt:variant>
        <vt:i4>4</vt:i4>
      </vt:variant>
      <vt:variant>
        <vt:lpstr>Slide Titles</vt:lpstr>
      </vt:variant>
      <vt:variant>
        <vt:i4>20</vt:i4>
      </vt:variant>
    </vt:vector>
  </HeadingPairs>
  <TitlesOfParts>
    <vt:vector size="31" baseType="lpstr">
      <vt:lpstr>Aptos</vt:lpstr>
      <vt:lpstr>Arial</vt:lpstr>
      <vt:lpstr>Calibri</vt:lpstr>
      <vt:lpstr>Calibri Light</vt:lpstr>
      <vt:lpstr>Century Gothic</vt:lpstr>
      <vt:lpstr>Garamond</vt:lpstr>
      <vt:lpstr>Times New Roman</vt:lpstr>
      <vt:lpstr>UWTSD Title Page 1</vt:lpstr>
      <vt:lpstr>UWTSD Holding Page</vt:lpstr>
      <vt:lpstr>UWTSD Text 2</vt:lpstr>
      <vt:lpstr>UWTSD Text 3</vt:lpstr>
      <vt:lpstr>PowerPoint Presentation</vt:lpstr>
      <vt:lpstr>ECIE6007C                                             ECIE6007</vt:lpstr>
      <vt:lpstr>Addysgeg Ddigidol ac Ymarfer Proffesiynol Digital Pedagogies and Professional Practice</vt:lpstr>
      <vt:lpstr>Deilliannau Dysgu            Learning Outcomes</vt:lpstr>
      <vt:lpstr>Blog #4 (1000 o eiriau)         Blog #4 (1000 words)</vt:lpstr>
      <vt:lpstr>Yr wythnos hon                                  This week</vt:lpstr>
      <vt:lpstr>Cysylltiadau â theori           Links to theory</vt:lpstr>
      <vt:lpstr>Deallusrwydd Artiffisial(DA)              Artificial Intelligence(AI)</vt:lpstr>
      <vt:lpstr>Deallusrwydd Artiffisial(DA)       Artificial Intelligence (AI)</vt:lpstr>
      <vt:lpstr>Rhai enghreifftiau               Some examples of AI  ar gyfer DA yn yr ystafell ddosbarth                                     in the classroom</vt:lpstr>
      <vt:lpstr>Rhai agweddau negyddol posibl          Some potential negatives ar gyfer DA yn yr ystafell ddosbarth         for AI in the classroom</vt:lpstr>
      <vt:lpstr>  Cynorthwywyr DA defnyddiol ar gyfer eich ymchwil      Useful AI Assistants for your research              </vt:lpstr>
      <vt:lpstr>    Eich defnydd o DA mewn aseiniadau            Your use of AI in assignments</vt:lpstr>
      <vt:lpstr>Blog #4 (1000 o eiriau)         Blog #4 (1000 words)</vt:lpstr>
      <vt:lpstr>Rhai awgrymiadau                         Some tips for the Blogs    ar gyfer y Blogiau</vt:lpstr>
      <vt:lpstr>Asesu ECIE6007C             Assessment of ECIE6007</vt:lpstr>
      <vt:lpstr>Dyddiad Cyflwyno                 Submission deadline </vt:lpstr>
      <vt:lpstr>Mae disgrifiad o’r dasg, a Manyleb                                                                                       Task description  Asesu’r modwl hwn a’r meini                                           Assessment Specification for this module and prawf marcio Generig ar gyfer Lefel 6                                               Generic marking criteria for Level 6 ar Teams a Moodle                                                                                                  are on Teams and Moodle</vt:lpstr>
      <vt:lpstr>Diolch yn fawr iawn/Thank you so much</vt:lpstr>
      <vt:lpstr>Cyfeiriadau /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ECIE6002</dc:title>
  <dc:creator>Sue Ainsworth</dc:creator>
  <cp:lastModifiedBy>Sue Ainsworth</cp:lastModifiedBy>
  <cp:revision>204</cp:revision>
  <dcterms:created xsi:type="dcterms:W3CDTF">2021-10-14T08:24:06Z</dcterms:created>
  <dcterms:modified xsi:type="dcterms:W3CDTF">2026-10-14T10:26:48Z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0x010100B379F4DF4C23D64BB72CCA2EBD7C55DA</vt:lpwstr>
  </property>
</Properties>
</file>