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51C562-2A8D-A97F-40DD-EC762C4CF640}" v="197" dt="2026-06-21T20:58:25.353"/>
    <p1510:client id="{1D70ACA9-14F8-339A-E457-035D90342112}" v="238" dt="2026-06-21T21:26:13.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C2C316-88E1-4290-B0D2-49B090367749}" type="datetimeFigureOut">
              <a:t>6/21/2026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7A8830-FD27-4749-BCED-8D141193F8AC}" type="slidenum">
              <a:t>‹#›</a:t>
            </a:fld>
            <a:endParaRPr lang="en-GB"/>
          </a:p>
        </p:txBody>
      </p:sp>
    </p:spTree>
    <p:extLst>
      <p:ext uri="{BB962C8B-B14F-4D97-AF65-F5344CB8AC3E}">
        <p14:creationId xmlns:p14="http://schemas.microsoft.com/office/powerpoint/2010/main" val="1696125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I’m going to talk about Isaac using Bowlby’s Attachment Theory.</a:t>
            </a:r>
          </a:p>
          <a:p>
            <a:r>
              <a:rPr lang="en-US"/>
              <a:t>Isaac is four years old and attends a Children’s Centre in London.</a:t>
            </a:r>
            <a:endParaRPr lang="en-GB"/>
          </a:p>
          <a:p>
            <a:r>
              <a:rPr lang="en-US"/>
              <a:t>He gets upset when separating from his mother, is quite withdrawn in play, and has some language delay.</a:t>
            </a:r>
            <a:endParaRPr lang="en-GB"/>
          </a:p>
          <a:p>
            <a:r>
              <a:rPr lang="en-US"/>
              <a:t>I will explain the theory, apply it to Isaac, look at nature and nurture, suggest support, and then briefly evaluate it.</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1</a:t>
            </a:fld>
            <a:endParaRPr lang="en-GB"/>
          </a:p>
        </p:txBody>
      </p:sp>
    </p:spTree>
    <p:extLst>
      <p:ext uri="{BB962C8B-B14F-4D97-AF65-F5344CB8AC3E}">
        <p14:creationId xmlns:p14="http://schemas.microsoft.com/office/powerpoint/2010/main" val="49794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Bowlby said children are born needing close relationships with a caregiver.</a:t>
            </a:r>
          </a:p>
          <a:p>
            <a:r>
              <a:rPr lang="en-US"/>
              <a:t>When care is consistent, the child feels safe and develops a secure attachment.</a:t>
            </a:r>
            <a:endParaRPr lang="en-GB"/>
          </a:p>
          <a:p>
            <a:r>
              <a:rPr lang="en-US"/>
              <a:t>This helps them explore and learn more confidently.</a:t>
            </a:r>
            <a:endParaRPr lang="en-GB"/>
          </a:p>
          <a:p>
            <a:r>
              <a:rPr lang="en-US"/>
              <a:t>He also described the internal working model, which is how early relationships shape expectations about others.</a:t>
            </a:r>
            <a:endParaRPr lang="en-GB"/>
          </a:p>
          <a:p>
            <a:r>
              <a:rPr lang="en-US"/>
              <a:t>If care is inconsistent, it can affect emotional security and later relationships.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2</a:t>
            </a:fld>
            <a:endParaRPr lang="en-GB"/>
          </a:p>
        </p:txBody>
      </p:sp>
    </p:spTree>
    <p:extLst>
      <p:ext uri="{BB962C8B-B14F-4D97-AF65-F5344CB8AC3E}">
        <p14:creationId xmlns:p14="http://schemas.microsoft.com/office/powerpoint/2010/main" val="4133600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 shows signs that link to attachment theory.</a:t>
            </a:r>
          </a:p>
          <a:p>
            <a:r>
              <a:rPr lang="en-US"/>
              <a:t>He becomes distressed when separating from his mother.</a:t>
            </a:r>
            <a:endParaRPr lang="en-GB"/>
          </a:p>
          <a:p>
            <a:r>
              <a:rPr lang="en-US"/>
              <a:t>This suggests separation anxiety and reliance on her for comfort.</a:t>
            </a:r>
            <a:endParaRPr lang="en-GB"/>
          </a:p>
          <a:p>
            <a:r>
              <a:rPr lang="en-US"/>
              <a:t>His mother’s post-natal depression may have affected consistency of care.</a:t>
            </a:r>
            <a:endParaRPr lang="en-GB"/>
          </a:p>
          <a:p>
            <a:r>
              <a:rPr lang="en-US"/>
              <a:t>He has also had changes in childcare, which may have reduced stability.</a:t>
            </a:r>
            <a:endParaRPr lang="en-GB"/>
          </a:p>
          <a:p>
            <a:r>
              <a:rPr lang="en-US"/>
              <a:t>In nursery, he is quiet and avoids group activities.</a:t>
            </a:r>
            <a:endParaRPr lang="en-GB"/>
          </a:p>
          <a:p>
            <a:r>
              <a:rPr lang="en-US"/>
              <a:t>This may show low confidence in unfamiliar situations.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3</a:t>
            </a:fld>
            <a:endParaRPr lang="en-GB"/>
          </a:p>
        </p:txBody>
      </p:sp>
    </p:spTree>
    <p:extLst>
      <p:ext uri="{BB962C8B-B14F-4D97-AF65-F5344CB8AC3E}">
        <p14:creationId xmlns:p14="http://schemas.microsoft.com/office/powerpoint/2010/main" val="3361696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Isaac’s development is likely influenced by both nature and nurture.</a:t>
            </a:r>
          </a:p>
          <a:p>
            <a:r>
              <a:rPr lang="en-US"/>
              <a:t>Some children are naturally more sensitive or cautious.</a:t>
            </a:r>
            <a:endParaRPr lang="en-GB"/>
          </a:p>
          <a:p>
            <a:r>
              <a:rPr lang="en-US"/>
              <a:t>Brain development also affects emotions and communication.</a:t>
            </a:r>
            <a:endParaRPr lang="en-GB"/>
          </a:p>
          <a:p>
            <a:r>
              <a:rPr lang="en-US"/>
              <a:t>On the nurture side, there has been maternal depression.</a:t>
            </a:r>
            <a:endParaRPr lang="en-GB"/>
          </a:p>
          <a:p>
            <a:r>
              <a:rPr lang="en-US"/>
              <a:t>There have also been changes in childcare and environment.</a:t>
            </a:r>
            <a:endParaRPr lang="en-GB"/>
          </a:p>
          <a:p>
            <a:r>
              <a:rPr lang="en-US"/>
              <a:t>These factors combine to influence his development.</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4</a:t>
            </a:fld>
            <a:endParaRPr lang="en-GB"/>
          </a:p>
        </p:txBody>
      </p:sp>
    </p:spTree>
    <p:extLst>
      <p:ext uri="{BB962C8B-B14F-4D97-AF65-F5344CB8AC3E}">
        <p14:creationId xmlns:p14="http://schemas.microsoft.com/office/powerpoint/2010/main" val="692237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Support should focus on helping Isaac feel secure.</a:t>
            </a:r>
          </a:p>
          <a:p>
            <a:r>
              <a:rPr lang="en-US"/>
              <a:t>A key worker would give him a consistent adult.</a:t>
            </a:r>
            <a:endParaRPr lang="en-GB"/>
          </a:p>
          <a:p>
            <a:r>
              <a:rPr lang="en-US"/>
              <a:t>Routines should stay predictable each day.</a:t>
            </a:r>
            <a:endParaRPr lang="en-GB"/>
          </a:p>
          <a:p>
            <a:r>
              <a:rPr lang="en-US"/>
              <a:t>Separation at drop-off should be gradual.</a:t>
            </a:r>
            <a:endParaRPr lang="en-GB"/>
          </a:p>
          <a:p>
            <a:r>
              <a:rPr lang="en-US"/>
              <a:t>Small-group activities would help him feel more confident.</a:t>
            </a:r>
            <a:endParaRPr lang="en-GB"/>
          </a:p>
          <a:p>
            <a:r>
              <a:rPr lang="en-US"/>
              <a:t>Play-based communication can support language development.</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5</a:t>
            </a:fld>
            <a:endParaRPr lang="en-GB"/>
          </a:p>
        </p:txBody>
      </p:sp>
    </p:spTree>
    <p:extLst>
      <p:ext uri="{BB962C8B-B14F-4D97-AF65-F5344CB8AC3E}">
        <p14:creationId xmlns:p14="http://schemas.microsoft.com/office/powerpoint/2010/main" val="2208777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Isaac’s mother may need emotional and parenting support.</a:t>
            </a:r>
          </a:p>
          <a:p>
            <a:r>
              <a:rPr lang="en-US"/>
              <a:t>Community services could also help reduce isolation.</a:t>
            </a:r>
            <a:endParaRPr lang="en-GB"/>
          </a:p>
          <a:p>
            <a:r>
              <a:rPr lang="en-US"/>
              <a:t>Communication between home and nursery should stay consistent.</a:t>
            </a:r>
            <a:endParaRPr lang="en-GB"/>
          </a:p>
          <a:p>
            <a:r>
              <a:rPr lang="en-US"/>
              <a:t>Professionals like health visitors and speech therapists may be involved.</a:t>
            </a:r>
            <a:endParaRPr lang="en-GB"/>
          </a:p>
          <a:p>
            <a:r>
              <a:rPr lang="en-US"/>
              <a:t>Working together gives more joined-up support for Isaac.</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6</a:t>
            </a:fld>
            <a:endParaRPr lang="en-GB"/>
          </a:p>
        </p:txBody>
      </p:sp>
    </p:spTree>
    <p:extLst>
      <p:ext uri="{BB962C8B-B14F-4D97-AF65-F5344CB8AC3E}">
        <p14:creationId xmlns:p14="http://schemas.microsoft.com/office/powerpoint/2010/main" val="464293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Bowlby’s theory helps explain the importance of early relationships.</a:t>
            </a:r>
          </a:p>
          <a:p>
            <a:r>
              <a:rPr lang="en-US"/>
              <a:t>It is widely used in early years practice.</a:t>
            </a:r>
            <a:endParaRPr lang="en-GB"/>
          </a:p>
          <a:p>
            <a:r>
              <a:rPr lang="en-US"/>
              <a:t>However, it focuses heavily on the mother.</a:t>
            </a:r>
            <a:endParaRPr lang="en-GB"/>
          </a:p>
          <a:p>
            <a:r>
              <a:rPr lang="en-US"/>
              <a:t>It also does not fully reflect modern family structures.</a:t>
            </a:r>
            <a:endParaRPr lang="en-GB"/>
          </a:p>
          <a:p>
            <a:r>
              <a:rPr lang="en-US"/>
              <a:t>Children can also recover with the right support.</a:t>
            </a:r>
            <a:endParaRPr lang="en-GB"/>
          </a:p>
          <a:p>
            <a:r>
              <a:rPr lang="en-US"/>
              <a:t>Even so, it is still useful for understanding Isaac.</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7</a:t>
            </a:fld>
            <a:endParaRPr lang="en-GB"/>
          </a:p>
        </p:txBody>
      </p:sp>
    </p:spTree>
    <p:extLst>
      <p:ext uri="{BB962C8B-B14F-4D97-AF65-F5344CB8AC3E}">
        <p14:creationId xmlns:p14="http://schemas.microsoft.com/office/powerpoint/2010/main" val="903796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Isaac’s </a:t>
            </a:r>
            <a:r>
              <a:rPr lang="en-US" dirty="0" err="1"/>
              <a:t>behaviour</a:t>
            </a:r>
            <a:r>
              <a:rPr lang="en-US" dirty="0"/>
              <a:t> can be understood through attachment theory.</a:t>
            </a:r>
          </a:p>
          <a:p>
            <a:r>
              <a:rPr lang="en-US"/>
              <a:t>His separation anxiety and withdrawal may link to early instability.</a:t>
            </a:r>
            <a:endParaRPr lang="en-GB"/>
          </a:p>
          <a:p>
            <a:r>
              <a:rPr lang="en-US"/>
              <a:t>With consistent support and strong relationships, he can become more confident over time.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47A8830-FD27-4749-BCED-8D141193F8AC}" type="slidenum">
              <a:t>8</a:t>
            </a:fld>
            <a:endParaRPr lang="en-GB"/>
          </a:p>
        </p:txBody>
      </p:sp>
    </p:spTree>
    <p:extLst>
      <p:ext uri="{BB962C8B-B14F-4D97-AF65-F5344CB8AC3E}">
        <p14:creationId xmlns:p14="http://schemas.microsoft.com/office/powerpoint/2010/main" val="1177962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753341-4BD4-1654-48D6-B33E68705705}"/>
              </a:ext>
            </a:extLst>
          </p:cNvPr>
          <p:cNvSpPr txBox="1"/>
          <p:nvPr/>
        </p:nvSpPr>
        <p:spPr>
          <a:xfrm>
            <a:off x="553833" y="1544087"/>
            <a:ext cx="11133751"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highlight>
                  <a:srgbClr val="FFFFFF"/>
                </a:highlight>
                <a:latin typeface="Arial"/>
                <a:cs typeface="Arial"/>
              </a:rPr>
              <a:t>Student Name</a:t>
            </a:r>
            <a:r>
              <a:rPr lang="en-GB" sz="3600" dirty="0">
                <a:highlight>
                  <a:srgbClr val="FFFFFF"/>
                </a:highlight>
                <a:latin typeface="Arial"/>
                <a:cs typeface="Arial"/>
              </a:rPr>
              <a:t>: Nazma Raza (2515554)</a:t>
            </a:r>
            <a:endParaRPr lang="en-GB" sz="3600">
              <a:highlight>
                <a:srgbClr val="C6C6C6"/>
              </a:highlight>
              <a:latin typeface="Arial"/>
              <a:cs typeface="Arial"/>
            </a:endParaRPr>
          </a:p>
          <a:p>
            <a:r>
              <a:rPr lang="en-GB" sz="3600" b="1" dirty="0">
                <a:highlight>
                  <a:srgbClr val="FFFFFF"/>
                </a:highlight>
                <a:latin typeface="Arial"/>
                <a:cs typeface="Arial"/>
              </a:rPr>
              <a:t>Module Code</a:t>
            </a:r>
            <a:r>
              <a:rPr lang="en-GB" sz="3600" dirty="0">
                <a:highlight>
                  <a:srgbClr val="FFFFFF"/>
                </a:highlight>
                <a:latin typeface="Arial"/>
                <a:cs typeface="Arial"/>
              </a:rPr>
              <a:t>: </a:t>
            </a:r>
            <a:r>
              <a:rPr lang="en-GB" sz="3600">
                <a:highlight>
                  <a:srgbClr val="FFFFFF"/>
                </a:highlight>
                <a:latin typeface="Arial"/>
                <a:cs typeface="Arial"/>
              </a:rPr>
              <a:t>LCHS4010</a:t>
            </a:r>
            <a:endParaRPr lang="en-GB" sz="3600" dirty="0">
              <a:highlight>
                <a:srgbClr val="FFFFFF"/>
              </a:highlight>
              <a:latin typeface="Arial"/>
              <a:cs typeface="Arial"/>
            </a:endParaRPr>
          </a:p>
          <a:p>
            <a:r>
              <a:rPr lang="en-GB" sz="3600" b="1" dirty="0">
                <a:highlight>
                  <a:srgbClr val="FFFFFF"/>
                </a:highlight>
                <a:latin typeface="Arial"/>
                <a:cs typeface="Arial"/>
              </a:rPr>
              <a:t>Module title</a:t>
            </a:r>
            <a:r>
              <a:rPr lang="en-GB" sz="3600" dirty="0">
                <a:highlight>
                  <a:srgbClr val="FFFFFF"/>
                </a:highlight>
                <a:latin typeface="Arial"/>
                <a:cs typeface="Arial"/>
              </a:rPr>
              <a:t>: </a:t>
            </a:r>
            <a:r>
              <a:rPr lang="en-GB" sz="3600">
                <a:highlight>
                  <a:srgbClr val="FFFFFF"/>
                </a:highlight>
                <a:latin typeface="Arial"/>
                <a:cs typeface="Arial"/>
              </a:rPr>
              <a:t>Psychology</a:t>
            </a:r>
            <a:r>
              <a:rPr lang="en-GB" sz="3600" dirty="0">
                <a:highlight>
                  <a:srgbClr val="FFFFFF"/>
                </a:highlight>
                <a:latin typeface="Arial"/>
                <a:cs typeface="Arial"/>
              </a:rPr>
              <a:t> in Health And Social Care</a:t>
            </a:r>
            <a:endParaRPr lang="en-GB" sz="3600">
              <a:latin typeface="Arial"/>
              <a:cs typeface="Arial"/>
            </a:endParaRPr>
          </a:p>
          <a:p>
            <a:endParaRPr lang="en-GB" sz="3200" dirty="0">
              <a:highlight>
                <a:srgbClr val="FFFFFF"/>
              </a:highlight>
              <a:latin typeface="Arial"/>
              <a:cs typeface="Arial"/>
            </a:endParaRPr>
          </a:p>
          <a:p>
            <a:endParaRPr lang="en-GB" sz="3200"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C3E819-5A6B-E430-6313-77EEAE683B9F}"/>
              </a:ext>
            </a:extLst>
          </p:cNvPr>
          <p:cNvSpPr>
            <a:spLocks noGrp="1"/>
          </p:cNvSpPr>
          <p:nvPr>
            <p:ph idx="1"/>
          </p:nvPr>
        </p:nvSpPr>
        <p:spPr>
          <a:xfrm>
            <a:off x="577241" y="332940"/>
            <a:ext cx="10515600" cy="6198927"/>
          </a:xfrm>
        </p:spPr>
        <p:txBody>
          <a:bodyPr vert="horz" lIns="91440" tIns="45720" rIns="91440" bIns="45720" rtlCol="0" anchor="t">
            <a:normAutofit fontScale="92500" lnSpcReduction="20000"/>
          </a:bodyPr>
          <a:lstStyle/>
          <a:p>
            <a:pPr marL="0" indent="0">
              <a:buNone/>
            </a:pPr>
            <a:r>
              <a:rPr lang="en-GB" sz="3600" dirty="0"/>
              <a:t> </a:t>
            </a:r>
            <a:r>
              <a:rPr lang="en-GB" sz="3000" b="1">
                <a:latin typeface="Arial"/>
                <a:cs typeface="Arial"/>
              </a:rPr>
              <a:t>Bowlby's Attachment Theory</a:t>
            </a:r>
            <a:endParaRPr lang="en-US" sz="3000" b="1">
              <a:latin typeface="Arial"/>
              <a:cs typeface="Arial"/>
            </a:endParaRPr>
          </a:p>
          <a:p>
            <a:r>
              <a:rPr lang="en-GB" sz="3000">
                <a:latin typeface="Arial"/>
                <a:ea typeface="+mn-lt"/>
                <a:cs typeface="Arial"/>
              </a:rPr>
              <a:t>Bowlby suggested that children need strong and dependable relationships with caregivers to feel safe and emotionally secure.</a:t>
            </a:r>
            <a:endParaRPr lang="en-GB" sz="3000">
              <a:latin typeface="Arial"/>
              <a:cs typeface="Arial"/>
            </a:endParaRPr>
          </a:p>
          <a:p>
            <a:r>
              <a:rPr lang="en-GB" sz="3000">
                <a:latin typeface="Arial"/>
                <a:ea typeface="+mn-lt"/>
                <a:cs typeface="Arial"/>
              </a:rPr>
              <a:t>During early childhood, children learn whether the adults around them can be trusted to meet their emotional and physical needs.</a:t>
            </a:r>
            <a:endParaRPr lang="en-GB" sz="3000">
              <a:latin typeface="Arial"/>
              <a:cs typeface="Arial"/>
            </a:endParaRPr>
          </a:p>
          <a:p>
            <a:r>
              <a:rPr lang="en-GB" sz="3000">
                <a:latin typeface="Arial"/>
                <a:ea typeface="+mn-lt"/>
                <a:cs typeface="Arial"/>
              </a:rPr>
              <a:t>When care is warm, consistent, and responsive, children are more likely to develop a secure attachment.</a:t>
            </a:r>
            <a:endParaRPr lang="en-GB" sz="3000">
              <a:latin typeface="Arial"/>
              <a:cs typeface="Arial"/>
            </a:endParaRPr>
          </a:p>
          <a:p>
            <a:r>
              <a:rPr lang="en-GB" sz="3000" dirty="0">
                <a:latin typeface="Arial"/>
                <a:ea typeface="+mn-lt"/>
                <a:cs typeface="Arial"/>
              </a:rPr>
              <a:t>Feeling secure gives children the confidence to explore their surroundings, interact with others, and cope with new experiences.</a:t>
            </a:r>
            <a:endParaRPr lang="en-GB" sz="3000">
              <a:latin typeface="Arial"/>
              <a:cs typeface="Arial"/>
            </a:endParaRPr>
          </a:p>
          <a:p>
            <a:r>
              <a:rPr lang="en-GB" sz="3000">
                <a:latin typeface="Arial"/>
                <a:ea typeface="+mn-lt"/>
                <a:cs typeface="Arial"/>
              </a:rPr>
              <a:t>Bowlby believed that early relationships create expectations about future relationships, known as an internal working model.</a:t>
            </a:r>
            <a:endParaRPr lang="en-GB" sz="3000">
              <a:latin typeface="Arial"/>
              <a:cs typeface="Arial"/>
            </a:endParaRPr>
          </a:p>
          <a:p>
            <a:r>
              <a:rPr lang="en-GB" sz="3000">
                <a:latin typeface="Arial"/>
                <a:ea typeface="+mn-lt"/>
                <a:cs typeface="Arial"/>
              </a:rPr>
              <a:t>Difficulties within early caregiving relationships can affect emotional, social, and behavioural development.</a:t>
            </a:r>
            <a:endParaRPr lang="en-GB" sz="3000">
              <a:latin typeface="Arial"/>
              <a:cs typeface="Arial"/>
            </a:endParaRPr>
          </a:p>
          <a:p>
            <a:endParaRPr lang="en-GB" dirty="0"/>
          </a:p>
        </p:txBody>
      </p:sp>
    </p:spTree>
    <p:extLst>
      <p:ext uri="{BB962C8B-B14F-4D97-AF65-F5344CB8AC3E}">
        <p14:creationId xmlns:p14="http://schemas.microsoft.com/office/powerpoint/2010/main" val="2044124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A3CBDE-3994-45DD-69C0-90735197D186}"/>
              </a:ext>
            </a:extLst>
          </p:cNvPr>
          <p:cNvSpPr>
            <a:spLocks noGrp="1"/>
          </p:cNvSpPr>
          <p:nvPr>
            <p:ph idx="1"/>
          </p:nvPr>
        </p:nvSpPr>
        <p:spPr>
          <a:xfrm>
            <a:off x="342900" y="301625"/>
            <a:ext cx="11430000" cy="6294438"/>
          </a:xfrm>
        </p:spPr>
        <p:txBody>
          <a:bodyPr vert="horz" lIns="91440" tIns="45720" rIns="91440" bIns="45720" rtlCol="0" anchor="t">
            <a:normAutofit fontScale="92500" lnSpcReduction="20000"/>
          </a:bodyPr>
          <a:lstStyle/>
          <a:p>
            <a:pPr marL="0" indent="0">
              <a:buNone/>
            </a:pPr>
            <a:r>
              <a:rPr lang="en-GB" b="1">
                <a:latin typeface="Arial"/>
                <a:cs typeface="Arial"/>
              </a:rPr>
              <a:t>Applying the Theory to Isaac</a:t>
            </a:r>
            <a:endParaRPr lang="en-US" b="1">
              <a:latin typeface="Arial"/>
              <a:cs typeface="Arial"/>
            </a:endParaRPr>
          </a:p>
          <a:p>
            <a:endParaRPr lang="en-GB" dirty="0">
              <a:latin typeface="Arial"/>
              <a:cs typeface="Arial"/>
            </a:endParaRPr>
          </a:p>
          <a:p>
            <a:r>
              <a:rPr lang="en-GB">
                <a:latin typeface="Arial"/>
                <a:cs typeface="Arial"/>
              </a:rPr>
              <a:t>Isaac's experiences suggest that he may not always feel emotionally secure in unfamiliar situations.</a:t>
            </a:r>
            <a:endParaRPr lang="en-GB"/>
          </a:p>
          <a:p>
            <a:r>
              <a:rPr lang="en-GB">
                <a:latin typeface="Arial"/>
                <a:cs typeface="Arial"/>
              </a:rPr>
              <a:t>His strong reaction when separating from his mother may indicate that he relies heavily on her for reassurance.</a:t>
            </a:r>
          </a:p>
          <a:p>
            <a:r>
              <a:rPr lang="en-GB">
                <a:latin typeface="Arial"/>
                <a:cs typeface="Arial"/>
              </a:rPr>
              <a:t>Post-natal depression can affect a parent's emotional availability, which may have influenced Isaac's early experiences of comfort and support.</a:t>
            </a:r>
          </a:p>
          <a:p>
            <a:r>
              <a:rPr lang="en-GB">
                <a:latin typeface="Arial"/>
                <a:cs typeface="Arial"/>
              </a:rPr>
              <a:t>Frequent changes in childcare may have made it difficult for him to build trusting relationships with consistent adults.</a:t>
            </a:r>
          </a:p>
          <a:p>
            <a:r>
              <a:rPr lang="en-GB">
                <a:latin typeface="Arial"/>
                <a:cs typeface="Arial"/>
              </a:rPr>
              <a:t>His withdrawn behaviour during free play suggests that he may lack confidence when interacting with other children.</a:t>
            </a:r>
          </a:p>
          <a:p>
            <a:r>
              <a:rPr lang="en-GB">
                <a:latin typeface="Arial"/>
                <a:cs typeface="Arial"/>
              </a:rPr>
              <a:t>Avoiding group activities could be linked to anxiety about unfamiliar people and situations.</a:t>
            </a:r>
          </a:p>
          <a:p>
            <a:r>
              <a:rPr lang="en-GB">
                <a:latin typeface="Arial"/>
                <a:cs typeface="Arial"/>
              </a:rPr>
              <a:t>His clingy behaviour at home may reflect an ongoing need for reassurance and security.</a:t>
            </a:r>
          </a:p>
          <a:p>
            <a:r>
              <a:rPr lang="en-GB">
                <a:latin typeface="Arial"/>
                <a:cs typeface="Arial"/>
              </a:rPr>
              <a:t>From an attachment perspective, Isaac may be finding it difficult to feel safe enough to explore and engage independently.</a:t>
            </a:r>
          </a:p>
          <a:p>
            <a:endParaRPr lang="en-GB" dirty="0">
              <a:latin typeface="Aptos"/>
              <a:cs typeface="Arial"/>
            </a:endParaRPr>
          </a:p>
        </p:txBody>
      </p:sp>
    </p:spTree>
    <p:extLst>
      <p:ext uri="{BB962C8B-B14F-4D97-AF65-F5344CB8AC3E}">
        <p14:creationId xmlns:p14="http://schemas.microsoft.com/office/powerpoint/2010/main" val="2940779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D5007B-117B-A296-8F2A-0B415C7D2350}"/>
              </a:ext>
            </a:extLst>
          </p:cNvPr>
          <p:cNvSpPr>
            <a:spLocks noGrp="1"/>
          </p:cNvSpPr>
          <p:nvPr>
            <p:ph idx="1"/>
          </p:nvPr>
        </p:nvSpPr>
        <p:spPr>
          <a:xfrm>
            <a:off x="525050" y="301625"/>
            <a:ext cx="11197050" cy="6377074"/>
          </a:xfrm>
        </p:spPr>
        <p:txBody>
          <a:bodyPr vert="horz" lIns="91440" tIns="45720" rIns="91440" bIns="45720" rtlCol="0" anchor="t">
            <a:noAutofit/>
          </a:bodyPr>
          <a:lstStyle/>
          <a:p>
            <a:pPr marL="0" indent="0">
              <a:buNone/>
            </a:pPr>
            <a:r>
              <a:rPr lang="en-GB" sz="2100" b="1">
                <a:latin typeface="Arial"/>
                <a:cs typeface="Arial"/>
              </a:rPr>
              <a:t>Nature and Nurture</a:t>
            </a:r>
            <a:endParaRPr lang="en-US" sz="2100" b="1">
              <a:latin typeface="Arial"/>
              <a:cs typeface="Arial"/>
            </a:endParaRPr>
          </a:p>
          <a:p>
            <a:endParaRPr lang="en-GB" sz="2100" dirty="0">
              <a:latin typeface="Arial"/>
              <a:cs typeface="Arial"/>
            </a:endParaRPr>
          </a:p>
          <a:p>
            <a:r>
              <a:rPr lang="en-GB" sz="2100">
                <a:latin typeface="Arial"/>
                <a:cs typeface="Arial"/>
              </a:rPr>
              <a:t>Isaac's development is likely the result of both biological and environmental influences working together.</a:t>
            </a:r>
            <a:endParaRPr lang="en-GB" sz="2100" dirty="0">
              <a:latin typeface="Arial"/>
              <a:cs typeface="Arial"/>
            </a:endParaRPr>
          </a:p>
          <a:p>
            <a:r>
              <a:rPr lang="en-GB" sz="2100">
                <a:latin typeface="Arial"/>
                <a:cs typeface="Arial"/>
              </a:rPr>
              <a:t>Nature</a:t>
            </a:r>
            <a:endParaRPr lang="en-GB" sz="2100"/>
          </a:p>
          <a:p>
            <a:r>
              <a:rPr lang="en-GB" sz="2100">
                <a:latin typeface="Arial"/>
                <a:cs typeface="Arial"/>
              </a:rPr>
              <a:t>Every child is born with a unique temperament.</a:t>
            </a:r>
            <a:endParaRPr lang="en-GB" sz="2100" dirty="0">
              <a:latin typeface="Arial"/>
              <a:cs typeface="Arial"/>
            </a:endParaRPr>
          </a:p>
          <a:p>
            <a:r>
              <a:rPr lang="en-GB" sz="2100">
                <a:latin typeface="Arial"/>
                <a:cs typeface="Arial"/>
              </a:rPr>
              <a:t>Some children are naturally more cautious, sensitive, or emotionally reactive than others.</a:t>
            </a:r>
            <a:endParaRPr lang="en-GB" sz="2100" dirty="0">
              <a:latin typeface="Arial"/>
              <a:cs typeface="Arial"/>
            </a:endParaRPr>
          </a:p>
          <a:p>
            <a:r>
              <a:rPr lang="en-GB" sz="2100">
                <a:latin typeface="Arial"/>
                <a:cs typeface="Arial"/>
              </a:rPr>
              <a:t>Early brain development influences communication, emotional regulation, and social skills.</a:t>
            </a:r>
            <a:endParaRPr lang="en-GB" sz="2100" dirty="0">
              <a:latin typeface="Arial"/>
              <a:cs typeface="Arial"/>
            </a:endParaRPr>
          </a:p>
          <a:p>
            <a:r>
              <a:rPr lang="en-GB" sz="2100">
                <a:latin typeface="Arial"/>
                <a:cs typeface="Arial"/>
              </a:rPr>
              <a:t>Nurture</a:t>
            </a:r>
            <a:endParaRPr lang="en-GB" sz="2100"/>
          </a:p>
          <a:p>
            <a:r>
              <a:rPr lang="en-GB" sz="2100">
                <a:latin typeface="Arial"/>
                <a:cs typeface="Arial"/>
              </a:rPr>
              <a:t>His mother's mental health difficulties may have affected early interactions.</a:t>
            </a:r>
            <a:endParaRPr lang="en-GB" sz="2100" dirty="0">
              <a:latin typeface="Arial"/>
              <a:cs typeface="Arial"/>
            </a:endParaRPr>
          </a:p>
          <a:p>
            <a:r>
              <a:rPr lang="en-GB" sz="2100">
                <a:latin typeface="Arial"/>
                <a:cs typeface="Arial"/>
              </a:rPr>
              <a:t>Disrupted childcare arrangements may have reduced consistency and stability.</a:t>
            </a:r>
            <a:endParaRPr lang="en-GB" sz="2100" dirty="0">
              <a:latin typeface="Arial"/>
              <a:cs typeface="Arial"/>
            </a:endParaRPr>
          </a:p>
          <a:p>
            <a:r>
              <a:rPr lang="en-GB" sz="2100">
                <a:latin typeface="Arial"/>
                <a:cs typeface="Arial"/>
              </a:rPr>
              <a:t>Limited social opportunities may have affected his confidence around other children.</a:t>
            </a:r>
            <a:endParaRPr lang="en-GB" sz="2100" dirty="0">
              <a:latin typeface="Arial"/>
              <a:cs typeface="Arial"/>
            </a:endParaRPr>
          </a:p>
          <a:p>
            <a:r>
              <a:rPr lang="en-GB" sz="2100">
                <a:latin typeface="Arial"/>
                <a:cs typeface="Arial"/>
              </a:rPr>
              <a:t>Relocating to a new area may have created additional stress and change.</a:t>
            </a:r>
            <a:endParaRPr lang="en-GB" sz="2100" dirty="0">
              <a:latin typeface="Arial"/>
              <a:cs typeface="Arial"/>
            </a:endParaRPr>
          </a:p>
          <a:p>
            <a:r>
              <a:rPr lang="en-GB" sz="2100">
                <a:latin typeface="Arial"/>
                <a:cs typeface="Arial"/>
              </a:rPr>
              <a:t>Neither nature nor nurture alone explains Isaac's development. It is the interaction between the two that is most important.</a:t>
            </a:r>
            <a:endParaRPr lang="en-GB" sz="2100" dirty="0">
              <a:latin typeface="Arial"/>
              <a:cs typeface="Arial"/>
            </a:endParaRPr>
          </a:p>
          <a:p>
            <a:endParaRPr lang="en-GB" sz="2200" dirty="0"/>
          </a:p>
        </p:txBody>
      </p:sp>
    </p:spTree>
    <p:extLst>
      <p:ext uri="{BB962C8B-B14F-4D97-AF65-F5344CB8AC3E}">
        <p14:creationId xmlns:p14="http://schemas.microsoft.com/office/powerpoint/2010/main" val="3768314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B2497E-953E-E524-0716-9F5E0E3DCB59}"/>
              </a:ext>
            </a:extLst>
          </p:cNvPr>
          <p:cNvSpPr>
            <a:spLocks noGrp="1"/>
          </p:cNvSpPr>
          <p:nvPr>
            <p:ph idx="1"/>
          </p:nvPr>
        </p:nvSpPr>
        <p:spPr>
          <a:xfrm>
            <a:off x="232776" y="301625"/>
            <a:ext cx="11548996" cy="6303310"/>
          </a:xfrm>
        </p:spPr>
        <p:txBody>
          <a:bodyPr vert="horz" lIns="91440" tIns="45720" rIns="91440" bIns="45720" rtlCol="0" anchor="t">
            <a:normAutofit lnSpcReduction="10000"/>
          </a:bodyPr>
          <a:lstStyle/>
          <a:p>
            <a:pPr marL="0" indent="0">
              <a:buNone/>
            </a:pPr>
            <a:r>
              <a:rPr lang="en-GB" b="1">
                <a:latin typeface="Arial"/>
                <a:cs typeface="Arial"/>
              </a:rPr>
              <a:t>Supporting Isaac's Development</a:t>
            </a:r>
            <a:endParaRPr lang="en-US" b="1"/>
          </a:p>
          <a:p>
            <a:endParaRPr lang="en-GB" sz="2400" dirty="0">
              <a:latin typeface="Arial"/>
              <a:ea typeface="+mn-lt"/>
              <a:cs typeface="Arial"/>
            </a:endParaRPr>
          </a:p>
          <a:p>
            <a:r>
              <a:rPr lang="en-GB" sz="2400">
                <a:latin typeface="Arial"/>
                <a:ea typeface="+mn-lt"/>
                <a:cs typeface="Arial"/>
              </a:rPr>
              <a:t>To support Isaac, practitioners should focus on helping him feel secure, confident, and included.</a:t>
            </a:r>
            <a:endParaRPr lang="en-GB" sz="2400">
              <a:latin typeface="Arial"/>
              <a:cs typeface="Arial"/>
            </a:endParaRPr>
          </a:p>
          <a:p>
            <a:r>
              <a:rPr lang="en-GB" sz="2400">
                <a:latin typeface="Arial"/>
                <a:ea typeface="+mn-lt"/>
                <a:cs typeface="Arial"/>
              </a:rPr>
              <a:t>A consistent key worker could provide a trusted adult relationship within the setting.</a:t>
            </a:r>
            <a:endParaRPr lang="en-GB" sz="2400">
              <a:latin typeface="Arial"/>
              <a:cs typeface="Arial"/>
            </a:endParaRPr>
          </a:p>
          <a:p>
            <a:r>
              <a:rPr lang="en-GB" sz="2400">
                <a:latin typeface="Arial"/>
                <a:ea typeface="+mn-lt"/>
                <a:cs typeface="Arial"/>
              </a:rPr>
              <a:t>Predictable routines may help reduce uncertainty and support emotional security.</a:t>
            </a:r>
            <a:endParaRPr lang="en-GB" sz="2400">
              <a:latin typeface="Arial"/>
              <a:cs typeface="Arial"/>
            </a:endParaRPr>
          </a:p>
          <a:p>
            <a:r>
              <a:rPr lang="en-GB" sz="2400">
                <a:latin typeface="Arial"/>
                <a:ea typeface="+mn-lt"/>
                <a:cs typeface="Arial"/>
              </a:rPr>
              <a:t>Small-group activities could help him develop friendships without feeling overwhelmed.</a:t>
            </a:r>
            <a:endParaRPr lang="en-GB" sz="2400">
              <a:latin typeface="Arial"/>
              <a:cs typeface="Arial"/>
            </a:endParaRPr>
          </a:p>
          <a:p>
            <a:r>
              <a:rPr lang="en-GB" sz="2400">
                <a:latin typeface="Arial"/>
                <a:ea typeface="+mn-lt"/>
                <a:cs typeface="Arial"/>
              </a:rPr>
              <a:t>Play-based communication activities could encourage language development in a relaxed way.</a:t>
            </a:r>
            <a:endParaRPr lang="en-GB" sz="2400">
              <a:latin typeface="Arial"/>
              <a:cs typeface="Arial"/>
            </a:endParaRPr>
          </a:p>
          <a:p>
            <a:r>
              <a:rPr lang="en-GB" sz="2400">
                <a:latin typeface="Arial"/>
                <a:ea typeface="+mn-lt"/>
                <a:cs typeface="Arial"/>
              </a:rPr>
              <a:t>Practitioners should acknowledge and validate his feelings rather than dismissing them.</a:t>
            </a:r>
            <a:endParaRPr lang="en-GB" sz="2400">
              <a:latin typeface="Arial"/>
              <a:cs typeface="Arial"/>
            </a:endParaRPr>
          </a:p>
          <a:p>
            <a:r>
              <a:rPr lang="en-GB" sz="2400">
                <a:latin typeface="Arial"/>
                <a:ea typeface="+mn-lt"/>
                <a:cs typeface="Arial"/>
              </a:rPr>
              <a:t>Opportunities for independent play can be introduced gradually to build confidence.</a:t>
            </a:r>
            <a:endParaRPr lang="en-GB" sz="2400">
              <a:latin typeface="Arial"/>
              <a:cs typeface="Arial"/>
            </a:endParaRPr>
          </a:p>
          <a:p>
            <a:r>
              <a:rPr lang="en-GB" sz="2400">
                <a:latin typeface="Arial"/>
                <a:ea typeface="+mn-lt"/>
                <a:cs typeface="Arial"/>
              </a:rPr>
              <a:t>These strategies encourage Isaac to feel safe while developing greater independence.</a:t>
            </a:r>
            <a:endParaRPr lang="en-GB" sz="2400">
              <a:latin typeface="Arial"/>
              <a:cs typeface="Arial"/>
            </a:endParaRPr>
          </a:p>
          <a:p>
            <a:endParaRPr lang="en-GB" dirty="0"/>
          </a:p>
        </p:txBody>
      </p:sp>
    </p:spTree>
    <p:extLst>
      <p:ext uri="{BB962C8B-B14F-4D97-AF65-F5344CB8AC3E}">
        <p14:creationId xmlns:p14="http://schemas.microsoft.com/office/powerpoint/2010/main" val="4176174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FA6F26-50CC-6A08-F81B-5B02F0A159A1}"/>
              </a:ext>
            </a:extLst>
          </p:cNvPr>
          <p:cNvSpPr>
            <a:spLocks noGrp="1"/>
          </p:cNvSpPr>
          <p:nvPr>
            <p:ph idx="1"/>
          </p:nvPr>
        </p:nvSpPr>
        <p:spPr>
          <a:xfrm>
            <a:off x="571500" y="250825"/>
            <a:ext cx="11315700" cy="6218238"/>
          </a:xfrm>
        </p:spPr>
        <p:txBody>
          <a:bodyPr vert="horz" lIns="91440" tIns="45720" rIns="91440" bIns="45720" rtlCol="0" anchor="t">
            <a:normAutofit fontScale="92500" lnSpcReduction="20000"/>
          </a:bodyPr>
          <a:lstStyle/>
          <a:p>
            <a:pPr marL="0" indent="0">
              <a:buNone/>
            </a:pPr>
            <a:r>
              <a:rPr lang="en-GB" b="1">
                <a:latin typeface="Arial"/>
                <a:cs typeface="Arial"/>
              </a:rPr>
              <a:t>Family Support and Multi-Agency Working</a:t>
            </a:r>
            <a:endParaRPr lang="en-US" b="1">
              <a:latin typeface="Arial"/>
              <a:cs typeface="Arial"/>
            </a:endParaRPr>
          </a:p>
          <a:p>
            <a:pPr marL="0" indent="0">
              <a:buNone/>
            </a:pPr>
            <a:endParaRPr lang="en-GB" sz="3200" dirty="0">
              <a:latin typeface="Arial"/>
              <a:ea typeface="+mn-lt"/>
              <a:cs typeface="Arial"/>
            </a:endParaRPr>
          </a:p>
          <a:p>
            <a:r>
              <a:rPr lang="en-GB" sz="2200">
                <a:latin typeface="Arial"/>
                <a:ea typeface="+mn-lt"/>
                <a:cs typeface="Arial"/>
              </a:rPr>
              <a:t>Supporting Isaac's development also means recognising the challenges faced by his mother.</a:t>
            </a:r>
            <a:endParaRPr lang="en-GB" sz="2200">
              <a:latin typeface="Arial"/>
              <a:cs typeface="Arial"/>
            </a:endParaRPr>
          </a:p>
          <a:p>
            <a:r>
              <a:rPr lang="en-GB" sz="2200">
                <a:latin typeface="Arial"/>
                <a:cs typeface="Arial"/>
              </a:rPr>
              <a:t>Family Support</a:t>
            </a:r>
          </a:p>
          <a:p>
            <a:r>
              <a:rPr lang="en-GB" sz="2200">
                <a:latin typeface="Arial"/>
                <a:ea typeface="+mn-lt"/>
                <a:cs typeface="Arial"/>
              </a:rPr>
              <a:t>Providing emotional and practical support for his mother may have a positive impact on Isaac's wellbeing.</a:t>
            </a:r>
            <a:endParaRPr lang="en-GB" sz="2200">
              <a:latin typeface="Arial"/>
              <a:cs typeface="Arial"/>
            </a:endParaRPr>
          </a:p>
          <a:p>
            <a:r>
              <a:rPr lang="en-GB" sz="2200">
                <a:latin typeface="Arial"/>
                <a:ea typeface="+mn-lt"/>
                <a:cs typeface="Arial"/>
              </a:rPr>
              <a:t>Parenting support programmes could help strengthen confidence and parent-child interactions.</a:t>
            </a:r>
            <a:endParaRPr lang="en-GB" sz="2200">
              <a:latin typeface="Arial"/>
              <a:cs typeface="Arial"/>
            </a:endParaRPr>
          </a:p>
          <a:p>
            <a:r>
              <a:rPr lang="en-GB" sz="2200">
                <a:latin typeface="Arial"/>
                <a:ea typeface="+mn-lt"/>
                <a:cs typeface="Arial"/>
              </a:rPr>
              <a:t>Local community groups may reduce isolation and help the family build support networks.</a:t>
            </a:r>
            <a:endParaRPr lang="en-GB" sz="2200">
              <a:latin typeface="Arial"/>
              <a:cs typeface="Arial"/>
            </a:endParaRPr>
          </a:p>
          <a:p>
            <a:r>
              <a:rPr lang="en-GB" sz="2200">
                <a:latin typeface="Arial"/>
                <a:ea typeface="+mn-lt"/>
                <a:cs typeface="Arial"/>
              </a:rPr>
              <a:t>Regular communication between home and the Children's Centre would promote consistency.</a:t>
            </a:r>
            <a:endParaRPr lang="en-GB" sz="2200">
              <a:latin typeface="Arial"/>
              <a:cs typeface="Arial"/>
            </a:endParaRPr>
          </a:p>
          <a:p>
            <a:r>
              <a:rPr lang="en-GB" sz="2200">
                <a:latin typeface="Arial"/>
                <a:cs typeface="Arial"/>
              </a:rPr>
              <a:t>Multi-Agency Working</a:t>
            </a:r>
          </a:p>
          <a:p>
            <a:r>
              <a:rPr lang="en-GB" sz="2200">
                <a:latin typeface="Arial"/>
                <a:ea typeface="+mn-lt"/>
                <a:cs typeface="Arial"/>
              </a:rPr>
              <a:t>Professionals may work together to support the family, including:</a:t>
            </a:r>
            <a:endParaRPr lang="en-GB" sz="2200">
              <a:latin typeface="Arial"/>
              <a:cs typeface="Arial"/>
            </a:endParaRPr>
          </a:p>
          <a:p>
            <a:r>
              <a:rPr lang="en-GB" sz="2200">
                <a:latin typeface="Arial"/>
                <a:ea typeface="+mn-lt"/>
                <a:cs typeface="Arial"/>
              </a:rPr>
              <a:t>Early Years practitioners</a:t>
            </a:r>
            <a:endParaRPr lang="en-GB" sz="2200">
              <a:latin typeface="Arial"/>
              <a:cs typeface="Arial"/>
            </a:endParaRPr>
          </a:p>
          <a:p>
            <a:r>
              <a:rPr lang="en-GB" sz="2200">
                <a:latin typeface="Arial"/>
                <a:ea typeface="+mn-lt"/>
                <a:cs typeface="Arial"/>
              </a:rPr>
              <a:t>Health Visitors</a:t>
            </a:r>
            <a:endParaRPr lang="en-GB" sz="2200">
              <a:latin typeface="Arial"/>
              <a:cs typeface="Arial"/>
            </a:endParaRPr>
          </a:p>
          <a:p>
            <a:r>
              <a:rPr lang="en-GB" sz="2200">
                <a:latin typeface="Arial"/>
                <a:ea typeface="+mn-lt"/>
                <a:cs typeface="Arial"/>
              </a:rPr>
              <a:t>Speech and Language Therapists</a:t>
            </a:r>
            <a:endParaRPr lang="en-GB" sz="2200">
              <a:latin typeface="Arial"/>
              <a:cs typeface="Arial"/>
            </a:endParaRPr>
          </a:p>
          <a:p>
            <a:r>
              <a:rPr lang="en-GB" sz="2200">
                <a:latin typeface="Arial"/>
                <a:ea typeface="+mn-lt"/>
                <a:cs typeface="Arial"/>
              </a:rPr>
              <a:t>GPs</a:t>
            </a:r>
            <a:endParaRPr lang="en-GB" sz="2200">
              <a:latin typeface="Arial"/>
              <a:cs typeface="Arial"/>
            </a:endParaRPr>
          </a:p>
          <a:p>
            <a:r>
              <a:rPr lang="en-GB" sz="2200">
                <a:latin typeface="Arial"/>
                <a:ea typeface="+mn-lt"/>
                <a:cs typeface="Arial"/>
              </a:rPr>
              <a:t>Family Support Workers</a:t>
            </a:r>
            <a:endParaRPr lang="en-GB" sz="2200">
              <a:latin typeface="Arial"/>
              <a:cs typeface="Arial"/>
            </a:endParaRPr>
          </a:p>
          <a:p>
            <a:r>
              <a:rPr lang="en-GB" sz="2200">
                <a:latin typeface="Arial"/>
                <a:ea typeface="+mn-lt"/>
                <a:cs typeface="Arial"/>
              </a:rPr>
              <a:t>A coordinated approach ensures that support addresses both Isaac's developmental needs and wider family circumstances.</a:t>
            </a:r>
            <a:endParaRPr lang="en-GB" sz="1800">
              <a:latin typeface="Arial"/>
              <a:cs typeface="Arial"/>
            </a:endParaRPr>
          </a:p>
          <a:p>
            <a:endParaRPr lang="en-GB" dirty="0"/>
          </a:p>
        </p:txBody>
      </p:sp>
    </p:spTree>
    <p:extLst>
      <p:ext uri="{BB962C8B-B14F-4D97-AF65-F5344CB8AC3E}">
        <p14:creationId xmlns:p14="http://schemas.microsoft.com/office/powerpoint/2010/main" val="159294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AD976-9702-7B46-D69D-21904E913F3C}"/>
              </a:ext>
            </a:extLst>
          </p:cNvPr>
          <p:cNvSpPr>
            <a:spLocks noGrp="1"/>
          </p:cNvSpPr>
          <p:nvPr>
            <p:ph idx="1"/>
          </p:nvPr>
        </p:nvSpPr>
        <p:spPr>
          <a:xfrm>
            <a:off x="215900" y="301625"/>
            <a:ext cx="11671300" cy="6408738"/>
          </a:xfrm>
        </p:spPr>
        <p:txBody>
          <a:bodyPr vert="horz" lIns="91440" tIns="45720" rIns="91440" bIns="45720" rtlCol="0" anchor="t">
            <a:normAutofit lnSpcReduction="10000"/>
          </a:bodyPr>
          <a:lstStyle/>
          <a:p>
            <a:pPr marL="0" indent="0">
              <a:buNone/>
            </a:pPr>
            <a:r>
              <a:rPr lang="en-GB" sz="3600" b="1">
                <a:latin typeface="Arial"/>
                <a:cs typeface="Arial"/>
              </a:rPr>
              <a:t>Reflecting on Bowlby's Theory</a:t>
            </a:r>
            <a:endParaRPr lang="en-US" sz="3600" b="1">
              <a:latin typeface="Arial"/>
              <a:cs typeface="Arial"/>
            </a:endParaRPr>
          </a:p>
          <a:p>
            <a:pPr marL="0" indent="0">
              <a:buNone/>
            </a:pPr>
            <a:r>
              <a:rPr lang="en-GB" sz="2200" dirty="0">
                <a:latin typeface="Arial"/>
                <a:cs typeface="Arial"/>
              </a:rPr>
              <a:t>  </a:t>
            </a:r>
            <a:r>
              <a:rPr lang="en-GB" sz="2200" b="1">
                <a:latin typeface="Arial"/>
                <a:cs typeface="Arial"/>
              </a:rPr>
              <a:t> What makes the theory useful?</a:t>
            </a:r>
          </a:p>
          <a:p>
            <a:r>
              <a:rPr lang="en-GB" sz="2200">
                <a:latin typeface="Arial"/>
                <a:ea typeface="+mn-lt"/>
                <a:cs typeface="Arial"/>
              </a:rPr>
              <a:t>It helps explain how early relationships can influence later emotional and social development.</a:t>
            </a:r>
            <a:endParaRPr lang="en-GB" sz="2200">
              <a:latin typeface="Arial"/>
              <a:cs typeface="Arial"/>
            </a:endParaRPr>
          </a:p>
          <a:p>
            <a:r>
              <a:rPr lang="en-GB" sz="2200">
                <a:latin typeface="Arial"/>
                <a:ea typeface="+mn-lt"/>
                <a:cs typeface="Arial"/>
              </a:rPr>
              <a:t>It provides a clear framework for understanding some of Isaac's behaviours.</a:t>
            </a:r>
            <a:endParaRPr lang="en-GB" sz="2200">
              <a:latin typeface="Arial"/>
              <a:cs typeface="Arial"/>
            </a:endParaRPr>
          </a:p>
          <a:p>
            <a:r>
              <a:rPr lang="en-GB" sz="2200">
                <a:latin typeface="Arial"/>
                <a:ea typeface="+mn-lt"/>
                <a:cs typeface="Arial"/>
              </a:rPr>
              <a:t>Many attachment-based approaches used in early years settings are influenced by Bowlby's work.</a:t>
            </a:r>
            <a:endParaRPr lang="en-GB" sz="2200">
              <a:latin typeface="Arial"/>
              <a:cs typeface="Arial"/>
            </a:endParaRPr>
          </a:p>
          <a:p>
            <a:r>
              <a:rPr lang="en-GB" sz="2200">
                <a:latin typeface="Arial"/>
                <a:cs typeface="Arial"/>
              </a:rPr>
              <a:t>What are its limitations?</a:t>
            </a:r>
          </a:p>
          <a:p>
            <a:r>
              <a:rPr lang="en-GB" sz="2200">
                <a:latin typeface="Arial"/>
                <a:ea typeface="+mn-lt"/>
                <a:cs typeface="Arial"/>
              </a:rPr>
              <a:t>The theory focuses strongly on attachment relationships and may overlook other influences on development.</a:t>
            </a:r>
            <a:endParaRPr lang="en-GB" sz="2200">
              <a:latin typeface="Arial"/>
              <a:cs typeface="Arial"/>
            </a:endParaRPr>
          </a:p>
          <a:p>
            <a:r>
              <a:rPr lang="en-GB" sz="2200">
                <a:latin typeface="Arial"/>
                <a:ea typeface="+mn-lt"/>
                <a:cs typeface="Arial"/>
              </a:rPr>
              <a:t>Not all children who experience difficulties in early childhood develop long-term problems.</a:t>
            </a:r>
            <a:endParaRPr lang="en-GB" sz="2200">
              <a:latin typeface="Arial"/>
              <a:cs typeface="Arial"/>
            </a:endParaRPr>
          </a:p>
          <a:p>
            <a:r>
              <a:rPr lang="en-GB" sz="2200">
                <a:latin typeface="Arial"/>
                <a:ea typeface="+mn-lt"/>
                <a:cs typeface="Arial"/>
              </a:rPr>
              <a:t>Family structures and caregiving arrangements are more varied today than when Bowlby developed his theory.</a:t>
            </a:r>
            <a:endParaRPr lang="en-GB" sz="2200">
              <a:latin typeface="Arial"/>
              <a:cs typeface="Arial"/>
            </a:endParaRPr>
          </a:p>
          <a:p>
            <a:r>
              <a:rPr lang="en-GB" sz="2200">
                <a:latin typeface="Arial"/>
                <a:ea typeface="+mn-lt"/>
                <a:cs typeface="Arial"/>
              </a:rPr>
              <a:t>In culturally diverse communities, children may form secure attachments with several caregivers rather than one main attachment figure.</a:t>
            </a:r>
            <a:endParaRPr lang="en-GB" sz="2200">
              <a:latin typeface="Arial"/>
              <a:cs typeface="Arial"/>
            </a:endParaRPr>
          </a:p>
          <a:p>
            <a:r>
              <a:rPr lang="en-GB" sz="2200">
                <a:latin typeface="Arial"/>
                <a:ea typeface="+mn-lt"/>
                <a:cs typeface="Arial"/>
              </a:rPr>
              <a:t>Although Bowlby's theory does not explain everything about Isaac's development, it offers valuable insight into the impact of his early experiences.</a:t>
            </a:r>
            <a:endParaRPr lang="en-GB" sz="220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189378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7640AA-B14F-2DB2-D6D8-6527F7CAFF23}"/>
              </a:ext>
            </a:extLst>
          </p:cNvPr>
          <p:cNvSpPr>
            <a:spLocks noGrp="1"/>
          </p:cNvSpPr>
          <p:nvPr>
            <p:ph idx="1"/>
          </p:nvPr>
        </p:nvSpPr>
        <p:spPr>
          <a:xfrm>
            <a:off x="190500" y="238125"/>
            <a:ext cx="11988800" cy="6484938"/>
          </a:xfrm>
        </p:spPr>
        <p:txBody>
          <a:bodyPr vert="horz" lIns="91440" tIns="45720" rIns="91440" bIns="45720" rtlCol="0" anchor="t">
            <a:normAutofit/>
          </a:bodyPr>
          <a:lstStyle/>
          <a:p>
            <a:pPr marL="0" indent="0">
              <a:buNone/>
            </a:pPr>
            <a:r>
              <a:rPr lang="en-GB" b="1">
                <a:latin typeface="Arial"/>
                <a:cs typeface="Arial"/>
              </a:rPr>
              <a:t>Conclusion</a:t>
            </a:r>
          </a:p>
          <a:p>
            <a:pPr marL="0" indent="0">
              <a:buNone/>
            </a:pPr>
            <a:endParaRPr lang="en-GB" dirty="0">
              <a:latin typeface="Arial"/>
              <a:ea typeface="+mn-lt"/>
              <a:cs typeface="Arial"/>
            </a:endParaRPr>
          </a:p>
          <a:p>
            <a:pPr marL="457200" indent="-457200"/>
            <a:r>
              <a:rPr lang="en-GB" sz="3200">
                <a:latin typeface="Arial"/>
                <a:ea typeface="+mn-lt"/>
                <a:cs typeface="Arial"/>
              </a:rPr>
              <a:t>Isaac's difficulties cannot be linked to one single cause. However, Bowlby's Attachment Theory helps us understand how experiences such as maternal depression, disrupted childcare, and limited social support may have affected his sense of security. By providing stable relationships, targeted support, and effective multi-agency intervention, practitioners can help Isaac develop greater confidence, stronger social skills, and improved emotional wellbeing.</a:t>
            </a:r>
            <a:endParaRPr lang="en-GB" sz="3200" dirty="0">
              <a:latin typeface="Arial"/>
              <a:cs typeface="Arial"/>
            </a:endParaRPr>
          </a:p>
          <a:p>
            <a:endParaRPr lang="en-GB" sz="3200" dirty="0">
              <a:latin typeface="Arial"/>
              <a:cs typeface="Arial"/>
            </a:endParaRPr>
          </a:p>
        </p:txBody>
      </p:sp>
    </p:spTree>
    <p:extLst>
      <p:ext uri="{BB962C8B-B14F-4D97-AF65-F5344CB8AC3E}">
        <p14:creationId xmlns:p14="http://schemas.microsoft.com/office/powerpoint/2010/main" val="4151213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AFD6C3-7056-DAD3-F438-8DDB61C540AB}"/>
              </a:ext>
            </a:extLst>
          </p:cNvPr>
          <p:cNvSpPr>
            <a:spLocks noGrp="1"/>
          </p:cNvSpPr>
          <p:nvPr>
            <p:ph idx="1"/>
          </p:nvPr>
        </p:nvSpPr>
        <p:spPr>
          <a:xfrm>
            <a:off x="266700" y="123825"/>
            <a:ext cx="10858500" cy="6721192"/>
          </a:xfrm>
        </p:spPr>
        <p:txBody>
          <a:bodyPr vert="horz" lIns="91440" tIns="45720" rIns="91440" bIns="45720" rtlCol="0" anchor="t">
            <a:noAutofit/>
          </a:bodyPr>
          <a:lstStyle/>
          <a:p>
            <a:endParaRPr lang="en-GB" sz="1800" dirty="0">
              <a:latin typeface="Arial"/>
              <a:ea typeface="+mn-lt"/>
              <a:cs typeface="Arial"/>
            </a:endParaRPr>
          </a:p>
          <a:p>
            <a:pPr marL="0" indent="0">
              <a:buNone/>
            </a:pPr>
            <a:r>
              <a:rPr lang="en-GB" sz="2400" b="1">
                <a:latin typeface="Arial"/>
                <a:ea typeface="+mn-lt"/>
                <a:cs typeface="Arial"/>
              </a:rPr>
              <a:t>Reference List </a:t>
            </a:r>
            <a:endParaRPr lang="en-GB" sz="2400" b="1">
              <a:latin typeface="Arial"/>
              <a:cs typeface="Arial"/>
            </a:endParaRPr>
          </a:p>
          <a:p>
            <a:endParaRPr lang="en-GB" sz="1800" dirty="0">
              <a:latin typeface="Arial"/>
              <a:ea typeface="+mn-lt"/>
              <a:cs typeface="Arial"/>
            </a:endParaRPr>
          </a:p>
          <a:p>
            <a:r>
              <a:rPr lang="en-GB" sz="2100" dirty="0">
                <a:latin typeface="Arial"/>
                <a:ea typeface="+mn-lt"/>
                <a:cs typeface="Arial"/>
              </a:rPr>
              <a:t>Ainsworth, M.D.S., </a:t>
            </a:r>
            <a:r>
              <a:rPr lang="en-GB" sz="2100" dirty="0" err="1">
                <a:latin typeface="Arial"/>
                <a:ea typeface="+mn-lt"/>
                <a:cs typeface="Arial"/>
              </a:rPr>
              <a:t>Blehar</a:t>
            </a:r>
            <a:r>
              <a:rPr lang="en-GB" sz="2100" dirty="0">
                <a:latin typeface="Arial"/>
                <a:ea typeface="+mn-lt"/>
                <a:cs typeface="Arial"/>
              </a:rPr>
              <a:t>, M.C., Waters, E. and Wall, S. (1978) </a:t>
            </a:r>
            <a:r>
              <a:rPr lang="en-GB" sz="2100" i="1" dirty="0">
                <a:latin typeface="Arial"/>
                <a:ea typeface="+mn-lt"/>
                <a:cs typeface="Arial"/>
              </a:rPr>
              <a:t>Patterns of Attachment: A Psychological Study of the Strange Situation</a:t>
            </a:r>
            <a:r>
              <a:rPr lang="en-GB" sz="2100" dirty="0">
                <a:latin typeface="Arial"/>
                <a:ea typeface="+mn-lt"/>
                <a:cs typeface="Arial"/>
              </a:rPr>
              <a:t>. Hillsdale, NJ: Lawrence Erlbaum Associates.</a:t>
            </a:r>
            <a:endParaRPr lang="en-GB" sz="2100">
              <a:latin typeface="Arial"/>
              <a:cs typeface="Arial"/>
            </a:endParaRPr>
          </a:p>
          <a:p>
            <a:r>
              <a:rPr lang="en-GB" sz="2100" dirty="0">
                <a:latin typeface="Arial"/>
                <a:ea typeface="+mn-lt"/>
                <a:cs typeface="Arial"/>
              </a:rPr>
              <a:t>Bee, H. and Boyd, D. (2020) </a:t>
            </a:r>
            <a:r>
              <a:rPr lang="en-GB" sz="2100" i="1" dirty="0">
                <a:latin typeface="Arial"/>
                <a:ea typeface="+mn-lt"/>
                <a:cs typeface="Arial"/>
              </a:rPr>
              <a:t>The Developing Child</a:t>
            </a:r>
            <a:r>
              <a:rPr lang="en-GB" sz="2100" dirty="0">
                <a:latin typeface="Arial"/>
                <a:ea typeface="+mn-lt"/>
                <a:cs typeface="Arial"/>
              </a:rPr>
              <a:t>. 14th </a:t>
            </a:r>
            <a:r>
              <a:rPr lang="en-GB" sz="2100" dirty="0" err="1">
                <a:latin typeface="Arial"/>
                <a:ea typeface="+mn-lt"/>
                <a:cs typeface="Arial"/>
              </a:rPr>
              <a:t>edn</a:t>
            </a:r>
            <a:r>
              <a:rPr lang="en-GB" sz="2100" dirty="0">
                <a:latin typeface="Arial"/>
                <a:ea typeface="+mn-lt"/>
                <a:cs typeface="Arial"/>
              </a:rPr>
              <a:t>. Harlow: Pearson.</a:t>
            </a:r>
            <a:endParaRPr lang="en-GB" sz="2100">
              <a:latin typeface="Arial"/>
              <a:cs typeface="Arial"/>
            </a:endParaRPr>
          </a:p>
          <a:p>
            <a:r>
              <a:rPr lang="en-GB" sz="2100">
                <a:latin typeface="Arial"/>
                <a:ea typeface="+mn-lt"/>
                <a:cs typeface="Arial"/>
              </a:rPr>
              <a:t>Bowlby, J. (1969) </a:t>
            </a:r>
            <a:r>
              <a:rPr lang="en-GB" sz="2100" i="1">
                <a:latin typeface="Arial"/>
                <a:ea typeface="+mn-lt"/>
                <a:cs typeface="Arial"/>
              </a:rPr>
              <a:t>Attachment and Loss: Volume 1: Attachment</a:t>
            </a:r>
            <a:r>
              <a:rPr lang="en-GB" sz="2100">
                <a:latin typeface="Arial"/>
                <a:ea typeface="+mn-lt"/>
                <a:cs typeface="Arial"/>
              </a:rPr>
              <a:t>. London: Hogarth Press.</a:t>
            </a:r>
            <a:endParaRPr lang="en-GB" sz="2100">
              <a:latin typeface="Arial"/>
              <a:cs typeface="Arial"/>
            </a:endParaRPr>
          </a:p>
          <a:p>
            <a:r>
              <a:rPr lang="en-GB" sz="2100">
                <a:latin typeface="Arial"/>
                <a:ea typeface="+mn-lt"/>
                <a:cs typeface="Arial"/>
              </a:rPr>
              <a:t>Department for Education (2024) </a:t>
            </a:r>
            <a:r>
              <a:rPr lang="en-GB" sz="2100" i="1">
                <a:latin typeface="Arial"/>
                <a:ea typeface="+mn-lt"/>
                <a:cs typeface="Arial"/>
              </a:rPr>
              <a:t>Statutory Framework for the Early Years Foundation Stage</a:t>
            </a:r>
            <a:r>
              <a:rPr lang="en-GB" sz="2100">
                <a:latin typeface="Arial"/>
                <a:ea typeface="+mn-lt"/>
                <a:cs typeface="Arial"/>
              </a:rPr>
              <a:t>. London: Department for Education.</a:t>
            </a:r>
            <a:endParaRPr lang="en-GB" sz="2100">
              <a:latin typeface="Arial"/>
              <a:cs typeface="Arial"/>
            </a:endParaRPr>
          </a:p>
          <a:p>
            <a:r>
              <a:rPr lang="en-GB" sz="2100" dirty="0">
                <a:latin typeface="Arial"/>
                <a:ea typeface="+mn-lt"/>
                <a:cs typeface="Arial"/>
              </a:rPr>
              <a:t>Holmes, J. (2014) </a:t>
            </a:r>
            <a:r>
              <a:rPr lang="en-GB" sz="2100" i="1" dirty="0">
                <a:latin typeface="Arial"/>
                <a:ea typeface="+mn-lt"/>
                <a:cs typeface="Arial"/>
              </a:rPr>
              <a:t>John Bowlby and Attachment Theory</a:t>
            </a:r>
            <a:r>
              <a:rPr lang="en-GB" sz="2100" dirty="0">
                <a:latin typeface="Arial"/>
                <a:ea typeface="+mn-lt"/>
                <a:cs typeface="Arial"/>
              </a:rPr>
              <a:t>. 2nd </a:t>
            </a:r>
            <a:r>
              <a:rPr lang="en-GB" sz="2100" dirty="0" err="1">
                <a:latin typeface="Arial"/>
                <a:ea typeface="+mn-lt"/>
                <a:cs typeface="Arial"/>
              </a:rPr>
              <a:t>edn</a:t>
            </a:r>
            <a:r>
              <a:rPr lang="en-GB" sz="2100" dirty="0">
                <a:latin typeface="Arial"/>
                <a:ea typeface="+mn-lt"/>
                <a:cs typeface="Arial"/>
              </a:rPr>
              <a:t>. London: Routledge.</a:t>
            </a:r>
            <a:endParaRPr lang="en-GB" sz="2100">
              <a:latin typeface="Arial"/>
              <a:cs typeface="Arial"/>
            </a:endParaRPr>
          </a:p>
          <a:p>
            <a:r>
              <a:rPr lang="en-GB" sz="2100" dirty="0">
                <a:latin typeface="Arial"/>
                <a:ea typeface="+mn-lt"/>
                <a:cs typeface="Arial"/>
              </a:rPr>
              <a:t>Howe, D. (2011) </a:t>
            </a:r>
            <a:r>
              <a:rPr lang="en-GB" sz="2100" i="1" dirty="0">
                <a:latin typeface="Arial"/>
                <a:ea typeface="+mn-lt"/>
                <a:cs typeface="Arial"/>
              </a:rPr>
              <a:t>Attachment Across the </a:t>
            </a:r>
            <a:r>
              <a:rPr lang="en-GB" sz="2100" i="1" dirty="0" err="1">
                <a:latin typeface="Arial"/>
                <a:ea typeface="+mn-lt"/>
                <a:cs typeface="Arial"/>
              </a:rPr>
              <a:t>Lifecourse</a:t>
            </a:r>
            <a:r>
              <a:rPr lang="en-GB" sz="2100" i="1" dirty="0">
                <a:latin typeface="Arial"/>
                <a:ea typeface="+mn-lt"/>
                <a:cs typeface="Arial"/>
              </a:rPr>
              <a:t>: A Brief Introduction</a:t>
            </a:r>
            <a:r>
              <a:rPr lang="en-GB" sz="2100" dirty="0">
                <a:latin typeface="Arial"/>
                <a:ea typeface="+mn-lt"/>
                <a:cs typeface="Arial"/>
              </a:rPr>
              <a:t>. Basingstoke: Palgrave Macmillan.</a:t>
            </a:r>
            <a:endParaRPr lang="en-GB" sz="2100">
              <a:latin typeface="Arial"/>
              <a:cs typeface="Arial"/>
            </a:endParaRPr>
          </a:p>
          <a:p>
            <a:r>
              <a:rPr lang="en-GB" sz="2100">
                <a:latin typeface="Arial"/>
                <a:ea typeface="+mn-lt"/>
                <a:cs typeface="Arial"/>
              </a:rPr>
              <a:t>Oates, J. and Grayson, A. (2021) </a:t>
            </a:r>
            <a:r>
              <a:rPr lang="en-GB" sz="2100" i="1">
                <a:latin typeface="Arial"/>
                <a:ea typeface="+mn-lt"/>
                <a:cs typeface="Arial"/>
              </a:rPr>
              <a:t>Cognitive and Language Development in Children</a:t>
            </a:r>
            <a:r>
              <a:rPr lang="en-GB" sz="2100">
                <a:latin typeface="Arial"/>
                <a:ea typeface="+mn-lt"/>
                <a:cs typeface="Arial"/>
              </a:rPr>
              <a:t>. Oxford: Wiley Blackwell.</a:t>
            </a:r>
            <a:endParaRPr lang="en-GB" sz="2100">
              <a:latin typeface="Arial"/>
              <a:cs typeface="Arial"/>
            </a:endParaRPr>
          </a:p>
          <a:p>
            <a:r>
              <a:rPr lang="en-GB" sz="2100" dirty="0">
                <a:latin typeface="Arial"/>
                <a:ea typeface="+mn-lt"/>
                <a:cs typeface="Arial"/>
              </a:rPr>
              <a:t>Prior, V. and Glaser, D. (2020) </a:t>
            </a:r>
            <a:r>
              <a:rPr lang="en-GB" sz="2100" i="1" dirty="0">
                <a:latin typeface="Arial"/>
                <a:ea typeface="+mn-lt"/>
                <a:cs typeface="Arial"/>
              </a:rPr>
              <a:t>Understanding Attachment and Attachment Disorders: Theory, Evidence and Practice</a:t>
            </a:r>
            <a:r>
              <a:rPr lang="en-GB" sz="2100" dirty="0">
                <a:latin typeface="Arial"/>
                <a:ea typeface="+mn-lt"/>
                <a:cs typeface="Arial"/>
              </a:rPr>
              <a:t>. 3rd </a:t>
            </a:r>
            <a:r>
              <a:rPr lang="en-GB" sz="2100" dirty="0" err="1">
                <a:latin typeface="Arial"/>
                <a:ea typeface="+mn-lt"/>
                <a:cs typeface="Arial"/>
              </a:rPr>
              <a:t>edn</a:t>
            </a:r>
            <a:r>
              <a:rPr lang="en-GB" sz="2100" dirty="0">
                <a:latin typeface="Arial"/>
                <a:ea typeface="+mn-lt"/>
                <a:cs typeface="Arial"/>
              </a:rPr>
              <a:t>. London: Jessica Kingsley Publishers.</a:t>
            </a:r>
            <a:endParaRPr lang="en-GB" sz="2100">
              <a:latin typeface="Arial"/>
              <a:cs typeface="Arial"/>
            </a:endParaRPr>
          </a:p>
          <a:p>
            <a:endParaRPr lang="en-GB" sz="2000" dirty="0"/>
          </a:p>
        </p:txBody>
      </p:sp>
    </p:spTree>
    <p:extLst>
      <p:ext uri="{BB962C8B-B14F-4D97-AF65-F5344CB8AC3E}">
        <p14:creationId xmlns:p14="http://schemas.microsoft.com/office/powerpoint/2010/main" val="142106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236</cp:revision>
  <dcterms:created xsi:type="dcterms:W3CDTF">2026-06-21T15:31:59Z</dcterms:created>
  <dcterms:modified xsi:type="dcterms:W3CDTF">2026-06-21T21:29:55Z</dcterms:modified>
</cp:coreProperties>
</file>