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88" r:id="rId1"/>
  </p:sldMasterIdLst>
  <p:notesMasterIdLst>
    <p:notesMasterId r:id="rId34"/>
  </p:notesMasterIdLst>
  <p:handoutMasterIdLst>
    <p:handoutMasterId r:id="rId35"/>
  </p:handoutMasterIdLst>
  <p:sldIdLst>
    <p:sldId id="256" r:id="rId2"/>
    <p:sldId id="257" r:id="rId3"/>
    <p:sldId id="278" r:id="rId4"/>
    <p:sldId id="279" r:id="rId5"/>
    <p:sldId id="288" r:id="rId6"/>
    <p:sldId id="258" r:id="rId7"/>
    <p:sldId id="280" r:id="rId8"/>
    <p:sldId id="260" r:id="rId9"/>
    <p:sldId id="259" r:id="rId10"/>
    <p:sldId id="283" r:id="rId11"/>
    <p:sldId id="261" r:id="rId12"/>
    <p:sldId id="262" r:id="rId13"/>
    <p:sldId id="293" r:id="rId14"/>
    <p:sldId id="269" r:id="rId15"/>
    <p:sldId id="267" r:id="rId16"/>
    <p:sldId id="270" r:id="rId17"/>
    <p:sldId id="286" r:id="rId18"/>
    <p:sldId id="271" r:id="rId19"/>
    <p:sldId id="297" r:id="rId20"/>
    <p:sldId id="295" r:id="rId21"/>
    <p:sldId id="296" r:id="rId22"/>
    <p:sldId id="299" r:id="rId23"/>
    <p:sldId id="300" r:id="rId24"/>
    <p:sldId id="301" r:id="rId25"/>
    <p:sldId id="305" r:id="rId26"/>
    <p:sldId id="306" r:id="rId27"/>
    <p:sldId id="307" r:id="rId28"/>
    <p:sldId id="308" r:id="rId29"/>
    <p:sldId id="309" r:id="rId30"/>
    <p:sldId id="275" r:id="rId31"/>
    <p:sldId id="266" r:id="rId32"/>
    <p:sldId id="272" r:id="rId33"/>
  </p:sldIdLst>
  <p:sldSz cx="9144000" cy="6858000" type="screen4x3"/>
  <p:notesSz cx="6954838" cy="93091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4" d="100"/>
          <a:sy n="94" d="100"/>
        </p:scale>
        <p:origin x="-105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9" d="100"/>
        <a:sy n="79" d="100"/>
      </p:scale>
      <p:origin x="0" y="80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Relationship Id="rId4" Type="http://schemas.openxmlformats.org/officeDocument/2006/relationships/image" Target="../media/image14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Relationship Id="rId4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E7C36C-07E5-2F43-9E20-E016978F2945}" type="doc">
      <dgm:prSet loTypeId="urn:microsoft.com/office/officeart/2005/8/layout/cycle7" loCatId="cycle" qsTypeId="urn:microsoft.com/office/officeart/2005/8/quickstyle/simple4" qsCatId="simple" csTypeId="urn:microsoft.com/office/officeart/2005/8/colors/accent1_2" csCatId="accent1" phldr="1"/>
      <dgm:spPr/>
    </dgm:pt>
    <dgm:pt modelId="{5CC544D4-0638-4D45-B75B-D04DFCF1CA64}">
      <dgm:prSet phldrT="[Text]" custT="1"/>
      <dgm:spPr/>
      <dgm:t>
        <a:bodyPr/>
        <a:lstStyle/>
        <a:p>
          <a:r>
            <a:rPr lang="en-US" sz="1800" dirty="0" smtClean="0"/>
            <a:t>physical development</a:t>
          </a:r>
          <a:endParaRPr lang="en-US" sz="1800" dirty="0"/>
        </a:p>
      </dgm:t>
    </dgm:pt>
    <dgm:pt modelId="{D7E26662-CDC0-8647-8958-04A2369F372A}" type="parTrans" cxnId="{CF6B8A3D-DE5F-9744-B73B-38AE16B55D19}">
      <dgm:prSet/>
      <dgm:spPr/>
      <dgm:t>
        <a:bodyPr/>
        <a:lstStyle/>
        <a:p>
          <a:endParaRPr lang="en-US"/>
        </a:p>
      </dgm:t>
    </dgm:pt>
    <dgm:pt modelId="{42E0F6E3-D397-484C-81FC-232954A3E08F}" type="sibTrans" cxnId="{CF6B8A3D-DE5F-9744-B73B-38AE16B55D19}">
      <dgm:prSet/>
      <dgm:spPr/>
      <dgm:t>
        <a:bodyPr/>
        <a:lstStyle/>
        <a:p>
          <a:endParaRPr lang="en-US"/>
        </a:p>
      </dgm:t>
    </dgm:pt>
    <dgm:pt modelId="{98EFF1CD-551B-C442-95E3-5CB918AC9DF0}">
      <dgm:prSet phldrT="[Text]" custT="1"/>
      <dgm:spPr/>
      <dgm:t>
        <a:bodyPr/>
        <a:lstStyle/>
        <a:p>
          <a:r>
            <a:rPr lang="en-US" sz="1800" dirty="0" smtClean="0"/>
            <a:t>emotional development</a:t>
          </a:r>
          <a:endParaRPr lang="en-US" sz="1800" dirty="0"/>
        </a:p>
      </dgm:t>
    </dgm:pt>
    <dgm:pt modelId="{2A0695A0-C19F-4D42-9DD4-82AFAA970635}" type="parTrans" cxnId="{1BCE8D8A-2292-1846-B1FC-6C7AC360CF21}">
      <dgm:prSet/>
      <dgm:spPr/>
      <dgm:t>
        <a:bodyPr/>
        <a:lstStyle/>
        <a:p>
          <a:endParaRPr lang="en-US"/>
        </a:p>
      </dgm:t>
    </dgm:pt>
    <dgm:pt modelId="{1A916478-E727-9546-8C37-36D8DCE0FEEA}" type="sibTrans" cxnId="{1BCE8D8A-2292-1846-B1FC-6C7AC360CF21}">
      <dgm:prSet/>
      <dgm:spPr/>
      <dgm:t>
        <a:bodyPr/>
        <a:lstStyle/>
        <a:p>
          <a:endParaRPr lang="en-US"/>
        </a:p>
      </dgm:t>
    </dgm:pt>
    <dgm:pt modelId="{10D1328B-339B-F540-94C3-1589988215C9}">
      <dgm:prSet phldrT="[Text]" custT="1"/>
      <dgm:spPr/>
      <dgm:t>
        <a:bodyPr/>
        <a:lstStyle/>
        <a:p>
          <a:r>
            <a:rPr lang="en-US" sz="1800" dirty="0" smtClean="0"/>
            <a:t>health</a:t>
          </a:r>
          <a:endParaRPr lang="en-US" sz="1800" dirty="0"/>
        </a:p>
      </dgm:t>
    </dgm:pt>
    <dgm:pt modelId="{7ECAD138-08D6-B343-9091-315E0C48D251}" type="parTrans" cxnId="{D6AF3DD9-187A-8543-8B6D-D82620D72076}">
      <dgm:prSet/>
      <dgm:spPr/>
      <dgm:t>
        <a:bodyPr/>
        <a:lstStyle/>
        <a:p>
          <a:endParaRPr lang="en-US"/>
        </a:p>
      </dgm:t>
    </dgm:pt>
    <dgm:pt modelId="{5CF42618-9666-DE49-B388-363BE0F08710}" type="sibTrans" cxnId="{D6AF3DD9-187A-8543-8B6D-D82620D72076}">
      <dgm:prSet/>
      <dgm:spPr/>
      <dgm:t>
        <a:bodyPr/>
        <a:lstStyle/>
        <a:p>
          <a:endParaRPr lang="en-US"/>
        </a:p>
      </dgm:t>
    </dgm:pt>
    <dgm:pt modelId="{2740AA87-A87F-674F-921A-C60B762E595F}">
      <dgm:prSet phldrT="[Text]" custT="1"/>
      <dgm:spPr/>
      <dgm:t>
        <a:bodyPr/>
        <a:lstStyle/>
        <a:p>
          <a:r>
            <a:rPr lang="en-US" sz="1800" dirty="0" smtClean="0"/>
            <a:t>experiences</a:t>
          </a:r>
          <a:endParaRPr lang="en-US" sz="1800" dirty="0"/>
        </a:p>
      </dgm:t>
    </dgm:pt>
    <dgm:pt modelId="{0A8EC4CA-073B-E748-B725-7DCB1849F26B}" type="parTrans" cxnId="{34F8656D-38E2-C946-8129-2A0273B62F34}">
      <dgm:prSet/>
      <dgm:spPr/>
      <dgm:t>
        <a:bodyPr/>
        <a:lstStyle/>
        <a:p>
          <a:endParaRPr lang="en-US"/>
        </a:p>
      </dgm:t>
    </dgm:pt>
    <dgm:pt modelId="{3DF7A4D0-4861-EE48-8E6B-BC45BE21176E}" type="sibTrans" cxnId="{34F8656D-38E2-C946-8129-2A0273B62F34}">
      <dgm:prSet/>
      <dgm:spPr/>
      <dgm:t>
        <a:bodyPr/>
        <a:lstStyle/>
        <a:p>
          <a:endParaRPr lang="en-US"/>
        </a:p>
      </dgm:t>
    </dgm:pt>
    <dgm:pt modelId="{01EF1DE9-6302-A841-A4D8-C404832187C0}">
      <dgm:prSet phldrT="[Text]" custT="1"/>
      <dgm:spPr/>
      <dgm:t>
        <a:bodyPr/>
        <a:lstStyle/>
        <a:p>
          <a:r>
            <a:rPr lang="en-US" sz="1800" dirty="0" smtClean="0"/>
            <a:t>adult reaction</a:t>
          </a:r>
          <a:endParaRPr lang="en-US" sz="1800" dirty="0"/>
        </a:p>
      </dgm:t>
    </dgm:pt>
    <dgm:pt modelId="{6D6280D9-78FC-9A43-8DB9-3BC4A2DF352B}" type="parTrans" cxnId="{017799A9-4312-1B4E-A7AC-AA4E361B6C34}">
      <dgm:prSet/>
      <dgm:spPr/>
      <dgm:t>
        <a:bodyPr/>
        <a:lstStyle/>
        <a:p>
          <a:endParaRPr lang="en-US"/>
        </a:p>
      </dgm:t>
    </dgm:pt>
    <dgm:pt modelId="{BA5F9392-6031-4D4D-87D3-E114E1A79A32}" type="sibTrans" cxnId="{017799A9-4312-1B4E-A7AC-AA4E361B6C34}">
      <dgm:prSet/>
      <dgm:spPr/>
      <dgm:t>
        <a:bodyPr/>
        <a:lstStyle/>
        <a:p>
          <a:endParaRPr lang="en-US"/>
        </a:p>
      </dgm:t>
    </dgm:pt>
    <dgm:pt modelId="{0B5A7FA7-50B9-5148-A934-D3EDAC9E91B2}">
      <dgm:prSet phldrT="[Text]" custT="1"/>
      <dgm:spPr/>
      <dgm:t>
        <a:bodyPr/>
        <a:lstStyle/>
        <a:p>
          <a:r>
            <a:rPr lang="en-US" sz="1800" dirty="0" smtClean="0"/>
            <a:t>experiencing success</a:t>
          </a:r>
          <a:endParaRPr lang="en-US" sz="1800" dirty="0"/>
        </a:p>
      </dgm:t>
    </dgm:pt>
    <dgm:pt modelId="{EC87A9E4-B1F0-2048-8A63-D8A551D522AF}" type="parTrans" cxnId="{B2DB0B9D-310C-1B42-AB6C-17D5DB5FEA50}">
      <dgm:prSet/>
      <dgm:spPr/>
      <dgm:t>
        <a:bodyPr/>
        <a:lstStyle/>
        <a:p>
          <a:endParaRPr lang="en-US"/>
        </a:p>
      </dgm:t>
    </dgm:pt>
    <dgm:pt modelId="{D3E672FE-4DB1-8148-8C03-A81249EABFA7}" type="sibTrans" cxnId="{B2DB0B9D-310C-1B42-AB6C-17D5DB5FEA50}">
      <dgm:prSet/>
      <dgm:spPr/>
      <dgm:t>
        <a:bodyPr/>
        <a:lstStyle/>
        <a:p>
          <a:endParaRPr lang="en-US"/>
        </a:p>
      </dgm:t>
    </dgm:pt>
    <dgm:pt modelId="{E79FC8D8-FF43-B948-8638-84983DD3CA40}" type="pres">
      <dgm:prSet presAssocID="{ECE7C36C-07E5-2F43-9E20-E016978F2945}" presName="Name0" presStyleCnt="0">
        <dgm:presLayoutVars>
          <dgm:dir/>
          <dgm:resizeHandles val="exact"/>
        </dgm:presLayoutVars>
      </dgm:prSet>
      <dgm:spPr/>
    </dgm:pt>
    <dgm:pt modelId="{F5CFD224-8931-8045-AA71-0722A31AE33C}" type="pres">
      <dgm:prSet presAssocID="{5CC544D4-0638-4D45-B75B-D04DFCF1CA64}" presName="node" presStyleLbl="node1" presStyleIdx="0" presStyleCnt="6" custScaleX="151961" custScaleY="13387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764A4E4-2CEA-EF4D-8282-578D7EC3ADAE}" type="pres">
      <dgm:prSet presAssocID="{42E0F6E3-D397-484C-81FC-232954A3E08F}" presName="sibTrans" presStyleLbl="sibTrans2D1" presStyleIdx="0" presStyleCnt="6"/>
      <dgm:spPr/>
      <dgm:t>
        <a:bodyPr/>
        <a:lstStyle/>
        <a:p>
          <a:endParaRPr lang="en-US"/>
        </a:p>
      </dgm:t>
    </dgm:pt>
    <dgm:pt modelId="{8478784F-5971-8C40-AC80-4B208D3CB22A}" type="pres">
      <dgm:prSet presAssocID="{42E0F6E3-D397-484C-81FC-232954A3E08F}" presName="connectorText" presStyleLbl="sibTrans2D1" presStyleIdx="0" presStyleCnt="6"/>
      <dgm:spPr/>
      <dgm:t>
        <a:bodyPr/>
        <a:lstStyle/>
        <a:p>
          <a:endParaRPr lang="en-US"/>
        </a:p>
      </dgm:t>
    </dgm:pt>
    <dgm:pt modelId="{9D438CCF-965E-674E-9FBF-5F7423B7651B}" type="pres">
      <dgm:prSet presAssocID="{98EFF1CD-551B-C442-95E3-5CB918AC9DF0}" presName="node" presStyleLbl="node1" presStyleIdx="1" presStyleCnt="6" custScaleX="159181" custScaleY="14193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AB7BA2D-90E5-894B-9E89-B1E46E706610}" type="pres">
      <dgm:prSet presAssocID="{1A916478-E727-9546-8C37-36D8DCE0FEEA}" presName="sibTrans" presStyleLbl="sibTrans2D1" presStyleIdx="1" presStyleCnt="6"/>
      <dgm:spPr/>
      <dgm:t>
        <a:bodyPr/>
        <a:lstStyle/>
        <a:p>
          <a:endParaRPr lang="en-US"/>
        </a:p>
      </dgm:t>
    </dgm:pt>
    <dgm:pt modelId="{26266AC7-B6AE-6543-8255-9921E6FBBD1E}" type="pres">
      <dgm:prSet presAssocID="{1A916478-E727-9546-8C37-36D8DCE0FEEA}" presName="connectorText" presStyleLbl="sibTrans2D1" presStyleIdx="1" presStyleCnt="6"/>
      <dgm:spPr/>
      <dgm:t>
        <a:bodyPr/>
        <a:lstStyle/>
        <a:p>
          <a:endParaRPr lang="en-US"/>
        </a:p>
      </dgm:t>
    </dgm:pt>
    <dgm:pt modelId="{AFE12266-0B99-9F43-AAE2-15437E21745A}" type="pres">
      <dgm:prSet presAssocID="{10D1328B-339B-F540-94C3-1589988215C9}" presName="node" presStyleLbl="node1" presStyleIdx="2" presStyleCnt="6" custScaleX="144264" custScaleY="16630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1BF4EC3-BCFB-0643-8B60-F62BFE30AEF5}" type="pres">
      <dgm:prSet presAssocID="{5CF42618-9666-DE49-B388-363BE0F08710}" presName="sibTrans" presStyleLbl="sibTrans2D1" presStyleIdx="2" presStyleCnt="6"/>
      <dgm:spPr/>
      <dgm:t>
        <a:bodyPr/>
        <a:lstStyle/>
        <a:p>
          <a:endParaRPr lang="en-US"/>
        </a:p>
      </dgm:t>
    </dgm:pt>
    <dgm:pt modelId="{AABB7DAD-11B6-9F44-8E8E-0BCE15B20A1B}" type="pres">
      <dgm:prSet presAssocID="{5CF42618-9666-DE49-B388-363BE0F08710}" presName="connectorText" presStyleLbl="sibTrans2D1" presStyleIdx="2" presStyleCnt="6"/>
      <dgm:spPr/>
      <dgm:t>
        <a:bodyPr/>
        <a:lstStyle/>
        <a:p>
          <a:endParaRPr lang="en-US"/>
        </a:p>
      </dgm:t>
    </dgm:pt>
    <dgm:pt modelId="{916098E0-9144-E645-91B7-1C691D9A1BA3}" type="pres">
      <dgm:prSet presAssocID="{2740AA87-A87F-674F-921A-C60B762E595F}" presName="node" presStyleLbl="node1" presStyleIdx="3" presStyleCnt="6" custScaleX="123437" custScaleY="135021" custRadScaleRad="11224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CD60659-4B7A-7946-9E22-145CFEEC1D96}" type="pres">
      <dgm:prSet presAssocID="{3DF7A4D0-4861-EE48-8E6B-BC45BE21176E}" presName="sibTrans" presStyleLbl="sibTrans2D1" presStyleIdx="3" presStyleCnt="6"/>
      <dgm:spPr/>
      <dgm:t>
        <a:bodyPr/>
        <a:lstStyle/>
        <a:p>
          <a:endParaRPr lang="en-US"/>
        </a:p>
      </dgm:t>
    </dgm:pt>
    <dgm:pt modelId="{5EF3EDC0-B775-3B42-A01C-31B99336D83B}" type="pres">
      <dgm:prSet presAssocID="{3DF7A4D0-4861-EE48-8E6B-BC45BE21176E}" presName="connectorText" presStyleLbl="sibTrans2D1" presStyleIdx="3" presStyleCnt="6"/>
      <dgm:spPr/>
      <dgm:t>
        <a:bodyPr/>
        <a:lstStyle/>
        <a:p>
          <a:endParaRPr lang="en-US"/>
        </a:p>
      </dgm:t>
    </dgm:pt>
    <dgm:pt modelId="{3DEF4238-940C-114E-B8E9-CD403F60CFA0}" type="pres">
      <dgm:prSet presAssocID="{01EF1DE9-6302-A841-A4D8-C404832187C0}" presName="node" presStyleLbl="node1" presStyleIdx="4" presStyleCnt="6" custScaleX="140497" custScaleY="14936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D693393-22CC-5743-A021-70620D3F89D7}" type="pres">
      <dgm:prSet presAssocID="{BA5F9392-6031-4D4D-87D3-E114E1A79A32}" presName="sibTrans" presStyleLbl="sibTrans2D1" presStyleIdx="4" presStyleCnt="6"/>
      <dgm:spPr/>
      <dgm:t>
        <a:bodyPr/>
        <a:lstStyle/>
        <a:p>
          <a:endParaRPr lang="en-US"/>
        </a:p>
      </dgm:t>
    </dgm:pt>
    <dgm:pt modelId="{4CE37710-E949-A047-9008-5634A917EB48}" type="pres">
      <dgm:prSet presAssocID="{BA5F9392-6031-4D4D-87D3-E114E1A79A32}" presName="connectorText" presStyleLbl="sibTrans2D1" presStyleIdx="4" presStyleCnt="6"/>
      <dgm:spPr/>
      <dgm:t>
        <a:bodyPr/>
        <a:lstStyle/>
        <a:p>
          <a:endParaRPr lang="en-US"/>
        </a:p>
      </dgm:t>
    </dgm:pt>
    <dgm:pt modelId="{083CC79E-D924-104F-9B01-42FDFFE8DAED}" type="pres">
      <dgm:prSet presAssocID="{0B5A7FA7-50B9-5148-A934-D3EDAC9E91B2}" presName="node" presStyleLbl="node1" presStyleIdx="5" presStyleCnt="6" custScaleX="139675" custScaleY="15488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F28F28-3A51-8741-9C1C-8F4319D46743}" type="pres">
      <dgm:prSet presAssocID="{D3E672FE-4DB1-8148-8C03-A81249EABFA7}" presName="sibTrans" presStyleLbl="sibTrans2D1" presStyleIdx="5" presStyleCnt="6"/>
      <dgm:spPr/>
      <dgm:t>
        <a:bodyPr/>
        <a:lstStyle/>
        <a:p>
          <a:endParaRPr lang="en-US"/>
        </a:p>
      </dgm:t>
    </dgm:pt>
    <dgm:pt modelId="{C9BFD214-B7B0-6044-AA48-15020043FEE5}" type="pres">
      <dgm:prSet presAssocID="{D3E672FE-4DB1-8148-8C03-A81249EABFA7}" presName="connectorText" presStyleLbl="sibTrans2D1" presStyleIdx="5" presStyleCnt="6"/>
      <dgm:spPr/>
      <dgm:t>
        <a:bodyPr/>
        <a:lstStyle/>
        <a:p>
          <a:endParaRPr lang="en-US"/>
        </a:p>
      </dgm:t>
    </dgm:pt>
  </dgm:ptLst>
  <dgm:cxnLst>
    <dgm:cxn modelId="{CF6B8A3D-DE5F-9744-B73B-38AE16B55D19}" srcId="{ECE7C36C-07E5-2F43-9E20-E016978F2945}" destId="{5CC544D4-0638-4D45-B75B-D04DFCF1CA64}" srcOrd="0" destOrd="0" parTransId="{D7E26662-CDC0-8647-8958-04A2369F372A}" sibTransId="{42E0F6E3-D397-484C-81FC-232954A3E08F}"/>
    <dgm:cxn modelId="{3D9EDFF8-9ED9-DF4C-A055-891EDA56B640}" type="presOf" srcId="{BA5F9392-6031-4D4D-87D3-E114E1A79A32}" destId="{4CE37710-E949-A047-9008-5634A917EB48}" srcOrd="1" destOrd="0" presId="urn:microsoft.com/office/officeart/2005/8/layout/cycle7"/>
    <dgm:cxn modelId="{458A75D5-AC31-E049-950F-E80BA1A14E44}" type="presOf" srcId="{3DF7A4D0-4861-EE48-8E6B-BC45BE21176E}" destId="{ACD60659-4B7A-7946-9E22-145CFEEC1D96}" srcOrd="0" destOrd="0" presId="urn:microsoft.com/office/officeart/2005/8/layout/cycle7"/>
    <dgm:cxn modelId="{EC2F0F9D-C316-4C48-B696-0E221A22BD81}" type="presOf" srcId="{D3E672FE-4DB1-8148-8C03-A81249EABFA7}" destId="{56F28F28-3A51-8741-9C1C-8F4319D46743}" srcOrd="0" destOrd="0" presId="urn:microsoft.com/office/officeart/2005/8/layout/cycle7"/>
    <dgm:cxn modelId="{E38E50E2-EDC8-AF4B-A86C-877F1B608A35}" type="presOf" srcId="{BA5F9392-6031-4D4D-87D3-E114E1A79A32}" destId="{ED693393-22CC-5743-A021-70620D3F89D7}" srcOrd="0" destOrd="0" presId="urn:microsoft.com/office/officeart/2005/8/layout/cycle7"/>
    <dgm:cxn modelId="{1BCE8D8A-2292-1846-B1FC-6C7AC360CF21}" srcId="{ECE7C36C-07E5-2F43-9E20-E016978F2945}" destId="{98EFF1CD-551B-C442-95E3-5CB918AC9DF0}" srcOrd="1" destOrd="0" parTransId="{2A0695A0-C19F-4D42-9DD4-82AFAA970635}" sibTransId="{1A916478-E727-9546-8C37-36D8DCE0FEEA}"/>
    <dgm:cxn modelId="{8AC3C732-5366-744E-843D-6F6C5EE8907A}" type="presOf" srcId="{98EFF1CD-551B-C442-95E3-5CB918AC9DF0}" destId="{9D438CCF-965E-674E-9FBF-5F7423B7651B}" srcOrd="0" destOrd="0" presId="urn:microsoft.com/office/officeart/2005/8/layout/cycle7"/>
    <dgm:cxn modelId="{D6AF3DD9-187A-8543-8B6D-D82620D72076}" srcId="{ECE7C36C-07E5-2F43-9E20-E016978F2945}" destId="{10D1328B-339B-F540-94C3-1589988215C9}" srcOrd="2" destOrd="0" parTransId="{7ECAD138-08D6-B343-9091-315E0C48D251}" sibTransId="{5CF42618-9666-DE49-B388-363BE0F08710}"/>
    <dgm:cxn modelId="{519D577E-EC48-B049-BBB0-F5C3400BCBE0}" type="presOf" srcId="{42E0F6E3-D397-484C-81FC-232954A3E08F}" destId="{8478784F-5971-8C40-AC80-4B208D3CB22A}" srcOrd="1" destOrd="0" presId="urn:microsoft.com/office/officeart/2005/8/layout/cycle7"/>
    <dgm:cxn modelId="{0EA3ADE3-D1D5-5A4F-9124-0B5631AEDD6F}" type="presOf" srcId="{1A916478-E727-9546-8C37-36D8DCE0FEEA}" destId="{26266AC7-B6AE-6543-8255-9921E6FBBD1E}" srcOrd="1" destOrd="0" presId="urn:microsoft.com/office/officeart/2005/8/layout/cycle7"/>
    <dgm:cxn modelId="{C8090A6A-0F82-7241-977D-E10B681A0BD5}" type="presOf" srcId="{3DF7A4D0-4861-EE48-8E6B-BC45BE21176E}" destId="{5EF3EDC0-B775-3B42-A01C-31B99336D83B}" srcOrd="1" destOrd="0" presId="urn:microsoft.com/office/officeart/2005/8/layout/cycle7"/>
    <dgm:cxn modelId="{53AD7064-A11C-3241-B8C2-2B210EFF6611}" type="presOf" srcId="{5CF42618-9666-DE49-B388-363BE0F08710}" destId="{AABB7DAD-11B6-9F44-8E8E-0BCE15B20A1B}" srcOrd="1" destOrd="0" presId="urn:microsoft.com/office/officeart/2005/8/layout/cycle7"/>
    <dgm:cxn modelId="{02023DC7-FDBA-AB4E-826F-DDF324756FCF}" type="presOf" srcId="{1A916478-E727-9546-8C37-36D8DCE0FEEA}" destId="{DAB7BA2D-90E5-894B-9E89-B1E46E706610}" srcOrd="0" destOrd="0" presId="urn:microsoft.com/office/officeart/2005/8/layout/cycle7"/>
    <dgm:cxn modelId="{E271308F-9C74-AC4D-8B77-158213074E18}" type="presOf" srcId="{10D1328B-339B-F540-94C3-1589988215C9}" destId="{AFE12266-0B99-9F43-AAE2-15437E21745A}" srcOrd="0" destOrd="0" presId="urn:microsoft.com/office/officeart/2005/8/layout/cycle7"/>
    <dgm:cxn modelId="{B2DB0B9D-310C-1B42-AB6C-17D5DB5FEA50}" srcId="{ECE7C36C-07E5-2F43-9E20-E016978F2945}" destId="{0B5A7FA7-50B9-5148-A934-D3EDAC9E91B2}" srcOrd="5" destOrd="0" parTransId="{EC87A9E4-B1F0-2048-8A63-D8A551D522AF}" sibTransId="{D3E672FE-4DB1-8148-8C03-A81249EABFA7}"/>
    <dgm:cxn modelId="{B416EACF-6AD1-8641-ACBC-318431F48687}" type="presOf" srcId="{D3E672FE-4DB1-8148-8C03-A81249EABFA7}" destId="{C9BFD214-B7B0-6044-AA48-15020043FEE5}" srcOrd="1" destOrd="0" presId="urn:microsoft.com/office/officeart/2005/8/layout/cycle7"/>
    <dgm:cxn modelId="{98D0108B-5B96-3247-B03C-787540A2EE44}" type="presOf" srcId="{5CC544D4-0638-4D45-B75B-D04DFCF1CA64}" destId="{F5CFD224-8931-8045-AA71-0722A31AE33C}" srcOrd="0" destOrd="0" presId="urn:microsoft.com/office/officeart/2005/8/layout/cycle7"/>
    <dgm:cxn modelId="{34F8656D-38E2-C946-8129-2A0273B62F34}" srcId="{ECE7C36C-07E5-2F43-9E20-E016978F2945}" destId="{2740AA87-A87F-674F-921A-C60B762E595F}" srcOrd="3" destOrd="0" parTransId="{0A8EC4CA-073B-E748-B725-7DCB1849F26B}" sibTransId="{3DF7A4D0-4861-EE48-8E6B-BC45BE21176E}"/>
    <dgm:cxn modelId="{6C1B83D5-6F39-CE4D-8A2D-248D265F604B}" type="presOf" srcId="{5CF42618-9666-DE49-B388-363BE0F08710}" destId="{C1BF4EC3-BCFB-0643-8B60-F62BFE30AEF5}" srcOrd="0" destOrd="0" presId="urn:microsoft.com/office/officeart/2005/8/layout/cycle7"/>
    <dgm:cxn modelId="{25F4A320-ADAB-044E-BD29-DF5243CBFBCA}" type="presOf" srcId="{42E0F6E3-D397-484C-81FC-232954A3E08F}" destId="{D764A4E4-2CEA-EF4D-8282-578D7EC3ADAE}" srcOrd="0" destOrd="0" presId="urn:microsoft.com/office/officeart/2005/8/layout/cycle7"/>
    <dgm:cxn modelId="{5C7DAE43-860E-7544-B759-90D2D8DF6411}" type="presOf" srcId="{01EF1DE9-6302-A841-A4D8-C404832187C0}" destId="{3DEF4238-940C-114E-B8E9-CD403F60CFA0}" srcOrd="0" destOrd="0" presId="urn:microsoft.com/office/officeart/2005/8/layout/cycle7"/>
    <dgm:cxn modelId="{79158D35-4B73-3543-947C-F0505BFF6085}" type="presOf" srcId="{2740AA87-A87F-674F-921A-C60B762E595F}" destId="{916098E0-9144-E645-91B7-1C691D9A1BA3}" srcOrd="0" destOrd="0" presId="urn:microsoft.com/office/officeart/2005/8/layout/cycle7"/>
    <dgm:cxn modelId="{017799A9-4312-1B4E-A7AC-AA4E361B6C34}" srcId="{ECE7C36C-07E5-2F43-9E20-E016978F2945}" destId="{01EF1DE9-6302-A841-A4D8-C404832187C0}" srcOrd="4" destOrd="0" parTransId="{6D6280D9-78FC-9A43-8DB9-3BC4A2DF352B}" sibTransId="{BA5F9392-6031-4D4D-87D3-E114E1A79A32}"/>
    <dgm:cxn modelId="{DB06A6E5-9475-8F4E-88D2-E625F50134C3}" type="presOf" srcId="{ECE7C36C-07E5-2F43-9E20-E016978F2945}" destId="{E79FC8D8-FF43-B948-8638-84983DD3CA40}" srcOrd="0" destOrd="0" presId="urn:microsoft.com/office/officeart/2005/8/layout/cycle7"/>
    <dgm:cxn modelId="{8C283E1B-890E-ED49-86BC-565B3CFE0B11}" type="presOf" srcId="{0B5A7FA7-50B9-5148-A934-D3EDAC9E91B2}" destId="{083CC79E-D924-104F-9B01-42FDFFE8DAED}" srcOrd="0" destOrd="0" presId="urn:microsoft.com/office/officeart/2005/8/layout/cycle7"/>
    <dgm:cxn modelId="{DD07637B-82FC-474F-9A07-1D7D4BA77A55}" type="presParOf" srcId="{E79FC8D8-FF43-B948-8638-84983DD3CA40}" destId="{F5CFD224-8931-8045-AA71-0722A31AE33C}" srcOrd="0" destOrd="0" presId="urn:microsoft.com/office/officeart/2005/8/layout/cycle7"/>
    <dgm:cxn modelId="{DA6AD15A-99FE-6E4B-8223-F3FF8729EF0E}" type="presParOf" srcId="{E79FC8D8-FF43-B948-8638-84983DD3CA40}" destId="{D764A4E4-2CEA-EF4D-8282-578D7EC3ADAE}" srcOrd="1" destOrd="0" presId="urn:microsoft.com/office/officeart/2005/8/layout/cycle7"/>
    <dgm:cxn modelId="{0DE4B941-285A-5048-A643-24820F5B97EC}" type="presParOf" srcId="{D764A4E4-2CEA-EF4D-8282-578D7EC3ADAE}" destId="{8478784F-5971-8C40-AC80-4B208D3CB22A}" srcOrd="0" destOrd="0" presId="urn:microsoft.com/office/officeart/2005/8/layout/cycle7"/>
    <dgm:cxn modelId="{EBCFE817-DDDA-F247-8EEC-9DC511AD584F}" type="presParOf" srcId="{E79FC8D8-FF43-B948-8638-84983DD3CA40}" destId="{9D438CCF-965E-674E-9FBF-5F7423B7651B}" srcOrd="2" destOrd="0" presId="urn:microsoft.com/office/officeart/2005/8/layout/cycle7"/>
    <dgm:cxn modelId="{87B30C55-DB99-6341-81A1-20D057D8C56B}" type="presParOf" srcId="{E79FC8D8-FF43-B948-8638-84983DD3CA40}" destId="{DAB7BA2D-90E5-894B-9E89-B1E46E706610}" srcOrd="3" destOrd="0" presId="urn:microsoft.com/office/officeart/2005/8/layout/cycle7"/>
    <dgm:cxn modelId="{9A1DDA66-78DF-8D45-8259-03EBE1C1676E}" type="presParOf" srcId="{DAB7BA2D-90E5-894B-9E89-B1E46E706610}" destId="{26266AC7-B6AE-6543-8255-9921E6FBBD1E}" srcOrd="0" destOrd="0" presId="urn:microsoft.com/office/officeart/2005/8/layout/cycle7"/>
    <dgm:cxn modelId="{C7428530-BDBE-E74C-B059-1BD273ED6DA9}" type="presParOf" srcId="{E79FC8D8-FF43-B948-8638-84983DD3CA40}" destId="{AFE12266-0B99-9F43-AAE2-15437E21745A}" srcOrd="4" destOrd="0" presId="urn:microsoft.com/office/officeart/2005/8/layout/cycle7"/>
    <dgm:cxn modelId="{FEDB029C-0715-5549-B479-889C371761DC}" type="presParOf" srcId="{E79FC8D8-FF43-B948-8638-84983DD3CA40}" destId="{C1BF4EC3-BCFB-0643-8B60-F62BFE30AEF5}" srcOrd="5" destOrd="0" presId="urn:microsoft.com/office/officeart/2005/8/layout/cycle7"/>
    <dgm:cxn modelId="{7EFB96FB-51D1-154F-8C34-9C078BE1654A}" type="presParOf" srcId="{C1BF4EC3-BCFB-0643-8B60-F62BFE30AEF5}" destId="{AABB7DAD-11B6-9F44-8E8E-0BCE15B20A1B}" srcOrd="0" destOrd="0" presId="urn:microsoft.com/office/officeart/2005/8/layout/cycle7"/>
    <dgm:cxn modelId="{EBF8CA76-81E9-0A4E-89A0-DD61A7E5C2DF}" type="presParOf" srcId="{E79FC8D8-FF43-B948-8638-84983DD3CA40}" destId="{916098E0-9144-E645-91B7-1C691D9A1BA3}" srcOrd="6" destOrd="0" presId="urn:microsoft.com/office/officeart/2005/8/layout/cycle7"/>
    <dgm:cxn modelId="{A16B3866-5CE7-F34C-BF45-3BADBAC800C8}" type="presParOf" srcId="{E79FC8D8-FF43-B948-8638-84983DD3CA40}" destId="{ACD60659-4B7A-7946-9E22-145CFEEC1D96}" srcOrd="7" destOrd="0" presId="urn:microsoft.com/office/officeart/2005/8/layout/cycle7"/>
    <dgm:cxn modelId="{9297E9D5-D6FA-7A4F-9ADB-731F409C6C7A}" type="presParOf" srcId="{ACD60659-4B7A-7946-9E22-145CFEEC1D96}" destId="{5EF3EDC0-B775-3B42-A01C-31B99336D83B}" srcOrd="0" destOrd="0" presId="urn:microsoft.com/office/officeart/2005/8/layout/cycle7"/>
    <dgm:cxn modelId="{034C1147-C43C-244F-B71B-339581004F16}" type="presParOf" srcId="{E79FC8D8-FF43-B948-8638-84983DD3CA40}" destId="{3DEF4238-940C-114E-B8E9-CD403F60CFA0}" srcOrd="8" destOrd="0" presId="urn:microsoft.com/office/officeart/2005/8/layout/cycle7"/>
    <dgm:cxn modelId="{C635D021-74C3-DC4D-8D8D-7B23DD8D2D60}" type="presParOf" srcId="{E79FC8D8-FF43-B948-8638-84983DD3CA40}" destId="{ED693393-22CC-5743-A021-70620D3F89D7}" srcOrd="9" destOrd="0" presId="urn:microsoft.com/office/officeart/2005/8/layout/cycle7"/>
    <dgm:cxn modelId="{1F369640-6C5A-BB46-B753-ACCD6149598A}" type="presParOf" srcId="{ED693393-22CC-5743-A021-70620D3F89D7}" destId="{4CE37710-E949-A047-9008-5634A917EB48}" srcOrd="0" destOrd="0" presId="urn:microsoft.com/office/officeart/2005/8/layout/cycle7"/>
    <dgm:cxn modelId="{E76B0608-4A74-9844-8163-7F37C96AC346}" type="presParOf" srcId="{E79FC8D8-FF43-B948-8638-84983DD3CA40}" destId="{083CC79E-D924-104F-9B01-42FDFFE8DAED}" srcOrd="10" destOrd="0" presId="urn:microsoft.com/office/officeart/2005/8/layout/cycle7"/>
    <dgm:cxn modelId="{BAF09197-7A44-5D46-B82E-1889AB8E224C}" type="presParOf" srcId="{E79FC8D8-FF43-B948-8638-84983DD3CA40}" destId="{56F28F28-3A51-8741-9C1C-8F4319D46743}" srcOrd="11" destOrd="0" presId="urn:microsoft.com/office/officeart/2005/8/layout/cycle7"/>
    <dgm:cxn modelId="{1CDED607-6F74-D840-9894-D56BFFE7A56A}" type="presParOf" srcId="{56F28F28-3A51-8741-9C1C-8F4319D46743}" destId="{C9BFD214-B7B0-6044-AA48-15020043FEE5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11AD149-A808-CB48-8EA0-0DCC00CBA29F}" type="doc">
      <dgm:prSet loTypeId="urn:microsoft.com/office/officeart/2005/8/layout/vList3#1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AE4093D-49CE-6644-B97C-4784C2C09BC5}">
      <dgm:prSet phldrT="[Text]"/>
      <dgm:spPr/>
      <dgm:t>
        <a:bodyPr/>
        <a:lstStyle/>
        <a:p>
          <a:r>
            <a:rPr lang="en-US" dirty="0" smtClean="0"/>
            <a:t>Respect for the child</a:t>
          </a:r>
          <a:endParaRPr lang="en-US" dirty="0"/>
        </a:p>
      </dgm:t>
    </dgm:pt>
    <dgm:pt modelId="{7872F19C-13C9-604D-9F42-F9ED6847EB82}" type="parTrans" cxnId="{3F87F8A6-E2E7-AD45-B87A-64BD896DF605}">
      <dgm:prSet/>
      <dgm:spPr/>
      <dgm:t>
        <a:bodyPr/>
        <a:lstStyle/>
        <a:p>
          <a:endParaRPr lang="en-US"/>
        </a:p>
      </dgm:t>
    </dgm:pt>
    <dgm:pt modelId="{CED2B4B8-5A48-2E41-96BB-277A698DA40A}" type="sibTrans" cxnId="{3F87F8A6-E2E7-AD45-B87A-64BD896DF605}">
      <dgm:prSet/>
      <dgm:spPr/>
      <dgm:t>
        <a:bodyPr/>
        <a:lstStyle/>
        <a:p>
          <a:endParaRPr lang="en-US"/>
        </a:p>
      </dgm:t>
    </dgm:pt>
    <dgm:pt modelId="{9D8B2729-B9DE-A74C-9304-7C0002AD9F30}">
      <dgm:prSet phldrT="[Text]"/>
      <dgm:spPr/>
      <dgm:t>
        <a:bodyPr/>
        <a:lstStyle/>
        <a:p>
          <a:r>
            <a:rPr lang="en-US" dirty="0" smtClean="0"/>
            <a:t>Quality of care and provision</a:t>
          </a:r>
          <a:endParaRPr lang="en-US" dirty="0"/>
        </a:p>
      </dgm:t>
    </dgm:pt>
    <dgm:pt modelId="{BAA34F17-AED5-FA48-BF80-CF01A8142DD5}" type="parTrans" cxnId="{BD86EF59-1097-C644-AAE8-BC90D3D4FB9F}">
      <dgm:prSet/>
      <dgm:spPr/>
      <dgm:t>
        <a:bodyPr/>
        <a:lstStyle/>
        <a:p>
          <a:endParaRPr lang="en-US"/>
        </a:p>
      </dgm:t>
    </dgm:pt>
    <dgm:pt modelId="{9280CC3E-E518-8745-A1DF-C0BAD1B61244}" type="sibTrans" cxnId="{BD86EF59-1097-C644-AAE8-BC90D3D4FB9F}">
      <dgm:prSet/>
      <dgm:spPr/>
      <dgm:t>
        <a:bodyPr/>
        <a:lstStyle/>
        <a:p>
          <a:endParaRPr lang="en-US"/>
        </a:p>
      </dgm:t>
    </dgm:pt>
    <dgm:pt modelId="{1ED3590D-8787-8E47-A8F6-7F5CD0B93DD8}">
      <dgm:prSet phldrT="[Text]"/>
      <dgm:spPr/>
      <dgm:t>
        <a:bodyPr/>
        <a:lstStyle/>
        <a:p>
          <a:r>
            <a:rPr lang="en-US" dirty="0" smtClean="0"/>
            <a:t>The power of observation</a:t>
          </a:r>
          <a:endParaRPr lang="en-US" dirty="0"/>
        </a:p>
      </dgm:t>
    </dgm:pt>
    <dgm:pt modelId="{A363DE86-AB4A-F84E-954D-C34332381260}" type="parTrans" cxnId="{5BEFD0AC-28D5-634B-AF40-AAE5F4728EB3}">
      <dgm:prSet/>
      <dgm:spPr/>
      <dgm:t>
        <a:bodyPr/>
        <a:lstStyle/>
        <a:p>
          <a:endParaRPr lang="en-US"/>
        </a:p>
      </dgm:t>
    </dgm:pt>
    <dgm:pt modelId="{4901197D-2CAE-5749-B9A9-499FBDB3EB81}" type="sibTrans" cxnId="{5BEFD0AC-28D5-634B-AF40-AAE5F4728EB3}">
      <dgm:prSet/>
      <dgm:spPr/>
      <dgm:t>
        <a:bodyPr/>
        <a:lstStyle/>
        <a:p>
          <a:endParaRPr lang="en-US"/>
        </a:p>
      </dgm:t>
    </dgm:pt>
    <dgm:pt modelId="{AC475EE1-46FF-154B-B2B8-C58BE0D28902}">
      <dgm:prSet phldrT="[Text]"/>
      <dgm:spPr/>
      <dgm:t>
        <a:bodyPr/>
        <a:lstStyle/>
        <a:p>
          <a:r>
            <a:rPr lang="en-US" dirty="0" smtClean="0"/>
            <a:t>Adult interaction</a:t>
          </a:r>
          <a:endParaRPr lang="en-US" dirty="0"/>
        </a:p>
      </dgm:t>
    </dgm:pt>
    <dgm:pt modelId="{84BBBA36-4F15-D84C-B776-DB02B70892EA}" type="parTrans" cxnId="{8409D803-7D2D-7F43-AAB4-B358DFD491F3}">
      <dgm:prSet/>
      <dgm:spPr/>
      <dgm:t>
        <a:bodyPr/>
        <a:lstStyle/>
        <a:p>
          <a:endParaRPr lang="en-US"/>
        </a:p>
      </dgm:t>
    </dgm:pt>
    <dgm:pt modelId="{0E47E352-36CA-1A48-BDE2-4F945606A915}" type="sibTrans" cxnId="{8409D803-7D2D-7F43-AAB4-B358DFD491F3}">
      <dgm:prSet/>
      <dgm:spPr/>
      <dgm:t>
        <a:bodyPr/>
        <a:lstStyle/>
        <a:p>
          <a:endParaRPr lang="en-US"/>
        </a:p>
      </dgm:t>
    </dgm:pt>
    <dgm:pt modelId="{EAD9AC85-2483-B943-9752-6439B53AEA6A}" type="pres">
      <dgm:prSet presAssocID="{D11AD149-A808-CB48-8EA0-0DCC00CBA29F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37B77F8-F25A-CB49-934F-C85B4E6190A1}" type="pres">
      <dgm:prSet presAssocID="{8AE4093D-49CE-6644-B97C-4784C2C09BC5}" presName="composite" presStyleCnt="0"/>
      <dgm:spPr/>
    </dgm:pt>
    <dgm:pt modelId="{B6EDB817-CEB4-2D40-9A30-B64AEFB30787}" type="pres">
      <dgm:prSet presAssocID="{8AE4093D-49CE-6644-B97C-4784C2C09BC5}" presName="imgShp" presStyleLbl="fgImgPlace1" presStyleIdx="0" presStyleCnt="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1B3E3A19-DDF4-1F49-ABA7-292A5E94B8E3}" type="pres">
      <dgm:prSet presAssocID="{8AE4093D-49CE-6644-B97C-4784C2C09BC5}" presName="txShp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8C8211A-7A7C-8949-B52C-34AFF8B10083}" type="pres">
      <dgm:prSet presAssocID="{CED2B4B8-5A48-2E41-96BB-277A698DA40A}" presName="spacing" presStyleCnt="0"/>
      <dgm:spPr/>
    </dgm:pt>
    <dgm:pt modelId="{D09D27C9-4B4C-3E4A-84E6-ABABF46B4D61}" type="pres">
      <dgm:prSet presAssocID="{9D8B2729-B9DE-A74C-9304-7C0002AD9F30}" presName="composite" presStyleCnt="0"/>
      <dgm:spPr/>
    </dgm:pt>
    <dgm:pt modelId="{09AE925A-5CB5-9E4E-B30E-E3B5DE216279}" type="pres">
      <dgm:prSet presAssocID="{9D8B2729-B9DE-A74C-9304-7C0002AD9F30}" presName="imgShp" presStyleLbl="fgImgPlace1" presStyleIdx="1" presStyleCnt="4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2469F21F-19F3-B94E-8A9C-CE44FEA92BEC}" type="pres">
      <dgm:prSet presAssocID="{9D8B2729-B9DE-A74C-9304-7C0002AD9F30}" presName="tx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81ADFA6-0AD6-E345-A0FE-ACA9FBF5C397}" type="pres">
      <dgm:prSet presAssocID="{9280CC3E-E518-8745-A1DF-C0BAD1B61244}" presName="spacing" presStyleCnt="0"/>
      <dgm:spPr/>
    </dgm:pt>
    <dgm:pt modelId="{4F2B032A-1D2B-DE43-B413-2B8B2481ABB8}" type="pres">
      <dgm:prSet presAssocID="{1ED3590D-8787-8E47-A8F6-7F5CD0B93DD8}" presName="composite" presStyleCnt="0"/>
      <dgm:spPr/>
    </dgm:pt>
    <dgm:pt modelId="{4CB7D862-8FDD-8B49-BCE2-427CAC26E71B}" type="pres">
      <dgm:prSet presAssocID="{1ED3590D-8787-8E47-A8F6-7F5CD0B93DD8}" presName="imgShp" presStyleLbl="fgImgPlace1" presStyleIdx="2" presStyleCnt="4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B0FFBB46-FD1E-C143-8220-7812FAB64E2C}" type="pres">
      <dgm:prSet presAssocID="{1ED3590D-8787-8E47-A8F6-7F5CD0B93DD8}" presName="txShp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A1C83ED-0A79-694A-BC9C-5020AF884BBE}" type="pres">
      <dgm:prSet presAssocID="{4901197D-2CAE-5749-B9A9-499FBDB3EB81}" presName="spacing" presStyleCnt="0"/>
      <dgm:spPr/>
    </dgm:pt>
    <dgm:pt modelId="{1E58FDFF-422F-B34A-90ED-199950B50907}" type="pres">
      <dgm:prSet presAssocID="{AC475EE1-46FF-154B-B2B8-C58BE0D28902}" presName="composite" presStyleCnt="0"/>
      <dgm:spPr/>
    </dgm:pt>
    <dgm:pt modelId="{F54C983E-A6D5-8B43-95D8-AAAB51EAC62B}" type="pres">
      <dgm:prSet presAssocID="{AC475EE1-46FF-154B-B2B8-C58BE0D28902}" presName="imgShp" presStyleLbl="fgImgPlace1" presStyleIdx="3" presStyleCnt="4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5F77F72F-7391-A94C-999C-61B8A045C56E}" type="pres">
      <dgm:prSet presAssocID="{AC475EE1-46FF-154B-B2B8-C58BE0D28902}" presName="tx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F87F8A6-E2E7-AD45-B87A-64BD896DF605}" srcId="{D11AD149-A808-CB48-8EA0-0DCC00CBA29F}" destId="{8AE4093D-49CE-6644-B97C-4784C2C09BC5}" srcOrd="0" destOrd="0" parTransId="{7872F19C-13C9-604D-9F42-F9ED6847EB82}" sibTransId="{CED2B4B8-5A48-2E41-96BB-277A698DA40A}"/>
    <dgm:cxn modelId="{BD86EF59-1097-C644-AAE8-BC90D3D4FB9F}" srcId="{D11AD149-A808-CB48-8EA0-0DCC00CBA29F}" destId="{9D8B2729-B9DE-A74C-9304-7C0002AD9F30}" srcOrd="1" destOrd="0" parTransId="{BAA34F17-AED5-FA48-BF80-CF01A8142DD5}" sibTransId="{9280CC3E-E518-8745-A1DF-C0BAD1B61244}"/>
    <dgm:cxn modelId="{8F932049-03C0-244E-AC06-A40C06DDEDB3}" type="presOf" srcId="{9D8B2729-B9DE-A74C-9304-7C0002AD9F30}" destId="{2469F21F-19F3-B94E-8A9C-CE44FEA92BEC}" srcOrd="0" destOrd="0" presId="urn:microsoft.com/office/officeart/2005/8/layout/vList3#1"/>
    <dgm:cxn modelId="{8409D803-7D2D-7F43-AAB4-B358DFD491F3}" srcId="{D11AD149-A808-CB48-8EA0-0DCC00CBA29F}" destId="{AC475EE1-46FF-154B-B2B8-C58BE0D28902}" srcOrd="3" destOrd="0" parTransId="{84BBBA36-4F15-D84C-B776-DB02B70892EA}" sibTransId="{0E47E352-36CA-1A48-BDE2-4F945606A915}"/>
    <dgm:cxn modelId="{7445C16B-BB18-DA44-A7DD-BC44FC0BA3E7}" type="presOf" srcId="{D11AD149-A808-CB48-8EA0-0DCC00CBA29F}" destId="{EAD9AC85-2483-B943-9752-6439B53AEA6A}" srcOrd="0" destOrd="0" presId="urn:microsoft.com/office/officeart/2005/8/layout/vList3#1"/>
    <dgm:cxn modelId="{5BEFD0AC-28D5-634B-AF40-AAE5F4728EB3}" srcId="{D11AD149-A808-CB48-8EA0-0DCC00CBA29F}" destId="{1ED3590D-8787-8E47-A8F6-7F5CD0B93DD8}" srcOrd="2" destOrd="0" parTransId="{A363DE86-AB4A-F84E-954D-C34332381260}" sibTransId="{4901197D-2CAE-5749-B9A9-499FBDB3EB81}"/>
    <dgm:cxn modelId="{9381EC58-307C-764F-8AEE-53AD3E3995A1}" type="presOf" srcId="{AC475EE1-46FF-154B-B2B8-C58BE0D28902}" destId="{5F77F72F-7391-A94C-999C-61B8A045C56E}" srcOrd="0" destOrd="0" presId="urn:microsoft.com/office/officeart/2005/8/layout/vList3#1"/>
    <dgm:cxn modelId="{0941FB05-4140-DD4B-830B-C47242B3D2EE}" type="presOf" srcId="{1ED3590D-8787-8E47-A8F6-7F5CD0B93DD8}" destId="{B0FFBB46-FD1E-C143-8220-7812FAB64E2C}" srcOrd="0" destOrd="0" presId="urn:microsoft.com/office/officeart/2005/8/layout/vList3#1"/>
    <dgm:cxn modelId="{19112E84-7F81-A249-A622-A45A625DC9A6}" type="presOf" srcId="{8AE4093D-49CE-6644-B97C-4784C2C09BC5}" destId="{1B3E3A19-DDF4-1F49-ABA7-292A5E94B8E3}" srcOrd="0" destOrd="0" presId="urn:microsoft.com/office/officeart/2005/8/layout/vList3#1"/>
    <dgm:cxn modelId="{F7CA4B75-6D58-5E4A-9906-00854812DA6D}" type="presParOf" srcId="{EAD9AC85-2483-B943-9752-6439B53AEA6A}" destId="{E37B77F8-F25A-CB49-934F-C85B4E6190A1}" srcOrd="0" destOrd="0" presId="urn:microsoft.com/office/officeart/2005/8/layout/vList3#1"/>
    <dgm:cxn modelId="{BDACE258-7498-3444-B9B6-CA57E2AD133B}" type="presParOf" srcId="{E37B77F8-F25A-CB49-934F-C85B4E6190A1}" destId="{B6EDB817-CEB4-2D40-9A30-B64AEFB30787}" srcOrd="0" destOrd="0" presId="urn:microsoft.com/office/officeart/2005/8/layout/vList3#1"/>
    <dgm:cxn modelId="{1DC60271-3018-0B44-A20A-02CDAAD3D5ED}" type="presParOf" srcId="{E37B77F8-F25A-CB49-934F-C85B4E6190A1}" destId="{1B3E3A19-DDF4-1F49-ABA7-292A5E94B8E3}" srcOrd="1" destOrd="0" presId="urn:microsoft.com/office/officeart/2005/8/layout/vList3#1"/>
    <dgm:cxn modelId="{7EB9D021-4E85-4140-8D86-EDFDFD3903C8}" type="presParOf" srcId="{EAD9AC85-2483-B943-9752-6439B53AEA6A}" destId="{58C8211A-7A7C-8949-B52C-34AFF8B10083}" srcOrd="1" destOrd="0" presId="urn:microsoft.com/office/officeart/2005/8/layout/vList3#1"/>
    <dgm:cxn modelId="{2AA9168D-87D8-2F45-ACC4-3484CEF5A262}" type="presParOf" srcId="{EAD9AC85-2483-B943-9752-6439B53AEA6A}" destId="{D09D27C9-4B4C-3E4A-84E6-ABABF46B4D61}" srcOrd="2" destOrd="0" presId="urn:microsoft.com/office/officeart/2005/8/layout/vList3#1"/>
    <dgm:cxn modelId="{2DC52F64-F987-904A-9DD7-528749BDF44F}" type="presParOf" srcId="{D09D27C9-4B4C-3E4A-84E6-ABABF46B4D61}" destId="{09AE925A-5CB5-9E4E-B30E-E3B5DE216279}" srcOrd="0" destOrd="0" presId="urn:microsoft.com/office/officeart/2005/8/layout/vList3#1"/>
    <dgm:cxn modelId="{7DC41BB1-4386-3947-BEBB-10E2E53AB601}" type="presParOf" srcId="{D09D27C9-4B4C-3E4A-84E6-ABABF46B4D61}" destId="{2469F21F-19F3-B94E-8A9C-CE44FEA92BEC}" srcOrd="1" destOrd="0" presId="urn:microsoft.com/office/officeart/2005/8/layout/vList3#1"/>
    <dgm:cxn modelId="{E2A0B389-AA8A-FF4F-ADA6-935B91DB87B8}" type="presParOf" srcId="{EAD9AC85-2483-B943-9752-6439B53AEA6A}" destId="{D81ADFA6-0AD6-E345-A0FE-ACA9FBF5C397}" srcOrd="3" destOrd="0" presId="urn:microsoft.com/office/officeart/2005/8/layout/vList3#1"/>
    <dgm:cxn modelId="{D1D715C4-CD6A-BA4D-82B5-64B873DC316D}" type="presParOf" srcId="{EAD9AC85-2483-B943-9752-6439B53AEA6A}" destId="{4F2B032A-1D2B-DE43-B413-2B8B2481ABB8}" srcOrd="4" destOrd="0" presId="urn:microsoft.com/office/officeart/2005/8/layout/vList3#1"/>
    <dgm:cxn modelId="{79415BD6-1265-A145-9861-D7086E43ED5F}" type="presParOf" srcId="{4F2B032A-1D2B-DE43-B413-2B8B2481ABB8}" destId="{4CB7D862-8FDD-8B49-BCE2-427CAC26E71B}" srcOrd="0" destOrd="0" presId="urn:microsoft.com/office/officeart/2005/8/layout/vList3#1"/>
    <dgm:cxn modelId="{644D623C-6278-604E-91AF-01DCC795B98D}" type="presParOf" srcId="{4F2B032A-1D2B-DE43-B413-2B8B2481ABB8}" destId="{B0FFBB46-FD1E-C143-8220-7812FAB64E2C}" srcOrd="1" destOrd="0" presId="urn:microsoft.com/office/officeart/2005/8/layout/vList3#1"/>
    <dgm:cxn modelId="{9E0309E3-2AC4-CD42-A7B3-1DA6375B6AA9}" type="presParOf" srcId="{EAD9AC85-2483-B943-9752-6439B53AEA6A}" destId="{EA1C83ED-0A79-694A-BC9C-5020AF884BBE}" srcOrd="5" destOrd="0" presId="urn:microsoft.com/office/officeart/2005/8/layout/vList3#1"/>
    <dgm:cxn modelId="{23BBE13C-379C-E44C-95B8-701FD3B5EE31}" type="presParOf" srcId="{EAD9AC85-2483-B943-9752-6439B53AEA6A}" destId="{1E58FDFF-422F-B34A-90ED-199950B50907}" srcOrd="6" destOrd="0" presId="urn:microsoft.com/office/officeart/2005/8/layout/vList3#1"/>
    <dgm:cxn modelId="{F56E83B3-AA31-A044-B856-09F3364D82B8}" type="presParOf" srcId="{1E58FDFF-422F-B34A-90ED-199950B50907}" destId="{F54C983E-A6D5-8B43-95D8-AAAB51EAC62B}" srcOrd="0" destOrd="0" presId="urn:microsoft.com/office/officeart/2005/8/layout/vList3#1"/>
    <dgm:cxn modelId="{AF26B1A1-2E6F-DE48-A31D-81318320942E}" type="presParOf" srcId="{1E58FDFF-422F-B34A-90ED-199950B50907}" destId="{5F77F72F-7391-A94C-999C-61B8A045C56E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FA5C18A-E5F0-B74A-B27C-4FDBCE690A67}" type="doc">
      <dgm:prSet loTypeId="urn:microsoft.com/office/officeart/2005/8/layout/target3" loCatId="relationship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10A7F0C-2A50-E246-B88C-88B660E13AC7}">
      <dgm:prSet phldrT="[Text]"/>
      <dgm:spPr/>
      <dgm:t>
        <a:bodyPr/>
        <a:lstStyle/>
        <a:p>
          <a:r>
            <a:rPr lang="en-US" dirty="0" smtClean="0"/>
            <a:t>APPROACH</a:t>
          </a:r>
          <a:endParaRPr lang="en-US" dirty="0"/>
        </a:p>
      </dgm:t>
    </dgm:pt>
    <dgm:pt modelId="{DC4043AB-0991-6349-B601-098300BE6D8A}" type="parTrans" cxnId="{279CCFA0-176A-0F43-8CB2-DB593EA460C0}">
      <dgm:prSet/>
      <dgm:spPr/>
      <dgm:t>
        <a:bodyPr/>
        <a:lstStyle/>
        <a:p>
          <a:endParaRPr lang="en-US"/>
        </a:p>
      </dgm:t>
    </dgm:pt>
    <dgm:pt modelId="{57198C56-4153-FB4F-B7D2-5BA0550B4897}" type="sibTrans" cxnId="{279CCFA0-176A-0F43-8CB2-DB593EA460C0}">
      <dgm:prSet/>
      <dgm:spPr/>
      <dgm:t>
        <a:bodyPr/>
        <a:lstStyle/>
        <a:p>
          <a:endParaRPr lang="en-US"/>
        </a:p>
      </dgm:t>
    </dgm:pt>
    <dgm:pt modelId="{C1704319-D073-894A-9CA7-37812AC7B632}">
      <dgm:prSet phldrT="[Text]"/>
      <dgm:spPr/>
      <dgm:t>
        <a:bodyPr/>
        <a:lstStyle/>
        <a:p>
          <a:r>
            <a:rPr lang="en-US" dirty="0" smtClean="0"/>
            <a:t>Well-being</a:t>
          </a:r>
          <a:endParaRPr lang="en-US" dirty="0"/>
        </a:p>
      </dgm:t>
    </dgm:pt>
    <dgm:pt modelId="{C5A27955-7C16-5A45-BA48-804A525BFE9E}" type="parTrans" cxnId="{62D42386-42E2-C24F-9D2F-41FAEC8BD056}">
      <dgm:prSet/>
      <dgm:spPr/>
      <dgm:t>
        <a:bodyPr/>
        <a:lstStyle/>
        <a:p>
          <a:endParaRPr lang="en-US"/>
        </a:p>
      </dgm:t>
    </dgm:pt>
    <dgm:pt modelId="{6103B9C1-D122-2C45-8C7E-B702A57FF0B5}" type="sibTrans" cxnId="{62D42386-42E2-C24F-9D2F-41FAEC8BD056}">
      <dgm:prSet/>
      <dgm:spPr/>
      <dgm:t>
        <a:bodyPr/>
        <a:lstStyle/>
        <a:p>
          <a:endParaRPr lang="en-US"/>
        </a:p>
      </dgm:t>
    </dgm:pt>
    <dgm:pt modelId="{655C3EA8-30D1-A340-B32C-0462203ED932}">
      <dgm:prSet phldrT="[Text]"/>
      <dgm:spPr/>
      <dgm:t>
        <a:bodyPr/>
        <a:lstStyle/>
        <a:p>
          <a:r>
            <a:rPr lang="en-US" dirty="0" smtClean="0"/>
            <a:t>PROCESS</a:t>
          </a:r>
          <a:endParaRPr lang="en-US" dirty="0"/>
        </a:p>
      </dgm:t>
    </dgm:pt>
    <dgm:pt modelId="{A4EC4784-A217-204F-A8DC-DFA5E8C80C58}" type="parTrans" cxnId="{B9F6C2C3-B188-E34B-A924-167B588CF66E}">
      <dgm:prSet/>
      <dgm:spPr/>
      <dgm:t>
        <a:bodyPr/>
        <a:lstStyle/>
        <a:p>
          <a:endParaRPr lang="en-US"/>
        </a:p>
      </dgm:t>
    </dgm:pt>
    <dgm:pt modelId="{AD94177F-B609-A841-BFF4-A33CE3FEEBD5}" type="sibTrans" cxnId="{B9F6C2C3-B188-E34B-A924-167B588CF66E}">
      <dgm:prSet/>
      <dgm:spPr/>
      <dgm:t>
        <a:bodyPr/>
        <a:lstStyle/>
        <a:p>
          <a:endParaRPr lang="en-US"/>
        </a:p>
      </dgm:t>
    </dgm:pt>
    <dgm:pt modelId="{58E1B5F9-7723-5E4B-AE58-50DAD066CB4F}">
      <dgm:prSet phldrT="[Text]"/>
      <dgm:spPr/>
      <dgm:t>
        <a:bodyPr/>
        <a:lstStyle/>
        <a:p>
          <a:r>
            <a:rPr lang="en-US" dirty="0" smtClean="0"/>
            <a:t>OUTCOME</a:t>
          </a:r>
          <a:endParaRPr lang="en-US" dirty="0"/>
        </a:p>
      </dgm:t>
    </dgm:pt>
    <dgm:pt modelId="{D852158B-05E9-754E-A499-E50751834354}" type="parTrans" cxnId="{E504612B-B382-5A4A-A616-DD9859EDBEF6}">
      <dgm:prSet/>
      <dgm:spPr/>
      <dgm:t>
        <a:bodyPr/>
        <a:lstStyle/>
        <a:p>
          <a:endParaRPr lang="en-US"/>
        </a:p>
      </dgm:t>
    </dgm:pt>
    <dgm:pt modelId="{A4FE96AF-AADD-DD43-B176-D7F7BD64243B}" type="sibTrans" cxnId="{E504612B-B382-5A4A-A616-DD9859EDBEF6}">
      <dgm:prSet/>
      <dgm:spPr/>
      <dgm:t>
        <a:bodyPr/>
        <a:lstStyle/>
        <a:p>
          <a:endParaRPr lang="en-US"/>
        </a:p>
      </dgm:t>
    </dgm:pt>
    <dgm:pt modelId="{225D668C-BA73-3744-890A-1FC6BDBE0045}">
      <dgm:prSet phldrT="[Text]"/>
      <dgm:spPr/>
      <dgm:t>
        <a:bodyPr/>
        <a:lstStyle/>
        <a:p>
          <a:r>
            <a:rPr lang="en-US" dirty="0" smtClean="0"/>
            <a:t>Involvement</a:t>
          </a:r>
          <a:endParaRPr lang="en-US" dirty="0"/>
        </a:p>
      </dgm:t>
    </dgm:pt>
    <dgm:pt modelId="{B0BE97D2-4ED1-F042-BDA3-015296A205BA}" type="parTrans" cxnId="{808827A2-7B3C-F941-B104-8CE5A7A06BE3}">
      <dgm:prSet/>
      <dgm:spPr/>
      <dgm:t>
        <a:bodyPr/>
        <a:lstStyle/>
        <a:p>
          <a:endParaRPr lang="en-US"/>
        </a:p>
      </dgm:t>
    </dgm:pt>
    <dgm:pt modelId="{35AEA399-D568-7D46-8C65-0923BA8039B5}" type="sibTrans" cxnId="{808827A2-7B3C-F941-B104-8CE5A7A06BE3}">
      <dgm:prSet/>
      <dgm:spPr/>
      <dgm:t>
        <a:bodyPr/>
        <a:lstStyle/>
        <a:p>
          <a:endParaRPr lang="en-US"/>
        </a:p>
      </dgm:t>
    </dgm:pt>
    <dgm:pt modelId="{BD99070D-F4D2-EF40-BA17-79E3074E5DAE}">
      <dgm:prSet/>
      <dgm:spPr/>
      <dgm:t>
        <a:bodyPr/>
        <a:lstStyle/>
        <a:p>
          <a:endParaRPr lang="en-US" dirty="0"/>
        </a:p>
      </dgm:t>
    </dgm:pt>
    <dgm:pt modelId="{16B60CF8-ACEC-0D46-AFE3-85F3EF04EE12}" type="parTrans" cxnId="{94A75B27-E076-474E-ABA1-2288A1D0018A}">
      <dgm:prSet/>
      <dgm:spPr/>
      <dgm:t>
        <a:bodyPr/>
        <a:lstStyle/>
        <a:p>
          <a:endParaRPr lang="en-US"/>
        </a:p>
      </dgm:t>
    </dgm:pt>
    <dgm:pt modelId="{9C82C928-B2E4-AC4E-A9D3-2CE8CD095A41}" type="sibTrans" cxnId="{94A75B27-E076-474E-ABA1-2288A1D0018A}">
      <dgm:prSet/>
      <dgm:spPr/>
      <dgm:t>
        <a:bodyPr/>
        <a:lstStyle/>
        <a:p>
          <a:endParaRPr lang="en-US"/>
        </a:p>
      </dgm:t>
    </dgm:pt>
    <dgm:pt modelId="{32832F04-E920-544A-B321-86825226A8A3}" type="pres">
      <dgm:prSet presAssocID="{8FA5C18A-E5F0-B74A-B27C-4FDBCE690A6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E262027-8510-E942-8D3E-AEC817A9A213}" type="pres">
      <dgm:prSet presAssocID="{A10A7F0C-2A50-E246-B88C-88B660E13AC7}" presName="circle1" presStyleLbl="node1" presStyleIdx="0" presStyleCnt="3"/>
      <dgm:spPr/>
    </dgm:pt>
    <dgm:pt modelId="{057D2C88-A625-1A4C-8290-7DED5EF75BEC}" type="pres">
      <dgm:prSet presAssocID="{A10A7F0C-2A50-E246-B88C-88B660E13AC7}" presName="space" presStyleCnt="0"/>
      <dgm:spPr/>
    </dgm:pt>
    <dgm:pt modelId="{DF200EAE-6B30-2343-AC4D-B6DD0BE2DBEF}" type="pres">
      <dgm:prSet presAssocID="{A10A7F0C-2A50-E246-B88C-88B660E13AC7}" presName="rect1" presStyleLbl="alignAcc1" presStyleIdx="0" presStyleCnt="3"/>
      <dgm:spPr/>
      <dgm:t>
        <a:bodyPr/>
        <a:lstStyle/>
        <a:p>
          <a:endParaRPr lang="en-US"/>
        </a:p>
      </dgm:t>
    </dgm:pt>
    <dgm:pt modelId="{008F76D1-A830-3C49-A10A-C99075B0B2E6}" type="pres">
      <dgm:prSet presAssocID="{655C3EA8-30D1-A340-B32C-0462203ED932}" presName="vertSpace2" presStyleLbl="node1" presStyleIdx="0" presStyleCnt="3"/>
      <dgm:spPr/>
    </dgm:pt>
    <dgm:pt modelId="{D9B73755-A8E7-A748-A141-B4E2D84DCF5F}" type="pres">
      <dgm:prSet presAssocID="{655C3EA8-30D1-A340-B32C-0462203ED932}" presName="circle2" presStyleLbl="node1" presStyleIdx="1" presStyleCnt="3"/>
      <dgm:spPr/>
    </dgm:pt>
    <dgm:pt modelId="{62328F14-D7CB-C54B-8080-459EE88D4D68}" type="pres">
      <dgm:prSet presAssocID="{655C3EA8-30D1-A340-B32C-0462203ED932}" presName="rect2" presStyleLbl="alignAcc1" presStyleIdx="1" presStyleCnt="3"/>
      <dgm:spPr/>
      <dgm:t>
        <a:bodyPr/>
        <a:lstStyle/>
        <a:p>
          <a:endParaRPr lang="en-US"/>
        </a:p>
      </dgm:t>
    </dgm:pt>
    <dgm:pt modelId="{0E647F23-1E10-2743-8FC1-A046FAC659B9}" type="pres">
      <dgm:prSet presAssocID="{58E1B5F9-7723-5E4B-AE58-50DAD066CB4F}" presName="vertSpace3" presStyleLbl="node1" presStyleIdx="1" presStyleCnt="3"/>
      <dgm:spPr/>
    </dgm:pt>
    <dgm:pt modelId="{C74C1E14-AA53-7646-96B0-F6BFBB4245D3}" type="pres">
      <dgm:prSet presAssocID="{58E1B5F9-7723-5E4B-AE58-50DAD066CB4F}" presName="circle3" presStyleLbl="node1" presStyleIdx="2" presStyleCnt="3"/>
      <dgm:spPr/>
    </dgm:pt>
    <dgm:pt modelId="{5A5C7A73-5B4C-254F-B4E2-A98CCA91FFFA}" type="pres">
      <dgm:prSet presAssocID="{58E1B5F9-7723-5E4B-AE58-50DAD066CB4F}" presName="rect3" presStyleLbl="alignAcc1" presStyleIdx="2" presStyleCnt="3"/>
      <dgm:spPr/>
      <dgm:t>
        <a:bodyPr/>
        <a:lstStyle/>
        <a:p>
          <a:endParaRPr lang="en-US"/>
        </a:p>
      </dgm:t>
    </dgm:pt>
    <dgm:pt modelId="{572AB32F-5CD1-834E-A7EE-E1069DB29DF0}" type="pres">
      <dgm:prSet presAssocID="{A10A7F0C-2A50-E246-B88C-88B660E13AC7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7946012-93CE-8D45-9AF6-B1DF68180156}" type="pres">
      <dgm:prSet presAssocID="{A10A7F0C-2A50-E246-B88C-88B660E13AC7}" presName="rect1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64D64A2-06D0-F542-B8DA-66B30FFEB01E}" type="pres">
      <dgm:prSet presAssocID="{655C3EA8-30D1-A340-B32C-0462203ED932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6862671-9B6A-E846-A690-EA0299E3B5BD}" type="pres">
      <dgm:prSet presAssocID="{655C3EA8-30D1-A340-B32C-0462203ED932}" presName="rect2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54E8D51-AE43-BB47-8109-095A82F86646}" type="pres">
      <dgm:prSet presAssocID="{58E1B5F9-7723-5E4B-AE58-50DAD066CB4F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5954CC4-4B23-E249-80AE-EFEE9D526C2E}" type="pres">
      <dgm:prSet presAssocID="{58E1B5F9-7723-5E4B-AE58-50DAD066CB4F}" presName="rect3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9F6C2C3-B188-E34B-A924-167B588CF66E}" srcId="{8FA5C18A-E5F0-B74A-B27C-4FDBCE690A67}" destId="{655C3EA8-30D1-A340-B32C-0462203ED932}" srcOrd="1" destOrd="0" parTransId="{A4EC4784-A217-204F-A8DC-DFA5E8C80C58}" sibTransId="{AD94177F-B609-A841-BFF4-A33CE3FEEBD5}"/>
    <dgm:cxn modelId="{CE5014C7-2284-DE44-965C-DD7C77F99226}" type="presOf" srcId="{58E1B5F9-7723-5E4B-AE58-50DAD066CB4F}" destId="{154E8D51-AE43-BB47-8109-095A82F86646}" srcOrd="1" destOrd="0" presId="urn:microsoft.com/office/officeart/2005/8/layout/target3"/>
    <dgm:cxn modelId="{53285B0A-EB73-CD42-8FC2-76707F3945B2}" type="presOf" srcId="{A10A7F0C-2A50-E246-B88C-88B660E13AC7}" destId="{572AB32F-5CD1-834E-A7EE-E1069DB29DF0}" srcOrd="1" destOrd="0" presId="urn:microsoft.com/office/officeart/2005/8/layout/target3"/>
    <dgm:cxn modelId="{63A4CA90-E868-7442-9876-7893240F5E4B}" type="presOf" srcId="{655C3EA8-30D1-A340-B32C-0462203ED932}" destId="{A64D64A2-06D0-F542-B8DA-66B30FFEB01E}" srcOrd="1" destOrd="0" presId="urn:microsoft.com/office/officeart/2005/8/layout/target3"/>
    <dgm:cxn modelId="{2929C508-1C2E-E74A-8DC0-31842307666D}" type="presOf" srcId="{C1704319-D073-894A-9CA7-37812AC7B632}" destId="{57946012-93CE-8D45-9AF6-B1DF68180156}" srcOrd="0" destOrd="0" presId="urn:microsoft.com/office/officeart/2005/8/layout/target3"/>
    <dgm:cxn modelId="{3EE5E67C-A263-C244-A63C-A25EF4A5CAB2}" type="presOf" srcId="{225D668C-BA73-3744-890A-1FC6BDBE0045}" destId="{25954CC4-4B23-E249-80AE-EFEE9D526C2E}" srcOrd="0" destOrd="0" presId="urn:microsoft.com/office/officeart/2005/8/layout/target3"/>
    <dgm:cxn modelId="{B862DB64-3BCA-604B-8FEF-09FCFC37A554}" type="presOf" srcId="{655C3EA8-30D1-A340-B32C-0462203ED932}" destId="{62328F14-D7CB-C54B-8080-459EE88D4D68}" srcOrd="0" destOrd="0" presId="urn:microsoft.com/office/officeart/2005/8/layout/target3"/>
    <dgm:cxn modelId="{E504612B-B382-5A4A-A616-DD9859EDBEF6}" srcId="{8FA5C18A-E5F0-B74A-B27C-4FDBCE690A67}" destId="{58E1B5F9-7723-5E4B-AE58-50DAD066CB4F}" srcOrd="2" destOrd="0" parTransId="{D852158B-05E9-754E-A499-E50751834354}" sibTransId="{A4FE96AF-AADD-DD43-B176-D7F7BD64243B}"/>
    <dgm:cxn modelId="{62D42386-42E2-C24F-9D2F-41FAEC8BD056}" srcId="{A10A7F0C-2A50-E246-B88C-88B660E13AC7}" destId="{C1704319-D073-894A-9CA7-37812AC7B632}" srcOrd="0" destOrd="0" parTransId="{C5A27955-7C16-5A45-BA48-804A525BFE9E}" sibTransId="{6103B9C1-D122-2C45-8C7E-B702A57FF0B5}"/>
    <dgm:cxn modelId="{808827A2-7B3C-F941-B104-8CE5A7A06BE3}" srcId="{58E1B5F9-7723-5E4B-AE58-50DAD066CB4F}" destId="{225D668C-BA73-3744-890A-1FC6BDBE0045}" srcOrd="0" destOrd="0" parTransId="{B0BE97D2-4ED1-F042-BDA3-015296A205BA}" sibTransId="{35AEA399-D568-7D46-8C65-0923BA8039B5}"/>
    <dgm:cxn modelId="{94A75B27-E076-474E-ABA1-2288A1D0018A}" srcId="{655C3EA8-30D1-A340-B32C-0462203ED932}" destId="{BD99070D-F4D2-EF40-BA17-79E3074E5DAE}" srcOrd="0" destOrd="0" parTransId="{16B60CF8-ACEC-0D46-AFE3-85F3EF04EE12}" sibTransId="{9C82C928-B2E4-AC4E-A9D3-2CE8CD095A41}"/>
    <dgm:cxn modelId="{279CCFA0-176A-0F43-8CB2-DB593EA460C0}" srcId="{8FA5C18A-E5F0-B74A-B27C-4FDBCE690A67}" destId="{A10A7F0C-2A50-E246-B88C-88B660E13AC7}" srcOrd="0" destOrd="0" parTransId="{DC4043AB-0991-6349-B601-098300BE6D8A}" sibTransId="{57198C56-4153-FB4F-B7D2-5BA0550B4897}"/>
    <dgm:cxn modelId="{4616E744-DD6B-4D41-8359-AD3BB07F88F0}" type="presOf" srcId="{8FA5C18A-E5F0-B74A-B27C-4FDBCE690A67}" destId="{32832F04-E920-544A-B321-86825226A8A3}" srcOrd="0" destOrd="0" presId="urn:microsoft.com/office/officeart/2005/8/layout/target3"/>
    <dgm:cxn modelId="{1FB7089D-E621-E245-9EAD-7AC3A3E5DAF1}" type="presOf" srcId="{A10A7F0C-2A50-E246-B88C-88B660E13AC7}" destId="{DF200EAE-6B30-2343-AC4D-B6DD0BE2DBEF}" srcOrd="0" destOrd="0" presId="urn:microsoft.com/office/officeart/2005/8/layout/target3"/>
    <dgm:cxn modelId="{643E033B-0131-A542-8A8F-A56A00C1E97F}" type="presOf" srcId="{58E1B5F9-7723-5E4B-AE58-50DAD066CB4F}" destId="{5A5C7A73-5B4C-254F-B4E2-A98CCA91FFFA}" srcOrd="0" destOrd="0" presId="urn:microsoft.com/office/officeart/2005/8/layout/target3"/>
    <dgm:cxn modelId="{6027ACD3-1926-9845-9F20-437C7B3E3585}" type="presOf" srcId="{BD99070D-F4D2-EF40-BA17-79E3074E5DAE}" destId="{16862671-9B6A-E846-A690-EA0299E3B5BD}" srcOrd="0" destOrd="0" presId="urn:microsoft.com/office/officeart/2005/8/layout/target3"/>
    <dgm:cxn modelId="{DFE52632-1AF4-074D-BAE3-421DAE51D9C8}" type="presParOf" srcId="{32832F04-E920-544A-B321-86825226A8A3}" destId="{0E262027-8510-E942-8D3E-AEC817A9A213}" srcOrd="0" destOrd="0" presId="urn:microsoft.com/office/officeart/2005/8/layout/target3"/>
    <dgm:cxn modelId="{1CE27AE2-2D6F-E14A-AEE0-FCBCDCC65745}" type="presParOf" srcId="{32832F04-E920-544A-B321-86825226A8A3}" destId="{057D2C88-A625-1A4C-8290-7DED5EF75BEC}" srcOrd="1" destOrd="0" presId="urn:microsoft.com/office/officeart/2005/8/layout/target3"/>
    <dgm:cxn modelId="{F3C3012C-B16C-124C-B289-0C72803EA1A6}" type="presParOf" srcId="{32832F04-E920-544A-B321-86825226A8A3}" destId="{DF200EAE-6B30-2343-AC4D-B6DD0BE2DBEF}" srcOrd="2" destOrd="0" presId="urn:microsoft.com/office/officeart/2005/8/layout/target3"/>
    <dgm:cxn modelId="{602DF4F7-8509-5441-A4D0-9DAB1B114F49}" type="presParOf" srcId="{32832F04-E920-544A-B321-86825226A8A3}" destId="{008F76D1-A830-3C49-A10A-C99075B0B2E6}" srcOrd="3" destOrd="0" presId="urn:microsoft.com/office/officeart/2005/8/layout/target3"/>
    <dgm:cxn modelId="{EFB6C3E4-5581-6948-8B22-5BBE069602B7}" type="presParOf" srcId="{32832F04-E920-544A-B321-86825226A8A3}" destId="{D9B73755-A8E7-A748-A141-B4E2D84DCF5F}" srcOrd="4" destOrd="0" presId="urn:microsoft.com/office/officeart/2005/8/layout/target3"/>
    <dgm:cxn modelId="{25E2A48C-0739-5244-BA3C-ED962DAAE875}" type="presParOf" srcId="{32832F04-E920-544A-B321-86825226A8A3}" destId="{62328F14-D7CB-C54B-8080-459EE88D4D68}" srcOrd="5" destOrd="0" presId="urn:microsoft.com/office/officeart/2005/8/layout/target3"/>
    <dgm:cxn modelId="{2932C6A6-2CEA-E447-84E2-BA57B099B66C}" type="presParOf" srcId="{32832F04-E920-544A-B321-86825226A8A3}" destId="{0E647F23-1E10-2743-8FC1-A046FAC659B9}" srcOrd="6" destOrd="0" presId="urn:microsoft.com/office/officeart/2005/8/layout/target3"/>
    <dgm:cxn modelId="{1DEF1CC7-9040-D34F-9865-5707B9E5F44C}" type="presParOf" srcId="{32832F04-E920-544A-B321-86825226A8A3}" destId="{C74C1E14-AA53-7646-96B0-F6BFBB4245D3}" srcOrd="7" destOrd="0" presId="urn:microsoft.com/office/officeart/2005/8/layout/target3"/>
    <dgm:cxn modelId="{4F61AAA5-90B3-834A-95E9-AC60361F32FB}" type="presParOf" srcId="{32832F04-E920-544A-B321-86825226A8A3}" destId="{5A5C7A73-5B4C-254F-B4E2-A98CCA91FFFA}" srcOrd="8" destOrd="0" presId="urn:microsoft.com/office/officeart/2005/8/layout/target3"/>
    <dgm:cxn modelId="{38BDAABD-EFC4-5748-AFB3-BD9B6BC6D180}" type="presParOf" srcId="{32832F04-E920-544A-B321-86825226A8A3}" destId="{572AB32F-5CD1-834E-A7EE-E1069DB29DF0}" srcOrd="9" destOrd="0" presId="urn:microsoft.com/office/officeart/2005/8/layout/target3"/>
    <dgm:cxn modelId="{E3F80D59-D02B-8C48-879D-5F9E1FCDA723}" type="presParOf" srcId="{32832F04-E920-544A-B321-86825226A8A3}" destId="{57946012-93CE-8D45-9AF6-B1DF68180156}" srcOrd="10" destOrd="0" presId="urn:microsoft.com/office/officeart/2005/8/layout/target3"/>
    <dgm:cxn modelId="{CC227D6F-F457-D244-9DAB-FA2AE1DDDC59}" type="presParOf" srcId="{32832F04-E920-544A-B321-86825226A8A3}" destId="{A64D64A2-06D0-F542-B8DA-66B30FFEB01E}" srcOrd="11" destOrd="0" presId="urn:microsoft.com/office/officeart/2005/8/layout/target3"/>
    <dgm:cxn modelId="{1B6D0F24-F68E-2340-A219-0A5A815BE7D8}" type="presParOf" srcId="{32832F04-E920-544A-B321-86825226A8A3}" destId="{16862671-9B6A-E846-A690-EA0299E3B5BD}" srcOrd="12" destOrd="0" presId="urn:microsoft.com/office/officeart/2005/8/layout/target3"/>
    <dgm:cxn modelId="{E2ABEE98-A62F-6D47-A66B-C614FF8949D9}" type="presParOf" srcId="{32832F04-E920-544A-B321-86825226A8A3}" destId="{154E8D51-AE43-BB47-8109-095A82F86646}" srcOrd="13" destOrd="0" presId="urn:microsoft.com/office/officeart/2005/8/layout/target3"/>
    <dgm:cxn modelId="{B8080129-3C52-CC4C-8D81-92C1ADCEEEE8}" type="presParOf" srcId="{32832F04-E920-544A-B321-86825226A8A3}" destId="{25954CC4-4B23-E249-80AE-EFEE9D526C2E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CFD224-8931-8045-AA71-0722A31AE33C}">
      <dsp:nvSpPr>
        <dsp:cNvPr id="0" name=""/>
        <dsp:cNvSpPr/>
      </dsp:nvSpPr>
      <dsp:spPr>
        <a:xfrm>
          <a:off x="2186169" y="-90429"/>
          <a:ext cx="1623833" cy="7152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physical development</a:t>
          </a:r>
          <a:endParaRPr lang="en-US" sz="1800" kern="1200" dirty="0"/>
        </a:p>
      </dsp:txBody>
      <dsp:txXfrm>
        <a:off x="2207119" y="-69479"/>
        <a:ext cx="1581933" cy="673384"/>
      </dsp:txXfrm>
    </dsp:sp>
    <dsp:sp modelId="{D764A4E4-2CEA-EF4D-8282-578D7EC3ADAE}">
      <dsp:nvSpPr>
        <dsp:cNvPr id="0" name=""/>
        <dsp:cNvSpPr/>
      </dsp:nvSpPr>
      <dsp:spPr>
        <a:xfrm rot="1800000">
          <a:off x="3681627" y="603757"/>
          <a:ext cx="122638" cy="187002"/>
        </a:xfrm>
        <a:prstGeom prst="left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800" kern="1200"/>
        </a:p>
      </dsp:txBody>
      <dsp:txXfrm>
        <a:off x="3718418" y="641157"/>
        <a:ext cx="49056" cy="112202"/>
      </dsp:txXfrm>
    </dsp:sp>
    <dsp:sp modelId="{9D438CCF-965E-674E-9FBF-5F7423B7651B}">
      <dsp:nvSpPr>
        <dsp:cNvPr id="0" name=""/>
        <dsp:cNvSpPr/>
      </dsp:nvSpPr>
      <dsp:spPr>
        <a:xfrm>
          <a:off x="3674617" y="769661"/>
          <a:ext cx="1700985" cy="7583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emotional development</a:t>
          </a:r>
          <a:endParaRPr lang="en-US" sz="1800" kern="1200" dirty="0"/>
        </a:p>
      </dsp:txBody>
      <dsp:txXfrm>
        <a:off x="3696829" y="791873"/>
        <a:ext cx="1656561" cy="713935"/>
      </dsp:txXfrm>
    </dsp:sp>
    <dsp:sp modelId="{DAB7BA2D-90E5-894B-9E89-B1E46E706610}">
      <dsp:nvSpPr>
        <dsp:cNvPr id="0" name=""/>
        <dsp:cNvSpPr/>
      </dsp:nvSpPr>
      <dsp:spPr>
        <a:xfrm rot="5400000">
          <a:off x="4463791" y="1904420"/>
          <a:ext cx="122638" cy="187002"/>
        </a:xfrm>
        <a:prstGeom prst="left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800" kern="1200"/>
        </a:p>
      </dsp:txBody>
      <dsp:txXfrm>
        <a:off x="4500582" y="1941820"/>
        <a:ext cx="49056" cy="112202"/>
      </dsp:txXfrm>
    </dsp:sp>
    <dsp:sp modelId="{AFE12266-0B99-9F43-AAE2-15437E21745A}">
      <dsp:nvSpPr>
        <dsp:cNvPr id="0" name=""/>
        <dsp:cNvSpPr/>
      </dsp:nvSpPr>
      <dsp:spPr>
        <a:xfrm>
          <a:off x="3754318" y="2467821"/>
          <a:ext cx="1541584" cy="8885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health</a:t>
          </a:r>
          <a:endParaRPr lang="en-US" sz="1800" kern="1200" dirty="0"/>
        </a:p>
      </dsp:txBody>
      <dsp:txXfrm>
        <a:off x="3780343" y="2493846"/>
        <a:ext cx="1489534" cy="836500"/>
      </dsp:txXfrm>
    </dsp:sp>
    <dsp:sp modelId="{C1BF4EC3-BCFB-0643-8B60-F62BFE30AEF5}">
      <dsp:nvSpPr>
        <dsp:cNvPr id="0" name=""/>
        <dsp:cNvSpPr/>
      </dsp:nvSpPr>
      <dsp:spPr>
        <a:xfrm rot="9000000">
          <a:off x="3627904" y="3301195"/>
          <a:ext cx="122638" cy="187002"/>
        </a:xfrm>
        <a:prstGeom prst="left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800" kern="1200"/>
        </a:p>
      </dsp:txBody>
      <dsp:txXfrm rot="10800000">
        <a:off x="3664695" y="3338595"/>
        <a:ext cx="49056" cy="112202"/>
      </dsp:txXfrm>
    </dsp:sp>
    <dsp:sp modelId="{916098E0-9144-E645-91B7-1C691D9A1BA3}">
      <dsp:nvSpPr>
        <dsp:cNvPr id="0" name=""/>
        <dsp:cNvSpPr/>
      </dsp:nvSpPr>
      <dsp:spPr>
        <a:xfrm>
          <a:off x="2338571" y="3433021"/>
          <a:ext cx="1319030" cy="72140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experiences</a:t>
          </a:r>
          <a:endParaRPr lang="en-US" sz="1800" kern="1200" dirty="0"/>
        </a:p>
      </dsp:txBody>
      <dsp:txXfrm>
        <a:off x="2359700" y="3454150"/>
        <a:ext cx="1276772" cy="679149"/>
      </dsp:txXfrm>
    </dsp:sp>
    <dsp:sp modelId="{ACD60659-4B7A-7946-9E22-145CFEEC1D96}">
      <dsp:nvSpPr>
        <dsp:cNvPr id="0" name=""/>
        <dsp:cNvSpPr/>
      </dsp:nvSpPr>
      <dsp:spPr>
        <a:xfrm rot="12600000">
          <a:off x="2206445" y="3278572"/>
          <a:ext cx="122638" cy="187002"/>
        </a:xfrm>
        <a:prstGeom prst="left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800" kern="1200"/>
        </a:p>
      </dsp:txBody>
      <dsp:txXfrm rot="10800000">
        <a:off x="2243236" y="3315972"/>
        <a:ext cx="49056" cy="112202"/>
      </dsp:txXfrm>
    </dsp:sp>
    <dsp:sp modelId="{3DEF4238-940C-114E-B8E9-CD403F60CFA0}">
      <dsp:nvSpPr>
        <dsp:cNvPr id="0" name=""/>
        <dsp:cNvSpPr/>
      </dsp:nvSpPr>
      <dsp:spPr>
        <a:xfrm>
          <a:off x="720396" y="2513068"/>
          <a:ext cx="1501331" cy="79805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adult reaction</a:t>
          </a:r>
          <a:endParaRPr lang="en-US" sz="1800" kern="1200" dirty="0"/>
        </a:p>
      </dsp:txBody>
      <dsp:txXfrm>
        <a:off x="743770" y="2536442"/>
        <a:ext cx="1454583" cy="751309"/>
      </dsp:txXfrm>
    </dsp:sp>
    <dsp:sp modelId="{ED693393-22CC-5743-A021-70620D3F89D7}">
      <dsp:nvSpPr>
        <dsp:cNvPr id="0" name=""/>
        <dsp:cNvSpPr/>
      </dsp:nvSpPr>
      <dsp:spPr>
        <a:xfrm rot="16200000">
          <a:off x="1409742" y="1944339"/>
          <a:ext cx="122638" cy="187002"/>
        </a:xfrm>
        <a:prstGeom prst="left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800" kern="1200"/>
        </a:p>
      </dsp:txBody>
      <dsp:txXfrm>
        <a:off x="1446533" y="1981739"/>
        <a:ext cx="49056" cy="112202"/>
      </dsp:txXfrm>
    </dsp:sp>
    <dsp:sp modelId="{083CC79E-D924-104F-9B01-42FDFFE8DAED}">
      <dsp:nvSpPr>
        <dsp:cNvPr id="0" name=""/>
        <dsp:cNvSpPr/>
      </dsp:nvSpPr>
      <dsp:spPr>
        <a:xfrm>
          <a:off x="724788" y="735068"/>
          <a:ext cx="1492547" cy="8275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experiencing success</a:t>
          </a:r>
          <a:endParaRPr lang="en-US" sz="1800" kern="1200" dirty="0"/>
        </a:p>
      </dsp:txBody>
      <dsp:txXfrm>
        <a:off x="749026" y="759306"/>
        <a:ext cx="1444071" cy="779069"/>
      </dsp:txXfrm>
    </dsp:sp>
    <dsp:sp modelId="{56F28F28-3A51-8741-9C1C-8F4319D46743}">
      <dsp:nvSpPr>
        <dsp:cNvPr id="0" name=""/>
        <dsp:cNvSpPr/>
      </dsp:nvSpPr>
      <dsp:spPr>
        <a:xfrm rot="19800000">
          <a:off x="2221865" y="586460"/>
          <a:ext cx="122638" cy="187002"/>
        </a:xfrm>
        <a:prstGeom prst="left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tint val="6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800" kern="1200"/>
        </a:p>
      </dsp:txBody>
      <dsp:txXfrm>
        <a:off x="2258656" y="623860"/>
        <a:ext cx="49056" cy="1122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3E3A19-DDF4-1F49-ABA7-292A5E94B8E3}">
      <dsp:nvSpPr>
        <dsp:cNvPr id="0" name=""/>
        <dsp:cNvSpPr/>
      </dsp:nvSpPr>
      <dsp:spPr>
        <a:xfrm rot="10800000">
          <a:off x="1515414" y="1065"/>
          <a:ext cx="5092636" cy="930732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0427" tIns="106680" rIns="199136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Respect for the child</a:t>
          </a:r>
          <a:endParaRPr lang="en-US" sz="2800" kern="1200" dirty="0"/>
        </a:p>
      </dsp:txBody>
      <dsp:txXfrm rot="10800000">
        <a:off x="1748097" y="1065"/>
        <a:ext cx="4859953" cy="930732"/>
      </dsp:txXfrm>
    </dsp:sp>
    <dsp:sp modelId="{B6EDB817-CEB4-2D40-9A30-B64AEFB30787}">
      <dsp:nvSpPr>
        <dsp:cNvPr id="0" name=""/>
        <dsp:cNvSpPr/>
      </dsp:nvSpPr>
      <dsp:spPr>
        <a:xfrm>
          <a:off x="1050048" y="1065"/>
          <a:ext cx="930732" cy="930732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469F21F-19F3-B94E-8A9C-CE44FEA92BEC}">
      <dsp:nvSpPr>
        <dsp:cNvPr id="0" name=""/>
        <dsp:cNvSpPr/>
      </dsp:nvSpPr>
      <dsp:spPr>
        <a:xfrm rot="10800000">
          <a:off x="1515414" y="1209628"/>
          <a:ext cx="5092636" cy="930732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0427" tIns="106680" rIns="199136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Quality of care and provision</a:t>
          </a:r>
          <a:endParaRPr lang="en-US" sz="2800" kern="1200" dirty="0"/>
        </a:p>
      </dsp:txBody>
      <dsp:txXfrm rot="10800000">
        <a:off x="1748097" y="1209628"/>
        <a:ext cx="4859953" cy="930732"/>
      </dsp:txXfrm>
    </dsp:sp>
    <dsp:sp modelId="{09AE925A-5CB5-9E4E-B30E-E3B5DE216279}">
      <dsp:nvSpPr>
        <dsp:cNvPr id="0" name=""/>
        <dsp:cNvSpPr/>
      </dsp:nvSpPr>
      <dsp:spPr>
        <a:xfrm>
          <a:off x="1050048" y="1209628"/>
          <a:ext cx="930732" cy="930732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0FFBB46-FD1E-C143-8220-7812FAB64E2C}">
      <dsp:nvSpPr>
        <dsp:cNvPr id="0" name=""/>
        <dsp:cNvSpPr/>
      </dsp:nvSpPr>
      <dsp:spPr>
        <a:xfrm rot="10800000">
          <a:off x="1515414" y="2418190"/>
          <a:ext cx="5092636" cy="930732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0427" tIns="106680" rIns="199136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The power of observation</a:t>
          </a:r>
          <a:endParaRPr lang="en-US" sz="2800" kern="1200" dirty="0"/>
        </a:p>
      </dsp:txBody>
      <dsp:txXfrm rot="10800000">
        <a:off x="1748097" y="2418190"/>
        <a:ext cx="4859953" cy="930732"/>
      </dsp:txXfrm>
    </dsp:sp>
    <dsp:sp modelId="{4CB7D862-8FDD-8B49-BCE2-427CAC26E71B}">
      <dsp:nvSpPr>
        <dsp:cNvPr id="0" name=""/>
        <dsp:cNvSpPr/>
      </dsp:nvSpPr>
      <dsp:spPr>
        <a:xfrm>
          <a:off x="1050048" y="2418190"/>
          <a:ext cx="930732" cy="930732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F77F72F-7391-A94C-999C-61B8A045C56E}">
      <dsp:nvSpPr>
        <dsp:cNvPr id="0" name=""/>
        <dsp:cNvSpPr/>
      </dsp:nvSpPr>
      <dsp:spPr>
        <a:xfrm rot="10800000">
          <a:off x="1515414" y="3626753"/>
          <a:ext cx="5092636" cy="930732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0427" tIns="106680" rIns="199136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Adult interaction</a:t>
          </a:r>
          <a:endParaRPr lang="en-US" sz="2800" kern="1200" dirty="0"/>
        </a:p>
      </dsp:txBody>
      <dsp:txXfrm rot="10800000">
        <a:off x="1748097" y="3626753"/>
        <a:ext cx="4859953" cy="930732"/>
      </dsp:txXfrm>
    </dsp:sp>
    <dsp:sp modelId="{F54C983E-A6D5-8B43-95D8-AAAB51EAC62B}">
      <dsp:nvSpPr>
        <dsp:cNvPr id="0" name=""/>
        <dsp:cNvSpPr/>
      </dsp:nvSpPr>
      <dsp:spPr>
        <a:xfrm>
          <a:off x="1050048" y="3626753"/>
          <a:ext cx="930732" cy="930732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262027-8510-E942-8D3E-AEC817A9A213}">
      <dsp:nvSpPr>
        <dsp:cNvPr id="0" name=""/>
        <dsp:cNvSpPr/>
      </dsp:nvSpPr>
      <dsp:spPr>
        <a:xfrm>
          <a:off x="0" y="203199"/>
          <a:ext cx="3657600" cy="36576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F200EAE-6B30-2343-AC4D-B6DD0BE2DBEF}">
      <dsp:nvSpPr>
        <dsp:cNvPr id="0" name=""/>
        <dsp:cNvSpPr/>
      </dsp:nvSpPr>
      <dsp:spPr>
        <a:xfrm>
          <a:off x="1828800" y="203199"/>
          <a:ext cx="4267200" cy="365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 smtClean="0"/>
            <a:t>APPROACH</a:t>
          </a:r>
          <a:endParaRPr lang="en-US" sz="3200" kern="1200" dirty="0"/>
        </a:p>
      </dsp:txBody>
      <dsp:txXfrm>
        <a:off x="1828800" y="203199"/>
        <a:ext cx="2133600" cy="1097282"/>
      </dsp:txXfrm>
    </dsp:sp>
    <dsp:sp modelId="{D9B73755-A8E7-A748-A141-B4E2D84DCF5F}">
      <dsp:nvSpPr>
        <dsp:cNvPr id="0" name=""/>
        <dsp:cNvSpPr/>
      </dsp:nvSpPr>
      <dsp:spPr>
        <a:xfrm>
          <a:off x="640081" y="1300482"/>
          <a:ext cx="2377437" cy="237743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2328F14-D7CB-C54B-8080-459EE88D4D68}">
      <dsp:nvSpPr>
        <dsp:cNvPr id="0" name=""/>
        <dsp:cNvSpPr/>
      </dsp:nvSpPr>
      <dsp:spPr>
        <a:xfrm>
          <a:off x="1828800" y="1300482"/>
          <a:ext cx="4267200" cy="23774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 smtClean="0"/>
            <a:t>PROCESS</a:t>
          </a:r>
          <a:endParaRPr lang="en-US" sz="3200" kern="1200" dirty="0"/>
        </a:p>
      </dsp:txBody>
      <dsp:txXfrm>
        <a:off x="1828800" y="1300482"/>
        <a:ext cx="2133600" cy="1097278"/>
      </dsp:txXfrm>
    </dsp:sp>
    <dsp:sp modelId="{C74C1E14-AA53-7646-96B0-F6BFBB4245D3}">
      <dsp:nvSpPr>
        <dsp:cNvPr id="0" name=""/>
        <dsp:cNvSpPr/>
      </dsp:nvSpPr>
      <dsp:spPr>
        <a:xfrm>
          <a:off x="1280160" y="2397761"/>
          <a:ext cx="1097278" cy="10972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A5C7A73-5B4C-254F-B4E2-A98CCA91FFFA}">
      <dsp:nvSpPr>
        <dsp:cNvPr id="0" name=""/>
        <dsp:cNvSpPr/>
      </dsp:nvSpPr>
      <dsp:spPr>
        <a:xfrm>
          <a:off x="1828800" y="2397761"/>
          <a:ext cx="4267200" cy="10972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kern="1200" dirty="0" smtClean="0"/>
            <a:t>OUTCOME</a:t>
          </a:r>
          <a:endParaRPr lang="en-US" sz="3200" kern="1200" dirty="0"/>
        </a:p>
      </dsp:txBody>
      <dsp:txXfrm>
        <a:off x="1828800" y="2397761"/>
        <a:ext cx="2133600" cy="1097278"/>
      </dsp:txXfrm>
    </dsp:sp>
    <dsp:sp modelId="{57946012-93CE-8D45-9AF6-B1DF68180156}">
      <dsp:nvSpPr>
        <dsp:cNvPr id="0" name=""/>
        <dsp:cNvSpPr/>
      </dsp:nvSpPr>
      <dsp:spPr>
        <a:xfrm>
          <a:off x="3962400" y="203199"/>
          <a:ext cx="2133600" cy="1097282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600" kern="1200" dirty="0" smtClean="0"/>
            <a:t>Well-being</a:t>
          </a:r>
          <a:endParaRPr lang="en-US" sz="2600" kern="1200" dirty="0"/>
        </a:p>
      </dsp:txBody>
      <dsp:txXfrm>
        <a:off x="3962400" y="203199"/>
        <a:ext cx="2133600" cy="1097282"/>
      </dsp:txXfrm>
    </dsp:sp>
    <dsp:sp modelId="{16862671-9B6A-E846-A690-EA0299E3B5BD}">
      <dsp:nvSpPr>
        <dsp:cNvPr id="0" name=""/>
        <dsp:cNvSpPr/>
      </dsp:nvSpPr>
      <dsp:spPr>
        <a:xfrm>
          <a:off x="3962400" y="1300482"/>
          <a:ext cx="2133600" cy="1097278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2600" kern="1200" dirty="0"/>
        </a:p>
      </dsp:txBody>
      <dsp:txXfrm>
        <a:off x="3962400" y="1300482"/>
        <a:ext cx="2133600" cy="1097278"/>
      </dsp:txXfrm>
    </dsp:sp>
    <dsp:sp modelId="{25954CC4-4B23-E249-80AE-EFEE9D526C2E}">
      <dsp:nvSpPr>
        <dsp:cNvPr id="0" name=""/>
        <dsp:cNvSpPr/>
      </dsp:nvSpPr>
      <dsp:spPr>
        <a:xfrm>
          <a:off x="3962400" y="2397761"/>
          <a:ext cx="2133600" cy="1097278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600" kern="1200" dirty="0" smtClean="0"/>
            <a:t>Involvement</a:t>
          </a:r>
          <a:endParaRPr lang="en-US" sz="2600" kern="1200" dirty="0"/>
        </a:p>
      </dsp:txBody>
      <dsp:txXfrm>
        <a:off x="3962400" y="2397761"/>
        <a:ext cx="2133600" cy="10972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13075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40175" y="0"/>
            <a:ext cx="3013075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C08577-7274-4251-9C7D-E0AEE637BF7A}" type="datetimeFigureOut">
              <a:rPr lang="en-US" smtClean="0"/>
              <a:pPr/>
              <a:t>9/28/2016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42375"/>
            <a:ext cx="3013075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40175" y="8842375"/>
            <a:ext cx="3013075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193996-3C58-4F0F-80BC-4E1B7F509C3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080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13763" cy="465455"/>
          </a:xfrm>
          <a:prstGeom prst="rect">
            <a:avLst/>
          </a:prstGeom>
        </p:spPr>
        <p:txBody>
          <a:bodyPr vert="horz" lIns="92930" tIns="46465" rIns="92930" bIns="4646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39466" y="0"/>
            <a:ext cx="3013763" cy="465455"/>
          </a:xfrm>
          <a:prstGeom prst="rect">
            <a:avLst/>
          </a:prstGeom>
        </p:spPr>
        <p:txBody>
          <a:bodyPr vert="horz" lIns="92930" tIns="46465" rIns="92930" bIns="46465" rtlCol="0"/>
          <a:lstStyle>
            <a:lvl1pPr algn="r">
              <a:defRPr sz="1200"/>
            </a:lvl1pPr>
          </a:lstStyle>
          <a:p>
            <a:fld id="{78CD5320-779B-4F87-A254-53C1EABB8D53}" type="datetimeFigureOut">
              <a:rPr lang="en-US" smtClean="0"/>
              <a:pPr/>
              <a:t>9/28/2016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50938" y="698500"/>
            <a:ext cx="4652962" cy="34909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930" tIns="46465" rIns="92930" bIns="4646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95484" y="4421823"/>
            <a:ext cx="5563870" cy="4189095"/>
          </a:xfrm>
          <a:prstGeom prst="rect">
            <a:avLst/>
          </a:prstGeom>
        </p:spPr>
        <p:txBody>
          <a:bodyPr vert="horz" lIns="92930" tIns="46465" rIns="92930" bIns="46465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42029"/>
            <a:ext cx="3013763" cy="465455"/>
          </a:xfrm>
          <a:prstGeom prst="rect">
            <a:avLst/>
          </a:prstGeom>
        </p:spPr>
        <p:txBody>
          <a:bodyPr vert="horz" lIns="92930" tIns="46465" rIns="92930" bIns="4646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39466" y="8842029"/>
            <a:ext cx="3013763" cy="465455"/>
          </a:xfrm>
          <a:prstGeom prst="rect">
            <a:avLst/>
          </a:prstGeom>
        </p:spPr>
        <p:txBody>
          <a:bodyPr vert="horz" lIns="92930" tIns="46465" rIns="92930" bIns="46465" rtlCol="0" anchor="b"/>
          <a:lstStyle>
            <a:lvl1pPr algn="r">
              <a:defRPr sz="1200"/>
            </a:lvl1pPr>
          </a:lstStyle>
          <a:p>
            <a:fld id="{11BC9815-9632-4698-9900-22438DD4A2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2566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5462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26732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Go through each point and ask trainees to think of a situation that can be shared with the group.</a:t>
            </a:r>
          </a:p>
          <a:p>
            <a:r>
              <a:rPr lang="en-US" dirty="0" smtClean="0"/>
              <a:t>Ask for group suggestions of ways</a:t>
            </a:r>
            <a:r>
              <a:rPr lang="en-US" baseline="0" dirty="0" smtClean="0"/>
              <a:t> that we can help such children.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79109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Discuss</a:t>
            </a:r>
            <a:r>
              <a:rPr lang="en-US" baseline="0" dirty="0" smtClean="0"/>
              <a:t> how the trainees are feeling – overwhelmed? Tired? Exhausted? Excited </a:t>
            </a:r>
            <a:r>
              <a:rPr lang="en-US" baseline="0" dirty="0" err="1" smtClean="0"/>
              <a:t>etc</a:t>
            </a:r>
            <a:r>
              <a:rPr lang="en-US" baseline="0" dirty="0" smtClean="0"/>
              <a:t>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661347-2158-1E45-B192-D401EB262B2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92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5806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931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4135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Talk about examples</a:t>
            </a:r>
            <a:r>
              <a:rPr lang="en-US" baseline="0" dirty="0" smtClean="0"/>
              <a:t> of different children – experiences.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661347-2158-1E45-B192-D401EB262B2A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5462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3983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23701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8550012" indent="-38085360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6465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2930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93957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58609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91CBCB79-B876-2D4E-A28A-8E02E8B47C18}" type="slidenum">
              <a:rPr lang="en-US" sz="1200"/>
              <a:pPr eaLnBrk="1" hangingPunct="1"/>
              <a:t>13</a:t>
            </a:fld>
            <a:endParaRPr lang="en-US" sz="1200"/>
          </a:p>
        </p:txBody>
      </p:sp>
      <p:sp>
        <p:nvSpPr>
          <p:cNvPr id="31747" name="Rectangle 7"/>
          <p:cNvSpPr txBox="1">
            <a:spLocks noGrp="1" noChangeArrowheads="1"/>
          </p:cNvSpPr>
          <p:nvPr/>
        </p:nvSpPr>
        <p:spPr bwMode="auto">
          <a:xfrm>
            <a:off x="3939466" y="8842029"/>
            <a:ext cx="3013763" cy="4654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930" tIns="46465" rIns="92930" bIns="46465" anchor="b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r" eaLnBrk="1" hangingPunct="1"/>
            <a:fld id="{36D29DE3-58B8-CA43-B84C-70EDC13D1FAC}" type="slidenum">
              <a:rPr lang="en-GB" sz="1200"/>
              <a:pPr algn="r" eaLnBrk="1" hangingPunct="1"/>
              <a:t>13</a:t>
            </a:fld>
            <a:endParaRPr lang="en-GB" sz="1200"/>
          </a:p>
        </p:txBody>
      </p:sp>
      <p:sp>
        <p:nvSpPr>
          <p:cNvPr id="3174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9350" y="698500"/>
            <a:ext cx="4652963" cy="3490913"/>
          </a:xfrm>
          <a:ln/>
        </p:spPr>
      </p:sp>
      <p:sp>
        <p:nvSpPr>
          <p:cNvPr id="3174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b="1"/>
              <a:t>Trainer Notes</a:t>
            </a:r>
          </a:p>
          <a:p>
            <a:pPr eaLnBrk="1" hangingPunct="1"/>
            <a:endParaRPr lang="en-GB" b="1"/>
          </a:p>
          <a:p>
            <a:pPr eaLnBrk="1" hangingPunct="1"/>
            <a:r>
              <a:rPr lang="en-GB" b="1"/>
              <a:t>Bring in boxes one at a time </a:t>
            </a:r>
          </a:p>
          <a:p>
            <a:pPr eaLnBrk="1" hangingPunct="1"/>
            <a:r>
              <a:rPr lang="en-GB"/>
              <a:t>What is Well-being?</a:t>
            </a:r>
          </a:p>
          <a:p>
            <a:pPr eaLnBrk="1" hangingPunct="1"/>
            <a:r>
              <a:rPr lang="en-GB"/>
              <a:t>Well being is a particular state of feeling, that can be recognised by satisfaction, enjoyment and pleasure.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 b="1"/>
              <a:t>Key points to make</a:t>
            </a:r>
          </a:p>
          <a:p>
            <a:pPr eaLnBrk="1" hangingPunct="1"/>
            <a:r>
              <a:rPr lang="en-GB"/>
              <a:t>When assessing the levels of well-being, you will notice a number of characteristics in the child’s behaviour. 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Not </a:t>
            </a:r>
            <a:r>
              <a:rPr lang="en-GB" u="sng"/>
              <a:t>all</a:t>
            </a:r>
            <a:r>
              <a:rPr lang="en-GB"/>
              <a:t> of these signals need to be present at the </a:t>
            </a:r>
            <a:r>
              <a:rPr lang="en-GB" u="sng"/>
              <a:t>same</a:t>
            </a:r>
            <a:r>
              <a:rPr lang="en-GB"/>
              <a:t> time to speak of well-being. These characteristics are developmental and grow over a period of time.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 b="1"/>
              <a:t>Activity</a:t>
            </a:r>
            <a:r>
              <a:rPr lang="en-GB"/>
              <a:t>. Use a DVD clip from module 3 or any other clip or DVD of your own choice here. 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In small groups ask the practitioners to discuss which signs of well-being they can see in the DVD clip.  </a:t>
            </a:r>
            <a:r>
              <a:rPr lang="en-GB" b="1"/>
              <a:t>Allow 10 minutes</a:t>
            </a:r>
          </a:p>
          <a:p>
            <a:pPr eaLnBrk="1" hangingPunct="1"/>
            <a:endParaRPr lang="en-GB" b="1"/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 </a:t>
            </a:r>
          </a:p>
          <a:p>
            <a:pPr eaLnBrk="1" hangingPunct="1"/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63999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6526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5255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Unless we know what we are</a:t>
            </a:r>
            <a:r>
              <a:rPr lang="en-US" baseline="0" dirty="0" smtClean="0"/>
              <a:t> looking for it is easy to miss important information.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05545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026624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95640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3746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BC9815-9632-4698-9900-22438DD4A2F5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963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E9B88-62F5-CF43-AA87-491BD5D006B4}" type="datetimeFigureOut">
              <a:rPr lang="en-US" smtClean="0"/>
              <a:pPr/>
              <a:t>9/28/2016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37252-72F3-474F-8582-32D765D3064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E9B88-62F5-CF43-AA87-491BD5D006B4}" type="datetimeFigureOut">
              <a:rPr lang="en-US" smtClean="0"/>
              <a:pPr/>
              <a:t>9/28/2016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5F4AB-7B81-4C4F-A072-543EB0768F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E9B88-62F5-CF43-AA87-491BD5D006B4}" type="datetimeFigureOut">
              <a:rPr lang="en-US" smtClean="0"/>
              <a:pPr/>
              <a:t>9/28/2016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F5CD18-686B-47A9-AFD5-66CE5FA52A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E9B88-62F5-CF43-AA87-491BD5D006B4}" type="datetimeFigureOut">
              <a:rPr lang="en-US" smtClean="0"/>
              <a:pPr/>
              <a:t>9/28/2016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5F4AB-7B81-4C4F-A072-543EB0768F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E9B88-62F5-CF43-AA87-491BD5D006B4}" type="datetimeFigureOut">
              <a:rPr lang="en-US" smtClean="0"/>
              <a:pPr/>
              <a:t>9/28/2016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5F4AB-7B81-4C4F-A072-543EB0768F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E9B88-62F5-CF43-AA87-491BD5D006B4}" type="datetimeFigureOut">
              <a:rPr lang="en-US" smtClean="0"/>
              <a:pPr/>
              <a:t>9/28/2016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5F4AB-7B81-4C4F-A072-543EB0768F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E9B88-62F5-CF43-AA87-491BD5D006B4}" type="datetimeFigureOut">
              <a:rPr lang="en-US" smtClean="0"/>
              <a:pPr/>
              <a:t>9/28/2016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5F4AB-7B81-4C4F-A072-543EB0768F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E9B88-62F5-CF43-AA87-491BD5D006B4}" type="datetimeFigureOut">
              <a:rPr lang="en-US" smtClean="0"/>
              <a:pPr/>
              <a:t>9/28/2016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619C8-A375-448C-891B-9999C6BE8E6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E9B88-62F5-CF43-AA87-491BD5D006B4}" type="datetimeFigureOut">
              <a:rPr lang="en-US" smtClean="0"/>
              <a:pPr/>
              <a:t>9/28/2016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5F4AB-7B81-4C4F-A072-543EB0768F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E9B88-62F5-CF43-AA87-491BD5D006B4}" type="datetimeFigureOut">
              <a:rPr lang="en-US" smtClean="0"/>
              <a:pPr/>
              <a:t>9/28/2016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5F4AB-7B81-4C4F-A072-543EB0768F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E9B88-62F5-CF43-AA87-491BD5D006B4}" type="datetimeFigureOut">
              <a:rPr lang="en-US" smtClean="0"/>
              <a:pPr/>
              <a:t>9/28/2016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5F4AB-7B81-4C4F-A072-543EB0768F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DE9B88-62F5-CF43-AA87-491BD5D006B4}" type="datetimeFigureOut">
              <a:rPr lang="en-US" smtClean="0"/>
              <a:pPr/>
              <a:t>9/28/2016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55F4AB-7B81-4C4F-A072-543EB0768F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hg6qcgoay4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s://www.google.com/url?sa=i&amp;rct=j&amp;q=&amp;esrc=s&amp;source=images&amp;cd=&amp;cad=rja&amp;uact=8&amp;ved=0ahUKEwiklM3tlY_PAhXK2RoKHYShDE4QjRwIBw&amp;url=https://blogs.glowscotland.org.uk/mc/hawthorndenp4/2015/10/31/the-learning-pit-in-primary-4/&amp;bvm=bv.132653024,d.ZGg&amp;psig=AFQjCNHGkvNd0n8L4Eq5Ec2LPcLmLRQaXQ&amp;ust=1473953177737962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7.png"/><Relationship Id="rId4" Type="http://schemas.openxmlformats.org/officeDocument/2006/relationships/hyperlink" Target="https://www.google.com/url?sa=i&amp;rct=j&amp;q=&amp;esrc=s&amp;source=images&amp;cd=&amp;cad=rja&amp;uact=8&amp;ved=0ahUKEwi0z5L_lY_PAhWDaxQKHVIdCswQjRwIBw&amp;url=https://twitter.com/palmyteacher/status/652210882718494720&amp;bvm=bv.132653024,d.ZGg&amp;psig=AFQjCNHGkvNd0n8L4Eq5Ec2LPcLmLRQaXQ&amp;ust=1473953177737962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www.google.co.uk/url?sa=i&amp;rct=j&amp;q=&amp;esrc=s&amp;source=images&amp;cd=&amp;cad=rja&amp;uact=8&amp;ved=0ahUKEwiOqdzhl4_PAhXFvBQKHe2GDk4QjRwIBw&amp;url=http://compete4christ.co/2016/03/18/masters-of-mindset/&amp;psig=AFQjCNEhfYjrtHGTFQGbG8paTJPtsoHQgw&amp;ust=1473953744008186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youtube.com/watch?v=Vz-D2QvhiRw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s://www.youtube.com/watch?v=TTXrV0_3UjY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ube.com/watch?v=AgJiX_bVJ9o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OHTrY3K6cxU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adlet.com/grigg_russell/big_ideas_education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uropean-agency.org/assessment/resourceguide/documents/2008/11/Laevers.pdf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7400" y="811493"/>
            <a:ext cx="7632700" cy="1772721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17600" y="3289300"/>
            <a:ext cx="7302500" cy="2349500"/>
          </a:xfrm>
        </p:spPr>
        <p:txBody>
          <a:bodyPr>
            <a:normAutofit lnSpcReduction="10000"/>
          </a:bodyPr>
          <a:lstStyle/>
          <a:p>
            <a:endParaRPr lang="en-US" dirty="0" smtClean="0"/>
          </a:p>
          <a:p>
            <a:endParaRPr lang="en-US" dirty="0" smtClean="0"/>
          </a:p>
          <a:p>
            <a:r>
              <a:rPr lang="en-US" sz="4000" b="0" dirty="0" smtClean="0">
                <a:latin typeface="Arial"/>
                <a:cs typeface="Arial"/>
              </a:rPr>
              <a:t>Self-esteem</a:t>
            </a:r>
            <a:r>
              <a:rPr lang="en-US" sz="4000" b="0" dirty="0">
                <a:latin typeface="Arial"/>
                <a:cs typeface="Arial"/>
              </a:rPr>
              <a:t>, well-being and dispositions to learning</a:t>
            </a:r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2100" y="1318341"/>
            <a:ext cx="3810000" cy="25317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Aims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Critically discuss the significance of emotional well-being and involvement for successful learning</a:t>
            </a:r>
          </a:p>
          <a:p>
            <a:r>
              <a:rPr lang="en-US" dirty="0" smtClean="0"/>
              <a:t>Explore the work of </a:t>
            </a:r>
            <a:r>
              <a:rPr lang="en-US" dirty="0" err="1" smtClean="0"/>
              <a:t>Laevers</a:t>
            </a:r>
            <a:r>
              <a:rPr lang="en-US" dirty="0" smtClean="0"/>
              <a:t> on well-being and the Leuven Involvement Scale for identifying and supporting levels of well-being and involvement</a:t>
            </a:r>
          </a:p>
          <a:p>
            <a:pPr marL="0" indent="0">
              <a:buNone/>
            </a:pPr>
            <a:r>
              <a:rPr lang="en-GB" dirty="0" smtClean="0"/>
              <a:t>Links to QTS standards: S2.1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Self-esteem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“Confidence in one’s own worth, or abilities; self respect”</a:t>
            </a:r>
            <a:r>
              <a:rPr lang="en-US" b="1" dirty="0"/>
              <a:t> </a:t>
            </a:r>
            <a:endParaRPr lang="en-US" b="1" dirty="0" smtClean="0"/>
          </a:p>
          <a:p>
            <a:pPr marL="0" indent="0">
              <a:buNone/>
            </a:pPr>
            <a:r>
              <a:rPr lang="en-US" b="1" dirty="0" smtClean="0">
                <a:solidFill>
                  <a:srgbClr val="FF0000"/>
                </a:solidFill>
              </a:rPr>
              <a:t>Definition</a:t>
            </a:r>
            <a:r>
              <a:rPr lang="en-US" b="1" dirty="0">
                <a:solidFill>
                  <a:srgbClr val="FF0000"/>
                </a:solidFill>
              </a:rPr>
              <a:t>: </a:t>
            </a:r>
            <a:r>
              <a:rPr lang="en-US" dirty="0">
                <a:solidFill>
                  <a:srgbClr val="FF0000"/>
                </a:solidFill>
              </a:rPr>
              <a:t>Self-esteem derives from a person's sense of their own worthiness and competence.</a:t>
            </a:r>
          </a:p>
          <a:p>
            <a:pPr marL="0" indent="0" algn="ctr">
              <a:buNone/>
            </a:pPr>
            <a:r>
              <a:rPr lang="en-US" dirty="0"/>
              <a:t>It comprises many aspects, but generally involves some comparisons by the individual between how they would like to be and how they think they actually measure </a:t>
            </a:r>
            <a:r>
              <a:rPr lang="en-US" dirty="0" smtClean="0"/>
              <a:t>up.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92149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Callout 4"/>
          <p:cNvSpPr/>
          <p:nvPr/>
        </p:nvSpPr>
        <p:spPr>
          <a:xfrm>
            <a:off x="6095999" y="4076700"/>
            <a:ext cx="2132013" cy="1739900"/>
          </a:xfrm>
          <a:prstGeom prst="cloud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A child with low self-esteem will often: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914400" y="1757998"/>
            <a:ext cx="7734300" cy="4303338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Express negative comments about themselves or their work</a:t>
            </a:r>
          </a:p>
          <a:p>
            <a:r>
              <a:rPr lang="en-US" dirty="0" smtClean="0"/>
              <a:t>Appear reluctant to accept praise</a:t>
            </a:r>
          </a:p>
          <a:p>
            <a:pPr>
              <a:buFont typeface="Arial"/>
              <a:buChar char="•"/>
            </a:pPr>
            <a:r>
              <a:rPr lang="en-US" dirty="0" smtClean="0"/>
              <a:t>Appear unable to identify a strength</a:t>
            </a:r>
          </a:p>
          <a:p>
            <a:pPr>
              <a:buFont typeface="Arial"/>
              <a:buChar char="•"/>
            </a:pPr>
            <a:r>
              <a:rPr lang="en-US" dirty="0"/>
              <a:t>S</a:t>
            </a:r>
            <a:r>
              <a:rPr lang="en-US" dirty="0" smtClean="0"/>
              <a:t>ay “I can’t”</a:t>
            </a:r>
          </a:p>
          <a:p>
            <a:r>
              <a:rPr lang="en-US" dirty="0" smtClean="0"/>
              <a:t>‘Put themselves down’</a:t>
            </a:r>
          </a:p>
          <a:p>
            <a:r>
              <a:rPr lang="en-US" dirty="0" smtClean="0"/>
              <a:t>Have difficulties with friendships</a:t>
            </a:r>
          </a:p>
          <a:p>
            <a:r>
              <a:rPr lang="en-US" dirty="0" smtClean="0"/>
              <a:t>Seek reassurance                                      	How can we 						                   help?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                                                                       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73541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are you  feeling today?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7533" t="12481" r="7089"/>
          <a:stretch/>
        </p:blipFill>
        <p:spPr>
          <a:xfrm>
            <a:off x="1080655" y="1417638"/>
            <a:ext cx="7162801" cy="4919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9268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77049" y="228601"/>
            <a:ext cx="8766951" cy="1264024"/>
          </a:xfrm>
        </p:spPr>
        <p:txBody>
          <a:bodyPr/>
          <a:lstStyle/>
          <a:p>
            <a:r>
              <a:rPr lang="en-US" dirty="0" smtClean="0"/>
              <a:t>How are they really feeling?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5701" y="1176560"/>
            <a:ext cx="3543964" cy="2347876"/>
          </a:xfrm>
          <a:prstGeom prst="rect">
            <a:avLst/>
          </a:prstGeom>
        </p:spPr>
      </p:pic>
      <p:pic>
        <p:nvPicPr>
          <p:cNvPr id="11" name="Picture 10" descr="IMG_3563.JP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894" t="7408" r="4377" b="64444"/>
          <a:stretch/>
        </p:blipFill>
        <p:spPr>
          <a:xfrm>
            <a:off x="377049" y="1264253"/>
            <a:ext cx="2150349" cy="2175216"/>
          </a:xfrm>
          <a:prstGeom prst="rect">
            <a:avLst/>
          </a:prstGeom>
        </p:spPr>
      </p:pic>
      <p:pic>
        <p:nvPicPr>
          <p:cNvPr id="12" name="Picture 11" descr="IMG_0611.jpg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66" r="22165" b="20000"/>
          <a:stretch/>
        </p:blipFill>
        <p:spPr>
          <a:xfrm>
            <a:off x="5929665" y="1176560"/>
            <a:ext cx="2013613" cy="2262909"/>
          </a:xfrm>
          <a:prstGeom prst="rect">
            <a:avLst/>
          </a:prstGeom>
        </p:spPr>
      </p:pic>
      <p:pic>
        <p:nvPicPr>
          <p:cNvPr id="13" name="Picture 12" descr="IMG_3717.jpg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31" t="47475" r="50616"/>
          <a:stretch/>
        </p:blipFill>
        <p:spPr>
          <a:xfrm>
            <a:off x="377049" y="3439469"/>
            <a:ext cx="2311231" cy="2662852"/>
          </a:xfrm>
          <a:prstGeom prst="rect">
            <a:avLst/>
          </a:prstGeom>
        </p:spPr>
      </p:pic>
      <p:pic>
        <p:nvPicPr>
          <p:cNvPr id="14" name="Picture 13" descr="november 2008 189.JPG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05" t="38384" r="44950" b="14478"/>
          <a:stretch/>
        </p:blipFill>
        <p:spPr>
          <a:xfrm>
            <a:off x="2688280" y="3439469"/>
            <a:ext cx="2701636" cy="2662852"/>
          </a:xfrm>
          <a:prstGeom prst="rect">
            <a:avLst/>
          </a:prstGeom>
        </p:spPr>
      </p:pic>
      <p:pic>
        <p:nvPicPr>
          <p:cNvPr id="15" name="Picture 14" descr="IMG_1717.JPG"/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93" t="21549" b="49884"/>
          <a:stretch/>
        </p:blipFill>
        <p:spPr>
          <a:xfrm>
            <a:off x="5389916" y="3439469"/>
            <a:ext cx="2578099" cy="26628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Suggested Ways to help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Display accomplishments- reading progress, paintings etc.</a:t>
            </a:r>
          </a:p>
          <a:p>
            <a:r>
              <a:rPr lang="en-US" dirty="0" smtClean="0"/>
              <a:t>Involve the child in important class roles.</a:t>
            </a:r>
          </a:p>
          <a:p>
            <a:r>
              <a:rPr lang="en-US" dirty="0" smtClean="0"/>
              <a:t>Discuss interests, hobbies, likes.</a:t>
            </a:r>
          </a:p>
          <a:p>
            <a:r>
              <a:rPr lang="en-US" dirty="0" smtClean="0"/>
              <a:t>Encourage and support friendships</a:t>
            </a:r>
          </a:p>
          <a:p>
            <a:r>
              <a:rPr lang="en-US" dirty="0" smtClean="0"/>
              <a:t>Discuss failures</a:t>
            </a:r>
          </a:p>
          <a:p>
            <a:r>
              <a:rPr lang="en-US" dirty="0" smtClean="0"/>
              <a:t>Share successes with parents/carers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025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28601"/>
            <a:ext cx="7810500" cy="1264024"/>
          </a:xfrm>
        </p:spPr>
        <p:txBody>
          <a:bodyPr/>
          <a:lstStyle/>
          <a:p>
            <a:r>
              <a:rPr lang="en-US" dirty="0" smtClean="0"/>
              <a:t>The concept of well-being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130300" y="1727200"/>
            <a:ext cx="7340600" cy="353943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“The true measure of a nation’s standing is</a:t>
            </a:r>
          </a:p>
          <a:p>
            <a:r>
              <a:rPr lang="en-US" sz="3200" dirty="0" smtClean="0"/>
              <a:t>how well it attends to its children – their</a:t>
            </a:r>
          </a:p>
          <a:p>
            <a:r>
              <a:rPr lang="en-US" sz="3200" dirty="0" smtClean="0"/>
              <a:t>health and safety, their material security,</a:t>
            </a:r>
          </a:p>
          <a:p>
            <a:r>
              <a:rPr lang="en-US" sz="3200" dirty="0" smtClean="0"/>
              <a:t>their education and socialization, and</a:t>
            </a:r>
          </a:p>
          <a:p>
            <a:r>
              <a:rPr lang="en-US" sz="3200" dirty="0" smtClean="0"/>
              <a:t>their sense of being loved, valued, and</a:t>
            </a:r>
          </a:p>
          <a:p>
            <a:r>
              <a:rPr lang="en-US" sz="3200" dirty="0" smtClean="0"/>
              <a:t>included in the families and societies into</a:t>
            </a:r>
          </a:p>
          <a:p>
            <a:r>
              <a:rPr lang="en-US" sz="3200" dirty="0" smtClean="0"/>
              <a:t>which they are born.” (UNICEF, 2007)</a:t>
            </a:r>
            <a:endParaRPr 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Defining well-being</a:t>
            </a:r>
            <a:endParaRPr lang="en-US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536700" y="17145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Consider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38381"/>
            <a:ext cx="8229600" cy="5286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 </a:t>
            </a:r>
            <a:r>
              <a:rPr lang="en-US" sz="3600" dirty="0"/>
              <a:t>W</a:t>
            </a:r>
            <a:r>
              <a:rPr lang="en-US" sz="3600" dirty="0" smtClean="0"/>
              <a:t>hat kind of home environment are we assuming that our pupils are coming from each morning?</a:t>
            </a:r>
          </a:p>
          <a:p>
            <a:pPr marL="0" indent="0">
              <a:buNone/>
            </a:pPr>
            <a:r>
              <a:rPr lang="en-US" sz="3600" dirty="0"/>
              <a:t>Have they been safe?</a:t>
            </a:r>
          </a:p>
          <a:p>
            <a:pPr marL="0" indent="0">
              <a:buNone/>
            </a:pPr>
            <a:r>
              <a:rPr lang="en-US" sz="3600" dirty="0" smtClean="0"/>
              <a:t>Have they slept?</a:t>
            </a:r>
          </a:p>
          <a:p>
            <a:pPr marL="0" indent="0">
              <a:buNone/>
            </a:pPr>
            <a:r>
              <a:rPr lang="en-US" sz="3600" dirty="0" smtClean="0"/>
              <a:t>Have they eaten?</a:t>
            </a:r>
          </a:p>
          <a:p>
            <a:pPr marL="0" indent="0">
              <a:buNone/>
            </a:pPr>
            <a:r>
              <a:rPr lang="en-US" sz="3600" dirty="0" smtClean="0"/>
              <a:t>Are they ready to learn?</a:t>
            </a:r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3346" y="3975012"/>
            <a:ext cx="3163454" cy="244994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40246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Ferre</a:t>
            </a:r>
            <a:r>
              <a:rPr lang="en-US" dirty="0" smtClean="0"/>
              <a:t> </a:t>
            </a:r>
            <a:r>
              <a:rPr lang="en-US" dirty="0" err="1" smtClean="0"/>
              <a:t>Laevers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914401" y="1747838"/>
            <a:ext cx="4991100" cy="4303338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80000"/>
              </a:lnSpc>
            </a:pPr>
            <a:r>
              <a:rPr lang="en-GB" dirty="0" smtClean="0"/>
              <a:t>Director of the Research Centre for Experiential Education, Leuven University, Belgium</a:t>
            </a:r>
          </a:p>
          <a:p>
            <a:pPr>
              <a:lnSpc>
                <a:spcPct val="80000"/>
              </a:lnSpc>
            </a:pPr>
            <a:r>
              <a:rPr lang="en-GB" dirty="0" smtClean="0"/>
              <a:t>President of European Early Childhood Education Research Association</a:t>
            </a:r>
          </a:p>
          <a:p>
            <a:pPr>
              <a:lnSpc>
                <a:spcPct val="80000"/>
              </a:lnSpc>
            </a:pPr>
            <a:r>
              <a:rPr lang="en-GB" dirty="0" smtClean="0"/>
              <a:t>The ‘experiential approach’ to learning</a:t>
            </a:r>
          </a:p>
          <a:p>
            <a:pPr>
              <a:lnSpc>
                <a:spcPct val="80000"/>
              </a:lnSpc>
            </a:pPr>
            <a:r>
              <a:rPr lang="en-GB" dirty="0" smtClean="0"/>
              <a:t>‘Deep level learning’</a:t>
            </a:r>
          </a:p>
          <a:p>
            <a:pPr>
              <a:lnSpc>
                <a:spcPct val="80000"/>
              </a:lnSpc>
            </a:pPr>
            <a:r>
              <a:rPr lang="en-GB" dirty="0" smtClean="0"/>
              <a:t>Putting research into practice</a:t>
            </a:r>
          </a:p>
          <a:p>
            <a:pPr>
              <a:lnSpc>
                <a:spcPct val="80000"/>
              </a:lnSpc>
            </a:pPr>
            <a:r>
              <a:rPr lang="en-GB" dirty="0" smtClean="0"/>
              <a:t>An enabling environment which helps children make connections is essential</a:t>
            </a: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1401" y="1989137"/>
            <a:ext cx="2692399" cy="3144408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Laever’s</a:t>
            </a:r>
            <a:r>
              <a:rPr lang="en-US" dirty="0" smtClean="0"/>
              <a:t> key principles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914400" y="1492625"/>
          <a:ext cx="7658100" cy="45585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9" name="Rectangle 29"/>
          <p:cNvSpPr>
            <a:spLocks noChangeArrowheads="1"/>
          </p:cNvSpPr>
          <p:nvPr/>
        </p:nvSpPr>
        <p:spPr bwMode="auto">
          <a:xfrm>
            <a:off x="3635375" y="3500438"/>
            <a:ext cx="1727200" cy="936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2831" name="Text Box 31"/>
          <p:cNvSpPr txBox="1">
            <a:spLocks noChangeArrowheads="1"/>
          </p:cNvSpPr>
          <p:nvPr/>
        </p:nvSpPr>
        <p:spPr bwMode="auto">
          <a:xfrm>
            <a:off x="3492500" y="3500438"/>
            <a:ext cx="201612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2000" b="1" u="sng" dirty="0" smtClean="0"/>
              <a:t>SIGNS </a:t>
            </a:r>
            <a:r>
              <a:rPr lang="en-GB" sz="2000" b="1" u="sng" dirty="0"/>
              <a:t>OF</a:t>
            </a:r>
          </a:p>
          <a:p>
            <a:pPr algn="ctr" eaLnBrk="1" hangingPunct="1"/>
            <a:r>
              <a:rPr lang="en-GB" sz="2000" b="1" u="sng" dirty="0"/>
              <a:t>WELL-BEING</a:t>
            </a:r>
          </a:p>
        </p:txBody>
      </p:sp>
      <p:sp>
        <p:nvSpPr>
          <p:cNvPr id="30741" name="Rectangle 32"/>
          <p:cNvSpPr>
            <a:spLocks noChangeArrowheads="1"/>
          </p:cNvSpPr>
          <p:nvPr/>
        </p:nvSpPr>
        <p:spPr bwMode="auto">
          <a:xfrm>
            <a:off x="900113" y="1989138"/>
            <a:ext cx="1727200" cy="936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2" name="Rectangle 33"/>
          <p:cNvSpPr>
            <a:spLocks noChangeArrowheads="1"/>
          </p:cNvSpPr>
          <p:nvPr/>
        </p:nvSpPr>
        <p:spPr bwMode="auto">
          <a:xfrm>
            <a:off x="3635375" y="1773238"/>
            <a:ext cx="1873250" cy="936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3" name="Rectangle 34"/>
          <p:cNvSpPr>
            <a:spLocks noChangeArrowheads="1"/>
          </p:cNvSpPr>
          <p:nvPr/>
        </p:nvSpPr>
        <p:spPr bwMode="auto">
          <a:xfrm>
            <a:off x="6443663" y="1989138"/>
            <a:ext cx="1727200" cy="936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4" name="Rectangle 35"/>
          <p:cNvSpPr>
            <a:spLocks noChangeArrowheads="1"/>
          </p:cNvSpPr>
          <p:nvPr/>
        </p:nvSpPr>
        <p:spPr bwMode="auto">
          <a:xfrm>
            <a:off x="6443663" y="3573463"/>
            <a:ext cx="1727200" cy="936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5" name="Rectangle 36"/>
          <p:cNvSpPr>
            <a:spLocks noChangeArrowheads="1"/>
          </p:cNvSpPr>
          <p:nvPr/>
        </p:nvSpPr>
        <p:spPr bwMode="auto">
          <a:xfrm>
            <a:off x="900113" y="3573463"/>
            <a:ext cx="1727200" cy="936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6" name="Rectangle 37"/>
          <p:cNvSpPr>
            <a:spLocks noChangeArrowheads="1"/>
          </p:cNvSpPr>
          <p:nvPr/>
        </p:nvSpPr>
        <p:spPr bwMode="auto">
          <a:xfrm>
            <a:off x="900113" y="5084763"/>
            <a:ext cx="1871662" cy="936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7" name="Rectangle 38"/>
          <p:cNvSpPr>
            <a:spLocks noChangeArrowheads="1"/>
          </p:cNvSpPr>
          <p:nvPr/>
        </p:nvSpPr>
        <p:spPr bwMode="auto">
          <a:xfrm>
            <a:off x="3708400" y="5373688"/>
            <a:ext cx="1727200" cy="936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8" name="Rectangle 39"/>
          <p:cNvSpPr>
            <a:spLocks noChangeArrowheads="1"/>
          </p:cNvSpPr>
          <p:nvPr/>
        </p:nvSpPr>
        <p:spPr bwMode="auto">
          <a:xfrm>
            <a:off x="6443663" y="5013325"/>
            <a:ext cx="1727200" cy="936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0749" name="AutoShape 43"/>
          <p:cNvSpPr>
            <a:spLocks noChangeArrowheads="1"/>
          </p:cNvSpPr>
          <p:nvPr/>
        </p:nvSpPr>
        <p:spPr bwMode="auto">
          <a:xfrm>
            <a:off x="2771775" y="3789363"/>
            <a:ext cx="649288" cy="288925"/>
          </a:xfrm>
          <a:prstGeom prst="leftArrow">
            <a:avLst>
              <a:gd name="adj1" fmla="val 50000"/>
              <a:gd name="adj2" fmla="val 56181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32846" name="Text Box 46"/>
          <p:cNvSpPr txBox="1">
            <a:spLocks noChangeArrowheads="1"/>
          </p:cNvSpPr>
          <p:nvPr/>
        </p:nvSpPr>
        <p:spPr bwMode="auto">
          <a:xfrm>
            <a:off x="3492500" y="1773238"/>
            <a:ext cx="2159000" cy="1338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 b="1" dirty="0" smtClean="0">
                <a:solidFill>
                  <a:srgbClr val="FFFFFF"/>
                </a:solidFill>
              </a:rPr>
              <a:t>Being </a:t>
            </a:r>
            <a:r>
              <a:rPr lang="en-GB" sz="1800" b="1" dirty="0">
                <a:solidFill>
                  <a:srgbClr val="FFFFFF"/>
                </a:solidFill>
              </a:rPr>
              <a:t>able to defend oneself, assertiveness</a:t>
            </a:r>
            <a:endParaRPr lang="en-GB" sz="1800" dirty="0">
              <a:solidFill>
                <a:srgbClr val="FFFFFF"/>
              </a:solidFill>
            </a:endParaRPr>
          </a:p>
          <a:p>
            <a:pPr eaLnBrk="1" hangingPunct="1">
              <a:spcBef>
                <a:spcPct val="50000"/>
              </a:spcBef>
            </a:pPr>
            <a:endParaRPr lang="en-GB" sz="1800" dirty="0"/>
          </a:p>
        </p:txBody>
      </p:sp>
      <p:sp>
        <p:nvSpPr>
          <p:cNvPr id="332847" name="Text Box 47"/>
          <p:cNvSpPr txBox="1">
            <a:spLocks noChangeArrowheads="1"/>
          </p:cNvSpPr>
          <p:nvPr/>
        </p:nvSpPr>
        <p:spPr bwMode="auto">
          <a:xfrm>
            <a:off x="900113" y="1989138"/>
            <a:ext cx="1727200" cy="1338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 b="1" dirty="0" smtClean="0">
                <a:solidFill>
                  <a:srgbClr val="FFFFFF"/>
                </a:solidFill>
              </a:rPr>
              <a:t>Inner </a:t>
            </a:r>
            <a:r>
              <a:rPr lang="en-GB" sz="1800" b="1" dirty="0">
                <a:solidFill>
                  <a:srgbClr val="FFFFFF"/>
                </a:solidFill>
              </a:rPr>
              <a:t>p</a:t>
            </a:r>
            <a:r>
              <a:rPr lang="en-GB" sz="1800" b="1" dirty="0" smtClean="0">
                <a:solidFill>
                  <a:srgbClr val="FFFFFF"/>
                </a:solidFill>
              </a:rPr>
              <a:t>eace </a:t>
            </a:r>
            <a:r>
              <a:rPr lang="en-GB" sz="1800" b="1" dirty="0">
                <a:solidFill>
                  <a:srgbClr val="FFFFFF"/>
                </a:solidFill>
              </a:rPr>
              <a:t>and relaxation</a:t>
            </a:r>
            <a:endParaRPr lang="en-GB" sz="1800" dirty="0">
              <a:solidFill>
                <a:srgbClr val="FFFFFF"/>
              </a:solidFill>
            </a:endParaRPr>
          </a:p>
          <a:p>
            <a:pPr eaLnBrk="1" hangingPunct="1">
              <a:spcBef>
                <a:spcPct val="50000"/>
              </a:spcBef>
            </a:pPr>
            <a:endParaRPr lang="en-GB" sz="1800" dirty="0"/>
          </a:p>
        </p:txBody>
      </p:sp>
      <p:sp>
        <p:nvSpPr>
          <p:cNvPr id="332849" name="Text Box 49"/>
          <p:cNvSpPr txBox="1">
            <a:spLocks noChangeArrowheads="1"/>
          </p:cNvSpPr>
          <p:nvPr/>
        </p:nvSpPr>
        <p:spPr bwMode="auto">
          <a:xfrm>
            <a:off x="6443663" y="1989138"/>
            <a:ext cx="1728787" cy="1338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 b="1" dirty="0" smtClean="0">
                <a:solidFill>
                  <a:srgbClr val="FFFFFF"/>
                </a:solidFill>
              </a:rPr>
              <a:t>Being </a:t>
            </a:r>
            <a:r>
              <a:rPr lang="en-GB" sz="1800" b="1" dirty="0">
                <a:solidFill>
                  <a:srgbClr val="FFFFFF"/>
                </a:solidFill>
              </a:rPr>
              <a:t>in touch with one’s self</a:t>
            </a:r>
            <a:endParaRPr lang="en-GB" sz="1800" dirty="0">
              <a:solidFill>
                <a:srgbClr val="FFFFFF"/>
              </a:solidFill>
            </a:endParaRPr>
          </a:p>
          <a:p>
            <a:pPr eaLnBrk="1" hangingPunct="1">
              <a:spcBef>
                <a:spcPct val="50000"/>
              </a:spcBef>
            </a:pPr>
            <a:endParaRPr lang="en-GB" sz="1800" dirty="0"/>
          </a:p>
        </p:txBody>
      </p:sp>
      <p:sp>
        <p:nvSpPr>
          <p:cNvPr id="332850" name="Text Box 50"/>
          <p:cNvSpPr txBox="1">
            <a:spLocks noChangeArrowheads="1"/>
          </p:cNvSpPr>
          <p:nvPr/>
        </p:nvSpPr>
        <p:spPr bwMode="auto">
          <a:xfrm>
            <a:off x="755650" y="3573463"/>
            <a:ext cx="1871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1400" b="1" dirty="0" smtClean="0"/>
              <a:t> </a:t>
            </a:r>
            <a:r>
              <a:rPr lang="en-GB" sz="1800" b="1" dirty="0">
                <a:solidFill>
                  <a:srgbClr val="FFFFFF"/>
                </a:solidFill>
              </a:rPr>
              <a:t>Openness and receptivity</a:t>
            </a:r>
          </a:p>
        </p:txBody>
      </p:sp>
      <p:sp>
        <p:nvSpPr>
          <p:cNvPr id="332851" name="Text Box 51"/>
          <p:cNvSpPr txBox="1">
            <a:spLocks noChangeArrowheads="1"/>
          </p:cNvSpPr>
          <p:nvPr/>
        </p:nvSpPr>
        <p:spPr bwMode="auto">
          <a:xfrm>
            <a:off x="827088" y="5084763"/>
            <a:ext cx="1944687" cy="1338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1800" b="1" dirty="0" smtClean="0">
                <a:solidFill>
                  <a:srgbClr val="FFFFFF"/>
                </a:solidFill>
              </a:rPr>
              <a:t>Self </a:t>
            </a:r>
            <a:endParaRPr lang="en-GB" sz="1800" b="1" dirty="0">
              <a:solidFill>
                <a:srgbClr val="FFFFFF"/>
              </a:solidFill>
            </a:endParaRPr>
          </a:p>
          <a:p>
            <a:pPr algn="ctr" eaLnBrk="1" hangingPunct="1"/>
            <a:r>
              <a:rPr lang="en-GB" sz="1800" b="1" dirty="0">
                <a:solidFill>
                  <a:srgbClr val="FFFFFF"/>
                </a:solidFill>
              </a:rPr>
              <a:t>confidence and </a:t>
            </a:r>
          </a:p>
          <a:p>
            <a:pPr algn="ctr" eaLnBrk="1" hangingPunct="1"/>
            <a:r>
              <a:rPr lang="en-GB" sz="1800" b="1" dirty="0">
                <a:solidFill>
                  <a:srgbClr val="FFFFFF"/>
                </a:solidFill>
              </a:rPr>
              <a:t>self esteem</a:t>
            </a:r>
            <a:endParaRPr lang="en-GB" sz="1800" dirty="0">
              <a:solidFill>
                <a:srgbClr val="FFFFFF"/>
              </a:solidFill>
            </a:endParaRPr>
          </a:p>
          <a:p>
            <a:pPr eaLnBrk="1" hangingPunct="1">
              <a:spcBef>
                <a:spcPct val="50000"/>
              </a:spcBef>
            </a:pPr>
            <a:endParaRPr lang="en-GB" sz="1800" dirty="0"/>
          </a:p>
        </p:txBody>
      </p:sp>
      <p:sp>
        <p:nvSpPr>
          <p:cNvPr id="332852" name="Text Box 52"/>
          <p:cNvSpPr txBox="1">
            <a:spLocks noChangeArrowheads="1"/>
          </p:cNvSpPr>
          <p:nvPr/>
        </p:nvSpPr>
        <p:spPr bwMode="auto">
          <a:xfrm>
            <a:off x="3708400" y="5661025"/>
            <a:ext cx="17272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1800" b="1" dirty="0" smtClean="0">
                <a:solidFill>
                  <a:srgbClr val="FFFFFF"/>
                </a:solidFill>
              </a:rPr>
              <a:t>Flexibility</a:t>
            </a:r>
            <a:endParaRPr lang="en-GB" sz="1800" b="1" dirty="0">
              <a:solidFill>
                <a:srgbClr val="FFFFFF"/>
              </a:solidFill>
            </a:endParaRPr>
          </a:p>
        </p:txBody>
      </p:sp>
      <p:sp>
        <p:nvSpPr>
          <p:cNvPr id="332853" name="Text Box 53"/>
          <p:cNvSpPr txBox="1">
            <a:spLocks noChangeArrowheads="1"/>
          </p:cNvSpPr>
          <p:nvPr/>
        </p:nvSpPr>
        <p:spPr bwMode="auto">
          <a:xfrm>
            <a:off x="6443663" y="5300663"/>
            <a:ext cx="172878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1800" b="1" dirty="0" smtClean="0">
                <a:solidFill>
                  <a:srgbClr val="FFFFFF"/>
                </a:solidFill>
              </a:rPr>
              <a:t>Vitality</a:t>
            </a:r>
            <a:endParaRPr lang="en-GB" sz="1800" b="1" dirty="0">
              <a:solidFill>
                <a:srgbClr val="FFFFFF"/>
              </a:solidFill>
            </a:endParaRPr>
          </a:p>
        </p:txBody>
      </p:sp>
      <p:sp>
        <p:nvSpPr>
          <p:cNvPr id="332854" name="Text Box 54"/>
          <p:cNvSpPr txBox="1">
            <a:spLocks noChangeArrowheads="1"/>
          </p:cNvSpPr>
          <p:nvPr/>
        </p:nvSpPr>
        <p:spPr bwMode="auto">
          <a:xfrm>
            <a:off x="6443663" y="3629025"/>
            <a:ext cx="1728787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1800" b="1" dirty="0" smtClean="0">
                <a:solidFill>
                  <a:srgbClr val="FFFFFF"/>
                </a:solidFill>
              </a:rPr>
              <a:t>Enjoyment </a:t>
            </a:r>
            <a:r>
              <a:rPr lang="en-GB" sz="1800" b="1" dirty="0">
                <a:solidFill>
                  <a:srgbClr val="FFFFFF"/>
                </a:solidFill>
              </a:rPr>
              <a:t>without restraint</a:t>
            </a:r>
          </a:p>
        </p:txBody>
      </p:sp>
      <p:sp>
        <p:nvSpPr>
          <p:cNvPr id="30758" name="AutoShape 56"/>
          <p:cNvSpPr>
            <a:spLocks noChangeArrowheads="1"/>
          </p:cNvSpPr>
          <p:nvPr/>
        </p:nvSpPr>
        <p:spPr bwMode="auto">
          <a:xfrm rot="1869735">
            <a:off x="2916238" y="2997200"/>
            <a:ext cx="649287" cy="288925"/>
          </a:xfrm>
          <a:prstGeom prst="leftArrow">
            <a:avLst>
              <a:gd name="adj1" fmla="val 50000"/>
              <a:gd name="adj2" fmla="val 56181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0759" name="AutoShape 57"/>
          <p:cNvSpPr>
            <a:spLocks noChangeArrowheads="1"/>
          </p:cNvSpPr>
          <p:nvPr/>
        </p:nvSpPr>
        <p:spPr bwMode="auto">
          <a:xfrm rot="5400000">
            <a:off x="4175919" y="2961481"/>
            <a:ext cx="649288" cy="288925"/>
          </a:xfrm>
          <a:prstGeom prst="leftArrow">
            <a:avLst>
              <a:gd name="adj1" fmla="val 50000"/>
              <a:gd name="adj2" fmla="val 56181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0760" name="AutoShape 58"/>
          <p:cNvSpPr>
            <a:spLocks noChangeArrowheads="1"/>
          </p:cNvSpPr>
          <p:nvPr/>
        </p:nvSpPr>
        <p:spPr bwMode="auto">
          <a:xfrm rot="-1942087">
            <a:off x="2916238" y="4652963"/>
            <a:ext cx="649287" cy="288925"/>
          </a:xfrm>
          <a:prstGeom prst="leftArrow">
            <a:avLst>
              <a:gd name="adj1" fmla="val 50000"/>
              <a:gd name="adj2" fmla="val 56181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0761" name="AutoShape 59"/>
          <p:cNvSpPr>
            <a:spLocks noChangeArrowheads="1"/>
          </p:cNvSpPr>
          <p:nvPr/>
        </p:nvSpPr>
        <p:spPr bwMode="auto">
          <a:xfrm rot="-5400000">
            <a:off x="4247357" y="4761706"/>
            <a:ext cx="649288" cy="288925"/>
          </a:xfrm>
          <a:prstGeom prst="leftArrow">
            <a:avLst>
              <a:gd name="adj1" fmla="val 50000"/>
              <a:gd name="adj2" fmla="val 56181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0762" name="AutoShape 60"/>
          <p:cNvSpPr>
            <a:spLocks noChangeArrowheads="1"/>
          </p:cNvSpPr>
          <p:nvPr/>
        </p:nvSpPr>
        <p:spPr bwMode="auto">
          <a:xfrm rot="8327066">
            <a:off x="5651500" y="2997200"/>
            <a:ext cx="649288" cy="288925"/>
          </a:xfrm>
          <a:prstGeom prst="leftArrow">
            <a:avLst>
              <a:gd name="adj1" fmla="val 50000"/>
              <a:gd name="adj2" fmla="val 56181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0763" name="AutoShape 61"/>
          <p:cNvSpPr>
            <a:spLocks noChangeArrowheads="1"/>
          </p:cNvSpPr>
          <p:nvPr/>
        </p:nvSpPr>
        <p:spPr bwMode="auto">
          <a:xfrm rot="10800000">
            <a:off x="5580063" y="3789363"/>
            <a:ext cx="649287" cy="288925"/>
          </a:xfrm>
          <a:prstGeom prst="leftArrow">
            <a:avLst>
              <a:gd name="adj1" fmla="val 50000"/>
              <a:gd name="adj2" fmla="val 56181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0764" name="AutoShape 62"/>
          <p:cNvSpPr>
            <a:spLocks noChangeArrowheads="1"/>
          </p:cNvSpPr>
          <p:nvPr/>
        </p:nvSpPr>
        <p:spPr bwMode="auto">
          <a:xfrm rot="-9185339">
            <a:off x="5435600" y="4581525"/>
            <a:ext cx="649288" cy="288925"/>
          </a:xfrm>
          <a:prstGeom prst="leftArrow">
            <a:avLst>
              <a:gd name="adj1" fmla="val 50000"/>
              <a:gd name="adj2" fmla="val 56181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1477557" y="285075"/>
            <a:ext cx="5884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 smtClean="0">
                <a:latin typeface="Arial"/>
                <a:cs typeface="Arial"/>
              </a:rPr>
              <a:t>Signs Of Well-being</a:t>
            </a:r>
            <a:endParaRPr lang="en-US" sz="4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63067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28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28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28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28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8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28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28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8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28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28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328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28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328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328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28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328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328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328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328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328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2831" grpId="0"/>
      <p:bldP spid="332846" grpId="0"/>
      <p:bldP spid="332847" grpId="0"/>
      <p:bldP spid="332850" grpId="0"/>
      <p:bldP spid="332851" grpId="0"/>
      <p:bldP spid="332852" grpId="0"/>
      <p:bldP spid="33285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2300" y="0"/>
            <a:ext cx="7935913" cy="1264024"/>
          </a:xfrm>
        </p:spPr>
        <p:txBody>
          <a:bodyPr/>
          <a:lstStyle/>
          <a:p>
            <a:r>
              <a:rPr lang="en-US" sz="4400" dirty="0" smtClean="0"/>
              <a:t>The Leuven Scale for well-being</a:t>
            </a:r>
            <a:endParaRPr lang="en-US" sz="44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315913" y="1092201"/>
          <a:ext cx="8434386" cy="5765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7374"/>
                <a:gridCol w="1312593"/>
                <a:gridCol w="6314419"/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Level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Well-being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Signals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Extremely low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1" dirty="0" smtClean="0"/>
                        <a:t>The child clearly shows signals of discomfort</a:t>
                      </a:r>
                      <a:r>
                        <a:rPr lang="en-US" dirty="0" smtClean="0"/>
                        <a:t>: is angry, cries, screams, looks sad or frightened, hurts him/herself or others, doesn’t respond to the environment and avoids contact.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Low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1" dirty="0" smtClean="0"/>
                        <a:t>The posture, facial expression and actions indicate that the child does not feel at ease</a:t>
                      </a:r>
                      <a:r>
                        <a:rPr lang="en-US" dirty="0" smtClean="0"/>
                        <a:t>. However, the signals are less explicit than under level 1 or the sense of discomfort is not expressed the whole time.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Moderate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1" dirty="0" smtClean="0"/>
                        <a:t>The child has a neutral posture. Facial expression and posture show little or no emotion</a:t>
                      </a:r>
                      <a:r>
                        <a:rPr lang="en-US" dirty="0" smtClean="0"/>
                        <a:t>. There are no signals indicating sadness or pleasure, comfort or discomfort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High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1" dirty="0" smtClean="0"/>
                        <a:t>The child shows obvious signs of satisfaction</a:t>
                      </a:r>
                      <a:r>
                        <a:rPr lang="en-US" dirty="0" smtClean="0"/>
                        <a:t> (as listed under level 5). However, these signals are not constantly present with the same intensity.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Extremely high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i="1" dirty="0" smtClean="0"/>
                        <a:t>During the observation episode, the child enjoys, in fact it feels great</a:t>
                      </a:r>
                      <a:r>
                        <a:rPr lang="en-US" dirty="0" smtClean="0"/>
                        <a:t>: looks happy and smiles, is spontaneous and expressive, talks to him/herself and sings, is relaxed and open, engaging with the environment and is lively and expresses self-confidence and self-assurance.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Involvement</a:t>
            </a:r>
            <a:endParaRPr lang="en-US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Being intensely</a:t>
            </a:r>
          </a:p>
          <a:p>
            <a:pPr>
              <a:buNone/>
            </a:pPr>
            <a:r>
              <a:rPr lang="en-US" dirty="0" smtClean="0"/>
              <a:t>   engaged in activities</a:t>
            </a:r>
          </a:p>
          <a:p>
            <a:r>
              <a:rPr lang="en-US" dirty="0" smtClean="0"/>
              <a:t>A necessary condition</a:t>
            </a:r>
          </a:p>
          <a:p>
            <a:pPr>
              <a:buNone/>
            </a:pPr>
            <a:r>
              <a:rPr lang="en-US" dirty="0" smtClean="0"/>
              <a:t>     for deep level learning</a:t>
            </a:r>
          </a:p>
          <a:p>
            <a:pPr>
              <a:buNone/>
            </a:pPr>
            <a:r>
              <a:rPr lang="en-US" dirty="0" smtClean="0"/>
              <a:t>    and development</a:t>
            </a:r>
          </a:p>
          <a:p>
            <a:pPr>
              <a:buNone/>
            </a:pPr>
            <a:r>
              <a:rPr lang="en-US" dirty="0" smtClean="0"/>
              <a:t>     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09309" y="1955800"/>
            <a:ext cx="3553690" cy="337383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934349" y="6210300"/>
            <a:ext cx="21455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(</a:t>
            </a:r>
            <a:r>
              <a:rPr lang="en-US" dirty="0" err="1" smtClean="0"/>
              <a:t>Laevers</a:t>
            </a:r>
            <a:r>
              <a:rPr lang="en-US" dirty="0" smtClean="0"/>
              <a:t> et al., 2005)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Assessment of involvement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en-US" dirty="0" smtClean="0"/>
              <a:t>Scan the “Effective Early Learning Programme Child Involvement Scale” </a:t>
            </a:r>
          </a:p>
          <a:p>
            <a:pPr marL="457200" indent="-457200">
              <a:buFont typeface="+mj-lt"/>
              <a:buAutoNum type="arabicParenR"/>
            </a:pPr>
            <a:r>
              <a:rPr lang="en-US" dirty="0" smtClean="0"/>
              <a:t>Consider the signals of involvement</a:t>
            </a:r>
          </a:p>
          <a:p>
            <a:pPr marL="457200" indent="-457200">
              <a:buFont typeface="+mj-lt"/>
              <a:buAutoNum type="arabicParenR"/>
            </a:pPr>
            <a:r>
              <a:rPr lang="en-US" dirty="0" smtClean="0"/>
              <a:t>Read the observation method</a:t>
            </a:r>
          </a:p>
          <a:p>
            <a:pPr marL="457200" indent="-457200">
              <a:buNone/>
            </a:pPr>
            <a:endParaRPr lang="en-US" dirty="0" smtClean="0"/>
          </a:p>
          <a:p>
            <a:pPr marL="457200" indent="-457200">
              <a:buNone/>
            </a:pPr>
            <a:r>
              <a:rPr lang="en-US" dirty="0" smtClean="0"/>
              <a:t>     To what extent do you agree with the methods listed here?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https://</a:t>
            </a:r>
            <a:r>
              <a:rPr lang="en-US" dirty="0" smtClean="0">
                <a:hlinkClick r:id="rId3"/>
              </a:rPr>
              <a:t>www.youtube.com/watch?v=Ahg6qcgoay4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4504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28601"/>
            <a:ext cx="8750300" cy="1264024"/>
          </a:xfrm>
        </p:spPr>
        <p:txBody>
          <a:bodyPr/>
          <a:lstStyle/>
          <a:p>
            <a:r>
              <a:rPr lang="en-US" dirty="0" smtClean="0"/>
              <a:t>10 action points </a:t>
            </a:r>
            <a:br>
              <a:rPr lang="en-US" dirty="0" smtClean="0"/>
            </a:br>
            <a:r>
              <a:rPr lang="en-US" sz="2800" dirty="0" smtClean="0"/>
              <a:t>(Research Centre for Experiential Education – RCEE)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6300" y="1747838"/>
            <a:ext cx="8801100" cy="4303338"/>
          </a:xfrm>
        </p:spPr>
        <p:txBody>
          <a:bodyPr>
            <a:noAutofit/>
          </a:bodyPr>
          <a:lstStyle/>
          <a:p>
            <a:pPr marL="457200" indent="-457200">
              <a:buFont typeface="+mj-ea"/>
              <a:buAutoNum type="circleNumDbPlain"/>
            </a:pPr>
            <a:r>
              <a:rPr lang="en-US" sz="1800" dirty="0" smtClean="0"/>
              <a:t>Rearrange the classroom in appealing corners/areas</a:t>
            </a:r>
          </a:p>
          <a:p>
            <a:pPr marL="457200" indent="-457200">
              <a:buFont typeface="+mj-ea"/>
              <a:buAutoNum type="circleNumDbPlain"/>
            </a:pPr>
            <a:r>
              <a:rPr lang="en-US" sz="1800" dirty="0" smtClean="0"/>
              <a:t>Check the content of the areas and make them more challenging</a:t>
            </a:r>
          </a:p>
          <a:p>
            <a:pPr marL="457200" indent="-457200">
              <a:buFont typeface="+mj-ea"/>
              <a:buAutoNum type="circleNumDbPlain"/>
            </a:pPr>
            <a:r>
              <a:rPr lang="en-US" sz="1800" dirty="0" smtClean="0"/>
              <a:t>Introduce new and unconventional materials and activities</a:t>
            </a:r>
          </a:p>
          <a:p>
            <a:pPr marL="457200" indent="-457200">
              <a:buFont typeface="+mj-ea"/>
              <a:buAutoNum type="circleNumDbPlain"/>
            </a:pPr>
            <a:r>
              <a:rPr lang="en-US" sz="1800" dirty="0" smtClean="0"/>
              <a:t>Identify children’s interests and offer activities that meet these</a:t>
            </a:r>
          </a:p>
          <a:p>
            <a:pPr marL="457200" indent="-457200">
              <a:buFont typeface="+mj-ea"/>
              <a:buAutoNum type="circleNumDbPlain"/>
            </a:pPr>
            <a:r>
              <a:rPr lang="en-US" sz="1800" dirty="0" smtClean="0"/>
              <a:t>Support activities by stimulating inputs</a:t>
            </a:r>
          </a:p>
          <a:p>
            <a:pPr marL="457200" indent="-457200">
              <a:buFont typeface="+mj-ea"/>
              <a:buAutoNum type="circleNumDbPlain"/>
            </a:pPr>
            <a:r>
              <a:rPr lang="en-US" sz="1800" dirty="0" smtClean="0"/>
              <a:t>Widen the possibilities for free initiative and and support them with sound agreements</a:t>
            </a:r>
          </a:p>
          <a:p>
            <a:pPr marL="457200" indent="-457200">
              <a:buFont typeface="+mj-ea"/>
              <a:buAutoNum type="circleNumDbPlain"/>
            </a:pPr>
            <a:r>
              <a:rPr lang="en-US" sz="1800" dirty="0" smtClean="0"/>
              <a:t>Improve the quality of the relations amongst children and between children and teacher/</a:t>
            </a:r>
            <a:r>
              <a:rPr lang="en-US" sz="1800" dirty="0" err="1" smtClean="0"/>
              <a:t>s</a:t>
            </a:r>
            <a:r>
              <a:rPr lang="en-US" sz="1800" dirty="0" smtClean="0"/>
              <a:t>.</a:t>
            </a:r>
          </a:p>
          <a:p>
            <a:pPr marL="457200" indent="-457200">
              <a:buFont typeface="+mj-ea"/>
              <a:buAutoNum type="circleNumDbPlain"/>
            </a:pPr>
            <a:r>
              <a:rPr lang="en-US" sz="1800" dirty="0" smtClean="0"/>
              <a:t>Introduce activities that help children explore the world of </a:t>
            </a:r>
            <a:r>
              <a:rPr lang="en-US" sz="1800" dirty="0" err="1" smtClean="0"/>
              <a:t>behaviour</a:t>
            </a:r>
            <a:r>
              <a:rPr lang="en-US" sz="1800" dirty="0" smtClean="0"/>
              <a:t>, feelings and values.</a:t>
            </a:r>
          </a:p>
          <a:p>
            <a:pPr marL="457200" indent="-457200">
              <a:buFont typeface="+mj-ea"/>
              <a:buAutoNum type="circleNumDbPlain"/>
            </a:pPr>
            <a:r>
              <a:rPr lang="en-US" sz="1800" dirty="0" smtClean="0"/>
              <a:t>Identify children with emotional problems and work out sustaining interventions.</a:t>
            </a:r>
          </a:p>
          <a:p>
            <a:pPr marL="457200" indent="-457200">
              <a:buFont typeface="+mj-ea"/>
              <a:buAutoNum type="circleNumDbPlain"/>
            </a:pPr>
            <a:r>
              <a:rPr lang="en-US" sz="1800" dirty="0" smtClean="0"/>
              <a:t>Identify children with developmental needs and work out interventions that engender involvement. </a:t>
            </a:r>
          </a:p>
          <a:p>
            <a:pPr marL="457200" indent="-457200">
              <a:buNone/>
            </a:pPr>
            <a:endParaRPr lang="en-US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Setting high expectations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Hargreaves and </a:t>
            </a:r>
            <a:r>
              <a:rPr lang="en-US" dirty="0" err="1" smtClean="0"/>
              <a:t>Fullan</a:t>
            </a:r>
            <a:r>
              <a:rPr lang="en-US" dirty="0" smtClean="0"/>
              <a:t>:  ‘</a:t>
            </a:r>
            <a:r>
              <a:rPr lang="en-US" i="1" dirty="0" smtClean="0"/>
              <a:t>A charge to improve learning and achievement for all learners, develop their well-being and character, and close the gap between those from advantaged and those from disadvantaged social backgrounds</a:t>
            </a:r>
            <a:r>
              <a:rPr lang="en-US" dirty="0" smtClean="0"/>
              <a:t>.’</a:t>
            </a:r>
          </a:p>
          <a:p>
            <a:r>
              <a:rPr lang="en-US" dirty="0" smtClean="0"/>
              <a:t>Hattie: the number one influence on how well learners do – their own level of expectation.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4951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25760"/>
            <a:ext cx="8229600" cy="1143000"/>
          </a:xfrm>
        </p:spPr>
        <p:txBody>
          <a:bodyPr/>
          <a:lstStyle/>
          <a:p>
            <a:r>
              <a:rPr lang="en-GB" sz="3600" dirty="0" smtClean="0"/>
              <a:t>The Learning Pit – Nottingham (2003)</a:t>
            </a:r>
            <a:endParaRPr lang="en-GB" sz="3600" dirty="0"/>
          </a:p>
        </p:txBody>
      </p:sp>
      <p:pic>
        <p:nvPicPr>
          <p:cNvPr id="62468" name="Picture 4" descr="Image result for learning pit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9415" y="4230814"/>
            <a:ext cx="3294585" cy="2470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470" name="Picture 6" descr="Image result for learning pit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415" y="1125263"/>
            <a:ext cx="5715000" cy="4048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971600" y="5805264"/>
            <a:ext cx="35283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https://vimeo.com/128462566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038799" y="2636910"/>
            <a:ext cx="29158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http://thequohaslostitsstatus.weebly.com/uploads/5/4/2/3/54231535/the_learning_pit.pdf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0845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Mindset</a:t>
            </a:r>
            <a:r>
              <a:rPr lang="en-GB" dirty="0" smtClean="0"/>
              <a:t> – Carol </a:t>
            </a:r>
            <a:r>
              <a:rPr lang="en-GB" dirty="0" err="1" smtClean="0"/>
              <a:t>Dweck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338093" y="2276872"/>
            <a:ext cx="42242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http://mindsetonline.com/whatisit/about/</a:t>
            </a:r>
            <a:endParaRPr lang="en-GB" dirty="0"/>
          </a:p>
        </p:txBody>
      </p:sp>
      <p:pic>
        <p:nvPicPr>
          <p:cNvPr id="63490" name="Picture 2" descr="Image result for growth mindset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512" y="1387694"/>
            <a:ext cx="3714750" cy="533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401940" y="3156446"/>
            <a:ext cx="416038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http://www.edweek.org/ew/articles/2015/09/23/carol-dweck-revisits-the-growth-mindset.html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38093" y="4745813"/>
            <a:ext cx="395603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https://www.youtube.com/watch?v=ElVUqv0v1EE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354661" y="5805264"/>
            <a:ext cx="420766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https://www.youtube.com/watch?v=hiiEeMN7vbQ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288032" y="129735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www.youtube.com/watch?v=Vz-D2QvhiRw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0228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46137" y="-365632"/>
            <a:ext cx="11315168" cy="7485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83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Mindset is important because…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82296" indent="0">
              <a:buNone/>
            </a:pPr>
            <a:r>
              <a:rPr lang="en-US" dirty="0" smtClean="0"/>
              <a:t>… with a growth mindset we are more likely to…</a:t>
            </a:r>
          </a:p>
          <a:p>
            <a:r>
              <a:rPr lang="en-US" dirty="0" smtClean="0"/>
              <a:t>Strive for excellence</a:t>
            </a:r>
          </a:p>
          <a:p>
            <a:r>
              <a:rPr lang="en-US" dirty="0" smtClean="0"/>
              <a:t>Embrace challenge</a:t>
            </a:r>
          </a:p>
          <a:p>
            <a:r>
              <a:rPr lang="en-US" dirty="0" smtClean="0"/>
              <a:t>Persist</a:t>
            </a:r>
          </a:p>
          <a:p>
            <a:r>
              <a:rPr lang="en-US" dirty="0" smtClean="0"/>
              <a:t>Understand the need for hard work</a:t>
            </a:r>
          </a:p>
          <a:p>
            <a:r>
              <a:rPr lang="en-US" dirty="0" smtClean="0"/>
              <a:t>Learn from feedback</a:t>
            </a:r>
          </a:p>
          <a:p>
            <a:r>
              <a:rPr lang="en-US" dirty="0" smtClean="0"/>
              <a:t>Be inspired by others</a:t>
            </a:r>
          </a:p>
          <a:p>
            <a:endParaRPr lang="en-US" dirty="0"/>
          </a:p>
          <a:p>
            <a:r>
              <a:rPr lang="en-US" dirty="0" smtClean="0"/>
              <a:t>So – how can we promote this?</a:t>
            </a:r>
          </a:p>
        </p:txBody>
      </p:sp>
    </p:spTree>
    <p:extLst>
      <p:ext uri="{BB962C8B-B14F-4D97-AF65-F5344CB8AC3E}">
        <p14:creationId xmlns:p14="http://schemas.microsoft.com/office/powerpoint/2010/main" val="161144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Develop a classroom culture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43" y="1274994"/>
            <a:ext cx="4644255" cy="488301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2498" y="2031459"/>
            <a:ext cx="4401502" cy="3857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517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Celebrate ‘Mindset moments’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894" y="1417320"/>
            <a:ext cx="3462794" cy="275857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52" y="1808915"/>
            <a:ext cx="4910019" cy="4414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767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Praise the right things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>
                <a:hlinkClick r:id="rId2"/>
              </a:rPr>
              <a:t>https://www.youtube.com/watch?v=</a:t>
            </a:r>
            <a:r>
              <a:rPr lang="en-US" dirty="0" smtClean="0">
                <a:hlinkClick r:id="rId2"/>
              </a:rPr>
              <a:t>TTXrV0_3UjY</a:t>
            </a:r>
            <a:r>
              <a:rPr lang="en-US" dirty="0" smtClean="0"/>
              <a:t>  </a:t>
            </a:r>
          </a:p>
          <a:p>
            <a:pPr marL="82296" indent="0">
              <a:buNone/>
            </a:pPr>
            <a:endParaRPr lang="en-US" dirty="0" smtClean="0"/>
          </a:p>
          <a:p>
            <a:r>
              <a:rPr lang="en-US" dirty="0" smtClean="0"/>
              <a:t>Effort</a:t>
            </a:r>
            <a:endParaRPr lang="en-US" dirty="0"/>
          </a:p>
          <a:p>
            <a:r>
              <a:rPr lang="en-US" dirty="0"/>
              <a:t>S</a:t>
            </a:r>
            <a:r>
              <a:rPr lang="en-US" dirty="0" smtClean="0"/>
              <a:t>trategy, </a:t>
            </a:r>
          </a:p>
          <a:p>
            <a:r>
              <a:rPr lang="en-US" dirty="0" smtClean="0"/>
              <a:t>Improvement,</a:t>
            </a:r>
          </a:p>
          <a:p>
            <a:r>
              <a:rPr lang="en-US" dirty="0" smtClean="0"/>
              <a:t>Resilience</a:t>
            </a:r>
            <a:endParaRPr lang="en-US" dirty="0"/>
          </a:p>
          <a:p>
            <a:endParaRPr lang="en-US" dirty="0" smtClean="0"/>
          </a:p>
          <a:p>
            <a:r>
              <a:rPr lang="en-US" sz="2400" dirty="0" smtClean="0"/>
              <a:t>http</a:t>
            </a:r>
            <a:r>
              <a:rPr lang="en-US" sz="2400" dirty="0"/>
              <a:t>://mindsetonline.com/whatisit/about</a:t>
            </a:r>
            <a:r>
              <a:rPr lang="en-US" sz="2400" dirty="0" smtClean="0"/>
              <a:t>/</a:t>
            </a:r>
          </a:p>
          <a:p>
            <a:endParaRPr lang="en-US" dirty="0"/>
          </a:p>
          <a:p>
            <a:pPr marL="82296" indent="0">
              <a:buNone/>
            </a:pP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9073" y="274638"/>
            <a:ext cx="1774926" cy="129295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2888" y="2818260"/>
            <a:ext cx="4700800" cy="1915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361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Talk about effort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 t="1970" b="1970"/>
          <a:stretch>
            <a:fillRect/>
          </a:stretch>
        </p:blipFill>
        <p:spPr/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Have a ‘personal best’ classroom ethos</a:t>
            </a:r>
          </a:p>
          <a:p>
            <a:endParaRPr lang="en-US" dirty="0"/>
          </a:p>
          <a:p>
            <a:r>
              <a:rPr lang="en-US" dirty="0" smtClean="0"/>
              <a:t>Create an ‘</a:t>
            </a:r>
            <a:r>
              <a:rPr lang="en-US" dirty="0" err="1" smtClean="0"/>
              <a:t>Honours</a:t>
            </a:r>
            <a:r>
              <a:rPr lang="en-US" dirty="0" smtClean="0"/>
              <a:t> book’ – capture PBs</a:t>
            </a:r>
          </a:p>
          <a:p>
            <a:endParaRPr lang="en-US" dirty="0"/>
          </a:p>
          <a:p>
            <a:r>
              <a:rPr lang="en-US" dirty="0" smtClean="0"/>
              <a:t>‘Grit’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683" y="1278823"/>
            <a:ext cx="4887061" cy="567862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5214147" y="5560354"/>
            <a:ext cx="38711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4"/>
              </a:rPr>
              <a:t>https://www.youtube.com/watch?v=AgJiX_bVJ9o</a:t>
            </a:r>
            <a:r>
              <a:rPr lang="en-US" dirty="0"/>
              <a:t> </a:t>
            </a:r>
            <a:r>
              <a:rPr lang="en-US" dirty="0" smtClean="0"/>
              <a:t> </a:t>
            </a:r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7985" y="1667489"/>
            <a:ext cx="947343" cy="1257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060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 inspired by others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Talk about errors and misconceptions</a:t>
            </a:r>
          </a:p>
          <a:p>
            <a:r>
              <a:rPr lang="en-US" dirty="0" smtClean="0"/>
              <a:t>Value practice – 10,000 hours</a:t>
            </a:r>
          </a:p>
          <a:p>
            <a:r>
              <a:rPr lang="en-US" dirty="0" smtClean="0"/>
              <a:t>‘Mistakes boards’</a:t>
            </a:r>
          </a:p>
          <a:p>
            <a:r>
              <a:rPr lang="en-US" dirty="0" smtClean="0"/>
              <a:t>‘Hazard signs’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97803"/>
            <a:ext cx="3759200" cy="55245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3174" y="5614290"/>
            <a:ext cx="3167785" cy="1051705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5030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Failure can be positive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F</a:t>
            </a:r>
          </a:p>
          <a:p>
            <a:r>
              <a:rPr lang="en-US" dirty="0" smtClean="0"/>
              <a:t>A</a:t>
            </a:r>
          </a:p>
          <a:p>
            <a:r>
              <a:rPr lang="en-US" dirty="0" smtClean="0"/>
              <a:t>I</a:t>
            </a:r>
          </a:p>
          <a:p>
            <a:r>
              <a:rPr lang="en-US" dirty="0"/>
              <a:t>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First</a:t>
            </a:r>
          </a:p>
          <a:p>
            <a:r>
              <a:rPr lang="en-US" dirty="0" smtClean="0"/>
              <a:t>Attempt</a:t>
            </a:r>
          </a:p>
          <a:p>
            <a:r>
              <a:rPr lang="en-US" dirty="0" smtClean="0"/>
              <a:t>In</a:t>
            </a:r>
          </a:p>
          <a:p>
            <a:r>
              <a:rPr lang="en-US" smtClean="0"/>
              <a:t>Learning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1692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Directed </a:t>
            </a:r>
            <a:r>
              <a:rPr lang="en-GB" smtClean="0"/>
              <a:t>Task :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Monitoring </a:t>
            </a:r>
            <a:r>
              <a:rPr lang="en-GB" dirty="0" smtClean="0"/>
              <a:t>well-being and involvement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840" y="2240280"/>
            <a:ext cx="8900160" cy="4525963"/>
          </a:xfrm>
        </p:spPr>
        <p:txBody>
          <a:bodyPr>
            <a:normAutofit/>
          </a:bodyPr>
          <a:lstStyle/>
          <a:p>
            <a:r>
              <a:rPr lang="en-US" i="1" dirty="0" smtClean="0">
                <a:hlinkClick r:id="rId3"/>
              </a:rPr>
              <a:t>www.youtube.com/watch?v=OHTrY3K6cxU</a:t>
            </a:r>
            <a:r>
              <a:rPr lang="en-US" i="1" dirty="0" smtClean="0"/>
              <a:t> </a:t>
            </a:r>
            <a:r>
              <a:rPr lang="en-US" dirty="0" smtClean="0"/>
              <a:t>‎ </a:t>
            </a:r>
            <a:endParaRPr lang="en-US" dirty="0"/>
          </a:p>
          <a:p>
            <a:r>
              <a:rPr lang="en-GB" dirty="0" smtClean="0"/>
              <a:t>Note </a:t>
            </a:r>
            <a:r>
              <a:rPr lang="en-GB" dirty="0" smtClean="0"/>
              <a:t>the key points </a:t>
            </a:r>
            <a:r>
              <a:rPr lang="en-GB" dirty="0" smtClean="0"/>
              <a:t>raised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Optional task 2:</a:t>
            </a:r>
          </a:p>
          <a:p>
            <a:r>
              <a:rPr lang="en-US" dirty="0">
                <a:hlinkClick r:id="rId4"/>
              </a:rPr>
              <a:t>https://</a:t>
            </a:r>
            <a:r>
              <a:rPr lang="en-US" dirty="0" smtClean="0">
                <a:hlinkClick r:id="rId4"/>
              </a:rPr>
              <a:t>padlet.com/grigg_russell/big_ideas_education</a:t>
            </a:r>
            <a:r>
              <a:rPr lang="en-US" dirty="0" smtClean="0"/>
              <a:t>  </a:t>
            </a:r>
          </a:p>
          <a:p>
            <a:r>
              <a:rPr lang="en-US" dirty="0" smtClean="0"/>
              <a:t>Win a copy of ‘The Big Ideas’ and have your ideas used in the marketing campaign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6031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32976"/>
            <a:ext cx="9144000" cy="1264024"/>
          </a:xfrm>
        </p:spPr>
        <p:txBody>
          <a:bodyPr/>
          <a:lstStyle/>
          <a:p>
            <a:r>
              <a:rPr lang="en-US" dirty="0" smtClean="0"/>
              <a:t>The process within the child</a:t>
            </a:r>
            <a:endParaRPr lang="en-US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28321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393700" y="1397000"/>
            <a:ext cx="2832100" cy="1754327"/>
          </a:xfrm>
          <a:prstGeom prst="rect">
            <a:avLst/>
          </a:prstGeom>
          <a:noFill/>
          <a:ln w="28575" cmpd="sng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smtClean="0"/>
              <a:t>Space</a:t>
            </a:r>
          </a:p>
          <a:p>
            <a:r>
              <a:rPr lang="en-US" dirty="0" smtClean="0"/>
              <a:t>Material</a:t>
            </a:r>
          </a:p>
          <a:p>
            <a:r>
              <a:rPr lang="en-US" dirty="0" smtClean="0"/>
              <a:t>Activities on offer</a:t>
            </a:r>
          </a:p>
          <a:p>
            <a:r>
              <a:rPr lang="en-US" dirty="0" smtClean="0"/>
              <a:t>Interaction with children</a:t>
            </a:r>
          </a:p>
          <a:p>
            <a:r>
              <a:rPr lang="en-US" dirty="0" err="1" smtClean="0"/>
              <a:t>Organisation</a:t>
            </a:r>
            <a:endParaRPr lang="en-US" dirty="0" smtClean="0"/>
          </a:p>
          <a:p>
            <a:r>
              <a:rPr lang="en-US" dirty="0" smtClean="0"/>
              <a:t>Safety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393700" y="4013200"/>
            <a:ext cx="2832100" cy="1754327"/>
          </a:xfrm>
          <a:prstGeom prst="rect">
            <a:avLst/>
          </a:prstGeom>
          <a:noFill/>
          <a:ln w="28575" cmpd="sng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smtClean="0"/>
              <a:t>Motor development</a:t>
            </a:r>
          </a:p>
          <a:p>
            <a:r>
              <a:rPr lang="en-US" dirty="0" smtClean="0"/>
              <a:t>Language skills</a:t>
            </a:r>
          </a:p>
          <a:p>
            <a:r>
              <a:rPr lang="en-US" dirty="0" smtClean="0"/>
              <a:t>Curiosity</a:t>
            </a:r>
          </a:p>
          <a:p>
            <a:r>
              <a:rPr lang="en-US" dirty="0" smtClean="0"/>
              <a:t>Social Competence</a:t>
            </a:r>
          </a:p>
          <a:p>
            <a:r>
              <a:rPr lang="en-US" dirty="0" smtClean="0"/>
              <a:t>Self-reliance</a:t>
            </a:r>
          </a:p>
          <a:p>
            <a:r>
              <a:rPr lang="en-US" dirty="0" smtClean="0"/>
              <a:t>Self-confidence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4102100" y="5956300"/>
            <a:ext cx="4203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</a:t>
            </a:r>
            <a:r>
              <a:rPr lang="en-US" dirty="0" err="1" smtClean="0"/>
              <a:t>Laevers</a:t>
            </a:r>
            <a:r>
              <a:rPr lang="en-US" dirty="0" smtClean="0"/>
              <a:t> et al., 2005)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Directed reading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Read the summary of “The Good Childhood Report 2015” (The Children’s Society)</a:t>
            </a:r>
            <a:endParaRPr lang="en-US" dirty="0"/>
          </a:p>
          <a:p>
            <a:r>
              <a:rPr lang="en-GB" dirty="0">
                <a:hlinkClick r:id="rId3"/>
              </a:rPr>
              <a:t>www.european-agency.org/assessment/resourceguide/documents/2008/11/Laevers.pdf</a:t>
            </a:r>
            <a:endParaRPr lang="en-GB" dirty="0"/>
          </a:p>
          <a:p>
            <a:r>
              <a:rPr lang="en-GB" dirty="0"/>
              <a:t>	</a:t>
            </a:r>
            <a:r>
              <a:rPr lang="en-GB" dirty="0" err="1"/>
              <a:t>Laevers</a:t>
            </a:r>
            <a:r>
              <a:rPr lang="en-GB" dirty="0"/>
              <a:t> </a:t>
            </a:r>
            <a:r>
              <a:rPr lang="en-GB" i="1" dirty="0"/>
              <a:t>et al. </a:t>
            </a:r>
            <a:r>
              <a:rPr lang="en-GB" dirty="0"/>
              <a:t>(2005) </a:t>
            </a:r>
            <a:r>
              <a:rPr lang="en-GB" dirty="0" err="1"/>
              <a:t>Siks-Ziko</a:t>
            </a:r>
            <a:r>
              <a:rPr lang="en-GB" dirty="0"/>
              <a:t>. Leuven University, Belgium: Research Centre for Experiential Learning Leuven University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746</TotalTime>
  <Words>1321</Words>
  <Application>Microsoft Office PowerPoint</Application>
  <PresentationFormat>On-screen Show (4:3)</PresentationFormat>
  <Paragraphs>255</Paragraphs>
  <Slides>32</Slides>
  <Notes>19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Black</vt:lpstr>
      <vt:lpstr>         </vt:lpstr>
      <vt:lpstr>Aims</vt:lpstr>
      <vt:lpstr>Self-esteem</vt:lpstr>
      <vt:lpstr>A child with low self-esteem will often:</vt:lpstr>
      <vt:lpstr>How are you  feeling today?</vt:lpstr>
      <vt:lpstr>How are they really feeling?</vt:lpstr>
      <vt:lpstr>Suggested Ways to help</vt:lpstr>
      <vt:lpstr>The concept of well-being</vt:lpstr>
      <vt:lpstr>Defining well-being</vt:lpstr>
      <vt:lpstr>Consider</vt:lpstr>
      <vt:lpstr>Ferre Laevers</vt:lpstr>
      <vt:lpstr>Laever’s key principles</vt:lpstr>
      <vt:lpstr>PowerPoint Presentation</vt:lpstr>
      <vt:lpstr>The Leuven Scale for well-being</vt:lpstr>
      <vt:lpstr>Involvement</vt:lpstr>
      <vt:lpstr>Assessment of involvement</vt:lpstr>
      <vt:lpstr>TEST</vt:lpstr>
      <vt:lpstr>10 action points  (Research Centre for Experiential Education – RCEE)</vt:lpstr>
      <vt:lpstr>Setting high expectations</vt:lpstr>
      <vt:lpstr>The Learning Pit – Nottingham (2003)</vt:lpstr>
      <vt:lpstr>Mindset – Carol Dweck</vt:lpstr>
      <vt:lpstr>PowerPoint Presentation</vt:lpstr>
      <vt:lpstr>Mindset is important because…</vt:lpstr>
      <vt:lpstr>Develop a classroom culture</vt:lpstr>
      <vt:lpstr>Celebrate ‘Mindset moments’</vt:lpstr>
      <vt:lpstr>Praise the right things</vt:lpstr>
      <vt:lpstr>Talk about effort</vt:lpstr>
      <vt:lpstr>Be inspired by others</vt:lpstr>
      <vt:lpstr>Failure can be positive</vt:lpstr>
      <vt:lpstr>Directed Task : Monitoring well-being and involvement</vt:lpstr>
      <vt:lpstr>The process within the child</vt:lpstr>
      <vt:lpstr>Directed reading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Listen, look and learn together</dc:title>
  <dc:creator>swwcte27</dc:creator>
  <cp:lastModifiedBy>Helen Lewis</cp:lastModifiedBy>
  <cp:revision>31</cp:revision>
  <cp:lastPrinted>2013-10-31T08:42:02Z</cp:lastPrinted>
  <dcterms:created xsi:type="dcterms:W3CDTF">2014-10-08T22:43:33Z</dcterms:created>
  <dcterms:modified xsi:type="dcterms:W3CDTF">2016-09-28T11:42:38Z</dcterms:modified>
</cp:coreProperties>
</file>