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31"/>
  </p:notesMasterIdLst>
  <p:sldIdLst>
    <p:sldId id="256" r:id="rId2"/>
    <p:sldId id="257" r:id="rId3"/>
    <p:sldId id="258" r:id="rId4"/>
    <p:sldId id="259" r:id="rId5"/>
    <p:sldId id="268" r:id="rId6"/>
    <p:sldId id="269" r:id="rId7"/>
    <p:sldId id="260" r:id="rId8"/>
    <p:sldId id="270" r:id="rId9"/>
    <p:sldId id="271" r:id="rId10"/>
    <p:sldId id="266" r:id="rId11"/>
    <p:sldId id="272" r:id="rId12"/>
    <p:sldId id="273" r:id="rId13"/>
    <p:sldId id="267" r:id="rId14"/>
    <p:sldId id="274" r:id="rId15"/>
    <p:sldId id="275" r:id="rId16"/>
    <p:sldId id="264" r:id="rId17"/>
    <p:sldId id="287" r:id="rId18"/>
    <p:sldId id="265" r:id="rId19"/>
    <p:sldId id="276" r:id="rId20"/>
    <p:sldId id="277" r:id="rId21"/>
    <p:sldId id="278" r:id="rId22"/>
    <p:sldId id="279" r:id="rId23"/>
    <p:sldId id="280" r:id="rId24"/>
    <p:sldId id="281" r:id="rId25"/>
    <p:sldId id="282" r:id="rId26"/>
    <p:sldId id="283" r:id="rId27"/>
    <p:sldId id="284" r:id="rId28"/>
    <p:sldId id="285" r:id="rId29"/>
    <p:sldId id="28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8023F9-A183-4517-92DA-EA479BE0E518}" v="6" dt="2024-11-04T02:32:31.7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7" autoAdjust="0"/>
    <p:restoredTop sz="93447" autoAdjust="0"/>
  </p:normalViewPr>
  <p:slideViewPr>
    <p:cSldViewPr snapToGrid="0">
      <p:cViewPr>
        <p:scale>
          <a:sx n="60" d="100"/>
          <a:sy n="60" d="100"/>
        </p:scale>
        <p:origin x="908" y="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ie Benwell" userId="5fc706ea2bd4ffe9" providerId="LiveId" clId="{3D8023F9-A183-4517-92DA-EA479BE0E518}"/>
    <pc:docChg chg="undo custSel addSld modSld">
      <pc:chgData name="Annie Benwell" userId="5fc706ea2bd4ffe9" providerId="LiveId" clId="{3D8023F9-A183-4517-92DA-EA479BE0E518}" dt="2024-11-04T02:42:53.733" v="5733" actId="20577"/>
      <pc:docMkLst>
        <pc:docMk/>
      </pc:docMkLst>
      <pc:sldChg chg="modSp mod">
        <pc:chgData name="Annie Benwell" userId="5fc706ea2bd4ffe9" providerId="LiveId" clId="{3D8023F9-A183-4517-92DA-EA479BE0E518}" dt="2024-11-04T02:34:16.036" v="5219" actId="207"/>
        <pc:sldMkLst>
          <pc:docMk/>
          <pc:sldMk cId="3140446678" sldId="256"/>
        </pc:sldMkLst>
        <pc:spChg chg="mod">
          <ac:chgData name="Annie Benwell" userId="5fc706ea2bd4ffe9" providerId="LiveId" clId="{3D8023F9-A183-4517-92DA-EA479BE0E518}" dt="2024-11-04T02:34:16.036" v="5219" actId="207"/>
          <ac:spMkLst>
            <pc:docMk/>
            <pc:sldMk cId="3140446678" sldId="256"/>
            <ac:spMk id="2" creationId="{8C5D64CB-CC86-BCFB-5789-2030C836BB48}"/>
          </ac:spMkLst>
        </pc:spChg>
        <pc:spChg chg="mod">
          <ac:chgData name="Annie Benwell" userId="5fc706ea2bd4ffe9" providerId="LiveId" clId="{3D8023F9-A183-4517-92DA-EA479BE0E518}" dt="2024-11-04T02:33:12.739" v="5214" actId="20577"/>
          <ac:spMkLst>
            <pc:docMk/>
            <pc:sldMk cId="3140446678" sldId="256"/>
            <ac:spMk id="3" creationId="{0E72F420-FD5C-AD36-EBE9-1F3390798405}"/>
          </ac:spMkLst>
        </pc:spChg>
      </pc:sldChg>
      <pc:sldChg chg="delSp modSp mod">
        <pc:chgData name="Annie Benwell" userId="5fc706ea2bd4ffe9" providerId="LiveId" clId="{3D8023F9-A183-4517-92DA-EA479BE0E518}" dt="2024-11-04T02:34:32.746" v="5221" actId="1076"/>
        <pc:sldMkLst>
          <pc:docMk/>
          <pc:sldMk cId="2119363527" sldId="257"/>
        </pc:sldMkLst>
        <pc:spChg chg="mod">
          <ac:chgData name="Annie Benwell" userId="5fc706ea2bd4ffe9" providerId="LiveId" clId="{3D8023F9-A183-4517-92DA-EA479BE0E518}" dt="2024-11-04T02:34:32.746" v="5221" actId="1076"/>
          <ac:spMkLst>
            <pc:docMk/>
            <pc:sldMk cId="2119363527" sldId="257"/>
            <ac:spMk id="2" creationId="{D7B23BC8-C876-2DF9-66F5-C285AE704C73}"/>
          </ac:spMkLst>
        </pc:spChg>
        <pc:spChg chg="del">
          <ac:chgData name="Annie Benwell" userId="5fc706ea2bd4ffe9" providerId="LiveId" clId="{3D8023F9-A183-4517-92DA-EA479BE0E518}" dt="2024-11-04T02:34:28.895" v="5220" actId="478"/>
          <ac:spMkLst>
            <pc:docMk/>
            <pc:sldMk cId="2119363527" sldId="257"/>
            <ac:spMk id="3" creationId="{B6985523-0589-9037-74A9-FA744883B94D}"/>
          </ac:spMkLst>
        </pc:spChg>
      </pc:sldChg>
      <pc:sldChg chg="modSp mod">
        <pc:chgData name="Annie Benwell" userId="5fc706ea2bd4ffe9" providerId="LiveId" clId="{3D8023F9-A183-4517-92DA-EA479BE0E518}" dt="2024-11-04T02:35:33.690" v="5287" actId="313"/>
        <pc:sldMkLst>
          <pc:docMk/>
          <pc:sldMk cId="2526125692" sldId="258"/>
        </pc:sldMkLst>
        <pc:spChg chg="mod">
          <ac:chgData name="Annie Benwell" userId="5fc706ea2bd4ffe9" providerId="LiveId" clId="{3D8023F9-A183-4517-92DA-EA479BE0E518}" dt="2024-11-04T02:35:33.690" v="5287" actId="313"/>
          <ac:spMkLst>
            <pc:docMk/>
            <pc:sldMk cId="2526125692" sldId="258"/>
            <ac:spMk id="3" creationId="{2E5CE2B0-1E95-9468-EBAC-8D2C389AFDA1}"/>
          </ac:spMkLst>
        </pc:spChg>
      </pc:sldChg>
      <pc:sldChg chg="addSp delSp modSp mod modNotesTx">
        <pc:chgData name="Annie Benwell" userId="5fc706ea2bd4ffe9" providerId="LiveId" clId="{3D8023F9-A183-4517-92DA-EA479BE0E518}" dt="2024-11-04T02:36:07.048" v="5317" actId="1076"/>
        <pc:sldMkLst>
          <pc:docMk/>
          <pc:sldMk cId="2729414244" sldId="259"/>
        </pc:sldMkLst>
        <pc:spChg chg="mod">
          <ac:chgData name="Annie Benwell" userId="5fc706ea2bd4ffe9" providerId="LiveId" clId="{3D8023F9-A183-4517-92DA-EA479BE0E518}" dt="2024-11-04T02:36:07.048" v="5317" actId="1076"/>
          <ac:spMkLst>
            <pc:docMk/>
            <pc:sldMk cId="2729414244" sldId="259"/>
            <ac:spMk id="2" creationId="{BE8CE9EE-DB69-D6A4-E7C8-2349D379CC3F}"/>
          </ac:spMkLst>
        </pc:spChg>
        <pc:spChg chg="del mod">
          <ac:chgData name="Annie Benwell" userId="5fc706ea2bd4ffe9" providerId="LiveId" clId="{3D8023F9-A183-4517-92DA-EA479BE0E518}" dt="2024-11-04T02:35:52.204" v="5310" actId="478"/>
          <ac:spMkLst>
            <pc:docMk/>
            <pc:sldMk cId="2729414244" sldId="259"/>
            <ac:spMk id="3" creationId="{FFE86BFB-D250-68A3-379F-0FACAE07C6E4}"/>
          </ac:spMkLst>
        </pc:spChg>
        <pc:spChg chg="add del mod">
          <ac:chgData name="Annie Benwell" userId="5fc706ea2bd4ffe9" providerId="LiveId" clId="{3D8023F9-A183-4517-92DA-EA479BE0E518}" dt="2024-11-04T02:35:56.090" v="5312" actId="478"/>
          <ac:spMkLst>
            <pc:docMk/>
            <pc:sldMk cId="2729414244" sldId="259"/>
            <ac:spMk id="5" creationId="{914B9BBC-04CD-A458-000D-D8F8F57C5215}"/>
          </ac:spMkLst>
        </pc:spChg>
      </pc:sldChg>
      <pc:sldChg chg="modSp mod modNotesTx">
        <pc:chgData name="Annie Benwell" userId="5fc706ea2bd4ffe9" providerId="LiveId" clId="{3D8023F9-A183-4517-92DA-EA479BE0E518}" dt="2024-11-04T02:37:26.018" v="5403" actId="1076"/>
        <pc:sldMkLst>
          <pc:docMk/>
          <pc:sldMk cId="168688121" sldId="260"/>
        </pc:sldMkLst>
        <pc:spChg chg="mod">
          <ac:chgData name="Annie Benwell" userId="5fc706ea2bd4ffe9" providerId="LiveId" clId="{3D8023F9-A183-4517-92DA-EA479BE0E518}" dt="2024-11-04T02:37:26.018" v="5403" actId="1076"/>
          <ac:spMkLst>
            <pc:docMk/>
            <pc:sldMk cId="168688121" sldId="260"/>
            <ac:spMk id="2" creationId="{B77BBE6C-24CD-1069-E45C-94A84E7BB632}"/>
          </ac:spMkLst>
        </pc:spChg>
      </pc:sldChg>
      <pc:sldChg chg="delSp modSp mod modNotesTx">
        <pc:chgData name="Annie Benwell" userId="5fc706ea2bd4ffe9" providerId="LiveId" clId="{3D8023F9-A183-4517-92DA-EA479BE0E518}" dt="2024-11-04T02:40:11.429" v="5568" actId="1076"/>
        <pc:sldMkLst>
          <pc:docMk/>
          <pc:sldMk cId="2904219588" sldId="264"/>
        </pc:sldMkLst>
        <pc:spChg chg="mod">
          <ac:chgData name="Annie Benwell" userId="5fc706ea2bd4ffe9" providerId="LiveId" clId="{3D8023F9-A183-4517-92DA-EA479BE0E518}" dt="2024-11-04T02:40:11.429" v="5568" actId="1076"/>
          <ac:spMkLst>
            <pc:docMk/>
            <pc:sldMk cId="2904219588" sldId="264"/>
            <ac:spMk id="2" creationId="{AFF042DD-B9A9-43C9-C045-BF4F5BB51F5E}"/>
          </ac:spMkLst>
        </pc:spChg>
        <pc:spChg chg="del">
          <ac:chgData name="Annie Benwell" userId="5fc706ea2bd4ffe9" providerId="LiveId" clId="{3D8023F9-A183-4517-92DA-EA479BE0E518}" dt="2024-11-04T02:40:06.447" v="5566" actId="478"/>
          <ac:spMkLst>
            <pc:docMk/>
            <pc:sldMk cId="2904219588" sldId="264"/>
            <ac:spMk id="3" creationId="{838B8925-B43B-F54E-F602-10F37647957E}"/>
          </ac:spMkLst>
        </pc:spChg>
      </pc:sldChg>
      <pc:sldChg chg="modSp mod">
        <pc:chgData name="Annie Benwell" userId="5fc706ea2bd4ffe9" providerId="LiveId" clId="{3D8023F9-A183-4517-92DA-EA479BE0E518}" dt="2024-11-04T01:49:23.337" v="4164" actId="27636"/>
        <pc:sldMkLst>
          <pc:docMk/>
          <pc:sldMk cId="2645281101" sldId="265"/>
        </pc:sldMkLst>
        <pc:spChg chg="mod">
          <ac:chgData name="Annie Benwell" userId="5fc706ea2bd4ffe9" providerId="LiveId" clId="{3D8023F9-A183-4517-92DA-EA479BE0E518}" dt="2024-11-04T01:49:23.337" v="4164" actId="27636"/>
          <ac:spMkLst>
            <pc:docMk/>
            <pc:sldMk cId="2645281101" sldId="265"/>
            <ac:spMk id="3" creationId="{9A27EFC4-3EF4-B865-1900-E3458071F14A}"/>
          </ac:spMkLst>
        </pc:spChg>
      </pc:sldChg>
      <pc:sldChg chg="delSp modSp mod modNotesTx">
        <pc:chgData name="Annie Benwell" userId="5fc706ea2bd4ffe9" providerId="LiveId" clId="{3D8023F9-A183-4517-92DA-EA479BE0E518}" dt="2024-11-04T02:38:45.250" v="5490" actId="1076"/>
        <pc:sldMkLst>
          <pc:docMk/>
          <pc:sldMk cId="1215716800" sldId="266"/>
        </pc:sldMkLst>
        <pc:spChg chg="mod">
          <ac:chgData name="Annie Benwell" userId="5fc706ea2bd4ffe9" providerId="LiveId" clId="{3D8023F9-A183-4517-92DA-EA479BE0E518}" dt="2024-11-04T02:38:45.250" v="5490" actId="1076"/>
          <ac:spMkLst>
            <pc:docMk/>
            <pc:sldMk cId="1215716800" sldId="266"/>
            <ac:spMk id="2" creationId="{5EDE3867-6F04-C899-3534-24DEF31B8239}"/>
          </ac:spMkLst>
        </pc:spChg>
        <pc:spChg chg="del mod">
          <ac:chgData name="Annie Benwell" userId="5fc706ea2bd4ffe9" providerId="LiveId" clId="{3D8023F9-A183-4517-92DA-EA479BE0E518}" dt="2024-11-04T02:38:14.130" v="5444" actId="478"/>
          <ac:spMkLst>
            <pc:docMk/>
            <pc:sldMk cId="1215716800" sldId="266"/>
            <ac:spMk id="3" creationId="{D20EEAC1-1F14-8E0F-6CC0-8F938938B5DB}"/>
          </ac:spMkLst>
        </pc:spChg>
      </pc:sldChg>
      <pc:sldChg chg="delSp modSp mod modNotesTx">
        <pc:chgData name="Annie Benwell" userId="5fc706ea2bd4ffe9" providerId="LiveId" clId="{3D8023F9-A183-4517-92DA-EA479BE0E518}" dt="2024-11-04T02:39:37.701" v="5543" actId="1076"/>
        <pc:sldMkLst>
          <pc:docMk/>
          <pc:sldMk cId="2325662426" sldId="267"/>
        </pc:sldMkLst>
        <pc:spChg chg="mod">
          <ac:chgData name="Annie Benwell" userId="5fc706ea2bd4ffe9" providerId="LiveId" clId="{3D8023F9-A183-4517-92DA-EA479BE0E518}" dt="2024-11-04T02:39:37.701" v="5543" actId="1076"/>
          <ac:spMkLst>
            <pc:docMk/>
            <pc:sldMk cId="2325662426" sldId="267"/>
            <ac:spMk id="2" creationId="{2F7177DC-C28B-0314-CD13-04FE91BD721F}"/>
          </ac:spMkLst>
        </pc:spChg>
        <pc:spChg chg="del mod">
          <ac:chgData name="Annie Benwell" userId="5fc706ea2bd4ffe9" providerId="LiveId" clId="{3D8023F9-A183-4517-92DA-EA479BE0E518}" dt="2024-11-04T02:39:33.039" v="5542" actId="478"/>
          <ac:spMkLst>
            <pc:docMk/>
            <pc:sldMk cId="2325662426" sldId="267"/>
            <ac:spMk id="3" creationId="{AF0DBA6E-768A-36B2-D871-67A0C6893280}"/>
          </ac:spMkLst>
        </pc:spChg>
      </pc:sldChg>
      <pc:sldChg chg="delSp modSp mod modNotesTx">
        <pc:chgData name="Annie Benwell" userId="5fc706ea2bd4ffe9" providerId="LiveId" clId="{3D8023F9-A183-4517-92DA-EA479BE0E518}" dt="2024-11-04T02:36:35.506" v="5349" actId="1076"/>
        <pc:sldMkLst>
          <pc:docMk/>
          <pc:sldMk cId="1141641606" sldId="268"/>
        </pc:sldMkLst>
        <pc:spChg chg="mod">
          <ac:chgData name="Annie Benwell" userId="5fc706ea2bd4ffe9" providerId="LiveId" clId="{3D8023F9-A183-4517-92DA-EA479BE0E518}" dt="2024-11-04T02:36:35.506" v="5349" actId="1076"/>
          <ac:spMkLst>
            <pc:docMk/>
            <pc:sldMk cId="1141641606" sldId="268"/>
            <ac:spMk id="2" creationId="{81C41479-1B95-7A8F-4FDB-7EC341563CAB}"/>
          </ac:spMkLst>
        </pc:spChg>
        <pc:spChg chg="del">
          <ac:chgData name="Annie Benwell" userId="5fc706ea2bd4ffe9" providerId="LiveId" clId="{3D8023F9-A183-4517-92DA-EA479BE0E518}" dt="2024-11-04T02:36:30.892" v="5348" actId="478"/>
          <ac:spMkLst>
            <pc:docMk/>
            <pc:sldMk cId="1141641606" sldId="268"/>
            <ac:spMk id="3" creationId="{45001A6A-8BAE-B1B9-F45B-090246E841F3}"/>
          </ac:spMkLst>
        </pc:spChg>
      </pc:sldChg>
      <pc:sldChg chg="delSp modSp mod modNotesTx">
        <pc:chgData name="Annie Benwell" userId="5fc706ea2bd4ffe9" providerId="LiveId" clId="{3D8023F9-A183-4517-92DA-EA479BE0E518}" dt="2024-11-04T02:37:10.684" v="5395" actId="1076"/>
        <pc:sldMkLst>
          <pc:docMk/>
          <pc:sldMk cId="363327246" sldId="269"/>
        </pc:sldMkLst>
        <pc:spChg chg="mod">
          <ac:chgData name="Annie Benwell" userId="5fc706ea2bd4ffe9" providerId="LiveId" clId="{3D8023F9-A183-4517-92DA-EA479BE0E518}" dt="2024-11-04T02:37:10.684" v="5395" actId="1076"/>
          <ac:spMkLst>
            <pc:docMk/>
            <pc:sldMk cId="363327246" sldId="269"/>
            <ac:spMk id="2" creationId="{9650B120-E879-2E70-45BF-3A2777F9D5EC}"/>
          </ac:spMkLst>
        </pc:spChg>
        <pc:spChg chg="del">
          <ac:chgData name="Annie Benwell" userId="5fc706ea2bd4ffe9" providerId="LiveId" clId="{3D8023F9-A183-4517-92DA-EA479BE0E518}" dt="2024-11-04T02:36:55.685" v="5392" actId="478"/>
          <ac:spMkLst>
            <pc:docMk/>
            <pc:sldMk cId="363327246" sldId="269"/>
            <ac:spMk id="3" creationId="{37FE0657-B490-E5CD-ADAB-E9044AF51606}"/>
          </ac:spMkLst>
        </pc:spChg>
      </pc:sldChg>
      <pc:sldChg chg="delSp modSp mod modNotesTx">
        <pc:chgData name="Annie Benwell" userId="5fc706ea2bd4ffe9" providerId="LiveId" clId="{3D8023F9-A183-4517-92DA-EA479BE0E518}" dt="2024-11-04T02:37:51.917" v="5430" actId="1076"/>
        <pc:sldMkLst>
          <pc:docMk/>
          <pc:sldMk cId="1414200916" sldId="270"/>
        </pc:sldMkLst>
        <pc:spChg chg="mod">
          <ac:chgData name="Annie Benwell" userId="5fc706ea2bd4ffe9" providerId="LiveId" clId="{3D8023F9-A183-4517-92DA-EA479BE0E518}" dt="2024-11-04T02:37:51.917" v="5430" actId="1076"/>
          <ac:spMkLst>
            <pc:docMk/>
            <pc:sldMk cId="1414200916" sldId="270"/>
            <ac:spMk id="2" creationId="{72F0B35C-622A-811F-3216-BC051F2A0EF4}"/>
          </ac:spMkLst>
        </pc:spChg>
        <pc:spChg chg="del">
          <ac:chgData name="Annie Benwell" userId="5fc706ea2bd4ffe9" providerId="LiveId" clId="{3D8023F9-A183-4517-92DA-EA479BE0E518}" dt="2024-11-04T02:37:45.213" v="5423" actId="478"/>
          <ac:spMkLst>
            <pc:docMk/>
            <pc:sldMk cId="1414200916" sldId="270"/>
            <ac:spMk id="3" creationId="{9C96203E-CDB2-C176-9B7D-B81A71D3AC47}"/>
          </ac:spMkLst>
        </pc:spChg>
      </pc:sldChg>
      <pc:sldChg chg="delSp modSp mod modNotesTx">
        <pc:chgData name="Annie Benwell" userId="5fc706ea2bd4ffe9" providerId="LiveId" clId="{3D8023F9-A183-4517-92DA-EA479BE0E518}" dt="2024-11-04T02:38:04.497" v="5442" actId="1076"/>
        <pc:sldMkLst>
          <pc:docMk/>
          <pc:sldMk cId="2552102035" sldId="271"/>
        </pc:sldMkLst>
        <pc:spChg chg="mod">
          <ac:chgData name="Annie Benwell" userId="5fc706ea2bd4ffe9" providerId="LiveId" clId="{3D8023F9-A183-4517-92DA-EA479BE0E518}" dt="2024-11-04T02:38:04.497" v="5442" actId="1076"/>
          <ac:spMkLst>
            <pc:docMk/>
            <pc:sldMk cId="2552102035" sldId="271"/>
            <ac:spMk id="2" creationId="{0C090B26-6212-550D-D572-4AD5F175BD26}"/>
          </ac:spMkLst>
        </pc:spChg>
        <pc:spChg chg="del">
          <ac:chgData name="Annie Benwell" userId="5fc706ea2bd4ffe9" providerId="LiveId" clId="{3D8023F9-A183-4517-92DA-EA479BE0E518}" dt="2024-11-04T02:38:00.340" v="5441" actId="478"/>
          <ac:spMkLst>
            <pc:docMk/>
            <pc:sldMk cId="2552102035" sldId="271"/>
            <ac:spMk id="3" creationId="{90CD0504-37F9-02FE-2AD2-5B4674785F10}"/>
          </ac:spMkLst>
        </pc:spChg>
      </pc:sldChg>
      <pc:sldChg chg="delSp modSp mod modNotesTx">
        <pc:chgData name="Annie Benwell" userId="5fc706ea2bd4ffe9" providerId="LiveId" clId="{3D8023F9-A183-4517-92DA-EA479BE0E518}" dt="2024-11-04T02:39:07.662" v="5522" actId="1076"/>
        <pc:sldMkLst>
          <pc:docMk/>
          <pc:sldMk cId="2929906500" sldId="272"/>
        </pc:sldMkLst>
        <pc:spChg chg="mod">
          <ac:chgData name="Annie Benwell" userId="5fc706ea2bd4ffe9" providerId="LiveId" clId="{3D8023F9-A183-4517-92DA-EA479BE0E518}" dt="2024-11-04T02:39:07.662" v="5522" actId="1076"/>
          <ac:spMkLst>
            <pc:docMk/>
            <pc:sldMk cId="2929906500" sldId="272"/>
            <ac:spMk id="2" creationId="{92228E0D-68FD-6128-C02E-70A0ABB32564}"/>
          </ac:spMkLst>
        </pc:spChg>
        <pc:spChg chg="del">
          <ac:chgData name="Annie Benwell" userId="5fc706ea2bd4ffe9" providerId="LiveId" clId="{3D8023F9-A183-4517-92DA-EA479BE0E518}" dt="2024-11-04T02:38:51.886" v="5491" actId="478"/>
          <ac:spMkLst>
            <pc:docMk/>
            <pc:sldMk cId="2929906500" sldId="272"/>
            <ac:spMk id="3" creationId="{BF0DEEC3-189B-D070-D7EE-5D4C3EE6FFA1}"/>
          </ac:spMkLst>
        </pc:spChg>
      </pc:sldChg>
      <pc:sldChg chg="delSp modSp mod modNotesTx">
        <pc:chgData name="Annie Benwell" userId="5fc706ea2bd4ffe9" providerId="LiveId" clId="{3D8023F9-A183-4517-92DA-EA479BE0E518}" dt="2024-11-04T02:39:23.575" v="5539" actId="1076"/>
        <pc:sldMkLst>
          <pc:docMk/>
          <pc:sldMk cId="1917283649" sldId="273"/>
        </pc:sldMkLst>
        <pc:spChg chg="mod">
          <ac:chgData name="Annie Benwell" userId="5fc706ea2bd4ffe9" providerId="LiveId" clId="{3D8023F9-A183-4517-92DA-EA479BE0E518}" dt="2024-11-04T02:39:23.575" v="5539" actId="1076"/>
          <ac:spMkLst>
            <pc:docMk/>
            <pc:sldMk cId="1917283649" sldId="273"/>
            <ac:spMk id="2" creationId="{0A95D58F-F0C3-80E9-5ADF-E939BCBABB69}"/>
          </ac:spMkLst>
        </pc:spChg>
        <pc:spChg chg="del">
          <ac:chgData name="Annie Benwell" userId="5fc706ea2bd4ffe9" providerId="LiveId" clId="{3D8023F9-A183-4517-92DA-EA479BE0E518}" dt="2024-11-04T02:39:11.685" v="5523" actId="478"/>
          <ac:spMkLst>
            <pc:docMk/>
            <pc:sldMk cId="1917283649" sldId="273"/>
            <ac:spMk id="3" creationId="{F394B6EC-A80C-EF7B-649E-13C2DEF666B7}"/>
          </ac:spMkLst>
        </pc:spChg>
      </pc:sldChg>
      <pc:sldChg chg="delSp modSp mod modNotesTx">
        <pc:chgData name="Annie Benwell" userId="5fc706ea2bd4ffe9" providerId="LiveId" clId="{3D8023F9-A183-4517-92DA-EA479BE0E518}" dt="2024-11-04T02:39:49.505" v="5555" actId="1076"/>
        <pc:sldMkLst>
          <pc:docMk/>
          <pc:sldMk cId="3597038539" sldId="274"/>
        </pc:sldMkLst>
        <pc:spChg chg="mod">
          <ac:chgData name="Annie Benwell" userId="5fc706ea2bd4ffe9" providerId="LiveId" clId="{3D8023F9-A183-4517-92DA-EA479BE0E518}" dt="2024-11-04T02:39:49.505" v="5555" actId="1076"/>
          <ac:spMkLst>
            <pc:docMk/>
            <pc:sldMk cId="3597038539" sldId="274"/>
            <ac:spMk id="2" creationId="{532F4B7F-0AED-BAB4-3674-DAE43263F263}"/>
          </ac:spMkLst>
        </pc:spChg>
        <pc:spChg chg="del">
          <ac:chgData name="Annie Benwell" userId="5fc706ea2bd4ffe9" providerId="LiveId" clId="{3D8023F9-A183-4517-92DA-EA479BE0E518}" dt="2024-11-04T02:39:46.347" v="5554" actId="478"/>
          <ac:spMkLst>
            <pc:docMk/>
            <pc:sldMk cId="3597038539" sldId="274"/>
            <ac:spMk id="3" creationId="{B0B84CEF-29D4-87A9-5AB3-651640A64574}"/>
          </ac:spMkLst>
        </pc:spChg>
      </pc:sldChg>
      <pc:sldChg chg="delSp modSp mod modNotesTx">
        <pc:chgData name="Annie Benwell" userId="5fc706ea2bd4ffe9" providerId="LiveId" clId="{3D8023F9-A183-4517-92DA-EA479BE0E518}" dt="2024-11-04T02:39:59.767" v="5565" actId="1076"/>
        <pc:sldMkLst>
          <pc:docMk/>
          <pc:sldMk cId="2946820935" sldId="275"/>
        </pc:sldMkLst>
        <pc:spChg chg="mod">
          <ac:chgData name="Annie Benwell" userId="5fc706ea2bd4ffe9" providerId="LiveId" clId="{3D8023F9-A183-4517-92DA-EA479BE0E518}" dt="2024-11-04T02:39:59.767" v="5565" actId="1076"/>
          <ac:spMkLst>
            <pc:docMk/>
            <pc:sldMk cId="2946820935" sldId="275"/>
            <ac:spMk id="2" creationId="{7FDEDA87-85AC-C438-22BB-B3EEE8D46A48}"/>
          </ac:spMkLst>
        </pc:spChg>
        <pc:spChg chg="del">
          <ac:chgData name="Annie Benwell" userId="5fc706ea2bd4ffe9" providerId="LiveId" clId="{3D8023F9-A183-4517-92DA-EA479BE0E518}" dt="2024-11-04T02:39:56.280" v="5564" actId="478"/>
          <ac:spMkLst>
            <pc:docMk/>
            <pc:sldMk cId="2946820935" sldId="275"/>
            <ac:spMk id="3" creationId="{78CA009B-93D6-A4AF-7AFE-BFBC6C8198E3}"/>
          </ac:spMkLst>
        </pc:spChg>
      </pc:sldChg>
      <pc:sldChg chg="modSp mod">
        <pc:chgData name="Annie Benwell" userId="5fc706ea2bd4ffe9" providerId="LiveId" clId="{3D8023F9-A183-4517-92DA-EA479BE0E518}" dt="2024-11-04T01:52:05.261" v="4179" actId="27636"/>
        <pc:sldMkLst>
          <pc:docMk/>
          <pc:sldMk cId="1756631829" sldId="276"/>
        </pc:sldMkLst>
        <pc:spChg chg="mod">
          <ac:chgData name="Annie Benwell" userId="5fc706ea2bd4ffe9" providerId="LiveId" clId="{3D8023F9-A183-4517-92DA-EA479BE0E518}" dt="2024-11-04T01:52:05.261" v="4179" actId="27636"/>
          <ac:spMkLst>
            <pc:docMk/>
            <pc:sldMk cId="1756631829" sldId="276"/>
            <ac:spMk id="3" creationId="{02B33DCE-7C7D-2661-9CC7-B7E0718307F9}"/>
          </ac:spMkLst>
        </pc:spChg>
      </pc:sldChg>
      <pc:sldChg chg="modSp mod">
        <pc:chgData name="Annie Benwell" userId="5fc706ea2bd4ffe9" providerId="LiveId" clId="{3D8023F9-A183-4517-92DA-EA479BE0E518}" dt="2024-11-04T02:41:02.895" v="5603" actId="20577"/>
        <pc:sldMkLst>
          <pc:docMk/>
          <pc:sldMk cId="3968543060" sldId="277"/>
        </pc:sldMkLst>
        <pc:spChg chg="mod">
          <ac:chgData name="Annie Benwell" userId="5fc706ea2bd4ffe9" providerId="LiveId" clId="{3D8023F9-A183-4517-92DA-EA479BE0E518}" dt="2024-11-04T02:41:02.895" v="5603" actId="20577"/>
          <ac:spMkLst>
            <pc:docMk/>
            <pc:sldMk cId="3968543060" sldId="277"/>
            <ac:spMk id="2" creationId="{50624DB2-1576-438E-3172-82CE654F3184}"/>
          </ac:spMkLst>
        </pc:spChg>
        <pc:spChg chg="mod">
          <ac:chgData name="Annie Benwell" userId="5fc706ea2bd4ffe9" providerId="LiveId" clId="{3D8023F9-A183-4517-92DA-EA479BE0E518}" dt="2024-11-04T01:55:29.999" v="4186"/>
          <ac:spMkLst>
            <pc:docMk/>
            <pc:sldMk cId="3968543060" sldId="277"/>
            <ac:spMk id="3" creationId="{0DCB9FEA-E6BA-E286-1E47-07E033382C3B}"/>
          </ac:spMkLst>
        </pc:spChg>
      </pc:sldChg>
      <pc:sldChg chg="modSp mod">
        <pc:chgData name="Annie Benwell" userId="5fc706ea2bd4ffe9" providerId="LiveId" clId="{3D8023F9-A183-4517-92DA-EA479BE0E518}" dt="2024-11-04T01:59:30.526" v="4233" actId="27636"/>
        <pc:sldMkLst>
          <pc:docMk/>
          <pc:sldMk cId="967185200" sldId="278"/>
        </pc:sldMkLst>
        <pc:spChg chg="mod">
          <ac:chgData name="Annie Benwell" userId="5fc706ea2bd4ffe9" providerId="LiveId" clId="{3D8023F9-A183-4517-92DA-EA479BE0E518}" dt="2024-11-04T01:59:30.526" v="4233" actId="27636"/>
          <ac:spMkLst>
            <pc:docMk/>
            <pc:sldMk cId="967185200" sldId="278"/>
            <ac:spMk id="3" creationId="{C314FA03-2408-5D27-851C-420BBA73A9BB}"/>
          </ac:spMkLst>
        </pc:spChg>
      </pc:sldChg>
      <pc:sldChg chg="modSp mod">
        <pc:chgData name="Annie Benwell" userId="5fc706ea2bd4ffe9" providerId="LiveId" clId="{3D8023F9-A183-4517-92DA-EA479BE0E518}" dt="2024-11-04T02:41:23.490" v="5615" actId="20577"/>
        <pc:sldMkLst>
          <pc:docMk/>
          <pc:sldMk cId="1677487806" sldId="279"/>
        </pc:sldMkLst>
        <pc:spChg chg="mod">
          <ac:chgData name="Annie Benwell" userId="5fc706ea2bd4ffe9" providerId="LiveId" clId="{3D8023F9-A183-4517-92DA-EA479BE0E518}" dt="2024-11-04T02:41:23.490" v="5615" actId="20577"/>
          <ac:spMkLst>
            <pc:docMk/>
            <pc:sldMk cId="1677487806" sldId="279"/>
            <ac:spMk id="2" creationId="{5DAC87F9-64EB-FF81-2BEB-6AF72420A6C7}"/>
          </ac:spMkLst>
        </pc:spChg>
        <pc:spChg chg="mod">
          <ac:chgData name="Annie Benwell" userId="5fc706ea2bd4ffe9" providerId="LiveId" clId="{3D8023F9-A183-4517-92DA-EA479BE0E518}" dt="2024-11-04T02:01:38.812" v="4239" actId="5793"/>
          <ac:spMkLst>
            <pc:docMk/>
            <pc:sldMk cId="1677487806" sldId="279"/>
            <ac:spMk id="3" creationId="{648E0D3B-09D7-20D5-A1D7-74DAEE16E1B9}"/>
          </ac:spMkLst>
        </pc:spChg>
      </pc:sldChg>
      <pc:sldChg chg="modSp mod">
        <pc:chgData name="Annie Benwell" userId="5fc706ea2bd4ffe9" providerId="LiveId" clId="{3D8023F9-A183-4517-92DA-EA479BE0E518}" dt="2024-11-04T02:41:50.456" v="5631" actId="20577"/>
        <pc:sldMkLst>
          <pc:docMk/>
          <pc:sldMk cId="211849539" sldId="280"/>
        </pc:sldMkLst>
        <pc:spChg chg="mod">
          <ac:chgData name="Annie Benwell" userId="5fc706ea2bd4ffe9" providerId="LiveId" clId="{3D8023F9-A183-4517-92DA-EA479BE0E518}" dt="2024-11-04T02:41:50.456" v="5631" actId="20577"/>
          <ac:spMkLst>
            <pc:docMk/>
            <pc:sldMk cId="211849539" sldId="280"/>
            <ac:spMk id="2" creationId="{FB2667DB-98F7-774E-5BF4-E0F35FAEBC7A}"/>
          </ac:spMkLst>
        </pc:spChg>
        <pc:spChg chg="mod">
          <ac:chgData name="Annie Benwell" userId="5fc706ea2bd4ffe9" providerId="LiveId" clId="{3D8023F9-A183-4517-92DA-EA479BE0E518}" dt="2024-11-04T02:03:26.665" v="4244" actId="27636"/>
          <ac:spMkLst>
            <pc:docMk/>
            <pc:sldMk cId="211849539" sldId="280"/>
            <ac:spMk id="3" creationId="{C9BA7675-E4C5-D408-34E0-F359ED1B2DCD}"/>
          </ac:spMkLst>
        </pc:spChg>
      </pc:sldChg>
      <pc:sldChg chg="modSp mod">
        <pc:chgData name="Annie Benwell" userId="5fc706ea2bd4ffe9" providerId="LiveId" clId="{3D8023F9-A183-4517-92DA-EA479BE0E518}" dt="2024-11-04T02:42:21.320" v="5693" actId="20577"/>
        <pc:sldMkLst>
          <pc:docMk/>
          <pc:sldMk cId="1139471697" sldId="281"/>
        </pc:sldMkLst>
        <pc:spChg chg="mod">
          <ac:chgData name="Annie Benwell" userId="5fc706ea2bd4ffe9" providerId="LiveId" clId="{3D8023F9-A183-4517-92DA-EA479BE0E518}" dt="2024-11-04T02:42:21.320" v="5693" actId="20577"/>
          <ac:spMkLst>
            <pc:docMk/>
            <pc:sldMk cId="1139471697" sldId="281"/>
            <ac:spMk id="2" creationId="{4C861E5B-E3C9-417B-2062-45B6170ED0DC}"/>
          </ac:spMkLst>
        </pc:spChg>
        <pc:spChg chg="mod">
          <ac:chgData name="Annie Benwell" userId="5fc706ea2bd4ffe9" providerId="LiveId" clId="{3D8023F9-A183-4517-92DA-EA479BE0E518}" dt="2024-11-04T02:06:21.770" v="4252" actId="27636"/>
          <ac:spMkLst>
            <pc:docMk/>
            <pc:sldMk cId="1139471697" sldId="281"/>
            <ac:spMk id="3" creationId="{6E09F65A-8CBB-2036-7A7F-33777DFF16DB}"/>
          </ac:spMkLst>
        </pc:spChg>
      </pc:sldChg>
      <pc:sldChg chg="modSp mod">
        <pc:chgData name="Annie Benwell" userId="5fc706ea2bd4ffe9" providerId="LiveId" clId="{3D8023F9-A183-4517-92DA-EA479BE0E518}" dt="2024-11-04T02:42:11.767" v="5673" actId="20577"/>
        <pc:sldMkLst>
          <pc:docMk/>
          <pc:sldMk cId="3019087983" sldId="282"/>
        </pc:sldMkLst>
        <pc:spChg chg="mod">
          <ac:chgData name="Annie Benwell" userId="5fc706ea2bd4ffe9" providerId="LiveId" clId="{3D8023F9-A183-4517-92DA-EA479BE0E518}" dt="2024-11-04T02:42:11.767" v="5673" actId="20577"/>
          <ac:spMkLst>
            <pc:docMk/>
            <pc:sldMk cId="3019087983" sldId="282"/>
            <ac:spMk id="2" creationId="{13659462-0ABF-06A4-02E8-2BC2C6F93393}"/>
          </ac:spMkLst>
        </pc:spChg>
        <pc:spChg chg="mod">
          <ac:chgData name="Annie Benwell" userId="5fc706ea2bd4ffe9" providerId="LiveId" clId="{3D8023F9-A183-4517-92DA-EA479BE0E518}" dt="2024-11-04T02:08:07.547" v="4255" actId="27636"/>
          <ac:spMkLst>
            <pc:docMk/>
            <pc:sldMk cId="3019087983" sldId="282"/>
            <ac:spMk id="3" creationId="{6CE9481E-1EFF-F305-4A27-68AA791398CB}"/>
          </ac:spMkLst>
        </pc:spChg>
      </pc:sldChg>
      <pc:sldChg chg="modSp mod">
        <pc:chgData name="Annie Benwell" userId="5fc706ea2bd4ffe9" providerId="LiveId" clId="{3D8023F9-A183-4517-92DA-EA479BE0E518}" dt="2024-11-04T02:42:33.550" v="5713" actId="27636"/>
        <pc:sldMkLst>
          <pc:docMk/>
          <pc:sldMk cId="2994979238" sldId="283"/>
        </pc:sldMkLst>
        <pc:spChg chg="mod">
          <ac:chgData name="Annie Benwell" userId="5fc706ea2bd4ffe9" providerId="LiveId" clId="{3D8023F9-A183-4517-92DA-EA479BE0E518}" dt="2024-11-04T02:42:33.550" v="5713" actId="27636"/>
          <ac:spMkLst>
            <pc:docMk/>
            <pc:sldMk cId="2994979238" sldId="283"/>
            <ac:spMk id="2" creationId="{E9ABAF37-FCF7-3153-5552-47D73D659546}"/>
          </ac:spMkLst>
        </pc:spChg>
        <pc:spChg chg="mod">
          <ac:chgData name="Annie Benwell" userId="5fc706ea2bd4ffe9" providerId="LiveId" clId="{3D8023F9-A183-4517-92DA-EA479BE0E518}" dt="2024-11-04T02:09:51.270" v="4257"/>
          <ac:spMkLst>
            <pc:docMk/>
            <pc:sldMk cId="2994979238" sldId="283"/>
            <ac:spMk id="3" creationId="{DCE2A120-EBFC-581E-6E6F-341AC85A7553}"/>
          </ac:spMkLst>
        </pc:spChg>
      </pc:sldChg>
      <pc:sldChg chg="modSp new mod">
        <pc:chgData name="Annie Benwell" userId="5fc706ea2bd4ffe9" providerId="LiveId" clId="{3D8023F9-A183-4517-92DA-EA479BE0E518}" dt="2024-11-04T02:42:46.399" v="5726" actId="20577"/>
        <pc:sldMkLst>
          <pc:docMk/>
          <pc:sldMk cId="566997244" sldId="284"/>
        </pc:sldMkLst>
        <pc:spChg chg="mod">
          <ac:chgData name="Annie Benwell" userId="5fc706ea2bd4ffe9" providerId="LiveId" clId="{3D8023F9-A183-4517-92DA-EA479BE0E518}" dt="2024-11-04T02:42:46.399" v="5726" actId="20577"/>
          <ac:spMkLst>
            <pc:docMk/>
            <pc:sldMk cId="566997244" sldId="284"/>
            <ac:spMk id="2" creationId="{04E6A518-5B89-0EFC-2D04-8209CC02E43B}"/>
          </ac:spMkLst>
        </pc:spChg>
        <pc:spChg chg="mod">
          <ac:chgData name="Annie Benwell" userId="5fc706ea2bd4ffe9" providerId="LiveId" clId="{3D8023F9-A183-4517-92DA-EA479BE0E518}" dt="2024-11-04T02:16:50.141" v="4267" actId="27636"/>
          <ac:spMkLst>
            <pc:docMk/>
            <pc:sldMk cId="566997244" sldId="284"/>
            <ac:spMk id="3" creationId="{E4C95A43-46B6-3FEC-F407-894C3F169114}"/>
          </ac:spMkLst>
        </pc:spChg>
      </pc:sldChg>
      <pc:sldChg chg="modSp new mod">
        <pc:chgData name="Annie Benwell" userId="5fc706ea2bd4ffe9" providerId="LiveId" clId="{3D8023F9-A183-4517-92DA-EA479BE0E518}" dt="2024-11-04T02:42:53.733" v="5733" actId="20577"/>
        <pc:sldMkLst>
          <pc:docMk/>
          <pc:sldMk cId="2121357382" sldId="285"/>
        </pc:sldMkLst>
        <pc:spChg chg="mod">
          <ac:chgData name="Annie Benwell" userId="5fc706ea2bd4ffe9" providerId="LiveId" clId="{3D8023F9-A183-4517-92DA-EA479BE0E518}" dt="2024-11-04T02:42:53.733" v="5733" actId="20577"/>
          <ac:spMkLst>
            <pc:docMk/>
            <pc:sldMk cId="2121357382" sldId="285"/>
            <ac:spMk id="2" creationId="{DF517144-2198-EF87-E5F0-F4879BF9B3AE}"/>
          </ac:spMkLst>
        </pc:spChg>
        <pc:spChg chg="mod">
          <ac:chgData name="Annie Benwell" userId="5fc706ea2bd4ffe9" providerId="LiveId" clId="{3D8023F9-A183-4517-92DA-EA479BE0E518}" dt="2024-11-04T02:19:58.046" v="4345" actId="20577"/>
          <ac:spMkLst>
            <pc:docMk/>
            <pc:sldMk cId="2121357382" sldId="285"/>
            <ac:spMk id="3" creationId="{62729502-3BA2-8C8B-2CE8-E01B48216D14}"/>
          </ac:spMkLst>
        </pc:spChg>
      </pc:sldChg>
      <pc:sldChg chg="modSp new mod">
        <pc:chgData name="Annie Benwell" userId="5fc706ea2bd4ffe9" providerId="LiveId" clId="{3D8023F9-A183-4517-92DA-EA479BE0E518}" dt="2024-11-04T02:20:08.762" v="4347" actId="5793"/>
        <pc:sldMkLst>
          <pc:docMk/>
          <pc:sldMk cId="2670464793" sldId="286"/>
        </pc:sldMkLst>
        <pc:spChg chg="mod">
          <ac:chgData name="Annie Benwell" userId="5fc706ea2bd4ffe9" providerId="LiveId" clId="{3D8023F9-A183-4517-92DA-EA479BE0E518}" dt="2024-11-03T23:48:22.647" v="1601" actId="20577"/>
          <ac:spMkLst>
            <pc:docMk/>
            <pc:sldMk cId="2670464793" sldId="286"/>
            <ac:spMk id="2" creationId="{EB6488B2-8F98-0429-C681-CA0674AF6C97}"/>
          </ac:spMkLst>
        </pc:spChg>
        <pc:spChg chg="mod">
          <ac:chgData name="Annie Benwell" userId="5fc706ea2bd4ffe9" providerId="LiveId" clId="{3D8023F9-A183-4517-92DA-EA479BE0E518}" dt="2024-11-04T02:20:08.762" v="4347" actId="5793"/>
          <ac:spMkLst>
            <pc:docMk/>
            <pc:sldMk cId="2670464793" sldId="286"/>
            <ac:spMk id="3" creationId="{B485A0E4-FA80-D647-6FF8-D7B1BDBA7D0C}"/>
          </ac:spMkLst>
        </pc:spChg>
      </pc:sldChg>
      <pc:sldChg chg="addSp delSp modSp new mod">
        <pc:chgData name="Annie Benwell" userId="5fc706ea2bd4ffe9" providerId="LiveId" clId="{3D8023F9-A183-4517-92DA-EA479BE0E518}" dt="2024-11-04T02:32:56.084" v="5193" actId="20577"/>
        <pc:sldMkLst>
          <pc:docMk/>
          <pc:sldMk cId="2910150281" sldId="287"/>
        </pc:sldMkLst>
        <pc:spChg chg="del">
          <ac:chgData name="Annie Benwell" userId="5fc706ea2bd4ffe9" providerId="LiveId" clId="{3D8023F9-A183-4517-92DA-EA479BE0E518}" dt="2024-11-04T02:29:09.321" v="4860" actId="478"/>
          <ac:spMkLst>
            <pc:docMk/>
            <pc:sldMk cId="2910150281" sldId="287"/>
            <ac:spMk id="2" creationId="{C26739EC-F981-7260-3366-AA27B68ECCED}"/>
          </ac:spMkLst>
        </pc:spChg>
        <pc:spChg chg="del">
          <ac:chgData name="Annie Benwell" userId="5fc706ea2bd4ffe9" providerId="LiveId" clId="{3D8023F9-A183-4517-92DA-EA479BE0E518}" dt="2024-11-04T02:29:00.365" v="4858" actId="22"/>
          <ac:spMkLst>
            <pc:docMk/>
            <pc:sldMk cId="2910150281" sldId="287"/>
            <ac:spMk id="3" creationId="{6E377664-54AA-99E2-AEFD-2DC8071BBD0C}"/>
          </ac:spMkLst>
        </pc:spChg>
        <pc:spChg chg="add mod">
          <ac:chgData name="Annie Benwell" userId="5fc706ea2bd4ffe9" providerId="LiveId" clId="{3D8023F9-A183-4517-92DA-EA479BE0E518}" dt="2024-11-04T02:30:24.557" v="4984" actId="20577"/>
          <ac:spMkLst>
            <pc:docMk/>
            <pc:sldMk cId="2910150281" sldId="287"/>
            <ac:spMk id="6" creationId="{86C90820-CF12-8426-E15B-D6A7BEA322E3}"/>
          </ac:spMkLst>
        </pc:spChg>
        <pc:spChg chg="add mod">
          <ac:chgData name="Annie Benwell" userId="5fc706ea2bd4ffe9" providerId="LiveId" clId="{3D8023F9-A183-4517-92DA-EA479BE0E518}" dt="2024-11-04T02:31:19.627" v="5048" actId="20577"/>
          <ac:spMkLst>
            <pc:docMk/>
            <pc:sldMk cId="2910150281" sldId="287"/>
            <ac:spMk id="7" creationId="{D6FF6C67-7B56-E6B6-7FCB-51FFAAD8FA4A}"/>
          </ac:spMkLst>
        </pc:spChg>
        <pc:spChg chg="add mod">
          <ac:chgData name="Annie Benwell" userId="5fc706ea2bd4ffe9" providerId="LiveId" clId="{3D8023F9-A183-4517-92DA-EA479BE0E518}" dt="2024-11-04T02:31:44.689" v="5071" actId="1076"/>
          <ac:spMkLst>
            <pc:docMk/>
            <pc:sldMk cId="2910150281" sldId="287"/>
            <ac:spMk id="8" creationId="{44041289-1A18-E02A-9D3D-A7F35D151F5D}"/>
          </ac:spMkLst>
        </pc:spChg>
        <pc:spChg chg="add mod">
          <ac:chgData name="Annie Benwell" userId="5fc706ea2bd4ffe9" providerId="LiveId" clId="{3D8023F9-A183-4517-92DA-EA479BE0E518}" dt="2024-11-04T02:32:20.388" v="5122" actId="1076"/>
          <ac:spMkLst>
            <pc:docMk/>
            <pc:sldMk cId="2910150281" sldId="287"/>
            <ac:spMk id="9" creationId="{F5769D7B-5150-5502-F9D6-B05BF93C4A9A}"/>
          </ac:spMkLst>
        </pc:spChg>
        <pc:spChg chg="add mod">
          <ac:chgData name="Annie Benwell" userId="5fc706ea2bd4ffe9" providerId="LiveId" clId="{3D8023F9-A183-4517-92DA-EA479BE0E518}" dt="2024-11-04T02:32:56.084" v="5193" actId="20577"/>
          <ac:spMkLst>
            <pc:docMk/>
            <pc:sldMk cId="2910150281" sldId="287"/>
            <ac:spMk id="10" creationId="{6DBEDCA0-B9A6-CE06-6379-2B40C4E21AB1}"/>
          </ac:spMkLst>
        </pc:spChg>
        <pc:picChg chg="add mod ord">
          <ac:chgData name="Annie Benwell" userId="5fc706ea2bd4ffe9" providerId="LiveId" clId="{3D8023F9-A183-4517-92DA-EA479BE0E518}" dt="2024-11-04T02:29:18.318" v="4862" actId="1076"/>
          <ac:picMkLst>
            <pc:docMk/>
            <pc:sldMk cId="2910150281" sldId="287"/>
            <ac:picMk id="5" creationId="{469BD6C5-A376-1610-6F01-3773EAF434D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46B824-47BC-4CDD-9AA1-68FEF273E5BB}" type="datetimeFigureOut">
              <a:rPr lang="en-GB" smtClean="0"/>
              <a:t>28/10/2024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28778D-F2A3-4F4C-8A11-5FAC1CE588EA}" type="slidenum">
              <a:rPr lang="en-GB" smtClean="0"/>
              <a:t>‹#›</a:t>
            </a:fld>
            <a:endParaRPr lang="en-GB"/>
          </a:p>
        </p:txBody>
      </p:sp>
    </p:spTree>
    <p:extLst>
      <p:ext uri="{BB962C8B-B14F-4D97-AF65-F5344CB8AC3E}">
        <p14:creationId xmlns:p14="http://schemas.microsoft.com/office/powerpoint/2010/main" val="3828301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this presentation I will be discussing four criminological theories which I have researched, analysed and even critiqued the potential struggles in which the theorist may have encountered. I will then discuss the potential causes of criminal behaviour linking to these theories. I will also be expressing the different ways in which I retained the information by showing the timeline of the events in which this took place. </a:t>
            </a:r>
          </a:p>
        </p:txBody>
      </p:sp>
      <p:sp>
        <p:nvSpPr>
          <p:cNvPr id="4" name="Slide Number Placeholder 3"/>
          <p:cNvSpPr>
            <a:spLocks noGrp="1"/>
          </p:cNvSpPr>
          <p:nvPr>
            <p:ph type="sldNum" sz="quarter" idx="5"/>
          </p:nvPr>
        </p:nvSpPr>
        <p:spPr/>
        <p:txBody>
          <a:bodyPr/>
          <a:lstStyle/>
          <a:p>
            <a:fld id="{5928778D-F2A3-4F4C-8A11-5FAC1CE588EA}" type="slidenum">
              <a:rPr lang="en-GB" smtClean="0"/>
              <a:t>2</a:t>
            </a:fld>
            <a:endParaRPr lang="en-GB"/>
          </a:p>
        </p:txBody>
      </p:sp>
    </p:spTree>
    <p:extLst>
      <p:ext uri="{BB962C8B-B14F-4D97-AF65-F5344CB8AC3E}">
        <p14:creationId xmlns:p14="http://schemas.microsoft.com/office/powerpoint/2010/main" val="28349072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theories in which I researched are the Rational choice Theory, William Sheldon's Personality theory, The Iceberg Theory and then lastly the Power Control Theory. All of these theories look at the behaviours and causes of crime all from a different aspect. By conducting research on different theories and different backgrounds this allowed me to analyse and even critique the theories to have a fuller understanding of why individuals may feel the need to commit crime. </a:t>
            </a:r>
          </a:p>
        </p:txBody>
      </p:sp>
      <p:sp>
        <p:nvSpPr>
          <p:cNvPr id="4" name="Slide Number Placeholder 3"/>
          <p:cNvSpPr>
            <a:spLocks noGrp="1"/>
          </p:cNvSpPr>
          <p:nvPr>
            <p:ph type="sldNum" sz="quarter" idx="5"/>
          </p:nvPr>
        </p:nvSpPr>
        <p:spPr/>
        <p:txBody>
          <a:bodyPr/>
          <a:lstStyle/>
          <a:p>
            <a:fld id="{5928778D-F2A3-4F4C-8A11-5FAC1CE588EA}" type="slidenum">
              <a:rPr lang="en-GB" smtClean="0"/>
              <a:t>3</a:t>
            </a:fld>
            <a:endParaRPr lang="en-GB"/>
          </a:p>
        </p:txBody>
      </p:sp>
    </p:spTree>
    <p:extLst>
      <p:ext uri="{BB962C8B-B14F-4D97-AF65-F5344CB8AC3E}">
        <p14:creationId xmlns:p14="http://schemas.microsoft.com/office/powerpoint/2010/main" val="26148755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theory I will be discussing is the Rational Choice Theory. According to Wiley Online Library, (1987) Rational Choice Theory was created by Derek B. Cornish and Ronald V. Clarke in 1776, (Akhilesh Ganti,2024). Rational Choice Theory was believed that individuals make their own personal calculations in which they wanted to achieve their outcomes, (</a:t>
            </a:r>
            <a:r>
              <a:rPr lang="en-GB" dirty="0" err="1"/>
              <a:t>Ganti</a:t>
            </a:r>
            <a:r>
              <a:rPr lang="en-GB" dirty="0"/>
              <a:t>, 2024). An article in which I discovered stated that individuals who study criminological behaviour often overlooked the individual’s decision making process, (Clarke and Cornish, 1985). Rational Choice Theory was also explained that potential offenders would often feel the need to maximise their reward while attempting to minimise the risk factor, (College of Policing, 2022). According to my research the Rational Choice Theory is the conclusion of that individuals make the decision of committing a criminal behaviour based upon the “cost and reward” of the completion of that crime. </a:t>
            </a:r>
          </a:p>
        </p:txBody>
      </p:sp>
      <p:sp>
        <p:nvSpPr>
          <p:cNvPr id="4" name="Slide Number Placeholder 3"/>
          <p:cNvSpPr>
            <a:spLocks noGrp="1"/>
          </p:cNvSpPr>
          <p:nvPr>
            <p:ph type="sldNum" sz="quarter" idx="5"/>
          </p:nvPr>
        </p:nvSpPr>
        <p:spPr/>
        <p:txBody>
          <a:bodyPr/>
          <a:lstStyle/>
          <a:p>
            <a:fld id="{5928778D-F2A3-4F4C-8A11-5FAC1CE588EA}" type="slidenum">
              <a:rPr lang="en-GB" smtClean="0"/>
              <a:t>4</a:t>
            </a:fld>
            <a:endParaRPr lang="en-GB"/>
          </a:p>
        </p:txBody>
      </p:sp>
    </p:spTree>
    <p:extLst>
      <p:ext uri="{BB962C8B-B14F-4D97-AF65-F5344CB8AC3E}">
        <p14:creationId xmlns:p14="http://schemas.microsoft.com/office/powerpoint/2010/main" val="17484848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the Rational Choice Theory is based upon opportunity and decision making, this theory suggests that risk of committing the crime must be less than the reward itself. According to criminology web, (2024) although rational choice theory does consider that the criminal behaviour can be influenced by the individual’s theory but it is not the key factor to be considered with this theory. An example of the rational choice could be if an individual was to steal money, the benefit of this would be a financial gain, but on the other hand the cost could be that the individual would be arrested and potentially sentenced to a criminal justice system. Another advantage to this particular theory would  that it allows us to have a clear understanding of the individual’s decision-making process, (Jordan Layne). Another advantage this theory gives us is that it can create a prediction in criminal choices within a variety of situations, (Jordan Layne,….). One of the greater advantage to this theory is that it can also allow for a “systematic” method in order to understand a potential natural human behaviour across all sorts of situations, (Educational Wave Team,2024). In conclusion this theory can effectively explain an individual’s behaviour and allow us to predict their behaviour, which can then potentially allow us to prevent the crime from ever taking place. </a:t>
            </a:r>
          </a:p>
        </p:txBody>
      </p:sp>
      <p:sp>
        <p:nvSpPr>
          <p:cNvPr id="4" name="Slide Number Placeholder 3"/>
          <p:cNvSpPr>
            <a:spLocks noGrp="1"/>
          </p:cNvSpPr>
          <p:nvPr>
            <p:ph type="sldNum" sz="quarter" idx="5"/>
          </p:nvPr>
        </p:nvSpPr>
        <p:spPr/>
        <p:txBody>
          <a:bodyPr/>
          <a:lstStyle/>
          <a:p>
            <a:fld id="{5928778D-F2A3-4F4C-8A11-5FAC1CE588EA}" type="slidenum">
              <a:rPr lang="en-GB" smtClean="0"/>
              <a:t>5</a:t>
            </a:fld>
            <a:endParaRPr lang="en-GB"/>
          </a:p>
        </p:txBody>
      </p:sp>
    </p:spTree>
    <p:extLst>
      <p:ext uri="{BB962C8B-B14F-4D97-AF65-F5344CB8AC3E}">
        <p14:creationId xmlns:p14="http://schemas.microsoft.com/office/powerpoint/2010/main" val="3971435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the rational choice theory stands a good argument within the criminal field it also has its limitations. One of these limitations could be that it does not always account for altruistic or even selfless actions, (Help professor, 2024). Another limitation in which this theory does not consider is that sometimes the criminal behaviour is impulsive. Although we believe we can predict the criminal behaviour this is not always the case. When an  individual commits an impulsive crime this then would suggest that the individual has not taken into consideration the consequences of committing that particular crime. Another disadvantage of the rational choice theory would be that not all individuals end goals would be the same. What is meant by this is that although one individual’s goal is to steal money to by an expensive and not needed item, whereas other individuals could be that they need to financial gain to survive, (Preston Bukaty, 2024). Another consideration that we should make is inadequate information, (Boyce wire, 2024). This suggests that the individual may not always have all of the relevant information which is required to commit the crime. Although the rational choice theory may work on paper, but it will not always work in a real-life situation. Then lastly another limitation which should be considered is the individual’s cognitive limitations. This can then potentially suggest that individuals do not always consider the full potential consequences of what they are about to do, (Boyce Wire, 2024). </a:t>
            </a:r>
          </a:p>
        </p:txBody>
      </p:sp>
      <p:sp>
        <p:nvSpPr>
          <p:cNvPr id="4" name="Slide Number Placeholder 3"/>
          <p:cNvSpPr>
            <a:spLocks noGrp="1"/>
          </p:cNvSpPr>
          <p:nvPr>
            <p:ph type="sldNum" sz="quarter" idx="5"/>
          </p:nvPr>
        </p:nvSpPr>
        <p:spPr/>
        <p:txBody>
          <a:bodyPr/>
          <a:lstStyle/>
          <a:p>
            <a:fld id="{5928778D-F2A3-4F4C-8A11-5FAC1CE588EA}" type="slidenum">
              <a:rPr lang="en-GB" smtClean="0"/>
              <a:t>6</a:t>
            </a:fld>
            <a:endParaRPr lang="en-GB"/>
          </a:p>
        </p:txBody>
      </p:sp>
    </p:spTree>
    <p:extLst>
      <p:ext uri="{BB962C8B-B14F-4D97-AF65-F5344CB8AC3E}">
        <p14:creationId xmlns:p14="http://schemas.microsoft.com/office/powerpoint/2010/main" val="8618974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The next theory I will be discussing is Somatotyping. This theory was created by William Sheldon. Sheldon’s theory is a theory which is associated with personality and different body compositions, (Charlotte Nickerson, 2024). He believed that different body types had an impact on an individual’s personality and behaviour. When researching Sheldon’s theory, I discovered that there are three somatotypes. These were slim ectomorphs, muscular mesomorphs and lastly smooth endomorphs. The body type ectomorphs is typically a slim-boned and even long-limbed individual, (Wellness ED, 2022). According to Ross </a:t>
            </a:r>
            <a:r>
              <a:rPr lang="en-GB" dirty="0" err="1"/>
              <a:t>Brakeville</a:t>
            </a:r>
            <a:r>
              <a:rPr lang="en-GB" dirty="0"/>
              <a:t>, (2023), Muscular mesomorphs are individuals who have a more athletic and more prone to a muscle type of body. Individuals who have a mesomorph type of body tend to have broader shoulders, a narrow waist and a lower body fat percentage. Then lastly endomorphs typically have a rounder body frame and are more susceptible to excess weight, (Dr Eric Berg, 2024).</a:t>
            </a:r>
          </a:p>
        </p:txBody>
      </p:sp>
      <p:sp>
        <p:nvSpPr>
          <p:cNvPr id="4" name="Slide Number Placeholder 3"/>
          <p:cNvSpPr>
            <a:spLocks noGrp="1"/>
          </p:cNvSpPr>
          <p:nvPr>
            <p:ph type="sldNum" sz="quarter" idx="5"/>
          </p:nvPr>
        </p:nvSpPr>
        <p:spPr/>
        <p:txBody>
          <a:bodyPr/>
          <a:lstStyle/>
          <a:p>
            <a:fld id="{5928778D-F2A3-4F4C-8A11-5FAC1CE588EA}" type="slidenum">
              <a:rPr lang="en-GB" smtClean="0"/>
              <a:t>7</a:t>
            </a:fld>
            <a:endParaRPr lang="en-GB"/>
          </a:p>
        </p:txBody>
      </p:sp>
    </p:spTree>
    <p:extLst>
      <p:ext uri="{BB962C8B-B14F-4D97-AF65-F5344CB8AC3E}">
        <p14:creationId xmlns:p14="http://schemas.microsoft.com/office/powerpoint/2010/main" val="12616934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Sheldon’s theory allowed us to understand the three different body type’s he also believed that this was linked to criminal behaviour. He believed that there was a link between an individual’s body type and the criminality rate. </a:t>
            </a:r>
          </a:p>
        </p:txBody>
      </p:sp>
      <p:sp>
        <p:nvSpPr>
          <p:cNvPr id="4" name="Slide Number Placeholder 3"/>
          <p:cNvSpPr>
            <a:spLocks noGrp="1"/>
          </p:cNvSpPr>
          <p:nvPr>
            <p:ph type="sldNum" sz="quarter" idx="5"/>
          </p:nvPr>
        </p:nvSpPr>
        <p:spPr/>
        <p:txBody>
          <a:bodyPr/>
          <a:lstStyle/>
          <a:p>
            <a:fld id="{5928778D-F2A3-4F4C-8A11-5FAC1CE588EA}" type="slidenum">
              <a:rPr lang="en-GB" smtClean="0"/>
              <a:t>8</a:t>
            </a:fld>
            <a:endParaRPr lang="en-GB"/>
          </a:p>
        </p:txBody>
      </p:sp>
    </p:spTree>
    <p:extLst>
      <p:ext uri="{BB962C8B-B14F-4D97-AF65-F5344CB8AC3E}">
        <p14:creationId xmlns:p14="http://schemas.microsoft.com/office/powerpoint/2010/main" val="3382691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other hand, whilst the studies showed that the statistics and scientific studies behind somatotyping there were some underlying issues. Some of these issues including that the approach had methodological issues. One of the main problems of this was the sampling, (Sheldon,2010). This then suggested that there wasn’t enough of a range to back up or even prove that this theory was testable. Another disadvantage that this theory had was that there was a sever inability to provide a more specific detail into the profile of the offender, (Turvey,2020, LawBirdie,2023). Another disadvantage which this theory had was that the profile were only based on an educated assumption, (Editor in Chief, 2015). This then meant that other individuals were only able to give a very basic description of an offender. This would cause bigger issues within todays society as there could be considered more than three somatotypes. </a:t>
            </a:r>
          </a:p>
        </p:txBody>
      </p:sp>
      <p:sp>
        <p:nvSpPr>
          <p:cNvPr id="4" name="Slide Number Placeholder 3"/>
          <p:cNvSpPr>
            <a:spLocks noGrp="1"/>
          </p:cNvSpPr>
          <p:nvPr>
            <p:ph type="sldNum" sz="quarter" idx="5"/>
          </p:nvPr>
        </p:nvSpPr>
        <p:spPr/>
        <p:txBody>
          <a:bodyPr/>
          <a:lstStyle/>
          <a:p>
            <a:fld id="{5928778D-F2A3-4F4C-8A11-5FAC1CE588EA}" type="slidenum">
              <a:rPr lang="en-GB" smtClean="0"/>
              <a:t>9</a:t>
            </a:fld>
            <a:endParaRPr lang="en-GB"/>
          </a:p>
        </p:txBody>
      </p:sp>
    </p:spTree>
    <p:extLst>
      <p:ext uri="{BB962C8B-B14F-4D97-AF65-F5344CB8AC3E}">
        <p14:creationId xmlns:p14="http://schemas.microsoft.com/office/powerpoint/2010/main" val="35884673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third theory in which I will be discussing a psychological theory which was created by Sigmund Freud. This theory was more commonly known as psychoanalysis or even the Psychoanalytic Theory. This was a technique in which he used to explore the unconscious thoughts and feelings behind an individual. This often led to an individual’s behaviour, (Simply Psychology,2024). His theory was crucially linked to an individual’s personality. His theory was broken down into three sections, just like William Sheldon’s theory. The ID, Ego and then Superego. The ID often linked to the individual’s primal desires. The Ego linked the primal desires and then the reality that individual was facing. Then lastly the superego was linked more to the societal norms and morals. Based on Freuds research he believed that individuals were born with the ID stage. This is something he believed that we as individuals are born with. These could have included pure instinct, desire and need, (Cynthia Vinney, 2024). The ego stage which closely linked to the individual’s personality arises from the ID stage. The main focus of this stage was the acknowledgment and the reality of things surrounding them. This then suggested that the ID stage was conducting in a societal acceptable way. Then lastly the superego stage. The superego is the biggest part of an individual’s personality as it is linked with moral behaviour. The superego conducted on the individual’s internalized beliefs, values and morals, (Kendra Cherry, 2024)</a:t>
            </a:r>
          </a:p>
        </p:txBody>
      </p:sp>
      <p:sp>
        <p:nvSpPr>
          <p:cNvPr id="4" name="Slide Number Placeholder 3"/>
          <p:cNvSpPr>
            <a:spLocks noGrp="1"/>
          </p:cNvSpPr>
          <p:nvPr>
            <p:ph type="sldNum" sz="quarter" idx="5"/>
          </p:nvPr>
        </p:nvSpPr>
        <p:spPr/>
        <p:txBody>
          <a:bodyPr/>
          <a:lstStyle/>
          <a:p>
            <a:fld id="{5928778D-F2A3-4F4C-8A11-5FAC1CE588EA}" type="slidenum">
              <a:rPr lang="en-GB" smtClean="0"/>
              <a:t>10</a:t>
            </a:fld>
            <a:endParaRPr lang="en-GB"/>
          </a:p>
        </p:txBody>
      </p:sp>
    </p:spTree>
    <p:extLst>
      <p:ext uri="{BB962C8B-B14F-4D97-AF65-F5344CB8AC3E}">
        <p14:creationId xmlns:p14="http://schemas.microsoft.com/office/powerpoint/2010/main" val="34833493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the positives on the Psychodynamic theory was that it focused more on the individual’s childhood experiences which were creating the individual’s personality in the future. Another very key aspects within Freuds research is that the theory considers both nature and nurture into consideration. Therefore, meaning the individuals behaviour and personality have been formed from something they were born with as a child and the experiences they have learnt throughout their childhood. This then greatly impact them has a person later on in life, (2021). Another thing to take into consideration was that the recognition of the subconscious mind can affect the individual’s behaviour. This then causing a link between behaviour and criminal activities, (Flow psychology, 2024).  </a:t>
            </a:r>
          </a:p>
        </p:txBody>
      </p:sp>
      <p:sp>
        <p:nvSpPr>
          <p:cNvPr id="4" name="Slide Number Placeholder 3"/>
          <p:cNvSpPr>
            <a:spLocks noGrp="1"/>
          </p:cNvSpPr>
          <p:nvPr>
            <p:ph type="sldNum" sz="quarter" idx="5"/>
          </p:nvPr>
        </p:nvSpPr>
        <p:spPr/>
        <p:txBody>
          <a:bodyPr/>
          <a:lstStyle/>
          <a:p>
            <a:fld id="{5928778D-F2A3-4F4C-8A11-5FAC1CE588EA}" type="slidenum">
              <a:rPr lang="en-GB" smtClean="0"/>
              <a:t>11</a:t>
            </a:fld>
            <a:endParaRPr lang="en-GB"/>
          </a:p>
        </p:txBody>
      </p:sp>
    </p:spTree>
    <p:extLst>
      <p:ext uri="{BB962C8B-B14F-4D97-AF65-F5344CB8AC3E}">
        <p14:creationId xmlns:p14="http://schemas.microsoft.com/office/powerpoint/2010/main" val="16413301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theory also has its flaws. One of the biggest one being that it completely ignores the biological components within an individual’s life,(flow psychology,2024). Although it studies the individual personally it doesn’t consider the other things which could impact one’s behaviour. Another disadvantage which should be considered is that individual’s behaviour doesn’t happen by accident. Freud focuses on the preconscious mind, and he believed that there is more of a “symbolic” meaning. Another disadvantage could be is that Freud’s theory can overemphasise on an individual’s childhood experiences which cause that particular behaviour. One of the biggest disadvantage is that as Freud uses other case studies to support his theory his approach hasn’t be conducted within a controlled environment which as we know is a key element oof ethical research. By using case studies to build on research for his theory this doesn’t always apply to a bigger society, (Tutor2u, 2022). </a:t>
            </a:r>
          </a:p>
        </p:txBody>
      </p:sp>
      <p:sp>
        <p:nvSpPr>
          <p:cNvPr id="4" name="Slide Number Placeholder 3"/>
          <p:cNvSpPr>
            <a:spLocks noGrp="1"/>
          </p:cNvSpPr>
          <p:nvPr>
            <p:ph type="sldNum" sz="quarter" idx="5"/>
          </p:nvPr>
        </p:nvSpPr>
        <p:spPr/>
        <p:txBody>
          <a:bodyPr/>
          <a:lstStyle/>
          <a:p>
            <a:fld id="{5928778D-F2A3-4F4C-8A11-5FAC1CE588EA}" type="slidenum">
              <a:rPr lang="en-GB" smtClean="0"/>
              <a:t>12</a:t>
            </a:fld>
            <a:endParaRPr lang="en-GB"/>
          </a:p>
        </p:txBody>
      </p:sp>
    </p:spTree>
    <p:extLst>
      <p:ext uri="{BB962C8B-B14F-4D97-AF65-F5344CB8AC3E}">
        <p14:creationId xmlns:p14="http://schemas.microsoft.com/office/powerpoint/2010/main" val="16854406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Lastly, I researched an integrated theory, the Power Control Theory. Power Control Theory was created by John Hagan. The Power Control Theory mainly focuses on employment settings and the relationship to the individual’s gender, (Kathryn M Whiteley, 2014). The Power Control Theory mainly focused on the difference within the crime rate dynamics within different genders, which could have potentially been a result of a previous family experience, (Bartleby, 2024). The Power Control Theory also considered the relationships that these individuals had with the parents and the different types of relationships they had within the household compared to in public, (Brenda Sims Blackwell, Piquero, Alex R, 2005). </a:t>
            </a:r>
          </a:p>
        </p:txBody>
      </p:sp>
      <p:sp>
        <p:nvSpPr>
          <p:cNvPr id="4" name="Slide Number Placeholder 3"/>
          <p:cNvSpPr>
            <a:spLocks noGrp="1"/>
          </p:cNvSpPr>
          <p:nvPr>
            <p:ph type="sldNum" sz="quarter" idx="5"/>
          </p:nvPr>
        </p:nvSpPr>
        <p:spPr/>
        <p:txBody>
          <a:bodyPr/>
          <a:lstStyle/>
          <a:p>
            <a:fld id="{5928778D-F2A3-4F4C-8A11-5FAC1CE588EA}" type="slidenum">
              <a:rPr lang="en-GB" smtClean="0"/>
              <a:t>13</a:t>
            </a:fld>
            <a:endParaRPr lang="en-GB"/>
          </a:p>
        </p:txBody>
      </p:sp>
    </p:spTree>
    <p:extLst>
      <p:ext uri="{BB962C8B-B14F-4D97-AF65-F5344CB8AC3E}">
        <p14:creationId xmlns:p14="http://schemas.microsoft.com/office/powerpoint/2010/main" val="2918726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considering the advantages of the Power Control Theory, Newburn, (2017) his research shows that women since the late nineteenth century there has been numerous occasions where the gender of females have played a crucial role in other individual’s behaviours, especially at home and within the workplace. Frances Heidensohn, (1992), believed that there were four specific roles in which females dictated an individual’s behaviour an these included, the traditional mother of the house, the traditional community individual, patriarchal feminine and lastly feminine semi-professional. </a:t>
            </a:r>
          </a:p>
        </p:txBody>
      </p:sp>
      <p:sp>
        <p:nvSpPr>
          <p:cNvPr id="4" name="Slide Number Placeholder 3"/>
          <p:cNvSpPr>
            <a:spLocks noGrp="1"/>
          </p:cNvSpPr>
          <p:nvPr>
            <p:ph type="sldNum" sz="quarter" idx="5"/>
          </p:nvPr>
        </p:nvSpPr>
        <p:spPr/>
        <p:txBody>
          <a:bodyPr/>
          <a:lstStyle/>
          <a:p>
            <a:fld id="{5928778D-F2A3-4F4C-8A11-5FAC1CE588EA}" type="slidenum">
              <a:rPr lang="en-GB" smtClean="0"/>
              <a:t>14</a:t>
            </a:fld>
            <a:endParaRPr lang="en-GB"/>
          </a:p>
        </p:txBody>
      </p:sp>
    </p:spTree>
    <p:extLst>
      <p:ext uri="{BB962C8B-B14F-4D97-AF65-F5344CB8AC3E}">
        <p14:creationId xmlns:p14="http://schemas.microsoft.com/office/powerpoint/2010/main" val="8145923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Unfortunately, within society there is a variety of individuals who seek out power within an environment, whether this is at home or work. However, when within a work environment this can sometimes cause a case of conflict if there is no specific lead role and an individual who is in control of the “power”. A typical concern when discussing the term power can sometimes be misguided which could then cause even more disagreeable moments. Another disadvantage could be that the authority have the ability to define particular things into a criminal offence but sometimes they are not always correct. This can them sometimes cause a criminal behaviour. More so, an individual who may feel powerless could potentially act out in a particular way which could come across has a criminal behaviour when in actual fact this may not be the case. An example of this could potentially be a homeless individual would have been hung for stealing food in order for them to survive. </a:t>
            </a:r>
          </a:p>
        </p:txBody>
      </p:sp>
      <p:sp>
        <p:nvSpPr>
          <p:cNvPr id="4" name="Slide Number Placeholder 3"/>
          <p:cNvSpPr>
            <a:spLocks noGrp="1"/>
          </p:cNvSpPr>
          <p:nvPr>
            <p:ph type="sldNum" sz="quarter" idx="5"/>
          </p:nvPr>
        </p:nvSpPr>
        <p:spPr/>
        <p:txBody>
          <a:bodyPr/>
          <a:lstStyle/>
          <a:p>
            <a:fld id="{5928778D-F2A3-4F4C-8A11-5FAC1CE588EA}" type="slidenum">
              <a:rPr lang="en-GB" smtClean="0"/>
              <a:t>15</a:t>
            </a:fld>
            <a:endParaRPr lang="en-GB"/>
          </a:p>
        </p:txBody>
      </p:sp>
    </p:spTree>
    <p:extLst>
      <p:ext uri="{BB962C8B-B14F-4D97-AF65-F5344CB8AC3E}">
        <p14:creationId xmlns:p14="http://schemas.microsoft.com/office/powerpoint/2010/main" val="10180596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when researching all of these different theories and their link to an individual behaviour, there are a lot of considerations which needed to be taken into account. The main aspect being the different types of theories such as biological, psychological and even integrated theories. Through research, it shows that all of these theories all have in their own way of linking a theory to an individual’s behaviour regardless if it is criminal or not. </a:t>
            </a:r>
          </a:p>
        </p:txBody>
      </p:sp>
      <p:sp>
        <p:nvSpPr>
          <p:cNvPr id="4" name="Slide Number Placeholder 3"/>
          <p:cNvSpPr>
            <a:spLocks noGrp="1"/>
          </p:cNvSpPr>
          <p:nvPr>
            <p:ph type="sldNum" sz="quarter" idx="5"/>
          </p:nvPr>
        </p:nvSpPr>
        <p:spPr/>
        <p:txBody>
          <a:bodyPr/>
          <a:lstStyle/>
          <a:p>
            <a:fld id="{5928778D-F2A3-4F4C-8A11-5FAC1CE588EA}" type="slidenum">
              <a:rPr lang="en-GB" smtClean="0"/>
              <a:t>16</a:t>
            </a:fld>
            <a:endParaRPr lang="en-GB"/>
          </a:p>
        </p:txBody>
      </p:sp>
    </p:spTree>
    <p:extLst>
      <p:ext uri="{BB962C8B-B14F-4D97-AF65-F5344CB8AC3E}">
        <p14:creationId xmlns:p14="http://schemas.microsoft.com/office/powerpoint/2010/main" val="37803680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28778D-F2A3-4F4C-8A11-5FAC1CE588EA}" type="slidenum">
              <a:rPr lang="en-GB" smtClean="0"/>
              <a:t>18</a:t>
            </a:fld>
            <a:endParaRPr lang="en-GB"/>
          </a:p>
        </p:txBody>
      </p:sp>
    </p:spTree>
    <p:extLst>
      <p:ext uri="{BB962C8B-B14F-4D97-AF65-F5344CB8AC3E}">
        <p14:creationId xmlns:p14="http://schemas.microsoft.com/office/powerpoint/2010/main" val="18599153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28778D-F2A3-4F4C-8A11-5FAC1CE588EA}" type="slidenum">
              <a:rPr lang="en-GB" smtClean="0"/>
              <a:t>19</a:t>
            </a:fld>
            <a:endParaRPr lang="en-GB"/>
          </a:p>
        </p:txBody>
      </p:sp>
    </p:spTree>
    <p:extLst>
      <p:ext uri="{BB962C8B-B14F-4D97-AF65-F5344CB8AC3E}">
        <p14:creationId xmlns:p14="http://schemas.microsoft.com/office/powerpoint/2010/main" val="10600583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28778D-F2A3-4F4C-8A11-5FAC1CE588EA}" type="slidenum">
              <a:rPr lang="en-GB" smtClean="0"/>
              <a:t>20</a:t>
            </a:fld>
            <a:endParaRPr lang="en-GB"/>
          </a:p>
        </p:txBody>
      </p:sp>
    </p:spTree>
    <p:extLst>
      <p:ext uri="{BB962C8B-B14F-4D97-AF65-F5344CB8AC3E}">
        <p14:creationId xmlns:p14="http://schemas.microsoft.com/office/powerpoint/2010/main" val="13348818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28778D-F2A3-4F4C-8A11-5FAC1CE588EA}" type="slidenum">
              <a:rPr lang="en-GB" smtClean="0"/>
              <a:t>21</a:t>
            </a:fld>
            <a:endParaRPr lang="en-GB"/>
          </a:p>
        </p:txBody>
      </p:sp>
    </p:spTree>
    <p:extLst>
      <p:ext uri="{BB962C8B-B14F-4D97-AF65-F5344CB8AC3E}">
        <p14:creationId xmlns:p14="http://schemas.microsoft.com/office/powerpoint/2010/main" val="20811354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10/28/2024</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461018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10/28/2024</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845094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10/28/2024</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6070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10/28/2024</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115343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10/28/2024</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218054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10/28/2024</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388627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10/28/2024</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721431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10/28/2024</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83596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10/28/2024</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42883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10/28/2024</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348402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10/28/2024</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818412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10/28/2024</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2684296169"/>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80" r:id="rId6"/>
    <p:sldLayoutId id="2147483676" r:id="rId7"/>
    <p:sldLayoutId id="2147483677" r:id="rId8"/>
    <p:sldLayoutId id="2147483678" r:id="rId9"/>
    <p:sldLayoutId id="2147483679" r:id="rId10"/>
    <p:sldLayoutId id="2147483681"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investopedia.com/terms/r/rational-choice-theory.asp"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2BCBDFC-4ADF-4297-B113-3B3F524F2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D1FC1EF-ABB9-4B80-9582-E47C76BD0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1088ED32-3423-429F-96E6-C5BF1A957D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7C788C1-07E3-4AC3-B8E7-37A0856A0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BB2EF1B0-2161-3BFC-F402-73C59AAAE8A7}"/>
              </a:ext>
            </a:extLst>
          </p:cNvPr>
          <p:cNvPicPr>
            <a:picLocks noChangeAspect="1"/>
          </p:cNvPicPr>
          <p:nvPr/>
        </p:nvPicPr>
        <p:blipFill>
          <a:blip r:embed="rId2">
            <a:alphaModFix amt="20000"/>
          </a:blip>
          <a:srcRect t="24989" r="-1" b="-1"/>
          <a:stretch/>
        </p:blipFill>
        <p:spPr>
          <a:xfrm>
            <a:off x="20" y="10"/>
            <a:ext cx="12188932" cy="6857326"/>
          </a:xfrm>
          <a:prstGeom prst="rect">
            <a:avLst/>
          </a:prstGeom>
        </p:spPr>
      </p:pic>
      <p:sp>
        <p:nvSpPr>
          <p:cNvPr id="21" name="Frame 20">
            <a:extLst>
              <a:ext uri="{FF2B5EF4-FFF2-40B4-BE49-F238E27FC236}">
                <a16:creationId xmlns:a16="http://schemas.microsoft.com/office/drawing/2014/main" id="{BBB1F149-105F-4CE9-A59E-12133DCF58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664"/>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C5D64CB-CC86-BCFB-5789-2030C836BB48}"/>
              </a:ext>
            </a:extLst>
          </p:cNvPr>
          <p:cNvSpPr>
            <a:spLocks noGrp="1"/>
          </p:cNvSpPr>
          <p:nvPr>
            <p:ph type="ctrTitle"/>
          </p:nvPr>
        </p:nvSpPr>
        <p:spPr>
          <a:xfrm>
            <a:off x="1524000" y="1122363"/>
            <a:ext cx="9144000" cy="2387600"/>
          </a:xfrm>
        </p:spPr>
        <p:txBody>
          <a:bodyPr>
            <a:normAutofit/>
          </a:bodyPr>
          <a:lstStyle/>
          <a:p>
            <a:r>
              <a:rPr lang="en-GB" sz="4400" b="1" dirty="0">
                <a:solidFill>
                  <a:schemeClr val="accent6"/>
                </a:solidFill>
                <a:effectLst/>
                <a:latin typeface="Amasis MT Pro Black" panose="020F0502020204030204" pitchFamily="18" charset="0"/>
                <a:ea typeface="Times New Roman" panose="02020603050405020304" pitchFamily="18" charset="0"/>
              </a:rPr>
              <a:t>Criminological theory and causes of criminal behaviour</a:t>
            </a:r>
            <a:endParaRPr lang="en-GB" sz="4400" dirty="0">
              <a:solidFill>
                <a:schemeClr val="accent6"/>
              </a:solidFill>
              <a:latin typeface="Amasis MT Pro Black" panose="020F0502020204030204" pitchFamily="18" charset="0"/>
            </a:endParaRPr>
          </a:p>
        </p:txBody>
      </p:sp>
      <p:sp>
        <p:nvSpPr>
          <p:cNvPr id="3" name="Subtitle 2">
            <a:extLst>
              <a:ext uri="{FF2B5EF4-FFF2-40B4-BE49-F238E27FC236}">
                <a16:creationId xmlns:a16="http://schemas.microsoft.com/office/drawing/2014/main" id="{0E72F420-FD5C-AD36-EBE9-1F3390798405}"/>
              </a:ext>
            </a:extLst>
          </p:cNvPr>
          <p:cNvSpPr>
            <a:spLocks noGrp="1"/>
          </p:cNvSpPr>
          <p:nvPr>
            <p:ph type="subTitle" idx="1"/>
          </p:nvPr>
        </p:nvSpPr>
        <p:spPr>
          <a:xfrm>
            <a:off x="1524000" y="3602038"/>
            <a:ext cx="9144000" cy="1655762"/>
          </a:xfrm>
        </p:spPr>
        <p:txBody>
          <a:bodyPr>
            <a:normAutofit/>
          </a:bodyPr>
          <a:lstStyle/>
          <a:p>
            <a:r>
              <a:rPr lang="en-GB" sz="2200" dirty="0">
                <a:solidFill>
                  <a:srgbClr val="FFFFFF"/>
                </a:solidFill>
              </a:rPr>
              <a:t>By Ann Benwell </a:t>
            </a:r>
          </a:p>
        </p:txBody>
      </p:sp>
    </p:spTree>
    <p:extLst>
      <p:ext uri="{BB962C8B-B14F-4D97-AF65-F5344CB8AC3E}">
        <p14:creationId xmlns:p14="http://schemas.microsoft.com/office/powerpoint/2010/main" val="3140446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23BC8-C876-2DF9-66F5-C285AE704C73}"/>
              </a:ext>
            </a:extLst>
          </p:cNvPr>
          <p:cNvSpPr>
            <a:spLocks noGrp="1"/>
          </p:cNvSpPr>
          <p:nvPr>
            <p:ph type="title"/>
          </p:nvPr>
        </p:nvSpPr>
        <p:spPr>
          <a:xfrm>
            <a:off x="3857846" y="2679958"/>
            <a:ext cx="10515600" cy="1325563"/>
          </a:xfrm>
        </p:spPr>
        <p:txBody>
          <a:bodyPr/>
          <a:lstStyle/>
          <a:p>
            <a:r>
              <a:rPr lang="en-GB" dirty="0"/>
              <a:t>Introduction </a:t>
            </a:r>
          </a:p>
        </p:txBody>
      </p:sp>
    </p:spTree>
    <p:extLst>
      <p:ext uri="{BB962C8B-B14F-4D97-AF65-F5344CB8AC3E}">
        <p14:creationId xmlns:p14="http://schemas.microsoft.com/office/powerpoint/2010/main" val="21193635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2CD9B-1ACE-25C8-3976-33ABF7E1F952}"/>
              </a:ext>
            </a:extLst>
          </p:cNvPr>
          <p:cNvSpPr>
            <a:spLocks noGrp="1"/>
          </p:cNvSpPr>
          <p:nvPr>
            <p:ph type="title"/>
          </p:nvPr>
        </p:nvSpPr>
        <p:spPr/>
        <p:txBody>
          <a:bodyPr/>
          <a:lstStyle/>
          <a:p>
            <a:r>
              <a:rPr lang="en-GB" dirty="0"/>
              <a:t>State the 4 theories </a:t>
            </a:r>
          </a:p>
        </p:txBody>
      </p:sp>
      <p:sp>
        <p:nvSpPr>
          <p:cNvPr id="3" name="Content Placeholder 2">
            <a:extLst>
              <a:ext uri="{FF2B5EF4-FFF2-40B4-BE49-F238E27FC236}">
                <a16:creationId xmlns:a16="http://schemas.microsoft.com/office/drawing/2014/main" id="{2E5CE2B0-1E95-9468-EBAC-8D2C389AFDA1}"/>
              </a:ext>
            </a:extLst>
          </p:cNvPr>
          <p:cNvSpPr>
            <a:spLocks noGrp="1"/>
          </p:cNvSpPr>
          <p:nvPr>
            <p:ph idx="1"/>
          </p:nvPr>
        </p:nvSpPr>
        <p:spPr/>
        <p:txBody>
          <a:bodyPr/>
          <a:lstStyle/>
          <a:p>
            <a:r>
              <a:rPr lang="en-GB" dirty="0"/>
              <a:t>Rational Choice Theory </a:t>
            </a:r>
          </a:p>
          <a:p>
            <a:r>
              <a:rPr lang="en-GB" dirty="0"/>
              <a:t>Personality Theory</a:t>
            </a:r>
          </a:p>
          <a:p>
            <a:r>
              <a:rPr lang="en-GB" dirty="0"/>
              <a:t>Iceberg Theory</a:t>
            </a:r>
          </a:p>
          <a:p>
            <a:r>
              <a:rPr lang="en-GB" dirty="0"/>
              <a:t>Power Control Theory</a:t>
            </a:r>
          </a:p>
          <a:p>
            <a:endParaRPr lang="en-GB" dirty="0"/>
          </a:p>
        </p:txBody>
      </p:sp>
    </p:spTree>
    <p:extLst>
      <p:ext uri="{BB962C8B-B14F-4D97-AF65-F5344CB8AC3E}">
        <p14:creationId xmlns:p14="http://schemas.microsoft.com/office/powerpoint/2010/main" val="2526125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CE9EE-DB69-D6A4-E7C8-2349D379CC3F}"/>
              </a:ext>
            </a:extLst>
          </p:cNvPr>
          <p:cNvSpPr>
            <a:spLocks noGrp="1"/>
          </p:cNvSpPr>
          <p:nvPr>
            <p:ph type="title"/>
          </p:nvPr>
        </p:nvSpPr>
        <p:spPr>
          <a:xfrm>
            <a:off x="838200" y="2766218"/>
            <a:ext cx="10515600" cy="1325563"/>
          </a:xfrm>
        </p:spPr>
        <p:txBody>
          <a:bodyPr/>
          <a:lstStyle/>
          <a:p>
            <a:r>
              <a:rPr lang="en-GB" dirty="0"/>
              <a:t>Theory 1 – Rational Choice Theory </a:t>
            </a:r>
          </a:p>
        </p:txBody>
      </p:sp>
    </p:spTree>
    <p:extLst>
      <p:ext uri="{BB962C8B-B14F-4D97-AF65-F5344CB8AC3E}">
        <p14:creationId xmlns:p14="http://schemas.microsoft.com/office/powerpoint/2010/main" val="2729414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41479-1B95-7A8F-4FDB-7EC341563CAB}"/>
              </a:ext>
            </a:extLst>
          </p:cNvPr>
          <p:cNvSpPr>
            <a:spLocks noGrp="1"/>
          </p:cNvSpPr>
          <p:nvPr>
            <p:ph type="title"/>
          </p:nvPr>
        </p:nvSpPr>
        <p:spPr>
          <a:xfrm>
            <a:off x="923261" y="2766218"/>
            <a:ext cx="10515600" cy="1325563"/>
          </a:xfrm>
        </p:spPr>
        <p:txBody>
          <a:bodyPr>
            <a:normAutofit fontScale="90000"/>
          </a:bodyPr>
          <a:lstStyle/>
          <a:p>
            <a:r>
              <a:rPr lang="en-GB" dirty="0"/>
              <a:t>Advantages with Rational Choice Theory</a:t>
            </a:r>
          </a:p>
        </p:txBody>
      </p:sp>
    </p:spTree>
    <p:extLst>
      <p:ext uri="{BB962C8B-B14F-4D97-AF65-F5344CB8AC3E}">
        <p14:creationId xmlns:p14="http://schemas.microsoft.com/office/powerpoint/2010/main" val="1141641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0B120-E879-2E70-45BF-3A2777F9D5EC}"/>
              </a:ext>
            </a:extLst>
          </p:cNvPr>
          <p:cNvSpPr>
            <a:spLocks noGrp="1"/>
          </p:cNvSpPr>
          <p:nvPr>
            <p:ph type="title"/>
          </p:nvPr>
        </p:nvSpPr>
        <p:spPr>
          <a:xfrm>
            <a:off x="1676400" y="2766218"/>
            <a:ext cx="10515600" cy="1325563"/>
          </a:xfrm>
        </p:spPr>
        <p:txBody>
          <a:bodyPr>
            <a:normAutofit fontScale="90000"/>
          </a:bodyPr>
          <a:lstStyle/>
          <a:p>
            <a:r>
              <a:rPr lang="en-GB" dirty="0"/>
              <a:t>Disadvantages with Rational </a:t>
            </a:r>
            <a:br>
              <a:rPr lang="en-GB" dirty="0"/>
            </a:br>
            <a:r>
              <a:rPr lang="en-GB" dirty="0"/>
              <a:t>Choice Theory</a:t>
            </a:r>
          </a:p>
        </p:txBody>
      </p:sp>
    </p:spTree>
    <p:extLst>
      <p:ext uri="{BB962C8B-B14F-4D97-AF65-F5344CB8AC3E}">
        <p14:creationId xmlns:p14="http://schemas.microsoft.com/office/powerpoint/2010/main" val="3633272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BBE6C-24CD-1069-E45C-94A84E7BB632}"/>
              </a:ext>
            </a:extLst>
          </p:cNvPr>
          <p:cNvSpPr>
            <a:spLocks noGrp="1"/>
          </p:cNvSpPr>
          <p:nvPr>
            <p:ph type="title"/>
          </p:nvPr>
        </p:nvSpPr>
        <p:spPr>
          <a:xfrm>
            <a:off x="1997149" y="2766218"/>
            <a:ext cx="10515600" cy="1325563"/>
          </a:xfrm>
        </p:spPr>
        <p:txBody>
          <a:bodyPr>
            <a:normAutofit/>
          </a:bodyPr>
          <a:lstStyle/>
          <a:p>
            <a:r>
              <a:rPr lang="en-GB" dirty="0"/>
              <a:t>Theory 2 – Personality Theory  </a:t>
            </a:r>
          </a:p>
        </p:txBody>
      </p:sp>
      <p:sp>
        <p:nvSpPr>
          <p:cNvPr id="3" name="Content Placeholder 2">
            <a:extLst>
              <a:ext uri="{FF2B5EF4-FFF2-40B4-BE49-F238E27FC236}">
                <a16:creationId xmlns:a16="http://schemas.microsoft.com/office/drawing/2014/main" id="{38AB57EE-1662-2277-C037-FA78B79C8E2B}"/>
              </a:ext>
            </a:extLst>
          </p:cNvPr>
          <p:cNvSpPr>
            <a:spLocks noGrp="1"/>
          </p:cNvSpPr>
          <p:nvPr>
            <p:ph idx="1"/>
          </p:nvPr>
        </p:nvSpPr>
        <p:spPr/>
        <p:txBody>
          <a:bodyPr/>
          <a:lstStyle/>
          <a:p>
            <a:r>
              <a:rPr lang="en-GB" dirty="0"/>
              <a:t> </a:t>
            </a:r>
          </a:p>
          <a:p>
            <a:endParaRPr lang="en-GB" dirty="0"/>
          </a:p>
        </p:txBody>
      </p:sp>
    </p:spTree>
    <p:extLst>
      <p:ext uri="{BB962C8B-B14F-4D97-AF65-F5344CB8AC3E}">
        <p14:creationId xmlns:p14="http://schemas.microsoft.com/office/powerpoint/2010/main" val="168688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0B35C-622A-811F-3216-BC051F2A0EF4}"/>
              </a:ext>
            </a:extLst>
          </p:cNvPr>
          <p:cNvSpPr>
            <a:spLocks noGrp="1"/>
          </p:cNvSpPr>
          <p:nvPr>
            <p:ph type="title"/>
          </p:nvPr>
        </p:nvSpPr>
        <p:spPr>
          <a:xfrm>
            <a:off x="1040219" y="2766218"/>
            <a:ext cx="10515600" cy="1325563"/>
          </a:xfrm>
        </p:spPr>
        <p:txBody>
          <a:bodyPr>
            <a:normAutofit/>
          </a:bodyPr>
          <a:lstStyle/>
          <a:p>
            <a:r>
              <a:rPr lang="en-GB" dirty="0"/>
              <a:t>Advantages with Personality Theory</a:t>
            </a:r>
          </a:p>
        </p:txBody>
      </p:sp>
    </p:spTree>
    <p:extLst>
      <p:ext uri="{BB962C8B-B14F-4D97-AF65-F5344CB8AC3E}">
        <p14:creationId xmlns:p14="http://schemas.microsoft.com/office/powerpoint/2010/main" val="1414200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90B26-6212-550D-D572-4AD5F175BD26}"/>
              </a:ext>
            </a:extLst>
          </p:cNvPr>
          <p:cNvSpPr>
            <a:spLocks noGrp="1"/>
          </p:cNvSpPr>
          <p:nvPr>
            <p:ph type="title"/>
          </p:nvPr>
        </p:nvSpPr>
        <p:spPr>
          <a:xfrm>
            <a:off x="1306032" y="2892609"/>
            <a:ext cx="10515600" cy="1325563"/>
          </a:xfrm>
        </p:spPr>
        <p:txBody>
          <a:bodyPr/>
          <a:lstStyle/>
          <a:p>
            <a:r>
              <a:rPr lang="en-GB" dirty="0"/>
              <a:t>Disadvantages With Somatotyping</a:t>
            </a:r>
          </a:p>
        </p:txBody>
      </p:sp>
    </p:spTree>
    <p:extLst>
      <p:ext uri="{BB962C8B-B14F-4D97-AF65-F5344CB8AC3E}">
        <p14:creationId xmlns:p14="http://schemas.microsoft.com/office/powerpoint/2010/main" val="2552102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E3867-6F04-C899-3534-24DEF31B8239}"/>
              </a:ext>
            </a:extLst>
          </p:cNvPr>
          <p:cNvSpPr>
            <a:spLocks noGrp="1"/>
          </p:cNvSpPr>
          <p:nvPr>
            <p:ph type="title"/>
          </p:nvPr>
        </p:nvSpPr>
        <p:spPr>
          <a:xfrm>
            <a:off x="1997149" y="2594897"/>
            <a:ext cx="10515600" cy="1325563"/>
          </a:xfrm>
        </p:spPr>
        <p:txBody>
          <a:bodyPr>
            <a:normAutofit/>
          </a:bodyPr>
          <a:lstStyle/>
          <a:p>
            <a:r>
              <a:rPr lang="en-GB" dirty="0"/>
              <a:t>Theory 3 – Iceberg Theory</a:t>
            </a:r>
          </a:p>
        </p:txBody>
      </p:sp>
    </p:spTree>
    <p:extLst>
      <p:ext uri="{BB962C8B-B14F-4D97-AF65-F5344CB8AC3E}">
        <p14:creationId xmlns:p14="http://schemas.microsoft.com/office/powerpoint/2010/main" val="1215716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28E0D-68FD-6128-C02E-70A0ABB32564}"/>
              </a:ext>
            </a:extLst>
          </p:cNvPr>
          <p:cNvSpPr>
            <a:spLocks noGrp="1"/>
          </p:cNvSpPr>
          <p:nvPr>
            <p:ph type="title"/>
          </p:nvPr>
        </p:nvSpPr>
        <p:spPr>
          <a:xfrm>
            <a:off x="1295400" y="2766218"/>
            <a:ext cx="10515600" cy="1325563"/>
          </a:xfrm>
        </p:spPr>
        <p:txBody>
          <a:bodyPr/>
          <a:lstStyle/>
          <a:p>
            <a:r>
              <a:rPr lang="en-GB" dirty="0"/>
              <a:t>Advantages with Iceberg Theory</a:t>
            </a:r>
          </a:p>
        </p:txBody>
      </p:sp>
    </p:spTree>
    <p:extLst>
      <p:ext uri="{BB962C8B-B14F-4D97-AF65-F5344CB8AC3E}">
        <p14:creationId xmlns:p14="http://schemas.microsoft.com/office/powerpoint/2010/main" val="29299065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5D58F-F0C3-80E9-5ADF-E939BCBABB69}"/>
              </a:ext>
            </a:extLst>
          </p:cNvPr>
          <p:cNvSpPr>
            <a:spLocks noGrp="1"/>
          </p:cNvSpPr>
          <p:nvPr>
            <p:ph type="title"/>
          </p:nvPr>
        </p:nvSpPr>
        <p:spPr>
          <a:xfrm>
            <a:off x="997688" y="2616163"/>
            <a:ext cx="10515600" cy="1325563"/>
          </a:xfrm>
        </p:spPr>
        <p:txBody>
          <a:bodyPr>
            <a:normAutofit/>
          </a:bodyPr>
          <a:lstStyle/>
          <a:p>
            <a:r>
              <a:rPr lang="en-GB" dirty="0"/>
              <a:t>Disadvantages with Iceberg Theory</a:t>
            </a:r>
          </a:p>
        </p:txBody>
      </p:sp>
    </p:spTree>
    <p:extLst>
      <p:ext uri="{BB962C8B-B14F-4D97-AF65-F5344CB8AC3E}">
        <p14:creationId xmlns:p14="http://schemas.microsoft.com/office/powerpoint/2010/main" val="19172836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177DC-C28B-0314-CD13-04FE91BD721F}"/>
              </a:ext>
            </a:extLst>
          </p:cNvPr>
          <p:cNvSpPr>
            <a:spLocks noGrp="1"/>
          </p:cNvSpPr>
          <p:nvPr>
            <p:ph type="title"/>
          </p:nvPr>
        </p:nvSpPr>
        <p:spPr>
          <a:xfrm>
            <a:off x="1316665" y="2766218"/>
            <a:ext cx="10515600" cy="1325563"/>
          </a:xfrm>
        </p:spPr>
        <p:txBody>
          <a:bodyPr>
            <a:normAutofit/>
          </a:bodyPr>
          <a:lstStyle/>
          <a:p>
            <a:r>
              <a:rPr lang="en-GB" dirty="0"/>
              <a:t>Theory 4 – Power Control Theory</a:t>
            </a:r>
          </a:p>
        </p:txBody>
      </p:sp>
    </p:spTree>
    <p:extLst>
      <p:ext uri="{BB962C8B-B14F-4D97-AF65-F5344CB8AC3E}">
        <p14:creationId xmlns:p14="http://schemas.microsoft.com/office/powerpoint/2010/main" val="2325662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F4B7F-0AED-BAB4-3674-DAE43263F263}"/>
              </a:ext>
            </a:extLst>
          </p:cNvPr>
          <p:cNvSpPr>
            <a:spLocks noGrp="1"/>
          </p:cNvSpPr>
          <p:nvPr>
            <p:ph type="title"/>
          </p:nvPr>
        </p:nvSpPr>
        <p:spPr>
          <a:xfrm>
            <a:off x="1061484" y="2552367"/>
            <a:ext cx="10515600" cy="1325563"/>
          </a:xfrm>
        </p:spPr>
        <p:txBody>
          <a:bodyPr>
            <a:normAutofit fontScale="90000"/>
          </a:bodyPr>
          <a:lstStyle/>
          <a:p>
            <a:r>
              <a:rPr lang="en-GB" dirty="0"/>
              <a:t>Advantages with Power Control Theory</a:t>
            </a:r>
          </a:p>
        </p:txBody>
      </p:sp>
    </p:spTree>
    <p:extLst>
      <p:ext uri="{BB962C8B-B14F-4D97-AF65-F5344CB8AC3E}">
        <p14:creationId xmlns:p14="http://schemas.microsoft.com/office/powerpoint/2010/main" val="3597038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EDA87-85AC-C438-22BB-B3EEE8D46A48}"/>
              </a:ext>
            </a:extLst>
          </p:cNvPr>
          <p:cNvSpPr>
            <a:spLocks noGrp="1"/>
          </p:cNvSpPr>
          <p:nvPr>
            <p:ph type="title"/>
          </p:nvPr>
        </p:nvSpPr>
        <p:spPr>
          <a:xfrm>
            <a:off x="1476153" y="2766218"/>
            <a:ext cx="10515600" cy="1325563"/>
          </a:xfrm>
        </p:spPr>
        <p:txBody>
          <a:bodyPr>
            <a:normAutofit fontScale="90000"/>
          </a:bodyPr>
          <a:lstStyle/>
          <a:p>
            <a:r>
              <a:rPr lang="en-GB" dirty="0"/>
              <a:t>Disadvantages with Power Control Theory</a:t>
            </a:r>
          </a:p>
        </p:txBody>
      </p:sp>
    </p:spTree>
    <p:extLst>
      <p:ext uri="{BB962C8B-B14F-4D97-AF65-F5344CB8AC3E}">
        <p14:creationId xmlns:p14="http://schemas.microsoft.com/office/powerpoint/2010/main" val="29468209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042DD-B9A9-43C9-C045-BF4F5BB51F5E}"/>
              </a:ext>
            </a:extLst>
          </p:cNvPr>
          <p:cNvSpPr>
            <a:spLocks noGrp="1"/>
          </p:cNvSpPr>
          <p:nvPr>
            <p:ph type="title"/>
          </p:nvPr>
        </p:nvSpPr>
        <p:spPr>
          <a:xfrm>
            <a:off x="3730256" y="2626795"/>
            <a:ext cx="10515600" cy="1325563"/>
          </a:xfrm>
        </p:spPr>
        <p:txBody>
          <a:bodyPr/>
          <a:lstStyle/>
          <a:p>
            <a:r>
              <a:rPr lang="en-GB" dirty="0"/>
              <a:t>Conclusion: </a:t>
            </a:r>
          </a:p>
        </p:txBody>
      </p:sp>
    </p:spTree>
    <p:extLst>
      <p:ext uri="{BB962C8B-B14F-4D97-AF65-F5344CB8AC3E}">
        <p14:creationId xmlns:p14="http://schemas.microsoft.com/office/powerpoint/2010/main" val="29042195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69BD6C5-A376-1610-6F01-3773EAF434D1}"/>
              </a:ext>
            </a:extLst>
          </p:cNvPr>
          <p:cNvPicPr>
            <a:picLocks noGrp="1" noChangeAspect="1"/>
          </p:cNvPicPr>
          <p:nvPr>
            <p:ph idx="1"/>
          </p:nvPr>
        </p:nvPicPr>
        <p:blipFill>
          <a:blip r:embed="rId2"/>
          <a:stretch>
            <a:fillRect/>
          </a:stretch>
        </p:blipFill>
        <p:spPr>
          <a:xfrm>
            <a:off x="382773" y="151991"/>
            <a:ext cx="5945566" cy="6554018"/>
          </a:xfrm>
        </p:spPr>
      </p:pic>
      <p:sp>
        <p:nvSpPr>
          <p:cNvPr id="6" name="TextBox 5">
            <a:extLst>
              <a:ext uri="{FF2B5EF4-FFF2-40B4-BE49-F238E27FC236}">
                <a16:creationId xmlns:a16="http://schemas.microsoft.com/office/drawing/2014/main" id="{86C90820-CF12-8426-E15B-D6A7BEA322E3}"/>
              </a:ext>
            </a:extLst>
          </p:cNvPr>
          <p:cNvSpPr txBox="1"/>
          <p:nvPr/>
        </p:nvSpPr>
        <p:spPr>
          <a:xfrm>
            <a:off x="6613451" y="882502"/>
            <a:ext cx="4890977" cy="646331"/>
          </a:xfrm>
          <a:prstGeom prst="rect">
            <a:avLst/>
          </a:prstGeom>
          <a:noFill/>
        </p:spPr>
        <p:txBody>
          <a:bodyPr wrap="square" rtlCol="0">
            <a:spAutoFit/>
          </a:bodyPr>
          <a:lstStyle/>
          <a:p>
            <a:r>
              <a:rPr lang="en-GB" dirty="0"/>
              <a:t>Background reading: class slides, essential readings, previous studies</a:t>
            </a:r>
          </a:p>
        </p:txBody>
      </p:sp>
      <p:sp>
        <p:nvSpPr>
          <p:cNvPr id="7" name="TextBox 6">
            <a:extLst>
              <a:ext uri="{FF2B5EF4-FFF2-40B4-BE49-F238E27FC236}">
                <a16:creationId xmlns:a16="http://schemas.microsoft.com/office/drawing/2014/main" id="{D6FF6C67-7B56-E6B6-7FCB-51FFAAD8FA4A}"/>
              </a:ext>
            </a:extLst>
          </p:cNvPr>
          <p:cNvSpPr txBox="1"/>
          <p:nvPr/>
        </p:nvSpPr>
        <p:spPr>
          <a:xfrm>
            <a:off x="6762307" y="2243470"/>
            <a:ext cx="4614530" cy="646331"/>
          </a:xfrm>
          <a:prstGeom prst="rect">
            <a:avLst/>
          </a:prstGeom>
          <a:noFill/>
        </p:spPr>
        <p:txBody>
          <a:bodyPr wrap="square" rtlCol="0">
            <a:spAutoFit/>
          </a:bodyPr>
          <a:lstStyle/>
          <a:p>
            <a:r>
              <a:rPr lang="en-GB" dirty="0"/>
              <a:t>Planning: clear answer, closely linked with each other </a:t>
            </a:r>
          </a:p>
        </p:txBody>
      </p:sp>
      <p:sp>
        <p:nvSpPr>
          <p:cNvPr id="8" name="TextBox 7">
            <a:extLst>
              <a:ext uri="{FF2B5EF4-FFF2-40B4-BE49-F238E27FC236}">
                <a16:creationId xmlns:a16="http://schemas.microsoft.com/office/drawing/2014/main" id="{44041289-1A18-E02A-9D3D-A7F35D151F5D}"/>
              </a:ext>
            </a:extLst>
          </p:cNvPr>
          <p:cNvSpPr txBox="1"/>
          <p:nvPr/>
        </p:nvSpPr>
        <p:spPr>
          <a:xfrm>
            <a:off x="6762307" y="3598868"/>
            <a:ext cx="3689498" cy="369332"/>
          </a:xfrm>
          <a:prstGeom prst="rect">
            <a:avLst/>
          </a:prstGeom>
          <a:noFill/>
        </p:spPr>
        <p:txBody>
          <a:bodyPr wrap="square" rtlCol="0">
            <a:spAutoFit/>
          </a:bodyPr>
          <a:lstStyle/>
          <a:p>
            <a:r>
              <a:rPr lang="en-GB" dirty="0"/>
              <a:t>Structure: Mind view </a:t>
            </a:r>
          </a:p>
        </p:txBody>
      </p:sp>
      <p:sp>
        <p:nvSpPr>
          <p:cNvPr id="9" name="TextBox 8">
            <a:extLst>
              <a:ext uri="{FF2B5EF4-FFF2-40B4-BE49-F238E27FC236}">
                <a16:creationId xmlns:a16="http://schemas.microsoft.com/office/drawing/2014/main" id="{F5769D7B-5150-5502-F9D6-B05BF93C4A9A}"/>
              </a:ext>
            </a:extLst>
          </p:cNvPr>
          <p:cNvSpPr txBox="1"/>
          <p:nvPr/>
        </p:nvSpPr>
        <p:spPr>
          <a:xfrm>
            <a:off x="6613451" y="4610341"/>
            <a:ext cx="4359349" cy="646331"/>
          </a:xfrm>
          <a:prstGeom prst="rect">
            <a:avLst/>
          </a:prstGeom>
          <a:noFill/>
        </p:spPr>
        <p:txBody>
          <a:bodyPr wrap="square" rtlCol="0">
            <a:spAutoFit/>
          </a:bodyPr>
          <a:lstStyle/>
          <a:p>
            <a:r>
              <a:rPr lang="en-GB" dirty="0"/>
              <a:t>Wider reading: other articles and journals</a:t>
            </a:r>
          </a:p>
        </p:txBody>
      </p:sp>
      <p:sp>
        <p:nvSpPr>
          <p:cNvPr id="10" name="TextBox 9">
            <a:extLst>
              <a:ext uri="{FF2B5EF4-FFF2-40B4-BE49-F238E27FC236}">
                <a16:creationId xmlns:a16="http://schemas.microsoft.com/office/drawing/2014/main" id="{6DBEDCA0-B9A6-CE06-6379-2B40C4E21AB1}"/>
              </a:ext>
            </a:extLst>
          </p:cNvPr>
          <p:cNvSpPr txBox="1"/>
          <p:nvPr/>
        </p:nvSpPr>
        <p:spPr>
          <a:xfrm>
            <a:off x="6422064" y="5951976"/>
            <a:ext cx="4742121" cy="646331"/>
          </a:xfrm>
          <a:prstGeom prst="rect">
            <a:avLst/>
          </a:prstGeom>
          <a:noFill/>
        </p:spPr>
        <p:txBody>
          <a:bodyPr wrap="square" rtlCol="0">
            <a:spAutoFit/>
          </a:bodyPr>
          <a:lstStyle/>
          <a:p>
            <a:r>
              <a:rPr lang="en-GB" dirty="0"/>
              <a:t>Reflection/ challenges: information wasn’t always available </a:t>
            </a:r>
          </a:p>
        </p:txBody>
      </p:sp>
    </p:spTree>
    <p:extLst>
      <p:ext uri="{BB962C8B-B14F-4D97-AF65-F5344CB8AC3E}">
        <p14:creationId xmlns:p14="http://schemas.microsoft.com/office/powerpoint/2010/main" val="29101502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B8978-8E30-A569-9BD1-B0B9A03787B6}"/>
              </a:ext>
            </a:extLst>
          </p:cNvPr>
          <p:cNvSpPr>
            <a:spLocks noGrp="1"/>
          </p:cNvSpPr>
          <p:nvPr>
            <p:ph type="title"/>
          </p:nvPr>
        </p:nvSpPr>
        <p:spPr/>
        <p:txBody>
          <a:bodyPr/>
          <a:lstStyle/>
          <a:p>
            <a:r>
              <a:rPr lang="en-GB" dirty="0"/>
              <a:t>References- Rational Choice Theory  </a:t>
            </a:r>
          </a:p>
        </p:txBody>
      </p:sp>
      <p:sp>
        <p:nvSpPr>
          <p:cNvPr id="3" name="Content Placeholder 2">
            <a:extLst>
              <a:ext uri="{FF2B5EF4-FFF2-40B4-BE49-F238E27FC236}">
                <a16:creationId xmlns:a16="http://schemas.microsoft.com/office/drawing/2014/main" id="{9A27EFC4-3EF4-B865-1900-E3458071F14A}"/>
              </a:ext>
            </a:extLst>
          </p:cNvPr>
          <p:cNvSpPr>
            <a:spLocks noGrp="1"/>
          </p:cNvSpPr>
          <p:nvPr>
            <p:ph idx="1"/>
          </p:nvPr>
        </p:nvSpPr>
        <p:spPr/>
        <p:txBody>
          <a:bodyPr>
            <a:normAutofit fontScale="55000" lnSpcReduction="20000"/>
          </a:bodyPr>
          <a:lstStyle/>
          <a:p>
            <a:r>
              <a:rPr lang="en-GB" dirty="0" err="1">
                <a:effectLst/>
              </a:rPr>
              <a:t>Wittek</a:t>
            </a:r>
            <a:r>
              <a:rPr lang="en-GB" dirty="0">
                <a:effectLst/>
              </a:rPr>
              <a:t>, R. (2013) ‘Rational choice’, </a:t>
            </a:r>
            <a:r>
              <a:rPr lang="en-GB" i="1" dirty="0">
                <a:effectLst/>
              </a:rPr>
              <a:t>Oxford Bibliographies Online Datasets</a:t>
            </a:r>
            <a:r>
              <a:rPr lang="en-GB" dirty="0">
                <a:effectLst/>
              </a:rPr>
              <a:t> [Preprint]. doi:10.1093/obo/9780199756384-0070. </a:t>
            </a:r>
          </a:p>
          <a:p>
            <a:r>
              <a:rPr lang="en-GB" dirty="0" err="1">
                <a:effectLst/>
              </a:rPr>
              <a:t>Ganti</a:t>
            </a:r>
            <a:r>
              <a:rPr lang="en-GB" dirty="0">
                <a:effectLst/>
              </a:rPr>
              <a:t>, A. (2024) </a:t>
            </a:r>
            <a:r>
              <a:rPr lang="en-GB" i="1" dirty="0">
                <a:effectLst/>
              </a:rPr>
              <a:t>Rational choice theory: What it is in economics, with examples</a:t>
            </a:r>
            <a:r>
              <a:rPr lang="en-GB" dirty="0">
                <a:effectLst/>
              </a:rPr>
              <a:t>, </a:t>
            </a:r>
            <a:r>
              <a:rPr lang="en-GB" i="1" dirty="0">
                <a:effectLst/>
              </a:rPr>
              <a:t>Investopedia</a:t>
            </a:r>
            <a:r>
              <a:rPr lang="en-GB" dirty="0">
                <a:effectLst/>
              </a:rPr>
              <a:t>. Available at: https://www.investopedia.com/terms/r/rational-choice-theory.asp (Accessed: 04 November 2024). </a:t>
            </a:r>
          </a:p>
          <a:p>
            <a:pPr marL="228600" indent="0">
              <a:buNone/>
            </a:pPr>
            <a:r>
              <a:rPr lang="en-GB" dirty="0">
                <a:effectLst/>
              </a:rPr>
              <a:t>R V Clarke;  D B Cornish, A.G. (no date) </a:t>
            </a:r>
            <a:r>
              <a:rPr lang="en-GB" i="1" dirty="0">
                <a:effectLst/>
              </a:rPr>
              <a:t>NCJRS Virtual Library</a:t>
            </a:r>
            <a:r>
              <a:rPr lang="en-GB" dirty="0">
                <a:effectLst/>
              </a:rPr>
              <a:t>, </a:t>
            </a:r>
            <a:r>
              <a:rPr lang="en-GB" i="1" dirty="0" err="1">
                <a:effectLst/>
              </a:rPr>
              <a:t>Modeling</a:t>
            </a:r>
            <a:r>
              <a:rPr lang="en-GB" i="1" dirty="0">
                <a:effectLst/>
              </a:rPr>
              <a:t> Offenders’ Decisions - A Framework for Research and Policy (From Crime and Justice - An Annual Review of Research, Volume 6, P 147-185, 1985, Micheal </a:t>
            </a:r>
            <a:r>
              <a:rPr lang="en-GB" i="1" dirty="0" err="1">
                <a:effectLst/>
              </a:rPr>
              <a:t>Tonry</a:t>
            </a:r>
            <a:r>
              <a:rPr lang="en-GB" i="1" dirty="0">
                <a:effectLst/>
              </a:rPr>
              <a:t> and Norval Morris, ed.</a:t>
            </a:r>
          </a:p>
          <a:p>
            <a:pPr marL="228600" indent="0">
              <a:buNone/>
            </a:pPr>
            <a:r>
              <a:rPr lang="en-GB" i="1" dirty="0">
                <a:effectLst/>
              </a:rPr>
              <a:t>What is Situational Crime Prevention?</a:t>
            </a:r>
            <a:r>
              <a:rPr lang="en-GB" dirty="0">
                <a:effectLst/>
              </a:rPr>
              <a:t> (2022) </a:t>
            </a:r>
            <a:r>
              <a:rPr lang="en-GB" i="1" dirty="0">
                <a:effectLst/>
              </a:rPr>
              <a:t>College of Policing</a:t>
            </a:r>
            <a:r>
              <a:rPr lang="en-GB" dirty="0">
                <a:effectLst/>
              </a:rPr>
              <a:t>. Available at: https://www.college.police.uk/guidance/neighbourhood-crime/what-situational-crime-prevention (Accessed: 04 November 2024). </a:t>
            </a:r>
          </a:p>
          <a:p>
            <a:pPr marL="228600" indent="0">
              <a:buNone/>
            </a:pPr>
            <a:r>
              <a:rPr lang="en-GB" dirty="0">
                <a:effectLst/>
              </a:rPr>
              <a:t>Books, C. (2016) </a:t>
            </a:r>
            <a:r>
              <a:rPr lang="en-GB" i="1" dirty="0">
                <a:effectLst/>
              </a:rPr>
              <a:t>The reasoning criminal: Rational choice perspectives on offending</a:t>
            </a:r>
            <a:r>
              <a:rPr lang="en-GB" dirty="0">
                <a:effectLst/>
              </a:rPr>
              <a:t>, </a:t>
            </a:r>
            <a:r>
              <a:rPr lang="en-GB" i="1" dirty="0">
                <a:effectLst/>
              </a:rPr>
              <a:t>Criminal Law and Criminal Justice Book Reviews</a:t>
            </a:r>
            <a:r>
              <a:rPr lang="en-GB" dirty="0">
                <a:effectLst/>
              </a:rPr>
              <a:t>. Available at: https://clcjbooks.rutgers.edu/books/the-reasoning-criminal/ (Accessed: 04 November 2024). </a:t>
            </a:r>
          </a:p>
          <a:p>
            <a:pPr marL="228600" indent="0">
              <a:buNone/>
            </a:pPr>
            <a:endParaRPr lang="en-GB" dirty="0"/>
          </a:p>
          <a:p>
            <a:pPr marL="228600" indent="0">
              <a:buNone/>
            </a:pPr>
            <a:endParaRPr lang="en-GB" dirty="0">
              <a:hlinkClick r:id="rId3"/>
            </a:endParaRPr>
          </a:p>
        </p:txBody>
      </p:sp>
    </p:spTree>
    <p:extLst>
      <p:ext uri="{BB962C8B-B14F-4D97-AF65-F5344CB8AC3E}">
        <p14:creationId xmlns:p14="http://schemas.microsoft.com/office/powerpoint/2010/main" val="26452811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84572-3233-C7F3-78C0-B77359DAE431}"/>
              </a:ext>
            </a:extLst>
          </p:cNvPr>
          <p:cNvSpPr>
            <a:spLocks noGrp="1"/>
          </p:cNvSpPr>
          <p:nvPr>
            <p:ph type="title"/>
          </p:nvPr>
        </p:nvSpPr>
        <p:spPr/>
        <p:txBody>
          <a:bodyPr>
            <a:normAutofit fontScale="90000"/>
          </a:bodyPr>
          <a:lstStyle/>
          <a:p>
            <a:r>
              <a:rPr lang="en-GB" dirty="0"/>
              <a:t>References – Rational Choice Theory Advantages: </a:t>
            </a:r>
          </a:p>
        </p:txBody>
      </p:sp>
      <p:sp>
        <p:nvSpPr>
          <p:cNvPr id="3" name="Content Placeholder 2">
            <a:extLst>
              <a:ext uri="{FF2B5EF4-FFF2-40B4-BE49-F238E27FC236}">
                <a16:creationId xmlns:a16="http://schemas.microsoft.com/office/drawing/2014/main" id="{02B33DCE-7C7D-2661-9CC7-B7E0718307F9}"/>
              </a:ext>
            </a:extLst>
          </p:cNvPr>
          <p:cNvSpPr>
            <a:spLocks noGrp="1"/>
          </p:cNvSpPr>
          <p:nvPr>
            <p:ph idx="1"/>
          </p:nvPr>
        </p:nvSpPr>
        <p:spPr/>
        <p:txBody>
          <a:bodyPr>
            <a:normAutofit fontScale="77500" lnSpcReduction="20000"/>
          </a:bodyPr>
          <a:lstStyle/>
          <a:p>
            <a:r>
              <a:rPr lang="en-GB" dirty="0">
                <a:effectLst/>
              </a:rPr>
              <a:t>Margit (2022) </a:t>
            </a:r>
            <a:r>
              <a:rPr lang="en-GB" i="1" dirty="0">
                <a:effectLst/>
              </a:rPr>
              <a:t>Rational choice theory in sociology/criminology - </a:t>
            </a:r>
            <a:r>
              <a:rPr lang="en-GB" i="1" dirty="0" err="1">
                <a:effectLst/>
              </a:rPr>
              <a:t>criminologyweb</a:t>
            </a:r>
            <a:r>
              <a:rPr lang="en-GB" dirty="0">
                <a:effectLst/>
              </a:rPr>
              <a:t>, </a:t>
            </a:r>
            <a:r>
              <a:rPr lang="en-GB" i="1" dirty="0">
                <a:effectLst/>
              </a:rPr>
              <a:t>Criminology Web</a:t>
            </a:r>
            <a:r>
              <a:rPr lang="en-GB" dirty="0">
                <a:effectLst/>
              </a:rPr>
              <a:t>. Available at: https://criminologyweb.com/rational-choice-theory-in-sociology-and-criminology-explained/ (Accessed: 04 November 2024). </a:t>
            </a:r>
          </a:p>
          <a:p>
            <a:r>
              <a:rPr lang="en-GB" dirty="0" err="1">
                <a:effectLst/>
              </a:rPr>
              <a:t>Ganti</a:t>
            </a:r>
            <a:r>
              <a:rPr lang="en-GB" dirty="0">
                <a:effectLst/>
              </a:rPr>
              <a:t>, A. (2024a) </a:t>
            </a:r>
            <a:r>
              <a:rPr lang="en-GB" i="1" dirty="0">
                <a:effectLst/>
              </a:rPr>
              <a:t>Rational choice theory: What it is in economics, with examples</a:t>
            </a:r>
            <a:r>
              <a:rPr lang="en-GB" dirty="0">
                <a:effectLst/>
              </a:rPr>
              <a:t>, </a:t>
            </a:r>
            <a:r>
              <a:rPr lang="en-GB" i="1" dirty="0">
                <a:effectLst/>
              </a:rPr>
              <a:t>Investopedia</a:t>
            </a:r>
            <a:r>
              <a:rPr lang="en-GB" dirty="0">
                <a:effectLst/>
              </a:rPr>
              <a:t>. Available at: https://www.investopedia.com/terms/r/rational-choice-theory.asp (Accessed: 04 November 2024). </a:t>
            </a:r>
          </a:p>
          <a:p>
            <a:endParaRPr lang="en-GB" dirty="0">
              <a:effectLst/>
            </a:endParaRPr>
          </a:p>
          <a:p>
            <a:r>
              <a:rPr lang="en-GB" i="1" dirty="0">
                <a:effectLst/>
              </a:rPr>
              <a:t>Pros and cons of rational choice theory</a:t>
            </a:r>
            <a:r>
              <a:rPr lang="en-GB" dirty="0">
                <a:effectLst/>
              </a:rPr>
              <a:t> (no date) </a:t>
            </a:r>
            <a:r>
              <a:rPr lang="en-GB" i="1" dirty="0" err="1">
                <a:effectLst/>
              </a:rPr>
              <a:t>EducationalWave</a:t>
            </a:r>
            <a:r>
              <a:rPr lang="en-GB" dirty="0">
                <a:effectLst/>
              </a:rPr>
              <a:t>. Available at: https://www.educationalwave.com/pros-and-cons-of-rational-choice-theory/ (Accessed: 04 November 2024). </a:t>
            </a:r>
          </a:p>
          <a:p>
            <a:endParaRPr lang="en-GB" dirty="0"/>
          </a:p>
          <a:p>
            <a:endParaRPr lang="en-GB" dirty="0"/>
          </a:p>
          <a:p>
            <a:endParaRPr lang="en-GB" dirty="0"/>
          </a:p>
        </p:txBody>
      </p:sp>
    </p:spTree>
    <p:extLst>
      <p:ext uri="{BB962C8B-B14F-4D97-AF65-F5344CB8AC3E}">
        <p14:creationId xmlns:p14="http://schemas.microsoft.com/office/powerpoint/2010/main" val="17566318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24DB2-1576-438E-3172-82CE654F3184}"/>
              </a:ext>
            </a:extLst>
          </p:cNvPr>
          <p:cNvSpPr>
            <a:spLocks noGrp="1"/>
          </p:cNvSpPr>
          <p:nvPr>
            <p:ph type="title"/>
          </p:nvPr>
        </p:nvSpPr>
        <p:spPr/>
        <p:txBody>
          <a:bodyPr>
            <a:normAutofit fontScale="90000"/>
          </a:bodyPr>
          <a:lstStyle/>
          <a:p>
            <a:r>
              <a:rPr lang="en-GB" dirty="0"/>
              <a:t>References - Rational Choice Theory – Advantages and Disadvantages</a:t>
            </a:r>
          </a:p>
        </p:txBody>
      </p:sp>
      <p:sp>
        <p:nvSpPr>
          <p:cNvPr id="3" name="Content Placeholder 2">
            <a:extLst>
              <a:ext uri="{FF2B5EF4-FFF2-40B4-BE49-F238E27FC236}">
                <a16:creationId xmlns:a16="http://schemas.microsoft.com/office/drawing/2014/main" id="{0DCB9FEA-E6BA-E286-1E47-07E033382C3B}"/>
              </a:ext>
            </a:extLst>
          </p:cNvPr>
          <p:cNvSpPr>
            <a:spLocks noGrp="1"/>
          </p:cNvSpPr>
          <p:nvPr>
            <p:ph idx="1"/>
          </p:nvPr>
        </p:nvSpPr>
        <p:spPr/>
        <p:txBody>
          <a:bodyPr>
            <a:normAutofit fontScale="55000" lnSpcReduction="20000"/>
          </a:bodyPr>
          <a:lstStyle/>
          <a:p>
            <a:r>
              <a:rPr lang="en-GB" dirty="0">
                <a:effectLst/>
              </a:rPr>
              <a:t>(MA, A.T.M. and Chris Drew (PhD)                    https://helpfulprofessor.com/author/chris-drew-phd-2/ (2024) </a:t>
            </a:r>
            <a:r>
              <a:rPr lang="en-GB" i="1" dirty="0">
                <a:effectLst/>
              </a:rPr>
              <a:t>Rational choice theory in sociology (examples &amp; criticism)</a:t>
            </a:r>
            <a:r>
              <a:rPr lang="en-GB" dirty="0">
                <a:effectLst/>
              </a:rPr>
              <a:t>, </a:t>
            </a:r>
            <a:r>
              <a:rPr lang="en-GB" i="1" dirty="0">
                <a:effectLst/>
              </a:rPr>
              <a:t>Helpful Professor</a:t>
            </a:r>
            <a:r>
              <a:rPr lang="en-GB" dirty="0">
                <a:effectLst/>
              </a:rPr>
              <a:t>. Available at: https://helpfulprofessor.com/rational-choice-theory-sociology-examples-criticisms/ (Accessed: 04 November 2024). </a:t>
            </a:r>
          </a:p>
          <a:p>
            <a:r>
              <a:rPr lang="en-GB" dirty="0" err="1">
                <a:effectLst/>
              </a:rPr>
              <a:t>Zafirovski</a:t>
            </a:r>
            <a:r>
              <a:rPr lang="en-GB" dirty="0">
                <a:effectLst/>
              </a:rPr>
              <a:t>, M. (2019) </a:t>
            </a:r>
            <a:r>
              <a:rPr lang="en-GB" i="1" dirty="0">
                <a:effectLst/>
              </a:rPr>
              <a:t>Always rational choice theory? lessons from conventional economics and their relevance and potential benefits for contemporary sociologists - the American sociologist</a:t>
            </a:r>
            <a:r>
              <a:rPr lang="en-GB" dirty="0">
                <a:effectLst/>
              </a:rPr>
              <a:t>, </a:t>
            </a:r>
            <a:r>
              <a:rPr lang="en-GB" i="1" dirty="0">
                <a:effectLst/>
              </a:rPr>
              <a:t>SpringerLink</a:t>
            </a:r>
            <a:r>
              <a:rPr lang="en-GB" dirty="0">
                <a:effectLst/>
              </a:rPr>
              <a:t>. Available at: https://link.springer.com/article/10.1007/s12108-019-9412-x (Accessed: 04 November 2024). </a:t>
            </a:r>
          </a:p>
          <a:p>
            <a:r>
              <a:rPr lang="en-GB" dirty="0" err="1">
                <a:effectLst/>
              </a:rPr>
              <a:t>Kruis</a:t>
            </a:r>
            <a:r>
              <a:rPr lang="en-GB" dirty="0">
                <a:effectLst/>
              </a:rPr>
              <a:t>, J. </a:t>
            </a:r>
            <a:r>
              <a:rPr lang="en-GB" i="1" dirty="0">
                <a:effectLst/>
              </a:rPr>
              <a:t>et al.</a:t>
            </a:r>
            <a:r>
              <a:rPr lang="en-GB" dirty="0">
                <a:effectLst/>
              </a:rPr>
              <a:t> (2020) </a:t>
            </a:r>
            <a:r>
              <a:rPr lang="en-GB" i="1" dirty="0">
                <a:effectLst/>
              </a:rPr>
              <a:t>Deviations of Rational Choice: An Integrative Explanation of the endowment and several context effects</a:t>
            </a:r>
            <a:r>
              <a:rPr lang="en-GB" dirty="0">
                <a:effectLst/>
              </a:rPr>
              <a:t>, </a:t>
            </a:r>
            <a:r>
              <a:rPr lang="en-GB" i="1" dirty="0">
                <a:effectLst/>
              </a:rPr>
              <a:t>Nature News</a:t>
            </a:r>
            <a:r>
              <a:rPr lang="en-GB" dirty="0">
                <a:effectLst/>
              </a:rPr>
              <a:t>. Available at: https://www.nature.com/articles/s41598-020-73181-2 (Accessed: 04 November 2024). </a:t>
            </a:r>
          </a:p>
          <a:p>
            <a:r>
              <a:rPr lang="en-GB" i="1" dirty="0">
                <a:effectLst/>
              </a:rPr>
              <a:t>Is rational choice theory still a rational choice of theory? A response to OPP, Social Science Information, 52(3): 361-382.</a:t>
            </a:r>
            <a:r>
              <a:rPr lang="en-GB" dirty="0">
                <a:effectLst/>
              </a:rPr>
              <a:t> (no date) </a:t>
            </a:r>
            <a:r>
              <a:rPr lang="en-GB" i="1" dirty="0">
                <a:effectLst/>
              </a:rPr>
              <a:t>GEMASS</a:t>
            </a:r>
            <a:r>
              <a:rPr lang="en-GB" dirty="0">
                <a:effectLst/>
              </a:rPr>
              <a:t>. Available at: https://www.gemass.fr/release/is-rational-choice-theory-still-a-rational-choice-of-theory-a-response-to-opp-social-science-information-523-361-382/ (Accessed: 04 November 2024). </a:t>
            </a:r>
          </a:p>
          <a:p>
            <a:r>
              <a:rPr lang="en-GB" dirty="0" err="1">
                <a:effectLst/>
              </a:rPr>
              <a:t>Ganti</a:t>
            </a:r>
            <a:r>
              <a:rPr lang="en-GB" dirty="0">
                <a:effectLst/>
              </a:rPr>
              <a:t>, A. (no date) </a:t>
            </a:r>
            <a:r>
              <a:rPr lang="en-GB" i="1" dirty="0">
                <a:effectLst/>
              </a:rPr>
              <a:t>Rational choice theory: What it is in economics, with examples</a:t>
            </a:r>
            <a:r>
              <a:rPr lang="en-GB" dirty="0">
                <a:effectLst/>
              </a:rPr>
              <a:t>, </a:t>
            </a:r>
            <a:r>
              <a:rPr lang="en-GB" i="1" dirty="0">
                <a:effectLst/>
              </a:rPr>
              <a:t>Investopedia</a:t>
            </a:r>
            <a:r>
              <a:rPr lang="en-GB" dirty="0">
                <a:effectLst/>
              </a:rPr>
              <a:t>. Available at: https://www.investopedia.com/terms/r/rational-choice-theory.asp (Accessed: 04 November 2024). </a:t>
            </a:r>
          </a:p>
        </p:txBody>
      </p:sp>
    </p:spTree>
    <p:extLst>
      <p:ext uri="{BB962C8B-B14F-4D97-AF65-F5344CB8AC3E}">
        <p14:creationId xmlns:p14="http://schemas.microsoft.com/office/powerpoint/2010/main" val="39685430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F71B-B453-A975-6CF4-76F16BFBB4A6}"/>
              </a:ext>
            </a:extLst>
          </p:cNvPr>
          <p:cNvSpPr>
            <a:spLocks noGrp="1"/>
          </p:cNvSpPr>
          <p:nvPr>
            <p:ph type="title"/>
          </p:nvPr>
        </p:nvSpPr>
        <p:spPr/>
        <p:txBody>
          <a:bodyPr/>
          <a:lstStyle/>
          <a:p>
            <a:r>
              <a:rPr lang="en-GB" dirty="0"/>
              <a:t>References – Somatotyping</a:t>
            </a:r>
          </a:p>
        </p:txBody>
      </p:sp>
      <p:sp>
        <p:nvSpPr>
          <p:cNvPr id="3" name="Content Placeholder 2">
            <a:extLst>
              <a:ext uri="{FF2B5EF4-FFF2-40B4-BE49-F238E27FC236}">
                <a16:creationId xmlns:a16="http://schemas.microsoft.com/office/drawing/2014/main" id="{C314FA03-2408-5D27-851C-420BBA73A9BB}"/>
              </a:ext>
            </a:extLst>
          </p:cNvPr>
          <p:cNvSpPr>
            <a:spLocks noGrp="1"/>
          </p:cNvSpPr>
          <p:nvPr>
            <p:ph idx="1"/>
          </p:nvPr>
        </p:nvSpPr>
        <p:spPr/>
        <p:txBody>
          <a:bodyPr>
            <a:normAutofit fontScale="62500" lnSpcReduction="20000"/>
          </a:bodyPr>
          <a:lstStyle/>
          <a:p>
            <a:r>
              <a:rPr lang="en-GB" i="1" dirty="0">
                <a:effectLst/>
              </a:rPr>
              <a:t>Sheldon’s constitutional theory</a:t>
            </a:r>
            <a:r>
              <a:rPr lang="en-GB" dirty="0">
                <a:effectLst/>
              </a:rPr>
              <a:t> (no date) </a:t>
            </a:r>
            <a:r>
              <a:rPr lang="en-GB" i="1" dirty="0" err="1">
                <a:effectLst/>
              </a:rPr>
              <a:t>Tutorialspoint</a:t>
            </a:r>
            <a:r>
              <a:rPr lang="en-GB" dirty="0">
                <a:effectLst/>
              </a:rPr>
              <a:t>. Available at: https://www.tutorialspoint.com/sheldon-s-constitutional-theory (Accessed: 04 November 2024). </a:t>
            </a:r>
          </a:p>
          <a:p>
            <a:r>
              <a:rPr lang="en-GB" dirty="0">
                <a:effectLst/>
              </a:rPr>
              <a:t>Clinical </a:t>
            </a:r>
            <a:r>
              <a:rPr lang="en-GB" dirty="0" err="1">
                <a:effectLst/>
              </a:rPr>
              <a:t>review:Tatiana</a:t>
            </a:r>
            <a:r>
              <a:rPr lang="en-GB" dirty="0">
                <a:effectLst/>
              </a:rPr>
              <a:t> </a:t>
            </a:r>
            <a:r>
              <a:rPr lang="en-GB" dirty="0" err="1">
                <a:effectLst/>
              </a:rPr>
              <a:t>Zanin</a:t>
            </a:r>
            <a:r>
              <a:rPr lang="en-GB" dirty="0" err="1"/>
              <a:t>:</a:t>
            </a:r>
            <a:r>
              <a:rPr lang="en-GB" dirty="0" err="1">
                <a:effectLst/>
              </a:rPr>
              <a:t>Registered</a:t>
            </a:r>
            <a:r>
              <a:rPr lang="en-GB" dirty="0">
                <a:effectLst/>
              </a:rPr>
              <a:t> Dietitian </a:t>
            </a:r>
            <a:r>
              <a:rPr lang="en-GB" i="1" dirty="0">
                <a:effectLst/>
              </a:rPr>
              <a:t>et al.</a:t>
            </a:r>
            <a:r>
              <a:rPr lang="en-GB" dirty="0">
                <a:effectLst/>
              </a:rPr>
              <a:t> (no date) </a:t>
            </a:r>
            <a:r>
              <a:rPr lang="en-GB" i="1" dirty="0">
                <a:effectLst/>
              </a:rPr>
              <a:t>Ectomorph: Body type characteristics, meal plan &amp; food to avoid</a:t>
            </a:r>
            <a:r>
              <a:rPr lang="en-GB" dirty="0">
                <a:effectLst/>
              </a:rPr>
              <a:t>, </a:t>
            </a:r>
            <a:r>
              <a:rPr lang="en-GB" i="1" dirty="0" err="1">
                <a:effectLst/>
              </a:rPr>
              <a:t>Tua</a:t>
            </a:r>
            <a:r>
              <a:rPr lang="en-GB" i="1" dirty="0">
                <a:effectLst/>
              </a:rPr>
              <a:t> </a:t>
            </a:r>
            <a:r>
              <a:rPr lang="en-GB" i="1" dirty="0" err="1">
                <a:effectLst/>
              </a:rPr>
              <a:t>Saúde</a:t>
            </a:r>
            <a:r>
              <a:rPr lang="en-GB" dirty="0">
                <a:effectLst/>
              </a:rPr>
              <a:t>. Available at: https://www.tuasaude.com/en/ectomorph/ (Accessed: 04 November 2024). </a:t>
            </a:r>
          </a:p>
          <a:p>
            <a:r>
              <a:rPr lang="en-GB" i="1" dirty="0">
                <a:effectLst/>
              </a:rPr>
              <a:t>Mesomorph body type: What is it and how does it impact my health?</a:t>
            </a:r>
            <a:r>
              <a:rPr lang="en-GB" dirty="0">
                <a:effectLst/>
              </a:rPr>
              <a:t> (no date) </a:t>
            </a:r>
            <a:r>
              <a:rPr lang="en-GB" i="1" dirty="0">
                <a:effectLst/>
              </a:rPr>
              <a:t>WebMD</a:t>
            </a:r>
            <a:r>
              <a:rPr lang="en-GB" dirty="0">
                <a:effectLst/>
              </a:rPr>
              <a:t>. Available at: https://www.webmd.com/fitness-exercise/what-to-know-about-the-mesomorph-body-type (Accessed: 04 November 2024). </a:t>
            </a:r>
          </a:p>
          <a:p>
            <a:r>
              <a:rPr lang="en-GB" i="1" dirty="0">
                <a:effectLst/>
              </a:rPr>
              <a:t>Endomorph body type characteristics explained: </a:t>
            </a:r>
            <a:r>
              <a:rPr lang="en-GB" i="1" dirty="0" err="1">
                <a:effectLst/>
              </a:rPr>
              <a:t>Dr.</a:t>
            </a:r>
            <a:r>
              <a:rPr lang="en-GB" i="1" dirty="0">
                <a:effectLst/>
              </a:rPr>
              <a:t> Berg</a:t>
            </a:r>
            <a:r>
              <a:rPr lang="en-GB" dirty="0">
                <a:effectLst/>
              </a:rPr>
              <a:t> (no date) </a:t>
            </a:r>
            <a:r>
              <a:rPr lang="en-GB" i="1" dirty="0">
                <a:effectLst/>
              </a:rPr>
              <a:t>Endomorph Body Type Characteristics Explained | </a:t>
            </a:r>
            <a:r>
              <a:rPr lang="en-GB" i="1" dirty="0" err="1">
                <a:effectLst/>
              </a:rPr>
              <a:t>Dr.</a:t>
            </a:r>
            <a:r>
              <a:rPr lang="en-GB" i="1" dirty="0">
                <a:effectLst/>
              </a:rPr>
              <a:t> Berg</a:t>
            </a:r>
            <a:r>
              <a:rPr lang="en-GB" dirty="0">
                <a:effectLst/>
              </a:rPr>
              <a:t>. Available at: https://www.drberg.com/blog/endomorph-body-type (Accessed: 04 November 2024). </a:t>
            </a:r>
          </a:p>
        </p:txBody>
      </p:sp>
    </p:spTree>
    <p:extLst>
      <p:ext uri="{BB962C8B-B14F-4D97-AF65-F5344CB8AC3E}">
        <p14:creationId xmlns:p14="http://schemas.microsoft.com/office/powerpoint/2010/main" val="9671852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C87F9-64EB-FF81-2BEB-6AF72420A6C7}"/>
              </a:ext>
            </a:extLst>
          </p:cNvPr>
          <p:cNvSpPr>
            <a:spLocks noGrp="1"/>
          </p:cNvSpPr>
          <p:nvPr>
            <p:ph type="title"/>
          </p:nvPr>
        </p:nvSpPr>
        <p:spPr/>
        <p:txBody>
          <a:bodyPr>
            <a:normAutofit fontScale="90000"/>
          </a:bodyPr>
          <a:lstStyle/>
          <a:p>
            <a:r>
              <a:rPr lang="en-GB" dirty="0"/>
              <a:t>References - Advantages with Somatotyping</a:t>
            </a:r>
          </a:p>
        </p:txBody>
      </p:sp>
      <p:sp>
        <p:nvSpPr>
          <p:cNvPr id="3" name="Content Placeholder 2">
            <a:extLst>
              <a:ext uri="{FF2B5EF4-FFF2-40B4-BE49-F238E27FC236}">
                <a16:creationId xmlns:a16="http://schemas.microsoft.com/office/drawing/2014/main" id="{648E0D3B-09D7-20D5-A1D7-74DAEE16E1B9}"/>
              </a:ext>
            </a:extLst>
          </p:cNvPr>
          <p:cNvSpPr>
            <a:spLocks noGrp="1"/>
          </p:cNvSpPr>
          <p:nvPr>
            <p:ph idx="1"/>
          </p:nvPr>
        </p:nvSpPr>
        <p:spPr/>
        <p:txBody>
          <a:bodyPr/>
          <a:lstStyle/>
          <a:p>
            <a:r>
              <a:rPr lang="en-GB" dirty="0">
                <a:effectLst/>
              </a:rPr>
              <a:t>Williams, S. (2010) </a:t>
            </a:r>
            <a:r>
              <a:rPr lang="en-GB" i="1" dirty="0" err="1">
                <a:effectLst/>
              </a:rPr>
              <a:t>Sagepub</a:t>
            </a:r>
            <a:r>
              <a:rPr lang="en-GB" dirty="0">
                <a:effectLst/>
              </a:rPr>
              <a:t>. Available at: https://study.sagepub.com/sites/default/files/90851_04.3r.pdf (Accessed: 04 November 2024). </a:t>
            </a:r>
          </a:p>
          <a:p>
            <a:pPr marL="228600" indent="0">
              <a:buNone/>
            </a:pPr>
            <a:endParaRPr lang="en-GB" dirty="0">
              <a:effectLst/>
            </a:endParaRPr>
          </a:p>
        </p:txBody>
      </p:sp>
    </p:spTree>
    <p:extLst>
      <p:ext uri="{BB962C8B-B14F-4D97-AF65-F5344CB8AC3E}">
        <p14:creationId xmlns:p14="http://schemas.microsoft.com/office/powerpoint/2010/main" val="16774878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667DB-98F7-774E-5BF4-E0F35FAEBC7A}"/>
              </a:ext>
            </a:extLst>
          </p:cNvPr>
          <p:cNvSpPr>
            <a:spLocks noGrp="1"/>
          </p:cNvSpPr>
          <p:nvPr>
            <p:ph type="title"/>
          </p:nvPr>
        </p:nvSpPr>
        <p:spPr/>
        <p:txBody>
          <a:bodyPr>
            <a:normAutofit fontScale="90000"/>
          </a:bodyPr>
          <a:lstStyle/>
          <a:p>
            <a:r>
              <a:rPr lang="en-GB" dirty="0"/>
              <a:t>References – Disadvantages with Somatotyping</a:t>
            </a:r>
          </a:p>
        </p:txBody>
      </p:sp>
      <p:sp>
        <p:nvSpPr>
          <p:cNvPr id="3" name="Content Placeholder 2">
            <a:extLst>
              <a:ext uri="{FF2B5EF4-FFF2-40B4-BE49-F238E27FC236}">
                <a16:creationId xmlns:a16="http://schemas.microsoft.com/office/drawing/2014/main" id="{C9BA7675-E4C5-D408-34E0-F359ED1B2DCD}"/>
              </a:ext>
            </a:extLst>
          </p:cNvPr>
          <p:cNvSpPr>
            <a:spLocks noGrp="1"/>
          </p:cNvSpPr>
          <p:nvPr>
            <p:ph idx="1"/>
          </p:nvPr>
        </p:nvSpPr>
        <p:spPr/>
        <p:txBody>
          <a:bodyPr>
            <a:normAutofit fontScale="85000" lnSpcReduction="10000"/>
          </a:bodyPr>
          <a:lstStyle/>
          <a:p>
            <a:r>
              <a:rPr lang="en-GB" dirty="0">
                <a:effectLst/>
              </a:rPr>
              <a:t>Williams, S. (2010) </a:t>
            </a:r>
            <a:r>
              <a:rPr lang="en-GB" i="1" dirty="0" err="1">
                <a:effectLst/>
              </a:rPr>
              <a:t>Sagepub</a:t>
            </a:r>
            <a:r>
              <a:rPr lang="en-GB" dirty="0">
                <a:effectLst/>
              </a:rPr>
              <a:t>. Available at: https://study.sagepub.com/sites/default/files/90851_04.3r.pdf (Accessed: 04 November 2024). </a:t>
            </a:r>
          </a:p>
          <a:p>
            <a:r>
              <a:rPr lang="en-GB" i="1" dirty="0">
                <a:effectLst/>
              </a:rPr>
              <a:t>Criminal profiling: Advantages and disadvantages: Law paper example</a:t>
            </a:r>
            <a:r>
              <a:rPr lang="en-GB" dirty="0">
                <a:effectLst/>
              </a:rPr>
              <a:t> (no date) </a:t>
            </a:r>
            <a:r>
              <a:rPr lang="en-GB" i="1" dirty="0" err="1">
                <a:effectLst/>
              </a:rPr>
              <a:t>LawBirdie</a:t>
            </a:r>
            <a:r>
              <a:rPr lang="en-GB" dirty="0">
                <a:effectLst/>
              </a:rPr>
              <a:t>. Available at: https://lawbirdie.com/criminal-profiling-advantages-and-disadvantages/ (Accessed: 04 November 2024). </a:t>
            </a:r>
          </a:p>
          <a:p>
            <a:r>
              <a:rPr lang="en-GB" dirty="0">
                <a:effectLst/>
              </a:rPr>
              <a:t>Chief, E. in (2015) </a:t>
            </a:r>
            <a:r>
              <a:rPr lang="en-GB" i="1" dirty="0">
                <a:effectLst/>
              </a:rPr>
              <a:t>12 prevailing pros and cons of criminal profiling</a:t>
            </a:r>
            <a:r>
              <a:rPr lang="en-GB" dirty="0">
                <a:effectLst/>
              </a:rPr>
              <a:t>, </a:t>
            </a:r>
            <a:r>
              <a:rPr lang="en-GB" i="1" dirty="0" err="1">
                <a:effectLst/>
              </a:rPr>
              <a:t>ConnectUS</a:t>
            </a:r>
            <a:r>
              <a:rPr lang="en-GB" dirty="0">
                <a:effectLst/>
              </a:rPr>
              <a:t>. Available at: https://connectusfund.org/12-prevailing-pros-and-cons-of-criminal-profiling (Accessed: 04 November 2024). </a:t>
            </a:r>
          </a:p>
        </p:txBody>
      </p:sp>
    </p:spTree>
    <p:extLst>
      <p:ext uri="{BB962C8B-B14F-4D97-AF65-F5344CB8AC3E}">
        <p14:creationId xmlns:p14="http://schemas.microsoft.com/office/powerpoint/2010/main" val="2118495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61E5B-E3C9-417B-2062-45B6170ED0DC}"/>
              </a:ext>
            </a:extLst>
          </p:cNvPr>
          <p:cNvSpPr>
            <a:spLocks noGrp="1"/>
          </p:cNvSpPr>
          <p:nvPr>
            <p:ph type="title"/>
          </p:nvPr>
        </p:nvSpPr>
        <p:spPr/>
        <p:txBody>
          <a:bodyPr/>
          <a:lstStyle/>
          <a:p>
            <a:r>
              <a:rPr lang="en-GB" dirty="0"/>
              <a:t>References – Psychological Theory</a:t>
            </a:r>
          </a:p>
        </p:txBody>
      </p:sp>
      <p:sp>
        <p:nvSpPr>
          <p:cNvPr id="3" name="Content Placeholder 2">
            <a:extLst>
              <a:ext uri="{FF2B5EF4-FFF2-40B4-BE49-F238E27FC236}">
                <a16:creationId xmlns:a16="http://schemas.microsoft.com/office/drawing/2014/main" id="{6E09F65A-8CBB-2036-7A7F-33777DFF16DB}"/>
              </a:ext>
            </a:extLst>
          </p:cNvPr>
          <p:cNvSpPr>
            <a:spLocks noGrp="1"/>
          </p:cNvSpPr>
          <p:nvPr>
            <p:ph idx="1"/>
          </p:nvPr>
        </p:nvSpPr>
        <p:spPr/>
        <p:txBody>
          <a:bodyPr>
            <a:normAutofit fontScale="85000" lnSpcReduction="20000"/>
          </a:bodyPr>
          <a:lstStyle/>
          <a:p>
            <a:r>
              <a:rPr lang="en-GB" dirty="0">
                <a:effectLst/>
              </a:rPr>
              <a:t>By </a:t>
            </a:r>
            <a:r>
              <a:rPr lang="en-GB" i="1" dirty="0">
                <a:effectLst/>
              </a:rPr>
              <a:t>et al.</a:t>
            </a:r>
            <a:r>
              <a:rPr lang="en-GB" dirty="0">
                <a:effectLst/>
              </a:rPr>
              <a:t> (2024) </a:t>
            </a:r>
            <a:r>
              <a:rPr lang="en-GB" i="1" dirty="0">
                <a:effectLst/>
              </a:rPr>
              <a:t>Sigmund Freud: Theory &amp; contribution to psychology</a:t>
            </a:r>
            <a:r>
              <a:rPr lang="en-GB" dirty="0">
                <a:effectLst/>
              </a:rPr>
              <a:t>, </a:t>
            </a:r>
            <a:r>
              <a:rPr lang="en-GB" i="1" dirty="0">
                <a:effectLst/>
              </a:rPr>
              <a:t>Simply Psychology</a:t>
            </a:r>
            <a:r>
              <a:rPr lang="en-GB" dirty="0">
                <a:effectLst/>
              </a:rPr>
              <a:t>. Available at: https://www.simplypsychology.org/sigmund-freud.html (Accessed: 04 November 2024). </a:t>
            </a:r>
          </a:p>
          <a:p>
            <a:r>
              <a:rPr lang="en-GB" dirty="0">
                <a:effectLst/>
              </a:rPr>
              <a:t>Kendra Cherry, </a:t>
            </a:r>
            <a:r>
              <a:rPr lang="en-GB" dirty="0" err="1">
                <a:effectLst/>
              </a:rPr>
              <a:t>Mse</a:t>
            </a:r>
            <a:r>
              <a:rPr lang="en-GB" dirty="0">
                <a:effectLst/>
              </a:rPr>
              <a:t>. (2024) </a:t>
            </a:r>
            <a:r>
              <a:rPr lang="en-GB" i="1" dirty="0">
                <a:effectLst/>
              </a:rPr>
              <a:t>Id, ego, and superego are part of a structural model of personality</a:t>
            </a:r>
            <a:r>
              <a:rPr lang="en-GB" dirty="0">
                <a:effectLst/>
              </a:rPr>
              <a:t>, </a:t>
            </a:r>
            <a:r>
              <a:rPr lang="en-GB" i="1" dirty="0" err="1">
                <a:effectLst/>
              </a:rPr>
              <a:t>Verywell</a:t>
            </a:r>
            <a:r>
              <a:rPr lang="en-GB" i="1" dirty="0">
                <a:effectLst/>
              </a:rPr>
              <a:t> Mind</a:t>
            </a:r>
            <a:r>
              <a:rPr lang="en-GB" dirty="0">
                <a:effectLst/>
              </a:rPr>
              <a:t>. Available at: https://www.verywellmind.com/the-id-ego-and-superego-2795951 (Accessed: 04 November 2024). </a:t>
            </a:r>
          </a:p>
          <a:p>
            <a:r>
              <a:rPr lang="en-GB" dirty="0">
                <a:effectLst/>
              </a:rPr>
              <a:t>Cherry, K. (2024) </a:t>
            </a:r>
            <a:r>
              <a:rPr lang="en-GB" i="1" dirty="0">
                <a:effectLst/>
              </a:rPr>
              <a:t>Id, ego, and superego: Understanding </a:t>
            </a:r>
            <a:r>
              <a:rPr lang="en-GB" i="1" dirty="0" err="1">
                <a:effectLst/>
              </a:rPr>
              <a:t>freud’s</a:t>
            </a:r>
            <a:r>
              <a:rPr lang="en-GB" i="1" dirty="0">
                <a:effectLst/>
              </a:rPr>
              <a:t> theory</a:t>
            </a:r>
            <a:r>
              <a:rPr lang="en-GB" dirty="0">
                <a:effectLst/>
              </a:rPr>
              <a:t>, </a:t>
            </a:r>
            <a:r>
              <a:rPr lang="en-GB" i="1" dirty="0">
                <a:effectLst/>
              </a:rPr>
              <a:t>Explore Psychology</a:t>
            </a:r>
            <a:r>
              <a:rPr lang="en-GB" dirty="0">
                <a:effectLst/>
              </a:rPr>
              <a:t>. Available at: https://www.explorepsychology.com/id-ego-superego/ (Accessed: 04 November 2024). </a:t>
            </a:r>
          </a:p>
          <a:p>
            <a:endParaRPr lang="en-GB" dirty="0"/>
          </a:p>
          <a:p>
            <a:endParaRPr lang="en-GB" dirty="0"/>
          </a:p>
        </p:txBody>
      </p:sp>
    </p:spTree>
    <p:extLst>
      <p:ext uri="{BB962C8B-B14F-4D97-AF65-F5344CB8AC3E}">
        <p14:creationId xmlns:p14="http://schemas.microsoft.com/office/powerpoint/2010/main" val="11394716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59462-0ABF-06A4-02E8-2BC2C6F93393}"/>
              </a:ext>
            </a:extLst>
          </p:cNvPr>
          <p:cNvSpPr>
            <a:spLocks noGrp="1"/>
          </p:cNvSpPr>
          <p:nvPr>
            <p:ph type="title"/>
          </p:nvPr>
        </p:nvSpPr>
        <p:spPr/>
        <p:txBody>
          <a:bodyPr>
            <a:normAutofit/>
          </a:bodyPr>
          <a:lstStyle/>
          <a:p>
            <a:r>
              <a:rPr lang="en-GB" dirty="0"/>
              <a:t>Advantages – Psychological Theory</a:t>
            </a:r>
          </a:p>
        </p:txBody>
      </p:sp>
      <p:sp>
        <p:nvSpPr>
          <p:cNvPr id="3" name="Content Placeholder 2">
            <a:extLst>
              <a:ext uri="{FF2B5EF4-FFF2-40B4-BE49-F238E27FC236}">
                <a16:creationId xmlns:a16="http://schemas.microsoft.com/office/drawing/2014/main" id="{6CE9481E-1EFF-F305-4A27-68AA791398CB}"/>
              </a:ext>
            </a:extLst>
          </p:cNvPr>
          <p:cNvSpPr>
            <a:spLocks noGrp="1"/>
          </p:cNvSpPr>
          <p:nvPr>
            <p:ph idx="1"/>
          </p:nvPr>
        </p:nvSpPr>
        <p:spPr/>
        <p:txBody>
          <a:bodyPr>
            <a:normAutofit fontScale="92500" lnSpcReduction="10000"/>
          </a:bodyPr>
          <a:lstStyle/>
          <a:p>
            <a:r>
              <a:rPr lang="en-GB" dirty="0">
                <a:effectLst/>
              </a:rPr>
              <a:t>Admin (2023) </a:t>
            </a:r>
            <a:r>
              <a:rPr lang="en-GB" i="1" dirty="0">
                <a:effectLst/>
              </a:rPr>
              <a:t>Strengths and weaknesses of psychodynamic theory by Sigmund Freud</a:t>
            </a:r>
            <a:r>
              <a:rPr lang="en-GB" dirty="0">
                <a:effectLst/>
              </a:rPr>
              <a:t>, </a:t>
            </a:r>
            <a:r>
              <a:rPr lang="en-GB" i="1" dirty="0">
                <a:effectLst/>
              </a:rPr>
              <a:t>How and When Learners Portal</a:t>
            </a:r>
            <a:r>
              <a:rPr lang="en-GB" dirty="0">
                <a:effectLst/>
              </a:rPr>
              <a:t>. Available at: https://howandwhen.org/strengths-and-weaknesses-of-psychodynamic-theory-by-sigmund-freud/ (Accessed: 04 November 2024). </a:t>
            </a:r>
          </a:p>
          <a:p>
            <a:r>
              <a:rPr lang="en-GB" dirty="0">
                <a:effectLst/>
              </a:rPr>
              <a:t>Editor, -Flow Psychology (2016) </a:t>
            </a:r>
            <a:r>
              <a:rPr lang="en-GB" i="1" dirty="0">
                <a:effectLst/>
              </a:rPr>
              <a:t>6 psychodynamic approach strengths and weaknesses</a:t>
            </a:r>
            <a:r>
              <a:rPr lang="en-GB" dirty="0">
                <a:effectLst/>
              </a:rPr>
              <a:t>, </a:t>
            </a:r>
            <a:r>
              <a:rPr lang="en-GB" i="1" dirty="0" err="1">
                <a:effectLst/>
              </a:rPr>
              <a:t>Grimag</a:t>
            </a:r>
            <a:r>
              <a:rPr lang="en-GB" dirty="0">
                <a:effectLst/>
              </a:rPr>
              <a:t>. Available at: https://flowpsychology.com/6-psychodynamic-approach-strengths-and-weaknesses/ (Accessed: 04 November 2024). </a:t>
            </a:r>
          </a:p>
        </p:txBody>
      </p:sp>
    </p:spTree>
    <p:extLst>
      <p:ext uri="{BB962C8B-B14F-4D97-AF65-F5344CB8AC3E}">
        <p14:creationId xmlns:p14="http://schemas.microsoft.com/office/powerpoint/2010/main" val="30190879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AF37-FCF7-3153-5552-47D73D659546}"/>
              </a:ext>
            </a:extLst>
          </p:cNvPr>
          <p:cNvSpPr>
            <a:spLocks noGrp="1"/>
          </p:cNvSpPr>
          <p:nvPr>
            <p:ph type="title"/>
          </p:nvPr>
        </p:nvSpPr>
        <p:spPr/>
        <p:txBody>
          <a:bodyPr>
            <a:normAutofit fontScale="90000"/>
          </a:bodyPr>
          <a:lstStyle/>
          <a:p>
            <a:r>
              <a:rPr lang="en-GB" dirty="0"/>
              <a:t>Disadvantages – Psychological Theory</a:t>
            </a:r>
          </a:p>
        </p:txBody>
      </p:sp>
      <p:sp>
        <p:nvSpPr>
          <p:cNvPr id="3" name="Content Placeholder 2">
            <a:extLst>
              <a:ext uri="{FF2B5EF4-FFF2-40B4-BE49-F238E27FC236}">
                <a16:creationId xmlns:a16="http://schemas.microsoft.com/office/drawing/2014/main" id="{DCE2A120-EBFC-581E-6E6F-341AC85A7553}"/>
              </a:ext>
            </a:extLst>
          </p:cNvPr>
          <p:cNvSpPr>
            <a:spLocks noGrp="1"/>
          </p:cNvSpPr>
          <p:nvPr>
            <p:ph idx="1"/>
          </p:nvPr>
        </p:nvSpPr>
        <p:spPr/>
        <p:txBody>
          <a:bodyPr/>
          <a:lstStyle/>
          <a:p>
            <a:r>
              <a:rPr lang="en-GB" dirty="0">
                <a:effectLst/>
              </a:rPr>
              <a:t>Editor, -Flow Psychology (2016a) </a:t>
            </a:r>
            <a:r>
              <a:rPr lang="en-GB" i="1" dirty="0">
                <a:effectLst/>
              </a:rPr>
              <a:t>6 psychodynamic approach strengths and weaknesses</a:t>
            </a:r>
            <a:r>
              <a:rPr lang="en-GB" dirty="0">
                <a:effectLst/>
              </a:rPr>
              <a:t>, </a:t>
            </a:r>
            <a:r>
              <a:rPr lang="en-GB" i="1" dirty="0" err="1">
                <a:effectLst/>
              </a:rPr>
              <a:t>Grimag</a:t>
            </a:r>
            <a:r>
              <a:rPr lang="en-GB" dirty="0">
                <a:effectLst/>
              </a:rPr>
              <a:t>. Available at: https://flowpsychology.com/6-psychodynamic-approach-strengths-and-weaknesses/ (Accessed: 04 November 2024). </a:t>
            </a:r>
          </a:p>
          <a:p>
            <a:r>
              <a:rPr lang="en-GB" i="1" dirty="0">
                <a:effectLst/>
              </a:rPr>
              <a:t>The psychodynamic approach</a:t>
            </a:r>
            <a:r>
              <a:rPr lang="en-GB" dirty="0">
                <a:effectLst/>
              </a:rPr>
              <a:t> (no date) </a:t>
            </a:r>
            <a:r>
              <a:rPr lang="en-GB" i="1" dirty="0">
                <a:effectLst/>
              </a:rPr>
              <a:t>tutor2u</a:t>
            </a:r>
            <a:r>
              <a:rPr lang="en-GB" dirty="0">
                <a:effectLst/>
              </a:rPr>
              <a:t>. Available at: https://www.tutor2u.net/psychology/reference/the-psychodynamic-approach (Accessed: 04 November 2024). </a:t>
            </a:r>
          </a:p>
        </p:txBody>
      </p:sp>
    </p:spTree>
    <p:extLst>
      <p:ext uri="{BB962C8B-B14F-4D97-AF65-F5344CB8AC3E}">
        <p14:creationId xmlns:p14="http://schemas.microsoft.com/office/powerpoint/2010/main" val="29949792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6A518-5B89-0EFC-2D04-8209CC02E43B}"/>
              </a:ext>
            </a:extLst>
          </p:cNvPr>
          <p:cNvSpPr>
            <a:spLocks noGrp="1"/>
          </p:cNvSpPr>
          <p:nvPr>
            <p:ph type="title"/>
          </p:nvPr>
        </p:nvSpPr>
        <p:spPr/>
        <p:txBody>
          <a:bodyPr/>
          <a:lstStyle/>
          <a:p>
            <a:r>
              <a:rPr lang="en-GB" dirty="0"/>
              <a:t>References - Power Control Theory</a:t>
            </a:r>
          </a:p>
        </p:txBody>
      </p:sp>
      <p:sp>
        <p:nvSpPr>
          <p:cNvPr id="3" name="Content Placeholder 2">
            <a:extLst>
              <a:ext uri="{FF2B5EF4-FFF2-40B4-BE49-F238E27FC236}">
                <a16:creationId xmlns:a16="http://schemas.microsoft.com/office/drawing/2014/main" id="{E4C95A43-46B6-3FEC-F407-894C3F169114}"/>
              </a:ext>
            </a:extLst>
          </p:cNvPr>
          <p:cNvSpPr>
            <a:spLocks noGrp="1"/>
          </p:cNvSpPr>
          <p:nvPr>
            <p:ph idx="1"/>
          </p:nvPr>
        </p:nvSpPr>
        <p:spPr/>
        <p:txBody>
          <a:bodyPr>
            <a:normAutofit fontScale="55000" lnSpcReduction="20000"/>
          </a:bodyPr>
          <a:lstStyle/>
          <a:p>
            <a:r>
              <a:rPr lang="en-GB" dirty="0">
                <a:effectLst/>
              </a:rPr>
              <a:t>Whitely, K.M. (2014) </a:t>
            </a:r>
            <a:r>
              <a:rPr lang="en-GB" i="1" dirty="0">
                <a:effectLst/>
              </a:rPr>
              <a:t>Power control theory - </a:t>
            </a:r>
            <a:r>
              <a:rPr lang="en-GB" i="1" dirty="0" err="1">
                <a:effectLst/>
              </a:rPr>
              <a:t>whiteley</a:t>
            </a:r>
            <a:r>
              <a:rPr lang="en-GB" i="1" dirty="0">
                <a:effectLst/>
              </a:rPr>
              <a:t> - - major reference works - </a:t>
            </a:r>
            <a:r>
              <a:rPr lang="en-GB" i="1" dirty="0" err="1">
                <a:effectLst/>
              </a:rPr>
              <a:t>wiley</a:t>
            </a:r>
            <a:r>
              <a:rPr lang="en-GB" i="1" dirty="0">
                <a:effectLst/>
              </a:rPr>
              <a:t> online library</a:t>
            </a:r>
            <a:r>
              <a:rPr lang="en-GB" dirty="0">
                <a:effectLst/>
              </a:rPr>
              <a:t>. Available at: https://onlinelibrary.wiley.com/doi/abs/10.1002/9781118517383.wbeccj399 (Accessed: 04 November 2024). </a:t>
            </a:r>
          </a:p>
          <a:p>
            <a:r>
              <a:rPr lang="en-GB" i="1" dirty="0">
                <a:effectLst/>
              </a:rPr>
              <a:t>How deviant </a:t>
            </a:r>
            <a:r>
              <a:rPr lang="en-GB" i="1" dirty="0" err="1">
                <a:effectLst/>
              </a:rPr>
              <a:t>behavior</a:t>
            </a:r>
            <a:r>
              <a:rPr lang="en-GB" i="1" dirty="0">
                <a:effectLst/>
              </a:rPr>
              <a:t> affects society</a:t>
            </a:r>
            <a:r>
              <a:rPr lang="en-GB" dirty="0">
                <a:effectLst/>
              </a:rPr>
              <a:t> (no date) </a:t>
            </a:r>
            <a:r>
              <a:rPr lang="en-GB" i="1" dirty="0">
                <a:effectLst/>
              </a:rPr>
              <a:t>Bartleby</a:t>
            </a:r>
            <a:r>
              <a:rPr lang="en-GB" dirty="0">
                <a:effectLst/>
              </a:rPr>
              <a:t>. Available at: https://www.bartleby.com/essay/How-Deviant-Behavior-Affects-Society-F32VJCN9KRZYA (Accessed: 04 November 2024). </a:t>
            </a:r>
          </a:p>
          <a:p>
            <a:endParaRPr lang="en-GB" dirty="0"/>
          </a:p>
          <a:p>
            <a:r>
              <a:rPr lang="en-GB" dirty="0">
                <a:effectLst/>
              </a:rPr>
              <a:t>Blackwell, – Brenda sims (2005) </a:t>
            </a:r>
            <a:r>
              <a:rPr lang="en-GB" i="1" dirty="0">
                <a:effectLst/>
              </a:rPr>
              <a:t>On the relationships between gender, power control, self-control, and crime | request PDF</a:t>
            </a:r>
            <a:r>
              <a:rPr lang="en-GB" dirty="0">
                <a:effectLst/>
              </a:rPr>
              <a:t>. Available at: https://www.researchgate.net/publication/4970713_On_the_relationships_between_gender_power_control_self-control_and_crime (Accessed: 04 November 2024). </a:t>
            </a:r>
          </a:p>
          <a:p>
            <a:r>
              <a:rPr lang="en-GB" dirty="0">
                <a:effectLst/>
              </a:rPr>
              <a:t>Bates, K.A. and </a:t>
            </a:r>
            <a:r>
              <a:rPr lang="en-GB" dirty="0" err="1">
                <a:effectLst/>
              </a:rPr>
              <a:t>Bedar</a:t>
            </a:r>
            <a:r>
              <a:rPr lang="en-GB" dirty="0">
                <a:effectLst/>
              </a:rPr>
              <a:t>, C. (2005) </a:t>
            </a:r>
            <a:r>
              <a:rPr lang="en-GB" i="1" dirty="0">
                <a:effectLst/>
              </a:rPr>
              <a:t>On the relationships between gender, power control, self-control, and crime | request PDF</a:t>
            </a:r>
            <a:r>
              <a:rPr lang="en-GB" dirty="0">
                <a:effectLst/>
              </a:rPr>
              <a:t>. Available at: https://www.researchgate.net/publication/4970713_On_the_relationships_between_gender_power_control_self-control_and_crime (Accessed: 04 November 2024). </a:t>
            </a:r>
          </a:p>
        </p:txBody>
      </p:sp>
    </p:spTree>
    <p:extLst>
      <p:ext uri="{BB962C8B-B14F-4D97-AF65-F5344CB8AC3E}">
        <p14:creationId xmlns:p14="http://schemas.microsoft.com/office/powerpoint/2010/main" val="5669972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17144-2198-EF87-E5F0-F4879BF9B3AE}"/>
              </a:ext>
            </a:extLst>
          </p:cNvPr>
          <p:cNvSpPr>
            <a:spLocks noGrp="1"/>
          </p:cNvSpPr>
          <p:nvPr>
            <p:ph type="title"/>
          </p:nvPr>
        </p:nvSpPr>
        <p:spPr/>
        <p:txBody>
          <a:bodyPr>
            <a:normAutofit fontScale="90000"/>
          </a:bodyPr>
          <a:lstStyle/>
          <a:p>
            <a:r>
              <a:rPr lang="en-GB" dirty="0"/>
              <a:t>References – Advantages with Power Control Theory</a:t>
            </a:r>
          </a:p>
        </p:txBody>
      </p:sp>
      <p:sp>
        <p:nvSpPr>
          <p:cNvPr id="3" name="Content Placeholder 2">
            <a:extLst>
              <a:ext uri="{FF2B5EF4-FFF2-40B4-BE49-F238E27FC236}">
                <a16:creationId xmlns:a16="http://schemas.microsoft.com/office/drawing/2014/main" id="{62729502-3BA2-8C8B-2CE8-E01B48216D14}"/>
              </a:ext>
            </a:extLst>
          </p:cNvPr>
          <p:cNvSpPr>
            <a:spLocks noGrp="1"/>
          </p:cNvSpPr>
          <p:nvPr>
            <p:ph idx="1"/>
          </p:nvPr>
        </p:nvSpPr>
        <p:spPr/>
        <p:txBody>
          <a:bodyPr/>
          <a:lstStyle/>
          <a:p>
            <a:r>
              <a:rPr lang="en-GB" dirty="0"/>
              <a:t>Criminology, third edition, Tim Newburn, 2017</a:t>
            </a:r>
          </a:p>
        </p:txBody>
      </p:sp>
    </p:spTree>
    <p:extLst>
      <p:ext uri="{BB962C8B-B14F-4D97-AF65-F5344CB8AC3E}">
        <p14:creationId xmlns:p14="http://schemas.microsoft.com/office/powerpoint/2010/main" val="21213573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488B2-8F98-0429-C681-CA0674AF6C97}"/>
              </a:ext>
            </a:extLst>
          </p:cNvPr>
          <p:cNvSpPr>
            <a:spLocks noGrp="1"/>
          </p:cNvSpPr>
          <p:nvPr>
            <p:ph type="title"/>
          </p:nvPr>
        </p:nvSpPr>
        <p:spPr/>
        <p:txBody>
          <a:bodyPr>
            <a:normAutofit fontScale="90000"/>
          </a:bodyPr>
          <a:lstStyle/>
          <a:p>
            <a:r>
              <a:rPr lang="en-GB" dirty="0"/>
              <a:t>Disadvantages – Power Theory Control</a:t>
            </a:r>
          </a:p>
        </p:txBody>
      </p:sp>
      <p:sp>
        <p:nvSpPr>
          <p:cNvPr id="3" name="Content Placeholder 2">
            <a:extLst>
              <a:ext uri="{FF2B5EF4-FFF2-40B4-BE49-F238E27FC236}">
                <a16:creationId xmlns:a16="http://schemas.microsoft.com/office/drawing/2014/main" id="{B485A0E4-FA80-D647-6FF8-D7B1BDBA7D0C}"/>
              </a:ext>
            </a:extLst>
          </p:cNvPr>
          <p:cNvSpPr>
            <a:spLocks noGrp="1"/>
          </p:cNvSpPr>
          <p:nvPr>
            <p:ph idx="1"/>
          </p:nvPr>
        </p:nvSpPr>
        <p:spPr/>
        <p:txBody>
          <a:bodyPr/>
          <a:lstStyle/>
          <a:p>
            <a:r>
              <a:rPr lang="en-GB" dirty="0"/>
              <a:t>Criminology, third edition, Tim Newburn, 2017</a:t>
            </a:r>
          </a:p>
          <a:p>
            <a:pPr marL="228600" indent="0">
              <a:buNone/>
            </a:pPr>
            <a:endParaRPr lang="en-GB" dirty="0"/>
          </a:p>
        </p:txBody>
      </p:sp>
    </p:spTree>
    <p:extLst>
      <p:ext uri="{BB962C8B-B14F-4D97-AF65-F5344CB8AC3E}">
        <p14:creationId xmlns:p14="http://schemas.microsoft.com/office/powerpoint/2010/main" val="2670464793"/>
      </p:ext>
    </p:extLst>
  </p:cSld>
  <p:clrMapOvr>
    <a:masterClrMapping/>
  </p:clrMapOvr>
</p:sld>
</file>

<file path=ppt/theme/theme1.xml><?xml version="1.0" encoding="utf-8"?>
<a:theme xmlns:a="http://schemas.openxmlformats.org/drawingml/2006/main" name="LuminousVTI">
  <a:themeElements>
    <a:clrScheme name="AnalogousFromLightSeedRightStep">
      <a:dk1>
        <a:srgbClr val="000000"/>
      </a:dk1>
      <a:lt1>
        <a:srgbClr val="FFFFFF"/>
      </a:lt1>
      <a:dk2>
        <a:srgbClr val="243141"/>
      </a:dk2>
      <a:lt2>
        <a:srgbClr val="E2E3E8"/>
      </a:lt2>
      <a:accent1>
        <a:srgbClr val="AAA180"/>
      </a:accent1>
      <a:accent2>
        <a:srgbClr val="9CA671"/>
      </a:accent2>
      <a:accent3>
        <a:srgbClr val="8FA880"/>
      </a:accent3>
      <a:accent4>
        <a:srgbClr val="76AD78"/>
      </a:accent4>
      <a:accent5>
        <a:srgbClr val="81AB94"/>
      </a:accent5>
      <a:accent6>
        <a:srgbClr val="74AAA2"/>
      </a:accent6>
      <a:hlink>
        <a:srgbClr val="6978AE"/>
      </a:hlink>
      <a:folHlink>
        <a:srgbClr val="7F7F7F"/>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30147</TotalTime>
  <Words>3890</Words>
  <Application>Microsoft Office PowerPoint</Application>
  <PresentationFormat>Widescreen</PresentationFormat>
  <Paragraphs>110</Paragraphs>
  <Slides>29</Slides>
  <Notes>19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Amasis MT Pro Black</vt:lpstr>
      <vt:lpstr>Aptos</vt:lpstr>
      <vt:lpstr>Arial</vt:lpstr>
      <vt:lpstr>Avenir Next LT Pro</vt:lpstr>
      <vt:lpstr>Sabon Next LT</vt:lpstr>
      <vt:lpstr>Wingdings</vt:lpstr>
      <vt:lpstr>LuminousVTI</vt:lpstr>
      <vt:lpstr>Criminological theory and causes of criminal behaviour</vt:lpstr>
      <vt:lpstr>Introduction </vt:lpstr>
      <vt:lpstr>State the 4 theories </vt:lpstr>
      <vt:lpstr>Theory 1 – Rational Choice Theory </vt:lpstr>
      <vt:lpstr>Advantages with Rational Choice Theory</vt:lpstr>
      <vt:lpstr>Disadvantages with Rational  Choice Theory</vt:lpstr>
      <vt:lpstr>Theory 2 – Personality Theory  </vt:lpstr>
      <vt:lpstr>Advantages with Personality Theory</vt:lpstr>
      <vt:lpstr>Disadvantages With Somatotyping</vt:lpstr>
      <vt:lpstr>Theory 3 – Iceberg Theory</vt:lpstr>
      <vt:lpstr>Advantages with Iceberg Theory</vt:lpstr>
      <vt:lpstr>Disadvantages with Iceberg Theory</vt:lpstr>
      <vt:lpstr>Theory 4 – Power Control Theory</vt:lpstr>
      <vt:lpstr>Advantages with Power Control Theory</vt:lpstr>
      <vt:lpstr>Disadvantages with Power Control Theory</vt:lpstr>
      <vt:lpstr>Conclusion: </vt:lpstr>
      <vt:lpstr>PowerPoint Presentation</vt:lpstr>
      <vt:lpstr>References- Rational Choice Theory  </vt:lpstr>
      <vt:lpstr>References – Rational Choice Theory Advantages: </vt:lpstr>
      <vt:lpstr>References - Rational Choice Theory – Advantages and Disadvantages</vt:lpstr>
      <vt:lpstr>References – Somatotyping</vt:lpstr>
      <vt:lpstr>References - Advantages with Somatotyping</vt:lpstr>
      <vt:lpstr>References – Disadvantages with Somatotyping</vt:lpstr>
      <vt:lpstr>References – Psychological Theory</vt:lpstr>
      <vt:lpstr>Advantages – Psychological Theory</vt:lpstr>
      <vt:lpstr>Disadvantages – Psychological Theory</vt:lpstr>
      <vt:lpstr>References - Power Control Theory</vt:lpstr>
      <vt:lpstr>References – Advantages with Power Control Theory</vt:lpstr>
      <vt:lpstr>Disadvantages – Power Theory Control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Annie Benwell</dc:creator>
  <cp:lastModifiedBy>Annie Benwell</cp:lastModifiedBy>
  <cp:revision>2</cp:revision>
  <dcterms:created xsi:type="dcterms:W3CDTF">2024-10-08T08:30:55Z</dcterms:created>
  <dcterms:modified xsi:type="dcterms:W3CDTF">2024-11-04T02:42:59Z</dcterms:modified>
</cp:coreProperties>
</file>