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62"/>
  </p:notesMasterIdLst>
  <p:sldIdLst>
    <p:sldId id="257" r:id="rId2"/>
    <p:sldId id="307" r:id="rId3"/>
    <p:sldId id="308" r:id="rId4"/>
    <p:sldId id="336" r:id="rId5"/>
    <p:sldId id="315" r:id="rId6"/>
    <p:sldId id="317" r:id="rId7"/>
    <p:sldId id="318" r:id="rId8"/>
    <p:sldId id="319" r:id="rId9"/>
    <p:sldId id="320" r:id="rId10"/>
    <p:sldId id="321" r:id="rId11"/>
    <p:sldId id="322" r:id="rId12"/>
    <p:sldId id="340" r:id="rId13"/>
    <p:sldId id="341" r:id="rId14"/>
    <p:sldId id="342" r:id="rId15"/>
    <p:sldId id="337" r:id="rId16"/>
    <p:sldId id="333" r:id="rId17"/>
    <p:sldId id="343" r:id="rId18"/>
    <p:sldId id="345" r:id="rId19"/>
    <p:sldId id="344" r:id="rId20"/>
    <p:sldId id="346" r:id="rId21"/>
    <p:sldId id="323" r:id="rId22"/>
    <p:sldId id="311" r:id="rId23"/>
    <p:sldId id="313" r:id="rId24"/>
    <p:sldId id="309" r:id="rId25"/>
    <p:sldId id="353" r:id="rId26"/>
    <p:sldId id="354" r:id="rId27"/>
    <p:sldId id="355" r:id="rId28"/>
    <p:sldId id="356" r:id="rId29"/>
    <p:sldId id="357" r:id="rId30"/>
    <p:sldId id="359" r:id="rId31"/>
    <p:sldId id="358" r:id="rId32"/>
    <p:sldId id="338" r:id="rId33"/>
    <p:sldId id="260" r:id="rId34"/>
    <p:sldId id="297" r:id="rId35"/>
    <p:sldId id="305" r:id="rId36"/>
    <p:sldId id="360" r:id="rId37"/>
    <p:sldId id="298" r:id="rId38"/>
    <p:sldId id="295" r:id="rId39"/>
    <p:sldId id="306" r:id="rId40"/>
    <p:sldId id="300" r:id="rId41"/>
    <p:sldId id="274" r:id="rId42"/>
    <p:sldId id="275" r:id="rId43"/>
    <p:sldId id="276" r:id="rId44"/>
    <p:sldId id="278" r:id="rId45"/>
    <p:sldId id="279" r:id="rId46"/>
    <p:sldId id="296" r:id="rId47"/>
    <p:sldId id="263" r:id="rId48"/>
    <p:sldId id="264" r:id="rId49"/>
    <p:sldId id="265" r:id="rId50"/>
    <p:sldId id="268" r:id="rId51"/>
    <p:sldId id="286" r:id="rId52"/>
    <p:sldId id="269" r:id="rId53"/>
    <p:sldId id="289" r:id="rId54"/>
    <p:sldId id="271" r:id="rId55"/>
    <p:sldId id="272" r:id="rId56"/>
    <p:sldId id="273" r:id="rId57"/>
    <p:sldId id="270" r:id="rId58"/>
    <p:sldId id="351" r:id="rId59"/>
    <p:sldId id="302" r:id="rId60"/>
    <p:sldId id="352" r:id="rId6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848" y="76"/>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7.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29.wmf"/><Relationship Id="rId1" Type="http://schemas.openxmlformats.org/officeDocument/2006/relationships/image" Target="../media/image28.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2.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206" tIns="45103" rIns="90206" bIns="45103"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0206" tIns="45103" rIns="90206" bIns="45103" rtlCol="0"/>
          <a:lstStyle>
            <a:lvl1pPr algn="r">
              <a:defRPr sz="1200"/>
            </a:lvl1pPr>
          </a:lstStyle>
          <a:p>
            <a:fld id="{8E000B1B-6ED7-4262-AE5D-5D86A2D75900}" type="datetimeFigureOut">
              <a:rPr lang="en-GB" smtClean="0"/>
              <a:pPr/>
              <a:t>09/03/2020</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206" tIns="45103" rIns="90206" bIns="45103"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0206" tIns="45103" rIns="90206" bIns="45103"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29"/>
            <a:ext cx="2914015" cy="488712"/>
          </a:xfrm>
          <a:prstGeom prst="rect">
            <a:avLst/>
          </a:prstGeom>
        </p:spPr>
        <p:txBody>
          <a:bodyPr vert="horz" lIns="90206" tIns="45103" rIns="90206" bIns="45103"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29"/>
            <a:ext cx="2914015" cy="488712"/>
          </a:xfrm>
          <a:prstGeom prst="rect">
            <a:avLst/>
          </a:prstGeom>
        </p:spPr>
        <p:txBody>
          <a:bodyPr vert="horz" lIns="90206" tIns="45103" rIns="90206" bIns="45103" rtlCol="0" anchor="b"/>
          <a:lstStyle>
            <a:lvl1pPr algn="r">
              <a:defRPr sz="1200"/>
            </a:lvl1pPr>
          </a:lstStyle>
          <a:p>
            <a:fld id="{3539C3CA-4501-4CB5-AA7E-6959F374DFA3}" type="slidenum">
              <a:rPr lang="en-GB" smtClean="0"/>
              <a:pPr/>
              <a:t>‹#›</a:t>
            </a:fld>
            <a:endParaRPr lang="en-GB"/>
          </a:p>
        </p:txBody>
      </p:sp>
    </p:spTree>
    <p:extLst>
      <p:ext uri="{BB962C8B-B14F-4D97-AF65-F5344CB8AC3E}">
        <p14:creationId xmlns:p14="http://schemas.microsoft.com/office/powerpoint/2010/main" val="3992216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CE2B391F-6FF3-49C3-8967-48517D386C05}" type="slidenum">
              <a:rPr kumimoji="0" lang="ar-SA" altLang="en-US" smtClean="0">
                <a:latin typeface="Times New Roman" pitchFamily="18" charset="0"/>
                <a:cs typeface="Times New Roman" pitchFamily="18" charset="0"/>
              </a:rPr>
              <a:pPr>
                <a:spcBef>
                  <a:spcPct val="0"/>
                </a:spcBef>
              </a:pPr>
              <a:t>1</a:t>
            </a:fld>
            <a:endParaRPr kumimoji="0" lang="en-AU" altLang="en-US" smtClean="0">
              <a:latin typeface="Times New Roman" pitchFamily="18" charset="0"/>
              <a:cs typeface="Times New Roman" pitchFamily="18" charset="0"/>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9061953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39C3CA-4501-4CB5-AA7E-6959F374DFA3}" type="slidenum">
              <a:rPr lang="en-GB" smtClean="0"/>
              <a:pPr/>
              <a:t>27</a:t>
            </a:fld>
            <a:endParaRPr lang="en-GB"/>
          </a:p>
        </p:txBody>
      </p:sp>
    </p:spTree>
    <p:extLst>
      <p:ext uri="{BB962C8B-B14F-4D97-AF65-F5344CB8AC3E}">
        <p14:creationId xmlns:p14="http://schemas.microsoft.com/office/powerpoint/2010/main" val="4069789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A9FF18-9430-4EAE-9B15-ECD7D5938CAF}" type="slidenum">
              <a:rPr lang="en-US" altLang="en-US"/>
              <a:pPr/>
              <a:t>29</a:t>
            </a:fld>
            <a:endParaRPr lang="en-US" altLang="en-US"/>
          </a:p>
        </p:txBody>
      </p:sp>
      <p:sp>
        <p:nvSpPr>
          <p:cNvPr id="68610"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624615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6A8F764F-D9B0-47C6-B1FB-16341E809623}" type="slidenum">
              <a:rPr kumimoji="0" lang="ar-SA" altLang="en-US" smtClean="0">
                <a:latin typeface="Times New Roman" pitchFamily="18" charset="0"/>
                <a:cs typeface="Times New Roman" pitchFamily="18" charset="0"/>
              </a:rPr>
              <a:pPr>
                <a:spcBef>
                  <a:spcPct val="0"/>
                </a:spcBef>
              </a:pPr>
              <a:t>33</a:t>
            </a:fld>
            <a:endParaRPr kumimoji="0" lang="en-AU" altLang="en-US" smtClean="0">
              <a:latin typeface="Times New Roman" pitchFamily="18" charset="0"/>
              <a:cs typeface="Times New Roman" pitchFamily="18" charset="0"/>
            </a:endParaRPr>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3449122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800">
                <a:solidFill>
                  <a:schemeClr val="tx1"/>
                </a:solidFill>
                <a:latin typeface="Calibri" pitchFamily="34" charset="0"/>
              </a:defRPr>
            </a:lvl1pPr>
            <a:lvl2pPr marL="485266" indent="-186641" eaLnBrk="0" hangingPunct="0">
              <a:spcBef>
                <a:spcPct val="30000"/>
              </a:spcBef>
              <a:defRPr sz="800">
                <a:solidFill>
                  <a:schemeClr val="tx1"/>
                </a:solidFill>
                <a:latin typeface="Calibri" pitchFamily="34" charset="0"/>
              </a:defRPr>
            </a:lvl2pPr>
            <a:lvl3pPr marL="746563" indent="-149313" eaLnBrk="0" hangingPunct="0">
              <a:spcBef>
                <a:spcPct val="30000"/>
              </a:spcBef>
              <a:defRPr sz="800">
                <a:solidFill>
                  <a:schemeClr val="tx1"/>
                </a:solidFill>
                <a:latin typeface="Calibri" pitchFamily="34" charset="0"/>
              </a:defRPr>
            </a:lvl3pPr>
            <a:lvl4pPr marL="1045189" indent="-149313" eaLnBrk="0" hangingPunct="0">
              <a:spcBef>
                <a:spcPct val="30000"/>
              </a:spcBef>
              <a:defRPr sz="800">
                <a:solidFill>
                  <a:schemeClr val="tx1"/>
                </a:solidFill>
                <a:latin typeface="Calibri" pitchFamily="34" charset="0"/>
              </a:defRPr>
            </a:lvl4pPr>
            <a:lvl5pPr marL="1343815" indent="-149313" eaLnBrk="0" hangingPunct="0">
              <a:spcBef>
                <a:spcPct val="30000"/>
              </a:spcBef>
              <a:defRPr sz="800">
                <a:solidFill>
                  <a:schemeClr val="tx1"/>
                </a:solidFill>
                <a:latin typeface="Calibri" pitchFamily="34" charset="0"/>
              </a:defRPr>
            </a:lvl5pPr>
            <a:lvl6pPr marL="1642441" indent="-149313" eaLnBrk="0" fontAlgn="base" hangingPunct="0">
              <a:spcBef>
                <a:spcPct val="30000"/>
              </a:spcBef>
              <a:spcAft>
                <a:spcPct val="0"/>
              </a:spcAft>
              <a:defRPr sz="800">
                <a:solidFill>
                  <a:schemeClr val="tx1"/>
                </a:solidFill>
                <a:latin typeface="Calibri" pitchFamily="34" charset="0"/>
              </a:defRPr>
            </a:lvl6pPr>
            <a:lvl7pPr marL="1941066" indent="-149313" eaLnBrk="0" fontAlgn="base" hangingPunct="0">
              <a:spcBef>
                <a:spcPct val="30000"/>
              </a:spcBef>
              <a:spcAft>
                <a:spcPct val="0"/>
              </a:spcAft>
              <a:defRPr sz="800">
                <a:solidFill>
                  <a:schemeClr val="tx1"/>
                </a:solidFill>
                <a:latin typeface="Calibri" pitchFamily="34" charset="0"/>
              </a:defRPr>
            </a:lvl7pPr>
            <a:lvl8pPr marL="2239691" indent="-149313" eaLnBrk="0" fontAlgn="base" hangingPunct="0">
              <a:spcBef>
                <a:spcPct val="30000"/>
              </a:spcBef>
              <a:spcAft>
                <a:spcPct val="0"/>
              </a:spcAft>
              <a:defRPr sz="800">
                <a:solidFill>
                  <a:schemeClr val="tx1"/>
                </a:solidFill>
                <a:latin typeface="Calibri" pitchFamily="34" charset="0"/>
              </a:defRPr>
            </a:lvl8pPr>
            <a:lvl9pPr marL="2538317" indent="-149313" eaLnBrk="0" fontAlgn="base" hangingPunct="0">
              <a:spcBef>
                <a:spcPct val="30000"/>
              </a:spcBef>
              <a:spcAft>
                <a:spcPct val="0"/>
              </a:spcAft>
              <a:defRPr sz="800">
                <a:solidFill>
                  <a:schemeClr val="tx1"/>
                </a:solidFill>
                <a:latin typeface="Calibri" pitchFamily="34" charset="0"/>
              </a:defRPr>
            </a:lvl9pPr>
          </a:lstStyle>
          <a:p>
            <a:pPr eaLnBrk="1" hangingPunct="1">
              <a:spcBef>
                <a:spcPct val="0"/>
              </a:spcBef>
            </a:pPr>
            <a:fld id="{42D96C45-CB8B-4FFF-BCB2-658AD695954E}" type="slidenum">
              <a:rPr lang="en-US" altLang="en-US" sz="1200">
                <a:latin typeface="Arial" charset="0"/>
              </a:rPr>
              <a:pPr eaLnBrk="1" hangingPunct="1">
                <a:spcBef>
                  <a:spcPct val="0"/>
                </a:spcBef>
              </a:pPr>
              <a:t>37</a:t>
            </a:fld>
            <a:endParaRPr lang="en-US" altLang="en-US" sz="1200">
              <a:latin typeface="Arial" charset="0"/>
            </a:endParaRPr>
          </a:p>
        </p:txBody>
      </p:sp>
      <p:sp>
        <p:nvSpPr>
          <p:cNvPr id="3789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1457496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865C62D-8DBC-4E20-AF53-CA0F5199FF97}" type="slidenum">
              <a:rPr lang="en-AU"/>
              <a:pPr/>
              <a:t>38</a:t>
            </a:fld>
            <a:endParaRPr lang="en-AU"/>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96730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9B448E35-828B-4FB0-B3EF-1BB4A514B26C}" type="slidenum">
              <a:rPr kumimoji="0" lang="ar-SA" altLang="en-US" smtClean="0">
                <a:latin typeface="Times New Roman" pitchFamily="18" charset="0"/>
                <a:cs typeface="Times New Roman" pitchFamily="18" charset="0"/>
              </a:rPr>
              <a:pPr>
                <a:spcBef>
                  <a:spcPct val="0"/>
                </a:spcBef>
              </a:pPr>
              <a:t>41</a:t>
            </a:fld>
            <a:endParaRPr kumimoji="0" lang="en-AU" altLang="en-US" smtClean="0">
              <a:latin typeface="Times New Roman" pitchFamily="18" charset="0"/>
              <a:cs typeface="Times New Roman" pitchFamily="18" charset="0"/>
            </a:endParaRPr>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3534823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BC1DD471-665A-4E09-AA1F-D3B2D1F4D60C}" type="slidenum">
              <a:rPr kumimoji="0" lang="ar-SA" altLang="en-US" smtClean="0">
                <a:latin typeface="Times New Roman" pitchFamily="18" charset="0"/>
                <a:cs typeface="Times New Roman" pitchFamily="18" charset="0"/>
              </a:rPr>
              <a:pPr>
                <a:spcBef>
                  <a:spcPct val="0"/>
                </a:spcBef>
              </a:pPr>
              <a:t>42</a:t>
            </a:fld>
            <a:endParaRPr kumimoji="0" lang="en-AU" altLang="en-US" smtClean="0">
              <a:latin typeface="Times New Roman" pitchFamily="18" charset="0"/>
              <a:cs typeface="Times New Roman" pitchFamily="18" charset="0"/>
            </a:endParaRPr>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28194218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C2A3770F-9363-4263-90FB-A90945398C4F}" type="slidenum">
              <a:rPr kumimoji="0" lang="ar-SA" altLang="en-US" smtClean="0">
                <a:latin typeface="Times New Roman" pitchFamily="18" charset="0"/>
                <a:cs typeface="Times New Roman" pitchFamily="18" charset="0"/>
              </a:rPr>
              <a:pPr>
                <a:spcBef>
                  <a:spcPct val="0"/>
                </a:spcBef>
              </a:pPr>
              <a:t>43</a:t>
            </a:fld>
            <a:endParaRPr kumimoji="0" lang="en-AU" altLang="en-US" smtClean="0">
              <a:latin typeface="Times New Roman" pitchFamily="18" charset="0"/>
              <a:cs typeface="Times New Roman" pitchFamily="18" charset="0"/>
            </a:endParaRPr>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10362956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BB159135-83CA-4502-9158-FB97F7905B04}" type="slidenum">
              <a:rPr kumimoji="0" lang="ar-SA" altLang="en-US" smtClean="0">
                <a:latin typeface="Times New Roman" pitchFamily="18" charset="0"/>
                <a:cs typeface="Times New Roman" pitchFamily="18" charset="0"/>
              </a:rPr>
              <a:pPr>
                <a:spcBef>
                  <a:spcPct val="0"/>
                </a:spcBef>
              </a:pPr>
              <a:t>44</a:t>
            </a:fld>
            <a:endParaRPr kumimoji="0" lang="en-AU" altLang="en-US" smtClean="0">
              <a:latin typeface="Times New Roman" pitchFamily="18" charset="0"/>
              <a:cs typeface="Times New Roman" pitchFamily="18" charset="0"/>
            </a:endParaRPr>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353411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8FB8D92C-4DA7-4698-8A64-62F4173EA87D}" type="slidenum">
              <a:rPr kumimoji="0" lang="ar-SA" altLang="en-US" smtClean="0">
                <a:latin typeface="Times New Roman" pitchFamily="18" charset="0"/>
                <a:cs typeface="Times New Roman" pitchFamily="18" charset="0"/>
              </a:rPr>
              <a:pPr>
                <a:spcBef>
                  <a:spcPct val="0"/>
                </a:spcBef>
              </a:pPr>
              <a:t>45</a:t>
            </a:fld>
            <a:endParaRPr kumimoji="0" lang="en-AU" altLang="en-US" smtClean="0">
              <a:latin typeface="Times New Roman" pitchFamily="18" charset="0"/>
              <a:cs typeface="Times New Roman" pitchFamily="18" charset="0"/>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13058916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F91D533B-B0AC-4F8F-B304-D1BA86811499}" type="slidenum">
              <a:rPr lang="en-AU"/>
              <a:pPr/>
              <a:t>46</a:t>
            </a:fld>
            <a:endParaRPr lang="en-AU"/>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endParaRPr lang="en-US" smtClean="0">
              <a:latin typeface="Arial" pitchFamily="34" charset="0"/>
            </a:endParaRPr>
          </a:p>
        </p:txBody>
      </p:sp>
    </p:spTree>
    <p:extLst>
      <p:ext uri="{BB962C8B-B14F-4D97-AF65-F5344CB8AC3E}">
        <p14:creationId xmlns:p14="http://schemas.microsoft.com/office/powerpoint/2010/main" val="21418677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85104C1C-4F0F-4C25-963E-5DE433D96C4D}" type="slidenum">
              <a:rPr kumimoji="0" lang="ar-SA" altLang="en-US" smtClean="0">
                <a:latin typeface="Times New Roman" pitchFamily="18" charset="0"/>
                <a:cs typeface="Times New Roman" pitchFamily="18" charset="0"/>
              </a:rPr>
              <a:pPr>
                <a:spcBef>
                  <a:spcPct val="0"/>
                </a:spcBef>
              </a:pPr>
              <a:t>47</a:t>
            </a:fld>
            <a:endParaRPr kumimoji="0" lang="en-AU" altLang="en-US" smtClean="0">
              <a:latin typeface="Times New Roman" pitchFamily="18" charset="0"/>
              <a:cs typeface="Times New Roman" pitchFamily="18" charset="0"/>
            </a:endParaRPr>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34161767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54F62275-4824-4322-B9B7-8757D45CD166}" type="slidenum">
              <a:rPr kumimoji="0" lang="ar-SA" altLang="en-US" smtClean="0">
                <a:latin typeface="Times New Roman" pitchFamily="18" charset="0"/>
                <a:cs typeface="Times New Roman" pitchFamily="18" charset="0"/>
              </a:rPr>
              <a:pPr>
                <a:spcBef>
                  <a:spcPct val="0"/>
                </a:spcBef>
              </a:pPr>
              <a:t>51</a:t>
            </a:fld>
            <a:endParaRPr kumimoji="0" lang="en-AU" altLang="en-US" smtClean="0">
              <a:latin typeface="Times New Roman" pitchFamily="18" charset="0"/>
              <a:cs typeface="Times New Roman" pitchFamily="18" charset="0"/>
            </a:endParaRPr>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25607296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716" eaLnBrk="0" hangingPunct="0">
              <a:spcBef>
                <a:spcPct val="30000"/>
              </a:spcBef>
              <a:defRPr kumimoji="1" sz="1200">
                <a:solidFill>
                  <a:schemeClr val="tx1"/>
                </a:solidFill>
                <a:latin typeface="Arial" charset="0"/>
                <a:cs typeface="Arial" charset="0"/>
              </a:defRPr>
            </a:lvl1pPr>
            <a:lvl2pPr marL="732920" indent="-281892" defTabSz="917716" eaLnBrk="0" hangingPunct="0">
              <a:spcBef>
                <a:spcPct val="30000"/>
              </a:spcBef>
              <a:defRPr kumimoji="1" sz="1200">
                <a:solidFill>
                  <a:schemeClr val="tx1"/>
                </a:solidFill>
                <a:latin typeface="Arial" charset="0"/>
                <a:cs typeface="Arial" charset="0"/>
              </a:defRPr>
            </a:lvl2pPr>
            <a:lvl3pPr marL="1127570" indent="-225514" defTabSz="917716" eaLnBrk="0" hangingPunct="0">
              <a:spcBef>
                <a:spcPct val="30000"/>
              </a:spcBef>
              <a:defRPr kumimoji="1" sz="1200">
                <a:solidFill>
                  <a:schemeClr val="tx1"/>
                </a:solidFill>
                <a:latin typeface="Arial" charset="0"/>
                <a:cs typeface="Arial" charset="0"/>
              </a:defRPr>
            </a:lvl3pPr>
            <a:lvl4pPr marL="1578597" indent="-225514" defTabSz="917716" eaLnBrk="0" hangingPunct="0">
              <a:spcBef>
                <a:spcPct val="30000"/>
              </a:spcBef>
              <a:defRPr kumimoji="1" sz="1200">
                <a:solidFill>
                  <a:schemeClr val="tx1"/>
                </a:solidFill>
                <a:latin typeface="Arial" charset="0"/>
                <a:cs typeface="Arial" charset="0"/>
              </a:defRPr>
            </a:lvl4pPr>
            <a:lvl5pPr marL="2029625" indent="-225514" defTabSz="917716" eaLnBrk="0" hangingPunct="0">
              <a:spcBef>
                <a:spcPct val="30000"/>
              </a:spcBef>
              <a:defRPr kumimoji="1" sz="1200">
                <a:solidFill>
                  <a:schemeClr val="tx1"/>
                </a:solidFill>
                <a:latin typeface="Arial" charset="0"/>
                <a:cs typeface="Arial" charset="0"/>
              </a:defRPr>
            </a:lvl5pPr>
            <a:lvl6pPr marL="2480653" indent="-225514" algn="r" defTabSz="917716" rtl="1" eaLnBrk="0" fontAlgn="base" hangingPunct="0">
              <a:spcBef>
                <a:spcPct val="30000"/>
              </a:spcBef>
              <a:spcAft>
                <a:spcPct val="0"/>
              </a:spcAft>
              <a:defRPr kumimoji="1" sz="1200">
                <a:solidFill>
                  <a:schemeClr val="tx1"/>
                </a:solidFill>
                <a:latin typeface="Arial" charset="0"/>
                <a:cs typeface="Arial" charset="0"/>
              </a:defRPr>
            </a:lvl6pPr>
            <a:lvl7pPr marL="2931681" indent="-225514" algn="r" defTabSz="917716" rtl="1" eaLnBrk="0" fontAlgn="base" hangingPunct="0">
              <a:spcBef>
                <a:spcPct val="30000"/>
              </a:spcBef>
              <a:spcAft>
                <a:spcPct val="0"/>
              </a:spcAft>
              <a:defRPr kumimoji="1" sz="1200">
                <a:solidFill>
                  <a:schemeClr val="tx1"/>
                </a:solidFill>
                <a:latin typeface="Arial" charset="0"/>
                <a:cs typeface="Arial" charset="0"/>
              </a:defRPr>
            </a:lvl7pPr>
            <a:lvl8pPr marL="3382709" indent="-225514" algn="r" defTabSz="917716" rtl="1" eaLnBrk="0" fontAlgn="base" hangingPunct="0">
              <a:spcBef>
                <a:spcPct val="30000"/>
              </a:spcBef>
              <a:spcAft>
                <a:spcPct val="0"/>
              </a:spcAft>
              <a:defRPr kumimoji="1" sz="1200">
                <a:solidFill>
                  <a:schemeClr val="tx1"/>
                </a:solidFill>
                <a:latin typeface="Arial" charset="0"/>
                <a:cs typeface="Arial" charset="0"/>
              </a:defRPr>
            </a:lvl8pPr>
            <a:lvl9pPr marL="3833736" indent="-225514" algn="r" defTabSz="917716" rtl="1" eaLnBrk="0" fontAlgn="base" hangingPunct="0">
              <a:spcBef>
                <a:spcPct val="30000"/>
              </a:spcBef>
              <a:spcAft>
                <a:spcPct val="0"/>
              </a:spcAft>
              <a:defRPr kumimoji="1" sz="1200">
                <a:solidFill>
                  <a:schemeClr val="tx1"/>
                </a:solidFill>
                <a:latin typeface="Arial" charset="0"/>
                <a:cs typeface="Arial" charset="0"/>
              </a:defRPr>
            </a:lvl9pPr>
          </a:lstStyle>
          <a:p>
            <a:pPr>
              <a:spcBef>
                <a:spcPct val="0"/>
              </a:spcBef>
            </a:pPr>
            <a:fld id="{C7E557BF-3719-4AA8-83FC-7628B2A9A7F4}" type="slidenum">
              <a:rPr kumimoji="0" lang="ar-SA" altLang="en-US" smtClean="0">
                <a:latin typeface="Times New Roman" pitchFamily="18" charset="0"/>
                <a:cs typeface="Times New Roman" pitchFamily="18" charset="0"/>
              </a:rPr>
              <a:pPr>
                <a:spcBef>
                  <a:spcPct val="0"/>
                </a:spcBef>
              </a:pPr>
              <a:t>53</a:t>
            </a:fld>
            <a:endParaRPr kumimoji="0" lang="en-AU" altLang="en-US" smtClean="0">
              <a:latin typeface="Times New Roman" pitchFamily="18" charset="0"/>
              <a:cs typeface="Times New Roman" pitchFamily="18" charset="0"/>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charset="0"/>
              <a:cs typeface="Arial" charset="0"/>
            </a:endParaRPr>
          </a:p>
        </p:txBody>
      </p:sp>
    </p:spTree>
    <p:extLst>
      <p:ext uri="{BB962C8B-B14F-4D97-AF65-F5344CB8AC3E}">
        <p14:creationId xmlns:p14="http://schemas.microsoft.com/office/powerpoint/2010/main" val="4767848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3E7907A-53D2-406E-82D9-EAD4E28A5BFE}" type="datetimeFigureOut">
              <a:rPr lang="en-GB" smtClean="0"/>
              <a:pPr/>
              <a:t>09/03/2020</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38F6696B-24CF-4E45-BB5D-12BB3D23F28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E7907A-53D2-406E-82D9-EAD4E28A5BFE}" type="datetimeFigureOut">
              <a:rPr lang="en-GB" smtClean="0"/>
              <a:pPr/>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F6696B-24CF-4E45-BB5D-12BB3D23F289}" type="slidenum">
              <a:rPr lang="en-GB" smtClean="0"/>
              <a:pPr/>
              <a:t>‹#›</a:t>
            </a:fld>
            <a:endParaRPr lang="en-GB"/>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3E7907A-53D2-406E-82D9-EAD4E28A5BFE}" type="datetimeFigureOut">
              <a:rPr lang="en-GB" smtClean="0"/>
              <a:pPr/>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F6696B-24CF-4E45-BB5D-12BB3D23F289}"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3E7907A-53D2-406E-82D9-EAD4E28A5BFE}" type="datetimeFigureOut">
              <a:rPr lang="en-GB" smtClean="0"/>
              <a:pPr/>
              <a:t>09/03/2020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F6696B-24CF-4E45-BB5D-12BB3D23F289}" type="slidenum">
              <a:rPr lang="en-GB" smtClean="0"/>
              <a:pPr/>
              <a:t>‹#›</a:t>
            </a:fld>
            <a:endParaRPr lang="en-GB"/>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3E7907A-53D2-406E-82D9-EAD4E28A5BFE}" type="datetimeFigureOut">
              <a:rPr lang="en-GB" smtClean="0"/>
              <a:pPr/>
              <a:t>09/03/2020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F6696B-24CF-4E45-BB5D-12BB3D23F28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3E7907A-53D2-406E-82D9-EAD4E28A5BFE}" type="datetimeFigureOut">
              <a:rPr lang="en-GB" smtClean="0"/>
              <a:pPr/>
              <a:t>09/03/2020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F6696B-24CF-4E45-BB5D-12BB3D23F289}" type="slidenum">
              <a:rPr lang="en-GB" smtClean="0"/>
              <a:pPr/>
              <a:t>‹#›</a:t>
            </a:fld>
            <a:endParaRPr lang="en-GB"/>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7907A-53D2-406E-82D9-EAD4E28A5BFE}" type="datetimeFigureOut">
              <a:rPr lang="en-GB" smtClean="0"/>
              <a:pPr/>
              <a:t>09/03/2020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F6696B-24CF-4E45-BB5D-12BB3D23F28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03E7907A-53D2-406E-82D9-EAD4E28A5BFE}" type="datetimeFigureOut">
              <a:rPr lang="en-GB" smtClean="0"/>
              <a:pPr/>
              <a:t>09/03/2020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F6696B-24CF-4E45-BB5D-12BB3D23F28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3E7907A-53D2-406E-82D9-EAD4E28A5BFE}" type="datetimeFigureOut">
              <a:rPr lang="en-GB" smtClean="0"/>
              <a:pPr/>
              <a:t>09/03/2020</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38F6696B-24CF-4E45-BB5D-12BB3D23F289}"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E7907A-53D2-406E-82D9-EAD4E28A5BFE}" type="datetimeFigureOut">
              <a:rPr lang="en-GB" smtClean="0"/>
              <a:pPr/>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F6696B-24CF-4E45-BB5D-12BB3D23F28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E7907A-53D2-406E-82D9-EAD4E28A5BFE}" type="datetimeFigureOut">
              <a:rPr lang="en-GB" smtClean="0"/>
              <a:pPr/>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F6696B-24CF-4E45-BB5D-12BB3D23F289}"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7813"/>
            <a:ext cx="7772400" cy="1143000"/>
          </a:xfrm>
        </p:spPr>
        <p:txBody>
          <a:bodyPr/>
          <a:lstStyle/>
          <a:p>
            <a:r>
              <a:rPr lang="en-US" smtClean="0"/>
              <a:t>Click to edit Master title style</a:t>
            </a:r>
            <a:endParaRPr lang="ar-EG"/>
          </a:p>
        </p:txBody>
      </p:sp>
      <p:sp>
        <p:nvSpPr>
          <p:cNvPr id="3" name="Text Placeholder 2"/>
          <p:cNvSpPr>
            <a:spLocks noGrp="1"/>
          </p:cNvSpPr>
          <p:nvPr>
            <p:ph type="body" sz="half" idx="1"/>
          </p:nvPr>
        </p:nvSpPr>
        <p:spPr>
          <a:xfrm>
            <a:off x="914400" y="1600200"/>
            <a:ext cx="38100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EG"/>
          </a:p>
        </p:txBody>
      </p:sp>
      <p:sp>
        <p:nvSpPr>
          <p:cNvPr id="4" name="Content Placeholder 3"/>
          <p:cNvSpPr>
            <a:spLocks noGrp="1"/>
          </p:cNvSpPr>
          <p:nvPr>
            <p:ph sz="half" idx="2"/>
          </p:nvPr>
        </p:nvSpPr>
        <p:spPr>
          <a:xfrm>
            <a:off x="4876800" y="1600200"/>
            <a:ext cx="38100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EG"/>
          </a:p>
        </p:txBody>
      </p:sp>
      <p:sp>
        <p:nvSpPr>
          <p:cNvPr id="5" name="Rectangle 9"/>
          <p:cNvSpPr>
            <a:spLocks noGrp="1" noChangeArrowheads="1"/>
          </p:cNvSpPr>
          <p:nvPr>
            <p:ph type="dt" sz="half" idx="10"/>
          </p:nvPr>
        </p:nvSpPr>
        <p:spPr>
          <a:ln/>
        </p:spPr>
        <p:txBody>
          <a:bodyPr/>
          <a:lstStyle>
            <a:lvl1pPr>
              <a:defRPr/>
            </a:lvl1pPr>
          </a:lstStyle>
          <a:p>
            <a:pPr>
              <a:defRPr/>
            </a:pPr>
            <a:fld id="{53844845-1291-4162-8786-662EA79F1565}" type="datetime1">
              <a:rPr lang="en-US"/>
              <a:pPr>
                <a:defRPr/>
              </a:pPr>
              <a:t>3/9/2020</a:t>
            </a:fld>
            <a:endParaRPr lang="en-US"/>
          </a:p>
        </p:txBody>
      </p:sp>
      <p:sp>
        <p:nvSpPr>
          <p:cNvPr id="6" name="Rectangle 10"/>
          <p:cNvSpPr>
            <a:spLocks noGrp="1" noChangeArrowheads="1"/>
          </p:cNvSpPr>
          <p:nvPr>
            <p:ph type="ftr" sz="quarter" idx="11"/>
          </p:nvPr>
        </p:nvSpPr>
        <p:spPr>
          <a:ln/>
        </p:spPr>
        <p:txBody>
          <a:bodyPr/>
          <a:lstStyle>
            <a:lvl1pPr>
              <a:defRPr/>
            </a:lvl1pPr>
          </a:lstStyle>
          <a:p>
            <a:pPr>
              <a:defRPr/>
            </a:pPr>
            <a:r>
              <a:rPr lang="en-US"/>
              <a:t>Soil Compaction</a:t>
            </a:r>
          </a:p>
        </p:txBody>
      </p:sp>
      <p:sp>
        <p:nvSpPr>
          <p:cNvPr id="7" name="Rectangle 11"/>
          <p:cNvSpPr>
            <a:spLocks noGrp="1" noChangeArrowheads="1"/>
          </p:cNvSpPr>
          <p:nvPr>
            <p:ph type="sldNum" sz="quarter" idx="12"/>
          </p:nvPr>
        </p:nvSpPr>
        <p:spPr>
          <a:ln/>
        </p:spPr>
        <p:txBody>
          <a:bodyPr/>
          <a:lstStyle>
            <a:lvl1pPr>
              <a:defRPr/>
            </a:lvl1pPr>
          </a:lstStyle>
          <a:p>
            <a:pPr>
              <a:defRPr/>
            </a:pPr>
            <a:fld id="{0BD22017-CC09-438B-A7BB-ABAC477D6BC6}" type="slidenum">
              <a:rPr lang="ar-SA"/>
              <a:pPr>
                <a:defRPr/>
              </a:pPr>
              <a:t>‹#›</a:t>
            </a:fld>
            <a:endParaRPr lang="en-US"/>
          </a:p>
        </p:txBody>
      </p:sp>
    </p:spTree>
    <p:extLst>
      <p:ext uri="{BB962C8B-B14F-4D97-AF65-F5344CB8AC3E}">
        <p14:creationId xmlns:p14="http://schemas.microsoft.com/office/powerpoint/2010/main" val="877833219"/>
      </p:ext>
    </p:extLst>
  </p:cSld>
  <p:clrMapOvr>
    <a:masterClrMapping/>
  </p:clrMapOvr>
  <p:transition>
    <p:cut thruBlk="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endParaRPr lang="en-US"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EE9F7E49-99FD-4B37-B85E-4F9A6195DC7B}" type="slidenum">
              <a:rPr lang="en-US" altLang="en-US"/>
              <a:pPr/>
              <a:t>‹#›</a:t>
            </a:fld>
            <a:endParaRPr lang="en-US" altLang="en-US"/>
          </a:p>
        </p:txBody>
      </p:sp>
    </p:spTree>
    <p:extLst>
      <p:ext uri="{BB962C8B-B14F-4D97-AF65-F5344CB8AC3E}">
        <p14:creationId xmlns:p14="http://schemas.microsoft.com/office/powerpoint/2010/main" val="1480564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3E7907A-53D2-406E-82D9-EAD4E28A5BFE}" type="datetimeFigureOut">
              <a:rPr lang="en-GB" smtClean="0"/>
              <a:pPr/>
              <a:t>09/03/2020</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38F6696B-24CF-4E45-BB5D-12BB3D23F28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oogle.co.uk/url?sa=i&amp;rct=j&amp;q=&amp;esrc=s&amp;source=images&amp;cd=&amp;cad=rja&amp;uact=8&amp;docid=-4msV7Ye1W01rM&amp;tbnid=OHNAk7a85oop1M:&amp;ved=0CAUQjRw&amp;url=http://www.synthesevideo.com/en/productions/technical-simulation/sima-2013-eng.html&amp;ei=2e5TU6vFIaWx0AXDjoDADQ&amp;psig=AFQjCNFReOnB-ZHOiZO62dMnopbten2EpQ&amp;ust=1398095828877536"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oogle.co.uk/url?sa=i&amp;rct=j&amp;q=&amp;esrc=s&amp;source=images&amp;cd=&amp;cad=rja&amp;uact=8&amp;docid=fqBdoHyGTKQSIM&amp;tbnid=FZTspEaysFMO0M:&amp;ved=0CAUQjRw&amp;url=http://www.homeowners-club.co.uk/Information/Home-maintenance/Subsidence.aspx&amp;ei=wNRTU-_EJeKn0QWZ4oGwDw&amp;psig=AFQjCNE9gEVm-LI0hq-qn-CzYIMgggcbiA&amp;ust=1398088887397586"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google.co.uk/url?sa=i&amp;rct=j&amp;q=&amp;esrc=s&amp;frm=1&amp;source=images&amp;cd=&amp;cad=rja&amp;uact=8&amp;docid=e8TiWF8w76AoDM&amp;tbnid=5DjexWbe70eyZM:&amp;ved=0CAUQjRw&amp;url=http://www.foundationsupportworks.com/foundation-repair/slab-settlement/slab-repair-products/polylevel.html&amp;ei=usxXU5S-BZGU7Qaw4YCoBg&amp;bvm=bv.65177938,d.ZGU&amp;psig=AFQjCNHRnQHXo4Ig_8lqIUZJViaL3LXgEA&amp;ust=1398349324295998"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google.co.uk/imgres?imgurl=http://www.buildingdoctor.com/images/crack2.jpg&amp;imgrefurl=http://www.buildingdoctor.com/subsidence/causes_of_subsidence.php&amp;docid=fqBdoHyGTKQSIM&amp;tbnid=FZTspEaysFMO0M:&amp;w=414&amp;h=279&amp;ei=k9RTU96KIMqo0QWop4D4DA&amp;ved=0CAIQxiAwAA&amp;iact=c"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google.co.uk/url?sa=i&amp;rct=j&amp;q=&amp;esrc=s&amp;source=images&amp;cd=&amp;cad=rja&amp;uact=8&amp;docid=32eCKluffuF5MM&amp;tbnid=6bZsNhvb3bJC6M:&amp;ved=0CAUQjRw&amp;url=http://www.rebuildchristchurch.co.nz/blog/2011/10/dbh-guidance-on-house-repairs-and-reconstruction-following-the-canterbury-earthquake&amp;ei=ktJTU5PbMrGY1AWWwICYDg&amp;psig=AFQjCNEKMt6MK1BjSSPIJPWt1VEg66q43A&amp;ust=1398088688809983"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google.co.uk/url?sa=i&amp;rct=j&amp;q=&amp;esrc=s&amp;source=images&amp;cd=&amp;cad=rja&amp;uact=8&amp;docid=34q0VH1RisudRM&amp;tbnid=hFzexXDGUB97QM:&amp;ved=0CAUQjRw&amp;url=http://commons.wikimedia.org/wiki/File:Temple_Church,_Bristol.jpg&amp;ei=YMlTU6XaBuKn0QWZ4oGwDw&amp;psig=AFQjCNGH_XesOzLt0WUTu9H_G6H_ICKzcg&amp;ust=1398086166174188"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www.propertysolutions.me.uk/trench.htm" TargetMode="Externa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www.google.co.uk/url?sa=i&amp;rct=j&amp;q=&amp;esrc=s&amp;source=images&amp;cd=&amp;cad=rja&amp;uact=8&amp;docid=QhlQsGxGcrQNWM&amp;tbnid=_eUsKFAX19hXAM:&amp;ved=0CAUQjRw&amp;url=http://travel.aol.co.uk/2013/02/04/video-the-london-dungeons-frightful-car-boot-sale/&amp;ei=Kc1WU93rD-Tz0gXfnYC4Ag&amp;psig=AFQjCNGkDLyVbE0M8aqZDVSZ-CKGWTVQWw&amp;ust=1398283654893989"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27.wmf"/></Relationships>
</file>

<file path=ppt/slides/_rels/slide2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29.wmf"/><Relationship Id="rId5" Type="http://schemas.openxmlformats.org/officeDocument/2006/relationships/oleObject" Target="../embeddings/oleObject3.bin"/><Relationship Id="rId4" Type="http://schemas.openxmlformats.org/officeDocument/2006/relationships/image" Target="../media/image28.wm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www.youtube.com/watch?v=sLyzsM-g9yw"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vmlDrawing" Target="../drawings/vmlDrawing3.vml"/><Relationship Id="rId5" Type="http://schemas.openxmlformats.org/officeDocument/2006/relationships/image" Target="../media/image32.wmf"/><Relationship Id="rId4" Type="http://schemas.openxmlformats.org/officeDocument/2006/relationships/oleObject" Target="../embeddings/oleObject4.bin"/></Relationships>
</file>

<file path=ppt/slides/_rels/slide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0.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42.png"/></Relationships>
</file>

<file path=ppt/slides/_rels/slide4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46.jpeg"/></Relationships>
</file>

<file path=ppt/slides/_rels/slide4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9.jpe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hyperlink" Target="http://www.youtube.com/watch?v=tsXQdwyg0ic&amp;list=PLKxVcg4JqaSf2X9ub61fG2gIz0zr8oUb8" TargetMode="External"/><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2" name="Rectangle 6"/>
          <p:cNvSpPr>
            <a:spLocks noGrp="1" noChangeArrowheads="1"/>
          </p:cNvSpPr>
          <p:nvPr>
            <p:ph type="ctrTitle"/>
          </p:nvPr>
        </p:nvSpPr>
        <p:spPr>
          <a:xfrm>
            <a:off x="1763688" y="1196752"/>
            <a:ext cx="5368925" cy="1143000"/>
          </a:xfrm>
        </p:spPr>
        <p:txBody>
          <a:bodyPr>
            <a:normAutofit fontScale="90000"/>
          </a:bodyPr>
          <a:lstStyle/>
          <a:p>
            <a:pPr algn="ctr" eaLnBrk="1" hangingPunct="1">
              <a:defRPr/>
            </a:pPr>
            <a:r>
              <a:rPr lang="en-US" b="1" u="sng" dirty="0" smtClean="0">
                <a:solidFill>
                  <a:srgbClr val="0070C0"/>
                </a:solidFill>
                <a:effectLst/>
              </a:rPr>
              <a:t>Compaction and Consolidation</a:t>
            </a:r>
            <a:endParaRPr lang="en-AU" b="1" u="sng" dirty="0" smtClean="0">
              <a:solidFill>
                <a:srgbClr val="0070C0"/>
              </a:solidFill>
              <a:effectLst/>
            </a:endParaRPr>
          </a:p>
        </p:txBody>
      </p:sp>
      <p:grpSp>
        <p:nvGrpSpPr>
          <p:cNvPr id="3079" name="Group 11"/>
          <p:cNvGrpSpPr>
            <a:grpSpLocks/>
          </p:cNvGrpSpPr>
          <p:nvPr/>
        </p:nvGrpSpPr>
        <p:grpSpPr bwMode="auto">
          <a:xfrm>
            <a:off x="61913" y="39688"/>
            <a:ext cx="9004300" cy="6777037"/>
            <a:chOff x="39" y="25"/>
            <a:chExt cx="5672" cy="4269"/>
          </a:xfrm>
        </p:grpSpPr>
        <p:sp>
          <p:nvSpPr>
            <p:cNvPr id="3080" name="Rectangle 12"/>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3081" name="Rectangle 13"/>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
        <p:nvSpPr>
          <p:cNvPr id="2" name="Rectangle 1"/>
          <p:cNvSpPr/>
          <p:nvPr/>
        </p:nvSpPr>
        <p:spPr>
          <a:xfrm>
            <a:off x="2699792" y="2780928"/>
            <a:ext cx="6320384" cy="923330"/>
          </a:xfrm>
          <a:prstGeom prst="rect">
            <a:avLst/>
          </a:prstGeom>
          <a:solidFill>
            <a:schemeClr val="bg1"/>
          </a:solidFill>
          <a:ln w="38100">
            <a:noFill/>
          </a:ln>
        </p:spPr>
        <p:txBody>
          <a:bodyPr wrap="square">
            <a:spAutoFit/>
          </a:bodyPr>
          <a:lstStyle/>
          <a:p>
            <a:pPr algn="r"/>
            <a:r>
              <a:rPr lang="en-US" b="1" dirty="0" smtClean="0">
                <a:latin typeface="Lucida Sans Unicode" pitchFamily="34" charset="0"/>
                <a:cs typeface="Lucida Sans Unicode" pitchFamily="34" charset="0"/>
              </a:rPr>
              <a:t>WISA BUILT ENVIRONMENT POSTFOLIO</a:t>
            </a:r>
            <a:endParaRPr lang="en-US" b="1" dirty="0">
              <a:latin typeface="Lucida Sans Unicode" pitchFamily="34" charset="0"/>
              <a:cs typeface="Lucida Sans Unicode" pitchFamily="34" charset="0"/>
            </a:endParaRPr>
          </a:p>
          <a:p>
            <a:pPr algn="r"/>
            <a:r>
              <a:rPr lang="en-US" b="1" dirty="0" smtClean="0">
                <a:latin typeface="Lucida Sans Unicode" pitchFamily="34" charset="0"/>
                <a:cs typeface="Lucida Sans Unicode" pitchFamily="34" charset="0"/>
              </a:rPr>
              <a:t>Allan </a:t>
            </a:r>
            <a:r>
              <a:rPr lang="en-US" b="1" dirty="0">
                <a:latin typeface="Lucida Sans Unicode" pitchFamily="34" charset="0"/>
                <a:cs typeface="Lucida Sans Unicode" pitchFamily="34" charset="0"/>
              </a:rPr>
              <a:t>Nantel</a:t>
            </a:r>
          </a:p>
          <a:p>
            <a:pPr algn="r"/>
            <a:r>
              <a:rPr lang="en-US" b="1" dirty="0" smtClean="0">
                <a:latin typeface="Lucida Sans Unicode" pitchFamily="34" charset="0"/>
                <a:cs typeface="Lucida Sans Unicode" pitchFamily="34" charset="0"/>
              </a:rPr>
              <a:t>January 2020</a:t>
            </a:r>
            <a:endParaRPr lang="en-US" b="1" dirty="0">
              <a:latin typeface="Lucida Sans Unicode" pitchFamily="34" charset="0"/>
              <a:cs typeface="Lucida Sans Unicode" pitchFamily="34" charset="0"/>
            </a:endParaRPr>
          </a:p>
        </p:txBody>
      </p:sp>
    </p:spTree>
    <p:extLst>
      <p:ext uri="{BB962C8B-B14F-4D97-AF65-F5344CB8AC3E}">
        <p14:creationId xmlns:p14="http://schemas.microsoft.com/office/powerpoint/2010/main" val="32173493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51520" y="2125878"/>
            <a:ext cx="8757800" cy="2677656"/>
          </a:xfrm>
          <a:prstGeom prst="rect">
            <a:avLst/>
          </a:prstGeom>
        </p:spPr>
        <p:txBody>
          <a:bodyPr wrap="square">
            <a:spAutoFit/>
          </a:bodyPr>
          <a:lstStyle/>
          <a:p>
            <a:pPr>
              <a:spcAft>
                <a:spcPct val="0"/>
              </a:spcAft>
              <a:buFont typeface="Arial" pitchFamily="34" charset="0"/>
              <a:buChar char="•"/>
            </a:pPr>
            <a:r>
              <a:rPr lang="en-US" altLang="en-US" sz="2400" dirty="0" smtClean="0">
                <a:latin typeface="Calibri" panose="020F0502020204030204" pitchFamily="34" charset="0"/>
              </a:rPr>
              <a:t> C</a:t>
            </a:r>
            <a:r>
              <a:rPr lang="en-US" altLang="en-US" sz="2400" b="0" dirty="0" smtClean="0">
                <a:latin typeface="Calibri" panose="020F0502020204030204" pitchFamily="34" charset="0"/>
              </a:rPr>
              <a:t>ompression in </a:t>
            </a:r>
            <a:r>
              <a:rPr lang="en-US" altLang="en-US" sz="2400" b="1" dirty="0" smtClean="0">
                <a:solidFill>
                  <a:srgbClr val="0070C0"/>
                </a:solidFill>
                <a:latin typeface="Calibri" panose="020F0502020204030204" pitchFamily="34" charset="0"/>
              </a:rPr>
              <a:t>unsaturated soils (granular) </a:t>
            </a:r>
            <a:r>
              <a:rPr lang="en-US" altLang="en-US" sz="2400" b="0" dirty="0" smtClean="0">
                <a:latin typeface="Calibri" panose="020F0502020204030204" pitchFamily="34" charset="0"/>
              </a:rPr>
              <a:t>is called </a:t>
            </a:r>
            <a:r>
              <a:rPr lang="en-US" altLang="en-US" sz="2400" b="1" dirty="0" smtClean="0">
                <a:solidFill>
                  <a:srgbClr val="0070C0"/>
                </a:solidFill>
                <a:latin typeface="Calibri" panose="020F0502020204030204" pitchFamily="34" charset="0"/>
              </a:rPr>
              <a:t>“compaction,”</a:t>
            </a:r>
          </a:p>
          <a:p>
            <a:pPr>
              <a:spcAft>
                <a:spcPct val="0"/>
              </a:spcAft>
              <a:buFont typeface="Arial" pitchFamily="34" charset="0"/>
              <a:buChar char="•"/>
            </a:pPr>
            <a:r>
              <a:rPr lang="en-US" altLang="en-US" sz="2400" b="1" dirty="0" smtClean="0">
                <a:latin typeface="Calibri" panose="020F0502020204030204" pitchFamily="34" charset="0"/>
              </a:rPr>
              <a:t> </a:t>
            </a:r>
            <a:r>
              <a:rPr lang="en-US" altLang="en-US" sz="2400" dirty="0" smtClean="0">
                <a:latin typeface="Calibri" panose="020F0502020204030204" pitchFamily="34" charset="0"/>
              </a:rPr>
              <a:t>Compression in </a:t>
            </a:r>
            <a:r>
              <a:rPr lang="en-US" altLang="en-US" sz="2400" b="1" dirty="0" smtClean="0">
                <a:solidFill>
                  <a:srgbClr val="0070C0"/>
                </a:solidFill>
                <a:latin typeface="Calibri" panose="020F0502020204030204" pitchFamily="34" charset="0"/>
              </a:rPr>
              <a:t>saturated soils (clay) </a:t>
            </a:r>
            <a:r>
              <a:rPr lang="en-US" altLang="en-US" sz="2400" b="0" dirty="0" smtClean="0">
                <a:latin typeface="Calibri" panose="020F0502020204030204" pitchFamily="34" charset="0"/>
              </a:rPr>
              <a:t>is termed </a:t>
            </a:r>
            <a:r>
              <a:rPr lang="en-US" altLang="en-US" sz="2400" b="1" dirty="0" smtClean="0">
                <a:solidFill>
                  <a:srgbClr val="0070C0"/>
                </a:solidFill>
                <a:latin typeface="Calibri" panose="020F0502020204030204" pitchFamily="34" charset="0"/>
              </a:rPr>
              <a:t>“consolidation.” </a:t>
            </a:r>
          </a:p>
          <a:p>
            <a:pPr>
              <a:spcAft>
                <a:spcPct val="0"/>
              </a:spcAft>
              <a:buFont typeface="Arial" pitchFamily="34" charset="0"/>
              <a:buChar char="•"/>
            </a:pPr>
            <a:endParaRPr lang="en-US" altLang="en-US" sz="2400" b="1" dirty="0" smtClean="0">
              <a:solidFill>
                <a:srgbClr val="0070C0"/>
              </a:solidFill>
              <a:latin typeface="Calibri" panose="020F0502020204030204" pitchFamily="34" charset="0"/>
            </a:endParaRPr>
          </a:p>
          <a:p>
            <a:pPr>
              <a:spcAft>
                <a:spcPct val="0"/>
              </a:spcAft>
              <a:buFont typeface="Arial" pitchFamily="34" charset="0"/>
              <a:buChar char="•"/>
            </a:pPr>
            <a:r>
              <a:rPr lang="en-US" altLang="en-US" sz="2400" b="1" dirty="0" smtClean="0">
                <a:solidFill>
                  <a:srgbClr val="0070C0"/>
                </a:solidFill>
                <a:latin typeface="Calibri" panose="020F0502020204030204" pitchFamily="34" charset="0"/>
              </a:rPr>
              <a:t> Soil compressibility </a:t>
            </a:r>
            <a:r>
              <a:rPr lang="en-US" altLang="en-US" sz="2400" b="0" dirty="0" smtClean="0">
                <a:latin typeface="Calibri" panose="020F0502020204030204" pitchFamily="34" charset="0"/>
              </a:rPr>
              <a:t>is defined as:</a:t>
            </a:r>
          </a:p>
          <a:p>
            <a:pPr>
              <a:spcAft>
                <a:spcPct val="0"/>
              </a:spcAft>
            </a:pPr>
            <a:r>
              <a:rPr lang="en-US" altLang="en-US" sz="2400" b="0" dirty="0" smtClean="0">
                <a:latin typeface="Calibri" panose="020F0502020204030204" pitchFamily="34" charset="0"/>
              </a:rPr>
              <a:t> </a:t>
            </a:r>
            <a:r>
              <a:rPr lang="en-US" altLang="en-US" sz="2400" dirty="0">
                <a:latin typeface="Calibri" panose="020F0502020204030204" pitchFamily="34" charset="0"/>
              </a:rPr>
              <a:t> </a:t>
            </a:r>
            <a:r>
              <a:rPr lang="en-US" altLang="en-US" sz="2400" b="1" dirty="0" smtClean="0">
                <a:solidFill>
                  <a:srgbClr val="0070C0"/>
                </a:solidFill>
                <a:latin typeface="Calibri" panose="020F0502020204030204" pitchFamily="34" charset="0"/>
              </a:rPr>
              <a:t>“ the resistance of a soil to volume decrease whilst under the </a:t>
            </a:r>
          </a:p>
          <a:p>
            <a:pPr>
              <a:spcAft>
                <a:spcPct val="0"/>
              </a:spcAft>
            </a:pPr>
            <a:r>
              <a:rPr lang="en-US" altLang="en-US" sz="2400" b="1" dirty="0" smtClean="0">
                <a:solidFill>
                  <a:srgbClr val="0070C0"/>
                </a:solidFill>
                <a:latin typeface="Calibri" panose="020F0502020204030204" pitchFamily="34" charset="0"/>
              </a:rPr>
              <a:t>     influence of external load.”</a:t>
            </a:r>
          </a:p>
          <a:p>
            <a:pPr>
              <a:spcAft>
                <a:spcPct val="0"/>
              </a:spcAft>
            </a:pPr>
            <a:endParaRPr lang="en-US" altLang="en-US" sz="2400" b="1" dirty="0">
              <a:solidFill>
                <a:srgbClr val="0070C0"/>
              </a:solidFill>
              <a:latin typeface="Calibri" panose="020F0502020204030204" pitchFamily="34" charset="0"/>
            </a:endParaRPr>
          </a:p>
        </p:txBody>
      </p:sp>
      <p:sp>
        <p:nvSpPr>
          <p:cNvPr id="6" name="Rectangle 5"/>
          <p:cNvSpPr/>
          <p:nvPr/>
        </p:nvSpPr>
        <p:spPr>
          <a:xfrm>
            <a:off x="290191" y="4351326"/>
            <a:ext cx="8712968" cy="1569660"/>
          </a:xfrm>
          <a:prstGeom prst="rect">
            <a:avLst/>
          </a:prstGeom>
        </p:spPr>
        <p:txBody>
          <a:bodyPr wrap="square">
            <a:spAutoFit/>
          </a:bodyPr>
          <a:lstStyle/>
          <a:p>
            <a:pPr algn="just">
              <a:spcAft>
                <a:spcPct val="0"/>
              </a:spcAft>
              <a:buFont typeface="Arial" pitchFamily="34" charset="0"/>
              <a:buChar char="•"/>
            </a:pPr>
            <a:r>
              <a:rPr lang="en-US" altLang="en-US" sz="2400" dirty="0">
                <a:solidFill>
                  <a:srgbClr val="0070C0"/>
                </a:solidFill>
                <a:latin typeface="Calibri" panose="020F0502020204030204" pitchFamily="34" charset="0"/>
              </a:rPr>
              <a:t> </a:t>
            </a:r>
            <a:r>
              <a:rPr lang="en-US" altLang="en-US" sz="2400" b="1" dirty="0" smtClean="0">
                <a:solidFill>
                  <a:srgbClr val="0070C0"/>
                </a:solidFill>
                <a:latin typeface="Calibri" panose="020F0502020204030204" pitchFamily="34" charset="0"/>
              </a:rPr>
              <a:t>Soil compactability</a:t>
            </a:r>
            <a:r>
              <a:rPr lang="en-US" altLang="en-US" sz="2400" b="1" dirty="0">
                <a:solidFill>
                  <a:srgbClr val="0070C0"/>
                </a:solidFill>
                <a:latin typeface="Calibri" panose="020F0502020204030204" pitchFamily="34" charset="0"/>
              </a:rPr>
              <a:t> </a:t>
            </a:r>
            <a:r>
              <a:rPr lang="en-US" altLang="en-US" sz="2400" b="1" dirty="0" smtClean="0">
                <a:solidFill>
                  <a:srgbClr val="0070C0"/>
                </a:solidFill>
                <a:latin typeface="Calibri" panose="020F0502020204030204" pitchFamily="34" charset="0"/>
              </a:rPr>
              <a:t> </a:t>
            </a:r>
            <a:r>
              <a:rPr lang="en-US" altLang="en-US" sz="2400" dirty="0" smtClean="0">
                <a:latin typeface="Calibri" panose="020F0502020204030204" pitchFamily="34" charset="0"/>
              </a:rPr>
              <a:t>is defined as:</a:t>
            </a:r>
            <a:r>
              <a:rPr lang="en-US" altLang="en-US" sz="2400" b="1" dirty="0" smtClean="0">
                <a:solidFill>
                  <a:srgbClr val="0070C0"/>
                </a:solidFill>
                <a:latin typeface="Calibri" panose="020F0502020204030204" pitchFamily="34" charset="0"/>
              </a:rPr>
              <a:t> </a:t>
            </a:r>
          </a:p>
          <a:p>
            <a:pPr algn="just">
              <a:spcAft>
                <a:spcPct val="0"/>
              </a:spcAft>
            </a:pPr>
            <a:r>
              <a:rPr lang="en-US" altLang="en-US" sz="2400" b="1" dirty="0" smtClean="0">
                <a:solidFill>
                  <a:srgbClr val="0070C0"/>
                </a:solidFill>
                <a:latin typeface="Calibri" panose="020F0502020204030204" pitchFamily="34" charset="0"/>
              </a:rPr>
              <a:t>“the difference between the initial bulk density and the maximum</a:t>
            </a:r>
          </a:p>
          <a:p>
            <a:pPr algn="just">
              <a:spcAft>
                <a:spcPct val="0"/>
              </a:spcAft>
            </a:pPr>
            <a:r>
              <a:rPr lang="en-US" altLang="en-US" sz="2400" b="1" dirty="0" smtClean="0">
                <a:solidFill>
                  <a:srgbClr val="0070C0"/>
                </a:solidFill>
                <a:latin typeface="Calibri" panose="020F0502020204030204" pitchFamily="34" charset="0"/>
              </a:rPr>
              <a:t>  bulk density to which a soil can be compacted by a given amount</a:t>
            </a:r>
          </a:p>
          <a:p>
            <a:pPr algn="just">
              <a:spcAft>
                <a:spcPct val="0"/>
              </a:spcAft>
            </a:pPr>
            <a:r>
              <a:rPr lang="en-US" altLang="en-US" sz="2400" b="1" dirty="0" smtClean="0">
                <a:solidFill>
                  <a:srgbClr val="0070C0"/>
                </a:solidFill>
                <a:latin typeface="Calibri" panose="020F0502020204030204" pitchFamily="34" charset="0"/>
              </a:rPr>
              <a:t>  of energy at a defined moisture content”.</a:t>
            </a:r>
            <a:endParaRPr lang="en-US" altLang="en-US" sz="2400" b="1" dirty="0">
              <a:solidFill>
                <a:srgbClr val="0070C0"/>
              </a:solidFill>
              <a:latin typeface="Calibri" panose="020F0502020204030204" pitchFamily="34" charset="0"/>
            </a:endParaRPr>
          </a:p>
        </p:txBody>
      </p:sp>
      <p:sp>
        <p:nvSpPr>
          <p:cNvPr id="2" name="TextBox 1"/>
          <p:cNvSpPr txBox="1"/>
          <p:nvPr/>
        </p:nvSpPr>
        <p:spPr>
          <a:xfrm>
            <a:off x="251521" y="692696"/>
            <a:ext cx="3024335" cy="707886"/>
          </a:xfrm>
          <a:prstGeom prst="rect">
            <a:avLst/>
          </a:prstGeom>
          <a:noFill/>
        </p:spPr>
        <p:txBody>
          <a:bodyPr wrap="square" rtlCol="0">
            <a:spAutoFit/>
          </a:bodyPr>
          <a:lstStyle/>
          <a:p>
            <a:r>
              <a:rPr lang="en-GB" sz="4000" b="1" dirty="0" smtClean="0">
                <a:solidFill>
                  <a:srgbClr val="0070C0"/>
                </a:solidFill>
              </a:rPr>
              <a:t>Definitions</a:t>
            </a:r>
            <a:endParaRPr lang="en-GB" sz="4000" b="1" dirty="0">
              <a:solidFill>
                <a:srgbClr val="0070C0"/>
              </a:solidFill>
            </a:endParaRPr>
          </a:p>
        </p:txBody>
      </p:sp>
      <p:pic>
        <p:nvPicPr>
          <p:cNvPr id="7" name="Picture 2" descr="https://encrypted-tbn0.gstatic.com/images?q=tbn:ANd9GcSXwprGOMq8byurrsLJXUTjw2sOhOvdJI_uXqumnVkQw1VqG-UtRQ">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68707" y="8741"/>
            <a:ext cx="3175293" cy="178451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6660232" y="6165304"/>
            <a:ext cx="2952328"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extLst>
      <p:ext uri="{BB962C8B-B14F-4D97-AF65-F5344CB8AC3E}">
        <p14:creationId xmlns:p14="http://schemas.microsoft.com/office/powerpoint/2010/main" val="2714336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 calcmode="lin" valueType="num">
                                      <p:cBhvr additive="base">
                                        <p:cTn id="2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anim calcmode="lin" valueType="num">
                                      <p:cBhvr additive="base">
                                        <p:cTn id="3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anim calcmode="lin" valueType="num">
                                      <p:cBhvr additive="base">
                                        <p:cTn id="3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6">
                                            <p:txEl>
                                              <p:pRg st="2" end="2"/>
                                            </p:txEl>
                                          </p:spTgt>
                                        </p:tgtEl>
                                        <p:attrNameLst>
                                          <p:attrName>style.visibility</p:attrName>
                                        </p:attrNameLst>
                                      </p:cBhvr>
                                      <p:to>
                                        <p:strVal val="visible"/>
                                      </p:to>
                                    </p:set>
                                    <p:anim calcmode="lin" valueType="num">
                                      <p:cBhvr additive="base">
                                        <p:cTn id="4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6">
                                            <p:txEl>
                                              <p:pRg st="3" end="3"/>
                                            </p:txEl>
                                          </p:spTgt>
                                        </p:tgtEl>
                                        <p:attrNameLst>
                                          <p:attrName>style.visibility</p:attrName>
                                        </p:attrNameLst>
                                      </p:cBhvr>
                                      <p:to>
                                        <p:strVal val="visible"/>
                                      </p:to>
                                    </p:set>
                                    <p:anim calcmode="lin" valueType="num">
                                      <p:cBhvr additive="base">
                                        <p:cTn id="5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196752"/>
            <a:ext cx="8229600" cy="4525963"/>
          </a:xfrm>
        </p:spPr>
        <p:txBody>
          <a:bodyPr/>
          <a:lstStyle/>
          <a:p>
            <a:r>
              <a:rPr lang="en-US" sz="2400" dirty="0">
                <a:latin typeface="Calibri" panose="020F0502020204030204" pitchFamily="34" charset="0"/>
              </a:rPr>
              <a:t>When a saturated soil is loaded externally, </a:t>
            </a:r>
            <a:endParaRPr lang="en-AU" sz="2400" dirty="0">
              <a:latin typeface="Calibri" panose="020F0502020204030204" pitchFamily="34" charset="0"/>
            </a:endParaRPr>
          </a:p>
          <a:p>
            <a:endParaRPr lang="en-US" dirty="0"/>
          </a:p>
        </p:txBody>
      </p:sp>
      <p:sp>
        <p:nvSpPr>
          <p:cNvPr id="2" name="Title 1"/>
          <p:cNvSpPr>
            <a:spLocks noGrp="1"/>
          </p:cNvSpPr>
          <p:nvPr>
            <p:ph type="title"/>
          </p:nvPr>
        </p:nvSpPr>
        <p:spPr/>
        <p:txBody>
          <a:bodyPr>
            <a:normAutofit/>
          </a:bodyPr>
          <a:lstStyle/>
          <a:p>
            <a:r>
              <a:rPr lang="en-US" sz="3600" dirty="0" smtClean="0">
                <a:solidFill>
                  <a:srgbClr val="0070C0"/>
                </a:solidFill>
                <a:effectLst/>
              </a:rPr>
              <a:t>1. What </a:t>
            </a:r>
            <a:r>
              <a:rPr lang="en-US" sz="3600" dirty="0">
                <a:solidFill>
                  <a:srgbClr val="0070C0"/>
                </a:solidFill>
                <a:effectLst/>
              </a:rPr>
              <a:t>is Consolidation?</a:t>
            </a:r>
          </a:p>
        </p:txBody>
      </p:sp>
      <p:grpSp>
        <p:nvGrpSpPr>
          <p:cNvPr id="4" name="Group 24"/>
          <p:cNvGrpSpPr>
            <a:grpSpLocks/>
          </p:cNvGrpSpPr>
          <p:nvPr/>
        </p:nvGrpSpPr>
        <p:grpSpPr bwMode="auto">
          <a:xfrm>
            <a:off x="2337955" y="1566285"/>
            <a:ext cx="3276600" cy="1806575"/>
            <a:chOff x="1344" y="1742"/>
            <a:chExt cx="2064" cy="1138"/>
          </a:xfrm>
        </p:grpSpPr>
        <p:sp>
          <p:nvSpPr>
            <p:cNvPr id="5" name="Rectangle 3" descr="Recycled paper"/>
            <p:cNvSpPr>
              <a:spLocks noChangeArrowheads="1"/>
            </p:cNvSpPr>
            <p:nvPr/>
          </p:nvSpPr>
          <p:spPr bwMode="auto">
            <a:xfrm>
              <a:off x="1344" y="2016"/>
              <a:ext cx="2064" cy="864"/>
            </a:xfrm>
            <a:prstGeom prst="rect">
              <a:avLst/>
            </a:prstGeom>
            <a:blipFill dpi="0" rotWithShape="0">
              <a:blip r:embed="rId2" cstate="print"/>
              <a:srcRect/>
              <a:tile tx="0" ty="0" sx="100000" sy="100000" flip="none" algn="tl"/>
            </a:blip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 name="Text Box 13"/>
            <p:cNvSpPr txBox="1">
              <a:spLocks noChangeArrowheads="1"/>
            </p:cNvSpPr>
            <p:nvPr/>
          </p:nvSpPr>
          <p:spPr bwMode="auto">
            <a:xfrm>
              <a:off x="1776" y="2448"/>
              <a:ext cx="1344"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spcBef>
                  <a:spcPct val="50000"/>
                </a:spcBef>
              </a:pPr>
              <a:r>
                <a:rPr lang="en-US" dirty="0"/>
                <a:t>saturated clay</a:t>
              </a:r>
              <a:endParaRPr lang="en-AU" dirty="0"/>
            </a:p>
          </p:txBody>
        </p:sp>
        <p:sp>
          <p:nvSpPr>
            <p:cNvPr id="7" name="Line 14"/>
            <p:cNvSpPr>
              <a:spLocks noChangeShapeType="1"/>
            </p:cNvSpPr>
            <p:nvPr/>
          </p:nvSpPr>
          <p:spPr bwMode="auto">
            <a:xfrm>
              <a:off x="1344" y="2016"/>
              <a:ext cx="2064" cy="0"/>
            </a:xfrm>
            <a:prstGeom prst="line">
              <a:avLst/>
            </a:prstGeom>
            <a:noFill/>
            <a:ln w="22225">
              <a:solidFill>
                <a:srgbClr val="800000"/>
              </a:solidFill>
              <a:miter lim="800000"/>
              <a:headEnd/>
              <a:tailEnd/>
            </a:ln>
            <a:extLst>
              <a:ext uri="{909E8E84-426E-40DD-AFC4-6F175D3DCCD1}">
                <a14:hiddenFill xmlns:a14="http://schemas.microsoft.com/office/drawing/2010/main">
                  <a:noFill/>
                </a14:hiddenFill>
              </a:ext>
            </a:extLst>
          </p:spPr>
          <p:txBody>
            <a:bodyPr wrap="none"/>
            <a:lstStyle/>
            <a:p>
              <a:endParaRPr lang="en-US"/>
            </a:p>
          </p:txBody>
        </p:sp>
        <p:sp>
          <p:nvSpPr>
            <p:cNvPr id="8" name="Text Box 15"/>
            <p:cNvSpPr txBox="1">
              <a:spLocks noChangeArrowheads="1"/>
            </p:cNvSpPr>
            <p:nvPr/>
          </p:nvSpPr>
          <p:spPr bwMode="auto">
            <a:xfrm>
              <a:off x="3024" y="1742"/>
              <a:ext cx="384"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spcBef>
                  <a:spcPct val="50000"/>
                </a:spcBef>
              </a:pPr>
              <a:r>
                <a:rPr lang="en-US" sz="1600" dirty="0"/>
                <a:t>GL</a:t>
              </a:r>
              <a:endParaRPr lang="en-AU" sz="1600" dirty="0"/>
            </a:p>
          </p:txBody>
        </p:sp>
        <p:sp>
          <p:nvSpPr>
            <p:cNvPr id="9" name="AutoShape 17"/>
            <p:cNvSpPr>
              <a:spLocks noChangeArrowheads="1"/>
            </p:cNvSpPr>
            <p:nvPr/>
          </p:nvSpPr>
          <p:spPr bwMode="auto">
            <a:xfrm flipV="1">
              <a:off x="3120" y="1968"/>
              <a:ext cx="96" cy="48"/>
            </a:xfrm>
            <a:prstGeom prst="triangle">
              <a:avLst>
                <a:gd name="adj" fmla="val 50000"/>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grpSp>
      <p:grpSp>
        <p:nvGrpSpPr>
          <p:cNvPr id="10" name="Group 23"/>
          <p:cNvGrpSpPr>
            <a:grpSpLocks/>
          </p:cNvGrpSpPr>
          <p:nvPr/>
        </p:nvGrpSpPr>
        <p:grpSpPr bwMode="auto">
          <a:xfrm>
            <a:off x="3399583" y="1696790"/>
            <a:ext cx="1066800" cy="304800"/>
            <a:chOff x="2064" y="1824"/>
            <a:chExt cx="672" cy="192"/>
          </a:xfrm>
        </p:grpSpPr>
        <p:sp>
          <p:nvSpPr>
            <p:cNvPr id="11" name="Rectangle 4"/>
            <p:cNvSpPr>
              <a:spLocks noChangeArrowheads="1"/>
            </p:cNvSpPr>
            <p:nvPr/>
          </p:nvSpPr>
          <p:spPr bwMode="auto">
            <a:xfrm>
              <a:off x="2064" y="1968"/>
              <a:ext cx="672" cy="48"/>
            </a:xfrm>
            <a:prstGeom prst="rect">
              <a:avLst/>
            </a:prstGeom>
            <a:solidFill>
              <a:srgbClr val="808080"/>
            </a:solidFill>
            <a:ln w="9525">
              <a:solidFill>
                <a:schemeClr val="tx1"/>
              </a:solidFill>
              <a:miter lim="800000"/>
              <a:headEnd/>
              <a:tailEnd/>
            </a:ln>
          </p:spPr>
          <p:txBody>
            <a:bodyPr wrap="none" anchor="ctr"/>
            <a:lstStyle/>
            <a:p>
              <a:endParaRPr lang="en-US"/>
            </a:p>
          </p:txBody>
        </p:sp>
        <p:grpSp>
          <p:nvGrpSpPr>
            <p:cNvPr id="12" name="Group 18"/>
            <p:cNvGrpSpPr>
              <a:grpSpLocks/>
            </p:cNvGrpSpPr>
            <p:nvPr/>
          </p:nvGrpSpPr>
          <p:grpSpPr bwMode="auto">
            <a:xfrm>
              <a:off x="2064" y="1824"/>
              <a:ext cx="672" cy="144"/>
              <a:chOff x="2304" y="2352"/>
              <a:chExt cx="672" cy="144"/>
            </a:xfrm>
          </p:grpSpPr>
          <p:sp>
            <p:nvSpPr>
              <p:cNvPr id="13" name="Line 5"/>
              <p:cNvSpPr>
                <a:spLocks noChangeShapeType="1"/>
              </p:cNvSpPr>
              <p:nvPr/>
            </p:nvSpPr>
            <p:spPr bwMode="auto">
              <a:xfrm>
                <a:off x="2304"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14" name="Line 6"/>
              <p:cNvSpPr>
                <a:spLocks noChangeShapeType="1"/>
              </p:cNvSpPr>
              <p:nvPr/>
            </p:nvSpPr>
            <p:spPr bwMode="auto">
              <a:xfrm>
                <a:off x="2400"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15" name="Line 7"/>
              <p:cNvSpPr>
                <a:spLocks noChangeShapeType="1"/>
              </p:cNvSpPr>
              <p:nvPr/>
            </p:nvSpPr>
            <p:spPr bwMode="auto">
              <a:xfrm>
                <a:off x="2496"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16" name="Line 8"/>
              <p:cNvSpPr>
                <a:spLocks noChangeShapeType="1"/>
              </p:cNvSpPr>
              <p:nvPr/>
            </p:nvSpPr>
            <p:spPr bwMode="auto">
              <a:xfrm>
                <a:off x="2592"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17" name="Line 9"/>
              <p:cNvSpPr>
                <a:spLocks noChangeShapeType="1"/>
              </p:cNvSpPr>
              <p:nvPr/>
            </p:nvSpPr>
            <p:spPr bwMode="auto">
              <a:xfrm>
                <a:off x="2880"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18" name="Line 10"/>
              <p:cNvSpPr>
                <a:spLocks noChangeShapeType="1"/>
              </p:cNvSpPr>
              <p:nvPr/>
            </p:nvSpPr>
            <p:spPr bwMode="auto">
              <a:xfrm>
                <a:off x="2784"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19" name="Line 11"/>
              <p:cNvSpPr>
                <a:spLocks noChangeShapeType="1"/>
              </p:cNvSpPr>
              <p:nvPr/>
            </p:nvSpPr>
            <p:spPr bwMode="auto">
              <a:xfrm>
                <a:off x="2688"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20" name="Line 12"/>
              <p:cNvSpPr>
                <a:spLocks noChangeShapeType="1"/>
              </p:cNvSpPr>
              <p:nvPr/>
            </p:nvSpPr>
            <p:spPr bwMode="auto">
              <a:xfrm>
                <a:off x="2976" y="2352"/>
                <a:ext cx="0"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grpSp>
      </p:grpSp>
      <p:sp>
        <p:nvSpPr>
          <p:cNvPr id="21" name="TextBox 20"/>
          <p:cNvSpPr txBox="1"/>
          <p:nvPr/>
        </p:nvSpPr>
        <p:spPr>
          <a:xfrm>
            <a:off x="472306" y="3539024"/>
            <a:ext cx="8382000" cy="2246769"/>
          </a:xfrm>
          <a:prstGeom prst="rect">
            <a:avLst/>
          </a:prstGeom>
          <a:noFill/>
        </p:spPr>
        <p:txBody>
          <a:bodyPr wrap="square" rtlCol="0">
            <a:spAutoFit/>
          </a:bodyPr>
          <a:lstStyle/>
          <a:p>
            <a:pPr marL="342900" indent="-342900" algn="just"/>
            <a:r>
              <a:rPr lang="en-US" sz="2000" b="1" dirty="0" smtClean="0">
                <a:solidFill>
                  <a:srgbClr val="0070C0"/>
                </a:solidFill>
                <a:latin typeface="Calibri" panose="020F0502020204030204" pitchFamily="34" charset="0"/>
              </a:rPr>
              <a:t> This </a:t>
            </a:r>
            <a:r>
              <a:rPr lang="en-US" sz="2000" b="1" dirty="0">
                <a:solidFill>
                  <a:srgbClr val="0070C0"/>
                </a:solidFill>
                <a:latin typeface="Calibri" panose="020F0502020204030204" pitchFamily="34" charset="0"/>
              </a:rPr>
              <a:t>Reduction in volume takes place by expulsion of water </a:t>
            </a:r>
            <a:r>
              <a:rPr lang="en-US" sz="2000" b="1" dirty="0" smtClean="0">
                <a:solidFill>
                  <a:srgbClr val="0070C0"/>
                </a:solidFill>
                <a:latin typeface="Calibri" panose="020F0502020204030204" pitchFamily="34" charset="0"/>
              </a:rPr>
              <a:t>under long term</a:t>
            </a:r>
          </a:p>
          <a:p>
            <a:pPr marL="342900" indent="-342900" algn="just"/>
            <a:r>
              <a:rPr lang="en-US" sz="2000" b="1" dirty="0" smtClean="0">
                <a:solidFill>
                  <a:srgbClr val="0070C0"/>
                </a:solidFill>
                <a:latin typeface="Calibri" panose="020F0502020204030204" pitchFamily="34" charset="0"/>
              </a:rPr>
              <a:t> static </a:t>
            </a:r>
            <a:r>
              <a:rPr lang="en-US" sz="2000" b="1" dirty="0">
                <a:solidFill>
                  <a:srgbClr val="0070C0"/>
                </a:solidFill>
                <a:latin typeface="Calibri" panose="020F0502020204030204" pitchFamily="34" charset="0"/>
              </a:rPr>
              <a:t>loading. It occurs when stress is applied to a </a:t>
            </a:r>
            <a:r>
              <a:rPr lang="en-US" sz="2000" b="1" dirty="0" smtClean="0">
                <a:solidFill>
                  <a:srgbClr val="0070C0"/>
                </a:solidFill>
                <a:latin typeface="Calibri" panose="020F0502020204030204" pitchFamily="34" charset="0"/>
              </a:rPr>
              <a:t>soil that </a:t>
            </a:r>
            <a:r>
              <a:rPr lang="en-US" sz="2000" b="1" dirty="0">
                <a:solidFill>
                  <a:srgbClr val="0070C0"/>
                </a:solidFill>
                <a:latin typeface="Calibri" panose="020F0502020204030204" pitchFamily="34" charset="0"/>
              </a:rPr>
              <a:t>causes the </a:t>
            </a:r>
            <a:r>
              <a:rPr lang="en-US" sz="2000" b="1" dirty="0" smtClean="0">
                <a:solidFill>
                  <a:srgbClr val="0070C0"/>
                </a:solidFill>
                <a:latin typeface="Calibri" panose="020F0502020204030204" pitchFamily="34" charset="0"/>
              </a:rPr>
              <a:t>soil</a:t>
            </a:r>
          </a:p>
          <a:p>
            <a:pPr marL="342900" indent="-342900" algn="just"/>
            <a:r>
              <a:rPr lang="en-US" sz="2000" b="1" dirty="0" smtClean="0">
                <a:solidFill>
                  <a:srgbClr val="0070C0"/>
                </a:solidFill>
                <a:latin typeface="Calibri" panose="020F0502020204030204" pitchFamily="34" charset="0"/>
              </a:rPr>
              <a:t> </a:t>
            </a:r>
            <a:r>
              <a:rPr lang="en-US" sz="2000" b="1" dirty="0">
                <a:solidFill>
                  <a:srgbClr val="0070C0"/>
                </a:solidFill>
                <a:latin typeface="Calibri" panose="020F0502020204030204" pitchFamily="34" charset="0"/>
              </a:rPr>
              <a:t>particles to pack together more </a:t>
            </a:r>
            <a:r>
              <a:rPr lang="en-US" sz="2000" b="1" dirty="0" smtClean="0">
                <a:solidFill>
                  <a:srgbClr val="0070C0"/>
                </a:solidFill>
                <a:latin typeface="Calibri" panose="020F0502020204030204" pitchFamily="34" charset="0"/>
              </a:rPr>
              <a:t>tightly, therefore </a:t>
            </a:r>
            <a:r>
              <a:rPr lang="en-US" sz="2000" b="1" dirty="0">
                <a:solidFill>
                  <a:srgbClr val="0070C0"/>
                </a:solidFill>
                <a:latin typeface="Calibri" panose="020F0502020204030204" pitchFamily="34" charset="0"/>
              </a:rPr>
              <a:t>reducing its bulk </a:t>
            </a:r>
            <a:r>
              <a:rPr lang="en-US" sz="2000" b="1" dirty="0" smtClean="0">
                <a:solidFill>
                  <a:srgbClr val="0070C0"/>
                </a:solidFill>
                <a:latin typeface="Calibri" panose="020F0502020204030204" pitchFamily="34" charset="0"/>
              </a:rPr>
              <a:t>volume.</a:t>
            </a:r>
          </a:p>
          <a:p>
            <a:pPr marL="342900" indent="-342900" algn="just"/>
            <a:endParaRPr lang="en-US" sz="2000" b="1" dirty="0" smtClean="0">
              <a:solidFill>
                <a:srgbClr val="0070C0"/>
              </a:solidFill>
              <a:latin typeface="Calibri" panose="020F0502020204030204" pitchFamily="34" charset="0"/>
            </a:endParaRPr>
          </a:p>
          <a:p>
            <a:pPr marL="342900" indent="-342900" algn="just"/>
            <a:r>
              <a:rPr lang="en-US" sz="2000" dirty="0" smtClean="0">
                <a:latin typeface="Calibri" panose="020F0502020204030204" pitchFamily="34" charset="0"/>
              </a:rPr>
              <a:t>This </a:t>
            </a:r>
            <a:r>
              <a:rPr lang="en-US" sz="2000" b="1" dirty="0" smtClean="0">
                <a:solidFill>
                  <a:srgbClr val="0070C0"/>
                </a:solidFill>
                <a:latin typeface="Calibri" panose="020F0502020204030204" pitchFamily="34" charset="0"/>
              </a:rPr>
              <a:t>may be up to several years, </a:t>
            </a:r>
            <a:r>
              <a:rPr lang="en-US" sz="2000" dirty="0" smtClean="0">
                <a:latin typeface="Calibri" panose="020F0502020204030204" pitchFamily="34" charset="0"/>
              </a:rPr>
              <a:t>depending upon the permeability of the soil,</a:t>
            </a:r>
          </a:p>
          <a:p>
            <a:pPr marL="342900" indent="-342900" algn="just"/>
            <a:r>
              <a:rPr lang="en-US" sz="2000" dirty="0" smtClean="0">
                <a:latin typeface="Calibri" panose="020F0502020204030204" pitchFamily="34" charset="0"/>
              </a:rPr>
              <a:t>and this whole phenomena is called ‘</a:t>
            </a:r>
            <a:r>
              <a:rPr lang="en-US" sz="2000" b="1" dirty="0" smtClean="0">
                <a:solidFill>
                  <a:srgbClr val="0070C0"/>
                </a:solidFill>
                <a:latin typeface="Calibri" panose="020F0502020204030204" pitchFamily="34" charset="0"/>
              </a:rPr>
              <a:t>Consolidation’</a:t>
            </a:r>
            <a:r>
              <a:rPr lang="en-US" sz="2000" dirty="0" smtClean="0">
                <a:latin typeface="Calibri" panose="020F0502020204030204" pitchFamily="34" charset="0"/>
              </a:rPr>
              <a:t>.</a:t>
            </a:r>
            <a:endParaRPr lang="en-AU" sz="2000" dirty="0" smtClean="0">
              <a:latin typeface="Calibri" panose="020F0502020204030204" pitchFamily="34" charset="0"/>
            </a:endParaRPr>
          </a:p>
          <a:p>
            <a:endParaRPr lang="en-US" sz="2000" dirty="0"/>
          </a:p>
        </p:txBody>
      </p:sp>
    </p:spTree>
    <p:extLst>
      <p:ext uri="{BB962C8B-B14F-4D97-AF65-F5344CB8AC3E}">
        <p14:creationId xmlns:p14="http://schemas.microsoft.com/office/powerpoint/2010/main" val="40937396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496944" cy="4154984"/>
          </a:xfrm>
          <a:prstGeom prst="rect">
            <a:avLst/>
          </a:prstGeom>
          <a:solidFill>
            <a:schemeClr val="bg1"/>
          </a:solidFill>
        </p:spPr>
        <p:txBody>
          <a:bodyPr wrap="square">
            <a:spAutoFit/>
          </a:bodyPr>
          <a:lstStyle/>
          <a:p>
            <a:pPr algn="just">
              <a:buNone/>
            </a:pPr>
            <a:endParaRPr lang="en-US" sz="2400" dirty="0" smtClean="0">
              <a:latin typeface="Calibri" panose="020F0502020204030204" pitchFamily="34" charset="0"/>
            </a:endParaRPr>
          </a:p>
          <a:p>
            <a:pPr marL="342900" indent="-342900" algn="just">
              <a:buFont typeface="Arial" panose="020B0604020202020204" pitchFamily="34" charset="0"/>
              <a:buChar char="•"/>
            </a:pPr>
            <a:r>
              <a:rPr lang="en-US" sz="2400" dirty="0" smtClean="0">
                <a:latin typeface="Calibri" panose="020F0502020204030204" pitchFamily="34" charset="0"/>
              </a:rPr>
              <a:t>According </a:t>
            </a:r>
            <a:r>
              <a:rPr lang="en-US" sz="2400" dirty="0">
                <a:latin typeface="Calibri" panose="020F0502020204030204" pitchFamily="34" charset="0"/>
              </a:rPr>
              <a:t>to Karl Terzaghi </a:t>
            </a:r>
            <a:r>
              <a:rPr lang="en-US" sz="2400" dirty="0" smtClean="0">
                <a:latin typeface="Calibri" panose="020F0502020204030204" pitchFamily="34" charset="0"/>
              </a:rPr>
              <a:t>:</a:t>
            </a:r>
          </a:p>
          <a:p>
            <a:pPr marL="342900" indent="-342900" algn="just">
              <a:buFont typeface="Arial" panose="020B0604020202020204" pitchFamily="34" charset="0"/>
              <a:buChar char="•"/>
            </a:pPr>
            <a:endParaRPr lang="en-US" sz="2400" dirty="0" smtClean="0">
              <a:latin typeface="Calibri" panose="020F0502020204030204" pitchFamily="34" charset="0"/>
            </a:endParaRPr>
          </a:p>
          <a:p>
            <a:pPr marL="342900" indent="-342900" algn="just">
              <a:buFont typeface="Arial" panose="020B0604020202020204" pitchFamily="34" charset="0"/>
              <a:buChar char="•"/>
            </a:pPr>
            <a:endParaRPr lang="en-US" sz="2400" dirty="0" smtClean="0">
              <a:latin typeface="Calibri" panose="020F0502020204030204" pitchFamily="34" charset="0"/>
            </a:endParaRPr>
          </a:p>
          <a:p>
            <a:pPr marL="342900" indent="-342900" algn="just">
              <a:buFont typeface="Arial" panose="020B0604020202020204" pitchFamily="34" charset="0"/>
              <a:buChar char="•"/>
            </a:pPr>
            <a:endParaRPr lang="en-US" sz="2400" dirty="0" smtClean="0">
              <a:latin typeface="Calibri" panose="020F0502020204030204" pitchFamily="34" charset="0"/>
            </a:endParaRPr>
          </a:p>
          <a:p>
            <a:pPr algn="just"/>
            <a:r>
              <a:rPr lang="en-US" sz="2400" b="1" dirty="0" smtClean="0">
                <a:solidFill>
                  <a:srgbClr val="0070C0"/>
                </a:solidFill>
                <a:latin typeface="Calibri" panose="020F0502020204030204" pitchFamily="34" charset="0"/>
              </a:rPr>
              <a:t>“Consolidation </a:t>
            </a:r>
            <a:r>
              <a:rPr lang="en-US" sz="2400" b="1" dirty="0">
                <a:solidFill>
                  <a:srgbClr val="0070C0"/>
                </a:solidFill>
                <a:latin typeface="Calibri" panose="020F0502020204030204" pitchFamily="34" charset="0"/>
              </a:rPr>
              <a:t>is any process which </a:t>
            </a:r>
            <a:r>
              <a:rPr lang="en-US" sz="2400" b="1" dirty="0" smtClean="0">
                <a:solidFill>
                  <a:srgbClr val="0070C0"/>
                </a:solidFill>
                <a:latin typeface="Calibri" panose="020F0502020204030204" pitchFamily="34" charset="0"/>
              </a:rPr>
              <a:t>involves decrease </a:t>
            </a:r>
            <a:r>
              <a:rPr lang="en-US" sz="2400" b="1" dirty="0">
                <a:solidFill>
                  <a:srgbClr val="0070C0"/>
                </a:solidFill>
                <a:latin typeface="Calibri" panose="020F0502020204030204" pitchFamily="34" charset="0"/>
              </a:rPr>
              <a:t>in </a:t>
            </a:r>
            <a:r>
              <a:rPr lang="en-US" sz="2400" b="1" dirty="0" smtClean="0">
                <a:solidFill>
                  <a:srgbClr val="0070C0"/>
                </a:solidFill>
                <a:latin typeface="Calibri" panose="020F0502020204030204" pitchFamily="34" charset="0"/>
              </a:rPr>
              <a:t>water</a:t>
            </a:r>
          </a:p>
          <a:p>
            <a:pPr algn="just"/>
            <a:r>
              <a:rPr lang="en-US" sz="2400" b="1" dirty="0">
                <a:solidFill>
                  <a:srgbClr val="0070C0"/>
                </a:solidFill>
                <a:latin typeface="Calibri" panose="020F0502020204030204" pitchFamily="34" charset="0"/>
              </a:rPr>
              <a:t>  </a:t>
            </a:r>
            <a:r>
              <a:rPr lang="en-US" sz="2400" b="1" dirty="0" smtClean="0">
                <a:solidFill>
                  <a:srgbClr val="0070C0"/>
                </a:solidFill>
                <a:latin typeface="Calibri" panose="020F0502020204030204" pitchFamily="34" charset="0"/>
              </a:rPr>
              <a:t>content </a:t>
            </a:r>
            <a:r>
              <a:rPr lang="en-US" sz="2400" b="1" dirty="0">
                <a:solidFill>
                  <a:srgbClr val="0070C0"/>
                </a:solidFill>
                <a:latin typeface="Calibri" panose="020F0502020204030204" pitchFamily="34" charset="0"/>
              </a:rPr>
              <a:t>of a saturated soil without replacement of water </a:t>
            </a:r>
            <a:r>
              <a:rPr lang="en-US" sz="2400" b="1" dirty="0" smtClean="0">
                <a:solidFill>
                  <a:srgbClr val="0070C0"/>
                </a:solidFill>
                <a:latin typeface="Calibri" panose="020F0502020204030204" pitchFamily="34" charset="0"/>
              </a:rPr>
              <a:t>by </a:t>
            </a:r>
            <a:r>
              <a:rPr lang="en-US" sz="2400" b="1" dirty="0">
                <a:solidFill>
                  <a:srgbClr val="0070C0"/>
                </a:solidFill>
                <a:latin typeface="Calibri" panose="020F0502020204030204" pitchFamily="34" charset="0"/>
              </a:rPr>
              <a:t>air.”</a:t>
            </a:r>
          </a:p>
          <a:p>
            <a:pPr algn="just">
              <a:buNone/>
            </a:pPr>
            <a:endParaRPr lang="en-US" sz="2400" b="1" dirty="0">
              <a:solidFill>
                <a:srgbClr val="0070C0"/>
              </a:solidFill>
              <a:latin typeface="Calibri" panose="020F0502020204030204" pitchFamily="34" charset="0"/>
            </a:endParaRPr>
          </a:p>
          <a:p>
            <a:pPr algn="just">
              <a:buNone/>
            </a:pPr>
            <a:endParaRPr lang="en-US" sz="2400" dirty="0">
              <a:latin typeface="Calibri" panose="020F0502020204030204" pitchFamily="34" charset="0"/>
            </a:endParaRPr>
          </a:p>
          <a:p>
            <a:pPr marL="342900" indent="-342900" algn="just">
              <a:buFont typeface="Arial" panose="020B0604020202020204" pitchFamily="34" charset="0"/>
              <a:buChar char="•"/>
            </a:pPr>
            <a:endParaRPr lang="en-US" sz="2400" dirty="0">
              <a:latin typeface="Calibri" panose="020F0502020204030204" pitchFamily="34" charset="0"/>
            </a:endParaRPr>
          </a:p>
          <a:p>
            <a:pPr marL="342900" indent="-342900" algn="just">
              <a:buFont typeface="Arial" panose="020B0604020202020204" pitchFamily="34" charset="0"/>
              <a:buChar char="•"/>
            </a:pPr>
            <a:endParaRPr lang="en-US" sz="2400" dirty="0">
              <a:latin typeface="Calibri" panose="020F0502020204030204" pitchFamily="34" charset="0"/>
            </a:endParaRPr>
          </a:p>
        </p:txBody>
      </p:sp>
      <p:sp>
        <p:nvSpPr>
          <p:cNvPr id="3" name="TextBox 2"/>
          <p:cNvSpPr txBox="1"/>
          <p:nvPr/>
        </p:nvSpPr>
        <p:spPr>
          <a:xfrm>
            <a:off x="0" y="4826675"/>
            <a:ext cx="395536" cy="2031325"/>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solidFill>
                <a:schemeClr val="bg1"/>
              </a:solidFill>
            </a:endParaRPr>
          </a:p>
          <a:p>
            <a:endParaRPr lang="en-GB" dirty="0"/>
          </a:p>
        </p:txBody>
      </p:sp>
      <p:pic>
        <p:nvPicPr>
          <p:cNvPr id="6146" name="Picture 2" descr="Karl Terzaghi"/>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0232" y="456280"/>
            <a:ext cx="1182337" cy="1589162"/>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67544" y="4725144"/>
            <a:ext cx="7920880" cy="461665"/>
          </a:xfrm>
          <a:prstGeom prst="rect">
            <a:avLst/>
          </a:prstGeom>
          <a:noFill/>
        </p:spPr>
        <p:txBody>
          <a:bodyPr wrap="square" rtlCol="0">
            <a:spAutoFit/>
          </a:bodyPr>
          <a:lstStyle/>
          <a:p>
            <a:pPr algn="ctr"/>
            <a:r>
              <a:rPr lang="en-GB" sz="2400" b="1" dirty="0" smtClean="0">
                <a:solidFill>
                  <a:srgbClr val="0070C0"/>
                </a:solidFill>
              </a:rPr>
              <a:t>‘Uncontrolled’ consolidation will cause settlement…</a:t>
            </a:r>
            <a:endParaRPr lang="en-GB" sz="2400" b="1" dirty="0">
              <a:solidFill>
                <a:srgbClr val="0070C0"/>
              </a:solidFill>
            </a:endParaRPr>
          </a:p>
        </p:txBody>
      </p:sp>
      <p:sp>
        <p:nvSpPr>
          <p:cNvPr id="6" name="Rectangle 5"/>
          <p:cNvSpPr/>
          <p:nvPr/>
        </p:nvSpPr>
        <p:spPr>
          <a:xfrm>
            <a:off x="395536" y="3287311"/>
            <a:ext cx="8064896" cy="830997"/>
          </a:xfrm>
          <a:prstGeom prst="rect">
            <a:avLst/>
          </a:prstGeom>
        </p:spPr>
        <p:txBody>
          <a:bodyPr wrap="square">
            <a:spAutoFit/>
          </a:bodyPr>
          <a:lstStyle/>
          <a:p>
            <a:pPr marL="342900" indent="-342900" algn="just">
              <a:buFont typeface="Arial" panose="020B0604020202020204" pitchFamily="34" charset="0"/>
              <a:buChar char="•"/>
            </a:pPr>
            <a:r>
              <a:rPr lang="en-GB" sz="2400" dirty="0" smtClean="0">
                <a:latin typeface="Calibri" panose="020F0502020204030204" pitchFamily="34" charset="0"/>
              </a:rPr>
              <a:t>It is </a:t>
            </a:r>
            <a:r>
              <a:rPr lang="en-GB" sz="2400" b="1" dirty="0" smtClean="0">
                <a:solidFill>
                  <a:srgbClr val="0070C0"/>
                </a:solidFill>
                <a:latin typeface="Calibri" panose="020F0502020204030204" pitchFamily="34" charset="0"/>
              </a:rPr>
              <a:t>plastic deformation </a:t>
            </a:r>
            <a:r>
              <a:rPr lang="en-GB" sz="2400" dirty="0" smtClean="0">
                <a:latin typeface="Calibri" panose="020F0502020204030204" pitchFamily="34" charset="0"/>
              </a:rPr>
              <a:t>or </a:t>
            </a:r>
            <a:r>
              <a:rPr lang="en-GB" sz="2400" b="1" dirty="0" smtClean="0">
                <a:solidFill>
                  <a:srgbClr val="0070C0"/>
                </a:solidFill>
                <a:latin typeface="Calibri" panose="020F0502020204030204" pitchFamily="34" charset="0"/>
              </a:rPr>
              <a:t>‘void-ratio’ reduction </a:t>
            </a:r>
            <a:r>
              <a:rPr lang="en-GB" sz="2400" dirty="0" smtClean="0">
                <a:latin typeface="Calibri" panose="020F0502020204030204" pitchFamily="34" charset="0"/>
              </a:rPr>
              <a:t>of a soil mass, which has </a:t>
            </a:r>
            <a:r>
              <a:rPr lang="en-GB" sz="2400" b="1" dirty="0" smtClean="0">
                <a:solidFill>
                  <a:srgbClr val="0070C0"/>
                </a:solidFill>
                <a:latin typeface="Calibri" panose="020F0502020204030204" pitchFamily="34" charset="0"/>
              </a:rPr>
              <a:t>functions of time and pore pressure</a:t>
            </a:r>
            <a:r>
              <a:rPr lang="en-GB" sz="2400" dirty="0" smtClean="0">
                <a:latin typeface="Calibri" panose="020F0502020204030204" pitchFamily="34" charset="0"/>
              </a:rPr>
              <a:t>. </a:t>
            </a:r>
            <a:endParaRPr lang="en-GB" sz="2400" dirty="0">
              <a:latin typeface="Calibri" panose="020F0502020204030204" pitchFamily="34" charset="0"/>
            </a:endParaRPr>
          </a:p>
        </p:txBody>
      </p:sp>
      <p:cxnSp>
        <p:nvCxnSpPr>
          <p:cNvPr id="9" name="Straight Arrow Connector 8"/>
          <p:cNvCxnSpPr/>
          <p:nvPr/>
        </p:nvCxnSpPr>
        <p:spPr>
          <a:xfrm>
            <a:off x="4572000" y="5358606"/>
            <a:ext cx="0" cy="576064"/>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69559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4825" y="987162"/>
            <a:ext cx="8280920" cy="3785652"/>
          </a:xfrm>
          <a:prstGeom prst="rect">
            <a:avLst/>
          </a:prstGeom>
        </p:spPr>
        <p:txBody>
          <a:bodyPr wrap="square">
            <a:spAutoFit/>
          </a:bodyPr>
          <a:lstStyle/>
          <a:p>
            <a:pPr marL="342900" indent="-342900" algn="just">
              <a:buFont typeface="Arial" panose="020B0604020202020204" pitchFamily="34" charset="0"/>
              <a:buChar char="•"/>
            </a:pPr>
            <a:r>
              <a:rPr lang="en-GB" sz="2400" dirty="0" smtClean="0">
                <a:latin typeface="Calibri" panose="020F0502020204030204" pitchFamily="34" charset="0"/>
              </a:rPr>
              <a:t> When </a:t>
            </a:r>
            <a:r>
              <a:rPr lang="en-GB" sz="2400" dirty="0">
                <a:latin typeface="Calibri" panose="020F0502020204030204" pitchFamily="34" charset="0"/>
              </a:rPr>
              <a:t>a soil deposit is loaded, deformation </a:t>
            </a:r>
            <a:r>
              <a:rPr lang="en-GB" sz="2400" dirty="0" smtClean="0">
                <a:latin typeface="Calibri" panose="020F0502020204030204" pitchFamily="34" charset="0"/>
              </a:rPr>
              <a:t>will occur </a:t>
            </a:r>
            <a:r>
              <a:rPr lang="en-GB" sz="2400" dirty="0">
                <a:latin typeface="Calibri" panose="020F0502020204030204" pitchFamily="34" charset="0"/>
              </a:rPr>
              <a:t>due to change in stress. </a:t>
            </a:r>
            <a:endParaRPr lang="en-GB" sz="2400" dirty="0" smtClean="0">
              <a:latin typeface="Calibri" panose="020F0502020204030204" pitchFamily="34" charset="0"/>
            </a:endParaRPr>
          </a:p>
          <a:p>
            <a:pPr algn="just"/>
            <a:r>
              <a:rPr lang="en-GB" sz="2400" dirty="0" smtClean="0">
                <a:latin typeface="Calibri" panose="020F0502020204030204" pitchFamily="34" charset="0"/>
              </a:rPr>
              <a:t>     The </a:t>
            </a:r>
            <a:r>
              <a:rPr lang="en-GB" sz="2400" b="1" dirty="0">
                <a:solidFill>
                  <a:srgbClr val="0070C0"/>
                </a:solidFill>
                <a:latin typeface="Calibri" panose="020F0502020204030204" pitchFamily="34" charset="0"/>
              </a:rPr>
              <a:t>total </a:t>
            </a:r>
            <a:r>
              <a:rPr lang="en-GB" sz="2400" b="1" dirty="0" smtClean="0">
                <a:solidFill>
                  <a:srgbClr val="0070C0"/>
                </a:solidFill>
                <a:latin typeface="Calibri" panose="020F0502020204030204" pitchFamily="34" charset="0"/>
              </a:rPr>
              <a:t>vertical downward </a:t>
            </a:r>
            <a:r>
              <a:rPr lang="en-GB" sz="2400" b="1" dirty="0">
                <a:solidFill>
                  <a:srgbClr val="0070C0"/>
                </a:solidFill>
                <a:latin typeface="Calibri" panose="020F0502020204030204" pitchFamily="34" charset="0"/>
              </a:rPr>
              <a:t>deformation at the </a:t>
            </a:r>
            <a:r>
              <a:rPr lang="en-GB" sz="2400" b="1" dirty="0" smtClean="0">
                <a:solidFill>
                  <a:srgbClr val="0070C0"/>
                </a:solidFill>
                <a:latin typeface="Calibri" panose="020F0502020204030204" pitchFamily="34" charset="0"/>
              </a:rPr>
              <a:t>surface</a:t>
            </a:r>
          </a:p>
          <a:p>
            <a:pPr algn="just"/>
            <a:r>
              <a:rPr lang="en-GB" sz="2400" b="1" dirty="0">
                <a:solidFill>
                  <a:srgbClr val="0070C0"/>
                </a:solidFill>
                <a:latin typeface="Calibri" panose="020F0502020204030204" pitchFamily="34" charset="0"/>
              </a:rPr>
              <a:t> </a:t>
            </a:r>
            <a:r>
              <a:rPr lang="en-GB" sz="2400" b="1" dirty="0" smtClean="0">
                <a:solidFill>
                  <a:srgbClr val="0070C0"/>
                </a:solidFill>
                <a:latin typeface="Calibri" panose="020F0502020204030204" pitchFamily="34" charset="0"/>
              </a:rPr>
              <a:t>    resulting from </a:t>
            </a:r>
            <a:r>
              <a:rPr lang="en-GB" sz="2400" b="1" dirty="0">
                <a:solidFill>
                  <a:srgbClr val="0070C0"/>
                </a:solidFill>
                <a:latin typeface="Calibri" panose="020F0502020204030204" pitchFamily="34" charset="0"/>
              </a:rPr>
              <a:t>the load</a:t>
            </a:r>
            <a:r>
              <a:rPr lang="en-GB" sz="2400" dirty="0">
                <a:latin typeface="Calibri" panose="020F0502020204030204" pitchFamily="34" charset="0"/>
              </a:rPr>
              <a:t> is called </a:t>
            </a:r>
            <a:r>
              <a:rPr lang="en-GB" sz="2400" dirty="0" smtClean="0">
                <a:latin typeface="Calibri" panose="020F0502020204030204" pitchFamily="34" charset="0"/>
              </a:rPr>
              <a:t>‘</a:t>
            </a:r>
            <a:r>
              <a:rPr lang="en-GB" sz="2400" b="1" dirty="0" smtClean="0">
                <a:solidFill>
                  <a:srgbClr val="0070C0"/>
                </a:solidFill>
                <a:latin typeface="Calibri" panose="020F0502020204030204" pitchFamily="34" charset="0"/>
              </a:rPr>
              <a:t>Settlement.’</a:t>
            </a:r>
          </a:p>
          <a:p>
            <a:endParaRPr lang="en-GB" sz="2400" dirty="0">
              <a:latin typeface="Calibri" panose="020F0502020204030204" pitchFamily="34" charset="0"/>
            </a:endParaRPr>
          </a:p>
          <a:p>
            <a:pPr marL="342900" indent="-342900">
              <a:buFont typeface="Arial" panose="020B0604020202020204" pitchFamily="34" charset="0"/>
              <a:buChar char="•"/>
            </a:pPr>
            <a:r>
              <a:rPr lang="en-GB" sz="2400" dirty="0">
                <a:latin typeface="Calibri" panose="020F0502020204030204" pitchFamily="34" charset="0"/>
              </a:rPr>
              <a:t> Similarly </a:t>
            </a:r>
            <a:r>
              <a:rPr lang="en-GB" sz="2400" b="1" dirty="0">
                <a:solidFill>
                  <a:srgbClr val="0070C0"/>
                </a:solidFill>
                <a:latin typeface="Calibri" panose="020F0502020204030204" pitchFamily="34" charset="0"/>
              </a:rPr>
              <a:t>when load is decreased </a:t>
            </a:r>
            <a:r>
              <a:rPr lang="en-GB" sz="2400" dirty="0">
                <a:latin typeface="Calibri" panose="020F0502020204030204" pitchFamily="34" charset="0"/>
              </a:rPr>
              <a:t>(</a:t>
            </a:r>
            <a:r>
              <a:rPr lang="en-GB" sz="2400" dirty="0" smtClean="0">
                <a:latin typeface="Calibri" panose="020F0502020204030204" pitchFamily="34" charset="0"/>
              </a:rPr>
              <a:t>e.g. during excavation</a:t>
            </a:r>
            <a:r>
              <a:rPr lang="en-GB" sz="2400" dirty="0">
                <a:latin typeface="Calibri" panose="020F0502020204030204" pitchFamily="34" charset="0"/>
              </a:rPr>
              <a:t>) </a:t>
            </a:r>
            <a:endParaRPr lang="en-GB" sz="2400" dirty="0" smtClean="0">
              <a:latin typeface="Calibri" panose="020F0502020204030204" pitchFamily="34" charset="0"/>
            </a:endParaRPr>
          </a:p>
          <a:p>
            <a:pPr marL="342900" indent="-342900"/>
            <a:r>
              <a:rPr lang="en-GB" sz="2400" dirty="0" smtClean="0">
                <a:latin typeface="Calibri" panose="020F0502020204030204" pitchFamily="34" charset="0"/>
              </a:rPr>
              <a:t>      the </a:t>
            </a:r>
            <a:r>
              <a:rPr lang="en-GB" sz="2400" b="1" dirty="0">
                <a:solidFill>
                  <a:srgbClr val="0070C0"/>
                </a:solidFill>
                <a:latin typeface="Calibri" panose="020F0502020204030204" pitchFamily="34" charset="0"/>
              </a:rPr>
              <a:t>deformation may </a:t>
            </a:r>
            <a:r>
              <a:rPr lang="en-GB" sz="2400" b="1" dirty="0" smtClean="0">
                <a:solidFill>
                  <a:srgbClr val="0070C0"/>
                </a:solidFill>
                <a:latin typeface="Calibri" panose="020F0502020204030204" pitchFamily="34" charset="0"/>
              </a:rPr>
              <a:t>be vertically</a:t>
            </a:r>
            <a:endParaRPr lang="en-GB" sz="2400" b="1" dirty="0">
              <a:solidFill>
                <a:srgbClr val="0070C0"/>
              </a:solidFill>
              <a:latin typeface="Calibri" panose="020F0502020204030204" pitchFamily="34" charset="0"/>
            </a:endParaRPr>
          </a:p>
          <a:p>
            <a:r>
              <a:rPr lang="en-GB" sz="2400" b="1" dirty="0" smtClean="0">
                <a:solidFill>
                  <a:srgbClr val="0070C0"/>
                </a:solidFill>
                <a:latin typeface="Calibri" panose="020F0502020204030204" pitchFamily="34" charset="0"/>
              </a:rPr>
              <a:t>      upward</a:t>
            </a:r>
            <a:r>
              <a:rPr lang="en-GB" sz="2400" dirty="0" smtClean="0">
                <a:latin typeface="Calibri" panose="020F0502020204030204" pitchFamily="34" charset="0"/>
              </a:rPr>
              <a:t> </a:t>
            </a:r>
            <a:r>
              <a:rPr lang="en-GB" sz="2400" dirty="0">
                <a:latin typeface="Calibri" panose="020F0502020204030204" pitchFamily="34" charset="0"/>
              </a:rPr>
              <a:t>and is known as </a:t>
            </a:r>
            <a:r>
              <a:rPr lang="en-GB" sz="2400" dirty="0" smtClean="0">
                <a:latin typeface="Calibri" panose="020F0502020204030204" pitchFamily="34" charset="0"/>
              </a:rPr>
              <a:t>‘</a:t>
            </a:r>
            <a:r>
              <a:rPr lang="en-GB" sz="2400" b="1" dirty="0" smtClean="0">
                <a:solidFill>
                  <a:srgbClr val="0070C0"/>
                </a:solidFill>
                <a:latin typeface="Calibri" panose="020F0502020204030204" pitchFamily="34" charset="0"/>
              </a:rPr>
              <a:t>Swelling’ or ‘Heave’.</a:t>
            </a:r>
          </a:p>
          <a:p>
            <a:endParaRPr lang="en-GB" sz="2400" dirty="0">
              <a:latin typeface="Calibri" panose="020F0502020204030204" pitchFamily="34" charset="0"/>
            </a:endParaRPr>
          </a:p>
          <a:p>
            <a:r>
              <a:rPr lang="en-GB" sz="2400" dirty="0">
                <a:latin typeface="Calibri" panose="020F0502020204030204" pitchFamily="34" charset="0"/>
              </a:rPr>
              <a:t> </a:t>
            </a:r>
          </a:p>
        </p:txBody>
      </p:sp>
      <p:sp>
        <p:nvSpPr>
          <p:cNvPr id="3" name="Rectangle 2"/>
          <p:cNvSpPr/>
          <p:nvPr/>
        </p:nvSpPr>
        <p:spPr>
          <a:xfrm>
            <a:off x="611560" y="332656"/>
            <a:ext cx="2730235" cy="584775"/>
          </a:xfrm>
          <a:prstGeom prst="rect">
            <a:avLst/>
          </a:prstGeom>
        </p:spPr>
        <p:txBody>
          <a:bodyPr wrap="none">
            <a:spAutoFit/>
          </a:bodyPr>
          <a:lstStyle/>
          <a:p>
            <a:r>
              <a:rPr lang="en-GB" sz="3200" b="1" dirty="0">
                <a:solidFill>
                  <a:srgbClr val="0070C0"/>
                </a:solidFill>
              </a:rPr>
              <a:t>SETTLEMENT</a:t>
            </a:r>
          </a:p>
        </p:txBody>
      </p:sp>
      <p:pic>
        <p:nvPicPr>
          <p:cNvPr id="10242" name="Picture 2" descr="https://encrypted-tbn0.gstatic.com/images?q=tbn:ANd9GcSqNBxgEiqmLTrEfPdHHZClRqAvnAZn4Hhi6Xe5xi5KMUjKaz4B">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36464" y="4437112"/>
            <a:ext cx="3671901" cy="2445859"/>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5033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anim calcmode="lin" valueType="num">
                                      <p:cBhvr additive="base">
                                        <p:cTn id="1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anim calcmode="lin" valueType="num">
                                      <p:cBhvr additive="base">
                                        <p:cTn id="1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123282"/>
            <a:ext cx="8604448" cy="4893647"/>
          </a:xfrm>
          <a:prstGeom prst="rect">
            <a:avLst/>
          </a:prstGeom>
        </p:spPr>
        <p:txBody>
          <a:bodyPr wrap="square">
            <a:spAutoFit/>
          </a:bodyPr>
          <a:lstStyle/>
          <a:p>
            <a:pPr marL="285750" indent="-285750">
              <a:buFont typeface="Arial" panose="020B0604020202020204" pitchFamily="34" charset="0"/>
              <a:buChar char="•"/>
            </a:pPr>
            <a:r>
              <a:rPr lang="en-GB" sz="2400" dirty="0" smtClean="0">
                <a:latin typeface="Calibri" panose="020F0502020204030204" pitchFamily="34" charset="0"/>
              </a:rPr>
              <a:t>This </a:t>
            </a:r>
            <a:r>
              <a:rPr lang="en-GB" sz="2400" dirty="0">
                <a:latin typeface="Calibri" panose="020F0502020204030204" pitchFamily="34" charset="0"/>
              </a:rPr>
              <a:t>type of settlement is </a:t>
            </a:r>
            <a:r>
              <a:rPr lang="en-GB" sz="2400" b="1" dirty="0">
                <a:solidFill>
                  <a:srgbClr val="0070C0"/>
                </a:solidFill>
                <a:latin typeface="Calibri" panose="020F0502020204030204" pitchFamily="34" charset="0"/>
              </a:rPr>
              <a:t>predominant in</a:t>
            </a:r>
          </a:p>
          <a:p>
            <a:r>
              <a:rPr lang="en-GB" sz="2400" b="1" dirty="0" smtClean="0">
                <a:solidFill>
                  <a:srgbClr val="0070C0"/>
                </a:solidFill>
                <a:latin typeface="Calibri" panose="020F0502020204030204" pitchFamily="34" charset="0"/>
              </a:rPr>
              <a:t>    coarse </a:t>
            </a:r>
            <a:r>
              <a:rPr lang="en-GB" sz="2400" b="1" dirty="0">
                <a:solidFill>
                  <a:srgbClr val="0070C0"/>
                </a:solidFill>
                <a:latin typeface="Calibri" panose="020F0502020204030204" pitchFamily="34" charset="0"/>
              </a:rPr>
              <a:t>grained soils of high permeability</a:t>
            </a:r>
          </a:p>
          <a:p>
            <a:r>
              <a:rPr lang="en-GB" sz="2400" b="1" dirty="0" smtClean="0">
                <a:solidFill>
                  <a:srgbClr val="0070C0"/>
                </a:solidFill>
                <a:latin typeface="Calibri" panose="020F0502020204030204" pitchFamily="34" charset="0"/>
              </a:rPr>
              <a:t>    and </a:t>
            </a:r>
            <a:r>
              <a:rPr lang="en-GB" sz="2400" b="1" dirty="0">
                <a:solidFill>
                  <a:srgbClr val="0070C0"/>
                </a:solidFill>
                <a:latin typeface="Calibri" panose="020F0502020204030204" pitchFamily="34" charset="0"/>
              </a:rPr>
              <a:t>in unsaturated fine grained soils of low</a:t>
            </a:r>
          </a:p>
          <a:p>
            <a:r>
              <a:rPr lang="en-GB" sz="2400" b="1" dirty="0" smtClean="0">
                <a:solidFill>
                  <a:srgbClr val="0070C0"/>
                </a:solidFill>
                <a:latin typeface="Calibri" panose="020F0502020204030204" pitchFamily="34" charset="0"/>
              </a:rPr>
              <a:t>    permeability.</a:t>
            </a:r>
          </a:p>
          <a:p>
            <a:endParaRPr lang="en-GB" sz="2400" dirty="0">
              <a:latin typeface="Calibri" panose="020F0502020204030204" pitchFamily="34" charset="0"/>
            </a:endParaRPr>
          </a:p>
          <a:p>
            <a:pPr marL="285750" indent="-285750">
              <a:buFont typeface="Arial" panose="020B0604020202020204" pitchFamily="34" charset="0"/>
              <a:buChar char="•"/>
            </a:pPr>
            <a:r>
              <a:rPr lang="en-GB" sz="2400" dirty="0" smtClean="0">
                <a:latin typeface="Calibri" panose="020F0502020204030204" pitchFamily="34" charset="0"/>
              </a:rPr>
              <a:t>The </a:t>
            </a:r>
            <a:r>
              <a:rPr lang="en-GB" sz="2400" b="1" dirty="0" smtClean="0">
                <a:solidFill>
                  <a:srgbClr val="0070C0"/>
                </a:solidFill>
                <a:latin typeface="Calibri" panose="020F0502020204030204" pitchFamily="34" charset="0"/>
              </a:rPr>
              <a:t>action </a:t>
            </a:r>
            <a:r>
              <a:rPr lang="en-GB" sz="2400" b="1" dirty="0">
                <a:solidFill>
                  <a:srgbClr val="0070C0"/>
                </a:solidFill>
                <a:latin typeface="Calibri" panose="020F0502020204030204" pitchFamily="34" charset="0"/>
              </a:rPr>
              <a:t>time </a:t>
            </a:r>
            <a:r>
              <a:rPr lang="en-GB" sz="2400" dirty="0">
                <a:latin typeface="Calibri" panose="020F0502020204030204" pitchFamily="34" charset="0"/>
              </a:rPr>
              <a:t>is usually </a:t>
            </a:r>
            <a:r>
              <a:rPr lang="en-GB" sz="2400" b="1" dirty="0" smtClean="0">
                <a:solidFill>
                  <a:srgbClr val="0070C0"/>
                </a:solidFill>
                <a:latin typeface="Calibri" panose="020F0502020204030204" pitchFamily="34" charset="0"/>
              </a:rPr>
              <a:t>around</a:t>
            </a:r>
          </a:p>
          <a:p>
            <a:r>
              <a:rPr lang="en-GB" sz="2400" b="1" dirty="0">
                <a:solidFill>
                  <a:srgbClr val="0070C0"/>
                </a:solidFill>
                <a:latin typeface="Calibri" panose="020F0502020204030204" pitchFamily="34" charset="0"/>
              </a:rPr>
              <a:t> </a:t>
            </a:r>
            <a:r>
              <a:rPr lang="en-GB" sz="2400" b="1" dirty="0" smtClean="0">
                <a:solidFill>
                  <a:srgbClr val="0070C0"/>
                </a:solidFill>
                <a:latin typeface="Calibri" panose="020F0502020204030204" pitchFamily="34" charset="0"/>
              </a:rPr>
              <a:t>    seven </a:t>
            </a:r>
            <a:r>
              <a:rPr lang="en-GB" sz="2400" b="1" dirty="0">
                <a:solidFill>
                  <a:srgbClr val="0070C0"/>
                </a:solidFill>
                <a:latin typeface="Calibri" panose="020F0502020204030204" pitchFamily="34" charset="0"/>
              </a:rPr>
              <a:t>days</a:t>
            </a:r>
          </a:p>
          <a:p>
            <a:r>
              <a:rPr lang="en-GB" sz="2400" dirty="0" smtClean="0">
                <a:latin typeface="Calibri" panose="020F0502020204030204" pitchFamily="34" charset="0"/>
              </a:rPr>
              <a:t>     </a:t>
            </a:r>
            <a:endParaRPr lang="en-GB" sz="2400" dirty="0">
              <a:latin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rPr>
              <a:t> Usually this type of settlement </a:t>
            </a:r>
            <a:r>
              <a:rPr lang="en-GB" sz="2400" dirty="0" smtClean="0">
                <a:latin typeface="Calibri" panose="020F0502020204030204" pitchFamily="34" charset="0"/>
              </a:rPr>
              <a:t>is fully</a:t>
            </a:r>
            <a:endParaRPr lang="en-GB" sz="2400" dirty="0">
              <a:latin typeface="Calibri" panose="020F0502020204030204" pitchFamily="34" charset="0"/>
            </a:endParaRPr>
          </a:p>
          <a:p>
            <a:r>
              <a:rPr lang="en-GB" sz="2400" dirty="0" smtClean="0">
                <a:latin typeface="Calibri" panose="020F0502020204030204" pitchFamily="34" charset="0"/>
              </a:rPr>
              <a:t>     completed </a:t>
            </a:r>
            <a:r>
              <a:rPr lang="en-GB" sz="2400" dirty="0">
                <a:latin typeface="Calibri" panose="020F0502020204030204" pitchFamily="34" charset="0"/>
              </a:rPr>
              <a:t>during </a:t>
            </a:r>
            <a:r>
              <a:rPr lang="en-GB" sz="2400" dirty="0" smtClean="0">
                <a:latin typeface="Calibri" panose="020F0502020204030204" pitchFamily="34" charset="0"/>
              </a:rPr>
              <a:t>the construction </a:t>
            </a:r>
            <a:r>
              <a:rPr lang="en-GB" sz="2400" dirty="0">
                <a:latin typeface="Calibri" panose="020F0502020204030204" pitchFamily="34" charset="0"/>
              </a:rPr>
              <a:t>period </a:t>
            </a:r>
            <a:endParaRPr lang="en-GB" sz="2400" dirty="0" smtClean="0">
              <a:latin typeface="Calibri" panose="020F0502020204030204" pitchFamily="34" charset="0"/>
            </a:endParaRPr>
          </a:p>
          <a:p>
            <a:r>
              <a:rPr lang="en-GB" sz="2400" dirty="0">
                <a:latin typeface="Calibri" panose="020F0502020204030204" pitchFamily="34" charset="0"/>
              </a:rPr>
              <a:t> </a:t>
            </a:r>
            <a:r>
              <a:rPr lang="en-GB" sz="2400" dirty="0" smtClean="0">
                <a:latin typeface="Calibri" panose="020F0502020204030204" pitchFamily="34" charset="0"/>
              </a:rPr>
              <a:t>    and is </a:t>
            </a:r>
            <a:r>
              <a:rPr lang="en-GB" sz="2400" dirty="0">
                <a:latin typeface="Calibri" panose="020F0502020204030204" pitchFamily="34" charset="0"/>
              </a:rPr>
              <a:t>called </a:t>
            </a:r>
            <a:r>
              <a:rPr lang="en-GB" sz="2400" dirty="0" smtClean="0">
                <a:latin typeface="Calibri" panose="020F0502020204030204" pitchFamily="34" charset="0"/>
              </a:rPr>
              <a:t>‘</a:t>
            </a:r>
            <a:r>
              <a:rPr lang="en-GB" sz="2400" b="1" dirty="0" smtClean="0">
                <a:solidFill>
                  <a:srgbClr val="0070C0"/>
                </a:solidFill>
                <a:latin typeface="Calibri" panose="020F0502020204030204" pitchFamily="34" charset="0"/>
              </a:rPr>
              <a:t>build-in settlement’.</a:t>
            </a:r>
          </a:p>
          <a:p>
            <a:endParaRPr lang="en-GB" sz="2400" dirty="0">
              <a:latin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rPr>
              <a:t> </a:t>
            </a:r>
            <a:r>
              <a:rPr lang="en-GB" sz="2400" dirty="0" smtClean="0">
                <a:latin typeface="Calibri" panose="020F0502020204030204" pitchFamily="34" charset="0"/>
              </a:rPr>
              <a:t>Immediate settlement is also </a:t>
            </a:r>
            <a:r>
              <a:rPr lang="en-GB" sz="2400" dirty="0">
                <a:latin typeface="Calibri" panose="020F0502020204030204" pitchFamily="34" charset="0"/>
              </a:rPr>
              <a:t>known as </a:t>
            </a:r>
            <a:r>
              <a:rPr lang="en-GB" sz="2400" dirty="0" smtClean="0">
                <a:latin typeface="Calibri" panose="020F0502020204030204" pitchFamily="34" charset="0"/>
              </a:rPr>
              <a:t>‘</a:t>
            </a:r>
            <a:r>
              <a:rPr lang="en-GB" sz="2400" b="1" dirty="0" smtClean="0">
                <a:solidFill>
                  <a:srgbClr val="0070C0"/>
                </a:solidFill>
                <a:latin typeface="Calibri" panose="020F0502020204030204" pitchFamily="34" charset="0"/>
              </a:rPr>
              <a:t>short term settlement’.</a:t>
            </a:r>
            <a:endParaRPr lang="en-GB" sz="2400" b="1" dirty="0">
              <a:solidFill>
                <a:srgbClr val="0070C0"/>
              </a:solidFill>
              <a:latin typeface="Calibri" panose="020F0502020204030204" pitchFamily="34" charset="0"/>
            </a:endParaRPr>
          </a:p>
        </p:txBody>
      </p:sp>
      <p:sp>
        <p:nvSpPr>
          <p:cNvPr id="3" name="Rectangle 2"/>
          <p:cNvSpPr/>
          <p:nvPr/>
        </p:nvSpPr>
        <p:spPr>
          <a:xfrm>
            <a:off x="539552" y="404664"/>
            <a:ext cx="5327099" cy="584775"/>
          </a:xfrm>
          <a:prstGeom prst="rect">
            <a:avLst/>
          </a:prstGeom>
        </p:spPr>
        <p:txBody>
          <a:bodyPr wrap="none">
            <a:spAutoFit/>
          </a:bodyPr>
          <a:lstStyle/>
          <a:p>
            <a:r>
              <a:rPr lang="en-GB" sz="3200" b="1" dirty="0" smtClean="0">
                <a:solidFill>
                  <a:srgbClr val="0070C0"/>
                </a:solidFill>
              </a:rPr>
              <a:t>‘IMMEDIATE’ SETTLEMENT</a:t>
            </a:r>
            <a:endParaRPr lang="en-GB" sz="3200" b="1" dirty="0">
              <a:solidFill>
                <a:srgbClr val="0070C0"/>
              </a:solidFill>
            </a:endParaRPr>
          </a:p>
        </p:txBody>
      </p:sp>
      <p:pic>
        <p:nvPicPr>
          <p:cNvPr id="5124" name="Picture 4" descr="http://images.foundationsupportworks.com/508/bad-driveway.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4168" y="2420888"/>
            <a:ext cx="2921666" cy="184482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50373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052736"/>
            <a:ext cx="7920880" cy="4524315"/>
          </a:xfrm>
          <a:prstGeom prst="rect">
            <a:avLst/>
          </a:prstGeom>
        </p:spPr>
        <p:txBody>
          <a:bodyPr wrap="square">
            <a:spAutoFit/>
          </a:bodyPr>
          <a:lstStyle/>
          <a:p>
            <a:pPr marL="285750" indent="-285750">
              <a:buFont typeface="Arial" panose="020B0604020202020204" pitchFamily="34" charset="0"/>
              <a:buChar char="•"/>
            </a:pPr>
            <a:r>
              <a:rPr lang="en-GB" sz="2400" b="1" dirty="0">
                <a:solidFill>
                  <a:srgbClr val="0070C0"/>
                </a:solidFill>
                <a:latin typeface="Calibri" panose="020F0502020204030204" pitchFamily="34" charset="0"/>
              </a:rPr>
              <a:t>Settlement produced due to inadequate</a:t>
            </a:r>
          </a:p>
          <a:p>
            <a:r>
              <a:rPr lang="en-GB" sz="2400" b="1" dirty="0" smtClean="0">
                <a:solidFill>
                  <a:srgbClr val="0070C0"/>
                </a:solidFill>
                <a:latin typeface="Calibri" panose="020F0502020204030204" pitchFamily="34" charset="0"/>
              </a:rPr>
              <a:t>    shear </a:t>
            </a:r>
            <a:r>
              <a:rPr lang="en-GB" sz="2400" b="1" dirty="0">
                <a:solidFill>
                  <a:srgbClr val="0070C0"/>
                </a:solidFill>
                <a:latin typeface="Calibri" panose="020F0502020204030204" pitchFamily="34" charset="0"/>
              </a:rPr>
              <a:t>strength </a:t>
            </a:r>
            <a:r>
              <a:rPr lang="en-GB" sz="2400" dirty="0">
                <a:latin typeface="Calibri" panose="020F0502020204030204" pitchFamily="34" charset="0"/>
              </a:rPr>
              <a:t>of the soil mass is </a:t>
            </a:r>
            <a:r>
              <a:rPr lang="en-GB" sz="2400" b="1" dirty="0">
                <a:solidFill>
                  <a:srgbClr val="0070C0"/>
                </a:solidFill>
                <a:latin typeface="Calibri" panose="020F0502020204030204" pitchFamily="34" charset="0"/>
              </a:rPr>
              <a:t>caused</a:t>
            </a:r>
          </a:p>
          <a:p>
            <a:r>
              <a:rPr lang="en-GB" sz="2400" b="1" dirty="0" smtClean="0">
                <a:solidFill>
                  <a:srgbClr val="0070C0"/>
                </a:solidFill>
                <a:latin typeface="Calibri" panose="020F0502020204030204" pitchFamily="34" charset="0"/>
              </a:rPr>
              <a:t>    due </a:t>
            </a:r>
            <a:r>
              <a:rPr lang="en-GB" sz="2400" b="1" dirty="0">
                <a:solidFill>
                  <a:srgbClr val="0070C0"/>
                </a:solidFill>
                <a:latin typeface="Calibri" panose="020F0502020204030204" pitchFamily="34" charset="0"/>
              </a:rPr>
              <a:t>to bearing capacity failure of soil</a:t>
            </a:r>
            <a:r>
              <a:rPr lang="en-GB" sz="2400" b="1" dirty="0" smtClean="0">
                <a:solidFill>
                  <a:srgbClr val="0070C0"/>
                </a:solidFill>
                <a:latin typeface="Calibri" panose="020F0502020204030204" pitchFamily="34" charset="0"/>
              </a:rPr>
              <a:t>.</a:t>
            </a:r>
          </a:p>
          <a:p>
            <a:endParaRPr lang="en-GB" sz="2400" dirty="0">
              <a:latin typeface="Calibri" panose="020F0502020204030204" pitchFamily="34" charset="0"/>
            </a:endParaRPr>
          </a:p>
          <a:p>
            <a:pPr marL="285750" indent="-285750"/>
            <a:r>
              <a:rPr lang="en-GB" sz="2400" dirty="0" smtClean="0">
                <a:latin typeface="Calibri" panose="020F0502020204030204" pitchFamily="34" charset="0"/>
              </a:rPr>
              <a:t>    (Any Settlement </a:t>
            </a:r>
            <a:r>
              <a:rPr lang="en-GB" sz="2400" dirty="0">
                <a:latin typeface="Calibri" panose="020F0502020204030204" pitchFamily="34" charset="0"/>
              </a:rPr>
              <a:t>due to </a:t>
            </a:r>
            <a:r>
              <a:rPr lang="en-GB" sz="2400" dirty="0" smtClean="0">
                <a:latin typeface="Calibri" panose="020F0502020204030204" pitchFamily="34" charset="0"/>
              </a:rPr>
              <a:t>the lateral </a:t>
            </a:r>
          </a:p>
          <a:p>
            <a:r>
              <a:rPr lang="en-GB" sz="2400" dirty="0">
                <a:latin typeface="Calibri" panose="020F0502020204030204" pitchFamily="34" charset="0"/>
              </a:rPr>
              <a:t> </a:t>
            </a:r>
            <a:r>
              <a:rPr lang="en-GB" sz="2400" dirty="0" smtClean="0">
                <a:latin typeface="Calibri" panose="020F0502020204030204" pitchFamily="34" charset="0"/>
              </a:rPr>
              <a:t>    expulsion </a:t>
            </a:r>
            <a:r>
              <a:rPr lang="en-GB" sz="2400" dirty="0">
                <a:latin typeface="Calibri" panose="020F0502020204030204" pitchFamily="34" charset="0"/>
              </a:rPr>
              <a:t>of </a:t>
            </a:r>
            <a:r>
              <a:rPr lang="en-GB" sz="2400" dirty="0" smtClean="0">
                <a:latin typeface="Calibri" panose="020F0502020204030204" pitchFamily="34" charset="0"/>
              </a:rPr>
              <a:t>soils from </a:t>
            </a:r>
            <a:r>
              <a:rPr lang="en-GB" sz="2400" dirty="0">
                <a:latin typeface="Calibri" panose="020F0502020204030204" pitchFamily="34" charset="0"/>
              </a:rPr>
              <a:t>underneath </a:t>
            </a:r>
            <a:endParaRPr lang="en-GB" sz="2400" dirty="0" smtClean="0">
              <a:latin typeface="Calibri" panose="020F0502020204030204" pitchFamily="34" charset="0"/>
            </a:endParaRPr>
          </a:p>
          <a:p>
            <a:r>
              <a:rPr lang="en-GB" sz="2400" dirty="0">
                <a:latin typeface="Calibri" panose="020F0502020204030204" pitchFamily="34" charset="0"/>
              </a:rPr>
              <a:t> </a:t>
            </a:r>
            <a:r>
              <a:rPr lang="en-GB" sz="2400" dirty="0" smtClean="0">
                <a:latin typeface="Calibri" panose="020F0502020204030204" pitchFamily="34" charset="0"/>
              </a:rPr>
              <a:t>    the </a:t>
            </a:r>
            <a:r>
              <a:rPr lang="en-GB" sz="2400" dirty="0">
                <a:latin typeface="Calibri" panose="020F0502020204030204" pitchFamily="34" charset="0"/>
              </a:rPr>
              <a:t>foundation </a:t>
            </a:r>
            <a:r>
              <a:rPr lang="en-GB" sz="2400" dirty="0" smtClean="0">
                <a:latin typeface="Calibri" panose="020F0502020204030204" pitchFamily="34" charset="0"/>
              </a:rPr>
              <a:t>of the building</a:t>
            </a:r>
          </a:p>
          <a:p>
            <a:r>
              <a:rPr lang="en-GB" sz="2400" dirty="0">
                <a:latin typeface="Calibri" panose="020F0502020204030204" pitchFamily="34" charset="0"/>
              </a:rPr>
              <a:t> </a:t>
            </a:r>
            <a:r>
              <a:rPr lang="en-GB" sz="2400" dirty="0" smtClean="0">
                <a:latin typeface="Calibri" panose="020F0502020204030204" pitchFamily="34" charset="0"/>
              </a:rPr>
              <a:t>    is an example </a:t>
            </a:r>
            <a:r>
              <a:rPr lang="en-GB" sz="2400" dirty="0">
                <a:latin typeface="Calibri" panose="020F0502020204030204" pitchFamily="34" charset="0"/>
              </a:rPr>
              <a:t>of this </a:t>
            </a:r>
            <a:r>
              <a:rPr lang="en-GB" sz="2400" dirty="0" smtClean="0">
                <a:latin typeface="Calibri" panose="020F0502020204030204" pitchFamily="34" charset="0"/>
              </a:rPr>
              <a:t>category)</a:t>
            </a:r>
          </a:p>
          <a:p>
            <a:endParaRPr lang="en-GB" sz="2400" dirty="0">
              <a:latin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rPr>
              <a:t> This settlement can </a:t>
            </a:r>
            <a:r>
              <a:rPr lang="en-GB" sz="2400" dirty="0" smtClean="0">
                <a:latin typeface="Calibri" panose="020F0502020204030204" pitchFamily="34" charset="0"/>
              </a:rPr>
              <a:t>be controlled </a:t>
            </a:r>
          </a:p>
          <a:p>
            <a:r>
              <a:rPr lang="en-GB" sz="2400" dirty="0">
                <a:latin typeface="Calibri" panose="020F0502020204030204" pitchFamily="34" charset="0"/>
              </a:rPr>
              <a:t> </a:t>
            </a:r>
            <a:r>
              <a:rPr lang="en-GB" sz="2400" dirty="0" smtClean="0">
                <a:latin typeface="Calibri" panose="020F0502020204030204" pitchFamily="34" charset="0"/>
              </a:rPr>
              <a:t>    simply by controlling the bearing capacity</a:t>
            </a:r>
          </a:p>
          <a:p>
            <a:r>
              <a:rPr lang="en-GB" sz="2400" dirty="0" smtClean="0">
                <a:latin typeface="Calibri" panose="020F0502020204030204" pitchFamily="34" charset="0"/>
              </a:rPr>
              <a:t>     of the underlying soil.</a:t>
            </a:r>
            <a:endParaRPr lang="en-GB" sz="2400" dirty="0">
              <a:latin typeface="Calibri" panose="020F0502020204030204" pitchFamily="34" charset="0"/>
            </a:endParaRPr>
          </a:p>
        </p:txBody>
      </p:sp>
      <p:sp>
        <p:nvSpPr>
          <p:cNvPr id="3" name="Rectangle 2"/>
          <p:cNvSpPr/>
          <p:nvPr/>
        </p:nvSpPr>
        <p:spPr>
          <a:xfrm>
            <a:off x="443433" y="332656"/>
            <a:ext cx="6851556" cy="584775"/>
          </a:xfrm>
          <a:prstGeom prst="rect">
            <a:avLst/>
          </a:prstGeom>
        </p:spPr>
        <p:txBody>
          <a:bodyPr wrap="none">
            <a:spAutoFit/>
          </a:bodyPr>
          <a:lstStyle/>
          <a:p>
            <a:r>
              <a:rPr lang="en-GB" sz="3200" b="1" dirty="0" smtClean="0">
                <a:solidFill>
                  <a:srgbClr val="0070C0"/>
                </a:solidFill>
              </a:rPr>
              <a:t>‘IMMEDIATE SETTLEMENT’(contd.)</a:t>
            </a:r>
            <a:endParaRPr lang="en-GB" sz="3200" b="1" dirty="0">
              <a:solidFill>
                <a:srgbClr val="0070C0"/>
              </a:solidFill>
            </a:endParaRPr>
          </a:p>
        </p:txBody>
      </p:sp>
      <p:pic>
        <p:nvPicPr>
          <p:cNvPr id="6146" name="Picture 2" descr="Slab Settlement Repai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6176" y="2132856"/>
            <a:ext cx="2857500" cy="214312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411760" y="5965975"/>
            <a:ext cx="6840760" cy="523220"/>
          </a:xfrm>
          <a:prstGeom prst="rect">
            <a:avLst/>
          </a:prstGeom>
          <a:noFill/>
        </p:spPr>
        <p:txBody>
          <a:bodyPr wrap="square" rtlCol="0">
            <a:spAutoFit/>
          </a:bodyPr>
          <a:lstStyle/>
          <a:p>
            <a:r>
              <a:rPr lang="en-GB" dirty="0" smtClean="0"/>
              <a:t>            </a:t>
            </a:r>
            <a:r>
              <a:rPr lang="en-GB" sz="2800" dirty="0" smtClean="0"/>
              <a:t>Llanelli Housing Estate example</a:t>
            </a:r>
            <a:endParaRPr lang="en-GB" sz="2800" dirty="0"/>
          </a:p>
        </p:txBody>
      </p:sp>
    </p:spTree>
    <p:extLst>
      <p:ext uri="{BB962C8B-B14F-4D97-AF65-F5344CB8AC3E}">
        <p14:creationId xmlns:p14="http://schemas.microsoft.com/office/powerpoint/2010/main" val="18230190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764704"/>
            <a:ext cx="7632848" cy="5262979"/>
          </a:xfrm>
          <a:prstGeom prst="rect">
            <a:avLst/>
          </a:prstGeom>
        </p:spPr>
        <p:txBody>
          <a:bodyPr wrap="square">
            <a:spAutoFit/>
          </a:bodyPr>
          <a:lstStyle/>
          <a:p>
            <a:pPr marL="285750" indent="-285750" algn="just">
              <a:buFont typeface="Arial" panose="020B0604020202020204" pitchFamily="34" charset="0"/>
              <a:buChar char="•"/>
            </a:pPr>
            <a:r>
              <a:rPr lang="en-GB" sz="2400" dirty="0" smtClean="0">
                <a:latin typeface="Calibri" panose="020F0502020204030204" pitchFamily="34" charset="0"/>
              </a:rPr>
              <a:t>When </a:t>
            </a:r>
            <a:r>
              <a:rPr lang="en-GB" sz="2400" dirty="0">
                <a:latin typeface="Calibri" panose="020F0502020204030204" pitchFamily="34" charset="0"/>
              </a:rPr>
              <a:t>different parts of a structure </a:t>
            </a:r>
            <a:r>
              <a:rPr lang="en-GB" sz="2400" b="1" dirty="0">
                <a:solidFill>
                  <a:srgbClr val="0070C0"/>
                </a:solidFill>
                <a:latin typeface="Calibri" panose="020F0502020204030204" pitchFamily="34" charset="0"/>
              </a:rPr>
              <a:t>settle by</a:t>
            </a:r>
          </a:p>
          <a:p>
            <a:pPr algn="just"/>
            <a:r>
              <a:rPr lang="en-GB" sz="2400" b="1" dirty="0" smtClean="0">
                <a:solidFill>
                  <a:srgbClr val="0070C0"/>
                </a:solidFill>
                <a:latin typeface="Calibri" panose="020F0502020204030204" pitchFamily="34" charset="0"/>
              </a:rPr>
              <a:t>    different magnitude </a:t>
            </a:r>
            <a:r>
              <a:rPr lang="en-GB" sz="2400" dirty="0" smtClean="0">
                <a:latin typeface="Calibri" panose="020F0502020204030204" pitchFamily="34" charset="0"/>
              </a:rPr>
              <a:t>over time, </a:t>
            </a:r>
            <a:r>
              <a:rPr lang="en-GB" sz="2400" dirty="0">
                <a:latin typeface="Calibri" panose="020F0502020204030204" pitchFamily="34" charset="0"/>
              </a:rPr>
              <a:t>the settlement </a:t>
            </a:r>
            <a:endParaRPr lang="en-GB" sz="2400" dirty="0" smtClean="0">
              <a:latin typeface="Calibri" panose="020F0502020204030204" pitchFamily="34" charset="0"/>
            </a:endParaRPr>
          </a:p>
          <a:p>
            <a:pPr algn="just"/>
            <a:r>
              <a:rPr lang="en-GB" sz="2400" dirty="0">
                <a:latin typeface="Calibri" panose="020F0502020204030204" pitchFamily="34" charset="0"/>
              </a:rPr>
              <a:t> </a:t>
            </a:r>
            <a:r>
              <a:rPr lang="en-GB" sz="2400" dirty="0" smtClean="0">
                <a:latin typeface="Calibri" panose="020F0502020204030204" pitchFamily="34" charset="0"/>
              </a:rPr>
              <a:t>   is called ‘</a:t>
            </a:r>
            <a:r>
              <a:rPr lang="en-GB" sz="2400" b="1" dirty="0" smtClean="0">
                <a:solidFill>
                  <a:srgbClr val="0070C0"/>
                </a:solidFill>
                <a:latin typeface="Calibri" panose="020F0502020204030204" pitchFamily="34" charset="0"/>
              </a:rPr>
              <a:t>Differential </a:t>
            </a:r>
            <a:r>
              <a:rPr lang="en-GB" sz="2400" b="1" dirty="0">
                <a:solidFill>
                  <a:srgbClr val="0070C0"/>
                </a:solidFill>
                <a:latin typeface="Calibri" panose="020F0502020204030204" pitchFamily="34" charset="0"/>
              </a:rPr>
              <a:t>S</a:t>
            </a:r>
            <a:r>
              <a:rPr lang="en-GB" sz="2400" b="1" dirty="0" smtClean="0">
                <a:solidFill>
                  <a:srgbClr val="0070C0"/>
                </a:solidFill>
                <a:latin typeface="Calibri" panose="020F0502020204030204" pitchFamily="34" charset="0"/>
              </a:rPr>
              <a:t>ettlement</a:t>
            </a:r>
            <a:r>
              <a:rPr lang="en-GB" sz="2400" dirty="0" smtClean="0">
                <a:latin typeface="Calibri" panose="020F0502020204030204" pitchFamily="34" charset="0"/>
              </a:rPr>
              <a:t>.’</a:t>
            </a:r>
          </a:p>
          <a:p>
            <a:pPr algn="just"/>
            <a:endParaRPr lang="en-GB" sz="2400" dirty="0">
              <a:latin typeface="Calibri" panose="020F0502020204030204" pitchFamily="34" charset="0"/>
            </a:endParaRPr>
          </a:p>
          <a:p>
            <a:pPr marL="285750" indent="-285750" algn="just">
              <a:buFont typeface="Arial" panose="020B0604020202020204" pitchFamily="34" charset="0"/>
              <a:buChar char="•"/>
            </a:pPr>
            <a:r>
              <a:rPr lang="en-GB" sz="2400" dirty="0">
                <a:latin typeface="Calibri" panose="020F0502020204030204" pitchFamily="34" charset="0"/>
              </a:rPr>
              <a:t> This is very important as it may endanger</a:t>
            </a:r>
          </a:p>
          <a:p>
            <a:pPr algn="just"/>
            <a:r>
              <a:rPr lang="en-GB" sz="2400" dirty="0" smtClean="0">
                <a:latin typeface="Calibri" panose="020F0502020204030204" pitchFamily="34" charset="0"/>
              </a:rPr>
              <a:t>     the </a:t>
            </a:r>
            <a:r>
              <a:rPr lang="en-GB" sz="2400" dirty="0">
                <a:latin typeface="Calibri" panose="020F0502020204030204" pitchFamily="34" charset="0"/>
              </a:rPr>
              <a:t>structural stability and may </a:t>
            </a:r>
            <a:r>
              <a:rPr lang="en-GB" sz="2400" dirty="0" smtClean="0">
                <a:latin typeface="Calibri" panose="020F0502020204030204" pitchFamily="34" charset="0"/>
              </a:rPr>
              <a:t>eventually</a:t>
            </a:r>
          </a:p>
          <a:p>
            <a:pPr algn="just"/>
            <a:r>
              <a:rPr lang="en-GB" sz="2400" dirty="0">
                <a:latin typeface="Calibri" panose="020F0502020204030204" pitchFamily="34" charset="0"/>
              </a:rPr>
              <a:t> </a:t>
            </a:r>
            <a:r>
              <a:rPr lang="en-GB" sz="2400" dirty="0" smtClean="0">
                <a:latin typeface="Calibri" panose="020F0502020204030204" pitchFamily="34" charset="0"/>
              </a:rPr>
              <a:t>    cause catastrophic </a:t>
            </a:r>
            <a:r>
              <a:rPr lang="en-GB" sz="2400" dirty="0">
                <a:latin typeface="Calibri" panose="020F0502020204030204" pitchFamily="34" charset="0"/>
              </a:rPr>
              <a:t>failure</a:t>
            </a:r>
            <a:r>
              <a:rPr lang="en-GB" sz="2400" dirty="0" smtClean="0">
                <a:latin typeface="Calibri" panose="020F0502020204030204" pitchFamily="34" charset="0"/>
              </a:rPr>
              <a:t>.</a:t>
            </a:r>
          </a:p>
          <a:p>
            <a:pPr algn="just"/>
            <a:endParaRPr lang="en-GB" sz="2400" dirty="0">
              <a:latin typeface="Calibri" panose="020F0502020204030204" pitchFamily="34" charset="0"/>
            </a:endParaRPr>
          </a:p>
          <a:p>
            <a:pPr marL="285750" indent="-285750" algn="just">
              <a:buFont typeface="Arial" panose="020B0604020202020204" pitchFamily="34" charset="0"/>
              <a:buChar char="•"/>
            </a:pPr>
            <a:r>
              <a:rPr lang="en-GB" sz="2400" dirty="0">
                <a:latin typeface="Calibri" panose="020F0502020204030204" pitchFamily="34" charset="0"/>
              </a:rPr>
              <a:t> </a:t>
            </a:r>
            <a:r>
              <a:rPr lang="en-GB" sz="2400" b="1" dirty="0">
                <a:solidFill>
                  <a:srgbClr val="0070C0"/>
                </a:solidFill>
                <a:latin typeface="Calibri" panose="020F0502020204030204" pitchFamily="34" charset="0"/>
              </a:rPr>
              <a:t>If soil is granular</a:t>
            </a:r>
            <a:r>
              <a:rPr lang="en-GB" sz="2400" dirty="0">
                <a:latin typeface="Calibri" panose="020F0502020204030204" pitchFamily="34" charset="0"/>
              </a:rPr>
              <a:t>, then </a:t>
            </a:r>
            <a:r>
              <a:rPr lang="en-GB" sz="2400" b="1" dirty="0">
                <a:solidFill>
                  <a:srgbClr val="0070C0"/>
                </a:solidFill>
                <a:latin typeface="Calibri" panose="020F0502020204030204" pitchFamily="34" charset="0"/>
              </a:rPr>
              <a:t>differential </a:t>
            </a:r>
            <a:r>
              <a:rPr lang="en-GB" sz="2400" b="1" dirty="0" smtClean="0">
                <a:solidFill>
                  <a:srgbClr val="0070C0"/>
                </a:solidFill>
                <a:latin typeface="Calibri" panose="020F0502020204030204" pitchFamily="34" charset="0"/>
              </a:rPr>
              <a:t>settlement </a:t>
            </a:r>
            <a:r>
              <a:rPr lang="en-GB" sz="2400" dirty="0" smtClean="0">
                <a:latin typeface="Calibri" panose="020F0502020204030204" pitchFamily="34" charset="0"/>
              </a:rPr>
              <a:t>is </a:t>
            </a:r>
            <a:r>
              <a:rPr lang="en-GB" sz="2400" b="1" dirty="0" smtClean="0">
                <a:solidFill>
                  <a:srgbClr val="0070C0"/>
                </a:solidFill>
                <a:latin typeface="Calibri" panose="020F0502020204030204" pitchFamily="34" charset="0"/>
              </a:rPr>
              <a:t>likely to</a:t>
            </a:r>
          </a:p>
          <a:p>
            <a:pPr marL="285750" indent="-285750" algn="just"/>
            <a:r>
              <a:rPr lang="en-GB" sz="2400" b="1" dirty="0" smtClean="0">
                <a:solidFill>
                  <a:srgbClr val="0070C0"/>
                </a:solidFill>
                <a:latin typeface="Calibri" panose="020F0502020204030204" pitchFamily="34" charset="0"/>
              </a:rPr>
              <a:t>     be 2/3 </a:t>
            </a:r>
            <a:r>
              <a:rPr lang="en-GB" sz="2400" b="1" dirty="0">
                <a:solidFill>
                  <a:srgbClr val="0070C0"/>
                </a:solidFill>
                <a:latin typeface="Calibri" panose="020F0502020204030204" pitchFamily="34" charset="0"/>
              </a:rPr>
              <a:t>of the total maximum </a:t>
            </a:r>
            <a:r>
              <a:rPr lang="en-GB" sz="2400" b="1" dirty="0" smtClean="0">
                <a:solidFill>
                  <a:srgbClr val="0070C0"/>
                </a:solidFill>
                <a:latin typeface="Calibri" panose="020F0502020204030204" pitchFamily="34" charset="0"/>
              </a:rPr>
              <a:t>possible settlement.</a:t>
            </a:r>
          </a:p>
          <a:p>
            <a:pPr algn="just"/>
            <a:endParaRPr lang="en-GB" sz="2400" dirty="0">
              <a:latin typeface="Calibri" panose="020F0502020204030204" pitchFamily="34" charset="0"/>
            </a:endParaRPr>
          </a:p>
          <a:p>
            <a:pPr marL="285750" indent="-285750" algn="just">
              <a:buFont typeface="Arial" panose="020B0604020202020204" pitchFamily="34" charset="0"/>
              <a:buChar char="•"/>
            </a:pPr>
            <a:r>
              <a:rPr lang="en-GB" sz="2400" dirty="0">
                <a:latin typeface="Calibri" panose="020F0502020204030204" pitchFamily="34" charset="0"/>
              </a:rPr>
              <a:t> In case of </a:t>
            </a:r>
            <a:r>
              <a:rPr lang="en-GB" sz="2400" b="1" dirty="0" smtClean="0">
                <a:solidFill>
                  <a:srgbClr val="0070C0"/>
                </a:solidFill>
                <a:latin typeface="Calibri" panose="020F0502020204030204" pitchFamily="34" charset="0"/>
              </a:rPr>
              <a:t>cohesive </a:t>
            </a:r>
            <a:r>
              <a:rPr lang="en-GB" sz="2400" b="1" dirty="0">
                <a:solidFill>
                  <a:srgbClr val="0070C0"/>
                </a:solidFill>
                <a:latin typeface="Calibri" panose="020F0502020204030204" pitchFamily="34" charset="0"/>
              </a:rPr>
              <a:t>soil</a:t>
            </a:r>
            <a:r>
              <a:rPr lang="en-GB" sz="2400" dirty="0">
                <a:latin typeface="Calibri" panose="020F0502020204030204" pitchFamily="34" charset="0"/>
              </a:rPr>
              <a:t>, possible </a:t>
            </a:r>
            <a:r>
              <a:rPr lang="en-GB" sz="2400" b="1" dirty="0" smtClean="0">
                <a:solidFill>
                  <a:srgbClr val="0070C0"/>
                </a:solidFill>
                <a:latin typeface="Calibri" panose="020F0502020204030204" pitchFamily="34" charset="0"/>
              </a:rPr>
              <a:t>differential      settlement</a:t>
            </a:r>
            <a:r>
              <a:rPr lang="en-GB" sz="2400" dirty="0" smtClean="0">
                <a:latin typeface="Calibri" panose="020F0502020204030204" pitchFamily="34" charset="0"/>
              </a:rPr>
              <a:t> is </a:t>
            </a:r>
            <a:r>
              <a:rPr lang="en-GB" sz="2400" b="1" dirty="0" smtClean="0">
                <a:solidFill>
                  <a:srgbClr val="0070C0"/>
                </a:solidFill>
                <a:latin typeface="Calibri" panose="020F0502020204030204" pitchFamily="34" charset="0"/>
              </a:rPr>
              <a:t>about 1/3 of the maximum possible                                                   settlement.</a:t>
            </a:r>
            <a:endParaRPr lang="en-GB" sz="2400" b="1" dirty="0">
              <a:solidFill>
                <a:srgbClr val="0070C0"/>
              </a:solidFill>
              <a:latin typeface="Calibri" panose="020F0502020204030204" pitchFamily="34" charset="0"/>
            </a:endParaRPr>
          </a:p>
        </p:txBody>
      </p:sp>
      <p:sp>
        <p:nvSpPr>
          <p:cNvPr id="3" name="Rectangle 2"/>
          <p:cNvSpPr/>
          <p:nvPr/>
        </p:nvSpPr>
        <p:spPr>
          <a:xfrm>
            <a:off x="251520" y="188640"/>
            <a:ext cx="5615640" cy="584775"/>
          </a:xfrm>
          <a:prstGeom prst="rect">
            <a:avLst/>
          </a:prstGeom>
        </p:spPr>
        <p:txBody>
          <a:bodyPr wrap="none">
            <a:spAutoFit/>
          </a:bodyPr>
          <a:lstStyle/>
          <a:p>
            <a:r>
              <a:rPr lang="en-GB" sz="3200" b="1" dirty="0">
                <a:solidFill>
                  <a:srgbClr val="0070C0"/>
                </a:solidFill>
              </a:rPr>
              <a:t>DIFFERENTIAL SETTLEMENT</a:t>
            </a:r>
          </a:p>
        </p:txBody>
      </p:sp>
      <p:pic>
        <p:nvPicPr>
          <p:cNvPr id="4" name="Picture 2" descr="https://encrypted-tbn0.gstatic.com/images?q=tbn:ANd9GcRt4eW7uMKQ_wFwQBcWdry5m_hO5ek5283fR-PEdyXyXuT5xTY7">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8184" y="1628800"/>
            <a:ext cx="2765265" cy="185696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36162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5272" y="260648"/>
            <a:ext cx="9073008" cy="984885"/>
          </a:xfrm>
          <a:prstGeom prst="rect">
            <a:avLst/>
          </a:prstGeom>
        </p:spPr>
        <p:txBody>
          <a:bodyPr wrap="square">
            <a:spAutoFit/>
          </a:bodyPr>
          <a:lstStyle/>
          <a:p>
            <a:r>
              <a:rPr lang="en-GB" sz="4000" b="1" dirty="0" smtClean="0">
                <a:solidFill>
                  <a:srgbClr val="0070C0"/>
                </a:solidFill>
              </a:rPr>
              <a:t>SETTLEMENT </a:t>
            </a:r>
            <a:r>
              <a:rPr lang="en-GB" sz="4000" b="1" dirty="0">
                <a:solidFill>
                  <a:srgbClr val="0070C0"/>
                </a:solidFill>
              </a:rPr>
              <a:t>OF </a:t>
            </a:r>
            <a:r>
              <a:rPr lang="en-GB" sz="4000" b="1" dirty="0" smtClean="0">
                <a:solidFill>
                  <a:srgbClr val="0070C0"/>
                </a:solidFill>
              </a:rPr>
              <a:t>FOUNDATIONS</a:t>
            </a:r>
          </a:p>
          <a:p>
            <a:endParaRPr lang="en-GB" dirty="0"/>
          </a:p>
        </p:txBody>
      </p:sp>
      <p:sp>
        <p:nvSpPr>
          <p:cNvPr id="3" name="Rectangle 2"/>
          <p:cNvSpPr/>
          <p:nvPr/>
        </p:nvSpPr>
        <p:spPr>
          <a:xfrm>
            <a:off x="0" y="4149080"/>
            <a:ext cx="9540552" cy="369332"/>
          </a:xfrm>
          <a:prstGeom prst="rect">
            <a:avLst/>
          </a:prstGeom>
        </p:spPr>
        <p:txBody>
          <a:bodyPr wrap="square">
            <a:spAutoFit/>
          </a:bodyPr>
          <a:lstStyle/>
          <a:p>
            <a:r>
              <a:rPr lang="en-GB" b="1" dirty="0" smtClean="0"/>
              <a:t>  1. NO </a:t>
            </a:r>
            <a:r>
              <a:rPr lang="en-GB" b="1" dirty="0"/>
              <a:t>SETTLEMENT  </a:t>
            </a:r>
            <a:r>
              <a:rPr lang="en-GB" b="1" dirty="0" smtClean="0"/>
              <a:t>         2. TOTAL SETTLEMENT          3. DIFF.SETTLEMENT</a:t>
            </a:r>
            <a:endParaRPr lang="en-GB" b="1" dirty="0"/>
          </a:p>
        </p:txBody>
      </p:sp>
      <p:sp>
        <p:nvSpPr>
          <p:cNvPr id="4" name="Rectangle 3"/>
          <p:cNvSpPr/>
          <p:nvPr/>
        </p:nvSpPr>
        <p:spPr>
          <a:xfrm>
            <a:off x="359024" y="4716435"/>
            <a:ext cx="8306553" cy="1200329"/>
          </a:xfrm>
          <a:prstGeom prst="rect">
            <a:avLst/>
          </a:prstGeom>
        </p:spPr>
        <p:txBody>
          <a:bodyPr wrap="square">
            <a:spAutoFit/>
          </a:bodyPr>
          <a:lstStyle/>
          <a:p>
            <a:pPr algn="just"/>
            <a:r>
              <a:rPr lang="en-GB" sz="2400" dirty="0" smtClean="0">
                <a:latin typeface="Calibri" panose="020F0502020204030204" pitchFamily="34" charset="0"/>
              </a:rPr>
              <a:t>Uniform (Total) </a:t>
            </a:r>
            <a:r>
              <a:rPr lang="en-GB" sz="2400" dirty="0">
                <a:latin typeface="Calibri" panose="020F0502020204030204" pitchFamily="34" charset="0"/>
              </a:rPr>
              <a:t>settlement is usually of little consequence in a building, </a:t>
            </a:r>
            <a:r>
              <a:rPr lang="en-GB" sz="2400" dirty="0" smtClean="0">
                <a:latin typeface="Calibri" panose="020F0502020204030204" pitchFamily="34" charset="0"/>
              </a:rPr>
              <a:t>but </a:t>
            </a:r>
            <a:r>
              <a:rPr lang="en-GB" sz="2400" b="1" dirty="0" smtClean="0">
                <a:solidFill>
                  <a:srgbClr val="0070C0"/>
                </a:solidFill>
                <a:latin typeface="Calibri" panose="020F0502020204030204" pitchFamily="34" charset="0"/>
              </a:rPr>
              <a:t>differential </a:t>
            </a:r>
            <a:r>
              <a:rPr lang="en-GB" sz="2400" b="1" dirty="0">
                <a:solidFill>
                  <a:srgbClr val="0070C0"/>
                </a:solidFill>
                <a:latin typeface="Calibri" panose="020F0502020204030204" pitchFamily="34" charset="0"/>
              </a:rPr>
              <a:t>settlement can cause severe structural damage</a:t>
            </a: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038" y="1052736"/>
            <a:ext cx="9016458" cy="2929099"/>
          </a:xfrm>
          <a:prstGeom prst="rect">
            <a:avLst/>
          </a:prstGeom>
          <a:noFill/>
          <a:ln w="38100">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7518058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692696"/>
            <a:ext cx="8677472" cy="5632311"/>
          </a:xfrm>
          <a:prstGeom prst="rect">
            <a:avLst/>
          </a:prstGeom>
        </p:spPr>
        <p:txBody>
          <a:bodyPr wrap="square">
            <a:spAutoFit/>
          </a:bodyPr>
          <a:lstStyle/>
          <a:p>
            <a:r>
              <a:rPr lang="en-GB" sz="2400" dirty="0" smtClean="0">
                <a:latin typeface="Calibri" panose="020F0502020204030204" pitchFamily="34" charset="0"/>
              </a:rPr>
              <a:t>What </a:t>
            </a:r>
            <a:r>
              <a:rPr lang="en-GB" sz="2400" dirty="0">
                <a:latin typeface="Calibri" panose="020F0502020204030204" pitchFamily="34" charset="0"/>
              </a:rPr>
              <a:t>are the major causes </a:t>
            </a:r>
            <a:r>
              <a:rPr lang="en-GB" sz="2400" dirty="0" smtClean="0">
                <a:latin typeface="Calibri" panose="020F0502020204030204" pitchFamily="34" charset="0"/>
              </a:rPr>
              <a:t>of settlement </a:t>
            </a:r>
          </a:p>
          <a:p>
            <a:r>
              <a:rPr lang="en-GB" sz="2400" dirty="0" smtClean="0">
                <a:latin typeface="Calibri" panose="020F0502020204030204" pitchFamily="34" charset="0"/>
              </a:rPr>
              <a:t>(consolidation over time in an unstable soil) ??</a:t>
            </a:r>
          </a:p>
          <a:p>
            <a:endParaRPr lang="en-GB" sz="2400" b="1" dirty="0" smtClean="0">
              <a:solidFill>
                <a:srgbClr val="0070C0"/>
              </a:solidFill>
              <a:latin typeface="Calibri" panose="020F0502020204030204" pitchFamily="34" charset="0"/>
            </a:endParaRPr>
          </a:p>
          <a:p>
            <a:r>
              <a:rPr lang="en-GB" sz="2400" b="1" dirty="0" smtClean="0">
                <a:solidFill>
                  <a:srgbClr val="0070C0"/>
                </a:solidFill>
                <a:latin typeface="Calibri" panose="020F0502020204030204" pitchFamily="34" charset="0"/>
              </a:rPr>
              <a:t>Changes </a:t>
            </a:r>
            <a:r>
              <a:rPr lang="en-GB" sz="2400" b="1" dirty="0">
                <a:solidFill>
                  <a:srgbClr val="0070C0"/>
                </a:solidFill>
                <a:latin typeface="Calibri" panose="020F0502020204030204" pitchFamily="34" charset="0"/>
              </a:rPr>
              <a:t>in </a:t>
            </a:r>
            <a:r>
              <a:rPr lang="en-GB" sz="2400" b="1" dirty="0" smtClean="0">
                <a:solidFill>
                  <a:srgbClr val="0070C0"/>
                </a:solidFill>
                <a:latin typeface="Calibri" panose="020F0502020204030204" pitchFamily="34" charset="0"/>
              </a:rPr>
              <a:t>applied stresses due:</a:t>
            </a:r>
          </a:p>
          <a:p>
            <a:pPr marL="285750" indent="-285750">
              <a:buFont typeface="Arial" panose="020B0604020202020204" pitchFamily="34" charset="0"/>
              <a:buChar char="•"/>
            </a:pPr>
            <a:endParaRPr lang="en-GB" sz="2400" dirty="0" smtClean="0">
              <a:latin typeface="Calibri" panose="020F0502020204030204" pitchFamily="34" charset="0"/>
            </a:endParaRPr>
          </a:p>
          <a:p>
            <a:pPr marL="457200" indent="-457200">
              <a:buAutoNum type="alphaLcParenR"/>
            </a:pPr>
            <a:r>
              <a:rPr lang="en-GB" sz="2400" b="1" dirty="0" smtClean="0">
                <a:solidFill>
                  <a:srgbClr val="0070C0"/>
                </a:solidFill>
                <a:latin typeface="Calibri" panose="020F0502020204030204" pitchFamily="34" charset="0"/>
              </a:rPr>
              <a:t>Excessive applied </a:t>
            </a:r>
            <a:r>
              <a:rPr lang="en-GB" sz="2400" b="1" dirty="0">
                <a:solidFill>
                  <a:srgbClr val="0070C0"/>
                </a:solidFill>
                <a:latin typeface="Calibri" panose="020F0502020204030204" pitchFamily="34" charset="0"/>
              </a:rPr>
              <a:t>structural load </a:t>
            </a:r>
            <a:endParaRPr lang="en-GB" sz="2400" b="1" dirty="0" smtClean="0">
              <a:solidFill>
                <a:srgbClr val="0070C0"/>
              </a:solidFill>
              <a:latin typeface="Calibri" panose="020F0502020204030204" pitchFamily="34" charset="0"/>
            </a:endParaRPr>
          </a:p>
          <a:p>
            <a:pPr marL="457200" indent="-457200">
              <a:buAutoNum type="alphaLcParenR"/>
            </a:pPr>
            <a:endParaRPr lang="en-GB" sz="2400" b="1" dirty="0" smtClean="0">
              <a:solidFill>
                <a:srgbClr val="0070C0"/>
              </a:solidFill>
              <a:latin typeface="Calibri" panose="020F0502020204030204" pitchFamily="34" charset="0"/>
            </a:endParaRPr>
          </a:p>
          <a:p>
            <a:r>
              <a:rPr lang="en-GB" sz="2400" b="1" dirty="0" smtClean="0">
                <a:solidFill>
                  <a:srgbClr val="0070C0"/>
                </a:solidFill>
                <a:latin typeface="Calibri" panose="020F0502020204030204" pitchFamily="34" charset="0"/>
              </a:rPr>
              <a:t>b)  Movement </a:t>
            </a:r>
            <a:r>
              <a:rPr lang="en-GB" sz="2400" b="1" dirty="0">
                <a:solidFill>
                  <a:srgbClr val="0070C0"/>
                </a:solidFill>
                <a:latin typeface="Calibri" panose="020F0502020204030204" pitchFamily="34" charset="0"/>
              </a:rPr>
              <a:t>of ground </a:t>
            </a:r>
            <a:r>
              <a:rPr lang="en-GB" sz="2400" b="1" dirty="0" smtClean="0">
                <a:solidFill>
                  <a:srgbClr val="0070C0"/>
                </a:solidFill>
                <a:latin typeface="Calibri" panose="020F0502020204030204" pitchFamily="34" charset="0"/>
              </a:rPr>
              <a:t>water table </a:t>
            </a:r>
          </a:p>
          <a:p>
            <a:r>
              <a:rPr lang="en-GB" sz="2400" b="1" dirty="0" smtClean="0">
                <a:solidFill>
                  <a:srgbClr val="0070C0"/>
                </a:solidFill>
                <a:latin typeface="Calibri" panose="020F0502020204030204" pitchFamily="34" charset="0"/>
              </a:rPr>
              <a:t>      (frost heave)(drying out)</a:t>
            </a:r>
          </a:p>
          <a:p>
            <a:endParaRPr lang="en-GB" sz="2400" b="1" dirty="0">
              <a:solidFill>
                <a:srgbClr val="0070C0"/>
              </a:solidFill>
              <a:latin typeface="Calibri" panose="020F0502020204030204" pitchFamily="34" charset="0"/>
            </a:endParaRPr>
          </a:p>
          <a:p>
            <a:r>
              <a:rPr lang="en-GB" sz="2400" b="1" dirty="0">
                <a:solidFill>
                  <a:srgbClr val="0070C0"/>
                </a:solidFill>
                <a:latin typeface="Calibri" panose="020F0502020204030204" pitchFamily="34" charset="0"/>
              </a:rPr>
              <a:t>c) </a:t>
            </a:r>
            <a:r>
              <a:rPr lang="en-GB" sz="2400" b="1" dirty="0" smtClean="0">
                <a:solidFill>
                  <a:srgbClr val="0070C0"/>
                </a:solidFill>
                <a:latin typeface="Calibri" panose="020F0502020204030204" pitchFamily="34" charset="0"/>
              </a:rPr>
              <a:t> Vibrations </a:t>
            </a:r>
            <a:r>
              <a:rPr lang="en-GB" sz="2400" b="1" dirty="0">
                <a:solidFill>
                  <a:srgbClr val="0070C0"/>
                </a:solidFill>
                <a:latin typeface="Calibri" panose="020F0502020204030204" pitchFamily="34" charset="0"/>
              </a:rPr>
              <a:t>due to Machines</a:t>
            </a:r>
            <a:r>
              <a:rPr lang="en-GB" sz="2400" b="1" dirty="0" smtClean="0">
                <a:solidFill>
                  <a:srgbClr val="0070C0"/>
                </a:solidFill>
                <a:latin typeface="Calibri" panose="020F0502020204030204" pitchFamily="34" charset="0"/>
              </a:rPr>
              <a:t>,</a:t>
            </a:r>
          </a:p>
          <a:p>
            <a:r>
              <a:rPr lang="en-GB" sz="2400" b="1" dirty="0" smtClean="0">
                <a:solidFill>
                  <a:srgbClr val="0070C0"/>
                </a:solidFill>
                <a:latin typeface="Calibri" panose="020F0502020204030204" pitchFamily="34" charset="0"/>
              </a:rPr>
              <a:t>     Earth </a:t>
            </a:r>
            <a:r>
              <a:rPr lang="en-GB" sz="2400" b="1" dirty="0">
                <a:solidFill>
                  <a:srgbClr val="0070C0"/>
                </a:solidFill>
                <a:latin typeface="Calibri" panose="020F0502020204030204" pitchFamily="34" charset="0"/>
              </a:rPr>
              <a:t>quake</a:t>
            </a:r>
            <a:r>
              <a:rPr lang="en-GB" sz="2400" b="1" dirty="0" smtClean="0">
                <a:solidFill>
                  <a:srgbClr val="0070C0"/>
                </a:solidFill>
                <a:latin typeface="Calibri" panose="020F0502020204030204" pitchFamily="34" charset="0"/>
              </a:rPr>
              <a:t>.</a:t>
            </a:r>
          </a:p>
          <a:p>
            <a:endParaRPr lang="en-GB" sz="2400" b="1" dirty="0" smtClean="0">
              <a:solidFill>
                <a:srgbClr val="0070C0"/>
              </a:solidFill>
              <a:latin typeface="Calibri" panose="020F0502020204030204" pitchFamily="34" charset="0"/>
            </a:endParaRPr>
          </a:p>
          <a:p>
            <a:r>
              <a:rPr lang="en-GB" sz="2400" b="1" dirty="0" smtClean="0">
                <a:solidFill>
                  <a:srgbClr val="0070C0"/>
                </a:solidFill>
                <a:latin typeface="Calibri" panose="020F0502020204030204" pitchFamily="34" charset="0"/>
              </a:rPr>
              <a:t>d) Damaged Waste services</a:t>
            </a:r>
          </a:p>
          <a:p>
            <a:endParaRPr lang="en-GB" sz="2400" dirty="0">
              <a:latin typeface="Calibri" panose="020F0502020204030204" pitchFamily="34" charset="0"/>
            </a:endParaRPr>
          </a:p>
        </p:txBody>
      </p:sp>
      <p:sp>
        <p:nvSpPr>
          <p:cNvPr id="3" name="Rectangle 2"/>
          <p:cNvSpPr/>
          <p:nvPr/>
        </p:nvSpPr>
        <p:spPr>
          <a:xfrm>
            <a:off x="323528" y="128933"/>
            <a:ext cx="5046574" cy="584775"/>
          </a:xfrm>
          <a:prstGeom prst="rect">
            <a:avLst/>
          </a:prstGeom>
        </p:spPr>
        <p:txBody>
          <a:bodyPr wrap="none">
            <a:spAutoFit/>
          </a:bodyPr>
          <a:lstStyle/>
          <a:p>
            <a:r>
              <a:rPr lang="en-GB" sz="3200" b="1" dirty="0">
                <a:solidFill>
                  <a:srgbClr val="0070C0"/>
                </a:solidFill>
              </a:rPr>
              <a:t>CAUSES OF SETTLEMENT</a:t>
            </a:r>
          </a:p>
        </p:txBody>
      </p:sp>
      <p:pic>
        <p:nvPicPr>
          <p:cNvPr id="8198" name="Picture 6" descr="&#10;    Foundation damage due to expansive soils, tree roots, and other...   "/>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04048" y="3871260"/>
            <a:ext cx="4139952" cy="298674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300192" y="836712"/>
            <a:ext cx="1656184" cy="461665"/>
          </a:xfrm>
          <a:prstGeom prst="rect">
            <a:avLst/>
          </a:prstGeom>
          <a:noFill/>
        </p:spPr>
        <p:txBody>
          <a:bodyPr wrap="square" rtlCol="0">
            <a:spAutoFit/>
          </a:bodyPr>
          <a:lstStyle/>
          <a:p>
            <a:r>
              <a:rPr lang="en-GB" sz="2400" b="1" dirty="0" smtClean="0">
                <a:solidFill>
                  <a:srgbClr val="0070C0"/>
                </a:solidFill>
              </a:rPr>
              <a:t>5 Minutes</a:t>
            </a:r>
            <a:endParaRPr lang="en-GB" sz="2400" b="1" dirty="0">
              <a:solidFill>
                <a:srgbClr val="0070C0"/>
              </a:solidFill>
            </a:endParaRPr>
          </a:p>
        </p:txBody>
      </p:sp>
    </p:spTree>
    <p:extLst>
      <p:ext uri="{BB962C8B-B14F-4D97-AF65-F5344CB8AC3E}">
        <p14:creationId xmlns:p14="http://schemas.microsoft.com/office/powerpoint/2010/main" val="3346037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anim calcmode="lin" valueType="num">
                                      <p:cBhvr additive="base">
                                        <p:cTn id="1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anim calcmode="lin" valueType="num">
                                      <p:cBhvr additive="base">
                                        <p:cTn id="2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10" end="10"/>
                                            </p:txEl>
                                          </p:spTgt>
                                        </p:tgtEl>
                                        <p:attrNameLst>
                                          <p:attrName>style.visibility</p:attrName>
                                        </p:attrNameLst>
                                      </p:cBhvr>
                                      <p:to>
                                        <p:strVal val="visible"/>
                                      </p:to>
                                    </p:set>
                                    <p:anim calcmode="lin" valueType="num">
                                      <p:cBhvr additive="base">
                                        <p:cTn id="29"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11" end="11"/>
                                            </p:txEl>
                                          </p:spTgt>
                                        </p:tgtEl>
                                        <p:attrNameLst>
                                          <p:attrName>style.visibility</p:attrName>
                                        </p:attrNameLst>
                                      </p:cBhvr>
                                      <p:to>
                                        <p:strVal val="visible"/>
                                      </p:to>
                                    </p:set>
                                    <p:anim calcmode="lin" valueType="num">
                                      <p:cBhvr additive="base">
                                        <p:cTn id="33"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11" end="11"/>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13" end="13"/>
                                            </p:txEl>
                                          </p:spTgt>
                                        </p:tgtEl>
                                        <p:attrNameLst>
                                          <p:attrName>style.visibility</p:attrName>
                                        </p:attrNameLst>
                                      </p:cBhvr>
                                      <p:to>
                                        <p:strVal val="visible"/>
                                      </p:to>
                                    </p:set>
                                    <p:anim calcmode="lin" valueType="num">
                                      <p:cBhvr additive="base">
                                        <p:cTn id="37"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8198"/>
                                        </p:tgtEl>
                                        <p:attrNameLst>
                                          <p:attrName>style.visibility</p:attrName>
                                        </p:attrNameLst>
                                      </p:cBhvr>
                                      <p:to>
                                        <p:strVal val="visible"/>
                                      </p:to>
                                    </p:set>
                                    <p:anim calcmode="lin" valueType="num">
                                      <p:cBhvr additive="base">
                                        <p:cTn id="43" dur="500" fill="hold"/>
                                        <p:tgtEl>
                                          <p:spTgt spid="8198"/>
                                        </p:tgtEl>
                                        <p:attrNameLst>
                                          <p:attrName>ppt_x</p:attrName>
                                        </p:attrNameLst>
                                      </p:cBhvr>
                                      <p:tavLst>
                                        <p:tav tm="0">
                                          <p:val>
                                            <p:strVal val="#ppt_x"/>
                                          </p:val>
                                        </p:tav>
                                        <p:tav tm="100000">
                                          <p:val>
                                            <p:strVal val="#ppt_x"/>
                                          </p:val>
                                        </p:tav>
                                      </p:tavLst>
                                    </p:anim>
                                    <p:anim calcmode="lin" valueType="num">
                                      <p:cBhvr additive="base">
                                        <p:cTn id="44" dur="500" fill="hold"/>
                                        <p:tgtEl>
                                          <p:spTgt spid="81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184566"/>
            <a:ext cx="9144000" cy="5663089"/>
          </a:xfrm>
          <a:prstGeom prst="rect">
            <a:avLst/>
          </a:prstGeom>
          <a:solidFill>
            <a:schemeClr val="bg1"/>
          </a:solidFill>
        </p:spPr>
        <p:txBody>
          <a:bodyPr wrap="square">
            <a:spAutoFit/>
          </a:bodyPr>
          <a:lstStyle/>
          <a:p>
            <a:r>
              <a:rPr lang="en-GB" sz="3200" b="1" dirty="0">
                <a:solidFill>
                  <a:srgbClr val="0070C0"/>
                </a:solidFill>
              </a:rPr>
              <a:t>CAUSES OF </a:t>
            </a:r>
            <a:r>
              <a:rPr lang="en-GB" sz="3200" b="1" dirty="0" smtClean="0">
                <a:solidFill>
                  <a:srgbClr val="0070C0"/>
                </a:solidFill>
              </a:rPr>
              <a:t>SETTLEMENT (contd.)</a:t>
            </a:r>
          </a:p>
          <a:p>
            <a:pPr marL="285750" indent="-285750">
              <a:buFont typeface="Arial" panose="020B0604020202020204" pitchFamily="34" charset="0"/>
              <a:buChar char="•"/>
            </a:pPr>
            <a:r>
              <a:rPr lang="en-GB" sz="2400" b="1" dirty="0" smtClean="0">
                <a:solidFill>
                  <a:srgbClr val="0070C0"/>
                </a:solidFill>
                <a:latin typeface="Calibri" panose="020F0502020204030204" pitchFamily="34" charset="0"/>
              </a:rPr>
              <a:t>Desiccation </a:t>
            </a:r>
            <a:r>
              <a:rPr lang="en-GB" sz="2400" b="1" dirty="0">
                <a:solidFill>
                  <a:srgbClr val="0070C0"/>
                </a:solidFill>
                <a:latin typeface="Calibri" panose="020F0502020204030204" pitchFamily="34" charset="0"/>
              </a:rPr>
              <a:t>due to surface drying </a:t>
            </a:r>
            <a:r>
              <a:rPr lang="en-GB" sz="2400" b="1" dirty="0" smtClean="0">
                <a:solidFill>
                  <a:srgbClr val="0070C0"/>
                </a:solidFill>
                <a:latin typeface="Calibri" panose="020F0502020204030204" pitchFamily="34" charset="0"/>
              </a:rPr>
              <a:t>and/or plant life + trees. </a:t>
            </a:r>
            <a:r>
              <a:rPr lang="en-GB" sz="2400" dirty="0" smtClean="0">
                <a:latin typeface="Calibri" panose="020F0502020204030204" pitchFamily="34" charset="0"/>
              </a:rPr>
              <a:t>(Desiccation </a:t>
            </a:r>
            <a:r>
              <a:rPr lang="en-GB" sz="2400" dirty="0">
                <a:latin typeface="Calibri" panose="020F0502020204030204" pitchFamily="34" charset="0"/>
              </a:rPr>
              <a:t>= Removal of water from </a:t>
            </a:r>
            <a:r>
              <a:rPr lang="en-GB" sz="2400" dirty="0" smtClean="0">
                <a:latin typeface="Calibri" panose="020F0502020204030204" pitchFamily="34" charset="0"/>
              </a:rPr>
              <a:t>soil)</a:t>
            </a:r>
            <a:endParaRPr lang="en-GB" sz="2400" dirty="0">
              <a:latin typeface="Calibri" panose="020F0502020204030204" pitchFamily="34" charset="0"/>
            </a:endParaRPr>
          </a:p>
          <a:p>
            <a:endParaRPr lang="en-GB" sz="2400" dirty="0">
              <a:latin typeface="Calibri" panose="020F0502020204030204" pitchFamily="34" charset="0"/>
            </a:endParaRPr>
          </a:p>
          <a:p>
            <a:pPr marL="285750" indent="-285750">
              <a:buFont typeface="Arial" panose="020B0604020202020204" pitchFamily="34" charset="0"/>
              <a:buChar char="•"/>
            </a:pPr>
            <a:r>
              <a:rPr lang="en-GB" sz="2400" b="1" dirty="0" smtClean="0">
                <a:solidFill>
                  <a:srgbClr val="0070C0"/>
                </a:solidFill>
                <a:latin typeface="Calibri" panose="020F0502020204030204" pitchFamily="34" charset="0"/>
              </a:rPr>
              <a:t> Loss </a:t>
            </a:r>
            <a:r>
              <a:rPr lang="en-GB" sz="2400" b="1" dirty="0">
                <a:solidFill>
                  <a:srgbClr val="0070C0"/>
                </a:solidFill>
                <a:latin typeface="Calibri" panose="020F0502020204030204" pitchFamily="34" charset="0"/>
              </a:rPr>
              <a:t>(evaporation) of water </a:t>
            </a:r>
            <a:r>
              <a:rPr lang="en-GB" sz="2400" dirty="0" smtClean="0">
                <a:solidFill>
                  <a:srgbClr val="0070C0"/>
                </a:solidFill>
                <a:latin typeface="Calibri" panose="020F0502020204030204" pitchFamily="34" charset="0"/>
              </a:rPr>
              <a:t> </a:t>
            </a:r>
            <a:r>
              <a:rPr lang="en-GB" dirty="0" smtClean="0">
                <a:solidFill>
                  <a:srgbClr val="0070C0"/>
                </a:solidFill>
                <a:latin typeface="Calibri" panose="020F0502020204030204" pitchFamily="34" charset="0"/>
              </a:rPr>
              <a:t>where</a:t>
            </a:r>
            <a:r>
              <a:rPr lang="en-GB" sz="2400" dirty="0" smtClean="0">
                <a:solidFill>
                  <a:srgbClr val="0070C0"/>
                </a:solidFill>
                <a:latin typeface="Calibri" panose="020F0502020204030204" pitchFamily="34" charset="0"/>
              </a:rPr>
              <a:t> </a:t>
            </a:r>
            <a:r>
              <a:rPr lang="en-GB" dirty="0" smtClean="0">
                <a:solidFill>
                  <a:srgbClr val="0070C0"/>
                </a:solidFill>
                <a:latin typeface="Calibri" panose="020F0502020204030204" pitchFamily="34" charset="0"/>
              </a:rPr>
              <a:t>our effective stresses (inter-granular stresses) </a:t>
            </a:r>
          </a:p>
          <a:p>
            <a:r>
              <a:rPr lang="en-GB" dirty="0" smtClean="0">
                <a:solidFill>
                  <a:srgbClr val="0070C0"/>
                </a:solidFill>
                <a:latin typeface="Calibri" panose="020F0502020204030204" pitchFamily="34" charset="0"/>
              </a:rPr>
              <a:t>                                                                            decrease and shrinkage will start. </a:t>
            </a:r>
          </a:p>
          <a:p>
            <a:pPr marL="342900" indent="-342900">
              <a:buFont typeface="Arial" panose="020B0604020202020204" pitchFamily="34" charset="0"/>
              <a:buChar char="•"/>
            </a:pPr>
            <a:r>
              <a:rPr lang="en-GB" sz="2400" dirty="0" smtClean="0">
                <a:solidFill>
                  <a:srgbClr val="0070C0"/>
                </a:solidFill>
                <a:latin typeface="Calibri" panose="020F0502020204030204" pitchFamily="34" charset="0"/>
              </a:rPr>
              <a:t> </a:t>
            </a:r>
            <a:r>
              <a:rPr lang="en-GB" sz="2400" b="1" dirty="0">
                <a:solidFill>
                  <a:srgbClr val="0070C0"/>
                </a:solidFill>
                <a:latin typeface="Calibri" panose="020F0502020204030204" pitchFamily="34" charset="0"/>
              </a:rPr>
              <a:t>Adjacent </a:t>
            </a:r>
            <a:r>
              <a:rPr lang="en-GB" sz="2400" b="1" dirty="0" smtClean="0">
                <a:solidFill>
                  <a:srgbClr val="0070C0"/>
                </a:solidFill>
                <a:latin typeface="Calibri" panose="020F0502020204030204" pitchFamily="34" charset="0"/>
              </a:rPr>
              <a:t>excavation</a:t>
            </a:r>
          </a:p>
          <a:p>
            <a:pPr marL="342900" indent="-342900">
              <a:buFont typeface="Arial" panose="020B0604020202020204" pitchFamily="34" charset="0"/>
              <a:buChar char="•"/>
            </a:pPr>
            <a:endParaRPr lang="en-GB" sz="2400" dirty="0" smtClean="0">
              <a:latin typeface="Calibri" panose="020F0502020204030204" pitchFamily="34" charset="0"/>
            </a:endParaRPr>
          </a:p>
          <a:p>
            <a:pPr marL="342900" indent="-342900">
              <a:buFont typeface="Arial" panose="020B0604020202020204" pitchFamily="34" charset="0"/>
              <a:buChar char="•"/>
            </a:pPr>
            <a:r>
              <a:rPr lang="en-GB" sz="2400" dirty="0" smtClean="0">
                <a:solidFill>
                  <a:srgbClr val="0070C0"/>
                </a:solidFill>
                <a:latin typeface="Calibri" panose="020F0502020204030204" pitchFamily="34" charset="0"/>
              </a:rPr>
              <a:t> </a:t>
            </a:r>
            <a:r>
              <a:rPr lang="en-GB" sz="2400" b="1" dirty="0">
                <a:solidFill>
                  <a:srgbClr val="0070C0"/>
                </a:solidFill>
                <a:latin typeface="Calibri" panose="020F0502020204030204" pitchFamily="34" charset="0"/>
              </a:rPr>
              <a:t>Mining </a:t>
            </a:r>
            <a:r>
              <a:rPr lang="en-GB" sz="2400" b="1" dirty="0" smtClean="0">
                <a:solidFill>
                  <a:srgbClr val="0070C0"/>
                </a:solidFill>
                <a:latin typeface="Calibri" panose="020F0502020204030204" pitchFamily="34" charset="0"/>
              </a:rPr>
              <a:t>Subsidence / </a:t>
            </a:r>
          </a:p>
          <a:p>
            <a:r>
              <a:rPr lang="en-GB" sz="2400" b="1" dirty="0">
                <a:solidFill>
                  <a:srgbClr val="0070C0"/>
                </a:solidFill>
                <a:latin typeface="Calibri" panose="020F0502020204030204" pitchFamily="34" charset="0"/>
              </a:rPr>
              <a:t> </a:t>
            </a:r>
            <a:r>
              <a:rPr lang="en-GB" sz="2400" b="1" dirty="0" smtClean="0">
                <a:solidFill>
                  <a:srgbClr val="0070C0"/>
                </a:solidFill>
                <a:latin typeface="Calibri" panose="020F0502020204030204" pitchFamily="34" charset="0"/>
              </a:rPr>
              <a:t>     Sinks</a:t>
            </a:r>
          </a:p>
          <a:p>
            <a:pPr marL="342900" indent="-342900">
              <a:buFont typeface="Arial" panose="020B0604020202020204" pitchFamily="34" charset="0"/>
              <a:buChar char="•"/>
            </a:pPr>
            <a:endParaRPr lang="en-GB" sz="2400" dirty="0" smtClean="0">
              <a:latin typeface="Calibri" panose="020F0502020204030204" pitchFamily="34" charset="0"/>
            </a:endParaRPr>
          </a:p>
          <a:p>
            <a:pPr marL="342900" indent="-342900">
              <a:buFont typeface="Arial" panose="020B0604020202020204" pitchFamily="34" charset="0"/>
              <a:buChar char="•"/>
            </a:pPr>
            <a:r>
              <a:rPr lang="en-GB" sz="2400" dirty="0" smtClean="0">
                <a:solidFill>
                  <a:srgbClr val="0070C0"/>
                </a:solidFill>
                <a:latin typeface="Calibri" panose="020F0502020204030204" pitchFamily="34" charset="0"/>
              </a:rPr>
              <a:t> </a:t>
            </a:r>
            <a:r>
              <a:rPr lang="en-GB" sz="2400" b="1" dirty="0" smtClean="0">
                <a:solidFill>
                  <a:srgbClr val="0070C0"/>
                </a:solidFill>
                <a:latin typeface="Calibri" panose="020F0502020204030204" pitchFamily="34" charset="0"/>
              </a:rPr>
              <a:t>Soil</a:t>
            </a:r>
            <a:r>
              <a:rPr lang="en-GB" sz="2400" dirty="0" smtClean="0">
                <a:solidFill>
                  <a:srgbClr val="0070C0"/>
                </a:solidFill>
                <a:latin typeface="Calibri" panose="020F0502020204030204" pitchFamily="34" charset="0"/>
              </a:rPr>
              <a:t> </a:t>
            </a:r>
            <a:r>
              <a:rPr lang="en-GB" sz="2400" b="1" dirty="0" smtClean="0">
                <a:solidFill>
                  <a:srgbClr val="0070C0"/>
                </a:solidFill>
                <a:latin typeface="Calibri" panose="020F0502020204030204" pitchFamily="34" charset="0"/>
              </a:rPr>
              <a:t>Swelling </a:t>
            </a:r>
            <a:r>
              <a:rPr lang="en-GB" sz="2400" b="1" dirty="0">
                <a:solidFill>
                  <a:srgbClr val="0070C0"/>
                </a:solidFill>
                <a:latin typeface="Calibri" panose="020F0502020204030204" pitchFamily="34" charset="0"/>
              </a:rPr>
              <a:t>and </a:t>
            </a:r>
            <a:endParaRPr lang="en-GB" sz="2400" b="1" dirty="0" smtClean="0">
              <a:solidFill>
                <a:srgbClr val="0070C0"/>
              </a:solidFill>
              <a:latin typeface="Calibri" panose="020F0502020204030204" pitchFamily="34" charset="0"/>
            </a:endParaRPr>
          </a:p>
          <a:p>
            <a:r>
              <a:rPr lang="en-GB" sz="2400" b="1" dirty="0">
                <a:solidFill>
                  <a:srgbClr val="0070C0"/>
                </a:solidFill>
                <a:latin typeface="Calibri" panose="020F0502020204030204" pitchFamily="34" charset="0"/>
              </a:rPr>
              <a:t> </a:t>
            </a:r>
            <a:r>
              <a:rPr lang="en-GB" sz="2400" b="1" dirty="0" smtClean="0">
                <a:solidFill>
                  <a:srgbClr val="0070C0"/>
                </a:solidFill>
                <a:latin typeface="Calibri" panose="020F0502020204030204" pitchFamily="34" charset="0"/>
              </a:rPr>
              <a:t>     Shrinkage</a:t>
            </a:r>
          </a:p>
          <a:p>
            <a:pPr marL="342900" indent="-342900">
              <a:buFont typeface="Arial" panose="020B0604020202020204" pitchFamily="34" charset="0"/>
              <a:buChar char="•"/>
            </a:pPr>
            <a:endParaRPr lang="en-GB" sz="2400" dirty="0" smtClean="0">
              <a:latin typeface="Calibri" panose="020F0502020204030204" pitchFamily="34" charset="0"/>
            </a:endParaRPr>
          </a:p>
          <a:p>
            <a:pPr marL="342900" indent="-342900">
              <a:buFont typeface="Arial" panose="020B0604020202020204" pitchFamily="34" charset="0"/>
              <a:buChar char="•"/>
            </a:pPr>
            <a:r>
              <a:rPr lang="en-GB" sz="2400" dirty="0" smtClean="0">
                <a:solidFill>
                  <a:srgbClr val="0070C0"/>
                </a:solidFill>
                <a:latin typeface="Calibri" panose="020F0502020204030204" pitchFamily="34" charset="0"/>
              </a:rPr>
              <a:t> </a:t>
            </a:r>
            <a:r>
              <a:rPr lang="en-GB" sz="2400" b="1" dirty="0" smtClean="0">
                <a:solidFill>
                  <a:srgbClr val="0070C0"/>
                </a:solidFill>
                <a:latin typeface="Calibri" panose="020F0502020204030204" pitchFamily="34" charset="0"/>
              </a:rPr>
              <a:t>Erosion</a:t>
            </a:r>
            <a:endParaRPr lang="en-GB" sz="2400" b="1" dirty="0">
              <a:solidFill>
                <a:srgbClr val="0070C0"/>
              </a:solidFill>
              <a:latin typeface="Calibri" panose="020F0502020204030204" pitchFamily="34" charset="0"/>
            </a:endParaRPr>
          </a:p>
        </p:txBody>
      </p:sp>
      <p:pic>
        <p:nvPicPr>
          <p:cNvPr id="6" name="Picture 4" descr="http://www.dbh.govt.nz/UserFiles/Image/Publications/building/guidance-information/guide-to-cantebury-earthquake/fig4-1ii.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74030" y="3043880"/>
            <a:ext cx="5577524" cy="381412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862" y="5733256"/>
            <a:ext cx="3456384" cy="523220"/>
          </a:xfrm>
          <a:prstGeom prst="rect">
            <a:avLst/>
          </a:prstGeom>
          <a:solidFill>
            <a:schemeClr val="bg1"/>
          </a:solidFill>
        </p:spPr>
        <p:txBody>
          <a:bodyPr wrap="square" rtlCol="0">
            <a:spAutoFit/>
          </a:bodyPr>
          <a:lstStyle/>
          <a:p>
            <a:r>
              <a:rPr lang="en-GB" sz="2800" dirty="0" smtClean="0"/>
              <a:t>Extreme examples</a:t>
            </a:r>
            <a:endParaRPr lang="en-GB" sz="2800" dirty="0"/>
          </a:p>
        </p:txBody>
      </p:sp>
      <p:cxnSp>
        <p:nvCxnSpPr>
          <p:cNvPr id="5" name="Straight Arrow Connector 4"/>
          <p:cNvCxnSpPr/>
          <p:nvPr/>
        </p:nvCxnSpPr>
        <p:spPr>
          <a:xfrm>
            <a:off x="1475656" y="6309320"/>
            <a:ext cx="0" cy="36004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07961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 calcmode="lin" valueType="num">
                                      <p:cBhvr additive="base">
                                        <p:cTn id="1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additive="base">
                                        <p:cTn id="2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additive="base">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 calcmode="lin" valueType="num">
                                      <p:cBhvr additive="base">
                                        <p:cTn id="4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
                                            <p:txEl>
                                              <p:pRg st="11" end="11"/>
                                            </p:txEl>
                                          </p:spTgt>
                                        </p:tgtEl>
                                        <p:attrNameLst>
                                          <p:attrName>style.visibility</p:attrName>
                                        </p:attrNameLst>
                                      </p:cBhvr>
                                      <p:to>
                                        <p:strVal val="visible"/>
                                      </p:to>
                                    </p:set>
                                    <p:anim calcmode="lin" valueType="num">
                                      <p:cBhvr additive="base">
                                        <p:cTn id="45"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2">
                                            <p:txEl>
                                              <p:pRg st="13" end="13"/>
                                            </p:txEl>
                                          </p:spTgt>
                                        </p:tgtEl>
                                        <p:attrNameLst>
                                          <p:attrName>style.visibility</p:attrName>
                                        </p:attrNameLst>
                                      </p:cBhvr>
                                      <p:to>
                                        <p:strVal val="visible"/>
                                      </p:to>
                                    </p:set>
                                    <p:anim calcmode="lin" valueType="num">
                                      <p:cBhvr additive="base">
                                        <p:cTn id="51"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4"/>
                                        </p:tgtEl>
                                        <p:attrNameLst>
                                          <p:attrName>style.visibility</p:attrName>
                                        </p:attrNameLst>
                                      </p:cBhvr>
                                      <p:to>
                                        <p:strVal val="visible"/>
                                      </p:to>
                                    </p:set>
                                    <p:anim calcmode="lin" valueType="num">
                                      <p:cBhvr additive="base">
                                        <p:cTn id="57" dur="500" fill="hold"/>
                                        <p:tgtEl>
                                          <p:spTgt spid="4"/>
                                        </p:tgtEl>
                                        <p:attrNameLst>
                                          <p:attrName>ppt_x</p:attrName>
                                        </p:attrNameLst>
                                      </p:cBhvr>
                                      <p:tavLst>
                                        <p:tav tm="0">
                                          <p:val>
                                            <p:strVal val="#ppt_x"/>
                                          </p:val>
                                        </p:tav>
                                        <p:tav tm="100000">
                                          <p:val>
                                            <p:strVal val="#ppt_x"/>
                                          </p:val>
                                        </p:tav>
                                      </p:tavLst>
                                    </p:anim>
                                    <p:anim calcmode="lin" valueType="num">
                                      <p:cBhvr additive="base">
                                        <p:cTn id="5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5"/>
                                        </p:tgtEl>
                                        <p:attrNameLst>
                                          <p:attrName>style.visibility</p:attrName>
                                        </p:attrNameLst>
                                      </p:cBhvr>
                                      <p:to>
                                        <p:strVal val="visible"/>
                                      </p:to>
                                    </p:set>
                                    <p:anim calcmode="lin" valueType="num">
                                      <p:cBhvr additive="base">
                                        <p:cTn id="63" dur="500" fill="hold"/>
                                        <p:tgtEl>
                                          <p:spTgt spid="5"/>
                                        </p:tgtEl>
                                        <p:attrNameLst>
                                          <p:attrName>ppt_x</p:attrName>
                                        </p:attrNameLst>
                                      </p:cBhvr>
                                      <p:tavLst>
                                        <p:tav tm="0">
                                          <p:val>
                                            <p:strVal val="#ppt_x"/>
                                          </p:val>
                                        </p:tav>
                                        <p:tav tm="100000">
                                          <p:val>
                                            <p:strVal val="#ppt_x"/>
                                          </p:val>
                                        </p:tav>
                                      </p:tavLst>
                                    </p:anim>
                                    <p:anim calcmode="lin" valueType="num">
                                      <p:cBhvr additive="base">
                                        <p:cTn id="6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upload.wikimedia.org/wikipedia/commons/d/df/Temple_Church,_Bristol.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27784" y="1583472"/>
            <a:ext cx="6262861" cy="4652749"/>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67544" y="620688"/>
            <a:ext cx="6336704" cy="1323439"/>
          </a:xfrm>
          <a:prstGeom prst="rect">
            <a:avLst/>
          </a:prstGeom>
          <a:noFill/>
        </p:spPr>
        <p:txBody>
          <a:bodyPr wrap="square" rtlCol="0">
            <a:spAutoFit/>
          </a:bodyPr>
          <a:lstStyle/>
          <a:p>
            <a:r>
              <a:rPr lang="en-GB" sz="4000" b="1" dirty="0" smtClean="0">
                <a:solidFill>
                  <a:srgbClr val="0070C0"/>
                </a:solidFill>
              </a:rPr>
              <a:t>The Temple Church Bristol</a:t>
            </a:r>
            <a:endParaRPr lang="en-GB" sz="4000" b="1" dirty="0">
              <a:solidFill>
                <a:srgbClr val="0070C0"/>
              </a:solidFill>
            </a:endParaRPr>
          </a:p>
        </p:txBody>
      </p:sp>
      <p:sp>
        <p:nvSpPr>
          <p:cNvPr id="3" name="TextBox 2"/>
          <p:cNvSpPr txBox="1"/>
          <p:nvPr/>
        </p:nvSpPr>
        <p:spPr>
          <a:xfrm>
            <a:off x="323528" y="2308951"/>
            <a:ext cx="2160240" cy="3139321"/>
          </a:xfrm>
          <a:prstGeom prst="rect">
            <a:avLst/>
          </a:prstGeom>
          <a:noFill/>
        </p:spPr>
        <p:txBody>
          <a:bodyPr wrap="square" rtlCol="0">
            <a:spAutoFit/>
          </a:bodyPr>
          <a:lstStyle/>
          <a:p>
            <a:pPr algn="just"/>
            <a:r>
              <a:rPr lang="en-GB" dirty="0" smtClean="0"/>
              <a:t>Underlying alluvial </a:t>
            </a:r>
            <a:r>
              <a:rPr lang="en-GB" dirty="0"/>
              <a:t>s</a:t>
            </a:r>
            <a:r>
              <a:rPr lang="en-GB" dirty="0" smtClean="0"/>
              <a:t>oil too weak to support heavy tower load</a:t>
            </a:r>
          </a:p>
          <a:p>
            <a:pPr algn="just"/>
            <a:r>
              <a:rPr lang="en-GB" dirty="0" smtClean="0"/>
              <a:t> (1398)</a:t>
            </a:r>
          </a:p>
          <a:p>
            <a:pPr algn="just"/>
            <a:endParaRPr lang="en-GB" dirty="0" smtClean="0"/>
          </a:p>
          <a:p>
            <a:pPr algn="just"/>
            <a:r>
              <a:rPr lang="en-GB" dirty="0" smtClean="0"/>
              <a:t>Upper stage was built at an angle to attempt to straighten it !!</a:t>
            </a:r>
          </a:p>
          <a:p>
            <a:pPr algn="just"/>
            <a:r>
              <a:rPr lang="en-GB" dirty="0" smtClean="0"/>
              <a:t>  (1460)</a:t>
            </a:r>
            <a:endParaRPr lang="en-GB" dirty="0"/>
          </a:p>
        </p:txBody>
      </p:sp>
      <p:cxnSp>
        <p:nvCxnSpPr>
          <p:cNvPr id="5" name="Straight Arrow Connector 4"/>
          <p:cNvCxnSpPr/>
          <p:nvPr/>
        </p:nvCxnSpPr>
        <p:spPr>
          <a:xfrm>
            <a:off x="5076056" y="1712829"/>
            <a:ext cx="0" cy="265676"/>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105352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http://1.bp.blogspot.com/-LQss1yTROqw/Tsj1p6sswuI/AAAAAAAABtA/5F8sLE9oGuE/s1600/19112011122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220072" y="5013176"/>
            <a:ext cx="3744416" cy="584775"/>
          </a:xfrm>
          <a:prstGeom prst="rect">
            <a:avLst/>
          </a:prstGeom>
          <a:solidFill>
            <a:schemeClr val="bg1">
              <a:lumMod val="85000"/>
            </a:schemeClr>
          </a:solidFill>
        </p:spPr>
        <p:txBody>
          <a:bodyPr wrap="square" rtlCol="0">
            <a:spAutoFit/>
          </a:bodyPr>
          <a:lstStyle/>
          <a:p>
            <a:r>
              <a:rPr lang="en-GB" sz="3200" dirty="0" smtClean="0"/>
              <a:t>Bridgnorth Castle</a:t>
            </a:r>
            <a:endParaRPr lang="en-GB" sz="3200" dirty="0"/>
          </a:p>
        </p:txBody>
      </p:sp>
      <p:sp>
        <p:nvSpPr>
          <p:cNvPr id="3" name="Rectangle 2"/>
          <p:cNvSpPr/>
          <p:nvPr/>
        </p:nvSpPr>
        <p:spPr>
          <a:xfrm>
            <a:off x="4568692" y="5661248"/>
            <a:ext cx="4572000" cy="1077218"/>
          </a:xfrm>
          <a:prstGeom prst="rect">
            <a:avLst/>
          </a:prstGeom>
          <a:solidFill>
            <a:schemeClr val="bg1">
              <a:lumMod val="85000"/>
            </a:schemeClr>
          </a:solidFill>
        </p:spPr>
        <p:txBody>
          <a:bodyPr>
            <a:spAutoFit/>
          </a:bodyPr>
          <a:lstStyle/>
          <a:p>
            <a:r>
              <a:rPr lang="en-GB" sz="1600" dirty="0" smtClean="0">
                <a:latin typeface="Calibri" panose="020F0502020204030204" pitchFamily="34" charset="0"/>
              </a:rPr>
              <a:t>Because </a:t>
            </a:r>
            <a:r>
              <a:rPr lang="en-GB" sz="1600" dirty="0">
                <a:latin typeface="Calibri" panose="020F0502020204030204" pitchFamily="34" charset="0"/>
              </a:rPr>
              <a:t>of the damage caused during the </a:t>
            </a:r>
            <a:r>
              <a:rPr lang="en-GB" sz="1600" dirty="0" smtClean="0">
                <a:latin typeface="Calibri" panose="020F0502020204030204" pitchFamily="34" charset="0"/>
              </a:rPr>
              <a:t>English Civil War and subsequent settlement,  </a:t>
            </a:r>
            <a:r>
              <a:rPr lang="en-GB" sz="1600" dirty="0">
                <a:latin typeface="Calibri" panose="020F0502020204030204" pitchFamily="34" charset="0"/>
              </a:rPr>
              <a:t>it now leans at an angle of 15 degrees, 4 times the lean of </a:t>
            </a:r>
            <a:r>
              <a:rPr lang="en-GB" sz="1600" dirty="0" smtClean="0">
                <a:latin typeface="Calibri" panose="020F0502020204030204" pitchFamily="34" charset="0"/>
              </a:rPr>
              <a:t>the </a:t>
            </a:r>
            <a:r>
              <a:rPr lang="en-GB" sz="1600" dirty="0">
                <a:latin typeface="Calibri" panose="020F0502020204030204" pitchFamily="34" charset="0"/>
              </a:rPr>
              <a:t>T</a:t>
            </a:r>
            <a:r>
              <a:rPr lang="en-GB" sz="1600" dirty="0" smtClean="0">
                <a:latin typeface="Calibri" panose="020F0502020204030204" pitchFamily="34" charset="0"/>
              </a:rPr>
              <a:t>ower at Pisa.</a:t>
            </a:r>
            <a:endParaRPr lang="en-GB" sz="1600" dirty="0">
              <a:latin typeface="Calibri" panose="020F0502020204030204" pitchFamily="34" charset="0"/>
            </a:endParaRPr>
          </a:p>
        </p:txBody>
      </p:sp>
    </p:spTree>
    <p:extLst>
      <p:ext uri="{BB962C8B-B14F-4D97-AF65-F5344CB8AC3E}">
        <p14:creationId xmlns:p14="http://schemas.microsoft.com/office/powerpoint/2010/main" val="32147792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www.nachi.org/images10-2/figure_33_poor_compaction_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7140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79512" y="188640"/>
            <a:ext cx="3096344" cy="1200329"/>
          </a:xfrm>
          <a:prstGeom prst="rect">
            <a:avLst/>
          </a:prstGeom>
          <a:solidFill>
            <a:schemeClr val="bg1"/>
          </a:solidFill>
        </p:spPr>
        <p:txBody>
          <a:bodyPr wrap="square" rtlCol="0">
            <a:spAutoFit/>
          </a:bodyPr>
          <a:lstStyle/>
          <a:p>
            <a:r>
              <a:rPr lang="en-GB" dirty="0" smtClean="0"/>
              <a:t>Excessive traffic weight causing collapse of the substrate under a poured road slab.</a:t>
            </a:r>
            <a:endParaRPr lang="en-GB" dirty="0"/>
          </a:p>
        </p:txBody>
      </p:sp>
    </p:spTree>
    <p:extLst>
      <p:ext uri="{BB962C8B-B14F-4D97-AF65-F5344CB8AC3E}">
        <p14:creationId xmlns:p14="http://schemas.microsoft.com/office/powerpoint/2010/main" val="12811169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descr="settlement-3.jpg"/>
          <p:cNvPicPr>
            <a:picLocks noChangeAspect="1"/>
          </p:cNvPicPr>
          <p:nvPr/>
        </p:nvPicPr>
        <p:blipFill>
          <a:blip r:embed="rId2" cstate="print"/>
          <a:stretch>
            <a:fillRect/>
          </a:stretch>
        </p:blipFill>
        <p:spPr>
          <a:xfrm>
            <a:off x="804121" y="-10908"/>
            <a:ext cx="3259881" cy="3813806"/>
          </a:xfrm>
          <a:prstGeom prst="rect">
            <a:avLst/>
          </a:prstGeom>
        </p:spPr>
      </p:pic>
      <p:pic>
        <p:nvPicPr>
          <p:cNvPr id="5122" name="Picture 2" descr="Failing Foundation Issue with Wall Crack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91784" y="1412776"/>
            <a:ext cx="3095625" cy="220299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5124" name="Picture 4" descr="A settlement crack in drywall in a Denver, CO hom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91784" y="3892765"/>
            <a:ext cx="3095625" cy="2324101"/>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5126" name="Picture 6" descr="http://www.geoconsult.co.nz/library/house_cracked_due.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8068" y="3896004"/>
            <a:ext cx="3971964" cy="293860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0" y="4023062"/>
            <a:ext cx="848102" cy="2862322"/>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4" name="TextBox 3"/>
          <p:cNvSpPr txBox="1"/>
          <p:nvPr/>
        </p:nvSpPr>
        <p:spPr>
          <a:xfrm>
            <a:off x="4355976" y="116632"/>
            <a:ext cx="3456384" cy="954107"/>
          </a:xfrm>
          <a:prstGeom prst="rect">
            <a:avLst/>
          </a:prstGeom>
          <a:noFill/>
        </p:spPr>
        <p:txBody>
          <a:bodyPr wrap="square" rtlCol="0">
            <a:spAutoFit/>
          </a:bodyPr>
          <a:lstStyle/>
          <a:p>
            <a:r>
              <a:rPr lang="en-GB" sz="2800" dirty="0" smtClean="0">
                <a:latin typeface="Calibri" panose="020F0502020204030204" pitchFamily="34" charset="0"/>
              </a:rPr>
              <a:t>‘STEP’ Cracking due to differential settlement</a:t>
            </a:r>
            <a:endParaRPr lang="en-GB" sz="2800" dirty="0">
              <a:latin typeface="Calibri" panose="020F0502020204030204" pitchFamily="34" charset="0"/>
            </a:endParaRPr>
          </a:p>
        </p:txBody>
      </p:sp>
      <p:sp>
        <p:nvSpPr>
          <p:cNvPr id="8" name="TextBox 7"/>
          <p:cNvSpPr txBox="1"/>
          <p:nvPr/>
        </p:nvSpPr>
        <p:spPr>
          <a:xfrm>
            <a:off x="5507327" y="4043189"/>
            <a:ext cx="2160240" cy="523220"/>
          </a:xfrm>
          <a:prstGeom prst="rect">
            <a:avLst/>
          </a:prstGeom>
          <a:noFill/>
        </p:spPr>
        <p:txBody>
          <a:bodyPr wrap="square" rtlCol="0">
            <a:spAutoFit/>
          </a:bodyPr>
          <a:lstStyle/>
          <a:p>
            <a:r>
              <a:rPr lang="en-GB" sz="1400" dirty="0" smtClean="0"/>
              <a:t>Internal Cracking + distorted frame</a:t>
            </a:r>
            <a:endParaRPr lang="en-GB" sz="1400" dirty="0"/>
          </a:p>
        </p:txBody>
      </p:sp>
      <p:sp>
        <p:nvSpPr>
          <p:cNvPr id="5" name="TextBox 4"/>
          <p:cNvSpPr txBox="1"/>
          <p:nvPr/>
        </p:nvSpPr>
        <p:spPr>
          <a:xfrm>
            <a:off x="5364088" y="6359005"/>
            <a:ext cx="3456384" cy="369332"/>
          </a:xfrm>
          <a:prstGeom prst="rect">
            <a:avLst/>
          </a:prstGeom>
          <a:noFill/>
        </p:spPr>
        <p:txBody>
          <a:bodyPr wrap="square" rtlCol="0">
            <a:spAutoFit/>
          </a:bodyPr>
          <a:lstStyle/>
          <a:p>
            <a:r>
              <a:rPr lang="en-GB" dirty="0" err="1" smtClean="0"/>
              <a:t>Bonymaen</a:t>
            </a:r>
            <a:r>
              <a:rPr lang="en-GB" dirty="0" smtClean="0"/>
              <a:t> House example</a:t>
            </a:r>
            <a:endParaRPr lang="en-GB" dirty="0"/>
          </a:p>
        </p:txBody>
      </p:sp>
    </p:spTree>
    <p:extLst>
      <p:ext uri="{BB962C8B-B14F-4D97-AF65-F5344CB8AC3E}">
        <p14:creationId xmlns:p14="http://schemas.microsoft.com/office/powerpoint/2010/main" val="2691216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39" y="-99392"/>
            <a:ext cx="9148471" cy="695739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819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6165304"/>
            <a:ext cx="7622614" cy="3196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98712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http://www.nachi.org/images10-2/figure_35_differential-foundation-settlement_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10999"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0" y="634"/>
            <a:ext cx="5184576" cy="1200329"/>
          </a:xfrm>
          <a:prstGeom prst="rect">
            <a:avLst/>
          </a:prstGeom>
          <a:solidFill>
            <a:schemeClr val="bg1"/>
          </a:solidFill>
        </p:spPr>
        <p:txBody>
          <a:bodyPr wrap="square" rtlCol="0">
            <a:spAutoFit/>
          </a:bodyPr>
          <a:lstStyle/>
          <a:p>
            <a:r>
              <a:rPr lang="en-GB" sz="2400" b="1" dirty="0" smtClean="0">
                <a:latin typeface="Calibri" panose="020F0502020204030204" pitchFamily="34" charset="0"/>
              </a:rPr>
              <a:t>Different Sub soil type – </a:t>
            </a:r>
          </a:p>
          <a:p>
            <a:r>
              <a:rPr lang="en-GB" sz="2400" b="1" dirty="0" smtClean="0">
                <a:latin typeface="Calibri" panose="020F0502020204030204" pitchFamily="34" charset="0"/>
              </a:rPr>
              <a:t>Partial poor bearing capacity beneath foundations</a:t>
            </a:r>
            <a:endParaRPr lang="en-GB" sz="2400" b="1" dirty="0">
              <a:latin typeface="Calibri" panose="020F0502020204030204" pitchFamily="34" charset="0"/>
            </a:endParaRPr>
          </a:p>
        </p:txBody>
      </p:sp>
    </p:spTree>
    <p:extLst>
      <p:ext uri="{BB962C8B-B14F-4D97-AF65-F5344CB8AC3E}">
        <p14:creationId xmlns:p14="http://schemas.microsoft.com/office/powerpoint/2010/main" val="31672553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http://www.nachi.org/images10-2/figure_36_differential_settling.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
            <a:ext cx="9144000" cy="685725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0635" y="0"/>
            <a:ext cx="4572000" cy="1200329"/>
          </a:xfrm>
          <a:prstGeom prst="rect">
            <a:avLst/>
          </a:prstGeom>
          <a:solidFill>
            <a:schemeClr val="bg1"/>
          </a:solidFill>
        </p:spPr>
        <p:txBody>
          <a:bodyPr>
            <a:spAutoFit/>
          </a:bodyPr>
          <a:lstStyle/>
          <a:p>
            <a:r>
              <a:rPr lang="en-GB" sz="2400" b="1" dirty="0">
                <a:latin typeface="Calibri" panose="020F0502020204030204" pitchFamily="34" charset="0"/>
              </a:rPr>
              <a:t>Movement of ground water table </a:t>
            </a:r>
            <a:r>
              <a:rPr lang="en-GB" sz="2400" b="1" dirty="0" smtClean="0">
                <a:latin typeface="Calibri" panose="020F0502020204030204" pitchFamily="34" charset="0"/>
              </a:rPr>
              <a:t>(drying </a:t>
            </a:r>
            <a:r>
              <a:rPr lang="en-GB" sz="2400" b="1" dirty="0">
                <a:latin typeface="Calibri" panose="020F0502020204030204" pitchFamily="34" charset="0"/>
              </a:rPr>
              <a:t>out</a:t>
            </a:r>
            <a:r>
              <a:rPr lang="en-GB" sz="2400" b="1" dirty="0" smtClean="0">
                <a:latin typeface="Calibri" panose="020F0502020204030204" pitchFamily="34" charset="0"/>
              </a:rPr>
              <a:t>)</a:t>
            </a:r>
          </a:p>
          <a:p>
            <a:endParaRPr lang="en-GB" sz="2400" b="1" dirty="0">
              <a:latin typeface="Calibri" panose="020F0502020204030204" pitchFamily="34" charset="0"/>
            </a:endParaRPr>
          </a:p>
        </p:txBody>
      </p:sp>
    </p:spTree>
    <p:extLst>
      <p:ext uri="{BB962C8B-B14F-4D97-AF65-F5344CB8AC3E}">
        <p14:creationId xmlns:p14="http://schemas.microsoft.com/office/powerpoint/2010/main" val="4581091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shaft capping 1">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98624" y="1844824"/>
            <a:ext cx="4943044" cy="398418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3" name="Picture 4" descr="MINE SUBSIDENC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27584" y="1687826"/>
            <a:ext cx="2899013" cy="421786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83568" y="404664"/>
            <a:ext cx="6120680" cy="461665"/>
          </a:xfrm>
          <a:prstGeom prst="rect">
            <a:avLst/>
          </a:prstGeom>
          <a:noFill/>
        </p:spPr>
        <p:txBody>
          <a:bodyPr wrap="square" rtlCol="0">
            <a:spAutoFit/>
          </a:bodyPr>
          <a:lstStyle/>
          <a:p>
            <a:r>
              <a:rPr lang="en-GB" sz="2400" dirty="0" smtClean="0">
                <a:latin typeface="Calibri" panose="020F0502020204030204" pitchFamily="34" charset="0"/>
              </a:rPr>
              <a:t>Settlement by Mining Subsidence / Sink Hole</a:t>
            </a:r>
            <a:endParaRPr lang="en-GB" sz="2400" dirty="0">
              <a:latin typeface="Calibri" panose="020F0502020204030204" pitchFamily="34" charset="0"/>
            </a:endParaRPr>
          </a:p>
        </p:txBody>
      </p:sp>
    </p:spTree>
    <p:extLst>
      <p:ext uri="{BB962C8B-B14F-4D97-AF65-F5344CB8AC3E}">
        <p14:creationId xmlns:p14="http://schemas.microsoft.com/office/powerpoint/2010/main" val="307916164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http://www.blogcdn.com/travel.aol.co.uk/media/2011/05/crooked-house1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4" y="1669825"/>
            <a:ext cx="7498432" cy="51881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51520" y="188640"/>
            <a:ext cx="7776864" cy="646331"/>
          </a:xfrm>
          <a:prstGeom prst="rect">
            <a:avLst/>
          </a:prstGeom>
        </p:spPr>
        <p:txBody>
          <a:bodyPr wrap="square">
            <a:spAutoFit/>
          </a:bodyPr>
          <a:lstStyle/>
          <a:p>
            <a:r>
              <a:rPr lang="en-GB" dirty="0"/>
              <a:t>The Crooked </a:t>
            </a:r>
            <a:r>
              <a:rPr lang="en-GB" dirty="0" smtClean="0"/>
              <a:t>House (West Midlands) </a:t>
            </a:r>
            <a:r>
              <a:rPr lang="en-GB" dirty="0"/>
              <a:t>was built in 1765 and was originally a farmhouse.</a:t>
            </a:r>
          </a:p>
        </p:txBody>
      </p:sp>
      <p:sp>
        <p:nvSpPr>
          <p:cNvPr id="3" name="Rectangle 2"/>
          <p:cNvSpPr/>
          <p:nvPr/>
        </p:nvSpPr>
        <p:spPr>
          <a:xfrm>
            <a:off x="236177" y="834971"/>
            <a:ext cx="7992888" cy="646331"/>
          </a:xfrm>
          <a:prstGeom prst="rect">
            <a:avLst/>
          </a:prstGeom>
        </p:spPr>
        <p:txBody>
          <a:bodyPr wrap="square">
            <a:spAutoFit/>
          </a:bodyPr>
          <a:lstStyle/>
          <a:p>
            <a:r>
              <a:rPr lang="en-GB" dirty="0" smtClean="0"/>
              <a:t>Landowner removed </a:t>
            </a:r>
            <a:r>
              <a:rPr lang="en-GB" dirty="0"/>
              <a:t>too much of the coal that lies </a:t>
            </a:r>
            <a:r>
              <a:rPr lang="en-GB" dirty="0" smtClean="0"/>
              <a:t>underneath for personal use,  </a:t>
            </a:r>
            <a:r>
              <a:rPr lang="en-GB" dirty="0"/>
              <a:t>with the obvious </a:t>
            </a:r>
            <a:r>
              <a:rPr lang="en-GB" dirty="0" smtClean="0"/>
              <a:t>result.</a:t>
            </a:r>
            <a:endParaRPr lang="en-GB" dirty="0"/>
          </a:p>
        </p:txBody>
      </p:sp>
    </p:spTree>
    <p:extLst>
      <p:ext uri="{BB962C8B-B14F-4D97-AF65-F5344CB8AC3E}">
        <p14:creationId xmlns:p14="http://schemas.microsoft.com/office/powerpoint/2010/main" val="229501379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957205"/>
            <a:ext cx="8892480" cy="4462760"/>
          </a:xfrm>
          <a:prstGeom prst="rect">
            <a:avLst/>
          </a:prstGeom>
        </p:spPr>
        <p:txBody>
          <a:bodyPr wrap="square">
            <a:spAutoFit/>
          </a:bodyPr>
          <a:lstStyle/>
          <a:p>
            <a:r>
              <a:rPr lang="en-GB" sz="2400" dirty="0" smtClean="0">
                <a:latin typeface="Calibri" panose="020F0502020204030204" pitchFamily="34" charset="0"/>
              </a:rPr>
              <a:t>Philosophy </a:t>
            </a:r>
            <a:r>
              <a:rPr lang="en-GB" sz="2400" dirty="0">
                <a:latin typeface="Calibri" panose="020F0502020204030204" pitchFamily="34" charset="0"/>
              </a:rPr>
              <a:t>of remedial measures is </a:t>
            </a:r>
            <a:r>
              <a:rPr lang="en-GB" sz="2400" dirty="0" smtClean="0">
                <a:latin typeface="Calibri" panose="020F0502020204030204" pitchFamily="34" charset="0"/>
              </a:rPr>
              <a:t>either to;</a:t>
            </a:r>
          </a:p>
          <a:p>
            <a:endParaRPr lang="en-GB" sz="2400" dirty="0">
              <a:latin typeface="Calibri" panose="020F0502020204030204" pitchFamily="34" charset="0"/>
            </a:endParaRPr>
          </a:p>
          <a:p>
            <a:pPr marL="342900" indent="-342900">
              <a:buAutoNum type="alphaLcParenR"/>
            </a:pPr>
            <a:r>
              <a:rPr lang="en-GB" sz="2400" b="1" dirty="0" smtClean="0">
                <a:solidFill>
                  <a:srgbClr val="0070C0"/>
                </a:solidFill>
                <a:latin typeface="Calibri" panose="020F0502020204030204" pitchFamily="34" charset="0"/>
              </a:rPr>
              <a:t>Reduce </a:t>
            </a:r>
            <a:r>
              <a:rPr lang="en-GB" sz="2400" b="1" dirty="0">
                <a:solidFill>
                  <a:srgbClr val="0070C0"/>
                </a:solidFill>
                <a:latin typeface="Calibri" panose="020F0502020204030204" pitchFamily="34" charset="0"/>
              </a:rPr>
              <a:t>or eliminate settlement</a:t>
            </a:r>
            <a:r>
              <a:rPr lang="en-GB" sz="2400" b="1" dirty="0" smtClean="0">
                <a:solidFill>
                  <a:srgbClr val="0070C0"/>
                </a:solidFill>
                <a:latin typeface="Calibri" panose="020F0502020204030204" pitchFamily="34" charset="0"/>
              </a:rPr>
              <a:t>.....OR</a:t>
            </a:r>
          </a:p>
          <a:p>
            <a:pPr marL="342900" indent="-342900">
              <a:buAutoNum type="alphaLcParenR"/>
            </a:pPr>
            <a:endParaRPr lang="en-GB" sz="2400" dirty="0">
              <a:latin typeface="Calibri" panose="020F0502020204030204" pitchFamily="34" charset="0"/>
            </a:endParaRPr>
          </a:p>
          <a:p>
            <a:r>
              <a:rPr lang="en-GB" sz="2400" b="1" dirty="0">
                <a:solidFill>
                  <a:srgbClr val="0070C0"/>
                </a:solidFill>
                <a:latin typeface="Calibri" panose="020F0502020204030204" pitchFamily="34" charset="0"/>
              </a:rPr>
              <a:t>b) Design structure to </a:t>
            </a:r>
            <a:r>
              <a:rPr lang="en-GB" sz="2400" b="1" dirty="0" smtClean="0">
                <a:solidFill>
                  <a:srgbClr val="0070C0"/>
                </a:solidFill>
                <a:latin typeface="Calibri" panose="020F0502020204030204" pitchFamily="34" charset="0"/>
              </a:rPr>
              <a:t>withstand </a:t>
            </a:r>
            <a:r>
              <a:rPr lang="en-GB" sz="2400" b="1" dirty="0">
                <a:solidFill>
                  <a:srgbClr val="0070C0"/>
                </a:solidFill>
                <a:latin typeface="Calibri" panose="020F0502020204030204" pitchFamily="34" charset="0"/>
              </a:rPr>
              <a:t>the Settlement</a:t>
            </a:r>
            <a:r>
              <a:rPr lang="en-GB" sz="2400" b="1" dirty="0" smtClean="0">
                <a:solidFill>
                  <a:srgbClr val="0070C0"/>
                </a:solidFill>
                <a:latin typeface="Calibri" panose="020F0502020204030204" pitchFamily="34" charset="0"/>
              </a:rPr>
              <a:t>.</a:t>
            </a:r>
          </a:p>
          <a:p>
            <a:endParaRPr lang="en-GB" sz="2400" dirty="0">
              <a:latin typeface="Calibri" panose="020F0502020204030204" pitchFamily="34" charset="0"/>
            </a:endParaRPr>
          </a:p>
          <a:p>
            <a:r>
              <a:rPr lang="en-GB" sz="2000" dirty="0" smtClean="0">
                <a:latin typeface="Calibri" panose="020F0502020204030204" pitchFamily="34" charset="0"/>
              </a:rPr>
              <a:t>To </a:t>
            </a:r>
            <a:r>
              <a:rPr lang="en-GB" sz="2000" dirty="0">
                <a:latin typeface="Calibri" panose="020F0502020204030204" pitchFamily="34" charset="0"/>
              </a:rPr>
              <a:t>reduce or </a:t>
            </a:r>
            <a:r>
              <a:rPr lang="en-GB" sz="2000" dirty="0" smtClean="0">
                <a:latin typeface="Calibri" panose="020F0502020204030204" pitchFamily="34" charset="0"/>
              </a:rPr>
              <a:t>design out stresses what methods can be considered??</a:t>
            </a:r>
          </a:p>
          <a:p>
            <a:endParaRPr lang="en-GB" sz="2400" dirty="0">
              <a:latin typeface="Calibri" panose="020F0502020204030204" pitchFamily="34" charset="0"/>
            </a:endParaRPr>
          </a:p>
          <a:p>
            <a:r>
              <a:rPr lang="en-GB" sz="2400" b="1" dirty="0" smtClean="0">
                <a:solidFill>
                  <a:srgbClr val="0070C0"/>
                </a:solidFill>
                <a:latin typeface="Calibri" panose="020F0502020204030204" pitchFamily="34" charset="0"/>
              </a:rPr>
              <a:t>1. Reduce </a:t>
            </a:r>
            <a:r>
              <a:rPr lang="en-GB" sz="2400" b="1" dirty="0">
                <a:solidFill>
                  <a:srgbClr val="0070C0"/>
                </a:solidFill>
                <a:latin typeface="Calibri" panose="020F0502020204030204" pitchFamily="34" charset="0"/>
              </a:rPr>
              <a:t>Contact pressure</a:t>
            </a:r>
            <a:r>
              <a:rPr lang="en-GB" sz="2400" b="1" dirty="0" smtClean="0">
                <a:solidFill>
                  <a:srgbClr val="0070C0"/>
                </a:solidFill>
                <a:latin typeface="Calibri" panose="020F0502020204030204" pitchFamily="34" charset="0"/>
              </a:rPr>
              <a:t>. (Piling, Under-pinning)</a:t>
            </a:r>
          </a:p>
          <a:p>
            <a:r>
              <a:rPr lang="en-GB" sz="2400" b="1" dirty="0" smtClean="0">
                <a:solidFill>
                  <a:srgbClr val="0070C0"/>
                </a:solidFill>
                <a:latin typeface="Calibri" panose="020F0502020204030204" pitchFamily="34" charset="0"/>
              </a:rPr>
              <a:t>2. Reduce </a:t>
            </a:r>
            <a:r>
              <a:rPr lang="en-GB" sz="2400" b="1" dirty="0">
                <a:solidFill>
                  <a:srgbClr val="0070C0"/>
                </a:solidFill>
                <a:latin typeface="Calibri" panose="020F0502020204030204" pitchFamily="34" charset="0"/>
              </a:rPr>
              <a:t>Compressibility of soil deposits </a:t>
            </a:r>
            <a:r>
              <a:rPr lang="en-GB" sz="2400" b="1" dirty="0" smtClean="0">
                <a:solidFill>
                  <a:srgbClr val="0070C0"/>
                </a:solidFill>
                <a:latin typeface="Calibri" panose="020F0502020204030204" pitchFamily="34" charset="0"/>
              </a:rPr>
              <a:t>using various ground</a:t>
            </a:r>
          </a:p>
          <a:p>
            <a:r>
              <a:rPr lang="en-GB" sz="2400" b="1" dirty="0" smtClean="0">
                <a:solidFill>
                  <a:srgbClr val="0070C0"/>
                </a:solidFill>
                <a:latin typeface="Calibri" panose="020F0502020204030204" pitchFamily="34" charset="0"/>
              </a:rPr>
              <a:t>    improvement </a:t>
            </a:r>
            <a:r>
              <a:rPr lang="en-GB" sz="2400" b="1" dirty="0">
                <a:solidFill>
                  <a:srgbClr val="0070C0"/>
                </a:solidFill>
                <a:latin typeface="Calibri" panose="020F0502020204030204" pitchFamily="34" charset="0"/>
              </a:rPr>
              <a:t>techniques </a:t>
            </a:r>
            <a:r>
              <a:rPr lang="en-GB" sz="2400" b="1" dirty="0" smtClean="0">
                <a:solidFill>
                  <a:srgbClr val="0070C0"/>
                </a:solidFill>
                <a:latin typeface="Calibri" panose="020F0502020204030204" pitchFamily="34" charset="0"/>
              </a:rPr>
              <a:t> (Stabilisation</a:t>
            </a:r>
            <a:r>
              <a:rPr lang="en-GB" sz="2400" b="1" dirty="0">
                <a:solidFill>
                  <a:srgbClr val="0070C0"/>
                </a:solidFill>
                <a:latin typeface="Calibri" panose="020F0502020204030204" pitchFamily="34" charset="0"/>
              </a:rPr>
              <a:t>, </a:t>
            </a:r>
            <a:r>
              <a:rPr lang="en-GB" sz="2400" b="1" dirty="0" smtClean="0">
                <a:solidFill>
                  <a:srgbClr val="0070C0"/>
                </a:solidFill>
                <a:latin typeface="Calibri" panose="020F0502020204030204" pitchFamily="34" charset="0"/>
              </a:rPr>
              <a:t>pre-compaction)</a:t>
            </a:r>
          </a:p>
          <a:p>
            <a:r>
              <a:rPr lang="en-GB" sz="2400" b="1" dirty="0" smtClean="0">
                <a:solidFill>
                  <a:srgbClr val="0070C0"/>
                </a:solidFill>
                <a:latin typeface="Calibri" panose="020F0502020204030204" pitchFamily="34" charset="0"/>
              </a:rPr>
              <a:t>3. Remove softer </a:t>
            </a:r>
            <a:r>
              <a:rPr lang="en-GB" sz="2400" b="1" dirty="0">
                <a:solidFill>
                  <a:srgbClr val="0070C0"/>
                </a:solidFill>
                <a:latin typeface="Calibri" panose="020F0502020204030204" pitchFamily="34" charset="0"/>
              </a:rPr>
              <a:t>compressible material </a:t>
            </a:r>
            <a:r>
              <a:rPr lang="en-GB" sz="2400" b="1" dirty="0" smtClean="0">
                <a:solidFill>
                  <a:srgbClr val="0070C0"/>
                </a:solidFill>
                <a:latin typeface="Calibri" panose="020F0502020204030204" pitchFamily="34" charset="0"/>
              </a:rPr>
              <a:t>(such </a:t>
            </a:r>
            <a:r>
              <a:rPr lang="en-GB" sz="2400" b="1" dirty="0">
                <a:solidFill>
                  <a:srgbClr val="0070C0"/>
                </a:solidFill>
                <a:latin typeface="Calibri" panose="020F0502020204030204" pitchFamily="34" charset="0"/>
              </a:rPr>
              <a:t>as </a:t>
            </a:r>
            <a:r>
              <a:rPr lang="en-GB" sz="2400" b="1" dirty="0" smtClean="0">
                <a:solidFill>
                  <a:srgbClr val="0070C0"/>
                </a:solidFill>
                <a:latin typeface="Calibri" panose="020F0502020204030204" pitchFamily="34" charset="0"/>
              </a:rPr>
              <a:t>organics, peat etc.)</a:t>
            </a:r>
            <a:endParaRPr lang="en-GB" sz="2400" b="1" dirty="0">
              <a:solidFill>
                <a:srgbClr val="0070C0"/>
              </a:solidFill>
              <a:latin typeface="Calibri" panose="020F0502020204030204" pitchFamily="34" charset="0"/>
            </a:endParaRPr>
          </a:p>
        </p:txBody>
      </p:sp>
      <p:sp>
        <p:nvSpPr>
          <p:cNvPr id="3" name="Rectangle 2"/>
          <p:cNvSpPr/>
          <p:nvPr/>
        </p:nvSpPr>
        <p:spPr>
          <a:xfrm>
            <a:off x="395536" y="260648"/>
            <a:ext cx="4972836" cy="707886"/>
          </a:xfrm>
          <a:prstGeom prst="rect">
            <a:avLst/>
          </a:prstGeom>
        </p:spPr>
        <p:txBody>
          <a:bodyPr wrap="none">
            <a:spAutoFit/>
          </a:bodyPr>
          <a:lstStyle/>
          <a:p>
            <a:r>
              <a:rPr lang="en-GB" sz="4000" b="1" dirty="0">
                <a:solidFill>
                  <a:srgbClr val="0070C0"/>
                </a:solidFill>
              </a:rPr>
              <a:t>Remedial Measures</a:t>
            </a:r>
          </a:p>
        </p:txBody>
      </p:sp>
    </p:spTree>
    <p:extLst>
      <p:ext uri="{BB962C8B-B14F-4D97-AF65-F5344CB8AC3E}">
        <p14:creationId xmlns:p14="http://schemas.microsoft.com/office/powerpoint/2010/main" val="2297355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8" end="8"/>
                                            </p:txEl>
                                          </p:spTgt>
                                        </p:tgtEl>
                                        <p:attrNameLst>
                                          <p:attrName>style.visibility</p:attrName>
                                        </p:attrNameLst>
                                      </p:cBhvr>
                                      <p:to>
                                        <p:strVal val="visible"/>
                                      </p:to>
                                    </p:set>
                                    <p:anim calcmode="lin" valueType="num">
                                      <p:cBhvr additive="base">
                                        <p:cTn id="7"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9" end="9"/>
                                            </p:txEl>
                                          </p:spTgt>
                                        </p:tgtEl>
                                        <p:attrNameLst>
                                          <p:attrName>style.visibility</p:attrName>
                                        </p:attrNameLst>
                                      </p:cBhvr>
                                      <p:to>
                                        <p:strVal val="visible"/>
                                      </p:to>
                                    </p:set>
                                    <p:anim calcmode="lin" valueType="num">
                                      <p:cBhvr additive="base">
                                        <p:cTn id="13"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9" end="9"/>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10" end="10"/>
                                            </p:txEl>
                                          </p:spTgt>
                                        </p:tgtEl>
                                        <p:attrNameLst>
                                          <p:attrName>style.visibility</p:attrName>
                                        </p:attrNameLst>
                                      </p:cBhvr>
                                      <p:to>
                                        <p:strVal val="visible"/>
                                      </p:to>
                                    </p:set>
                                    <p:anim calcmode="lin" valueType="num">
                                      <p:cBhvr additive="base">
                                        <p:cTn id="1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11" end="11"/>
                                            </p:txEl>
                                          </p:spTgt>
                                        </p:tgtEl>
                                        <p:attrNameLst>
                                          <p:attrName>style.visibility</p:attrName>
                                        </p:attrNameLst>
                                      </p:cBhvr>
                                      <p:to>
                                        <p:strVal val="visible"/>
                                      </p:to>
                                    </p:set>
                                    <p:anim calcmode="lin" valueType="num">
                                      <p:cBhvr additive="base">
                                        <p:cTn id="23"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sz="2400" dirty="0">
                <a:latin typeface="Calibri" panose="020F0502020204030204" pitchFamily="34" charset="0"/>
              </a:rPr>
              <a:t>Settlement is the vertically downward movement of structure due to the shrinkage in volume of soil due to consolidation.</a:t>
            </a:r>
          </a:p>
          <a:p>
            <a:endParaRPr lang="en-US" sz="2400" dirty="0">
              <a:latin typeface="Calibri" panose="020F0502020204030204" pitchFamily="34" charset="0"/>
            </a:endParaRPr>
          </a:p>
        </p:txBody>
      </p:sp>
      <p:sp>
        <p:nvSpPr>
          <p:cNvPr id="2" name="Title 1"/>
          <p:cNvSpPr>
            <a:spLocks noGrp="1"/>
          </p:cNvSpPr>
          <p:nvPr>
            <p:ph type="title"/>
          </p:nvPr>
        </p:nvSpPr>
        <p:spPr/>
        <p:txBody>
          <a:bodyPr>
            <a:normAutofit/>
          </a:bodyPr>
          <a:lstStyle/>
          <a:p>
            <a:r>
              <a:rPr lang="en-AU" sz="4000" dirty="0">
                <a:solidFill>
                  <a:srgbClr val="0070C0"/>
                </a:solidFill>
                <a:effectLst/>
              </a:rPr>
              <a:t>Settlement due to consolidation</a:t>
            </a:r>
            <a:endParaRPr lang="en-US" sz="4000" dirty="0">
              <a:solidFill>
                <a:srgbClr val="0070C0"/>
              </a:solidFill>
              <a:effectLst/>
            </a:endParaRPr>
          </a:p>
        </p:txBody>
      </p:sp>
      <p:graphicFrame>
        <p:nvGraphicFramePr>
          <p:cNvPr id="4" name="Object 3"/>
          <p:cNvGraphicFramePr>
            <a:graphicFrameLocks noChangeAspect="1"/>
          </p:cNvGraphicFramePr>
          <p:nvPr>
            <p:extLst>
              <p:ext uri="{D42A27DB-BD31-4B8C-83A1-F6EECF244321}">
                <p14:modId xmlns:p14="http://schemas.microsoft.com/office/powerpoint/2010/main" val="3501025443"/>
              </p:ext>
            </p:extLst>
          </p:nvPr>
        </p:nvGraphicFramePr>
        <p:xfrm>
          <a:off x="2627784" y="2636912"/>
          <a:ext cx="3960440" cy="1054100"/>
        </p:xfrm>
        <a:graphic>
          <a:graphicData uri="http://schemas.openxmlformats.org/presentationml/2006/ole">
            <mc:AlternateContent xmlns:mc="http://schemas.openxmlformats.org/markup-compatibility/2006">
              <mc:Choice xmlns:v="urn:schemas-microsoft-com:vml" Requires="v">
                <p:oleObj spid="_x0000_s2182" name="Equation" r:id="rId3" imgW="1333500" imgH="431800" progId="Equation.3">
                  <p:embed/>
                </p:oleObj>
              </mc:Choice>
              <mc:Fallback>
                <p:oleObj name="Equation" r:id="rId3" imgW="1333500" imgH="431800" progId="Equation.3">
                  <p:embed/>
                  <p:pic>
                    <p:nvPicPr>
                      <p:cNvPr id="0" name="Picture 1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7784" y="2636912"/>
                        <a:ext cx="3960440" cy="10541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 name="TextBox 6"/>
          <p:cNvSpPr txBox="1"/>
          <p:nvPr/>
        </p:nvSpPr>
        <p:spPr>
          <a:xfrm>
            <a:off x="4278587" y="2924944"/>
            <a:ext cx="360040" cy="461665"/>
          </a:xfrm>
          <a:prstGeom prst="rect">
            <a:avLst/>
          </a:prstGeom>
          <a:noFill/>
        </p:spPr>
        <p:txBody>
          <a:bodyPr wrap="square" rtlCol="0">
            <a:spAutoFit/>
          </a:bodyPr>
          <a:lstStyle/>
          <a:p>
            <a:r>
              <a:rPr lang="en-GB" sz="2400" dirty="0" smtClean="0"/>
              <a:t>S</a:t>
            </a:r>
            <a:endParaRPr lang="en-GB" sz="2400" dirty="0"/>
          </a:p>
        </p:txBody>
      </p:sp>
      <p:sp>
        <p:nvSpPr>
          <p:cNvPr id="6" name="TextBox 5"/>
          <p:cNvSpPr txBox="1"/>
          <p:nvPr/>
        </p:nvSpPr>
        <p:spPr>
          <a:xfrm>
            <a:off x="4067944" y="4365104"/>
            <a:ext cx="3168352" cy="830997"/>
          </a:xfrm>
          <a:prstGeom prst="rect">
            <a:avLst/>
          </a:prstGeom>
          <a:noFill/>
        </p:spPr>
        <p:txBody>
          <a:bodyPr wrap="square" rtlCol="0">
            <a:spAutoFit/>
          </a:bodyPr>
          <a:lstStyle/>
          <a:p>
            <a:r>
              <a:rPr lang="en-GB" sz="2400" b="1" dirty="0" smtClean="0">
                <a:solidFill>
                  <a:srgbClr val="0070C0"/>
                </a:solidFill>
                <a:latin typeface="Calibri" pitchFamily="34" charset="0"/>
              </a:rPr>
              <a:t>Where have we seen this element before?</a:t>
            </a:r>
            <a:endParaRPr lang="en-GB" sz="2400" b="1" dirty="0">
              <a:solidFill>
                <a:srgbClr val="0070C0"/>
              </a:solidFill>
              <a:latin typeface="Calibri" pitchFamily="34" charset="0"/>
            </a:endParaRPr>
          </a:p>
        </p:txBody>
      </p:sp>
      <p:cxnSp>
        <p:nvCxnSpPr>
          <p:cNvPr id="9" name="Straight Arrow Connector 8"/>
          <p:cNvCxnSpPr/>
          <p:nvPr/>
        </p:nvCxnSpPr>
        <p:spPr>
          <a:xfrm flipV="1">
            <a:off x="5508104" y="3573016"/>
            <a:ext cx="144016" cy="864096"/>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
        <p:nvSpPr>
          <p:cNvPr id="8" name="TextBox 7"/>
          <p:cNvSpPr txBox="1"/>
          <p:nvPr/>
        </p:nvSpPr>
        <p:spPr>
          <a:xfrm>
            <a:off x="7380312" y="2492896"/>
            <a:ext cx="1368152" cy="1477328"/>
          </a:xfrm>
          <a:prstGeom prst="rect">
            <a:avLst/>
          </a:prstGeom>
          <a:noFill/>
        </p:spPr>
        <p:txBody>
          <a:bodyPr wrap="square" rtlCol="0">
            <a:spAutoFit/>
          </a:bodyPr>
          <a:lstStyle/>
          <a:p>
            <a:r>
              <a:rPr lang="en-GB" dirty="0" smtClean="0"/>
              <a:t>Where: </a:t>
            </a:r>
            <a:r>
              <a:rPr lang="en-GB" b="1" dirty="0" smtClean="0"/>
              <a:t>H</a:t>
            </a:r>
            <a:r>
              <a:rPr lang="en-GB" dirty="0" smtClean="0"/>
              <a:t>=the thickness of the layer</a:t>
            </a:r>
            <a:endParaRPr lang="en-GB" dirty="0"/>
          </a:p>
        </p:txBody>
      </p:sp>
      <p:sp>
        <p:nvSpPr>
          <p:cNvPr id="10" name="TextBox 9"/>
          <p:cNvSpPr txBox="1"/>
          <p:nvPr/>
        </p:nvSpPr>
        <p:spPr>
          <a:xfrm>
            <a:off x="3995936" y="5229200"/>
            <a:ext cx="2952328" cy="369332"/>
          </a:xfrm>
          <a:prstGeom prst="rect">
            <a:avLst/>
          </a:prstGeom>
          <a:noFill/>
        </p:spPr>
        <p:txBody>
          <a:bodyPr wrap="square" rtlCol="0">
            <a:spAutoFit/>
          </a:bodyPr>
          <a:lstStyle/>
          <a:p>
            <a:r>
              <a:rPr lang="en-US" dirty="0" smtClean="0"/>
              <a:t>           Void Ratio</a:t>
            </a:r>
            <a:endParaRPr lang="en-GB" dirty="0"/>
          </a:p>
        </p:txBody>
      </p:sp>
      <p:sp>
        <p:nvSpPr>
          <p:cNvPr id="11" name="Rectangle 10"/>
          <p:cNvSpPr/>
          <p:nvPr/>
        </p:nvSpPr>
        <p:spPr>
          <a:xfrm>
            <a:off x="1115616" y="5661248"/>
            <a:ext cx="6948264" cy="954107"/>
          </a:xfrm>
          <a:prstGeom prst="rect">
            <a:avLst/>
          </a:prstGeom>
        </p:spPr>
        <p:txBody>
          <a:bodyPr wrap="square">
            <a:spAutoFit/>
          </a:bodyPr>
          <a:lstStyle/>
          <a:p>
            <a:pPr lvl="4"/>
            <a:r>
              <a:rPr lang="en-GB" sz="2800" b="1" u="sng" dirty="0" smtClean="0">
                <a:solidFill>
                  <a:srgbClr val="0070C0"/>
                </a:solidFill>
              </a:rPr>
              <a:t>Volume of voids </a:t>
            </a:r>
            <a:r>
              <a:rPr lang="en-GB" sz="2800" b="1" dirty="0" smtClean="0">
                <a:solidFill>
                  <a:srgbClr val="0070C0"/>
                </a:solidFill>
              </a:rPr>
              <a:t>=  </a:t>
            </a:r>
            <a:r>
              <a:rPr lang="en-GB" sz="2800" b="1" u="sng" dirty="0" smtClean="0">
                <a:solidFill>
                  <a:srgbClr val="0070C0"/>
                </a:solidFill>
              </a:rPr>
              <a:t>V</a:t>
            </a:r>
            <a:r>
              <a:rPr lang="en-GB" sz="2800" b="1" baseline="-25000" dirty="0" smtClean="0">
                <a:solidFill>
                  <a:srgbClr val="0070C0"/>
                </a:solidFill>
              </a:rPr>
              <a:t>v</a:t>
            </a:r>
          </a:p>
          <a:p>
            <a:r>
              <a:rPr lang="en-GB" sz="2800" b="1" dirty="0" smtClean="0">
                <a:solidFill>
                  <a:srgbClr val="0070C0"/>
                </a:solidFill>
              </a:rPr>
              <a:t>                 Volume of solids    V</a:t>
            </a:r>
            <a:r>
              <a:rPr lang="en-GB" sz="2800" b="1" baseline="-25000" dirty="0" smtClean="0">
                <a:solidFill>
                  <a:srgbClr val="0070C0"/>
                </a:solidFill>
              </a:rPr>
              <a:t>s</a:t>
            </a:r>
            <a:endParaRPr lang="en-GB" sz="2800" b="1" baseline="-25000" dirty="0">
              <a:solidFill>
                <a:srgbClr val="0070C0"/>
              </a:solidFill>
            </a:endParaRPr>
          </a:p>
        </p:txBody>
      </p:sp>
    </p:spTree>
    <p:extLst>
      <p:ext uri="{BB962C8B-B14F-4D97-AF65-F5344CB8AC3E}">
        <p14:creationId xmlns:p14="http://schemas.microsoft.com/office/powerpoint/2010/main" val="3577413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a:solidFill>
                  <a:srgbClr val="0070C0"/>
                </a:solidFill>
                <a:effectLst/>
                <a:sym typeface="Symbol" pitchFamily="18" charset="2"/>
              </a:rPr>
              <a:t>Settlement-Void ratio </a:t>
            </a:r>
            <a:r>
              <a:rPr lang="en-US" dirty="0" smtClean="0">
                <a:solidFill>
                  <a:srgbClr val="0070C0"/>
                </a:solidFill>
                <a:effectLst/>
                <a:sym typeface="Symbol" pitchFamily="18" charset="2"/>
              </a:rPr>
              <a:t>Relationship</a:t>
            </a:r>
            <a:endParaRPr lang="en-US" dirty="0">
              <a:solidFill>
                <a:srgbClr val="0070C0"/>
              </a:solidFill>
              <a:effectLst/>
            </a:endParaRPr>
          </a:p>
        </p:txBody>
      </p:sp>
      <p:grpSp>
        <p:nvGrpSpPr>
          <p:cNvPr id="4" name="Group 26"/>
          <p:cNvGrpSpPr>
            <a:grpSpLocks/>
          </p:cNvGrpSpPr>
          <p:nvPr/>
        </p:nvGrpSpPr>
        <p:grpSpPr bwMode="auto">
          <a:xfrm>
            <a:off x="3445596" y="2381891"/>
            <a:ext cx="2030413" cy="1054100"/>
            <a:chOff x="1630" y="2112"/>
            <a:chExt cx="1279" cy="664"/>
          </a:xfrm>
        </p:grpSpPr>
        <p:graphicFrame>
          <p:nvGraphicFramePr>
            <p:cNvPr id="5" name="Object 2"/>
            <p:cNvGraphicFramePr>
              <a:graphicFrameLocks noChangeAspect="1"/>
            </p:cNvGraphicFramePr>
            <p:nvPr/>
          </p:nvGraphicFramePr>
          <p:xfrm>
            <a:off x="2304" y="2112"/>
            <a:ext cx="605" cy="664"/>
          </p:xfrm>
          <a:graphic>
            <a:graphicData uri="http://schemas.openxmlformats.org/presentationml/2006/ole">
              <mc:AlternateContent xmlns:mc="http://schemas.openxmlformats.org/markup-compatibility/2006">
                <mc:Choice xmlns:v="urn:schemas-microsoft-com:vml" Requires="v">
                  <p:oleObj spid="_x0000_s3334" name="Equation" r:id="rId3" imgW="393529" imgH="431613" progId="Equation.3">
                    <p:embed/>
                  </p:oleObj>
                </mc:Choice>
                <mc:Fallback>
                  <p:oleObj name="Equation" r:id="rId3" imgW="393529" imgH="431613" progId="Equation.3">
                    <p:embed/>
                    <p:pic>
                      <p:nvPicPr>
                        <p:cNvPr id="0" name="Picture 22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04" y="2112"/>
                          <a:ext cx="605" cy="66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 name="Object 3"/>
            <p:cNvGraphicFramePr>
              <a:graphicFrameLocks noChangeAspect="1"/>
            </p:cNvGraphicFramePr>
            <p:nvPr/>
          </p:nvGraphicFramePr>
          <p:xfrm>
            <a:off x="1630" y="2112"/>
            <a:ext cx="645" cy="664"/>
          </p:xfrm>
          <a:graphic>
            <a:graphicData uri="http://schemas.openxmlformats.org/presentationml/2006/ole">
              <mc:AlternateContent xmlns:mc="http://schemas.openxmlformats.org/markup-compatibility/2006">
                <mc:Choice xmlns:v="urn:schemas-microsoft-com:vml" Requires="v">
                  <p:oleObj spid="_x0000_s3335" name="Equation" r:id="rId5" imgW="418918" imgH="431613" progId="Equation.3">
                    <p:embed/>
                  </p:oleObj>
                </mc:Choice>
                <mc:Fallback>
                  <p:oleObj name="Equation" r:id="rId5" imgW="418918" imgH="431613" progId="Equation.3">
                    <p:embed/>
                    <p:pic>
                      <p:nvPicPr>
                        <p:cNvPr id="0" name="Picture 22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30" y="2112"/>
                          <a:ext cx="645" cy="664"/>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grpSp>
        <p:nvGrpSpPr>
          <p:cNvPr id="7" name="Group 35"/>
          <p:cNvGrpSpPr>
            <a:grpSpLocks/>
          </p:cNvGrpSpPr>
          <p:nvPr/>
        </p:nvGrpSpPr>
        <p:grpSpPr bwMode="auto">
          <a:xfrm>
            <a:off x="1070961" y="1736335"/>
            <a:ext cx="2438400" cy="831850"/>
            <a:chOff x="144" y="1776"/>
            <a:chExt cx="1536" cy="524"/>
          </a:xfrm>
        </p:grpSpPr>
        <p:sp>
          <p:nvSpPr>
            <p:cNvPr id="8" name="Text Box 30"/>
            <p:cNvSpPr txBox="1">
              <a:spLocks noChangeArrowheads="1"/>
            </p:cNvSpPr>
            <p:nvPr/>
          </p:nvSpPr>
          <p:spPr bwMode="auto">
            <a:xfrm>
              <a:off x="144" y="1776"/>
              <a:ext cx="1248" cy="52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spcBef>
                  <a:spcPct val="50000"/>
                </a:spcBef>
              </a:pPr>
              <a:r>
                <a:rPr lang="en-US" dirty="0"/>
                <a:t>consolidation settlement</a:t>
              </a:r>
              <a:endParaRPr lang="en-AU" dirty="0"/>
            </a:p>
          </p:txBody>
        </p:sp>
        <p:sp>
          <p:nvSpPr>
            <p:cNvPr id="9" name="Line 31"/>
            <p:cNvSpPr>
              <a:spLocks noChangeShapeType="1"/>
            </p:cNvSpPr>
            <p:nvPr/>
          </p:nvSpPr>
          <p:spPr bwMode="auto">
            <a:xfrm>
              <a:off x="1392" y="2016"/>
              <a:ext cx="288" cy="192"/>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grpSp>
      <p:grpSp>
        <p:nvGrpSpPr>
          <p:cNvPr id="10" name="Group 36"/>
          <p:cNvGrpSpPr>
            <a:grpSpLocks/>
          </p:cNvGrpSpPr>
          <p:nvPr/>
        </p:nvGrpSpPr>
        <p:grpSpPr bwMode="auto">
          <a:xfrm>
            <a:off x="1035417" y="3387780"/>
            <a:ext cx="2819400" cy="1614488"/>
            <a:chOff x="96" y="2718"/>
            <a:chExt cx="1776" cy="1017"/>
          </a:xfrm>
        </p:grpSpPr>
        <p:sp>
          <p:nvSpPr>
            <p:cNvPr id="11" name="Text Box 27"/>
            <p:cNvSpPr txBox="1">
              <a:spLocks noChangeArrowheads="1"/>
            </p:cNvSpPr>
            <p:nvPr/>
          </p:nvSpPr>
          <p:spPr bwMode="auto">
            <a:xfrm>
              <a:off x="96" y="2979"/>
              <a:ext cx="1776" cy="75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spcBef>
                  <a:spcPct val="50000"/>
                </a:spcBef>
              </a:pPr>
              <a:r>
                <a:rPr lang="en-US" dirty="0" smtClean="0"/>
                <a:t>Initial (original) </a:t>
              </a:r>
              <a:r>
                <a:rPr lang="en-US" dirty="0"/>
                <a:t>thickness of </a:t>
              </a:r>
              <a:r>
                <a:rPr lang="en-US" dirty="0" smtClean="0"/>
                <a:t>sub layer</a:t>
              </a:r>
              <a:endParaRPr lang="en-AU" dirty="0"/>
            </a:p>
          </p:txBody>
        </p:sp>
        <p:sp>
          <p:nvSpPr>
            <p:cNvPr id="12" name="Line 32"/>
            <p:cNvSpPr>
              <a:spLocks noChangeShapeType="1"/>
            </p:cNvSpPr>
            <p:nvPr/>
          </p:nvSpPr>
          <p:spPr bwMode="auto">
            <a:xfrm flipV="1">
              <a:off x="975" y="2718"/>
              <a:ext cx="720" cy="240"/>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grpSp>
      <p:grpSp>
        <p:nvGrpSpPr>
          <p:cNvPr id="13" name="Group 37"/>
          <p:cNvGrpSpPr>
            <a:grpSpLocks/>
          </p:cNvGrpSpPr>
          <p:nvPr/>
        </p:nvGrpSpPr>
        <p:grpSpPr bwMode="auto">
          <a:xfrm>
            <a:off x="5523268" y="3311843"/>
            <a:ext cx="2667000" cy="982663"/>
            <a:chOff x="2832" y="2736"/>
            <a:chExt cx="1680" cy="619"/>
          </a:xfrm>
        </p:grpSpPr>
        <p:sp>
          <p:nvSpPr>
            <p:cNvPr id="14" name="Text Box 28"/>
            <p:cNvSpPr txBox="1">
              <a:spLocks noChangeArrowheads="1"/>
            </p:cNvSpPr>
            <p:nvPr/>
          </p:nvSpPr>
          <p:spPr bwMode="auto">
            <a:xfrm>
              <a:off x="3024" y="2832"/>
              <a:ext cx="1488" cy="52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spcBef>
                  <a:spcPct val="50000"/>
                </a:spcBef>
              </a:pPr>
              <a:r>
                <a:rPr lang="en-US" dirty="0" smtClean="0"/>
                <a:t>Initial (original) </a:t>
              </a:r>
              <a:r>
                <a:rPr lang="en-US" dirty="0"/>
                <a:t>void ratio</a:t>
              </a:r>
              <a:endParaRPr lang="en-AU" dirty="0"/>
            </a:p>
          </p:txBody>
        </p:sp>
        <p:sp>
          <p:nvSpPr>
            <p:cNvPr id="15" name="Line 33"/>
            <p:cNvSpPr>
              <a:spLocks noChangeShapeType="1"/>
            </p:cNvSpPr>
            <p:nvPr/>
          </p:nvSpPr>
          <p:spPr bwMode="auto">
            <a:xfrm flipH="1" flipV="1">
              <a:off x="2832" y="2736"/>
              <a:ext cx="192" cy="96"/>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grpSp>
      <p:grpSp>
        <p:nvGrpSpPr>
          <p:cNvPr id="16" name="Group 38"/>
          <p:cNvGrpSpPr>
            <a:grpSpLocks/>
          </p:cNvGrpSpPr>
          <p:nvPr/>
        </p:nvGrpSpPr>
        <p:grpSpPr bwMode="auto">
          <a:xfrm>
            <a:off x="5247409" y="1818734"/>
            <a:ext cx="3429000" cy="685800"/>
            <a:chOff x="2688" y="1728"/>
            <a:chExt cx="2160" cy="432"/>
          </a:xfrm>
        </p:grpSpPr>
        <p:sp>
          <p:nvSpPr>
            <p:cNvPr id="17" name="Text Box 29"/>
            <p:cNvSpPr txBox="1">
              <a:spLocks noChangeArrowheads="1"/>
            </p:cNvSpPr>
            <p:nvPr/>
          </p:nvSpPr>
          <p:spPr bwMode="auto">
            <a:xfrm>
              <a:off x="2976" y="1728"/>
              <a:ext cx="1872" cy="29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spcBef>
                  <a:spcPct val="50000"/>
                </a:spcBef>
              </a:pPr>
              <a:r>
                <a:rPr lang="en-US" dirty="0"/>
                <a:t>change in void ratio</a:t>
              </a:r>
              <a:endParaRPr lang="en-AU" dirty="0"/>
            </a:p>
          </p:txBody>
        </p:sp>
        <p:sp>
          <p:nvSpPr>
            <p:cNvPr id="18" name="Line 34"/>
            <p:cNvSpPr>
              <a:spLocks noChangeShapeType="1"/>
            </p:cNvSpPr>
            <p:nvPr/>
          </p:nvSpPr>
          <p:spPr bwMode="auto">
            <a:xfrm flipH="1">
              <a:off x="2688" y="2016"/>
              <a:ext cx="288" cy="144"/>
            </a:xfrm>
            <a:prstGeom prst="line">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grpSp>
      <p:sp>
        <p:nvSpPr>
          <p:cNvPr id="19" name="TextBox 18"/>
          <p:cNvSpPr txBox="1"/>
          <p:nvPr/>
        </p:nvSpPr>
        <p:spPr>
          <a:xfrm>
            <a:off x="6516216" y="6093296"/>
            <a:ext cx="2304256"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extLst>
      <p:ext uri="{BB962C8B-B14F-4D97-AF65-F5344CB8AC3E}">
        <p14:creationId xmlns:p14="http://schemas.microsoft.com/office/powerpoint/2010/main" val="1540938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75445" y="1124744"/>
            <a:ext cx="8229600" cy="4972008"/>
          </a:xfrm>
        </p:spPr>
        <p:txBody>
          <a:bodyPr>
            <a:normAutofit/>
          </a:bodyPr>
          <a:lstStyle/>
          <a:p>
            <a:pPr marL="342900" lvl="0" indent="-342900" algn="just">
              <a:buFont typeface="Arial" pitchFamily="34" charset="0"/>
              <a:buChar char="•"/>
            </a:pPr>
            <a:r>
              <a:rPr lang="en-US" sz="2400" b="1" dirty="0" smtClean="0">
                <a:solidFill>
                  <a:srgbClr val="0070C0"/>
                </a:solidFill>
                <a:latin typeface="Calibri" panose="020F0502020204030204" pitchFamily="34" charset="0"/>
              </a:rPr>
              <a:t>Is the Plastic deformation or pore volume reduction of a soil mass which are functions of time and pore water pressure.</a:t>
            </a:r>
          </a:p>
          <a:p>
            <a:pPr marL="342900" lvl="0" indent="-342900" algn="just">
              <a:buFont typeface="Arial" pitchFamily="34" charset="0"/>
              <a:buChar char="•"/>
            </a:pPr>
            <a:endParaRPr lang="en-US" sz="2400" b="1" dirty="0" smtClean="0">
              <a:solidFill>
                <a:srgbClr val="0070C0"/>
              </a:solidFill>
              <a:latin typeface="Calibri" panose="020F0502020204030204" pitchFamily="34" charset="0"/>
            </a:endParaRPr>
          </a:p>
          <a:p>
            <a:pPr marL="342900" lvl="0" indent="-342900" algn="just">
              <a:buFont typeface="Arial" pitchFamily="34" charset="0"/>
              <a:buChar char="•"/>
            </a:pPr>
            <a:r>
              <a:rPr lang="en-US" sz="2400" b="1" dirty="0" smtClean="0">
                <a:solidFill>
                  <a:srgbClr val="0070C0"/>
                </a:solidFill>
                <a:latin typeface="Calibri" panose="020F0502020204030204" pitchFamily="34" charset="0"/>
              </a:rPr>
              <a:t>Clays are </a:t>
            </a:r>
            <a:r>
              <a:rPr lang="en-US" sz="2400" b="1" dirty="0">
                <a:solidFill>
                  <a:srgbClr val="0070C0"/>
                </a:solidFill>
                <a:latin typeface="Calibri" panose="020F0502020204030204" pitchFamily="34" charset="0"/>
              </a:rPr>
              <a:t>most prone </a:t>
            </a:r>
            <a:r>
              <a:rPr lang="en-US" sz="2400" dirty="0">
                <a:latin typeface="Calibri" panose="020F0502020204030204" pitchFamily="34" charset="0"/>
              </a:rPr>
              <a:t>to consolidation </a:t>
            </a:r>
            <a:r>
              <a:rPr lang="en-US" sz="2400" dirty="0" smtClean="0">
                <a:latin typeface="Calibri" panose="020F0502020204030204" pitchFamily="34" charset="0"/>
              </a:rPr>
              <a:t>settlement</a:t>
            </a:r>
            <a:r>
              <a:rPr lang="en-US" sz="2400" dirty="0">
                <a:latin typeface="Calibri" panose="020F0502020204030204" pitchFamily="34" charset="0"/>
              </a:rPr>
              <a:t> </a:t>
            </a:r>
            <a:r>
              <a:rPr lang="en-US" sz="2400" dirty="0" smtClean="0">
                <a:latin typeface="Calibri" panose="020F0502020204030204" pitchFamily="34" charset="0"/>
              </a:rPr>
              <a:t>on drying</a:t>
            </a:r>
          </a:p>
          <a:p>
            <a:pPr marL="342900" lvl="0" indent="-342900" algn="just">
              <a:buFont typeface="Arial" pitchFamily="34" charset="0"/>
              <a:buChar char="•"/>
            </a:pPr>
            <a:endParaRPr lang="en-US" sz="2400" dirty="0" smtClean="0">
              <a:latin typeface="Calibri" panose="020F0502020204030204" pitchFamily="34" charset="0"/>
            </a:endParaRPr>
          </a:p>
          <a:p>
            <a:pPr marL="342900" lvl="0" indent="-342900" algn="just">
              <a:buFont typeface="Arial" pitchFamily="34" charset="0"/>
              <a:buChar char="•"/>
            </a:pPr>
            <a:r>
              <a:rPr lang="en-US" sz="2400" dirty="0" smtClean="0">
                <a:latin typeface="Calibri" panose="020F0502020204030204" pitchFamily="34" charset="0"/>
              </a:rPr>
              <a:t>Consolidation </a:t>
            </a:r>
            <a:r>
              <a:rPr lang="en-US" sz="2400" b="1" dirty="0">
                <a:solidFill>
                  <a:srgbClr val="0070C0"/>
                </a:solidFill>
                <a:latin typeface="Calibri" panose="020F0502020204030204" pitchFamily="34" charset="0"/>
              </a:rPr>
              <a:t>is the process of reduction in volume due to expulsion of water under an increased load</a:t>
            </a:r>
            <a:r>
              <a:rPr lang="en-US" sz="2400" b="1" dirty="0" smtClean="0">
                <a:solidFill>
                  <a:srgbClr val="0070C0"/>
                </a:solidFill>
                <a:latin typeface="Calibri" panose="020F0502020204030204" pitchFamily="34" charset="0"/>
              </a:rPr>
              <a:t>.</a:t>
            </a:r>
          </a:p>
          <a:p>
            <a:pPr marL="342900" lvl="0" indent="-342900" algn="just">
              <a:buFont typeface="Arial" pitchFamily="34" charset="0"/>
              <a:buChar char="•"/>
            </a:pPr>
            <a:endParaRPr lang="en-US" sz="2400" b="1" dirty="0" smtClean="0">
              <a:solidFill>
                <a:srgbClr val="0070C0"/>
              </a:solidFill>
              <a:latin typeface="Calibri" panose="020F0502020204030204" pitchFamily="34" charset="0"/>
            </a:endParaRPr>
          </a:p>
          <a:p>
            <a:pPr marL="342900" indent="-342900" algn="just">
              <a:buFont typeface="Arial" pitchFamily="34" charset="0"/>
              <a:buChar char="•"/>
            </a:pPr>
            <a:r>
              <a:rPr lang="en-US" sz="2400" b="1" dirty="0" smtClean="0">
                <a:solidFill>
                  <a:srgbClr val="0070C0"/>
                </a:solidFill>
                <a:latin typeface="Calibri" panose="020F0502020204030204" pitchFamily="34" charset="0"/>
              </a:rPr>
              <a:t>The Permeability of soil influences consolidation.</a:t>
            </a:r>
          </a:p>
          <a:p>
            <a:pPr marL="342900" indent="-342900" algn="just">
              <a:buFont typeface="Arial" pitchFamily="34" charset="0"/>
              <a:buChar char="•"/>
            </a:pPr>
            <a:endParaRPr lang="en-US" sz="2400" b="1" dirty="0" smtClean="0">
              <a:solidFill>
                <a:srgbClr val="0070C0"/>
              </a:solidFill>
              <a:latin typeface="Calibri" panose="020F0502020204030204" pitchFamily="34" charset="0"/>
            </a:endParaRPr>
          </a:p>
          <a:p>
            <a:pPr marL="342900" lvl="0" indent="-342900" algn="just">
              <a:buFont typeface="Arial" pitchFamily="34" charset="0"/>
              <a:buChar char="•"/>
            </a:pPr>
            <a:r>
              <a:rPr lang="en-US" sz="2400" b="1" dirty="0" smtClean="0">
                <a:solidFill>
                  <a:srgbClr val="0070C0"/>
                </a:solidFill>
                <a:latin typeface="Calibri" panose="020F0502020204030204" pitchFamily="34" charset="0"/>
              </a:rPr>
              <a:t>Consolidation </a:t>
            </a:r>
            <a:r>
              <a:rPr lang="en-US" sz="2400" b="1" dirty="0">
                <a:solidFill>
                  <a:srgbClr val="0070C0"/>
                </a:solidFill>
                <a:latin typeface="Calibri" panose="020F0502020204030204" pitchFamily="34" charset="0"/>
              </a:rPr>
              <a:t>theory is required to predict both </a:t>
            </a:r>
            <a:r>
              <a:rPr lang="en-US" sz="2400" b="1" dirty="0" smtClean="0">
                <a:solidFill>
                  <a:srgbClr val="0070C0"/>
                </a:solidFill>
                <a:latin typeface="Calibri" panose="020F0502020204030204" pitchFamily="34" charset="0"/>
              </a:rPr>
              <a:t>RATE </a:t>
            </a:r>
            <a:r>
              <a:rPr lang="en-US" sz="2400" b="1" dirty="0">
                <a:solidFill>
                  <a:srgbClr val="0070C0"/>
                </a:solidFill>
                <a:latin typeface="Calibri" panose="020F0502020204030204" pitchFamily="34" charset="0"/>
              </a:rPr>
              <a:t>and </a:t>
            </a:r>
            <a:r>
              <a:rPr lang="en-US" sz="2400" b="1" dirty="0" smtClean="0">
                <a:solidFill>
                  <a:srgbClr val="0070C0"/>
                </a:solidFill>
                <a:latin typeface="Calibri" panose="020F0502020204030204" pitchFamily="34" charset="0"/>
              </a:rPr>
              <a:t>MAGNITUDE </a:t>
            </a:r>
            <a:r>
              <a:rPr lang="en-US" sz="2400" b="1" dirty="0">
                <a:solidFill>
                  <a:srgbClr val="0070C0"/>
                </a:solidFill>
                <a:latin typeface="Calibri" panose="020F0502020204030204" pitchFamily="34" charset="0"/>
              </a:rPr>
              <a:t>of </a:t>
            </a:r>
            <a:r>
              <a:rPr lang="en-US" sz="2400" b="1" dirty="0" smtClean="0">
                <a:solidFill>
                  <a:srgbClr val="0070C0"/>
                </a:solidFill>
                <a:latin typeface="Calibri" panose="020F0502020204030204" pitchFamily="34" charset="0"/>
              </a:rPr>
              <a:t>settlement.</a:t>
            </a:r>
            <a:endParaRPr lang="en-US" sz="2400" b="1" dirty="0">
              <a:solidFill>
                <a:srgbClr val="0070C0"/>
              </a:solidFill>
              <a:latin typeface="Calibri" panose="020F0502020204030204" pitchFamily="34" charset="0"/>
            </a:endParaRPr>
          </a:p>
          <a:p>
            <a:pPr algn="just"/>
            <a:endParaRPr lang="en-US" dirty="0"/>
          </a:p>
        </p:txBody>
      </p:sp>
      <p:sp>
        <p:nvSpPr>
          <p:cNvPr id="3" name="Title 2"/>
          <p:cNvSpPr>
            <a:spLocks noGrp="1"/>
          </p:cNvSpPr>
          <p:nvPr>
            <p:ph type="title"/>
          </p:nvPr>
        </p:nvSpPr>
        <p:spPr>
          <a:xfrm>
            <a:off x="361074" y="188640"/>
            <a:ext cx="8229600" cy="1143000"/>
          </a:xfrm>
        </p:spPr>
        <p:txBody>
          <a:bodyPr/>
          <a:lstStyle/>
          <a:p>
            <a:r>
              <a:rPr lang="en-US" dirty="0">
                <a:solidFill>
                  <a:srgbClr val="0070C0"/>
                </a:solidFill>
                <a:effectLst/>
              </a:rPr>
              <a:t>Consolidation Settlement</a:t>
            </a:r>
          </a:p>
        </p:txBody>
      </p:sp>
      <p:sp>
        <p:nvSpPr>
          <p:cNvPr id="5" name="TextBox 4"/>
          <p:cNvSpPr txBox="1"/>
          <p:nvPr/>
        </p:nvSpPr>
        <p:spPr>
          <a:xfrm>
            <a:off x="375445" y="44624"/>
            <a:ext cx="3312368" cy="461665"/>
          </a:xfrm>
          <a:prstGeom prst="rect">
            <a:avLst/>
          </a:prstGeom>
          <a:noFill/>
        </p:spPr>
        <p:txBody>
          <a:bodyPr wrap="square" rtlCol="0">
            <a:spAutoFit/>
          </a:bodyPr>
          <a:lstStyle/>
          <a:p>
            <a:r>
              <a:rPr lang="en-GB" sz="2400" dirty="0" smtClean="0"/>
              <a:t>SUMMARY : </a:t>
            </a:r>
            <a:endParaRPr lang="en-GB" sz="2400" dirty="0"/>
          </a:p>
        </p:txBody>
      </p:sp>
    </p:spTree>
    <p:extLst>
      <p:ext uri="{BB962C8B-B14F-4D97-AF65-F5344CB8AC3E}">
        <p14:creationId xmlns:p14="http://schemas.microsoft.com/office/powerpoint/2010/main" val="428934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4143" y="1622764"/>
            <a:ext cx="7960305" cy="3785652"/>
          </a:xfrm>
          <a:prstGeom prst="rect">
            <a:avLst/>
          </a:prstGeom>
        </p:spPr>
        <p:txBody>
          <a:bodyPr wrap="square">
            <a:spAutoFit/>
          </a:bodyPr>
          <a:lstStyle/>
          <a:p>
            <a:pPr algn="just"/>
            <a:r>
              <a:rPr lang="en-GB" sz="2400" b="1" dirty="0" smtClean="0">
                <a:solidFill>
                  <a:srgbClr val="0070C0"/>
                </a:solidFill>
                <a:latin typeface="Calibri" panose="020F0502020204030204" pitchFamily="34" charset="0"/>
              </a:rPr>
              <a:t>This </a:t>
            </a:r>
            <a:r>
              <a:rPr lang="en-GB" sz="2400" b="1" dirty="0">
                <a:solidFill>
                  <a:srgbClr val="0070C0"/>
                </a:solidFill>
                <a:latin typeface="Calibri" panose="020F0502020204030204" pitchFamily="34" charset="0"/>
              </a:rPr>
              <a:t>test is performed to determine the magnitude </a:t>
            </a:r>
            <a:r>
              <a:rPr lang="en-GB" sz="2400" b="1" dirty="0" smtClean="0">
                <a:solidFill>
                  <a:srgbClr val="0070C0"/>
                </a:solidFill>
                <a:latin typeface="Calibri" panose="020F0502020204030204" pitchFamily="34" charset="0"/>
              </a:rPr>
              <a:t>and rate </a:t>
            </a:r>
            <a:r>
              <a:rPr lang="en-GB" sz="2400" b="1" dirty="0">
                <a:solidFill>
                  <a:srgbClr val="0070C0"/>
                </a:solidFill>
                <a:latin typeface="Calibri" panose="020F0502020204030204" pitchFamily="34" charset="0"/>
              </a:rPr>
              <a:t>of change in volume </a:t>
            </a:r>
            <a:r>
              <a:rPr lang="en-GB" sz="2400" b="1" dirty="0" smtClean="0">
                <a:solidFill>
                  <a:srgbClr val="0070C0"/>
                </a:solidFill>
                <a:latin typeface="Calibri" panose="020F0502020204030204" pitchFamily="34" charset="0"/>
              </a:rPr>
              <a:t>that </a:t>
            </a:r>
            <a:r>
              <a:rPr lang="en-GB" sz="2400" b="1" dirty="0">
                <a:solidFill>
                  <a:srgbClr val="0070C0"/>
                </a:solidFill>
                <a:latin typeface="Calibri" panose="020F0502020204030204" pitchFamily="34" charset="0"/>
              </a:rPr>
              <a:t>a laterally confined </a:t>
            </a:r>
            <a:r>
              <a:rPr lang="en-GB" sz="2400" b="1" dirty="0" smtClean="0">
                <a:solidFill>
                  <a:srgbClr val="0070C0"/>
                </a:solidFill>
                <a:latin typeface="Calibri" panose="020F0502020204030204" pitchFamily="34" charset="0"/>
              </a:rPr>
              <a:t>soil specimen </a:t>
            </a:r>
            <a:r>
              <a:rPr lang="en-GB" sz="2400" b="1" dirty="0">
                <a:solidFill>
                  <a:srgbClr val="0070C0"/>
                </a:solidFill>
                <a:latin typeface="Calibri" panose="020F0502020204030204" pitchFamily="34" charset="0"/>
              </a:rPr>
              <a:t>undergoes when subjected to different </a:t>
            </a:r>
            <a:r>
              <a:rPr lang="en-GB" sz="2400" b="1" dirty="0" smtClean="0">
                <a:solidFill>
                  <a:srgbClr val="0070C0"/>
                </a:solidFill>
                <a:latin typeface="Calibri" panose="020F0502020204030204" pitchFamily="34" charset="0"/>
              </a:rPr>
              <a:t>vertical Pressures.</a:t>
            </a:r>
          </a:p>
          <a:p>
            <a:pPr algn="just"/>
            <a:endParaRPr lang="en-GB" sz="2400" dirty="0" smtClean="0">
              <a:latin typeface="Calibri" panose="020F0502020204030204" pitchFamily="34" charset="0"/>
            </a:endParaRPr>
          </a:p>
          <a:p>
            <a:pPr algn="just"/>
            <a:r>
              <a:rPr lang="en-GB" sz="2400" dirty="0" smtClean="0">
                <a:latin typeface="Calibri" panose="020F0502020204030204" pitchFamily="34" charset="0"/>
              </a:rPr>
              <a:t>To calculate </a:t>
            </a:r>
            <a:r>
              <a:rPr lang="en-GB" sz="2400" dirty="0">
                <a:latin typeface="Calibri" panose="020F0502020204030204" pitchFamily="34" charset="0"/>
              </a:rPr>
              <a:t>the consolidation settlement in a </a:t>
            </a:r>
            <a:r>
              <a:rPr lang="en-GB" sz="2400" dirty="0" smtClean="0">
                <a:latin typeface="Calibri" panose="020F0502020204030204" pitchFamily="34" charset="0"/>
              </a:rPr>
              <a:t>soil...</a:t>
            </a:r>
          </a:p>
          <a:p>
            <a:pPr algn="just"/>
            <a:r>
              <a:rPr lang="en-GB" sz="2400" b="1" dirty="0" smtClean="0">
                <a:solidFill>
                  <a:srgbClr val="0070C0"/>
                </a:solidFill>
                <a:latin typeface="Calibri" panose="020F0502020204030204" pitchFamily="34" charset="0"/>
              </a:rPr>
              <a:t>we need </a:t>
            </a:r>
            <a:r>
              <a:rPr lang="en-GB" sz="2400" b="1" dirty="0">
                <a:solidFill>
                  <a:srgbClr val="0070C0"/>
                </a:solidFill>
                <a:latin typeface="Calibri" panose="020F0502020204030204" pitchFamily="34" charset="0"/>
              </a:rPr>
              <a:t>to know </a:t>
            </a:r>
            <a:r>
              <a:rPr lang="en-GB" sz="2400" b="1" dirty="0" smtClean="0">
                <a:solidFill>
                  <a:srgbClr val="0070C0"/>
                </a:solidFill>
                <a:latin typeface="Calibri" panose="020F0502020204030204" pitchFamily="34" charset="0"/>
              </a:rPr>
              <a:t>stress - </a:t>
            </a:r>
            <a:r>
              <a:rPr lang="en-GB" sz="2400" b="1" dirty="0">
                <a:solidFill>
                  <a:srgbClr val="0070C0"/>
                </a:solidFill>
                <a:latin typeface="Calibri" panose="020F0502020204030204" pitchFamily="34" charset="0"/>
              </a:rPr>
              <a:t>strain properties. </a:t>
            </a:r>
            <a:endParaRPr lang="en-GB" sz="2400" b="1" dirty="0" smtClean="0">
              <a:solidFill>
                <a:srgbClr val="0070C0"/>
              </a:solidFill>
              <a:latin typeface="Calibri" panose="020F0502020204030204" pitchFamily="34" charset="0"/>
            </a:endParaRPr>
          </a:p>
          <a:p>
            <a:pPr algn="just"/>
            <a:endParaRPr lang="en-GB" sz="2400" dirty="0">
              <a:latin typeface="Calibri" panose="020F0502020204030204" pitchFamily="34" charset="0"/>
            </a:endParaRPr>
          </a:p>
          <a:p>
            <a:pPr algn="just"/>
            <a:r>
              <a:rPr lang="en-GB" sz="2400" b="1" dirty="0" smtClean="0">
                <a:solidFill>
                  <a:srgbClr val="0070C0"/>
                </a:solidFill>
                <a:latin typeface="Calibri" panose="020F0502020204030204" pitchFamily="34" charset="0"/>
              </a:rPr>
              <a:t>This </a:t>
            </a:r>
            <a:r>
              <a:rPr lang="en-GB" sz="2400" b="1" dirty="0">
                <a:solidFill>
                  <a:srgbClr val="0070C0"/>
                </a:solidFill>
                <a:latin typeface="Calibri" panose="020F0502020204030204" pitchFamily="34" charset="0"/>
              </a:rPr>
              <a:t>normally involves bringing the soil sample to </a:t>
            </a:r>
            <a:r>
              <a:rPr lang="en-GB" sz="2400" b="1" dirty="0" smtClean="0">
                <a:solidFill>
                  <a:srgbClr val="0070C0"/>
                </a:solidFill>
                <a:latin typeface="Calibri" panose="020F0502020204030204" pitchFamily="34" charset="0"/>
              </a:rPr>
              <a:t>the laboratory</a:t>
            </a:r>
            <a:r>
              <a:rPr lang="en-GB" sz="2400" b="1" dirty="0">
                <a:solidFill>
                  <a:srgbClr val="0070C0"/>
                </a:solidFill>
                <a:latin typeface="Calibri" panose="020F0502020204030204" pitchFamily="34" charset="0"/>
              </a:rPr>
              <a:t>, subjecting it to a series of loads </a:t>
            </a:r>
            <a:r>
              <a:rPr lang="en-GB" sz="2400" b="1" dirty="0" smtClean="0">
                <a:solidFill>
                  <a:srgbClr val="0070C0"/>
                </a:solidFill>
                <a:latin typeface="Calibri" panose="020F0502020204030204" pitchFamily="34" charset="0"/>
              </a:rPr>
              <a:t>and measuring </a:t>
            </a:r>
            <a:r>
              <a:rPr lang="en-GB" sz="2400" b="1" dirty="0">
                <a:solidFill>
                  <a:srgbClr val="0070C0"/>
                </a:solidFill>
                <a:latin typeface="Calibri" panose="020F0502020204030204" pitchFamily="34" charset="0"/>
              </a:rPr>
              <a:t>corresponding settlements.</a:t>
            </a:r>
          </a:p>
        </p:txBody>
      </p:sp>
      <p:sp>
        <p:nvSpPr>
          <p:cNvPr id="5" name="Rectangle 4"/>
          <p:cNvSpPr/>
          <p:nvPr/>
        </p:nvSpPr>
        <p:spPr>
          <a:xfrm>
            <a:off x="323528" y="260648"/>
            <a:ext cx="8645625" cy="584775"/>
          </a:xfrm>
          <a:prstGeom prst="rect">
            <a:avLst/>
          </a:prstGeom>
        </p:spPr>
        <p:txBody>
          <a:bodyPr wrap="square">
            <a:spAutoFit/>
          </a:bodyPr>
          <a:lstStyle/>
          <a:p>
            <a:r>
              <a:rPr lang="en-GB" sz="3200" b="1" dirty="0">
                <a:solidFill>
                  <a:srgbClr val="0070C0"/>
                </a:solidFill>
              </a:rPr>
              <a:t>Consolidation test BS 1377: Part 5: 1990 </a:t>
            </a:r>
          </a:p>
        </p:txBody>
      </p:sp>
      <p:sp>
        <p:nvSpPr>
          <p:cNvPr id="6" name="Rectangle 5"/>
          <p:cNvSpPr/>
          <p:nvPr/>
        </p:nvSpPr>
        <p:spPr>
          <a:xfrm>
            <a:off x="498374" y="908720"/>
            <a:ext cx="7746034" cy="584775"/>
          </a:xfrm>
          <a:prstGeom prst="rect">
            <a:avLst/>
          </a:prstGeom>
        </p:spPr>
        <p:txBody>
          <a:bodyPr wrap="square">
            <a:spAutoFit/>
          </a:bodyPr>
          <a:lstStyle/>
          <a:p>
            <a:r>
              <a:rPr lang="en-GB" sz="3200" dirty="0" smtClean="0">
                <a:latin typeface="Calibri" panose="020F0502020204030204" pitchFamily="34" charset="0"/>
              </a:rPr>
              <a:t>CONSOLIDATION (</a:t>
            </a:r>
            <a:r>
              <a:rPr lang="en-GB" sz="3200" dirty="0">
                <a:latin typeface="Calibri" panose="020F0502020204030204" pitchFamily="34" charset="0"/>
              </a:rPr>
              <a:t>OEDOMETER) TEST</a:t>
            </a:r>
          </a:p>
        </p:txBody>
      </p:sp>
      <p:sp>
        <p:nvSpPr>
          <p:cNvPr id="2" name="TextBox 1"/>
          <p:cNvSpPr txBox="1"/>
          <p:nvPr/>
        </p:nvSpPr>
        <p:spPr>
          <a:xfrm>
            <a:off x="6804248" y="6021288"/>
            <a:ext cx="1944216" cy="461665"/>
          </a:xfrm>
          <a:prstGeom prst="rect">
            <a:avLst/>
          </a:prstGeom>
          <a:noFill/>
        </p:spPr>
        <p:txBody>
          <a:bodyPr wrap="square" rtlCol="0">
            <a:spAutoFit/>
          </a:bodyPr>
          <a:lstStyle/>
          <a:p>
            <a:r>
              <a:rPr lang="en-GB" sz="2400" b="1" dirty="0" smtClean="0">
                <a:solidFill>
                  <a:srgbClr val="0070C0"/>
                </a:solidFill>
              </a:rPr>
              <a:t>Handout</a:t>
            </a:r>
            <a:endParaRPr lang="en-GB" sz="2400" b="1" dirty="0">
              <a:solidFill>
                <a:srgbClr val="0070C0"/>
              </a:solidFill>
            </a:endParaRPr>
          </a:p>
        </p:txBody>
      </p:sp>
    </p:spTree>
    <p:extLst>
      <p:ext uri="{BB962C8B-B14F-4D97-AF65-F5344CB8AC3E}">
        <p14:creationId xmlns:p14="http://schemas.microsoft.com/office/powerpoint/2010/main" val="186431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additive="base">
                                        <p:cTn id="1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anim calcmode="lin" valueType="num">
                                      <p:cBhvr additive="base">
                                        <p:cTn id="2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9"/>
          <p:cNvGrpSpPr>
            <a:grpSpLocks/>
          </p:cNvGrpSpPr>
          <p:nvPr/>
        </p:nvGrpSpPr>
        <p:grpSpPr bwMode="auto">
          <a:xfrm>
            <a:off x="1331057" y="1217500"/>
            <a:ext cx="6896215" cy="4861628"/>
            <a:chOff x="166" y="1891"/>
            <a:chExt cx="3729" cy="2189"/>
          </a:xfrm>
        </p:grpSpPr>
        <p:sp>
          <p:nvSpPr>
            <p:cNvPr id="5" name="Rectangle 10"/>
            <p:cNvSpPr>
              <a:spLocks noChangeArrowheads="1"/>
            </p:cNvSpPr>
            <p:nvPr/>
          </p:nvSpPr>
          <p:spPr bwMode="auto">
            <a:xfrm>
              <a:off x="1444" y="3124"/>
              <a:ext cx="1288" cy="328"/>
            </a:xfrm>
            <a:prstGeom prst="rect">
              <a:avLst/>
            </a:prstGeom>
            <a:solidFill>
              <a:srgbClr val="B7B092"/>
            </a:solidFill>
            <a:ln w="12700">
              <a:solidFill>
                <a:schemeClr val="tx1"/>
              </a:solidFill>
              <a:miter lim="800000"/>
              <a:headEnd/>
              <a:tailEnd/>
            </a:ln>
          </p:spPr>
          <p:txBody>
            <a:bodyPr wrap="none" anchor="ctr"/>
            <a:lstStyle/>
            <a:p>
              <a:endParaRPr lang="en-US"/>
            </a:p>
          </p:txBody>
        </p:sp>
        <p:sp>
          <p:nvSpPr>
            <p:cNvPr id="6" name="Rectangle 11"/>
            <p:cNvSpPr>
              <a:spLocks noChangeArrowheads="1"/>
            </p:cNvSpPr>
            <p:nvPr/>
          </p:nvSpPr>
          <p:spPr bwMode="auto">
            <a:xfrm>
              <a:off x="1444" y="3028"/>
              <a:ext cx="1288" cy="88"/>
            </a:xfrm>
            <a:prstGeom prst="rect">
              <a:avLst/>
            </a:prstGeom>
            <a:pattFill prst="smConfetti">
              <a:fgClr>
                <a:schemeClr val="hlink"/>
              </a:fgClr>
              <a:bgClr>
                <a:schemeClr val="bg1"/>
              </a:bgClr>
            </a:pattFill>
            <a:ln w="12700">
              <a:solidFill>
                <a:schemeClr val="tx1"/>
              </a:solidFill>
              <a:miter lim="800000"/>
              <a:headEnd/>
              <a:tailEnd/>
            </a:ln>
          </p:spPr>
          <p:txBody>
            <a:bodyPr wrap="none" anchor="ctr"/>
            <a:lstStyle/>
            <a:p>
              <a:endParaRPr lang="en-US"/>
            </a:p>
          </p:txBody>
        </p:sp>
        <p:sp>
          <p:nvSpPr>
            <p:cNvPr id="7" name="Rectangle 12"/>
            <p:cNvSpPr>
              <a:spLocks noChangeArrowheads="1"/>
            </p:cNvSpPr>
            <p:nvPr/>
          </p:nvSpPr>
          <p:spPr bwMode="auto">
            <a:xfrm>
              <a:off x="1348" y="3460"/>
              <a:ext cx="1480" cy="88"/>
            </a:xfrm>
            <a:prstGeom prst="rect">
              <a:avLst/>
            </a:prstGeom>
            <a:pattFill prst="smConfetti">
              <a:fgClr>
                <a:schemeClr val="hlink"/>
              </a:fgClr>
              <a:bgClr>
                <a:schemeClr val="bg1"/>
              </a:bgClr>
            </a:pattFill>
            <a:ln w="12700">
              <a:solidFill>
                <a:schemeClr val="tx1"/>
              </a:solidFill>
              <a:miter lim="800000"/>
              <a:headEnd/>
              <a:tailEnd/>
            </a:ln>
          </p:spPr>
          <p:txBody>
            <a:bodyPr wrap="none" anchor="ctr"/>
            <a:lstStyle/>
            <a:p>
              <a:endParaRPr lang="en-US"/>
            </a:p>
          </p:txBody>
        </p:sp>
        <p:sp>
          <p:nvSpPr>
            <p:cNvPr id="8" name="Freeform 13"/>
            <p:cNvSpPr>
              <a:spLocks/>
            </p:cNvSpPr>
            <p:nvPr/>
          </p:nvSpPr>
          <p:spPr bwMode="auto">
            <a:xfrm>
              <a:off x="1344" y="3120"/>
              <a:ext cx="97" cy="337"/>
            </a:xfrm>
            <a:custGeom>
              <a:avLst/>
              <a:gdLst>
                <a:gd name="T0" fmla="*/ 0 w 97"/>
                <a:gd name="T1" fmla="*/ 336 h 337"/>
                <a:gd name="T2" fmla="*/ 0 w 97"/>
                <a:gd name="T3" fmla="*/ 144 h 337"/>
                <a:gd name="T4" fmla="*/ 48 w 97"/>
                <a:gd name="T5" fmla="*/ 144 h 337"/>
                <a:gd name="T6" fmla="*/ 48 w 97"/>
                <a:gd name="T7" fmla="*/ 0 h 337"/>
                <a:gd name="T8" fmla="*/ 96 w 97"/>
                <a:gd name="T9" fmla="*/ 0 h 337"/>
                <a:gd name="T10" fmla="*/ 96 w 97"/>
                <a:gd name="T11" fmla="*/ 336 h 337"/>
                <a:gd name="T12" fmla="*/ 0 w 97"/>
                <a:gd name="T13" fmla="*/ 336 h 337"/>
                <a:gd name="T14" fmla="*/ 0 60000 65536"/>
                <a:gd name="T15" fmla="*/ 0 60000 65536"/>
                <a:gd name="T16" fmla="*/ 0 60000 65536"/>
                <a:gd name="T17" fmla="*/ 0 60000 65536"/>
                <a:gd name="T18" fmla="*/ 0 60000 65536"/>
                <a:gd name="T19" fmla="*/ 0 60000 65536"/>
                <a:gd name="T20" fmla="*/ 0 60000 65536"/>
                <a:gd name="T21" fmla="*/ 0 w 97"/>
                <a:gd name="T22" fmla="*/ 0 h 337"/>
                <a:gd name="T23" fmla="*/ 97 w 97"/>
                <a:gd name="T24" fmla="*/ 337 h 3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7" h="337">
                  <a:moveTo>
                    <a:pt x="0" y="336"/>
                  </a:moveTo>
                  <a:lnTo>
                    <a:pt x="0" y="144"/>
                  </a:lnTo>
                  <a:lnTo>
                    <a:pt x="48" y="144"/>
                  </a:lnTo>
                  <a:lnTo>
                    <a:pt x="48" y="0"/>
                  </a:lnTo>
                  <a:lnTo>
                    <a:pt x="96" y="0"/>
                  </a:lnTo>
                  <a:lnTo>
                    <a:pt x="96" y="336"/>
                  </a:lnTo>
                  <a:lnTo>
                    <a:pt x="0" y="336"/>
                  </a:lnTo>
                </a:path>
              </a:pathLst>
            </a:custGeom>
            <a:pattFill prst="wdDnDiag">
              <a:fgClr>
                <a:schemeClr val="tx1"/>
              </a:fgClr>
              <a:bgClr>
                <a:schemeClr val="bg1"/>
              </a:bgClr>
            </a:pattFill>
            <a:ln w="12700" cap="rnd">
              <a:solidFill>
                <a:schemeClr val="tx1"/>
              </a:solidFill>
              <a:round/>
              <a:headEnd type="none" w="sm" len="sm"/>
              <a:tailEnd type="none" w="sm" len="sm"/>
            </a:ln>
          </p:spPr>
          <p:txBody>
            <a:bodyPr/>
            <a:lstStyle/>
            <a:p>
              <a:endParaRPr lang="en-US"/>
            </a:p>
          </p:txBody>
        </p:sp>
        <p:sp>
          <p:nvSpPr>
            <p:cNvPr id="9" name="Freeform 14"/>
            <p:cNvSpPr>
              <a:spLocks/>
            </p:cNvSpPr>
            <p:nvPr/>
          </p:nvSpPr>
          <p:spPr bwMode="auto">
            <a:xfrm>
              <a:off x="2736" y="3120"/>
              <a:ext cx="97" cy="337"/>
            </a:xfrm>
            <a:custGeom>
              <a:avLst/>
              <a:gdLst>
                <a:gd name="T0" fmla="*/ 96 w 97"/>
                <a:gd name="T1" fmla="*/ 336 h 337"/>
                <a:gd name="T2" fmla="*/ 96 w 97"/>
                <a:gd name="T3" fmla="*/ 144 h 337"/>
                <a:gd name="T4" fmla="*/ 48 w 97"/>
                <a:gd name="T5" fmla="*/ 144 h 337"/>
                <a:gd name="T6" fmla="*/ 48 w 97"/>
                <a:gd name="T7" fmla="*/ 0 h 337"/>
                <a:gd name="T8" fmla="*/ 0 w 97"/>
                <a:gd name="T9" fmla="*/ 0 h 337"/>
                <a:gd name="T10" fmla="*/ 0 w 97"/>
                <a:gd name="T11" fmla="*/ 336 h 337"/>
                <a:gd name="T12" fmla="*/ 96 w 97"/>
                <a:gd name="T13" fmla="*/ 336 h 337"/>
                <a:gd name="T14" fmla="*/ 0 60000 65536"/>
                <a:gd name="T15" fmla="*/ 0 60000 65536"/>
                <a:gd name="T16" fmla="*/ 0 60000 65536"/>
                <a:gd name="T17" fmla="*/ 0 60000 65536"/>
                <a:gd name="T18" fmla="*/ 0 60000 65536"/>
                <a:gd name="T19" fmla="*/ 0 60000 65536"/>
                <a:gd name="T20" fmla="*/ 0 60000 65536"/>
                <a:gd name="T21" fmla="*/ 0 w 97"/>
                <a:gd name="T22" fmla="*/ 0 h 337"/>
                <a:gd name="T23" fmla="*/ 97 w 97"/>
                <a:gd name="T24" fmla="*/ 337 h 3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7" h="337">
                  <a:moveTo>
                    <a:pt x="96" y="336"/>
                  </a:moveTo>
                  <a:lnTo>
                    <a:pt x="96" y="144"/>
                  </a:lnTo>
                  <a:lnTo>
                    <a:pt x="48" y="144"/>
                  </a:lnTo>
                  <a:lnTo>
                    <a:pt x="48" y="0"/>
                  </a:lnTo>
                  <a:lnTo>
                    <a:pt x="0" y="0"/>
                  </a:lnTo>
                  <a:lnTo>
                    <a:pt x="0" y="336"/>
                  </a:lnTo>
                  <a:lnTo>
                    <a:pt x="96" y="336"/>
                  </a:lnTo>
                </a:path>
              </a:pathLst>
            </a:custGeom>
            <a:pattFill prst="wdDnDiag">
              <a:fgClr>
                <a:schemeClr val="tx1"/>
              </a:fgClr>
              <a:bgClr>
                <a:schemeClr val="bg1"/>
              </a:bgClr>
            </a:pattFill>
            <a:ln w="12700" cap="rnd">
              <a:solidFill>
                <a:schemeClr val="tx1"/>
              </a:solidFill>
              <a:round/>
              <a:headEnd type="none" w="sm" len="sm"/>
              <a:tailEnd type="none" w="sm" len="sm"/>
            </a:ln>
          </p:spPr>
          <p:txBody>
            <a:bodyPr/>
            <a:lstStyle/>
            <a:p>
              <a:endParaRPr lang="en-US"/>
            </a:p>
          </p:txBody>
        </p:sp>
        <p:sp>
          <p:nvSpPr>
            <p:cNvPr id="10" name="Freeform 15"/>
            <p:cNvSpPr>
              <a:spLocks/>
            </p:cNvSpPr>
            <p:nvPr/>
          </p:nvSpPr>
          <p:spPr bwMode="auto">
            <a:xfrm>
              <a:off x="1296" y="3072"/>
              <a:ext cx="145" cy="193"/>
            </a:xfrm>
            <a:custGeom>
              <a:avLst/>
              <a:gdLst>
                <a:gd name="T0" fmla="*/ 96 w 145"/>
                <a:gd name="T1" fmla="*/ 192 h 193"/>
                <a:gd name="T2" fmla="*/ 0 w 145"/>
                <a:gd name="T3" fmla="*/ 192 h 193"/>
                <a:gd name="T4" fmla="*/ 0 w 145"/>
                <a:gd name="T5" fmla="*/ 144 h 193"/>
                <a:gd name="T6" fmla="*/ 48 w 145"/>
                <a:gd name="T7" fmla="*/ 144 h 193"/>
                <a:gd name="T8" fmla="*/ 48 w 145"/>
                <a:gd name="T9" fmla="*/ 0 h 193"/>
                <a:gd name="T10" fmla="*/ 144 w 145"/>
                <a:gd name="T11" fmla="*/ 0 h 193"/>
                <a:gd name="T12" fmla="*/ 144 w 145"/>
                <a:gd name="T13" fmla="*/ 48 h 193"/>
                <a:gd name="T14" fmla="*/ 96 w 145"/>
                <a:gd name="T15" fmla="*/ 48 h 193"/>
                <a:gd name="T16" fmla="*/ 96 w 145"/>
                <a:gd name="T17" fmla="*/ 192 h 19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5"/>
                <a:gd name="T28" fmla="*/ 0 h 193"/>
                <a:gd name="T29" fmla="*/ 145 w 145"/>
                <a:gd name="T30" fmla="*/ 193 h 19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5" h="193">
                  <a:moveTo>
                    <a:pt x="96" y="192"/>
                  </a:moveTo>
                  <a:lnTo>
                    <a:pt x="0" y="192"/>
                  </a:lnTo>
                  <a:lnTo>
                    <a:pt x="0" y="144"/>
                  </a:lnTo>
                  <a:lnTo>
                    <a:pt x="48" y="144"/>
                  </a:lnTo>
                  <a:lnTo>
                    <a:pt x="48" y="0"/>
                  </a:lnTo>
                  <a:lnTo>
                    <a:pt x="144" y="0"/>
                  </a:lnTo>
                  <a:lnTo>
                    <a:pt x="144" y="48"/>
                  </a:lnTo>
                  <a:lnTo>
                    <a:pt x="96" y="48"/>
                  </a:lnTo>
                  <a:lnTo>
                    <a:pt x="96" y="192"/>
                  </a:lnTo>
                </a:path>
              </a:pathLst>
            </a:custGeom>
            <a:pattFill prst="wdUpDiag">
              <a:fgClr>
                <a:schemeClr val="tx1"/>
              </a:fgClr>
              <a:bgClr>
                <a:schemeClr val="bg1"/>
              </a:bgClr>
            </a:pattFill>
            <a:ln w="12700" cap="rnd">
              <a:solidFill>
                <a:schemeClr val="tx1"/>
              </a:solidFill>
              <a:round/>
              <a:headEnd type="none" w="sm" len="sm"/>
              <a:tailEnd type="none" w="sm" len="sm"/>
            </a:ln>
          </p:spPr>
          <p:txBody>
            <a:bodyPr/>
            <a:lstStyle/>
            <a:p>
              <a:endParaRPr lang="en-US"/>
            </a:p>
          </p:txBody>
        </p:sp>
        <p:sp>
          <p:nvSpPr>
            <p:cNvPr id="11" name="Freeform 16"/>
            <p:cNvSpPr>
              <a:spLocks/>
            </p:cNvSpPr>
            <p:nvPr/>
          </p:nvSpPr>
          <p:spPr bwMode="auto">
            <a:xfrm>
              <a:off x="2736" y="3072"/>
              <a:ext cx="145" cy="193"/>
            </a:xfrm>
            <a:custGeom>
              <a:avLst/>
              <a:gdLst>
                <a:gd name="T0" fmla="*/ 48 w 145"/>
                <a:gd name="T1" fmla="*/ 192 h 193"/>
                <a:gd name="T2" fmla="*/ 144 w 145"/>
                <a:gd name="T3" fmla="*/ 192 h 193"/>
                <a:gd name="T4" fmla="*/ 144 w 145"/>
                <a:gd name="T5" fmla="*/ 144 h 193"/>
                <a:gd name="T6" fmla="*/ 96 w 145"/>
                <a:gd name="T7" fmla="*/ 144 h 193"/>
                <a:gd name="T8" fmla="*/ 96 w 145"/>
                <a:gd name="T9" fmla="*/ 0 h 193"/>
                <a:gd name="T10" fmla="*/ 0 w 145"/>
                <a:gd name="T11" fmla="*/ 0 h 193"/>
                <a:gd name="T12" fmla="*/ 0 w 145"/>
                <a:gd name="T13" fmla="*/ 48 h 193"/>
                <a:gd name="T14" fmla="*/ 48 w 145"/>
                <a:gd name="T15" fmla="*/ 48 h 193"/>
                <a:gd name="T16" fmla="*/ 48 w 145"/>
                <a:gd name="T17" fmla="*/ 192 h 19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5"/>
                <a:gd name="T28" fmla="*/ 0 h 193"/>
                <a:gd name="T29" fmla="*/ 145 w 145"/>
                <a:gd name="T30" fmla="*/ 193 h 19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5" h="193">
                  <a:moveTo>
                    <a:pt x="48" y="192"/>
                  </a:moveTo>
                  <a:lnTo>
                    <a:pt x="144" y="192"/>
                  </a:lnTo>
                  <a:lnTo>
                    <a:pt x="144" y="144"/>
                  </a:lnTo>
                  <a:lnTo>
                    <a:pt x="96" y="144"/>
                  </a:lnTo>
                  <a:lnTo>
                    <a:pt x="96" y="0"/>
                  </a:lnTo>
                  <a:lnTo>
                    <a:pt x="0" y="0"/>
                  </a:lnTo>
                  <a:lnTo>
                    <a:pt x="0" y="48"/>
                  </a:lnTo>
                  <a:lnTo>
                    <a:pt x="48" y="48"/>
                  </a:lnTo>
                  <a:lnTo>
                    <a:pt x="48" y="192"/>
                  </a:lnTo>
                </a:path>
              </a:pathLst>
            </a:custGeom>
            <a:pattFill prst="wdUpDiag">
              <a:fgClr>
                <a:schemeClr val="tx1"/>
              </a:fgClr>
              <a:bgClr>
                <a:schemeClr val="bg1"/>
              </a:bgClr>
            </a:pattFill>
            <a:ln w="12700" cap="rnd">
              <a:solidFill>
                <a:schemeClr val="tx1"/>
              </a:solidFill>
              <a:round/>
              <a:headEnd type="none" w="sm" len="sm"/>
              <a:tailEnd type="none" w="sm" len="sm"/>
            </a:ln>
          </p:spPr>
          <p:txBody>
            <a:bodyPr/>
            <a:lstStyle/>
            <a:p>
              <a:endParaRPr lang="en-US"/>
            </a:p>
          </p:txBody>
        </p:sp>
        <p:sp>
          <p:nvSpPr>
            <p:cNvPr id="12" name="Rectangle 17"/>
            <p:cNvSpPr>
              <a:spLocks noChangeArrowheads="1"/>
            </p:cNvSpPr>
            <p:nvPr/>
          </p:nvSpPr>
          <p:spPr bwMode="auto">
            <a:xfrm>
              <a:off x="1348" y="3028"/>
              <a:ext cx="88" cy="40"/>
            </a:xfrm>
            <a:prstGeom prst="rect">
              <a:avLst/>
            </a:prstGeom>
            <a:solidFill>
              <a:schemeClr val="bg1"/>
            </a:solidFill>
            <a:ln w="12700">
              <a:solidFill>
                <a:schemeClr val="tx1"/>
              </a:solidFill>
              <a:miter lim="800000"/>
              <a:headEnd/>
              <a:tailEnd/>
            </a:ln>
          </p:spPr>
          <p:txBody>
            <a:bodyPr wrap="none" anchor="ctr"/>
            <a:lstStyle/>
            <a:p>
              <a:endParaRPr lang="en-US"/>
            </a:p>
          </p:txBody>
        </p:sp>
        <p:sp>
          <p:nvSpPr>
            <p:cNvPr id="13" name="Rectangle 18"/>
            <p:cNvSpPr>
              <a:spLocks noChangeArrowheads="1"/>
            </p:cNvSpPr>
            <p:nvPr/>
          </p:nvSpPr>
          <p:spPr bwMode="auto">
            <a:xfrm>
              <a:off x="2740" y="3028"/>
              <a:ext cx="88" cy="40"/>
            </a:xfrm>
            <a:prstGeom prst="rect">
              <a:avLst/>
            </a:prstGeom>
            <a:solidFill>
              <a:schemeClr val="bg1"/>
            </a:solidFill>
            <a:ln w="12700">
              <a:solidFill>
                <a:schemeClr val="tx1"/>
              </a:solidFill>
              <a:miter lim="800000"/>
              <a:headEnd/>
              <a:tailEnd/>
            </a:ln>
          </p:spPr>
          <p:txBody>
            <a:bodyPr wrap="none" anchor="ctr"/>
            <a:lstStyle/>
            <a:p>
              <a:endParaRPr lang="en-US"/>
            </a:p>
          </p:txBody>
        </p:sp>
        <p:sp>
          <p:nvSpPr>
            <p:cNvPr id="14" name="Freeform 19"/>
            <p:cNvSpPr>
              <a:spLocks/>
            </p:cNvSpPr>
            <p:nvPr/>
          </p:nvSpPr>
          <p:spPr bwMode="auto">
            <a:xfrm>
              <a:off x="1248" y="2919"/>
              <a:ext cx="193" cy="106"/>
            </a:xfrm>
            <a:custGeom>
              <a:avLst/>
              <a:gdLst>
                <a:gd name="T0" fmla="*/ 96 w 193"/>
                <a:gd name="T1" fmla="*/ 105 h 106"/>
                <a:gd name="T2" fmla="*/ 96 w 193"/>
                <a:gd name="T3" fmla="*/ 57 h 106"/>
                <a:gd name="T4" fmla="*/ 0 w 193"/>
                <a:gd name="T5" fmla="*/ 57 h 106"/>
                <a:gd name="T6" fmla="*/ 0 w 193"/>
                <a:gd name="T7" fmla="*/ 9 h 106"/>
                <a:gd name="T8" fmla="*/ 0 w 193"/>
                <a:gd name="T9" fmla="*/ 0 h 106"/>
                <a:gd name="T10" fmla="*/ 0 w 193"/>
                <a:gd name="T11" fmla="*/ 9 h 106"/>
                <a:gd name="T12" fmla="*/ 192 w 193"/>
                <a:gd name="T13" fmla="*/ 9 h 106"/>
                <a:gd name="T14" fmla="*/ 192 w 193"/>
                <a:gd name="T15" fmla="*/ 105 h 106"/>
                <a:gd name="T16" fmla="*/ 96 w 193"/>
                <a:gd name="T17" fmla="*/ 105 h 10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3"/>
                <a:gd name="T28" fmla="*/ 0 h 106"/>
                <a:gd name="T29" fmla="*/ 193 w 193"/>
                <a:gd name="T30" fmla="*/ 106 h 10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3" h="106">
                  <a:moveTo>
                    <a:pt x="96" y="105"/>
                  </a:moveTo>
                  <a:lnTo>
                    <a:pt x="96" y="57"/>
                  </a:lnTo>
                  <a:lnTo>
                    <a:pt x="0" y="57"/>
                  </a:lnTo>
                  <a:lnTo>
                    <a:pt x="0" y="9"/>
                  </a:lnTo>
                  <a:lnTo>
                    <a:pt x="0" y="0"/>
                  </a:lnTo>
                  <a:lnTo>
                    <a:pt x="0" y="9"/>
                  </a:lnTo>
                  <a:lnTo>
                    <a:pt x="192" y="9"/>
                  </a:lnTo>
                  <a:lnTo>
                    <a:pt x="192" y="105"/>
                  </a:lnTo>
                  <a:lnTo>
                    <a:pt x="96" y="105"/>
                  </a:lnTo>
                </a:path>
              </a:pathLst>
            </a:custGeom>
            <a:pattFill prst="wdUpDiag">
              <a:fgClr>
                <a:schemeClr val="tx1"/>
              </a:fgClr>
              <a:bgClr>
                <a:schemeClr val="bg1"/>
              </a:bgClr>
            </a:pattFill>
            <a:ln w="12700" cap="rnd">
              <a:solidFill>
                <a:schemeClr val="tx1"/>
              </a:solidFill>
              <a:round/>
              <a:headEnd type="none" w="sm" len="sm"/>
              <a:tailEnd type="none" w="sm" len="sm"/>
            </a:ln>
          </p:spPr>
          <p:txBody>
            <a:bodyPr/>
            <a:lstStyle/>
            <a:p>
              <a:endParaRPr lang="en-US"/>
            </a:p>
          </p:txBody>
        </p:sp>
        <p:sp>
          <p:nvSpPr>
            <p:cNvPr id="15" name="Freeform 20"/>
            <p:cNvSpPr>
              <a:spLocks/>
            </p:cNvSpPr>
            <p:nvPr/>
          </p:nvSpPr>
          <p:spPr bwMode="auto">
            <a:xfrm>
              <a:off x="2736" y="2926"/>
              <a:ext cx="337" cy="97"/>
            </a:xfrm>
            <a:custGeom>
              <a:avLst/>
              <a:gdLst>
                <a:gd name="T0" fmla="*/ 96 w 337"/>
                <a:gd name="T1" fmla="*/ 96 h 97"/>
                <a:gd name="T2" fmla="*/ 96 w 337"/>
                <a:gd name="T3" fmla="*/ 48 h 97"/>
                <a:gd name="T4" fmla="*/ 336 w 337"/>
                <a:gd name="T5" fmla="*/ 50 h 97"/>
                <a:gd name="T6" fmla="*/ 336 w 337"/>
                <a:gd name="T7" fmla="*/ 2 h 97"/>
                <a:gd name="T8" fmla="*/ 192 w 337"/>
                <a:gd name="T9" fmla="*/ 0 h 97"/>
                <a:gd name="T10" fmla="*/ 336 w 337"/>
                <a:gd name="T11" fmla="*/ 2 h 97"/>
                <a:gd name="T12" fmla="*/ 192 w 337"/>
                <a:gd name="T13" fmla="*/ 0 h 97"/>
                <a:gd name="T14" fmla="*/ 0 w 337"/>
                <a:gd name="T15" fmla="*/ 0 h 97"/>
                <a:gd name="T16" fmla="*/ 0 w 337"/>
                <a:gd name="T17" fmla="*/ 96 h 97"/>
                <a:gd name="T18" fmla="*/ 96 w 337"/>
                <a:gd name="T19" fmla="*/ 96 h 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37"/>
                <a:gd name="T31" fmla="*/ 0 h 97"/>
                <a:gd name="T32" fmla="*/ 337 w 337"/>
                <a:gd name="T33" fmla="*/ 97 h 9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37" h="97">
                  <a:moveTo>
                    <a:pt x="96" y="96"/>
                  </a:moveTo>
                  <a:lnTo>
                    <a:pt x="96" y="48"/>
                  </a:lnTo>
                  <a:lnTo>
                    <a:pt x="336" y="50"/>
                  </a:lnTo>
                  <a:lnTo>
                    <a:pt x="336" y="2"/>
                  </a:lnTo>
                  <a:lnTo>
                    <a:pt x="192" y="0"/>
                  </a:lnTo>
                  <a:lnTo>
                    <a:pt x="336" y="2"/>
                  </a:lnTo>
                  <a:lnTo>
                    <a:pt x="192" y="0"/>
                  </a:lnTo>
                  <a:lnTo>
                    <a:pt x="0" y="0"/>
                  </a:lnTo>
                  <a:lnTo>
                    <a:pt x="0" y="96"/>
                  </a:lnTo>
                  <a:lnTo>
                    <a:pt x="96" y="96"/>
                  </a:lnTo>
                </a:path>
              </a:pathLst>
            </a:custGeom>
            <a:pattFill prst="wdUpDiag">
              <a:fgClr>
                <a:schemeClr val="tx1"/>
              </a:fgClr>
              <a:bgClr>
                <a:schemeClr val="bg1"/>
              </a:bgClr>
            </a:pattFill>
            <a:ln w="12700" cap="rnd">
              <a:solidFill>
                <a:schemeClr val="tx1"/>
              </a:solidFill>
              <a:round/>
              <a:headEnd type="none" w="sm" len="sm"/>
              <a:tailEnd type="none" w="sm" len="sm"/>
            </a:ln>
          </p:spPr>
          <p:txBody>
            <a:bodyPr/>
            <a:lstStyle/>
            <a:p>
              <a:endParaRPr lang="en-US"/>
            </a:p>
          </p:txBody>
        </p:sp>
        <p:sp>
          <p:nvSpPr>
            <p:cNvPr id="16" name="Freeform 21"/>
            <p:cNvSpPr>
              <a:spLocks/>
            </p:cNvSpPr>
            <p:nvPr/>
          </p:nvSpPr>
          <p:spPr bwMode="auto">
            <a:xfrm>
              <a:off x="1440" y="2688"/>
              <a:ext cx="1297" cy="337"/>
            </a:xfrm>
            <a:custGeom>
              <a:avLst/>
              <a:gdLst>
                <a:gd name="T0" fmla="*/ 0 w 1297"/>
                <a:gd name="T1" fmla="*/ 336 h 337"/>
                <a:gd name="T2" fmla="*/ 1296 w 1297"/>
                <a:gd name="T3" fmla="*/ 336 h 337"/>
                <a:gd name="T4" fmla="*/ 1296 w 1297"/>
                <a:gd name="T5" fmla="*/ 192 h 337"/>
                <a:gd name="T6" fmla="*/ 768 w 1297"/>
                <a:gd name="T7" fmla="*/ 48 h 337"/>
                <a:gd name="T8" fmla="*/ 768 w 1297"/>
                <a:gd name="T9" fmla="*/ 0 h 337"/>
                <a:gd name="T10" fmla="*/ 528 w 1297"/>
                <a:gd name="T11" fmla="*/ 0 h 337"/>
                <a:gd name="T12" fmla="*/ 528 w 1297"/>
                <a:gd name="T13" fmla="*/ 48 h 337"/>
                <a:gd name="T14" fmla="*/ 0 w 1297"/>
                <a:gd name="T15" fmla="*/ 192 h 337"/>
                <a:gd name="T16" fmla="*/ 0 w 1297"/>
                <a:gd name="T17" fmla="*/ 336 h 3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97"/>
                <a:gd name="T28" fmla="*/ 0 h 337"/>
                <a:gd name="T29" fmla="*/ 1297 w 1297"/>
                <a:gd name="T30" fmla="*/ 337 h 3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97" h="337">
                  <a:moveTo>
                    <a:pt x="0" y="336"/>
                  </a:moveTo>
                  <a:lnTo>
                    <a:pt x="1296" y="336"/>
                  </a:lnTo>
                  <a:lnTo>
                    <a:pt x="1296" y="192"/>
                  </a:lnTo>
                  <a:lnTo>
                    <a:pt x="768" y="48"/>
                  </a:lnTo>
                  <a:lnTo>
                    <a:pt x="768" y="0"/>
                  </a:lnTo>
                  <a:lnTo>
                    <a:pt x="528" y="0"/>
                  </a:lnTo>
                  <a:lnTo>
                    <a:pt x="528" y="48"/>
                  </a:lnTo>
                  <a:lnTo>
                    <a:pt x="0" y="192"/>
                  </a:lnTo>
                  <a:lnTo>
                    <a:pt x="0" y="336"/>
                  </a:lnTo>
                </a:path>
              </a:pathLst>
            </a:custGeom>
            <a:solidFill>
              <a:schemeClr val="accent1"/>
            </a:solidFill>
            <a:ln w="12700" cap="rnd">
              <a:solidFill>
                <a:schemeClr val="tx1"/>
              </a:solidFill>
              <a:round/>
              <a:headEnd type="none" w="sm" len="sm"/>
              <a:tailEnd type="none" w="sm" len="sm"/>
            </a:ln>
          </p:spPr>
          <p:txBody>
            <a:bodyPr/>
            <a:lstStyle/>
            <a:p>
              <a:endParaRPr lang="en-US"/>
            </a:p>
          </p:txBody>
        </p:sp>
        <p:sp>
          <p:nvSpPr>
            <p:cNvPr id="17" name="Freeform 22"/>
            <p:cNvSpPr>
              <a:spLocks/>
            </p:cNvSpPr>
            <p:nvPr/>
          </p:nvSpPr>
          <p:spPr bwMode="auto">
            <a:xfrm>
              <a:off x="864" y="2832"/>
              <a:ext cx="2401" cy="865"/>
            </a:xfrm>
            <a:custGeom>
              <a:avLst/>
              <a:gdLst>
                <a:gd name="T0" fmla="*/ 96 w 2401"/>
                <a:gd name="T1" fmla="*/ 48 h 865"/>
                <a:gd name="T2" fmla="*/ 96 w 2401"/>
                <a:gd name="T3" fmla="*/ 720 h 865"/>
                <a:gd name="T4" fmla="*/ 2304 w 2401"/>
                <a:gd name="T5" fmla="*/ 720 h 865"/>
                <a:gd name="T6" fmla="*/ 2304 w 2401"/>
                <a:gd name="T7" fmla="*/ 0 h 865"/>
                <a:gd name="T8" fmla="*/ 2400 w 2401"/>
                <a:gd name="T9" fmla="*/ 0 h 865"/>
                <a:gd name="T10" fmla="*/ 2400 w 2401"/>
                <a:gd name="T11" fmla="*/ 864 h 865"/>
                <a:gd name="T12" fmla="*/ 0 w 2401"/>
                <a:gd name="T13" fmla="*/ 864 h 865"/>
                <a:gd name="T14" fmla="*/ 0 w 2401"/>
                <a:gd name="T15" fmla="*/ 0 h 865"/>
                <a:gd name="T16" fmla="*/ 96 w 2401"/>
                <a:gd name="T17" fmla="*/ 0 h 865"/>
                <a:gd name="T18" fmla="*/ 96 w 2401"/>
                <a:gd name="T19" fmla="*/ 48 h 86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401"/>
                <a:gd name="T31" fmla="*/ 0 h 865"/>
                <a:gd name="T32" fmla="*/ 2401 w 2401"/>
                <a:gd name="T33" fmla="*/ 865 h 86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401" h="865">
                  <a:moveTo>
                    <a:pt x="96" y="48"/>
                  </a:moveTo>
                  <a:lnTo>
                    <a:pt x="96" y="720"/>
                  </a:lnTo>
                  <a:lnTo>
                    <a:pt x="2304" y="720"/>
                  </a:lnTo>
                  <a:lnTo>
                    <a:pt x="2304" y="0"/>
                  </a:lnTo>
                  <a:lnTo>
                    <a:pt x="2400" y="0"/>
                  </a:lnTo>
                  <a:lnTo>
                    <a:pt x="2400" y="864"/>
                  </a:lnTo>
                  <a:lnTo>
                    <a:pt x="0" y="864"/>
                  </a:lnTo>
                  <a:lnTo>
                    <a:pt x="0" y="0"/>
                  </a:lnTo>
                  <a:lnTo>
                    <a:pt x="96" y="0"/>
                  </a:lnTo>
                  <a:lnTo>
                    <a:pt x="96" y="48"/>
                  </a:lnTo>
                </a:path>
              </a:pathLst>
            </a:custGeom>
            <a:solidFill>
              <a:schemeClr val="bg2"/>
            </a:solidFill>
            <a:ln w="12700" cap="rnd">
              <a:solidFill>
                <a:schemeClr val="tx1"/>
              </a:solidFill>
              <a:round/>
              <a:headEnd type="none" w="sm" len="sm"/>
              <a:tailEnd type="none" w="sm" len="sm"/>
            </a:ln>
          </p:spPr>
          <p:txBody>
            <a:bodyPr/>
            <a:lstStyle/>
            <a:p>
              <a:endParaRPr lang="en-US"/>
            </a:p>
          </p:txBody>
        </p:sp>
        <p:sp>
          <p:nvSpPr>
            <p:cNvPr id="18" name="Rectangle 23"/>
            <p:cNvSpPr>
              <a:spLocks noChangeArrowheads="1"/>
            </p:cNvSpPr>
            <p:nvPr/>
          </p:nvSpPr>
          <p:spPr bwMode="auto">
            <a:xfrm>
              <a:off x="1204" y="2740"/>
              <a:ext cx="40" cy="856"/>
            </a:xfrm>
            <a:prstGeom prst="rect">
              <a:avLst/>
            </a:prstGeom>
            <a:pattFill prst="ltUpDiag">
              <a:fgClr>
                <a:schemeClr val="tx1"/>
              </a:fgClr>
              <a:bgClr>
                <a:schemeClr val="bg1"/>
              </a:bgClr>
            </a:pattFill>
            <a:ln w="12700">
              <a:solidFill>
                <a:schemeClr val="tx1"/>
              </a:solidFill>
              <a:miter lim="800000"/>
              <a:headEnd/>
              <a:tailEnd/>
            </a:ln>
          </p:spPr>
          <p:txBody>
            <a:bodyPr wrap="none" anchor="ctr"/>
            <a:lstStyle/>
            <a:p>
              <a:endParaRPr lang="en-US"/>
            </a:p>
          </p:txBody>
        </p:sp>
        <p:sp>
          <p:nvSpPr>
            <p:cNvPr id="19" name="Rectangle 24"/>
            <p:cNvSpPr>
              <a:spLocks noChangeArrowheads="1"/>
            </p:cNvSpPr>
            <p:nvPr/>
          </p:nvSpPr>
          <p:spPr bwMode="auto">
            <a:xfrm>
              <a:off x="1060" y="2932"/>
              <a:ext cx="136" cy="40"/>
            </a:xfrm>
            <a:prstGeom prst="rect">
              <a:avLst/>
            </a:prstGeom>
            <a:pattFill prst="wdUpDiag">
              <a:fgClr>
                <a:schemeClr val="tx1"/>
              </a:fgClr>
              <a:bgClr>
                <a:schemeClr val="bg1"/>
              </a:bgClr>
            </a:pattFill>
            <a:ln w="12700">
              <a:solidFill>
                <a:schemeClr val="tx1"/>
              </a:solidFill>
              <a:miter lim="800000"/>
              <a:headEnd/>
              <a:tailEnd/>
            </a:ln>
          </p:spPr>
          <p:txBody>
            <a:bodyPr wrap="none" anchor="ctr"/>
            <a:lstStyle/>
            <a:p>
              <a:endParaRPr lang="en-US"/>
            </a:p>
          </p:txBody>
        </p:sp>
        <p:sp>
          <p:nvSpPr>
            <p:cNvPr id="20" name="Freeform 25"/>
            <p:cNvSpPr>
              <a:spLocks/>
            </p:cNvSpPr>
            <p:nvPr/>
          </p:nvSpPr>
          <p:spPr bwMode="auto">
            <a:xfrm>
              <a:off x="1104" y="2784"/>
              <a:ext cx="241" cy="145"/>
            </a:xfrm>
            <a:custGeom>
              <a:avLst/>
              <a:gdLst>
                <a:gd name="T0" fmla="*/ 48 w 241"/>
                <a:gd name="T1" fmla="*/ 144 h 145"/>
                <a:gd name="T2" fmla="*/ 48 w 241"/>
                <a:gd name="T3" fmla="*/ 48 h 145"/>
                <a:gd name="T4" fmla="*/ 0 w 241"/>
                <a:gd name="T5" fmla="*/ 48 h 145"/>
                <a:gd name="T6" fmla="*/ 0 w 241"/>
                <a:gd name="T7" fmla="*/ 0 h 145"/>
                <a:gd name="T8" fmla="*/ 240 w 241"/>
                <a:gd name="T9" fmla="*/ 0 h 145"/>
                <a:gd name="T10" fmla="*/ 240 w 241"/>
                <a:gd name="T11" fmla="*/ 48 h 145"/>
                <a:gd name="T12" fmla="*/ 192 w 241"/>
                <a:gd name="T13" fmla="*/ 48 h 145"/>
                <a:gd name="T14" fmla="*/ 192 w 241"/>
                <a:gd name="T15" fmla="*/ 144 h 145"/>
                <a:gd name="T16" fmla="*/ 48 w 241"/>
                <a:gd name="T17" fmla="*/ 144 h 14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41"/>
                <a:gd name="T28" fmla="*/ 0 h 145"/>
                <a:gd name="T29" fmla="*/ 241 w 241"/>
                <a:gd name="T30" fmla="*/ 145 h 14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41" h="145">
                  <a:moveTo>
                    <a:pt x="48" y="144"/>
                  </a:moveTo>
                  <a:lnTo>
                    <a:pt x="48" y="48"/>
                  </a:lnTo>
                  <a:lnTo>
                    <a:pt x="0" y="48"/>
                  </a:lnTo>
                  <a:lnTo>
                    <a:pt x="0" y="0"/>
                  </a:lnTo>
                  <a:lnTo>
                    <a:pt x="240" y="0"/>
                  </a:lnTo>
                  <a:lnTo>
                    <a:pt x="240" y="48"/>
                  </a:lnTo>
                  <a:lnTo>
                    <a:pt x="192" y="48"/>
                  </a:lnTo>
                  <a:lnTo>
                    <a:pt x="192" y="144"/>
                  </a:lnTo>
                  <a:lnTo>
                    <a:pt x="48" y="144"/>
                  </a:lnTo>
                </a:path>
              </a:pathLst>
            </a:custGeom>
            <a:solidFill>
              <a:schemeClr val="bg2">
                <a:alpha val="50195"/>
              </a:schemeClr>
            </a:solidFill>
            <a:ln w="12700" cap="rnd">
              <a:solidFill>
                <a:schemeClr val="tx1"/>
              </a:solidFill>
              <a:round/>
              <a:headEnd type="none" w="sm" len="sm"/>
              <a:tailEnd type="none" w="sm" len="sm"/>
            </a:ln>
          </p:spPr>
          <p:txBody>
            <a:bodyPr/>
            <a:lstStyle/>
            <a:p>
              <a:endParaRPr lang="en-US"/>
            </a:p>
          </p:txBody>
        </p:sp>
        <p:sp>
          <p:nvSpPr>
            <p:cNvPr id="21" name="Line 26"/>
            <p:cNvSpPr>
              <a:spLocks noChangeShapeType="1"/>
            </p:cNvSpPr>
            <p:nvPr/>
          </p:nvSpPr>
          <p:spPr bwMode="auto">
            <a:xfrm>
              <a:off x="2074" y="2238"/>
              <a:ext cx="0" cy="432"/>
            </a:xfrm>
            <a:prstGeom prst="line">
              <a:avLst/>
            </a:prstGeom>
            <a:noFill/>
            <a:ln w="101600">
              <a:solidFill>
                <a:schemeClr val="tx1"/>
              </a:solidFill>
              <a:round/>
              <a:headEnd type="none" w="sm" len="sm"/>
              <a:tailEnd type="stealth" w="med" len="lg"/>
            </a:ln>
            <a:extLst>
              <a:ext uri="{909E8E84-426E-40DD-AFC4-6F175D3DCCD1}">
                <a14:hiddenFill xmlns:a14="http://schemas.microsoft.com/office/drawing/2010/main">
                  <a:noFill/>
                </a14:hiddenFill>
              </a:ext>
            </a:extLst>
          </p:spPr>
          <p:txBody>
            <a:bodyPr/>
            <a:lstStyle/>
            <a:p>
              <a:endParaRPr lang="en-US"/>
            </a:p>
          </p:txBody>
        </p:sp>
        <p:sp>
          <p:nvSpPr>
            <p:cNvPr id="22" name="Freeform 27"/>
            <p:cNvSpPr>
              <a:spLocks/>
            </p:cNvSpPr>
            <p:nvPr/>
          </p:nvSpPr>
          <p:spPr bwMode="auto">
            <a:xfrm>
              <a:off x="960" y="2928"/>
              <a:ext cx="385" cy="625"/>
            </a:xfrm>
            <a:custGeom>
              <a:avLst/>
              <a:gdLst>
                <a:gd name="T0" fmla="*/ 0 w 385"/>
                <a:gd name="T1" fmla="*/ 0 h 625"/>
                <a:gd name="T2" fmla="*/ 96 w 385"/>
                <a:gd name="T3" fmla="*/ 0 h 625"/>
                <a:gd name="T4" fmla="*/ 96 w 385"/>
                <a:gd name="T5" fmla="*/ 48 h 625"/>
                <a:gd name="T6" fmla="*/ 240 w 385"/>
                <a:gd name="T7" fmla="*/ 48 h 625"/>
                <a:gd name="T8" fmla="*/ 384 w 385"/>
                <a:gd name="T9" fmla="*/ 48 h 625"/>
                <a:gd name="T10" fmla="*/ 384 w 385"/>
                <a:gd name="T11" fmla="*/ 288 h 625"/>
                <a:gd name="T12" fmla="*/ 336 w 385"/>
                <a:gd name="T13" fmla="*/ 288 h 625"/>
                <a:gd name="T14" fmla="*/ 336 w 385"/>
                <a:gd name="T15" fmla="*/ 336 h 625"/>
                <a:gd name="T16" fmla="*/ 384 w 385"/>
                <a:gd name="T17" fmla="*/ 336 h 625"/>
                <a:gd name="T18" fmla="*/ 384 w 385"/>
                <a:gd name="T19" fmla="*/ 624 h 625"/>
                <a:gd name="T20" fmla="*/ 0 w 385"/>
                <a:gd name="T21" fmla="*/ 624 h 625"/>
                <a:gd name="T22" fmla="*/ 0 w 385"/>
                <a:gd name="T23" fmla="*/ 0 h 6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85"/>
                <a:gd name="T37" fmla="*/ 0 h 625"/>
                <a:gd name="T38" fmla="*/ 385 w 385"/>
                <a:gd name="T39" fmla="*/ 625 h 62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85" h="625">
                  <a:moveTo>
                    <a:pt x="0" y="0"/>
                  </a:moveTo>
                  <a:lnTo>
                    <a:pt x="96" y="0"/>
                  </a:lnTo>
                  <a:lnTo>
                    <a:pt x="96" y="48"/>
                  </a:lnTo>
                  <a:lnTo>
                    <a:pt x="240" y="48"/>
                  </a:lnTo>
                  <a:lnTo>
                    <a:pt x="384" y="48"/>
                  </a:lnTo>
                  <a:lnTo>
                    <a:pt x="384" y="288"/>
                  </a:lnTo>
                  <a:lnTo>
                    <a:pt x="336" y="288"/>
                  </a:lnTo>
                  <a:lnTo>
                    <a:pt x="336" y="336"/>
                  </a:lnTo>
                  <a:lnTo>
                    <a:pt x="384" y="336"/>
                  </a:lnTo>
                  <a:lnTo>
                    <a:pt x="384" y="624"/>
                  </a:lnTo>
                  <a:lnTo>
                    <a:pt x="0" y="624"/>
                  </a:lnTo>
                  <a:lnTo>
                    <a:pt x="0" y="0"/>
                  </a:lnTo>
                </a:path>
              </a:pathLst>
            </a:custGeom>
            <a:solidFill>
              <a:srgbClr val="6699FF">
                <a:alpha val="50195"/>
              </a:srgbClr>
            </a:solidFill>
            <a:ln w="12700" cap="rnd">
              <a:solidFill>
                <a:schemeClr val="tx1"/>
              </a:solidFill>
              <a:round/>
              <a:headEnd type="none" w="sm" len="sm"/>
              <a:tailEnd type="none" w="sm" len="sm"/>
            </a:ln>
          </p:spPr>
          <p:txBody>
            <a:bodyPr/>
            <a:lstStyle/>
            <a:p>
              <a:endParaRPr lang="en-US"/>
            </a:p>
          </p:txBody>
        </p:sp>
        <p:sp>
          <p:nvSpPr>
            <p:cNvPr id="23" name="Freeform 28"/>
            <p:cNvSpPr>
              <a:spLocks/>
            </p:cNvSpPr>
            <p:nvPr/>
          </p:nvSpPr>
          <p:spPr bwMode="auto">
            <a:xfrm>
              <a:off x="2832" y="2928"/>
              <a:ext cx="337" cy="625"/>
            </a:xfrm>
            <a:custGeom>
              <a:avLst/>
              <a:gdLst>
                <a:gd name="T0" fmla="*/ 240 w 337"/>
                <a:gd name="T1" fmla="*/ 0 h 625"/>
                <a:gd name="T2" fmla="*/ 240 w 337"/>
                <a:gd name="T3" fmla="*/ 48 h 625"/>
                <a:gd name="T4" fmla="*/ 0 w 337"/>
                <a:gd name="T5" fmla="*/ 48 h 625"/>
                <a:gd name="T6" fmla="*/ 0 w 337"/>
                <a:gd name="T7" fmla="*/ 288 h 625"/>
                <a:gd name="T8" fmla="*/ 48 w 337"/>
                <a:gd name="T9" fmla="*/ 288 h 625"/>
                <a:gd name="T10" fmla="*/ 48 w 337"/>
                <a:gd name="T11" fmla="*/ 336 h 625"/>
                <a:gd name="T12" fmla="*/ 0 w 337"/>
                <a:gd name="T13" fmla="*/ 336 h 625"/>
                <a:gd name="T14" fmla="*/ 0 w 337"/>
                <a:gd name="T15" fmla="*/ 624 h 625"/>
                <a:gd name="T16" fmla="*/ 336 w 337"/>
                <a:gd name="T17" fmla="*/ 624 h 625"/>
                <a:gd name="T18" fmla="*/ 336 w 337"/>
                <a:gd name="T19" fmla="*/ 0 h 625"/>
                <a:gd name="T20" fmla="*/ 240 w 337"/>
                <a:gd name="T21" fmla="*/ 0 h 62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7"/>
                <a:gd name="T34" fmla="*/ 0 h 625"/>
                <a:gd name="T35" fmla="*/ 337 w 337"/>
                <a:gd name="T36" fmla="*/ 625 h 62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7" h="625">
                  <a:moveTo>
                    <a:pt x="240" y="0"/>
                  </a:moveTo>
                  <a:lnTo>
                    <a:pt x="240" y="48"/>
                  </a:lnTo>
                  <a:lnTo>
                    <a:pt x="0" y="48"/>
                  </a:lnTo>
                  <a:lnTo>
                    <a:pt x="0" y="288"/>
                  </a:lnTo>
                  <a:lnTo>
                    <a:pt x="48" y="288"/>
                  </a:lnTo>
                  <a:lnTo>
                    <a:pt x="48" y="336"/>
                  </a:lnTo>
                  <a:lnTo>
                    <a:pt x="0" y="336"/>
                  </a:lnTo>
                  <a:lnTo>
                    <a:pt x="0" y="624"/>
                  </a:lnTo>
                  <a:lnTo>
                    <a:pt x="336" y="624"/>
                  </a:lnTo>
                  <a:lnTo>
                    <a:pt x="336" y="0"/>
                  </a:lnTo>
                  <a:lnTo>
                    <a:pt x="240" y="0"/>
                  </a:lnTo>
                </a:path>
              </a:pathLst>
            </a:custGeom>
            <a:solidFill>
              <a:srgbClr val="6699FF">
                <a:alpha val="50195"/>
              </a:srgbClr>
            </a:solidFill>
            <a:ln w="12700" cap="rnd">
              <a:solidFill>
                <a:schemeClr val="tx1"/>
              </a:solidFill>
              <a:round/>
              <a:headEnd type="none" w="sm" len="sm"/>
              <a:tailEnd type="none" w="sm" len="sm"/>
            </a:ln>
          </p:spPr>
          <p:txBody>
            <a:bodyPr/>
            <a:lstStyle/>
            <a:p>
              <a:endParaRPr lang="en-US"/>
            </a:p>
          </p:txBody>
        </p:sp>
        <p:sp>
          <p:nvSpPr>
            <p:cNvPr id="24" name="Rectangle 29"/>
            <p:cNvSpPr>
              <a:spLocks noChangeArrowheads="1"/>
            </p:cNvSpPr>
            <p:nvPr/>
          </p:nvSpPr>
          <p:spPr bwMode="auto">
            <a:xfrm>
              <a:off x="1880" y="2011"/>
              <a:ext cx="1672" cy="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p>
              <a:pPr eaLnBrk="0" hangingPunct="0"/>
              <a:r>
                <a:rPr lang="en-US" sz="2000" dirty="0" smtClean="0">
                  <a:latin typeface="Arial" charset="0"/>
                  <a:cs typeface="Arial" charset="0"/>
                </a:rPr>
                <a:t>Applied Increment </a:t>
              </a:r>
              <a:r>
                <a:rPr lang="en-US" sz="2000" dirty="0">
                  <a:latin typeface="Arial" charset="0"/>
                  <a:cs typeface="Arial" charset="0"/>
                </a:rPr>
                <a:t>of load</a:t>
              </a:r>
            </a:p>
          </p:txBody>
        </p:sp>
        <p:sp>
          <p:nvSpPr>
            <p:cNvPr id="25" name="Rectangle 30"/>
            <p:cNvSpPr>
              <a:spLocks noChangeArrowheads="1"/>
            </p:cNvSpPr>
            <p:nvPr/>
          </p:nvSpPr>
          <p:spPr bwMode="auto">
            <a:xfrm>
              <a:off x="2736" y="2368"/>
              <a:ext cx="586" cy="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p>
              <a:pPr eaLnBrk="0" hangingPunct="0"/>
              <a:r>
                <a:rPr lang="en-US" sz="2000" dirty="0" smtClean="0">
                  <a:latin typeface="Arial" charset="0"/>
                  <a:cs typeface="Arial" charset="0"/>
                </a:rPr>
                <a:t>Top cap</a:t>
              </a:r>
              <a:endParaRPr lang="en-US" sz="2000" dirty="0">
                <a:latin typeface="Arial" charset="0"/>
                <a:cs typeface="Arial" charset="0"/>
              </a:endParaRPr>
            </a:p>
          </p:txBody>
        </p:sp>
        <p:sp>
          <p:nvSpPr>
            <p:cNvPr id="26" name="Rectangle 31"/>
            <p:cNvSpPr>
              <a:spLocks noChangeArrowheads="1"/>
            </p:cNvSpPr>
            <p:nvPr/>
          </p:nvSpPr>
          <p:spPr bwMode="auto">
            <a:xfrm>
              <a:off x="2697" y="3859"/>
              <a:ext cx="790" cy="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p>
              <a:pPr eaLnBrk="0" hangingPunct="0"/>
              <a:r>
                <a:rPr lang="en-US" sz="2000" dirty="0">
                  <a:latin typeface="Arial" charset="0"/>
                  <a:cs typeface="Arial" charset="0"/>
                </a:rPr>
                <a:t>porous stone</a:t>
              </a:r>
            </a:p>
          </p:txBody>
        </p:sp>
        <p:sp>
          <p:nvSpPr>
            <p:cNvPr id="27" name="Rectangle 32"/>
            <p:cNvSpPr>
              <a:spLocks noChangeArrowheads="1"/>
            </p:cNvSpPr>
            <p:nvPr/>
          </p:nvSpPr>
          <p:spPr bwMode="auto">
            <a:xfrm>
              <a:off x="1670" y="3811"/>
              <a:ext cx="818" cy="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p>
              <a:pPr eaLnBrk="0" hangingPunct="0"/>
              <a:r>
                <a:rPr lang="en-US" sz="2000" dirty="0" smtClean="0">
                  <a:latin typeface="Arial" charset="0"/>
                  <a:cs typeface="Arial" charset="0"/>
                </a:rPr>
                <a:t>Soil sample</a:t>
              </a:r>
              <a:endParaRPr lang="en-US" sz="2000" dirty="0">
                <a:latin typeface="Arial" charset="0"/>
                <a:cs typeface="Arial" charset="0"/>
              </a:endParaRPr>
            </a:p>
          </p:txBody>
        </p:sp>
        <p:sp>
          <p:nvSpPr>
            <p:cNvPr id="28" name="Rectangle 33"/>
            <p:cNvSpPr>
              <a:spLocks noChangeArrowheads="1"/>
            </p:cNvSpPr>
            <p:nvPr/>
          </p:nvSpPr>
          <p:spPr bwMode="auto">
            <a:xfrm>
              <a:off x="166" y="2952"/>
              <a:ext cx="385" cy="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p>
              <a:pPr eaLnBrk="0" hangingPunct="0"/>
              <a:r>
                <a:rPr lang="en-US" sz="2000" dirty="0">
                  <a:latin typeface="Arial" charset="0"/>
                  <a:cs typeface="Arial" charset="0"/>
                </a:rPr>
                <a:t>water</a:t>
              </a:r>
            </a:p>
          </p:txBody>
        </p:sp>
        <p:sp>
          <p:nvSpPr>
            <p:cNvPr id="29" name="Rectangle 34"/>
            <p:cNvSpPr>
              <a:spLocks noChangeArrowheads="1"/>
            </p:cNvSpPr>
            <p:nvPr/>
          </p:nvSpPr>
          <p:spPr bwMode="auto">
            <a:xfrm>
              <a:off x="3320" y="2984"/>
              <a:ext cx="575" cy="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p>
              <a:pPr algn="ctr" eaLnBrk="0" hangingPunct="0"/>
              <a:r>
                <a:rPr lang="en-US" sz="2000" dirty="0">
                  <a:latin typeface="Arial" charset="0"/>
                  <a:cs typeface="Arial" charset="0"/>
                </a:rPr>
                <a:t>confining</a:t>
              </a:r>
            </a:p>
            <a:p>
              <a:pPr algn="ctr" eaLnBrk="0" hangingPunct="0"/>
              <a:r>
                <a:rPr lang="en-US" sz="2000" dirty="0">
                  <a:latin typeface="Arial" charset="0"/>
                  <a:cs typeface="Arial" charset="0"/>
                </a:rPr>
                <a:t>ring</a:t>
              </a:r>
            </a:p>
          </p:txBody>
        </p:sp>
        <p:sp>
          <p:nvSpPr>
            <p:cNvPr id="30" name="Line 35"/>
            <p:cNvSpPr>
              <a:spLocks noChangeShapeType="1"/>
            </p:cNvSpPr>
            <p:nvPr/>
          </p:nvSpPr>
          <p:spPr bwMode="auto">
            <a:xfrm flipH="1" flipV="1">
              <a:off x="2386" y="3504"/>
              <a:ext cx="580" cy="369"/>
            </a:xfrm>
            <a:prstGeom prst="line">
              <a:avLst/>
            </a:prstGeom>
            <a:noFill/>
            <a:ln w="127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a:lstStyle/>
            <a:p>
              <a:endParaRPr lang="en-US"/>
            </a:p>
          </p:txBody>
        </p:sp>
        <p:sp>
          <p:nvSpPr>
            <p:cNvPr id="31" name="Line 36"/>
            <p:cNvSpPr>
              <a:spLocks noChangeShapeType="1"/>
            </p:cNvSpPr>
            <p:nvPr/>
          </p:nvSpPr>
          <p:spPr bwMode="auto">
            <a:xfrm flipV="1">
              <a:off x="1968" y="3360"/>
              <a:ext cx="0" cy="480"/>
            </a:xfrm>
            <a:prstGeom prst="line">
              <a:avLst/>
            </a:prstGeom>
            <a:noFill/>
            <a:ln w="127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a:lstStyle/>
            <a:p>
              <a:endParaRPr lang="en-US"/>
            </a:p>
          </p:txBody>
        </p:sp>
        <p:sp>
          <p:nvSpPr>
            <p:cNvPr id="32" name="Line 37"/>
            <p:cNvSpPr>
              <a:spLocks noChangeShapeType="1"/>
            </p:cNvSpPr>
            <p:nvPr/>
          </p:nvSpPr>
          <p:spPr bwMode="auto">
            <a:xfrm flipH="1">
              <a:off x="2256" y="2544"/>
              <a:ext cx="528" cy="336"/>
            </a:xfrm>
            <a:prstGeom prst="line">
              <a:avLst/>
            </a:prstGeom>
            <a:noFill/>
            <a:ln w="127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a:lstStyle/>
            <a:p>
              <a:endParaRPr lang="en-US"/>
            </a:p>
          </p:txBody>
        </p:sp>
        <p:sp>
          <p:nvSpPr>
            <p:cNvPr id="33" name="Line 38"/>
            <p:cNvSpPr>
              <a:spLocks noChangeShapeType="1"/>
            </p:cNvSpPr>
            <p:nvPr/>
          </p:nvSpPr>
          <p:spPr bwMode="auto">
            <a:xfrm flipH="1">
              <a:off x="2784" y="3216"/>
              <a:ext cx="624" cy="144"/>
            </a:xfrm>
            <a:prstGeom prst="line">
              <a:avLst/>
            </a:prstGeom>
            <a:noFill/>
            <a:ln w="127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a:lstStyle/>
            <a:p>
              <a:endParaRPr lang="en-US"/>
            </a:p>
          </p:txBody>
        </p:sp>
        <p:sp>
          <p:nvSpPr>
            <p:cNvPr id="34" name="Line 39"/>
            <p:cNvSpPr>
              <a:spLocks noChangeShapeType="1"/>
            </p:cNvSpPr>
            <p:nvPr/>
          </p:nvSpPr>
          <p:spPr bwMode="auto">
            <a:xfrm>
              <a:off x="576" y="3072"/>
              <a:ext cx="528" cy="144"/>
            </a:xfrm>
            <a:prstGeom prst="line">
              <a:avLst/>
            </a:prstGeom>
            <a:noFill/>
            <a:ln w="127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a:lstStyle/>
            <a:p>
              <a:endParaRPr lang="en-US"/>
            </a:p>
          </p:txBody>
        </p:sp>
        <p:sp>
          <p:nvSpPr>
            <p:cNvPr id="35" name="Rectangle 40"/>
            <p:cNvSpPr>
              <a:spLocks noChangeArrowheads="1"/>
            </p:cNvSpPr>
            <p:nvPr/>
          </p:nvSpPr>
          <p:spPr bwMode="auto">
            <a:xfrm>
              <a:off x="1540" y="2308"/>
              <a:ext cx="88" cy="520"/>
            </a:xfrm>
            <a:prstGeom prst="rect">
              <a:avLst/>
            </a:prstGeom>
            <a:gradFill rotWithShape="0">
              <a:gsLst>
                <a:gs pos="0">
                  <a:schemeClr val="accent1">
                    <a:gamma/>
                    <a:shade val="69804"/>
                    <a:invGamma/>
                  </a:schemeClr>
                </a:gs>
                <a:gs pos="100000">
                  <a:schemeClr val="accent1"/>
                </a:gs>
              </a:gsLst>
              <a:lin ang="5400000" scaled="1"/>
            </a:gradFill>
            <a:ln w="12700">
              <a:solidFill>
                <a:schemeClr val="tx1"/>
              </a:solidFill>
              <a:miter lim="800000"/>
              <a:headEnd/>
              <a:tailEnd/>
            </a:ln>
            <a:effectLst/>
          </p:spPr>
          <p:txBody>
            <a:bodyPr wrap="none" anchor="ctr"/>
            <a:lstStyle/>
            <a:p>
              <a:pPr>
                <a:defRPr/>
              </a:pPr>
              <a:endParaRPr lang="en-US"/>
            </a:p>
          </p:txBody>
        </p:sp>
        <p:sp>
          <p:nvSpPr>
            <p:cNvPr id="36" name="Oval 41"/>
            <p:cNvSpPr>
              <a:spLocks noChangeArrowheads="1"/>
            </p:cNvSpPr>
            <p:nvPr/>
          </p:nvSpPr>
          <p:spPr bwMode="auto">
            <a:xfrm>
              <a:off x="1396" y="1924"/>
              <a:ext cx="376" cy="376"/>
            </a:xfrm>
            <a:prstGeom prst="ellipse">
              <a:avLst/>
            </a:prstGeom>
            <a:solidFill>
              <a:schemeClr val="bg1"/>
            </a:solidFill>
            <a:ln w="12700">
              <a:solidFill>
                <a:schemeClr val="tx1"/>
              </a:solidFill>
              <a:round/>
              <a:headEnd/>
              <a:tailEnd/>
            </a:ln>
          </p:spPr>
          <p:txBody>
            <a:bodyPr wrap="none" anchor="ctr"/>
            <a:lstStyle/>
            <a:p>
              <a:endParaRPr lang="en-US"/>
            </a:p>
          </p:txBody>
        </p:sp>
        <p:sp>
          <p:nvSpPr>
            <p:cNvPr id="37" name="Line 42"/>
            <p:cNvSpPr>
              <a:spLocks noChangeShapeType="1"/>
            </p:cNvSpPr>
            <p:nvPr/>
          </p:nvSpPr>
          <p:spPr bwMode="auto">
            <a:xfrm>
              <a:off x="1680" y="2112"/>
              <a:ext cx="96"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8" name="Line 43"/>
            <p:cNvSpPr>
              <a:spLocks noChangeShapeType="1"/>
            </p:cNvSpPr>
            <p:nvPr/>
          </p:nvSpPr>
          <p:spPr bwMode="auto">
            <a:xfrm>
              <a:off x="1584" y="1920"/>
              <a:ext cx="0" cy="96"/>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9" name="Line 44"/>
            <p:cNvSpPr>
              <a:spLocks noChangeShapeType="1"/>
            </p:cNvSpPr>
            <p:nvPr/>
          </p:nvSpPr>
          <p:spPr bwMode="auto">
            <a:xfrm flipV="1">
              <a:off x="1680" y="1968"/>
              <a:ext cx="48" cy="48"/>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40" name="Line 45"/>
            <p:cNvSpPr>
              <a:spLocks noChangeShapeType="1"/>
            </p:cNvSpPr>
            <p:nvPr/>
          </p:nvSpPr>
          <p:spPr bwMode="auto">
            <a:xfrm>
              <a:off x="1584" y="2208"/>
              <a:ext cx="0" cy="96"/>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41" name="Line 46"/>
            <p:cNvSpPr>
              <a:spLocks noChangeShapeType="1"/>
            </p:cNvSpPr>
            <p:nvPr/>
          </p:nvSpPr>
          <p:spPr bwMode="auto">
            <a:xfrm flipH="1">
              <a:off x="1392" y="2112"/>
              <a:ext cx="96"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42" name="Line 47"/>
            <p:cNvSpPr>
              <a:spLocks noChangeShapeType="1"/>
            </p:cNvSpPr>
            <p:nvPr/>
          </p:nvSpPr>
          <p:spPr bwMode="auto">
            <a:xfrm>
              <a:off x="1440" y="1968"/>
              <a:ext cx="48" cy="48"/>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43" name="Line 48"/>
            <p:cNvSpPr>
              <a:spLocks noChangeShapeType="1"/>
            </p:cNvSpPr>
            <p:nvPr/>
          </p:nvSpPr>
          <p:spPr bwMode="auto">
            <a:xfrm flipV="1">
              <a:off x="1440" y="2208"/>
              <a:ext cx="48" cy="48"/>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44" name="Line 49"/>
            <p:cNvSpPr>
              <a:spLocks noChangeShapeType="1"/>
            </p:cNvSpPr>
            <p:nvPr/>
          </p:nvSpPr>
          <p:spPr bwMode="auto">
            <a:xfrm flipH="1" flipV="1">
              <a:off x="1680" y="2208"/>
              <a:ext cx="48" cy="48"/>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45" name="Line 50"/>
            <p:cNvSpPr>
              <a:spLocks noChangeShapeType="1"/>
            </p:cNvSpPr>
            <p:nvPr/>
          </p:nvSpPr>
          <p:spPr bwMode="auto">
            <a:xfrm flipV="1">
              <a:off x="1584" y="2064"/>
              <a:ext cx="144" cy="48"/>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46" name="Rectangle 51"/>
            <p:cNvSpPr>
              <a:spLocks noChangeArrowheads="1"/>
            </p:cNvSpPr>
            <p:nvPr/>
          </p:nvSpPr>
          <p:spPr bwMode="auto">
            <a:xfrm>
              <a:off x="422" y="1891"/>
              <a:ext cx="650" cy="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p>
              <a:pPr eaLnBrk="0" hangingPunct="0"/>
              <a:r>
                <a:rPr lang="en-US" sz="2000" dirty="0">
                  <a:latin typeface="Arial" charset="0"/>
                  <a:cs typeface="Arial" charset="0"/>
                </a:rPr>
                <a:t>settlement</a:t>
              </a:r>
            </a:p>
            <a:p>
              <a:pPr eaLnBrk="0" hangingPunct="0"/>
              <a:r>
                <a:rPr lang="en-US" sz="2000" dirty="0">
                  <a:latin typeface="Arial" charset="0"/>
                  <a:cs typeface="Arial" charset="0"/>
                </a:rPr>
                <a:t>dial gauge</a:t>
              </a:r>
            </a:p>
          </p:txBody>
        </p:sp>
      </p:grpSp>
      <p:sp>
        <p:nvSpPr>
          <p:cNvPr id="47" name="Rectangle 46"/>
          <p:cNvSpPr/>
          <p:nvPr/>
        </p:nvSpPr>
        <p:spPr>
          <a:xfrm>
            <a:off x="436289" y="404664"/>
            <a:ext cx="7537641" cy="584775"/>
          </a:xfrm>
          <a:prstGeom prst="rect">
            <a:avLst/>
          </a:prstGeom>
        </p:spPr>
        <p:txBody>
          <a:bodyPr wrap="none">
            <a:spAutoFit/>
          </a:bodyPr>
          <a:lstStyle/>
          <a:p>
            <a:r>
              <a:rPr lang="en-GB" sz="3200" b="1" dirty="0">
                <a:solidFill>
                  <a:srgbClr val="0070C0"/>
                </a:solidFill>
              </a:rPr>
              <a:t>CONSOLIDATION (OEDOMETER) TEST</a:t>
            </a:r>
          </a:p>
        </p:txBody>
      </p:sp>
      <p:sp>
        <p:nvSpPr>
          <p:cNvPr id="48" name="Line 35"/>
          <p:cNvSpPr>
            <a:spLocks noChangeShapeType="1"/>
          </p:cNvSpPr>
          <p:nvPr/>
        </p:nvSpPr>
        <p:spPr bwMode="auto">
          <a:xfrm flipH="1" flipV="1">
            <a:off x="5682570" y="3842644"/>
            <a:ext cx="826658" cy="1777860"/>
          </a:xfrm>
          <a:prstGeom prst="line">
            <a:avLst/>
          </a:prstGeom>
          <a:noFill/>
          <a:ln w="127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a:lstStyle/>
          <a:p>
            <a:endParaRPr lang="en-US"/>
          </a:p>
        </p:txBody>
      </p:sp>
      <p:sp>
        <p:nvSpPr>
          <p:cNvPr id="49" name="Line 39"/>
          <p:cNvSpPr>
            <a:spLocks noChangeShapeType="1"/>
          </p:cNvSpPr>
          <p:nvPr/>
        </p:nvSpPr>
        <p:spPr bwMode="auto">
          <a:xfrm>
            <a:off x="3131841" y="1772817"/>
            <a:ext cx="432048" cy="0"/>
          </a:xfrm>
          <a:prstGeom prst="line">
            <a:avLst/>
          </a:prstGeom>
          <a:noFill/>
          <a:ln w="127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16604962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672916"/>
            <a:ext cx="5580112" cy="418508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4" name="Rectangle 3"/>
          <p:cNvSpPr/>
          <p:nvPr/>
        </p:nvSpPr>
        <p:spPr>
          <a:xfrm>
            <a:off x="5580112" y="3140968"/>
            <a:ext cx="4572000" cy="3323987"/>
          </a:xfrm>
          <a:prstGeom prst="rect">
            <a:avLst/>
          </a:prstGeom>
        </p:spPr>
        <p:txBody>
          <a:bodyPr>
            <a:spAutoFit/>
          </a:bodyPr>
          <a:lstStyle/>
          <a:p>
            <a:endParaRPr lang="en-GB" dirty="0"/>
          </a:p>
          <a:p>
            <a:r>
              <a:rPr lang="en-GB" sz="2400" dirty="0">
                <a:latin typeface="Calibri" panose="020F0502020204030204" pitchFamily="34" charset="0"/>
              </a:rPr>
              <a:t>1- Consolidation frame </a:t>
            </a:r>
          </a:p>
          <a:p>
            <a:r>
              <a:rPr lang="en-GB" sz="2400" dirty="0">
                <a:latin typeface="Calibri" panose="020F0502020204030204" pitchFamily="34" charset="0"/>
              </a:rPr>
              <a:t>2- Consolidation cell </a:t>
            </a:r>
          </a:p>
          <a:p>
            <a:r>
              <a:rPr lang="en-GB" sz="2400" dirty="0">
                <a:latin typeface="Calibri" panose="020F0502020204030204" pitchFamily="34" charset="0"/>
              </a:rPr>
              <a:t>3- Displacement transducer </a:t>
            </a:r>
          </a:p>
          <a:p>
            <a:r>
              <a:rPr lang="en-GB" sz="2400" dirty="0">
                <a:latin typeface="Calibri" panose="020F0502020204030204" pitchFamily="34" charset="0"/>
              </a:rPr>
              <a:t>4- Loading yoke </a:t>
            </a:r>
          </a:p>
          <a:p>
            <a:r>
              <a:rPr lang="en-GB" sz="2400" dirty="0">
                <a:latin typeface="Calibri" panose="020F0502020204030204" pitchFamily="34" charset="0"/>
              </a:rPr>
              <a:t>5- Counter balance weight </a:t>
            </a:r>
          </a:p>
          <a:p>
            <a:r>
              <a:rPr lang="en-GB" sz="2400" dirty="0">
                <a:latin typeface="Calibri" panose="020F0502020204030204" pitchFamily="34" charset="0"/>
              </a:rPr>
              <a:t>6- Beam </a:t>
            </a:r>
          </a:p>
          <a:p>
            <a:r>
              <a:rPr lang="en-GB" sz="2400" dirty="0">
                <a:latin typeface="Calibri" panose="020F0502020204030204" pitchFamily="34" charset="0"/>
              </a:rPr>
              <a:t>7- Beam support jack </a:t>
            </a:r>
          </a:p>
          <a:p>
            <a:r>
              <a:rPr lang="en-GB" sz="2400" dirty="0">
                <a:latin typeface="Calibri" panose="020F0502020204030204" pitchFamily="34" charset="0"/>
              </a:rPr>
              <a:t>8- Weight hanger </a:t>
            </a:r>
          </a:p>
        </p:txBody>
      </p:sp>
      <p:sp>
        <p:nvSpPr>
          <p:cNvPr id="5" name="Rectangle 4"/>
          <p:cNvSpPr/>
          <p:nvPr/>
        </p:nvSpPr>
        <p:spPr>
          <a:xfrm>
            <a:off x="337997" y="332655"/>
            <a:ext cx="9937104" cy="584775"/>
          </a:xfrm>
          <a:prstGeom prst="rect">
            <a:avLst/>
          </a:prstGeom>
        </p:spPr>
        <p:txBody>
          <a:bodyPr wrap="square">
            <a:spAutoFit/>
          </a:bodyPr>
          <a:lstStyle/>
          <a:p>
            <a:r>
              <a:rPr lang="en-GB" sz="3200" b="1" dirty="0" smtClean="0">
                <a:solidFill>
                  <a:srgbClr val="0070C0"/>
                </a:solidFill>
              </a:rPr>
              <a:t>CONSOLIDATION </a:t>
            </a:r>
            <a:r>
              <a:rPr lang="en-GB" sz="3200" b="1" dirty="0">
                <a:solidFill>
                  <a:srgbClr val="0070C0"/>
                </a:solidFill>
              </a:rPr>
              <a:t>(OEDOMETER) TEST</a:t>
            </a:r>
          </a:p>
        </p:txBody>
      </p:sp>
      <p:sp>
        <p:nvSpPr>
          <p:cNvPr id="2" name="Rectangle 1"/>
          <p:cNvSpPr/>
          <p:nvPr/>
        </p:nvSpPr>
        <p:spPr>
          <a:xfrm>
            <a:off x="1331640" y="2132856"/>
            <a:ext cx="6534472" cy="369332"/>
          </a:xfrm>
          <a:prstGeom prst="rect">
            <a:avLst/>
          </a:prstGeom>
        </p:spPr>
        <p:txBody>
          <a:bodyPr wrap="square">
            <a:spAutoFit/>
          </a:bodyPr>
          <a:lstStyle/>
          <a:p>
            <a:r>
              <a:rPr lang="en-GB" u="sng" dirty="0">
                <a:hlinkClick r:id="rId4"/>
              </a:rPr>
              <a:t>http://www.youtube.com/watch?v=sLyzsM-g9yw</a:t>
            </a:r>
            <a:endParaRPr lang="en-GB" dirty="0"/>
          </a:p>
        </p:txBody>
      </p:sp>
      <p:sp>
        <p:nvSpPr>
          <p:cNvPr id="3" name="Rectangle 2"/>
          <p:cNvSpPr/>
          <p:nvPr/>
        </p:nvSpPr>
        <p:spPr>
          <a:xfrm>
            <a:off x="539552" y="917430"/>
            <a:ext cx="8093158" cy="1200329"/>
          </a:xfrm>
          <a:prstGeom prst="rect">
            <a:avLst/>
          </a:prstGeom>
        </p:spPr>
        <p:txBody>
          <a:bodyPr wrap="square">
            <a:spAutoFit/>
          </a:bodyPr>
          <a:lstStyle/>
          <a:p>
            <a:pPr algn="just"/>
            <a:r>
              <a:rPr lang="en-GB" sz="2400" dirty="0">
                <a:latin typeface="Calibri" panose="020F0502020204030204" pitchFamily="34" charset="0"/>
              </a:rPr>
              <a:t>The properties that characterise the amplitude and rate of deformation are determined in the consolidation test. </a:t>
            </a:r>
            <a:endParaRPr lang="en-GB" sz="2400" dirty="0" smtClean="0">
              <a:latin typeface="Calibri" panose="020F0502020204030204" pitchFamily="34" charset="0"/>
            </a:endParaRPr>
          </a:p>
          <a:p>
            <a:pPr algn="just"/>
            <a:r>
              <a:rPr lang="en-GB" sz="2400" b="1" dirty="0" smtClean="0">
                <a:solidFill>
                  <a:srgbClr val="0070C0"/>
                </a:solidFill>
                <a:latin typeface="Calibri" panose="020F0502020204030204" pitchFamily="34" charset="0"/>
              </a:rPr>
              <a:t>This test defines the ‘Coefficient of Consolidation’</a:t>
            </a:r>
            <a:endParaRPr lang="en-GB" sz="2400" b="1" dirty="0">
              <a:solidFill>
                <a:srgbClr val="0070C0"/>
              </a:solidFill>
              <a:latin typeface="Calibri" panose="020F0502020204030204" pitchFamily="34" charset="0"/>
            </a:endParaRPr>
          </a:p>
        </p:txBody>
      </p:sp>
      <p:sp>
        <p:nvSpPr>
          <p:cNvPr id="6" name="TextBox 5"/>
          <p:cNvSpPr txBox="1"/>
          <p:nvPr/>
        </p:nvSpPr>
        <p:spPr>
          <a:xfrm>
            <a:off x="6372200" y="2492896"/>
            <a:ext cx="2448272" cy="307777"/>
          </a:xfrm>
          <a:prstGeom prst="rect">
            <a:avLst/>
          </a:prstGeom>
          <a:noFill/>
        </p:spPr>
        <p:txBody>
          <a:bodyPr wrap="square" rtlCol="0">
            <a:spAutoFit/>
          </a:bodyPr>
          <a:lstStyle/>
          <a:p>
            <a:r>
              <a:rPr lang="en-GB" sz="1400" dirty="0" smtClean="0"/>
              <a:t>(To 7 minutes 50 sec)</a:t>
            </a:r>
            <a:endParaRPr lang="en-GB" sz="1400" dirty="0"/>
          </a:p>
        </p:txBody>
      </p:sp>
    </p:spTree>
    <p:extLst>
      <p:ext uri="{BB962C8B-B14F-4D97-AF65-F5344CB8AC3E}">
        <p14:creationId xmlns:p14="http://schemas.microsoft.com/office/powerpoint/2010/main" val="299157533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1520" y="0"/>
            <a:ext cx="8373616" cy="1143000"/>
          </a:xfrm>
        </p:spPr>
        <p:txBody>
          <a:bodyPr/>
          <a:lstStyle/>
          <a:p>
            <a:r>
              <a:rPr lang="en-US" dirty="0">
                <a:solidFill>
                  <a:srgbClr val="0070C0"/>
                </a:solidFill>
                <a:effectLst/>
                <a:latin typeface="+mn-lt"/>
              </a:rPr>
              <a:t>Consolidation </a:t>
            </a:r>
            <a:r>
              <a:rPr lang="en-US" dirty="0" smtClean="0">
                <a:solidFill>
                  <a:srgbClr val="0070C0"/>
                </a:solidFill>
                <a:effectLst/>
                <a:latin typeface="+mn-lt"/>
              </a:rPr>
              <a:t>Coefficient</a:t>
            </a:r>
            <a:endParaRPr lang="en-US" dirty="0">
              <a:solidFill>
                <a:srgbClr val="0070C0"/>
              </a:solidFill>
              <a:effectLst/>
              <a:latin typeface="+mn-lt"/>
            </a:endParaRP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8024" y="2204864"/>
            <a:ext cx="3815743" cy="43008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31540" y="1772816"/>
            <a:ext cx="3600400" cy="4247317"/>
          </a:xfrm>
          <a:prstGeom prst="rect">
            <a:avLst/>
          </a:prstGeom>
        </p:spPr>
        <p:txBody>
          <a:bodyPr wrap="square">
            <a:spAutoFit/>
          </a:bodyPr>
          <a:lstStyle/>
          <a:p>
            <a:r>
              <a:rPr lang="en-GB" b="1" dirty="0">
                <a:solidFill>
                  <a:srgbClr val="0070C0"/>
                </a:solidFill>
                <a:latin typeface="Calibri" panose="020F0502020204030204" pitchFamily="34" charset="0"/>
              </a:rPr>
              <a:t>THREE </a:t>
            </a:r>
            <a:r>
              <a:rPr lang="en-GB" b="1" dirty="0" smtClean="0">
                <a:solidFill>
                  <a:srgbClr val="0070C0"/>
                </a:solidFill>
                <a:latin typeface="Calibri" panose="020F0502020204030204" pitchFamily="34" charset="0"/>
              </a:rPr>
              <a:t>STAGES</a:t>
            </a:r>
          </a:p>
          <a:p>
            <a:r>
              <a:rPr lang="en-GB" b="1" dirty="0" smtClean="0">
                <a:solidFill>
                  <a:srgbClr val="0070C0"/>
                </a:solidFill>
                <a:latin typeface="Calibri" panose="020F0502020204030204" pitchFamily="34" charset="0"/>
              </a:rPr>
              <a:t>Stage </a:t>
            </a:r>
            <a:r>
              <a:rPr lang="en-GB" b="1" dirty="0">
                <a:solidFill>
                  <a:srgbClr val="0070C0"/>
                </a:solidFill>
                <a:latin typeface="Calibri" panose="020F0502020204030204" pitchFamily="34" charset="0"/>
              </a:rPr>
              <a:t>I: Initial Compression</a:t>
            </a:r>
          </a:p>
          <a:p>
            <a:r>
              <a:rPr lang="en-GB" dirty="0">
                <a:latin typeface="Calibri" panose="020F0502020204030204" pitchFamily="34" charset="0"/>
              </a:rPr>
              <a:t>Primarily caused by </a:t>
            </a:r>
            <a:r>
              <a:rPr lang="en-GB" dirty="0" smtClean="0">
                <a:latin typeface="Calibri" panose="020F0502020204030204" pitchFamily="34" charset="0"/>
              </a:rPr>
              <a:t>pre-loading.</a:t>
            </a:r>
          </a:p>
          <a:p>
            <a:endParaRPr lang="en-GB" dirty="0">
              <a:latin typeface="Calibri" panose="020F0502020204030204" pitchFamily="34" charset="0"/>
            </a:endParaRPr>
          </a:p>
          <a:p>
            <a:r>
              <a:rPr lang="en-GB" b="1" dirty="0">
                <a:solidFill>
                  <a:srgbClr val="0070C0"/>
                </a:solidFill>
                <a:latin typeface="Calibri" panose="020F0502020204030204" pitchFamily="34" charset="0"/>
              </a:rPr>
              <a:t>Stage II: Primary Consolidation</a:t>
            </a:r>
          </a:p>
          <a:p>
            <a:r>
              <a:rPr lang="en-GB" dirty="0" smtClean="0">
                <a:latin typeface="Calibri" panose="020F0502020204030204" pitchFamily="34" charset="0"/>
              </a:rPr>
              <a:t>There is excess </a:t>
            </a:r>
            <a:r>
              <a:rPr lang="en-GB" dirty="0">
                <a:latin typeface="Calibri" panose="020F0502020204030204" pitchFamily="34" charset="0"/>
              </a:rPr>
              <a:t>pore water pressure</a:t>
            </a:r>
          </a:p>
          <a:p>
            <a:r>
              <a:rPr lang="en-GB" dirty="0">
                <a:latin typeface="Calibri" panose="020F0502020204030204" pitchFamily="34" charset="0"/>
              </a:rPr>
              <a:t>dissipation and </a:t>
            </a:r>
            <a:r>
              <a:rPr lang="en-GB" dirty="0" smtClean="0">
                <a:latin typeface="Calibri" panose="020F0502020204030204" pitchFamily="34" charset="0"/>
              </a:rPr>
              <a:t>there is a corresponding soil </a:t>
            </a:r>
            <a:r>
              <a:rPr lang="en-GB" dirty="0">
                <a:latin typeface="Calibri" panose="020F0502020204030204" pitchFamily="34" charset="0"/>
              </a:rPr>
              <a:t>volume change</a:t>
            </a:r>
            <a:r>
              <a:rPr lang="en-GB" dirty="0" smtClean="0">
                <a:latin typeface="Calibri" panose="020F0502020204030204" pitchFamily="34" charset="0"/>
              </a:rPr>
              <a:t>.</a:t>
            </a:r>
          </a:p>
          <a:p>
            <a:endParaRPr lang="en-GB" dirty="0">
              <a:latin typeface="Calibri" panose="020F0502020204030204" pitchFamily="34" charset="0"/>
            </a:endParaRPr>
          </a:p>
          <a:p>
            <a:r>
              <a:rPr lang="en-GB" b="1" dirty="0">
                <a:solidFill>
                  <a:srgbClr val="0070C0"/>
                </a:solidFill>
                <a:latin typeface="Calibri" panose="020F0502020204030204" pitchFamily="34" charset="0"/>
              </a:rPr>
              <a:t>Stage III: Secondary Consolidation</a:t>
            </a:r>
          </a:p>
          <a:p>
            <a:r>
              <a:rPr lang="en-GB" dirty="0">
                <a:latin typeface="Calibri" panose="020F0502020204030204" pitchFamily="34" charset="0"/>
              </a:rPr>
              <a:t>Occurs after excess pore</a:t>
            </a:r>
          </a:p>
          <a:p>
            <a:r>
              <a:rPr lang="en-GB" dirty="0">
                <a:latin typeface="Calibri" panose="020F0502020204030204" pitchFamily="34" charset="0"/>
              </a:rPr>
              <a:t>water pressure </a:t>
            </a:r>
            <a:r>
              <a:rPr lang="en-GB" dirty="0" smtClean="0">
                <a:latin typeface="Calibri" panose="020F0502020204030204" pitchFamily="34" charset="0"/>
              </a:rPr>
              <a:t>dissipated.</a:t>
            </a:r>
            <a:endParaRPr lang="en-GB" dirty="0">
              <a:latin typeface="Calibri" panose="020F0502020204030204" pitchFamily="34" charset="0"/>
            </a:endParaRPr>
          </a:p>
          <a:p>
            <a:r>
              <a:rPr lang="en-GB" dirty="0">
                <a:latin typeface="Calibri" panose="020F0502020204030204" pitchFamily="34" charset="0"/>
              </a:rPr>
              <a:t>Due to plastic deformation/</a:t>
            </a:r>
          </a:p>
          <a:p>
            <a:r>
              <a:rPr lang="en-GB" dirty="0">
                <a:latin typeface="Calibri" panose="020F0502020204030204" pitchFamily="34" charset="0"/>
              </a:rPr>
              <a:t>readjustment of soil </a:t>
            </a:r>
            <a:r>
              <a:rPr lang="en-GB" dirty="0" smtClean="0">
                <a:latin typeface="Calibri" panose="020F0502020204030204" pitchFamily="34" charset="0"/>
              </a:rPr>
              <a:t>particles….no further volume change</a:t>
            </a:r>
            <a:endParaRPr lang="en-GB" dirty="0">
              <a:latin typeface="Calibri" panose="020F0502020204030204" pitchFamily="34" charset="0"/>
            </a:endParaRPr>
          </a:p>
        </p:txBody>
      </p:sp>
      <p:sp>
        <p:nvSpPr>
          <p:cNvPr id="47" name="Rectangle 46"/>
          <p:cNvSpPr/>
          <p:nvPr/>
        </p:nvSpPr>
        <p:spPr>
          <a:xfrm>
            <a:off x="251520" y="811838"/>
            <a:ext cx="8604448" cy="1538883"/>
          </a:xfrm>
          <a:prstGeom prst="rect">
            <a:avLst/>
          </a:prstGeom>
        </p:spPr>
        <p:txBody>
          <a:bodyPr wrap="square">
            <a:spAutoFit/>
          </a:bodyPr>
          <a:lstStyle/>
          <a:p>
            <a:pPr algn="ctr"/>
            <a:r>
              <a:rPr lang="en-GB" sz="2000" b="1" dirty="0" smtClean="0">
                <a:solidFill>
                  <a:srgbClr val="0070C0"/>
                </a:solidFill>
                <a:latin typeface="Calibri" panose="020F0502020204030204" pitchFamily="34" charset="0"/>
              </a:rPr>
              <a:t>Defined as : ‘The </a:t>
            </a:r>
            <a:r>
              <a:rPr lang="en-GB" sz="2000" b="1" dirty="0">
                <a:solidFill>
                  <a:srgbClr val="0070C0"/>
                </a:solidFill>
                <a:latin typeface="Calibri" panose="020F0502020204030204" pitchFamily="34" charset="0"/>
              </a:rPr>
              <a:t>rate at </a:t>
            </a:r>
            <a:r>
              <a:rPr lang="en-GB" sz="2000" b="1" dirty="0" smtClean="0">
                <a:solidFill>
                  <a:srgbClr val="0070C0"/>
                </a:solidFill>
                <a:latin typeface="Calibri" panose="020F0502020204030204" pitchFamily="34" charset="0"/>
              </a:rPr>
              <a:t>which clay </a:t>
            </a:r>
            <a:r>
              <a:rPr lang="en-GB" sz="2000" b="1" dirty="0">
                <a:solidFill>
                  <a:srgbClr val="0070C0"/>
                </a:solidFill>
                <a:latin typeface="Calibri" panose="020F0502020204030204" pitchFamily="34" charset="0"/>
              </a:rPr>
              <a:t>or other soil undergoes </a:t>
            </a:r>
            <a:r>
              <a:rPr lang="en-GB" sz="2000" b="1" dirty="0" smtClean="0">
                <a:solidFill>
                  <a:srgbClr val="0070C0"/>
                </a:solidFill>
                <a:latin typeface="Calibri" panose="020F0502020204030204" pitchFamily="34" charset="0"/>
              </a:rPr>
              <a:t>consolidation, when </a:t>
            </a:r>
            <a:r>
              <a:rPr lang="en-GB" sz="2000" b="1" dirty="0">
                <a:solidFill>
                  <a:srgbClr val="0070C0"/>
                </a:solidFill>
                <a:latin typeface="Calibri" panose="020F0502020204030204" pitchFamily="34" charset="0"/>
              </a:rPr>
              <a:t>subjected to an increase in </a:t>
            </a:r>
            <a:r>
              <a:rPr lang="en-GB" sz="2000" b="1" dirty="0" smtClean="0">
                <a:solidFill>
                  <a:srgbClr val="0070C0"/>
                </a:solidFill>
                <a:latin typeface="Calibri" panose="020F0502020204030204" pitchFamily="34" charset="0"/>
              </a:rPr>
              <a:t>pressure (stress)’.</a:t>
            </a:r>
          </a:p>
          <a:p>
            <a:pPr algn="ctr"/>
            <a:endParaRPr lang="en-GB" b="1" dirty="0" smtClean="0">
              <a:solidFill>
                <a:srgbClr val="0070C0"/>
              </a:solidFill>
              <a:latin typeface="Calibri" panose="020F0502020204030204" pitchFamily="34" charset="0"/>
            </a:endParaRPr>
          </a:p>
          <a:p>
            <a:pPr algn="just"/>
            <a:r>
              <a:rPr lang="en-GB" b="1" dirty="0" smtClean="0">
                <a:solidFill>
                  <a:srgbClr val="0070C0"/>
                </a:solidFill>
                <a:latin typeface="Calibri" panose="020F0502020204030204" pitchFamily="34" charset="0"/>
              </a:rPr>
              <a:t>                                               It </a:t>
            </a:r>
            <a:r>
              <a:rPr lang="en-GB" b="1" dirty="0">
                <a:solidFill>
                  <a:srgbClr val="0070C0"/>
                </a:solidFill>
                <a:latin typeface="Calibri" panose="020F0502020204030204" pitchFamily="34" charset="0"/>
              </a:rPr>
              <a:t>is </a:t>
            </a:r>
            <a:r>
              <a:rPr lang="en-GB" b="1" dirty="0" smtClean="0">
                <a:solidFill>
                  <a:srgbClr val="0070C0"/>
                </a:solidFill>
                <a:latin typeface="Calibri" panose="020F0502020204030204" pitchFamily="34" charset="0"/>
              </a:rPr>
              <a:t>measured </a:t>
            </a:r>
            <a:r>
              <a:rPr lang="en-GB" b="1" dirty="0">
                <a:solidFill>
                  <a:srgbClr val="0070C0"/>
                </a:solidFill>
                <a:latin typeface="Calibri" panose="020F0502020204030204" pitchFamily="34" charset="0"/>
              </a:rPr>
              <a:t>in square </a:t>
            </a:r>
            <a:r>
              <a:rPr lang="en-GB" b="1" dirty="0" smtClean="0">
                <a:solidFill>
                  <a:srgbClr val="0070C0"/>
                </a:solidFill>
                <a:latin typeface="Calibri" panose="020F0502020204030204" pitchFamily="34" charset="0"/>
              </a:rPr>
              <a:t>millimetres </a:t>
            </a:r>
            <a:r>
              <a:rPr lang="en-GB" b="1" dirty="0">
                <a:solidFill>
                  <a:srgbClr val="0070C0"/>
                </a:solidFill>
                <a:latin typeface="Calibri" panose="020F0502020204030204" pitchFamily="34" charset="0"/>
              </a:rPr>
              <a:t>per </a:t>
            </a:r>
            <a:r>
              <a:rPr lang="en-GB" b="1" dirty="0" smtClean="0">
                <a:solidFill>
                  <a:srgbClr val="0070C0"/>
                </a:solidFill>
                <a:latin typeface="Calibri" panose="020F0502020204030204" pitchFamily="34" charset="0"/>
              </a:rPr>
              <a:t>second. </a:t>
            </a:r>
            <a:r>
              <a:rPr lang="en-US" altLang="en-US" b="1" dirty="0" smtClean="0">
                <a:solidFill>
                  <a:srgbClr val="0070C0"/>
                </a:solidFill>
              </a:rPr>
              <a:t>(mm</a:t>
            </a:r>
            <a:r>
              <a:rPr lang="en-US" altLang="en-US" b="1" baseline="30000" dirty="0" smtClean="0">
                <a:solidFill>
                  <a:srgbClr val="0070C0"/>
                </a:solidFill>
              </a:rPr>
              <a:t>2</a:t>
            </a:r>
            <a:r>
              <a:rPr lang="en-US" altLang="en-US" b="1" dirty="0" smtClean="0">
                <a:solidFill>
                  <a:srgbClr val="0070C0"/>
                </a:solidFill>
              </a:rPr>
              <a:t>/sec</a:t>
            </a:r>
            <a:r>
              <a:rPr lang="en-US" altLang="en-US" b="1" dirty="0">
                <a:solidFill>
                  <a:srgbClr val="0070C0"/>
                </a:solidFill>
              </a:rPr>
              <a:t>) </a:t>
            </a:r>
          </a:p>
          <a:p>
            <a:pPr algn="just"/>
            <a:endParaRPr lang="en-GB" b="1" dirty="0">
              <a:solidFill>
                <a:srgbClr val="0070C0"/>
              </a:solidFill>
              <a:latin typeface="Calibri" panose="020F0502020204030204" pitchFamily="34" charset="0"/>
            </a:endParaRPr>
          </a:p>
        </p:txBody>
      </p:sp>
      <p:cxnSp>
        <p:nvCxnSpPr>
          <p:cNvPr id="6" name="Straight Arrow Connector 5"/>
          <p:cNvCxnSpPr/>
          <p:nvPr/>
        </p:nvCxnSpPr>
        <p:spPr>
          <a:xfrm flipH="1" flipV="1">
            <a:off x="3923928" y="3355359"/>
            <a:ext cx="1476164" cy="217657"/>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179512" y="6211669"/>
            <a:ext cx="4680520" cy="646331"/>
          </a:xfrm>
          <a:prstGeom prst="rect">
            <a:avLst/>
          </a:prstGeom>
          <a:solidFill>
            <a:schemeClr val="bg1"/>
          </a:solidFill>
          <a:ln w="19050">
            <a:solidFill>
              <a:schemeClr val="tx1"/>
            </a:solidFill>
          </a:ln>
        </p:spPr>
        <p:txBody>
          <a:bodyPr wrap="square" rtlCol="0">
            <a:spAutoFit/>
          </a:bodyPr>
          <a:lstStyle/>
          <a:p>
            <a:r>
              <a:rPr lang="en-GB" dirty="0" smtClean="0"/>
              <a:t>We measure the coefficient within the range of the Primary Consolidation</a:t>
            </a:r>
            <a:endParaRPr lang="en-GB" dirty="0"/>
          </a:p>
        </p:txBody>
      </p:sp>
      <p:cxnSp>
        <p:nvCxnSpPr>
          <p:cNvPr id="8" name="Straight Arrow Connector 7"/>
          <p:cNvCxnSpPr/>
          <p:nvPr/>
        </p:nvCxnSpPr>
        <p:spPr>
          <a:xfrm flipH="1" flipV="1">
            <a:off x="3923928" y="2606770"/>
            <a:ext cx="1476164" cy="217657"/>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3923928" y="5245423"/>
            <a:ext cx="1476164" cy="217657"/>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5664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 calcmode="lin" valueType="num">
                                      <p:cBhvr additive="base">
                                        <p:cTn id="2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anim calcmode="lin" valueType="num">
                                      <p:cBhvr additive="base">
                                        <p:cTn id="3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6"/>
                                        </p:tgtEl>
                                        <p:attrNameLst>
                                          <p:attrName>style.visibility</p:attrName>
                                        </p:attrNameLst>
                                      </p:cBhvr>
                                      <p:to>
                                        <p:strVal val="visible"/>
                                      </p:to>
                                    </p:set>
                                    <p:anim calcmode="lin" valueType="num">
                                      <p:cBhvr additive="base">
                                        <p:cTn id="41" dur="500" fill="hold"/>
                                        <p:tgtEl>
                                          <p:spTgt spid="6"/>
                                        </p:tgtEl>
                                        <p:attrNameLst>
                                          <p:attrName>ppt_x</p:attrName>
                                        </p:attrNameLst>
                                      </p:cBhvr>
                                      <p:tavLst>
                                        <p:tav tm="0">
                                          <p:val>
                                            <p:strVal val="#ppt_x"/>
                                          </p:val>
                                        </p:tav>
                                        <p:tav tm="100000">
                                          <p:val>
                                            <p:strVal val="#ppt_x"/>
                                          </p:val>
                                        </p:tav>
                                      </p:tavLst>
                                    </p:anim>
                                    <p:anim calcmode="lin" valueType="num">
                                      <p:cBhvr additive="base">
                                        <p:cTn id="4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2">
                                            <p:txEl>
                                              <p:pRg st="8" end="8"/>
                                            </p:txEl>
                                          </p:spTgt>
                                        </p:tgtEl>
                                        <p:attrNameLst>
                                          <p:attrName>style.visibility</p:attrName>
                                        </p:attrNameLst>
                                      </p:cBhvr>
                                      <p:to>
                                        <p:strVal val="visible"/>
                                      </p:to>
                                    </p:set>
                                    <p:anim calcmode="lin" valueType="num">
                                      <p:cBhvr additive="base">
                                        <p:cTn id="47"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
                                            <p:txEl>
                                              <p:pRg st="8" end="8"/>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2">
                                            <p:txEl>
                                              <p:pRg st="9" end="9"/>
                                            </p:txEl>
                                          </p:spTgt>
                                        </p:tgtEl>
                                        <p:attrNameLst>
                                          <p:attrName>style.visibility</p:attrName>
                                        </p:attrNameLst>
                                      </p:cBhvr>
                                      <p:to>
                                        <p:strVal val="visible"/>
                                      </p:to>
                                    </p:set>
                                    <p:anim calcmode="lin" valueType="num">
                                      <p:cBhvr additive="base">
                                        <p:cTn id="51"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
                                            <p:txEl>
                                              <p:pRg st="9" end="9"/>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2">
                                            <p:txEl>
                                              <p:pRg st="10" end="10"/>
                                            </p:txEl>
                                          </p:spTgt>
                                        </p:tgtEl>
                                        <p:attrNameLst>
                                          <p:attrName>style.visibility</p:attrName>
                                        </p:attrNameLst>
                                      </p:cBhvr>
                                      <p:to>
                                        <p:strVal val="visible"/>
                                      </p:to>
                                    </p:set>
                                    <p:anim calcmode="lin" valueType="num">
                                      <p:cBhvr additive="base">
                                        <p:cTn id="55"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2">
                                            <p:txEl>
                                              <p:pRg st="11" end="11"/>
                                            </p:txEl>
                                          </p:spTgt>
                                        </p:tgtEl>
                                        <p:attrNameLst>
                                          <p:attrName>style.visibility</p:attrName>
                                        </p:attrNameLst>
                                      </p:cBhvr>
                                      <p:to>
                                        <p:strVal val="visible"/>
                                      </p:to>
                                    </p:set>
                                    <p:anim calcmode="lin" valueType="num">
                                      <p:cBhvr additive="base">
                                        <p:cTn id="5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2">
                                            <p:txEl>
                                              <p:pRg st="11" end="11"/>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2">
                                            <p:txEl>
                                              <p:pRg st="12" end="12"/>
                                            </p:txEl>
                                          </p:spTgt>
                                        </p:tgtEl>
                                        <p:attrNameLst>
                                          <p:attrName>style.visibility</p:attrName>
                                        </p:attrNameLst>
                                      </p:cBhvr>
                                      <p:to>
                                        <p:strVal val="visible"/>
                                      </p:to>
                                    </p:set>
                                    <p:anim calcmode="lin" valueType="num">
                                      <p:cBhvr additive="base">
                                        <p:cTn id="6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9"/>
                                        </p:tgtEl>
                                        <p:attrNameLst>
                                          <p:attrName>style.visibility</p:attrName>
                                        </p:attrNameLst>
                                      </p:cBhvr>
                                      <p:to>
                                        <p:strVal val="visible"/>
                                      </p:to>
                                    </p:set>
                                    <p:anim calcmode="lin" valueType="num">
                                      <p:cBhvr additive="base">
                                        <p:cTn id="69" dur="500" fill="hold"/>
                                        <p:tgtEl>
                                          <p:spTgt spid="9"/>
                                        </p:tgtEl>
                                        <p:attrNameLst>
                                          <p:attrName>ppt_x</p:attrName>
                                        </p:attrNameLst>
                                      </p:cBhvr>
                                      <p:tavLst>
                                        <p:tav tm="0">
                                          <p:val>
                                            <p:strVal val="#ppt_x"/>
                                          </p:val>
                                        </p:tav>
                                        <p:tav tm="100000">
                                          <p:val>
                                            <p:strVal val="#ppt_x"/>
                                          </p:val>
                                        </p:tav>
                                      </p:tavLst>
                                    </p:anim>
                                    <p:anim calcmode="lin" valueType="num">
                                      <p:cBhvr additive="base">
                                        <p:cTn id="7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7"/>
                                        </p:tgtEl>
                                        <p:attrNameLst>
                                          <p:attrName>style.visibility</p:attrName>
                                        </p:attrNameLst>
                                      </p:cBhvr>
                                      <p:to>
                                        <p:strVal val="visible"/>
                                      </p:to>
                                    </p:set>
                                    <p:anim calcmode="lin" valueType="num">
                                      <p:cBhvr additive="base">
                                        <p:cTn id="75" dur="500" fill="hold"/>
                                        <p:tgtEl>
                                          <p:spTgt spid="7"/>
                                        </p:tgtEl>
                                        <p:attrNameLst>
                                          <p:attrName>ppt_x</p:attrName>
                                        </p:attrNameLst>
                                      </p:cBhvr>
                                      <p:tavLst>
                                        <p:tav tm="0">
                                          <p:val>
                                            <p:strVal val="#ppt_x"/>
                                          </p:val>
                                        </p:tav>
                                        <p:tav tm="100000">
                                          <p:val>
                                            <p:strVal val="#ppt_x"/>
                                          </p:val>
                                        </p:tav>
                                      </p:tavLst>
                                    </p:anim>
                                    <p:anim calcmode="lin" valueType="num">
                                      <p:cBhvr additive="base">
                                        <p:cTn id="7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32055" y="149680"/>
            <a:ext cx="8229600" cy="1139825"/>
          </a:xfrm>
        </p:spPr>
        <p:txBody>
          <a:bodyPr/>
          <a:lstStyle/>
          <a:p>
            <a:r>
              <a:rPr lang="en-US" altLang="en-US" dirty="0">
                <a:solidFill>
                  <a:srgbClr val="0070C0"/>
                </a:solidFill>
                <a:latin typeface="+mn-lt"/>
              </a:rPr>
              <a:t>Coefficient of Consolidation (</a:t>
            </a:r>
            <a:r>
              <a:rPr lang="en-US" altLang="en-US" dirty="0" err="1">
                <a:solidFill>
                  <a:srgbClr val="0070C0"/>
                </a:solidFill>
                <a:latin typeface="+mn-lt"/>
              </a:rPr>
              <a:t>c</a:t>
            </a:r>
            <a:r>
              <a:rPr lang="en-US" altLang="en-US" baseline="-25000" dirty="0" err="1">
                <a:solidFill>
                  <a:srgbClr val="0070C0"/>
                </a:solidFill>
                <a:latin typeface="+mn-lt"/>
              </a:rPr>
              <a:t>v</a:t>
            </a:r>
            <a:r>
              <a:rPr lang="en-US" altLang="en-US" dirty="0">
                <a:solidFill>
                  <a:srgbClr val="0070C0"/>
                </a:solidFill>
                <a:latin typeface="+mn-lt"/>
              </a:rPr>
              <a:t>)</a:t>
            </a:r>
          </a:p>
        </p:txBody>
      </p:sp>
      <p:sp>
        <p:nvSpPr>
          <p:cNvPr id="25608" name="Rectangle 8"/>
          <p:cNvSpPr>
            <a:spLocks noGrp="1" noChangeArrowheads="1"/>
          </p:cNvSpPr>
          <p:nvPr>
            <p:ph type="body" sz="half" idx="2"/>
          </p:nvPr>
        </p:nvSpPr>
        <p:spPr>
          <a:xfrm>
            <a:off x="604782" y="1297980"/>
            <a:ext cx="4577764" cy="5184576"/>
          </a:xfrm>
        </p:spPr>
        <p:txBody>
          <a:bodyPr>
            <a:normAutofit/>
          </a:bodyPr>
          <a:lstStyle/>
          <a:p>
            <a:pPr marL="109728" indent="0">
              <a:lnSpc>
                <a:spcPct val="90000"/>
              </a:lnSpc>
              <a:buNone/>
            </a:pPr>
            <a:endParaRPr lang="en-US" altLang="en-US" sz="2200" b="1" dirty="0">
              <a:solidFill>
                <a:srgbClr val="0070C0"/>
              </a:solidFill>
              <a:latin typeface="Calibri" panose="020F0502020204030204" pitchFamily="34" charset="0"/>
            </a:endParaRPr>
          </a:p>
          <a:p>
            <a:pPr marL="109728" indent="0">
              <a:lnSpc>
                <a:spcPct val="90000"/>
              </a:lnSpc>
              <a:buNone/>
            </a:pPr>
            <a:r>
              <a:rPr lang="en-US" altLang="en-US" sz="2200" b="1" dirty="0" smtClean="0">
                <a:solidFill>
                  <a:srgbClr val="0070C0"/>
                </a:solidFill>
                <a:latin typeface="Calibri" panose="020F0502020204030204" pitchFamily="34" charset="0"/>
              </a:rPr>
              <a:t>U     = the percentage </a:t>
            </a:r>
            <a:r>
              <a:rPr lang="en-US" altLang="en-US" sz="2200" b="1" dirty="0">
                <a:solidFill>
                  <a:srgbClr val="0070C0"/>
                </a:solidFill>
                <a:latin typeface="Calibri" panose="020F0502020204030204" pitchFamily="34" charset="0"/>
              </a:rPr>
              <a:t>of </a:t>
            </a:r>
            <a:r>
              <a:rPr lang="en-US" altLang="en-US" sz="2200" b="1" dirty="0" smtClean="0">
                <a:solidFill>
                  <a:srgbClr val="0070C0"/>
                </a:solidFill>
                <a:latin typeface="Calibri" panose="020F0502020204030204" pitchFamily="34" charset="0"/>
              </a:rPr>
              <a:t>our </a:t>
            </a:r>
          </a:p>
          <a:p>
            <a:pPr marL="109728" indent="0">
              <a:lnSpc>
                <a:spcPct val="90000"/>
              </a:lnSpc>
              <a:buNone/>
            </a:pPr>
            <a:r>
              <a:rPr lang="en-US" altLang="en-US" sz="2200" b="1" dirty="0">
                <a:solidFill>
                  <a:srgbClr val="0070C0"/>
                </a:solidFill>
                <a:latin typeface="Calibri" panose="020F0502020204030204" pitchFamily="34" charset="0"/>
              </a:rPr>
              <a:t> </a:t>
            </a:r>
            <a:r>
              <a:rPr lang="en-US" altLang="en-US" sz="2200" b="1" dirty="0" smtClean="0">
                <a:solidFill>
                  <a:srgbClr val="0070C0"/>
                </a:solidFill>
                <a:latin typeface="Calibri" panose="020F0502020204030204" pitchFamily="34" charset="0"/>
              </a:rPr>
              <a:t>          ‘primary consolidation’</a:t>
            </a:r>
            <a:endParaRPr lang="en-US" altLang="en-US" sz="2200" b="1" dirty="0">
              <a:solidFill>
                <a:srgbClr val="0070C0"/>
              </a:solidFill>
              <a:latin typeface="Calibri" panose="020F0502020204030204" pitchFamily="34" charset="0"/>
            </a:endParaRPr>
          </a:p>
          <a:p>
            <a:pPr marL="109728" indent="0">
              <a:lnSpc>
                <a:spcPct val="90000"/>
              </a:lnSpc>
              <a:buNone/>
            </a:pPr>
            <a:endParaRPr lang="en-US" altLang="en-US" sz="2200" b="1" dirty="0">
              <a:solidFill>
                <a:srgbClr val="0070C0"/>
              </a:solidFill>
              <a:latin typeface="Calibri" panose="020F0502020204030204" pitchFamily="34" charset="0"/>
            </a:endParaRPr>
          </a:p>
          <a:p>
            <a:pPr marL="109728" indent="0">
              <a:lnSpc>
                <a:spcPct val="90000"/>
              </a:lnSpc>
              <a:buNone/>
            </a:pPr>
            <a:r>
              <a:rPr lang="en-US" altLang="en-US" sz="2200" b="1" dirty="0">
                <a:solidFill>
                  <a:srgbClr val="0070C0"/>
                </a:solidFill>
                <a:latin typeface="Calibri" panose="020F0502020204030204" pitchFamily="34" charset="0"/>
              </a:rPr>
              <a:t>T</a:t>
            </a:r>
            <a:r>
              <a:rPr lang="en-US" altLang="en-US" sz="2200" b="1" baseline="-25000" dirty="0">
                <a:solidFill>
                  <a:srgbClr val="0070C0"/>
                </a:solidFill>
                <a:latin typeface="Calibri" panose="020F0502020204030204" pitchFamily="34" charset="0"/>
              </a:rPr>
              <a:t>50</a:t>
            </a:r>
            <a:r>
              <a:rPr lang="en-US" altLang="en-US" sz="2200" b="1" dirty="0">
                <a:solidFill>
                  <a:srgbClr val="0070C0"/>
                </a:solidFill>
                <a:latin typeface="Calibri" panose="020F0502020204030204" pitchFamily="34" charset="0"/>
              </a:rPr>
              <a:t> </a:t>
            </a:r>
            <a:r>
              <a:rPr lang="en-US" altLang="en-US" sz="2200" b="1" dirty="0" smtClean="0">
                <a:solidFill>
                  <a:srgbClr val="0070C0"/>
                </a:solidFill>
                <a:latin typeface="Calibri" panose="020F0502020204030204" pitchFamily="34" charset="0"/>
              </a:rPr>
              <a:t>   = </a:t>
            </a:r>
            <a:r>
              <a:rPr lang="en-US" altLang="en-US" sz="2200" b="1" dirty="0">
                <a:solidFill>
                  <a:srgbClr val="0070C0"/>
                </a:solidFill>
                <a:latin typeface="Calibri" panose="020F0502020204030204" pitchFamily="34" charset="0"/>
              </a:rPr>
              <a:t>T</a:t>
            </a:r>
            <a:r>
              <a:rPr lang="en-US" altLang="en-US" sz="2200" b="1" dirty="0" smtClean="0">
                <a:solidFill>
                  <a:srgbClr val="0070C0"/>
                </a:solidFill>
                <a:latin typeface="Calibri" panose="020F0502020204030204" pitchFamily="34" charset="0"/>
              </a:rPr>
              <a:t>ime ‘factor’ </a:t>
            </a:r>
            <a:r>
              <a:rPr lang="en-US" altLang="en-US" sz="2200" b="1" dirty="0">
                <a:solidFill>
                  <a:srgbClr val="0070C0"/>
                </a:solidFill>
                <a:latin typeface="Calibri" panose="020F0502020204030204" pitchFamily="34" charset="0"/>
              </a:rPr>
              <a:t>at U = 50</a:t>
            </a:r>
            <a:r>
              <a:rPr lang="en-US" altLang="en-US" sz="2200" b="1" dirty="0" smtClean="0">
                <a:solidFill>
                  <a:srgbClr val="0070C0"/>
                </a:solidFill>
                <a:latin typeface="Calibri" panose="020F0502020204030204" pitchFamily="34" charset="0"/>
              </a:rPr>
              <a:t>%</a:t>
            </a:r>
          </a:p>
          <a:p>
            <a:pPr marL="109728" indent="0">
              <a:lnSpc>
                <a:spcPct val="90000"/>
              </a:lnSpc>
              <a:buNone/>
            </a:pPr>
            <a:r>
              <a:rPr lang="en-US" altLang="en-US" sz="2200" b="1" dirty="0" smtClean="0">
                <a:solidFill>
                  <a:srgbClr val="0070C0"/>
                </a:solidFill>
                <a:latin typeface="Calibri" panose="020F0502020204030204" pitchFamily="34" charset="0"/>
              </a:rPr>
              <a:t>             Note </a:t>
            </a:r>
            <a:r>
              <a:rPr lang="en-US" altLang="en-US" sz="2200" b="1" dirty="0">
                <a:solidFill>
                  <a:srgbClr val="0070C0"/>
                </a:solidFill>
                <a:latin typeface="Calibri" panose="020F0502020204030204" pitchFamily="34" charset="0"/>
              </a:rPr>
              <a:t>: If </a:t>
            </a:r>
            <a:r>
              <a:rPr lang="en-US" altLang="en-US" sz="2200" b="1" dirty="0" smtClean="0">
                <a:solidFill>
                  <a:srgbClr val="0070C0"/>
                </a:solidFill>
                <a:latin typeface="Calibri" panose="020F0502020204030204" pitchFamily="34" charset="0"/>
              </a:rPr>
              <a:t>U</a:t>
            </a:r>
            <a:r>
              <a:rPr lang="en-US" altLang="en-US" sz="2200" b="1" baseline="-25000" dirty="0">
                <a:solidFill>
                  <a:srgbClr val="0070C0"/>
                </a:solidFill>
                <a:latin typeface="Calibri" panose="020F0502020204030204" pitchFamily="34" charset="0"/>
              </a:rPr>
              <a:t> </a:t>
            </a:r>
            <a:r>
              <a:rPr lang="en-US" altLang="en-US" sz="2200" b="1" dirty="0" smtClean="0">
                <a:solidFill>
                  <a:srgbClr val="0070C0"/>
                </a:solidFill>
                <a:latin typeface="Calibri" panose="020F0502020204030204" pitchFamily="34" charset="0"/>
              </a:rPr>
              <a:t>= </a:t>
            </a:r>
            <a:r>
              <a:rPr lang="en-US" altLang="en-US" sz="2200" b="1" dirty="0">
                <a:solidFill>
                  <a:srgbClr val="0070C0"/>
                </a:solidFill>
                <a:latin typeface="Calibri" panose="020F0502020204030204" pitchFamily="34" charset="0"/>
              </a:rPr>
              <a:t>50%, </a:t>
            </a:r>
            <a:endParaRPr lang="en-US" altLang="en-US" sz="2200" b="1" dirty="0" smtClean="0">
              <a:solidFill>
                <a:srgbClr val="0070C0"/>
              </a:solidFill>
              <a:latin typeface="Calibri" panose="020F0502020204030204" pitchFamily="34" charset="0"/>
            </a:endParaRPr>
          </a:p>
          <a:p>
            <a:pPr marL="109728" indent="0">
              <a:lnSpc>
                <a:spcPct val="90000"/>
              </a:lnSpc>
              <a:buNone/>
            </a:pPr>
            <a:r>
              <a:rPr lang="en-US" altLang="en-US" sz="2200" b="1" dirty="0" smtClean="0">
                <a:solidFill>
                  <a:srgbClr val="0070C0"/>
                </a:solidFill>
                <a:latin typeface="Calibri" panose="020F0502020204030204" pitchFamily="34" charset="0"/>
              </a:rPr>
              <a:t>             Then T</a:t>
            </a:r>
            <a:r>
              <a:rPr lang="en-US" altLang="en-US" sz="2200" b="1" baseline="-25000" dirty="0" smtClean="0">
                <a:solidFill>
                  <a:srgbClr val="0070C0"/>
                </a:solidFill>
                <a:latin typeface="Calibri" panose="020F0502020204030204" pitchFamily="34" charset="0"/>
              </a:rPr>
              <a:t>50</a:t>
            </a:r>
            <a:r>
              <a:rPr lang="en-US" altLang="en-US" sz="2200" b="1" dirty="0" smtClean="0">
                <a:solidFill>
                  <a:srgbClr val="0070C0"/>
                </a:solidFill>
                <a:latin typeface="Calibri" panose="020F0502020204030204" pitchFamily="34" charset="0"/>
              </a:rPr>
              <a:t> </a:t>
            </a:r>
            <a:r>
              <a:rPr lang="en-US" altLang="en-US" sz="2200" b="1" dirty="0">
                <a:solidFill>
                  <a:srgbClr val="0070C0"/>
                </a:solidFill>
                <a:latin typeface="Calibri" panose="020F0502020204030204" pitchFamily="34" charset="0"/>
              </a:rPr>
              <a:t>= </a:t>
            </a:r>
            <a:r>
              <a:rPr lang="en-US" altLang="en-US" sz="2200" b="1" dirty="0" smtClean="0">
                <a:solidFill>
                  <a:srgbClr val="0070C0"/>
                </a:solidFill>
                <a:latin typeface="Calibri" panose="020F0502020204030204" pitchFamily="34" charset="0"/>
              </a:rPr>
              <a:t>0.197 (from tables)</a:t>
            </a:r>
            <a:endParaRPr lang="en-US" altLang="en-US" sz="2200" b="1" dirty="0">
              <a:solidFill>
                <a:srgbClr val="0070C0"/>
              </a:solidFill>
              <a:latin typeface="Calibri" panose="020F0502020204030204" pitchFamily="34" charset="0"/>
            </a:endParaRPr>
          </a:p>
          <a:p>
            <a:pPr marL="109728" indent="0">
              <a:lnSpc>
                <a:spcPct val="90000"/>
              </a:lnSpc>
              <a:buNone/>
            </a:pPr>
            <a:endParaRPr lang="en-US" altLang="en-US" sz="2200" b="1" dirty="0">
              <a:solidFill>
                <a:srgbClr val="0070C0"/>
              </a:solidFill>
              <a:latin typeface="Calibri" panose="020F0502020204030204" pitchFamily="34" charset="0"/>
            </a:endParaRPr>
          </a:p>
          <a:p>
            <a:pPr marL="109728" indent="0">
              <a:lnSpc>
                <a:spcPct val="90000"/>
              </a:lnSpc>
              <a:buNone/>
            </a:pPr>
            <a:r>
              <a:rPr lang="en-US" altLang="en-US" sz="2200" b="1" dirty="0">
                <a:solidFill>
                  <a:srgbClr val="0070C0"/>
                </a:solidFill>
                <a:latin typeface="Calibri" panose="020F0502020204030204" pitchFamily="34" charset="0"/>
              </a:rPr>
              <a:t>H</a:t>
            </a:r>
            <a:r>
              <a:rPr lang="en-US" altLang="en-US" sz="2200" b="1" baseline="-25000" dirty="0">
                <a:solidFill>
                  <a:srgbClr val="0070C0"/>
                </a:solidFill>
                <a:latin typeface="Calibri" panose="020F0502020204030204" pitchFamily="34" charset="0"/>
              </a:rPr>
              <a:t>dr50</a:t>
            </a:r>
            <a:r>
              <a:rPr lang="en-US" altLang="en-US" sz="2200" b="1" dirty="0">
                <a:solidFill>
                  <a:srgbClr val="0070C0"/>
                </a:solidFill>
                <a:latin typeface="Calibri" panose="020F0502020204030204" pitchFamily="34" charset="0"/>
              </a:rPr>
              <a:t> = height of drainage at</a:t>
            </a:r>
          </a:p>
          <a:p>
            <a:pPr>
              <a:lnSpc>
                <a:spcPct val="90000"/>
              </a:lnSpc>
              <a:buFont typeface="Wingdings" pitchFamily="2" charset="2"/>
              <a:buNone/>
            </a:pPr>
            <a:r>
              <a:rPr lang="en-US" altLang="en-US" sz="2200" b="1" dirty="0">
                <a:solidFill>
                  <a:srgbClr val="0070C0"/>
                </a:solidFill>
                <a:latin typeface="Calibri" panose="020F0502020204030204" pitchFamily="34" charset="0"/>
              </a:rPr>
              <a:t>		  </a:t>
            </a:r>
            <a:r>
              <a:rPr lang="en-US" altLang="en-US" sz="2200" b="1" dirty="0" smtClean="0">
                <a:solidFill>
                  <a:srgbClr val="0070C0"/>
                </a:solidFill>
                <a:latin typeface="Calibri" panose="020F0502020204030204" pitchFamily="34" charset="0"/>
              </a:rPr>
              <a:t> U </a:t>
            </a:r>
            <a:r>
              <a:rPr lang="en-US" altLang="en-US" sz="2200" b="1" dirty="0">
                <a:solidFill>
                  <a:srgbClr val="0070C0"/>
                </a:solidFill>
                <a:latin typeface="Calibri" panose="020F0502020204030204" pitchFamily="34" charset="0"/>
              </a:rPr>
              <a:t>= 50</a:t>
            </a:r>
            <a:r>
              <a:rPr lang="en-US" altLang="en-US" sz="2200" b="1" dirty="0" smtClean="0">
                <a:solidFill>
                  <a:srgbClr val="0070C0"/>
                </a:solidFill>
                <a:latin typeface="Calibri" panose="020F0502020204030204" pitchFamily="34" charset="0"/>
              </a:rPr>
              <a:t>%</a:t>
            </a:r>
          </a:p>
          <a:p>
            <a:pPr>
              <a:lnSpc>
                <a:spcPct val="90000"/>
              </a:lnSpc>
              <a:buFont typeface="Wingdings" pitchFamily="2" charset="2"/>
              <a:buNone/>
            </a:pPr>
            <a:endParaRPr lang="en-US" altLang="en-US" sz="2200" b="1" dirty="0">
              <a:solidFill>
                <a:srgbClr val="0070C0"/>
              </a:solidFill>
              <a:latin typeface="Calibri" panose="020F0502020204030204" pitchFamily="34" charset="0"/>
            </a:endParaRPr>
          </a:p>
          <a:p>
            <a:pPr marL="109728" indent="0">
              <a:lnSpc>
                <a:spcPct val="90000"/>
              </a:lnSpc>
              <a:buNone/>
            </a:pPr>
            <a:r>
              <a:rPr lang="en-US" altLang="en-US" sz="2200" b="1" dirty="0">
                <a:solidFill>
                  <a:srgbClr val="0070C0"/>
                </a:solidFill>
                <a:latin typeface="Calibri" panose="020F0502020204030204" pitchFamily="34" charset="0"/>
              </a:rPr>
              <a:t>t</a:t>
            </a:r>
            <a:r>
              <a:rPr lang="en-US" altLang="en-US" sz="2200" b="1" baseline="-25000" dirty="0">
                <a:solidFill>
                  <a:srgbClr val="0070C0"/>
                </a:solidFill>
                <a:latin typeface="Calibri" panose="020F0502020204030204" pitchFamily="34" charset="0"/>
              </a:rPr>
              <a:t>50</a:t>
            </a:r>
            <a:r>
              <a:rPr lang="en-US" altLang="en-US" sz="2200" b="1" dirty="0">
                <a:solidFill>
                  <a:srgbClr val="0070C0"/>
                </a:solidFill>
                <a:latin typeface="Calibri" panose="020F0502020204030204" pitchFamily="34" charset="0"/>
              </a:rPr>
              <a:t> </a:t>
            </a:r>
            <a:r>
              <a:rPr lang="en-US" altLang="en-US" sz="2200" b="1" dirty="0" smtClean="0">
                <a:solidFill>
                  <a:srgbClr val="0070C0"/>
                </a:solidFill>
                <a:latin typeface="Calibri" panose="020F0502020204030204" pitchFamily="34" charset="0"/>
              </a:rPr>
              <a:t>   = </a:t>
            </a:r>
            <a:r>
              <a:rPr lang="en-US" altLang="en-US" sz="2200" b="1" dirty="0">
                <a:solidFill>
                  <a:srgbClr val="0070C0"/>
                </a:solidFill>
                <a:latin typeface="Calibri" panose="020F0502020204030204" pitchFamily="34" charset="0"/>
              </a:rPr>
              <a:t>time at U = 50%</a:t>
            </a:r>
          </a:p>
          <a:p>
            <a:pPr marL="109728" indent="0">
              <a:lnSpc>
                <a:spcPct val="90000"/>
              </a:lnSpc>
              <a:buNone/>
            </a:pPr>
            <a:endParaRPr lang="en-US" altLang="en-US" sz="2200" b="1" dirty="0" smtClean="0">
              <a:solidFill>
                <a:srgbClr val="0070C0"/>
              </a:solidFill>
              <a:latin typeface="Calibri" panose="020F0502020204030204" pitchFamily="34" charset="0"/>
            </a:endParaRPr>
          </a:p>
        </p:txBody>
      </p:sp>
      <p:graphicFrame>
        <p:nvGraphicFramePr>
          <p:cNvPr id="25606" name="Object 6"/>
          <p:cNvGraphicFramePr>
            <a:graphicFrameLocks noGrp="1" noChangeAspect="1"/>
          </p:cNvGraphicFramePr>
          <p:nvPr>
            <p:ph sz="half" idx="4294967295"/>
            <p:extLst>
              <p:ext uri="{D42A27DB-BD31-4B8C-83A1-F6EECF244321}">
                <p14:modId xmlns:p14="http://schemas.microsoft.com/office/powerpoint/2010/main" val="2400038926"/>
              </p:ext>
            </p:extLst>
          </p:nvPr>
        </p:nvGraphicFramePr>
        <p:xfrm>
          <a:off x="5004048" y="1484784"/>
          <a:ext cx="3553252" cy="1732211"/>
        </p:xfrm>
        <a:graphic>
          <a:graphicData uri="http://schemas.openxmlformats.org/presentationml/2006/ole">
            <mc:AlternateContent xmlns:mc="http://schemas.openxmlformats.org/markup-compatibility/2006">
              <mc:Choice xmlns:v="urn:schemas-microsoft-com:vml" Requires="v">
                <p:oleObj spid="_x0000_s5178" name="Equation" r:id="rId4" imgW="990170" imgH="482391" progId="Equation.3">
                  <p:embed/>
                </p:oleObj>
              </mc:Choice>
              <mc:Fallback>
                <p:oleObj name="Equation" r:id="rId4" imgW="990170" imgH="482391" progId="Equation.3">
                  <p:embed/>
                  <p:pic>
                    <p:nvPicPr>
                      <p:cNvPr id="0" name="Picture 38"/>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04048" y="1484784"/>
                        <a:ext cx="3553252" cy="173221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 name="Rectangle 1"/>
          <p:cNvSpPr/>
          <p:nvPr/>
        </p:nvSpPr>
        <p:spPr>
          <a:xfrm>
            <a:off x="5292080" y="3671981"/>
            <a:ext cx="3744416" cy="923330"/>
          </a:xfrm>
          <a:prstGeom prst="rect">
            <a:avLst/>
          </a:prstGeom>
        </p:spPr>
        <p:txBody>
          <a:bodyPr wrap="square">
            <a:spAutoFit/>
          </a:bodyPr>
          <a:lstStyle/>
          <a:p>
            <a:r>
              <a:rPr lang="en-GB" b="1" dirty="0" smtClean="0"/>
              <a:t>Where:</a:t>
            </a:r>
          </a:p>
          <a:p>
            <a:r>
              <a:rPr lang="fr-FR" i="1" dirty="0" smtClean="0"/>
              <a:t>H</a:t>
            </a:r>
            <a:r>
              <a:rPr lang="fr-FR" i="1" baseline="-25000" dirty="0" smtClean="0"/>
              <a:t>dr</a:t>
            </a:r>
            <a:r>
              <a:rPr lang="fr-FR" i="1" dirty="0" smtClean="0"/>
              <a:t> </a:t>
            </a:r>
            <a:r>
              <a:rPr lang="fr-FR" dirty="0"/>
              <a:t>= </a:t>
            </a:r>
            <a:r>
              <a:rPr lang="fr-FR" dirty="0" smtClean="0"/>
              <a:t>Average longest drain</a:t>
            </a:r>
          </a:p>
          <a:p>
            <a:r>
              <a:rPr lang="fr-FR" dirty="0"/>
              <a:t> </a:t>
            </a:r>
            <a:r>
              <a:rPr lang="fr-FR" dirty="0" smtClean="0"/>
              <a:t>       path </a:t>
            </a:r>
            <a:r>
              <a:rPr lang="en-GB" dirty="0" smtClean="0"/>
              <a:t>during </a:t>
            </a:r>
            <a:r>
              <a:rPr lang="en-GB" dirty="0"/>
              <a:t>consolidation.</a:t>
            </a:r>
          </a:p>
        </p:txBody>
      </p:sp>
      <p:sp>
        <p:nvSpPr>
          <p:cNvPr id="3" name="Rectangle 2"/>
          <p:cNvSpPr/>
          <p:nvPr/>
        </p:nvSpPr>
        <p:spPr>
          <a:xfrm>
            <a:off x="5292080" y="5040132"/>
            <a:ext cx="3635896" cy="1200329"/>
          </a:xfrm>
          <a:prstGeom prst="rect">
            <a:avLst/>
          </a:prstGeom>
        </p:spPr>
        <p:txBody>
          <a:bodyPr wrap="square">
            <a:spAutoFit/>
          </a:bodyPr>
          <a:lstStyle/>
          <a:p>
            <a:r>
              <a:rPr lang="en-GB" dirty="0"/>
              <a:t>T</a:t>
            </a:r>
            <a:r>
              <a:rPr lang="en-GB" dirty="0" smtClean="0"/>
              <a:t>he </a:t>
            </a:r>
            <a:r>
              <a:rPr lang="en-GB" dirty="0"/>
              <a:t>longest drainage path for a load increment is equal </a:t>
            </a:r>
            <a:r>
              <a:rPr lang="en-GB" b="1" dirty="0">
                <a:solidFill>
                  <a:srgbClr val="0070C0"/>
                </a:solidFill>
              </a:rPr>
              <a:t>to one half of the average sample </a:t>
            </a:r>
            <a:r>
              <a:rPr lang="en-GB" b="1" dirty="0" smtClean="0">
                <a:solidFill>
                  <a:srgbClr val="0070C0"/>
                </a:solidFill>
              </a:rPr>
              <a:t>height (thickness). </a:t>
            </a:r>
            <a:endParaRPr lang="en-GB" b="1" dirty="0">
              <a:solidFill>
                <a:srgbClr val="0070C0"/>
              </a:solidFill>
            </a:endParaRPr>
          </a:p>
        </p:txBody>
      </p:sp>
      <p:cxnSp>
        <p:nvCxnSpPr>
          <p:cNvPr id="5" name="Straight Arrow Connector 4"/>
          <p:cNvCxnSpPr/>
          <p:nvPr/>
        </p:nvCxnSpPr>
        <p:spPr>
          <a:xfrm>
            <a:off x="6756959" y="4595311"/>
            <a:ext cx="0" cy="444823"/>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4" name="Rectangle 3"/>
          <p:cNvSpPr/>
          <p:nvPr/>
        </p:nvSpPr>
        <p:spPr>
          <a:xfrm>
            <a:off x="3070785" y="6239053"/>
            <a:ext cx="6084168" cy="646331"/>
          </a:xfrm>
          <a:prstGeom prst="rect">
            <a:avLst/>
          </a:prstGeom>
          <a:solidFill>
            <a:schemeClr val="bg1">
              <a:lumMod val="85000"/>
            </a:schemeClr>
          </a:solidFill>
          <a:ln w="19050">
            <a:solidFill>
              <a:schemeClr val="tx1"/>
            </a:solidFill>
          </a:ln>
        </p:spPr>
        <p:txBody>
          <a:bodyPr wrap="square">
            <a:spAutoFit/>
          </a:bodyPr>
          <a:lstStyle/>
          <a:p>
            <a:pPr algn="ctr"/>
            <a:r>
              <a:rPr lang="en-GB" sz="1200" b="1" i="1" dirty="0">
                <a:latin typeface="Calibri" panose="020F0502020204030204" pitchFamily="34" charset="0"/>
              </a:rPr>
              <a:t>H </a:t>
            </a:r>
            <a:r>
              <a:rPr lang="en-GB" sz="1200" dirty="0">
                <a:latin typeface="Calibri" panose="020F0502020204030204" pitchFamily="34" charset="0"/>
              </a:rPr>
              <a:t>= </a:t>
            </a:r>
            <a:r>
              <a:rPr lang="en-GB" sz="1200" b="1" i="1" dirty="0">
                <a:latin typeface="Calibri" panose="020F0502020204030204" pitchFamily="34" charset="0"/>
              </a:rPr>
              <a:t>Half of the average thickness </a:t>
            </a:r>
            <a:r>
              <a:rPr lang="en-GB" sz="1200" i="1" dirty="0">
                <a:latin typeface="Calibri" panose="020F0502020204030204" pitchFamily="34" charset="0"/>
              </a:rPr>
              <a:t>of the sample during load increment</a:t>
            </a:r>
            <a:endParaRPr lang="en-GB" sz="1200" dirty="0">
              <a:latin typeface="Calibri" panose="020F0502020204030204" pitchFamily="34" charset="0"/>
            </a:endParaRPr>
          </a:p>
          <a:p>
            <a:pPr algn="ctr"/>
            <a:r>
              <a:rPr lang="en-GB" sz="1200" i="1" dirty="0">
                <a:latin typeface="Calibri" panose="020F0502020204030204" pitchFamily="34" charset="0"/>
              </a:rPr>
              <a:t> </a:t>
            </a:r>
            <a:endParaRPr lang="en-GB" sz="1200" dirty="0">
              <a:latin typeface="Calibri" panose="020F0502020204030204" pitchFamily="34" charset="0"/>
            </a:endParaRPr>
          </a:p>
          <a:p>
            <a:pPr algn="ctr"/>
            <a:r>
              <a:rPr lang="en-GB" sz="1200" b="1" i="1" dirty="0">
                <a:latin typeface="Calibri" panose="020F0502020204030204" pitchFamily="34" charset="0"/>
              </a:rPr>
              <a:t>The average thickness </a:t>
            </a:r>
            <a:r>
              <a:rPr lang="en-GB" sz="1200" i="1" dirty="0">
                <a:latin typeface="Calibri" panose="020F0502020204030204" pitchFamily="34" charset="0"/>
              </a:rPr>
              <a:t>= </a:t>
            </a:r>
            <a:r>
              <a:rPr lang="en-GB" sz="1200" b="1" i="1" dirty="0">
                <a:latin typeface="Calibri" panose="020F0502020204030204" pitchFamily="34" charset="0"/>
              </a:rPr>
              <a:t>(thickness before loading + thickness after primary </a:t>
            </a:r>
            <a:r>
              <a:rPr lang="en-GB" sz="1200" b="1" i="1" dirty="0" smtClean="0">
                <a:latin typeface="Calibri" panose="020F0502020204030204" pitchFamily="34" charset="0"/>
              </a:rPr>
              <a:t>consolidation)/2</a:t>
            </a:r>
            <a:endParaRPr lang="en-GB" sz="1200" dirty="0">
              <a:latin typeface="Calibri" panose="020F0502020204030204" pitchFamily="34" charset="0"/>
            </a:endParaRPr>
          </a:p>
        </p:txBody>
      </p:sp>
      <p:sp>
        <p:nvSpPr>
          <p:cNvPr id="7" name="TextBox 6"/>
          <p:cNvSpPr txBox="1"/>
          <p:nvPr/>
        </p:nvSpPr>
        <p:spPr>
          <a:xfrm>
            <a:off x="6260562" y="2636912"/>
            <a:ext cx="936104" cy="461665"/>
          </a:xfrm>
          <a:prstGeom prst="rect">
            <a:avLst/>
          </a:prstGeom>
          <a:noFill/>
        </p:spPr>
        <p:txBody>
          <a:bodyPr wrap="square" rtlCol="0">
            <a:spAutoFit/>
          </a:bodyPr>
          <a:lstStyle/>
          <a:p>
            <a:r>
              <a:rPr lang="en-GB" sz="2400" b="1" dirty="0" smtClean="0"/>
              <a:t>4 x</a:t>
            </a:r>
            <a:endParaRPr lang="en-GB" sz="2400" b="1" dirty="0"/>
          </a:p>
        </p:txBody>
      </p:sp>
      <p:cxnSp>
        <p:nvCxnSpPr>
          <p:cNvPr id="8" name="Straight Arrow Connector 7"/>
          <p:cNvCxnSpPr/>
          <p:nvPr/>
        </p:nvCxnSpPr>
        <p:spPr>
          <a:xfrm flipH="1">
            <a:off x="4499992" y="6490210"/>
            <a:ext cx="576064" cy="144016"/>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8172400" y="1484784"/>
            <a:ext cx="288032" cy="369332"/>
          </a:xfrm>
          <a:prstGeom prst="rect">
            <a:avLst/>
          </a:prstGeom>
          <a:solidFill>
            <a:schemeClr val="bg1"/>
          </a:solidFill>
        </p:spPr>
        <p:txBody>
          <a:bodyPr wrap="square" rtlCol="0">
            <a:spAutoFit/>
          </a:bodyPr>
          <a:lstStyle/>
          <a:p>
            <a:endParaRPr lang="en-GB" dirty="0"/>
          </a:p>
        </p:txBody>
      </p:sp>
      <p:sp>
        <p:nvSpPr>
          <p:cNvPr id="12" name="Rectangle 11"/>
          <p:cNvSpPr/>
          <p:nvPr/>
        </p:nvSpPr>
        <p:spPr>
          <a:xfrm>
            <a:off x="395536" y="1052736"/>
            <a:ext cx="2739985" cy="341632"/>
          </a:xfrm>
          <a:prstGeom prst="rect">
            <a:avLst/>
          </a:prstGeom>
        </p:spPr>
        <p:txBody>
          <a:bodyPr wrap="square">
            <a:spAutoFit/>
          </a:bodyPr>
          <a:lstStyle/>
          <a:p>
            <a:pPr marL="109728" indent="0">
              <a:lnSpc>
                <a:spcPct val="90000"/>
              </a:lnSpc>
              <a:buNone/>
            </a:pPr>
            <a:r>
              <a:rPr lang="en-US" altLang="en-US" b="1" dirty="0" smtClean="0">
                <a:solidFill>
                  <a:srgbClr val="0070C0"/>
                </a:solidFill>
                <a:latin typeface="Calibri" panose="020F0502020204030204" pitchFamily="34" charset="0"/>
              </a:rPr>
              <a:t>Units of C</a:t>
            </a:r>
            <a:r>
              <a:rPr lang="en-US" altLang="en-US" b="1" baseline="-25000" dirty="0" smtClean="0">
                <a:solidFill>
                  <a:srgbClr val="0070C0"/>
                </a:solidFill>
                <a:latin typeface="Calibri" panose="020F0502020204030204" pitchFamily="34" charset="0"/>
              </a:rPr>
              <a:t>v</a:t>
            </a:r>
            <a:r>
              <a:rPr lang="en-US" altLang="en-US" b="1" dirty="0" smtClean="0">
                <a:solidFill>
                  <a:srgbClr val="0070C0"/>
                </a:solidFill>
                <a:latin typeface="Calibri" panose="020F0502020204030204" pitchFamily="34" charset="0"/>
              </a:rPr>
              <a:t>  = (mm</a:t>
            </a:r>
            <a:r>
              <a:rPr lang="en-US" altLang="en-US" b="1" baseline="30000" dirty="0" smtClean="0">
                <a:solidFill>
                  <a:srgbClr val="0070C0"/>
                </a:solidFill>
                <a:latin typeface="Calibri" panose="020F0502020204030204" pitchFamily="34" charset="0"/>
              </a:rPr>
              <a:t>2</a:t>
            </a:r>
            <a:r>
              <a:rPr lang="en-US" altLang="en-US" b="1" dirty="0" smtClean="0">
                <a:solidFill>
                  <a:srgbClr val="0070C0"/>
                </a:solidFill>
                <a:latin typeface="Calibri" panose="020F0502020204030204" pitchFamily="34" charset="0"/>
              </a:rPr>
              <a:t>/sec) </a:t>
            </a:r>
          </a:p>
        </p:txBody>
      </p:sp>
      <p:sp>
        <p:nvSpPr>
          <p:cNvPr id="13" name="Arc 12"/>
          <p:cNvSpPr/>
          <p:nvPr/>
        </p:nvSpPr>
        <p:spPr>
          <a:xfrm rot="13990791">
            <a:off x="597040" y="1556762"/>
            <a:ext cx="936104" cy="792088"/>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sp>
        <p:nvSpPr>
          <p:cNvPr id="14" name="Arc 13"/>
          <p:cNvSpPr/>
          <p:nvPr/>
        </p:nvSpPr>
        <p:spPr>
          <a:xfrm rot="2259488">
            <a:off x="3597083" y="1481931"/>
            <a:ext cx="807815" cy="1013819"/>
          </a:xfrm>
          <a:prstGeom prst="arc">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cxnSp>
        <p:nvCxnSpPr>
          <p:cNvPr id="16" name="Straight Arrow Connector 15"/>
          <p:cNvCxnSpPr/>
          <p:nvPr/>
        </p:nvCxnSpPr>
        <p:spPr>
          <a:xfrm>
            <a:off x="6876256" y="1196752"/>
            <a:ext cx="0" cy="360040"/>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8" name="Straight Arrow Connector 17"/>
          <p:cNvCxnSpPr/>
          <p:nvPr/>
        </p:nvCxnSpPr>
        <p:spPr>
          <a:xfrm>
            <a:off x="4067944" y="4293096"/>
            <a:ext cx="122413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6" name="TextBox 5"/>
          <p:cNvSpPr txBox="1"/>
          <p:nvPr/>
        </p:nvSpPr>
        <p:spPr>
          <a:xfrm>
            <a:off x="1981864" y="1466628"/>
            <a:ext cx="1944167" cy="276999"/>
          </a:xfrm>
          <a:prstGeom prst="rect">
            <a:avLst/>
          </a:prstGeom>
          <a:noFill/>
        </p:spPr>
        <p:txBody>
          <a:bodyPr wrap="square" rtlCol="0">
            <a:spAutoFit/>
          </a:bodyPr>
          <a:lstStyle/>
          <a:p>
            <a:r>
              <a:rPr lang="en-GB" sz="1200" dirty="0" smtClean="0"/>
              <a:t>If We Say That….</a:t>
            </a:r>
            <a:endParaRPr lang="en-GB" sz="1200" dirty="0"/>
          </a:p>
        </p:txBody>
      </p:sp>
      <p:sp>
        <p:nvSpPr>
          <p:cNvPr id="9" name="TextBox 8"/>
          <p:cNvSpPr txBox="1"/>
          <p:nvPr/>
        </p:nvSpPr>
        <p:spPr>
          <a:xfrm>
            <a:off x="0" y="2780928"/>
            <a:ext cx="755576"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(Large)</a:t>
            </a:r>
            <a:endParaRPr lang="en-GB" sz="1200" dirty="0">
              <a:latin typeface="Arial" panose="020B0604020202020204" pitchFamily="34" charset="0"/>
              <a:cs typeface="Arial" panose="020B0604020202020204" pitchFamily="34" charset="0"/>
            </a:endParaRPr>
          </a:p>
        </p:txBody>
      </p:sp>
      <p:sp>
        <p:nvSpPr>
          <p:cNvPr id="19" name="TextBox 18"/>
          <p:cNvSpPr txBox="1"/>
          <p:nvPr/>
        </p:nvSpPr>
        <p:spPr>
          <a:xfrm>
            <a:off x="13497" y="5229200"/>
            <a:ext cx="755576"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(Small)</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325859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cstate="print"/>
          <a:srcRect/>
          <a:stretch>
            <a:fillRect/>
          </a:stretch>
        </p:blipFill>
        <p:spPr bwMode="auto">
          <a:xfrm>
            <a:off x="1" y="-25756"/>
            <a:ext cx="9143999" cy="6883755"/>
          </a:xfrm>
          <a:prstGeom prst="rect">
            <a:avLst/>
          </a:prstGeom>
          <a:noFill/>
          <a:ln w="9525">
            <a:noFill/>
            <a:miter lim="800000"/>
            <a:headEnd/>
            <a:tailEnd/>
          </a:ln>
        </p:spPr>
      </p:pic>
      <p:sp>
        <p:nvSpPr>
          <p:cNvPr id="3" name="TextBox 2"/>
          <p:cNvSpPr txBox="1"/>
          <p:nvPr/>
        </p:nvSpPr>
        <p:spPr>
          <a:xfrm>
            <a:off x="0" y="6507704"/>
            <a:ext cx="8460432" cy="369332"/>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6012160" y="620688"/>
            <a:ext cx="2016224" cy="648072"/>
          </a:xfrm>
          <a:prstGeom prst="rect">
            <a:avLst/>
          </a:prstGeom>
          <a:solidFill>
            <a:schemeClr val="bg1"/>
          </a:solidFill>
        </p:spPr>
        <p:txBody>
          <a:bodyPr wrap="square" rtlCol="0">
            <a:spAutoFit/>
          </a:bodyPr>
          <a:lstStyle/>
          <a:p>
            <a:endParaRPr lang="en-US" dirty="0"/>
          </a:p>
        </p:txBody>
      </p:sp>
      <p:sp>
        <p:nvSpPr>
          <p:cNvPr id="5" name="TextBox 4"/>
          <p:cNvSpPr txBox="1"/>
          <p:nvPr/>
        </p:nvSpPr>
        <p:spPr>
          <a:xfrm>
            <a:off x="1619672" y="4221088"/>
            <a:ext cx="1080120" cy="307777"/>
          </a:xfrm>
          <a:prstGeom prst="rect">
            <a:avLst/>
          </a:prstGeom>
          <a:solidFill>
            <a:schemeClr val="bg1"/>
          </a:solidFill>
        </p:spPr>
        <p:txBody>
          <a:bodyPr wrap="square" rtlCol="0">
            <a:spAutoFit/>
          </a:bodyPr>
          <a:lstStyle/>
          <a:p>
            <a:r>
              <a:rPr lang="en-GB" sz="1400" b="1" dirty="0" smtClean="0">
                <a:latin typeface="Lithos Pro Regular" panose="04020505030E02020A04" pitchFamily="82" charset="0"/>
              </a:rPr>
              <a:t>0.197</a:t>
            </a:r>
            <a:endParaRPr lang="en-GB" sz="1400" b="1" dirty="0">
              <a:latin typeface="Lithos Pro Regular" panose="04020505030E02020A04" pitchFamily="82" charset="0"/>
            </a:endParaRPr>
          </a:p>
        </p:txBody>
      </p:sp>
      <p:sp>
        <p:nvSpPr>
          <p:cNvPr id="6" name="TextBox 5"/>
          <p:cNvSpPr txBox="1"/>
          <p:nvPr/>
        </p:nvSpPr>
        <p:spPr>
          <a:xfrm>
            <a:off x="3491880" y="4195097"/>
            <a:ext cx="4752528" cy="2629354"/>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077766661"/>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2" cstate="print"/>
          <a:srcRect/>
          <a:stretch>
            <a:fillRect/>
          </a:stretch>
        </p:blipFill>
        <p:spPr bwMode="auto">
          <a:xfrm>
            <a:off x="0" y="0"/>
            <a:ext cx="9232916" cy="6858000"/>
          </a:xfrm>
          <a:prstGeom prst="rect">
            <a:avLst/>
          </a:prstGeom>
          <a:noFill/>
          <a:ln w="9525">
            <a:noFill/>
            <a:miter lim="800000"/>
            <a:headEnd/>
            <a:tailEnd/>
          </a:ln>
        </p:spPr>
      </p:pic>
      <p:cxnSp>
        <p:nvCxnSpPr>
          <p:cNvPr id="3" name="Straight Arrow Connector 2"/>
          <p:cNvCxnSpPr/>
          <p:nvPr/>
        </p:nvCxnSpPr>
        <p:spPr>
          <a:xfrm>
            <a:off x="5292080" y="1556792"/>
            <a:ext cx="504056" cy="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5" name="Straight Arrow Connector 4"/>
          <p:cNvCxnSpPr/>
          <p:nvPr/>
        </p:nvCxnSpPr>
        <p:spPr>
          <a:xfrm>
            <a:off x="3923928" y="4545124"/>
            <a:ext cx="1440160" cy="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9" name="TextBox 8"/>
          <p:cNvSpPr txBox="1"/>
          <p:nvPr/>
        </p:nvSpPr>
        <p:spPr>
          <a:xfrm>
            <a:off x="6084168" y="2060848"/>
            <a:ext cx="1800200" cy="584775"/>
          </a:xfrm>
          <a:prstGeom prst="rect">
            <a:avLst/>
          </a:prstGeom>
          <a:solidFill>
            <a:schemeClr val="bg1"/>
          </a:solidFill>
          <a:ln w="12700">
            <a:solidFill>
              <a:schemeClr val="tx1"/>
            </a:solidFill>
          </a:ln>
        </p:spPr>
        <p:txBody>
          <a:bodyPr wrap="square" rtlCol="0">
            <a:spAutoFit/>
          </a:bodyPr>
          <a:lstStyle/>
          <a:p>
            <a:r>
              <a:rPr lang="en-GB" sz="1600" dirty="0" smtClean="0"/>
              <a:t>Start of Primary Consolidation</a:t>
            </a:r>
            <a:endParaRPr lang="en-GB" sz="1600" dirty="0"/>
          </a:p>
        </p:txBody>
      </p:sp>
      <p:cxnSp>
        <p:nvCxnSpPr>
          <p:cNvPr id="11" name="Straight Arrow Connector 10"/>
          <p:cNvCxnSpPr/>
          <p:nvPr/>
        </p:nvCxnSpPr>
        <p:spPr>
          <a:xfrm flipH="1" flipV="1">
            <a:off x="3347864" y="1853535"/>
            <a:ext cx="2734072" cy="506234"/>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5580112" y="2852936"/>
            <a:ext cx="576064" cy="1477328"/>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a:p>
        </p:txBody>
      </p:sp>
      <p:cxnSp>
        <p:nvCxnSpPr>
          <p:cNvPr id="14" name="Straight Arrow Connector 13"/>
          <p:cNvCxnSpPr/>
          <p:nvPr/>
        </p:nvCxnSpPr>
        <p:spPr>
          <a:xfrm flipH="1">
            <a:off x="5577879" y="3717032"/>
            <a:ext cx="580531" cy="61323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6156176" y="2996952"/>
            <a:ext cx="2233" cy="720080"/>
          </a:xfrm>
          <a:prstGeom prst="line">
            <a:avLst/>
          </a:prstGeom>
        </p:spPr>
        <p:style>
          <a:lnRef idx="1">
            <a:schemeClr val="dk1"/>
          </a:lnRef>
          <a:fillRef idx="0">
            <a:schemeClr val="dk1"/>
          </a:fillRef>
          <a:effectRef idx="0">
            <a:schemeClr val="dk1"/>
          </a:effectRef>
          <a:fontRef idx="minor">
            <a:schemeClr val="tx1"/>
          </a:fontRef>
        </p:style>
      </p:cxnSp>
      <p:sp>
        <p:nvSpPr>
          <p:cNvPr id="2" name="TextBox 1"/>
          <p:cNvSpPr txBox="1"/>
          <p:nvPr/>
        </p:nvSpPr>
        <p:spPr>
          <a:xfrm>
            <a:off x="4283968" y="548680"/>
            <a:ext cx="3024336" cy="646331"/>
          </a:xfrm>
          <a:prstGeom prst="rect">
            <a:avLst/>
          </a:prstGeom>
          <a:solidFill>
            <a:schemeClr val="bg1"/>
          </a:solidFill>
        </p:spPr>
        <p:txBody>
          <a:bodyPr wrap="square" rtlCol="0">
            <a:spAutoFit/>
          </a:bodyPr>
          <a:lstStyle/>
          <a:p>
            <a:endParaRPr lang="en-GB" dirty="0" smtClean="0"/>
          </a:p>
          <a:p>
            <a:endParaRPr lang="en-GB" dirty="0"/>
          </a:p>
        </p:txBody>
      </p:sp>
    </p:spTree>
    <p:extLst>
      <p:ext uri="{BB962C8B-B14F-4D97-AF65-F5344CB8AC3E}">
        <p14:creationId xmlns:p14="http://schemas.microsoft.com/office/powerpoint/2010/main" val="265683489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700808"/>
            <a:ext cx="3456384" cy="3170099"/>
          </a:xfrm>
          <a:prstGeom prst="rect">
            <a:avLst/>
          </a:prstGeom>
        </p:spPr>
        <p:txBody>
          <a:bodyPr wrap="square">
            <a:spAutoFit/>
          </a:bodyPr>
          <a:lstStyle/>
          <a:p>
            <a:pPr marL="285750" indent="-285750">
              <a:buFont typeface="Arial" panose="020B0604020202020204" pitchFamily="34" charset="0"/>
              <a:buChar char="•"/>
            </a:pPr>
            <a:r>
              <a:rPr lang="en-US" sz="2000" dirty="0">
                <a:latin typeface="Calibri" panose="020F0502020204030204" pitchFamily="34" charset="0"/>
              </a:rPr>
              <a:t>Process of reduction of volume under sustained, static </a:t>
            </a:r>
            <a:r>
              <a:rPr lang="en-US" sz="2000" dirty="0" smtClean="0">
                <a:latin typeface="Calibri" panose="020F0502020204030204" pitchFamily="34" charset="0"/>
              </a:rPr>
              <a:t>loading</a:t>
            </a:r>
            <a:r>
              <a:rPr lang="en-US" sz="2000" dirty="0">
                <a:latin typeface="Calibri" panose="020F0502020204030204" pitchFamily="34" charset="0"/>
              </a:rPr>
              <a:t> </a:t>
            </a:r>
            <a:r>
              <a:rPr lang="en-US" sz="2000" dirty="0" smtClean="0">
                <a:latin typeface="Calibri" panose="020F0502020204030204" pitchFamily="34" charset="0"/>
              </a:rPr>
              <a:t>Caused </a:t>
            </a:r>
            <a:r>
              <a:rPr lang="en-US" sz="2000" dirty="0">
                <a:latin typeface="Calibri" panose="020F0502020204030204" pitchFamily="34" charset="0"/>
              </a:rPr>
              <a:t>by the weight of the buildings &amp; other structures.</a:t>
            </a:r>
          </a:p>
          <a:p>
            <a:pPr marL="285750" indent="-285750">
              <a:buFont typeface="Arial" panose="020B0604020202020204" pitchFamily="34" charset="0"/>
              <a:buChar char="•"/>
            </a:pPr>
            <a:endParaRPr lang="en-US" sz="2000" dirty="0">
              <a:latin typeface="Calibri" panose="020F0502020204030204" pitchFamily="34" charset="0"/>
            </a:endParaRPr>
          </a:p>
          <a:p>
            <a:pPr marL="285750" indent="-285750">
              <a:buFont typeface="Arial" panose="020B0604020202020204" pitchFamily="34" charset="0"/>
              <a:buChar char="•"/>
            </a:pPr>
            <a:r>
              <a:rPr lang="en-US" sz="2000" dirty="0" smtClean="0">
                <a:latin typeface="Calibri" panose="020F0502020204030204" pitchFamily="34" charset="0"/>
              </a:rPr>
              <a:t>It </a:t>
            </a:r>
            <a:r>
              <a:rPr lang="en-US" sz="2000" dirty="0">
                <a:latin typeface="Calibri" panose="020F0502020204030204" pitchFamily="34" charset="0"/>
              </a:rPr>
              <a:t>causes reduction in volume of a saturated soil due to squeezing out of water from soil</a:t>
            </a:r>
            <a:r>
              <a:rPr lang="en-US" sz="2000" dirty="0"/>
              <a:t>.</a:t>
            </a:r>
          </a:p>
        </p:txBody>
      </p:sp>
      <p:sp>
        <p:nvSpPr>
          <p:cNvPr id="3" name="Rectangle 2"/>
          <p:cNvSpPr/>
          <p:nvPr/>
        </p:nvSpPr>
        <p:spPr>
          <a:xfrm>
            <a:off x="593710" y="548680"/>
            <a:ext cx="7707559" cy="707886"/>
          </a:xfrm>
          <a:prstGeom prst="rect">
            <a:avLst/>
          </a:prstGeom>
        </p:spPr>
        <p:txBody>
          <a:bodyPr wrap="none">
            <a:spAutoFit/>
          </a:bodyPr>
          <a:lstStyle/>
          <a:p>
            <a:r>
              <a:rPr lang="en-US" sz="4000" b="1" dirty="0">
                <a:solidFill>
                  <a:srgbClr val="0070C0"/>
                </a:solidFill>
              </a:rPr>
              <a:t>Consolidation Vs. Compaction</a:t>
            </a:r>
            <a:endParaRPr lang="en-GB" sz="4000" b="1" dirty="0">
              <a:solidFill>
                <a:srgbClr val="0070C0"/>
              </a:solidFill>
            </a:endParaRPr>
          </a:p>
        </p:txBody>
      </p:sp>
      <p:sp>
        <p:nvSpPr>
          <p:cNvPr id="4" name="Rectangle 3"/>
          <p:cNvSpPr/>
          <p:nvPr/>
        </p:nvSpPr>
        <p:spPr>
          <a:xfrm>
            <a:off x="5137708" y="1700808"/>
            <a:ext cx="3456384" cy="4708981"/>
          </a:xfrm>
          <a:prstGeom prst="rect">
            <a:avLst/>
          </a:prstGeom>
        </p:spPr>
        <p:txBody>
          <a:bodyPr wrap="square">
            <a:spAutoFit/>
          </a:bodyPr>
          <a:lstStyle/>
          <a:p>
            <a:pPr marL="342900" indent="-342900">
              <a:buFont typeface="Arial" panose="020B0604020202020204" pitchFamily="34" charset="0"/>
              <a:buChar char="•"/>
            </a:pPr>
            <a:r>
              <a:rPr lang="en-US" sz="2000" dirty="0">
                <a:latin typeface="Calibri" panose="020F0502020204030204" pitchFamily="34" charset="0"/>
              </a:rPr>
              <a:t>It is a rapid process of  reduction of volume by mechanical process such as rolling, tamping. It is artificial process which is done to increase the density of the soil to improve its properties before it is put to any use</a:t>
            </a:r>
            <a:r>
              <a:rPr lang="en-US" sz="2000" dirty="0" smtClean="0">
                <a:latin typeface="Calibri" panose="020F0502020204030204" pitchFamily="34" charset="0"/>
              </a:rPr>
              <a:t>.</a:t>
            </a:r>
          </a:p>
          <a:p>
            <a:pPr marL="342900" indent="-342900">
              <a:buFont typeface="Arial" panose="020B0604020202020204" pitchFamily="34" charset="0"/>
              <a:buChar char="•"/>
            </a:pPr>
            <a:endParaRPr lang="en-US" sz="2000" dirty="0">
              <a:latin typeface="Calibri" panose="020F0502020204030204" pitchFamily="34" charset="0"/>
            </a:endParaRPr>
          </a:p>
          <a:p>
            <a:pPr marL="342900" indent="-342900">
              <a:buFont typeface="Arial" panose="020B0604020202020204" pitchFamily="34" charset="0"/>
              <a:buChar char="•"/>
            </a:pPr>
            <a:r>
              <a:rPr lang="en-US" sz="2000" dirty="0" smtClean="0">
                <a:latin typeface="Calibri" panose="020F0502020204030204" pitchFamily="34" charset="0"/>
              </a:rPr>
              <a:t>The </a:t>
            </a:r>
            <a:r>
              <a:rPr lang="en-US" sz="2000" dirty="0">
                <a:latin typeface="Calibri" panose="020F0502020204030204" pitchFamily="34" charset="0"/>
              </a:rPr>
              <a:t>volume of partially saturated </a:t>
            </a:r>
            <a:r>
              <a:rPr lang="en-US" sz="2000" dirty="0" smtClean="0">
                <a:latin typeface="Calibri" panose="020F0502020204030204" pitchFamily="34" charset="0"/>
              </a:rPr>
              <a:t>soils </a:t>
            </a:r>
            <a:r>
              <a:rPr lang="en-US" sz="2000" dirty="0">
                <a:latin typeface="Calibri" panose="020F0502020204030204" pitchFamily="34" charset="0"/>
              </a:rPr>
              <a:t>decrease because of expulsion of air from the voids at the unaltered water content.  </a:t>
            </a:r>
          </a:p>
        </p:txBody>
      </p:sp>
      <p:sp>
        <p:nvSpPr>
          <p:cNvPr id="5" name="TextBox 4"/>
          <p:cNvSpPr txBox="1"/>
          <p:nvPr/>
        </p:nvSpPr>
        <p:spPr>
          <a:xfrm>
            <a:off x="2771800" y="1196752"/>
            <a:ext cx="4094100" cy="461665"/>
          </a:xfrm>
          <a:prstGeom prst="rect">
            <a:avLst/>
          </a:prstGeom>
          <a:noFill/>
        </p:spPr>
        <p:txBody>
          <a:bodyPr wrap="square" rtlCol="0">
            <a:spAutoFit/>
          </a:bodyPr>
          <a:lstStyle/>
          <a:p>
            <a:pPr algn="ctr"/>
            <a:r>
              <a:rPr lang="en-GB" sz="2400" b="1" dirty="0" smtClean="0">
                <a:solidFill>
                  <a:srgbClr val="0070C0"/>
                </a:solidFill>
              </a:rPr>
              <a:t>What’s the difference?</a:t>
            </a:r>
            <a:endParaRPr lang="en-GB" sz="2400" b="1" dirty="0">
              <a:solidFill>
                <a:srgbClr val="0070C0"/>
              </a:solidFill>
            </a:endParaRPr>
          </a:p>
        </p:txBody>
      </p:sp>
      <p:cxnSp>
        <p:nvCxnSpPr>
          <p:cNvPr id="7" name="Straight Connector 6"/>
          <p:cNvCxnSpPr/>
          <p:nvPr/>
        </p:nvCxnSpPr>
        <p:spPr>
          <a:xfrm>
            <a:off x="4572000" y="1700808"/>
            <a:ext cx="0" cy="475252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17901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 calcmode="lin" valueType="num">
                                      <p:cBhvr additive="base">
                                        <p:cTn id="2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7" name="Rectangle 7"/>
          <p:cNvSpPr>
            <a:spLocks noGrp="1" noChangeArrowheads="1"/>
          </p:cNvSpPr>
          <p:nvPr>
            <p:ph idx="1"/>
          </p:nvPr>
        </p:nvSpPr>
        <p:spPr>
          <a:xfrm>
            <a:off x="685800" y="1196752"/>
            <a:ext cx="8458200" cy="1219200"/>
          </a:xfrm>
        </p:spPr>
        <p:txBody>
          <a:bodyPr>
            <a:noAutofit/>
          </a:bodyPr>
          <a:lstStyle/>
          <a:p>
            <a:pPr marL="109728" indent="0" algn="just">
              <a:spcBef>
                <a:spcPts val="0"/>
              </a:spcBef>
              <a:buNone/>
            </a:pPr>
            <a:r>
              <a:rPr lang="en-US" altLang="en-US" sz="2400" dirty="0" smtClean="0">
                <a:latin typeface="Calibri" panose="020F0502020204030204" pitchFamily="34" charset="0"/>
              </a:rPr>
              <a:t>A simple ground improvement technique, where the </a:t>
            </a:r>
            <a:r>
              <a:rPr lang="en-US" altLang="en-US" sz="2400" b="1" dirty="0" smtClean="0">
                <a:solidFill>
                  <a:srgbClr val="0070C0"/>
                </a:solidFill>
                <a:latin typeface="Calibri" panose="020F0502020204030204" pitchFamily="34" charset="0"/>
              </a:rPr>
              <a:t>soil is </a:t>
            </a:r>
          </a:p>
          <a:p>
            <a:pPr algn="just" rtl="0" eaLnBrk="1" hangingPunct="1">
              <a:spcBef>
                <a:spcPts val="0"/>
              </a:spcBef>
              <a:buFont typeface="Wingdings" pitchFamily="2" charset="2"/>
              <a:buNone/>
            </a:pPr>
            <a:r>
              <a:rPr lang="en-US" altLang="en-US" sz="2400" b="1" dirty="0" smtClean="0">
                <a:solidFill>
                  <a:srgbClr val="0070C0"/>
                </a:solidFill>
                <a:latin typeface="Calibri" panose="020F0502020204030204" pitchFamily="34" charset="0"/>
              </a:rPr>
              <a:t>densified using external compactive effort. </a:t>
            </a:r>
          </a:p>
          <a:p>
            <a:pPr algn="just" rtl="0" eaLnBrk="1" hangingPunct="1">
              <a:spcBef>
                <a:spcPts val="0"/>
              </a:spcBef>
              <a:buFont typeface="Wingdings" pitchFamily="2" charset="2"/>
              <a:buNone/>
            </a:pPr>
            <a:r>
              <a:rPr lang="en-US" altLang="en-US" sz="2400" b="1" dirty="0" smtClean="0">
                <a:solidFill>
                  <a:srgbClr val="0070C0"/>
                </a:solidFill>
                <a:latin typeface="Calibri" panose="020F0502020204030204" pitchFamily="34" charset="0"/>
              </a:rPr>
              <a:t>Densification is  done through reducing voids</a:t>
            </a:r>
            <a:r>
              <a:rPr lang="en-US" altLang="en-US" sz="2400" b="1" dirty="0" smtClean="0">
                <a:solidFill>
                  <a:srgbClr val="0070C0"/>
                </a:solidFill>
              </a:rPr>
              <a:t>.</a:t>
            </a:r>
            <a:endParaRPr lang="ar-EG" altLang="en-US" sz="2400" b="1" dirty="0" smtClean="0">
              <a:solidFill>
                <a:srgbClr val="0070C0"/>
              </a:solidFill>
            </a:endParaRPr>
          </a:p>
        </p:txBody>
      </p:sp>
      <p:sp>
        <p:nvSpPr>
          <p:cNvPr id="5126" name="Rectangle 6"/>
          <p:cNvSpPr>
            <a:spLocks noGrp="1" noChangeArrowheads="1"/>
          </p:cNvSpPr>
          <p:nvPr>
            <p:ph type="title"/>
          </p:nvPr>
        </p:nvSpPr>
        <p:spPr>
          <a:xfrm>
            <a:off x="251520" y="260648"/>
            <a:ext cx="6620272" cy="917575"/>
          </a:xfrm>
        </p:spPr>
        <p:txBody>
          <a:bodyPr/>
          <a:lstStyle/>
          <a:p>
            <a:pPr algn="ctr" eaLnBrk="1" hangingPunct="1">
              <a:defRPr/>
            </a:pPr>
            <a:r>
              <a:rPr lang="en-US" b="1" dirty="0" smtClean="0">
                <a:solidFill>
                  <a:srgbClr val="0070C0"/>
                </a:solidFill>
                <a:effectLst/>
              </a:rPr>
              <a:t>2. What is compaction?</a:t>
            </a:r>
            <a:endParaRPr lang="en-AU" b="1" dirty="0" smtClean="0">
              <a:solidFill>
                <a:srgbClr val="0070C0"/>
              </a:solidFill>
              <a:effectLst/>
            </a:endParaRPr>
          </a:p>
        </p:txBody>
      </p:sp>
      <p:grpSp>
        <p:nvGrpSpPr>
          <p:cNvPr id="6153" name="Group 31"/>
          <p:cNvGrpSpPr>
            <a:grpSpLocks/>
          </p:cNvGrpSpPr>
          <p:nvPr/>
        </p:nvGrpSpPr>
        <p:grpSpPr bwMode="auto">
          <a:xfrm>
            <a:off x="61913" y="39688"/>
            <a:ext cx="9004300" cy="6777037"/>
            <a:chOff x="39" y="25"/>
            <a:chExt cx="5672" cy="4269"/>
          </a:xfrm>
        </p:grpSpPr>
        <p:sp>
          <p:nvSpPr>
            <p:cNvPr id="6154" name="Rectangle 32"/>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6155" name="Rectangle 33"/>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
        <p:nvSpPr>
          <p:cNvPr id="3" name="Rectangle 2"/>
          <p:cNvSpPr/>
          <p:nvPr/>
        </p:nvSpPr>
        <p:spPr>
          <a:xfrm>
            <a:off x="395536" y="2636912"/>
            <a:ext cx="8280920" cy="978729"/>
          </a:xfrm>
          <a:prstGeom prst="rect">
            <a:avLst/>
          </a:prstGeom>
        </p:spPr>
        <p:txBody>
          <a:bodyPr wrap="square">
            <a:spAutoFit/>
          </a:bodyPr>
          <a:lstStyle/>
          <a:p>
            <a:pPr marL="342900" indent="-342900" algn="just">
              <a:lnSpc>
                <a:spcPct val="80000"/>
              </a:lnSpc>
              <a:buFont typeface="Arial" panose="020B0604020202020204" pitchFamily="34" charset="0"/>
              <a:buChar char="•"/>
            </a:pPr>
            <a:r>
              <a:rPr lang="en-US" altLang="en-US" sz="2400" dirty="0" smtClean="0">
                <a:latin typeface="Calibri" panose="020F0502020204030204" pitchFamily="34" charset="0"/>
              </a:rPr>
              <a:t>The </a:t>
            </a:r>
            <a:r>
              <a:rPr lang="en-US" altLang="en-US" sz="2400" b="1" dirty="0" smtClean="0">
                <a:solidFill>
                  <a:srgbClr val="0070C0"/>
                </a:solidFill>
                <a:latin typeface="Calibri" panose="020F0502020204030204" pitchFamily="34" charset="0"/>
              </a:rPr>
              <a:t>object of compaction is to improve the properties of the soil </a:t>
            </a:r>
            <a:r>
              <a:rPr lang="en-US" altLang="en-US" sz="2400" dirty="0" smtClean="0">
                <a:latin typeface="Calibri" panose="020F0502020204030204" pitchFamily="34" charset="0"/>
              </a:rPr>
              <a:t>that is used as sub grade material for roads, fills of dams, embankments or under shallow foundations.</a:t>
            </a:r>
          </a:p>
        </p:txBody>
      </p:sp>
      <p:sp>
        <p:nvSpPr>
          <p:cNvPr id="5" name="Rectangle 4"/>
          <p:cNvSpPr/>
          <p:nvPr/>
        </p:nvSpPr>
        <p:spPr>
          <a:xfrm>
            <a:off x="287524" y="3717032"/>
            <a:ext cx="8460940" cy="1938992"/>
          </a:xfrm>
          <a:prstGeom prst="rect">
            <a:avLst/>
          </a:prstGeom>
        </p:spPr>
        <p:txBody>
          <a:bodyPr wrap="square">
            <a:spAutoFit/>
          </a:bodyPr>
          <a:lstStyle/>
          <a:p>
            <a:pPr marL="452628" indent="-342900" algn="just">
              <a:buFont typeface="Arial" panose="020B0604020202020204" pitchFamily="34" charset="0"/>
              <a:buChar char="•"/>
            </a:pPr>
            <a:r>
              <a:rPr lang="en-US" altLang="en-US" sz="2400" dirty="0" smtClean="0">
                <a:latin typeface="Calibri" panose="020F0502020204030204" pitchFamily="34" charset="0"/>
              </a:rPr>
              <a:t>The compaction of soils and fills will result in </a:t>
            </a:r>
            <a:r>
              <a:rPr lang="en-US" altLang="en-US" sz="2400" b="1" dirty="0" smtClean="0">
                <a:solidFill>
                  <a:srgbClr val="0070C0"/>
                </a:solidFill>
                <a:latin typeface="Calibri" panose="020F0502020204030204" pitchFamily="34" charset="0"/>
              </a:rPr>
              <a:t>improving the shear strength and reduce permeability and settlements.</a:t>
            </a:r>
          </a:p>
          <a:p>
            <a:pPr marL="109728" algn="just"/>
            <a:r>
              <a:rPr lang="en-US" altLang="en-US" sz="2400" dirty="0" smtClean="0">
                <a:latin typeface="Calibri" panose="020F0502020204030204" pitchFamily="34" charset="0"/>
              </a:rPr>
              <a:t>     Field compaction of soil is assessed in terms of the dry density</a:t>
            </a:r>
          </a:p>
          <a:p>
            <a:pPr marL="109728" algn="just"/>
            <a:r>
              <a:rPr lang="en-US" altLang="en-US" sz="2400" dirty="0" smtClean="0">
                <a:latin typeface="Calibri" panose="020F0502020204030204" pitchFamily="34" charset="0"/>
              </a:rPr>
              <a:t>     of the soil, which is the weight of soil solids per unit bulk</a:t>
            </a:r>
          </a:p>
          <a:p>
            <a:pPr marL="109728" algn="just"/>
            <a:r>
              <a:rPr lang="en-US" altLang="en-US" sz="2400" dirty="0">
                <a:latin typeface="Calibri" panose="020F0502020204030204" pitchFamily="34" charset="0"/>
              </a:rPr>
              <a:t> </a:t>
            </a:r>
            <a:r>
              <a:rPr lang="en-US" altLang="en-US" sz="2400" dirty="0" smtClean="0">
                <a:latin typeface="Calibri" panose="020F0502020204030204" pitchFamily="34" charset="0"/>
              </a:rPr>
              <a:t>    volume.</a:t>
            </a:r>
          </a:p>
        </p:txBody>
      </p:sp>
    </p:spTree>
    <p:extLst>
      <p:ext uri="{BB962C8B-B14F-4D97-AF65-F5344CB8AC3E}">
        <p14:creationId xmlns:p14="http://schemas.microsoft.com/office/powerpoint/2010/main" val="39686087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8" name="Rectangle 9"/>
          <p:cNvSpPr>
            <a:spLocks noChangeArrowheads="1"/>
          </p:cNvSpPr>
          <p:nvPr/>
        </p:nvSpPr>
        <p:spPr bwMode="auto">
          <a:xfrm>
            <a:off x="762000" y="152400"/>
            <a:ext cx="8229600" cy="850900"/>
          </a:xfrm>
          <a:prstGeom prst="rect">
            <a:avLst/>
          </a:prstGeom>
          <a:noFill/>
          <a:ln>
            <a:noFill/>
          </a:ln>
          <a:effectLst>
            <a:outerShdw dist="35921" dir="2700000" algn="ctr" rotWithShape="0">
              <a:srgbClr val="4A4924"/>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eaLnBrk="0" hangingPunct="0">
              <a:defRPr sz="2000">
                <a:solidFill>
                  <a:schemeClr val="tx1"/>
                </a:solidFill>
                <a:latin typeface="Arial" charset="0"/>
              </a:defRPr>
            </a:lvl1pPr>
            <a:lvl2pPr marL="742950" indent="-285750" eaLnBrk="0" hangingPunct="0">
              <a:defRPr sz="2000">
                <a:solidFill>
                  <a:schemeClr val="tx1"/>
                </a:solidFill>
                <a:latin typeface="Arial" charset="0"/>
              </a:defRPr>
            </a:lvl2pPr>
            <a:lvl3pPr marL="1143000" indent="-228600" eaLnBrk="0" hangingPunct="0">
              <a:defRPr sz="2000">
                <a:solidFill>
                  <a:schemeClr val="tx1"/>
                </a:solidFill>
                <a:latin typeface="Arial" charset="0"/>
              </a:defRPr>
            </a:lvl3pPr>
            <a:lvl4pPr marL="1600200" indent="-228600" eaLnBrk="0" hangingPunct="0">
              <a:defRPr sz="2000">
                <a:solidFill>
                  <a:schemeClr val="tx1"/>
                </a:solidFill>
                <a:latin typeface="Arial" charset="0"/>
              </a:defRPr>
            </a:lvl4pPr>
            <a:lvl5pPr marL="2057400" indent="-228600" eaLnBrk="0" hangingPunct="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eaLnBrk="1" hangingPunct="1"/>
            <a:endParaRPr lang="en-US" altLang="en-US" sz="2600" b="1">
              <a:solidFill>
                <a:srgbClr val="336633"/>
              </a:solidFill>
            </a:endParaRPr>
          </a:p>
        </p:txBody>
      </p:sp>
      <p:pic>
        <p:nvPicPr>
          <p:cNvPr id="4099" name="Picture 1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65719" y="2852936"/>
            <a:ext cx="3016250"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Rectangle 12"/>
          <p:cNvSpPr>
            <a:spLocks noChangeArrowheads="1"/>
          </p:cNvSpPr>
          <p:nvPr/>
        </p:nvSpPr>
        <p:spPr bwMode="auto">
          <a:xfrm>
            <a:off x="5952042" y="1443036"/>
            <a:ext cx="3124200" cy="120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225425" indent="-225425"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lnSpc>
                <a:spcPct val="90000"/>
              </a:lnSpc>
              <a:spcAft>
                <a:spcPct val="10000"/>
              </a:spcAft>
              <a:buClr>
                <a:srgbClr val="FF3300"/>
              </a:buClr>
              <a:buSzTx/>
              <a:buFont typeface="Symbol" pitchFamily="18" charset="2"/>
              <a:buChar char="·"/>
            </a:pPr>
            <a:r>
              <a:rPr lang="en-US" altLang="en-US" sz="2400" b="0" dirty="0">
                <a:latin typeface="Calibri" panose="020F0502020204030204" pitchFamily="34" charset="0"/>
              </a:rPr>
              <a:t>In </a:t>
            </a:r>
            <a:r>
              <a:rPr lang="en-US" altLang="en-US" sz="2400" dirty="0">
                <a:latin typeface="Calibri" panose="020F0502020204030204" pitchFamily="34" charset="0"/>
              </a:rPr>
              <a:t>agriculture and forestry </a:t>
            </a:r>
            <a:r>
              <a:rPr lang="en-US" altLang="en-US" sz="2400" b="0" dirty="0">
                <a:latin typeface="Calibri" panose="020F0502020204030204" pitchFamily="34" charset="0"/>
              </a:rPr>
              <a:t>soil compaction is </a:t>
            </a:r>
            <a:r>
              <a:rPr lang="en-US" altLang="en-US" sz="2400" dirty="0">
                <a:latin typeface="Calibri" panose="020F0502020204030204" pitchFamily="34" charset="0"/>
              </a:rPr>
              <a:t>undesirable</a:t>
            </a:r>
            <a:r>
              <a:rPr lang="en-US" altLang="en-US" sz="2000" b="0" dirty="0">
                <a:latin typeface="Comic Sans MS" pitchFamily="66" charset="0"/>
              </a:rPr>
              <a:t>.</a:t>
            </a:r>
          </a:p>
          <a:p>
            <a:pPr eaLnBrk="1" hangingPunct="1">
              <a:lnSpc>
                <a:spcPct val="90000"/>
              </a:lnSpc>
              <a:spcAft>
                <a:spcPct val="10000"/>
              </a:spcAft>
              <a:buClr>
                <a:srgbClr val="FF3300"/>
              </a:buClr>
              <a:buSzPct val="50000"/>
              <a:buFontTx/>
              <a:buNone/>
            </a:pPr>
            <a:endParaRPr lang="en-US" altLang="en-US" sz="2000" b="0" dirty="0">
              <a:latin typeface="Comic Sans MS" pitchFamily="66" charset="0"/>
            </a:endParaRPr>
          </a:p>
        </p:txBody>
      </p:sp>
      <p:sp>
        <p:nvSpPr>
          <p:cNvPr id="4101" name="Rectangle 16"/>
          <p:cNvSpPr>
            <a:spLocks noChangeArrowheads="1"/>
          </p:cNvSpPr>
          <p:nvPr/>
        </p:nvSpPr>
        <p:spPr bwMode="auto">
          <a:xfrm>
            <a:off x="228600" y="1196752"/>
            <a:ext cx="2759224"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165100" indent="-165100"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marL="0" indent="0" eaLnBrk="1" hangingPunct="1">
              <a:lnSpc>
                <a:spcPct val="90000"/>
              </a:lnSpc>
              <a:spcAft>
                <a:spcPct val="10000"/>
              </a:spcAft>
              <a:buClr>
                <a:srgbClr val="FF0000"/>
              </a:buClr>
              <a:buSzTx/>
              <a:buNone/>
            </a:pPr>
            <a:r>
              <a:rPr lang="en-US" altLang="en-US" sz="2400" b="0" dirty="0">
                <a:latin typeface="Calibri" panose="020F0502020204030204" pitchFamily="34" charset="0"/>
              </a:rPr>
              <a:t>For many </a:t>
            </a:r>
            <a:r>
              <a:rPr lang="en-US" altLang="en-US" sz="2400" dirty="0">
                <a:latin typeface="Calibri" panose="020F0502020204030204" pitchFamily="34" charset="0"/>
              </a:rPr>
              <a:t>engineering</a:t>
            </a:r>
            <a:r>
              <a:rPr lang="en-US" altLang="en-US" sz="2400" b="0" dirty="0">
                <a:latin typeface="Calibri" panose="020F0502020204030204" pitchFamily="34" charset="0"/>
              </a:rPr>
              <a:t> applications a well compacted soil </a:t>
            </a:r>
            <a:r>
              <a:rPr lang="en-US" altLang="en-US" sz="2400" dirty="0" smtClean="0">
                <a:latin typeface="Calibri" panose="020F0502020204030204" pitchFamily="34" charset="0"/>
              </a:rPr>
              <a:t>is desirable</a:t>
            </a:r>
            <a:r>
              <a:rPr lang="en-US" altLang="en-US" sz="2400" b="0" dirty="0" smtClean="0">
                <a:latin typeface="Calibri" panose="020F0502020204030204" pitchFamily="34" charset="0"/>
              </a:rPr>
              <a:t> and </a:t>
            </a:r>
            <a:r>
              <a:rPr lang="en-US" altLang="en-US" sz="2400" dirty="0">
                <a:latin typeface="Calibri" panose="020F0502020204030204" pitchFamily="34" charset="0"/>
              </a:rPr>
              <a:t>crucial for safe foundations </a:t>
            </a:r>
            <a:endParaRPr lang="en-US" altLang="en-US" sz="2400" dirty="0" smtClean="0">
              <a:latin typeface="Calibri" panose="020F0502020204030204" pitchFamily="34" charset="0"/>
            </a:endParaRPr>
          </a:p>
          <a:p>
            <a:pPr marL="0" indent="0" eaLnBrk="1" hangingPunct="1">
              <a:lnSpc>
                <a:spcPct val="90000"/>
              </a:lnSpc>
              <a:spcAft>
                <a:spcPct val="10000"/>
              </a:spcAft>
              <a:buClr>
                <a:srgbClr val="FF0000"/>
              </a:buClr>
              <a:buSzTx/>
              <a:buNone/>
            </a:pPr>
            <a:endParaRPr lang="en-US" altLang="en-US" sz="2400" b="0" dirty="0">
              <a:latin typeface="Calibri" panose="020F0502020204030204" pitchFamily="34" charset="0"/>
            </a:endParaRPr>
          </a:p>
          <a:p>
            <a:pPr marL="0" indent="0" eaLnBrk="1" hangingPunct="1">
              <a:lnSpc>
                <a:spcPct val="90000"/>
              </a:lnSpc>
              <a:spcAft>
                <a:spcPct val="10000"/>
              </a:spcAft>
              <a:buClr>
                <a:srgbClr val="FF0000"/>
              </a:buClr>
              <a:buSzTx/>
              <a:buNone/>
            </a:pPr>
            <a:r>
              <a:rPr lang="en-US" altLang="en-US" sz="2400" b="0" dirty="0">
                <a:latin typeface="Calibri" panose="020F0502020204030204" pitchFamily="34" charset="0"/>
              </a:rPr>
              <a:t>T</a:t>
            </a:r>
            <a:r>
              <a:rPr lang="en-US" altLang="en-US" sz="2400" b="0" dirty="0" smtClean="0">
                <a:latin typeface="Calibri" panose="020F0502020204030204" pitchFamily="34" charset="0"/>
              </a:rPr>
              <a:t>he </a:t>
            </a:r>
            <a:r>
              <a:rPr lang="en-US" altLang="en-US" sz="2400" b="0" dirty="0">
                <a:latin typeface="Calibri" panose="020F0502020204030204" pitchFamily="34" charset="0"/>
              </a:rPr>
              <a:t>Leaning Tower of Pisa is an example of building </a:t>
            </a:r>
            <a:r>
              <a:rPr lang="en-US" altLang="en-US" sz="2400" b="0" dirty="0" smtClean="0">
                <a:latin typeface="Calibri" panose="020F0502020204030204" pitchFamily="34" charset="0"/>
              </a:rPr>
              <a:t>on a </a:t>
            </a:r>
          </a:p>
          <a:p>
            <a:pPr marL="0" indent="0" eaLnBrk="1" hangingPunct="1">
              <a:lnSpc>
                <a:spcPct val="90000"/>
              </a:lnSpc>
              <a:spcAft>
                <a:spcPct val="10000"/>
              </a:spcAft>
              <a:buClr>
                <a:srgbClr val="FF0000"/>
              </a:buClr>
              <a:buSzTx/>
              <a:buNone/>
            </a:pPr>
            <a:r>
              <a:rPr lang="en-US" altLang="en-US" sz="2400" dirty="0" smtClean="0">
                <a:latin typeface="Calibri" panose="020F0502020204030204" pitchFamily="34" charset="0"/>
              </a:rPr>
              <a:t>soft un-compacted  soil</a:t>
            </a:r>
            <a:r>
              <a:rPr lang="en-US" altLang="en-US" sz="2400" b="0" dirty="0">
                <a:latin typeface="Calibri" panose="020F0502020204030204" pitchFamily="34" charset="0"/>
              </a:rPr>
              <a:t>.</a:t>
            </a:r>
          </a:p>
        </p:txBody>
      </p:sp>
      <p:sp>
        <p:nvSpPr>
          <p:cNvPr id="4102" name="Rectangle 17"/>
          <p:cNvSpPr>
            <a:spLocks noGrp="1" noChangeArrowheads="1"/>
          </p:cNvSpPr>
          <p:nvPr>
            <p:ph type="title"/>
          </p:nvPr>
        </p:nvSpPr>
        <p:spPr>
          <a:xfrm>
            <a:off x="228600" y="-84282"/>
            <a:ext cx="8458200" cy="1143000"/>
          </a:xfrm>
        </p:spPr>
        <p:txBody>
          <a:bodyPr>
            <a:normAutofit/>
          </a:bodyPr>
          <a:lstStyle/>
          <a:p>
            <a:pPr eaLnBrk="1" hangingPunct="1"/>
            <a:r>
              <a:rPr lang="en-US" altLang="en-US" sz="3600" dirty="0" smtClean="0">
                <a:solidFill>
                  <a:srgbClr val="0070C0"/>
                </a:solidFill>
              </a:rPr>
              <a:t>Soil Compaction – desired or not?</a:t>
            </a:r>
          </a:p>
        </p:txBody>
      </p:sp>
      <p:pic>
        <p:nvPicPr>
          <p:cNvPr id="4103" name="Picture 21" descr="Leaning Towe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3275856" y="1164361"/>
            <a:ext cx="2287711" cy="5222151"/>
          </a:xfrm>
        </p:spPr>
      </p:pic>
    </p:spTree>
    <p:extLst>
      <p:ext uri="{BB962C8B-B14F-4D97-AF65-F5344CB8AC3E}">
        <p14:creationId xmlns:p14="http://schemas.microsoft.com/office/powerpoint/2010/main" val="4025534282"/>
      </p:ext>
    </p:extLst>
  </p:cSld>
  <p:clrMapOvr>
    <a:masterClrMapping/>
  </p:clrMapOvr>
  <p:transition>
    <p:cut thruBlk="1"/>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24910" y="428504"/>
            <a:ext cx="8395561" cy="4893647"/>
          </a:xfrm>
          <a:prstGeom prst="rect">
            <a:avLst/>
          </a:prstGeom>
        </p:spPr>
        <p:txBody>
          <a:bodyPr wrap="square">
            <a:spAutoFit/>
          </a:bodyPr>
          <a:lstStyle/>
          <a:p>
            <a:pPr>
              <a:spcAft>
                <a:spcPct val="0"/>
              </a:spcAft>
            </a:pPr>
            <a:r>
              <a:rPr lang="en-US" altLang="en-US" sz="3600" b="1" u="sng" dirty="0" smtClean="0">
                <a:solidFill>
                  <a:srgbClr val="0070C0"/>
                </a:solidFill>
              </a:rPr>
              <a:t>Soil  compaction  is  extremely  relevant</a:t>
            </a:r>
          </a:p>
          <a:p>
            <a:pPr>
              <a:spcAft>
                <a:spcPct val="0"/>
              </a:spcAft>
            </a:pPr>
            <a:endParaRPr lang="en-US" altLang="en-US" sz="2400" b="0" dirty="0" smtClean="0">
              <a:latin typeface="Calibri" panose="020F0502020204030204" pitchFamily="34" charset="0"/>
            </a:endParaRPr>
          </a:p>
          <a:p>
            <a:pPr marL="342900" indent="-342900" algn="just">
              <a:spcAft>
                <a:spcPct val="0"/>
              </a:spcAft>
              <a:buFont typeface="Arial" panose="020B0604020202020204" pitchFamily="34" charset="0"/>
              <a:buChar char="•"/>
            </a:pPr>
            <a:r>
              <a:rPr lang="en-US" altLang="en-US" sz="2400" b="1" dirty="0" smtClean="0">
                <a:solidFill>
                  <a:srgbClr val="0070C0"/>
                </a:solidFill>
                <a:latin typeface="Calibri" panose="020F0502020204030204" pitchFamily="34" charset="0"/>
              </a:rPr>
              <a:t>To Agriculture</a:t>
            </a:r>
            <a:r>
              <a:rPr lang="en-US" altLang="en-US" sz="2400" b="0" dirty="0" smtClean="0">
                <a:latin typeface="Calibri" panose="020F0502020204030204" pitchFamily="34" charset="0"/>
              </a:rPr>
              <a:t> because of its usually adverse impact on root development and crop yields; </a:t>
            </a:r>
          </a:p>
          <a:p>
            <a:pPr algn="just">
              <a:spcAft>
                <a:spcPct val="0"/>
              </a:spcAft>
            </a:pPr>
            <a:endParaRPr lang="en-US" altLang="en-US" sz="2400" b="0" dirty="0" smtClean="0">
              <a:latin typeface="Calibri" panose="020F0502020204030204" pitchFamily="34" charset="0"/>
            </a:endParaRPr>
          </a:p>
          <a:p>
            <a:pPr marL="342900" indent="-342900" algn="just">
              <a:spcAft>
                <a:spcPct val="0"/>
              </a:spcAft>
              <a:buFont typeface="Arial" panose="020B0604020202020204" pitchFamily="34" charset="0"/>
              <a:buChar char="•"/>
            </a:pPr>
            <a:r>
              <a:rPr lang="en-US" altLang="en-US" sz="2400" b="1" dirty="0" smtClean="0">
                <a:solidFill>
                  <a:srgbClr val="0070C0"/>
                </a:solidFill>
                <a:latin typeface="Calibri" panose="020F0502020204030204" pitchFamily="34" charset="0"/>
              </a:rPr>
              <a:t>To Civil engineering </a:t>
            </a:r>
            <a:r>
              <a:rPr lang="en-US" altLang="en-US" sz="2400" b="0" dirty="0" smtClean="0">
                <a:latin typeface="Calibri" panose="020F0502020204030204" pitchFamily="34" charset="0"/>
              </a:rPr>
              <a:t>because of its relationship to settlement, stability, and groundwater flow; </a:t>
            </a:r>
          </a:p>
          <a:p>
            <a:pPr algn="just">
              <a:spcAft>
                <a:spcPct val="0"/>
              </a:spcAft>
            </a:pPr>
            <a:endParaRPr lang="en-US" altLang="en-US" sz="2400" b="0" dirty="0" smtClean="0">
              <a:latin typeface="Calibri" panose="020F0502020204030204" pitchFamily="34" charset="0"/>
            </a:endParaRPr>
          </a:p>
          <a:p>
            <a:pPr marL="342900" indent="-342900" algn="just">
              <a:spcAft>
                <a:spcPct val="0"/>
              </a:spcAft>
              <a:buFont typeface="Arial" panose="020B0604020202020204" pitchFamily="34" charset="0"/>
              <a:buChar char="•"/>
            </a:pPr>
            <a:r>
              <a:rPr lang="en-US" altLang="en-US" sz="2400" b="1" dirty="0" smtClean="0">
                <a:solidFill>
                  <a:srgbClr val="0070C0"/>
                </a:solidFill>
                <a:latin typeface="Calibri" panose="020F0502020204030204" pitchFamily="34" charset="0"/>
              </a:rPr>
              <a:t>Environments</a:t>
            </a:r>
            <a:r>
              <a:rPr lang="en-US" altLang="en-US" sz="2400" dirty="0" smtClean="0">
                <a:latin typeface="Calibri" panose="020F0502020204030204" pitchFamily="34" charset="0"/>
              </a:rPr>
              <a:t> </a:t>
            </a:r>
            <a:r>
              <a:rPr lang="en-US" altLang="en-US" sz="2400" b="0" dirty="0" smtClean="0">
                <a:latin typeface="Calibri" panose="020F0502020204030204" pitchFamily="34" charset="0"/>
              </a:rPr>
              <a:t>because of its effects on </a:t>
            </a:r>
            <a:r>
              <a:rPr lang="en-US" altLang="en-US" sz="2400" dirty="0" smtClean="0">
                <a:latin typeface="Calibri" panose="020F0502020204030204" pitchFamily="34" charset="0"/>
              </a:rPr>
              <a:t>erosion</a:t>
            </a:r>
            <a:r>
              <a:rPr lang="en-US" altLang="en-US" sz="2400" dirty="0">
                <a:latin typeface="Calibri" panose="020F0502020204030204" pitchFamily="34" charset="0"/>
              </a:rPr>
              <a:t>,</a:t>
            </a:r>
            <a:r>
              <a:rPr lang="en-US" altLang="en-US" sz="2400" dirty="0" smtClean="0">
                <a:latin typeface="Calibri" panose="020F0502020204030204" pitchFamily="34" charset="0"/>
              </a:rPr>
              <a:t> transport </a:t>
            </a:r>
            <a:r>
              <a:rPr lang="en-US" altLang="en-US" sz="2400" b="0" dirty="0" smtClean="0">
                <a:latin typeface="Calibri" panose="020F0502020204030204" pitchFamily="34" charset="0"/>
              </a:rPr>
              <a:t>of pollutants in surface and sub-surface flow, and the nature and rate of gaseous flow from soil to the atmosphere.</a:t>
            </a:r>
            <a:endParaRPr lang="en-US" altLang="en-US" sz="2400" b="0" dirty="0">
              <a:latin typeface="Calibri" panose="020F0502020204030204" pitchFamily="34" charset="0"/>
            </a:endParaRPr>
          </a:p>
        </p:txBody>
      </p:sp>
    </p:spTree>
    <p:extLst>
      <p:ext uri="{BB962C8B-B14F-4D97-AF65-F5344CB8AC3E}">
        <p14:creationId xmlns:p14="http://schemas.microsoft.com/office/powerpoint/2010/main" val="40655449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49.JPG"/>
          <p:cNvPicPr/>
          <p:nvPr/>
        </p:nvPicPr>
        <p:blipFill>
          <a:blip r:embed="rId2" cstate="print"/>
          <a:stretch>
            <a:fillRect/>
          </a:stretch>
        </p:blipFill>
        <p:spPr>
          <a:xfrm>
            <a:off x="323528" y="908720"/>
            <a:ext cx="3672408" cy="3888432"/>
          </a:xfrm>
          <a:prstGeom prst="rect">
            <a:avLst/>
          </a:prstGeom>
          <a:ln w="38100">
            <a:solidFill>
              <a:schemeClr val="tx1"/>
            </a:solidFill>
          </a:ln>
        </p:spPr>
      </p:pic>
      <p:sp>
        <p:nvSpPr>
          <p:cNvPr id="3" name="Rectangle 2"/>
          <p:cNvSpPr/>
          <p:nvPr/>
        </p:nvSpPr>
        <p:spPr>
          <a:xfrm>
            <a:off x="2771800" y="5445224"/>
            <a:ext cx="5832648" cy="923330"/>
          </a:xfrm>
          <a:prstGeom prst="rect">
            <a:avLst/>
          </a:prstGeom>
        </p:spPr>
        <p:txBody>
          <a:bodyPr wrap="square">
            <a:spAutoFit/>
          </a:bodyPr>
          <a:lstStyle/>
          <a:p>
            <a:r>
              <a:rPr lang="en-GB" dirty="0"/>
              <a:t>A</a:t>
            </a:r>
            <a:r>
              <a:rPr lang="en-GB" dirty="0" smtClean="0"/>
              <a:t> log-run and trampled pathway </a:t>
            </a:r>
            <a:r>
              <a:rPr lang="en-GB" dirty="0"/>
              <a:t>with associated soil compaction ‘pooling’ and de-vegetation. (Author, 2011)</a:t>
            </a:r>
          </a:p>
        </p:txBody>
      </p:sp>
      <p:pic>
        <p:nvPicPr>
          <p:cNvPr id="6146" name="Picture 2" descr="G:\PREVIOUSLY EXISTING LECTURES\2013 - 2014 ADMIN\Photographs\2011-08-27 001\IMG_001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39952" y="908720"/>
            <a:ext cx="4764021" cy="388843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23528" y="476672"/>
            <a:ext cx="3672408" cy="369332"/>
          </a:xfrm>
          <a:prstGeom prst="rect">
            <a:avLst/>
          </a:prstGeom>
          <a:noFill/>
        </p:spPr>
        <p:txBody>
          <a:bodyPr wrap="square" rtlCol="0">
            <a:spAutoFit/>
          </a:bodyPr>
          <a:lstStyle/>
          <a:p>
            <a:r>
              <a:rPr lang="en-GB" dirty="0" smtClean="0"/>
              <a:t>KILVEY HILL</a:t>
            </a:r>
            <a:endParaRPr lang="en-GB" dirty="0"/>
          </a:p>
        </p:txBody>
      </p:sp>
      <p:sp>
        <p:nvSpPr>
          <p:cNvPr id="6" name="TextBox 5"/>
          <p:cNvSpPr txBox="1"/>
          <p:nvPr/>
        </p:nvSpPr>
        <p:spPr>
          <a:xfrm>
            <a:off x="4139952" y="476672"/>
            <a:ext cx="3672408" cy="369332"/>
          </a:xfrm>
          <a:prstGeom prst="rect">
            <a:avLst/>
          </a:prstGeom>
          <a:noFill/>
        </p:spPr>
        <p:txBody>
          <a:bodyPr wrap="square" rtlCol="0">
            <a:spAutoFit/>
          </a:bodyPr>
          <a:lstStyle/>
          <a:p>
            <a:r>
              <a:rPr lang="en-GB" dirty="0" smtClean="0"/>
              <a:t>BISHOP’s WOOD</a:t>
            </a:r>
            <a:endParaRPr lang="en-GB" dirty="0"/>
          </a:p>
        </p:txBody>
      </p:sp>
    </p:spTree>
    <p:extLst>
      <p:ext uri="{BB962C8B-B14F-4D97-AF65-F5344CB8AC3E}">
        <p14:creationId xmlns:p14="http://schemas.microsoft.com/office/powerpoint/2010/main" val="348418441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42"/>
          <p:cNvSpPr>
            <a:spLocks noChangeArrowheads="1"/>
          </p:cNvSpPr>
          <p:nvPr/>
        </p:nvSpPr>
        <p:spPr bwMode="auto">
          <a:xfrm>
            <a:off x="6797675" y="4365104"/>
            <a:ext cx="1219200" cy="587896"/>
          </a:xfrm>
          <a:prstGeom prst="rect">
            <a:avLst/>
          </a:prstGeom>
          <a:solidFill>
            <a:srgbClr val="B2EBEC"/>
          </a:solidFill>
          <a:ln w="9525">
            <a:solidFill>
              <a:schemeClr val="tx1"/>
            </a:solidFill>
            <a:miter lim="800000"/>
            <a:headEnd/>
            <a:tailEnd/>
          </a:ln>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7171" name="Rectangle 38"/>
          <p:cNvSpPr>
            <a:spLocks noChangeArrowheads="1"/>
          </p:cNvSpPr>
          <p:nvPr/>
        </p:nvSpPr>
        <p:spPr bwMode="auto">
          <a:xfrm>
            <a:off x="6797675" y="4953000"/>
            <a:ext cx="1219200" cy="762000"/>
          </a:xfrm>
          <a:prstGeom prst="rect">
            <a:avLst/>
          </a:prstGeom>
          <a:solidFill>
            <a:srgbClr val="C8C850"/>
          </a:solidFill>
          <a:ln w="9525">
            <a:solidFill>
              <a:schemeClr val="tx1"/>
            </a:solidFill>
            <a:miter lim="800000"/>
            <a:headEnd/>
            <a:tailEnd/>
          </a:ln>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26628" name="Text Box 4"/>
          <p:cNvSpPr txBox="1">
            <a:spLocks noChangeArrowheads="1"/>
          </p:cNvSpPr>
          <p:nvPr/>
        </p:nvSpPr>
        <p:spPr bwMode="auto">
          <a:xfrm>
            <a:off x="381000" y="260648"/>
            <a:ext cx="8458200" cy="2339102"/>
          </a:xfrm>
          <a:prstGeom prst="rect">
            <a:avLst/>
          </a:prstGeom>
          <a:noFill/>
          <a:ln w="9525">
            <a:noFill/>
            <a:miter lim="800000"/>
            <a:headEnd/>
            <a:tailEnd/>
          </a:ln>
        </p:spPr>
        <p:txBody>
          <a:bodyPr>
            <a:spAutoFit/>
          </a:bodyPr>
          <a:lstStyle/>
          <a:p>
            <a:pPr>
              <a:defRPr/>
            </a:pPr>
            <a:endParaRPr lang="en-US" dirty="0"/>
          </a:p>
          <a:p>
            <a:pPr>
              <a:defRPr/>
            </a:pPr>
            <a:r>
              <a:rPr lang="en-US" sz="3200" b="1" dirty="0" smtClean="0">
                <a:solidFill>
                  <a:srgbClr val="0070C0"/>
                </a:solidFill>
              </a:rPr>
              <a:t>Soil </a:t>
            </a:r>
            <a:r>
              <a:rPr lang="en-US" sz="3200" b="1" dirty="0">
                <a:solidFill>
                  <a:srgbClr val="0070C0"/>
                </a:solidFill>
              </a:rPr>
              <a:t>compaction </a:t>
            </a:r>
            <a:r>
              <a:rPr lang="en-US" sz="2400" dirty="0">
                <a:latin typeface="Calibri" panose="020F0502020204030204" pitchFamily="34" charset="0"/>
              </a:rPr>
              <a:t>is defined </a:t>
            </a:r>
            <a:r>
              <a:rPr lang="en-US" sz="2400" dirty="0" smtClean="0">
                <a:latin typeface="Calibri" panose="020F0502020204030204" pitchFamily="34" charset="0"/>
              </a:rPr>
              <a:t>as:</a:t>
            </a:r>
          </a:p>
          <a:p>
            <a:pPr>
              <a:defRPr/>
            </a:pPr>
            <a:endParaRPr lang="en-US" sz="2400" dirty="0">
              <a:latin typeface="Calibri" panose="020F0502020204030204" pitchFamily="34" charset="0"/>
            </a:endParaRPr>
          </a:p>
          <a:p>
            <a:pPr>
              <a:defRPr/>
            </a:pPr>
            <a:endParaRPr lang="en-US" sz="2400" dirty="0" smtClean="0">
              <a:latin typeface="Calibri" panose="020F0502020204030204" pitchFamily="34" charset="0"/>
            </a:endParaRPr>
          </a:p>
          <a:p>
            <a:pPr>
              <a:defRPr/>
            </a:pPr>
            <a:r>
              <a:rPr lang="en-US" sz="2400" b="1" dirty="0" smtClean="0">
                <a:latin typeface="Calibri" panose="020F0502020204030204" pitchFamily="34" charset="0"/>
              </a:rPr>
              <a:t>‘ </a:t>
            </a:r>
            <a:r>
              <a:rPr lang="en-US" sz="2400" dirty="0" smtClean="0">
                <a:latin typeface="Calibri" panose="020F0502020204030204" pitchFamily="34" charset="0"/>
              </a:rPr>
              <a:t>The </a:t>
            </a:r>
            <a:r>
              <a:rPr lang="en-US" sz="2400" dirty="0">
                <a:latin typeface="Calibri" panose="020F0502020204030204" pitchFamily="34" charset="0"/>
              </a:rPr>
              <a:t>method of </a:t>
            </a:r>
            <a:r>
              <a:rPr lang="en-US" sz="2400" b="1" dirty="0">
                <a:latin typeface="Calibri" panose="020F0502020204030204" pitchFamily="34" charset="0"/>
              </a:rPr>
              <a:t>mechanically</a:t>
            </a:r>
            <a:r>
              <a:rPr lang="en-US" sz="2400" dirty="0">
                <a:latin typeface="Calibri" panose="020F0502020204030204" pitchFamily="34" charset="0"/>
              </a:rPr>
              <a:t> increasing the </a:t>
            </a:r>
            <a:r>
              <a:rPr lang="en-US" sz="2400" b="1" dirty="0">
                <a:latin typeface="Calibri" panose="020F0502020204030204" pitchFamily="34" charset="0"/>
              </a:rPr>
              <a:t>density</a:t>
            </a:r>
            <a:r>
              <a:rPr lang="en-US" sz="2400" dirty="0">
                <a:latin typeface="Calibri" panose="020F0502020204030204" pitchFamily="34" charset="0"/>
              </a:rPr>
              <a:t> of soil </a:t>
            </a:r>
            <a:r>
              <a:rPr lang="en-US" sz="2400" dirty="0" smtClean="0">
                <a:latin typeface="Calibri" panose="020F0502020204030204" pitchFamily="34" charset="0"/>
              </a:rPr>
              <a:t>by</a:t>
            </a:r>
          </a:p>
          <a:p>
            <a:pPr>
              <a:defRPr/>
            </a:pPr>
            <a:r>
              <a:rPr lang="en-US" sz="2400" dirty="0" smtClean="0">
                <a:latin typeface="Calibri" panose="020F0502020204030204" pitchFamily="34" charset="0"/>
              </a:rPr>
              <a:t>  </a:t>
            </a:r>
            <a:r>
              <a:rPr lang="en-US" sz="2400" b="1" dirty="0" smtClean="0">
                <a:latin typeface="Calibri" panose="020F0502020204030204" pitchFamily="34" charset="0"/>
              </a:rPr>
              <a:t>reducing </a:t>
            </a:r>
            <a:r>
              <a:rPr lang="en-US" sz="2400" b="1" dirty="0">
                <a:latin typeface="Calibri" panose="020F0502020204030204" pitchFamily="34" charset="0"/>
              </a:rPr>
              <a:t>volume of </a:t>
            </a:r>
            <a:r>
              <a:rPr lang="en-US" sz="2400" b="1" dirty="0" smtClean="0">
                <a:latin typeface="Calibri" panose="020F0502020204030204" pitchFamily="34" charset="0"/>
              </a:rPr>
              <a:t>air’</a:t>
            </a:r>
            <a:r>
              <a:rPr lang="en-US" sz="2400" dirty="0" smtClean="0">
                <a:latin typeface="Calibri" panose="020F0502020204030204" pitchFamily="34" charset="0"/>
              </a:rPr>
              <a:t>. </a:t>
            </a:r>
            <a:endParaRPr lang="en-US" sz="2400" dirty="0">
              <a:latin typeface="Calibri" panose="020F0502020204030204" pitchFamily="34" charset="0"/>
            </a:endParaRPr>
          </a:p>
        </p:txBody>
      </p:sp>
      <p:sp>
        <p:nvSpPr>
          <p:cNvPr id="7173" name="Rectangle 6"/>
          <p:cNvSpPr>
            <a:spLocks noChangeArrowheads="1"/>
          </p:cNvSpPr>
          <p:nvPr/>
        </p:nvSpPr>
        <p:spPr bwMode="auto">
          <a:xfrm>
            <a:off x="2476500" y="3886200"/>
            <a:ext cx="1219200" cy="18288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7174" name="Rectangle 7"/>
          <p:cNvSpPr>
            <a:spLocks noChangeArrowheads="1"/>
          </p:cNvSpPr>
          <p:nvPr/>
        </p:nvSpPr>
        <p:spPr bwMode="auto">
          <a:xfrm>
            <a:off x="2476500" y="4953000"/>
            <a:ext cx="1219200" cy="762000"/>
          </a:xfrm>
          <a:prstGeom prst="rect">
            <a:avLst/>
          </a:prstGeom>
          <a:solidFill>
            <a:srgbClr val="C8C850"/>
          </a:solidFill>
          <a:ln w="9525">
            <a:solidFill>
              <a:schemeClr val="tx1"/>
            </a:solidFill>
            <a:miter lim="800000"/>
            <a:headEnd/>
            <a:tailEnd/>
          </a:ln>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7175" name="Rectangle 8"/>
          <p:cNvSpPr>
            <a:spLocks noChangeArrowheads="1"/>
          </p:cNvSpPr>
          <p:nvPr/>
        </p:nvSpPr>
        <p:spPr bwMode="auto">
          <a:xfrm>
            <a:off x="2476500" y="4343400"/>
            <a:ext cx="1219200" cy="609600"/>
          </a:xfrm>
          <a:prstGeom prst="rect">
            <a:avLst/>
          </a:prstGeom>
          <a:solidFill>
            <a:srgbClr val="B2EBEC"/>
          </a:solidFill>
          <a:ln w="9525">
            <a:solidFill>
              <a:schemeClr val="tx1"/>
            </a:solidFill>
            <a:miter lim="800000"/>
            <a:headEnd/>
            <a:tailEnd/>
          </a:ln>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pic>
        <p:nvPicPr>
          <p:cNvPr id="7176" name="Picture 12" descr="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5213" y="3886200"/>
            <a:ext cx="12192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7" name="Rectangle 13"/>
          <p:cNvSpPr>
            <a:spLocks noChangeArrowheads="1"/>
          </p:cNvSpPr>
          <p:nvPr/>
        </p:nvSpPr>
        <p:spPr bwMode="auto">
          <a:xfrm>
            <a:off x="1071563" y="3886200"/>
            <a:ext cx="1219200" cy="1828800"/>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pic>
        <p:nvPicPr>
          <p:cNvPr id="7178" name="Picture 14" descr="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11660" y="4071938"/>
            <a:ext cx="1219200"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9" name="Rectangle 15"/>
          <p:cNvSpPr>
            <a:spLocks noChangeArrowheads="1"/>
          </p:cNvSpPr>
          <p:nvPr/>
        </p:nvSpPr>
        <p:spPr bwMode="auto">
          <a:xfrm>
            <a:off x="5324475" y="4078288"/>
            <a:ext cx="1219200" cy="1644650"/>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7180" name="Rectangle 16"/>
          <p:cNvSpPr>
            <a:spLocks noChangeArrowheads="1"/>
          </p:cNvSpPr>
          <p:nvPr/>
        </p:nvSpPr>
        <p:spPr bwMode="auto">
          <a:xfrm>
            <a:off x="1079500" y="3338513"/>
            <a:ext cx="1174750" cy="207962"/>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7181" name="Rectangle 17"/>
          <p:cNvSpPr>
            <a:spLocks noChangeArrowheads="1"/>
          </p:cNvSpPr>
          <p:nvPr/>
        </p:nvSpPr>
        <p:spPr bwMode="auto">
          <a:xfrm flipV="1">
            <a:off x="1417638" y="2979738"/>
            <a:ext cx="501650" cy="358775"/>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7182" name="Line 18"/>
          <p:cNvSpPr>
            <a:spLocks noChangeShapeType="1"/>
          </p:cNvSpPr>
          <p:nvPr/>
        </p:nvSpPr>
        <p:spPr bwMode="auto">
          <a:xfrm>
            <a:off x="1655763" y="3514725"/>
            <a:ext cx="0" cy="338138"/>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83" name="Text Box 24"/>
          <p:cNvSpPr txBox="1">
            <a:spLocks noChangeArrowheads="1"/>
          </p:cNvSpPr>
          <p:nvPr/>
        </p:nvSpPr>
        <p:spPr bwMode="auto">
          <a:xfrm>
            <a:off x="2765425" y="5158077"/>
            <a:ext cx="72167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1400"/>
              <a:t>Solids</a:t>
            </a:r>
          </a:p>
        </p:txBody>
      </p:sp>
      <p:sp>
        <p:nvSpPr>
          <p:cNvPr id="7184" name="Text Box 25"/>
          <p:cNvSpPr txBox="1">
            <a:spLocks noChangeArrowheads="1"/>
          </p:cNvSpPr>
          <p:nvPr/>
        </p:nvSpPr>
        <p:spPr bwMode="auto">
          <a:xfrm>
            <a:off x="2798763" y="4495800"/>
            <a:ext cx="67653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1400" dirty="0"/>
              <a:t>Water</a:t>
            </a:r>
          </a:p>
        </p:txBody>
      </p:sp>
      <p:sp>
        <p:nvSpPr>
          <p:cNvPr id="7185" name="Text Box 26"/>
          <p:cNvSpPr txBox="1">
            <a:spLocks noChangeArrowheads="1"/>
          </p:cNvSpPr>
          <p:nvPr/>
        </p:nvSpPr>
        <p:spPr bwMode="auto">
          <a:xfrm>
            <a:off x="2852738" y="3973513"/>
            <a:ext cx="43473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1400"/>
              <a:t>Air</a:t>
            </a:r>
          </a:p>
        </p:txBody>
      </p:sp>
      <p:sp>
        <p:nvSpPr>
          <p:cNvPr id="7186" name="Text Box 27"/>
          <p:cNvSpPr txBox="1">
            <a:spLocks noChangeArrowheads="1"/>
          </p:cNvSpPr>
          <p:nvPr/>
        </p:nvSpPr>
        <p:spPr bwMode="auto">
          <a:xfrm>
            <a:off x="7112000" y="5130006"/>
            <a:ext cx="72167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1400"/>
              <a:t>Solids</a:t>
            </a:r>
          </a:p>
        </p:txBody>
      </p:sp>
      <p:sp>
        <p:nvSpPr>
          <p:cNvPr id="7187" name="Text Box 28"/>
          <p:cNvSpPr txBox="1">
            <a:spLocks noChangeArrowheads="1"/>
          </p:cNvSpPr>
          <p:nvPr/>
        </p:nvSpPr>
        <p:spPr bwMode="auto">
          <a:xfrm>
            <a:off x="7126288" y="4470400"/>
            <a:ext cx="613373"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1200" dirty="0"/>
              <a:t>Wa</a:t>
            </a:r>
            <a:r>
              <a:rPr lang="en-US" altLang="en-US" sz="1400" dirty="0"/>
              <a:t>t</a:t>
            </a:r>
            <a:r>
              <a:rPr lang="en-US" altLang="en-US" sz="1200" dirty="0"/>
              <a:t>er</a:t>
            </a:r>
          </a:p>
        </p:txBody>
      </p:sp>
      <p:sp>
        <p:nvSpPr>
          <p:cNvPr id="7188" name="Text Box 29"/>
          <p:cNvSpPr txBox="1">
            <a:spLocks noChangeArrowheads="1"/>
          </p:cNvSpPr>
          <p:nvPr/>
        </p:nvSpPr>
        <p:spPr bwMode="auto">
          <a:xfrm>
            <a:off x="7235825" y="4075113"/>
            <a:ext cx="43473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1400"/>
              <a:t>Air</a:t>
            </a:r>
          </a:p>
        </p:txBody>
      </p:sp>
      <p:sp>
        <p:nvSpPr>
          <p:cNvPr id="7189" name="Text Box 31"/>
          <p:cNvSpPr txBox="1">
            <a:spLocks noChangeArrowheads="1"/>
          </p:cNvSpPr>
          <p:nvPr/>
        </p:nvSpPr>
        <p:spPr bwMode="auto">
          <a:xfrm>
            <a:off x="4110088" y="4748213"/>
            <a:ext cx="126989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algn="ctr" eaLnBrk="1" hangingPunct="1">
              <a:spcAft>
                <a:spcPct val="0"/>
              </a:spcAft>
              <a:buSzTx/>
              <a:buFontTx/>
              <a:buNone/>
            </a:pPr>
            <a:r>
              <a:rPr lang="en-US" altLang="en-US" sz="1400" dirty="0"/>
              <a:t>Compressed</a:t>
            </a:r>
          </a:p>
          <a:p>
            <a:pPr algn="ctr" eaLnBrk="1" hangingPunct="1">
              <a:spcAft>
                <a:spcPct val="0"/>
              </a:spcAft>
              <a:buSzTx/>
              <a:buFontTx/>
              <a:buNone/>
            </a:pPr>
            <a:r>
              <a:rPr lang="en-US" altLang="en-US" sz="1400" dirty="0"/>
              <a:t>soil</a:t>
            </a:r>
          </a:p>
        </p:txBody>
      </p:sp>
      <p:sp>
        <p:nvSpPr>
          <p:cNvPr id="7190" name="Line 32"/>
          <p:cNvSpPr>
            <a:spLocks noChangeShapeType="1"/>
          </p:cNvSpPr>
          <p:nvPr/>
        </p:nvSpPr>
        <p:spPr bwMode="auto">
          <a:xfrm>
            <a:off x="5005388" y="5072063"/>
            <a:ext cx="555625"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91" name="Text Box 35"/>
          <p:cNvSpPr txBox="1">
            <a:spLocks noChangeArrowheads="1"/>
          </p:cNvSpPr>
          <p:nvPr/>
        </p:nvSpPr>
        <p:spPr bwMode="auto">
          <a:xfrm>
            <a:off x="1379538" y="3081338"/>
            <a:ext cx="549275"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algn="ctr" eaLnBrk="1" hangingPunct="1">
              <a:spcAft>
                <a:spcPct val="0"/>
              </a:spcAft>
              <a:buSzTx/>
              <a:buFontTx/>
              <a:buNone/>
            </a:pPr>
            <a:r>
              <a:rPr lang="en-US" altLang="en-US" sz="1200" dirty="0"/>
              <a:t>Load</a:t>
            </a:r>
          </a:p>
        </p:txBody>
      </p:sp>
      <p:sp>
        <p:nvSpPr>
          <p:cNvPr id="7192" name="Text Box 36"/>
          <p:cNvSpPr txBox="1">
            <a:spLocks noChangeArrowheads="1"/>
          </p:cNvSpPr>
          <p:nvPr/>
        </p:nvSpPr>
        <p:spPr bwMode="auto">
          <a:xfrm>
            <a:off x="305167" y="4618038"/>
            <a:ext cx="71205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algn="ctr" eaLnBrk="1" hangingPunct="1">
              <a:spcAft>
                <a:spcPct val="0"/>
              </a:spcAft>
              <a:buSzTx/>
              <a:buFontTx/>
              <a:buNone/>
            </a:pPr>
            <a:r>
              <a:rPr lang="en-US" altLang="en-US" sz="1400" dirty="0"/>
              <a:t>Soil</a:t>
            </a:r>
          </a:p>
          <a:p>
            <a:pPr algn="ctr" eaLnBrk="1" hangingPunct="1">
              <a:spcAft>
                <a:spcPct val="0"/>
              </a:spcAft>
              <a:buSzTx/>
              <a:buFontTx/>
              <a:buNone/>
            </a:pPr>
            <a:r>
              <a:rPr lang="en-US" altLang="en-US" sz="1400" dirty="0"/>
              <a:t>Matrix</a:t>
            </a:r>
          </a:p>
        </p:txBody>
      </p:sp>
      <p:sp>
        <p:nvSpPr>
          <p:cNvPr id="7193" name="Line 37"/>
          <p:cNvSpPr>
            <a:spLocks noChangeShapeType="1"/>
          </p:cNvSpPr>
          <p:nvPr/>
        </p:nvSpPr>
        <p:spPr bwMode="auto">
          <a:xfrm>
            <a:off x="683569" y="5157191"/>
            <a:ext cx="599132" cy="11013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94" name="Rectangle 9"/>
          <p:cNvSpPr>
            <a:spLocks noChangeArrowheads="1"/>
          </p:cNvSpPr>
          <p:nvPr/>
        </p:nvSpPr>
        <p:spPr bwMode="auto">
          <a:xfrm>
            <a:off x="6800850" y="4110831"/>
            <a:ext cx="1219200" cy="1604169"/>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endParaRPr lang="en-US" altLang="en-US" sz="2000" b="0"/>
          </a:p>
        </p:txBody>
      </p:sp>
      <p:sp>
        <p:nvSpPr>
          <p:cNvPr id="7195" name="Line 43"/>
          <p:cNvSpPr>
            <a:spLocks noChangeShapeType="1"/>
          </p:cNvSpPr>
          <p:nvPr/>
        </p:nvSpPr>
        <p:spPr bwMode="auto">
          <a:xfrm>
            <a:off x="3767138" y="3886200"/>
            <a:ext cx="1882775"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7196" name="Line 44"/>
          <p:cNvSpPr>
            <a:spLocks noChangeShapeType="1"/>
          </p:cNvSpPr>
          <p:nvPr/>
        </p:nvSpPr>
        <p:spPr bwMode="auto">
          <a:xfrm>
            <a:off x="3832225" y="4071938"/>
            <a:ext cx="1414463"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4874959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50" name="Rectangle 6" descr="Large confetti"/>
          <p:cNvSpPr>
            <a:spLocks noGrp="1" noChangeArrowheads="1"/>
          </p:cNvSpPr>
          <p:nvPr>
            <p:ph type="title"/>
          </p:nvPr>
        </p:nvSpPr>
        <p:spPr>
          <a:xfrm>
            <a:off x="381000" y="332656"/>
            <a:ext cx="8229600" cy="1143000"/>
          </a:xfrm>
        </p:spPr>
        <p:txBody>
          <a:bodyPr/>
          <a:lstStyle/>
          <a:p>
            <a:r>
              <a:rPr lang="en-US" dirty="0"/>
              <a:t>Major Soil Groups</a:t>
            </a:r>
            <a:endParaRPr lang="en-AU" dirty="0"/>
          </a:p>
        </p:txBody>
      </p:sp>
      <p:sp>
        <p:nvSpPr>
          <p:cNvPr id="6152" name="Line 8"/>
          <p:cNvSpPr>
            <a:spLocks noChangeShapeType="1"/>
          </p:cNvSpPr>
          <p:nvPr/>
        </p:nvSpPr>
        <p:spPr bwMode="auto">
          <a:xfrm>
            <a:off x="838200" y="3962400"/>
            <a:ext cx="8229600" cy="0"/>
          </a:xfrm>
          <a:prstGeom prst="line">
            <a:avLst/>
          </a:prstGeom>
          <a:noFill/>
          <a:ln w="9525">
            <a:solidFill>
              <a:schemeClr val="tx1"/>
            </a:solidFill>
            <a:round/>
            <a:headEnd/>
            <a:tailEnd type="triangle" w="med" len="med"/>
          </a:ln>
          <a:effectLst/>
        </p:spPr>
        <p:txBody>
          <a:bodyPr wrap="none"/>
          <a:lstStyle/>
          <a:p>
            <a:endParaRPr lang="en-US"/>
          </a:p>
        </p:txBody>
      </p:sp>
      <p:grpSp>
        <p:nvGrpSpPr>
          <p:cNvPr id="2" name="Group 21"/>
          <p:cNvGrpSpPr>
            <a:grpSpLocks/>
          </p:cNvGrpSpPr>
          <p:nvPr/>
        </p:nvGrpSpPr>
        <p:grpSpPr bwMode="auto">
          <a:xfrm>
            <a:off x="1295400" y="3886200"/>
            <a:ext cx="838200" cy="641350"/>
            <a:chOff x="432" y="2448"/>
            <a:chExt cx="528" cy="404"/>
          </a:xfrm>
        </p:grpSpPr>
        <p:sp>
          <p:nvSpPr>
            <p:cNvPr id="6153" name="Line 9"/>
            <p:cNvSpPr>
              <a:spLocks noChangeShapeType="1"/>
            </p:cNvSpPr>
            <p:nvPr/>
          </p:nvSpPr>
          <p:spPr bwMode="auto">
            <a:xfrm>
              <a:off x="672" y="2448"/>
              <a:ext cx="0" cy="144"/>
            </a:xfrm>
            <a:prstGeom prst="line">
              <a:avLst/>
            </a:prstGeom>
            <a:noFill/>
            <a:ln w="9525">
              <a:solidFill>
                <a:schemeClr val="tx1"/>
              </a:solidFill>
              <a:round/>
              <a:headEnd/>
              <a:tailEnd/>
            </a:ln>
            <a:effectLst/>
          </p:spPr>
          <p:txBody>
            <a:bodyPr wrap="none"/>
            <a:lstStyle/>
            <a:p>
              <a:endParaRPr lang="en-US"/>
            </a:p>
          </p:txBody>
        </p:sp>
        <p:sp>
          <p:nvSpPr>
            <p:cNvPr id="6158" name="Text Box 14"/>
            <p:cNvSpPr txBox="1">
              <a:spLocks noChangeArrowheads="1"/>
            </p:cNvSpPr>
            <p:nvPr/>
          </p:nvSpPr>
          <p:spPr bwMode="auto">
            <a:xfrm>
              <a:off x="432" y="2640"/>
              <a:ext cx="528" cy="212"/>
            </a:xfrm>
            <a:prstGeom prst="rect">
              <a:avLst/>
            </a:prstGeom>
            <a:noFill/>
            <a:ln w="9525">
              <a:noFill/>
              <a:miter lim="800000"/>
              <a:headEnd/>
              <a:tailEnd/>
            </a:ln>
            <a:effectLst/>
          </p:spPr>
          <p:txBody>
            <a:bodyPr>
              <a:spAutoFit/>
            </a:bodyPr>
            <a:lstStyle/>
            <a:p>
              <a:r>
                <a:rPr lang="en-US" sz="1600" b="1"/>
                <a:t>0.002</a:t>
              </a:r>
              <a:endParaRPr lang="en-AU" sz="1600" b="1"/>
            </a:p>
          </p:txBody>
        </p:sp>
      </p:grpSp>
      <p:grpSp>
        <p:nvGrpSpPr>
          <p:cNvPr id="3" name="Group 25"/>
          <p:cNvGrpSpPr>
            <a:grpSpLocks/>
          </p:cNvGrpSpPr>
          <p:nvPr/>
        </p:nvGrpSpPr>
        <p:grpSpPr bwMode="auto">
          <a:xfrm>
            <a:off x="7162800" y="3886200"/>
            <a:ext cx="762000" cy="641350"/>
            <a:chOff x="4128" y="2448"/>
            <a:chExt cx="336" cy="404"/>
          </a:xfrm>
        </p:grpSpPr>
        <p:sp>
          <p:nvSpPr>
            <p:cNvPr id="6157" name="Line 13"/>
            <p:cNvSpPr>
              <a:spLocks noChangeShapeType="1"/>
            </p:cNvSpPr>
            <p:nvPr/>
          </p:nvSpPr>
          <p:spPr bwMode="auto">
            <a:xfrm>
              <a:off x="4272" y="2448"/>
              <a:ext cx="0" cy="144"/>
            </a:xfrm>
            <a:prstGeom prst="line">
              <a:avLst/>
            </a:prstGeom>
            <a:noFill/>
            <a:ln w="9525">
              <a:solidFill>
                <a:schemeClr val="tx1"/>
              </a:solidFill>
              <a:round/>
              <a:headEnd/>
              <a:tailEnd/>
            </a:ln>
            <a:effectLst/>
          </p:spPr>
          <p:txBody>
            <a:bodyPr wrap="none"/>
            <a:lstStyle/>
            <a:p>
              <a:endParaRPr lang="en-US"/>
            </a:p>
          </p:txBody>
        </p:sp>
        <p:sp>
          <p:nvSpPr>
            <p:cNvPr id="6159" name="Text Box 15"/>
            <p:cNvSpPr txBox="1">
              <a:spLocks noChangeArrowheads="1"/>
            </p:cNvSpPr>
            <p:nvPr/>
          </p:nvSpPr>
          <p:spPr bwMode="auto">
            <a:xfrm>
              <a:off x="4128" y="2640"/>
              <a:ext cx="336" cy="212"/>
            </a:xfrm>
            <a:prstGeom prst="rect">
              <a:avLst/>
            </a:prstGeom>
            <a:noFill/>
            <a:ln w="9525">
              <a:noFill/>
              <a:miter lim="800000"/>
              <a:headEnd/>
              <a:tailEnd/>
            </a:ln>
            <a:effectLst/>
          </p:spPr>
          <p:txBody>
            <a:bodyPr>
              <a:spAutoFit/>
            </a:bodyPr>
            <a:lstStyle/>
            <a:p>
              <a:r>
                <a:rPr lang="en-US" sz="1600" b="1" dirty="0"/>
                <a:t>200</a:t>
              </a:r>
              <a:endParaRPr lang="en-AU" sz="1600" b="1" dirty="0"/>
            </a:p>
          </p:txBody>
        </p:sp>
      </p:grpSp>
      <p:grpSp>
        <p:nvGrpSpPr>
          <p:cNvPr id="4" name="Group 24"/>
          <p:cNvGrpSpPr>
            <a:grpSpLocks/>
          </p:cNvGrpSpPr>
          <p:nvPr/>
        </p:nvGrpSpPr>
        <p:grpSpPr bwMode="auto">
          <a:xfrm>
            <a:off x="6248400" y="3886200"/>
            <a:ext cx="457200" cy="641350"/>
            <a:chOff x="3552" y="2448"/>
            <a:chExt cx="288" cy="404"/>
          </a:xfrm>
        </p:grpSpPr>
        <p:sp>
          <p:nvSpPr>
            <p:cNvPr id="6156" name="Line 12"/>
            <p:cNvSpPr>
              <a:spLocks noChangeShapeType="1"/>
            </p:cNvSpPr>
            <p:nvPr/>
          </p:nvSpPr>
          <p:spPr bwMode="auto">
            <a:xfrm>
              <a:off x="3648" y="2448"/>
              <a:ext cx="0" cy="144"/>
            </a:xfrm>
            <a:prstGeom prst="line">
              <a:avLst/>
            </a:prstGeom>
            <a:noFill/>
            <a:ln w="9525">
              <a:solidFill>
                <a:schemeClr val="tx1"/>
              </a:solidFill>
              <a:round/>
              <a:headEnd/>
              <a:tailEnd/>
            </a:ln>
            <a:effectLst/>
          </p:spPr>
          <p:txBody>
            <a:bodyPr wrap="none"/>
            <a:lstStyle/>
            <a:p>
              <a:endParaRPr lang="en-US"/>
            </a:p>
          </p:txBody>
        </p:sp>
        <p:sp>
          <p:nvSpPr>
            <p:cNvPr id="6160" name="Text Box 16"/>
            <p:cNvSpPr txBox="1">
              <a:spLocks noChangeArrowheads="1"/>
            </p:cNvSpPr>
            <p:nvPr/>
          </p:nvSpPr>
          <p:spPr bwMode="auto">
            <a:xfrm>
              <a:off x="3552" y="2640"/>
              <a:ext cx="288" cy="212"/>
            </a:xfrm>
            <a:prstGeom prst="rect">
              <a:avLst/>
            </a:prstGeom>
            <a:noFill/>
            <a:ln w="9525">
              <a:noFill/>
              <a:miter lim="800000"/>
              <a:headEnd/>
              <a:tailEnd/>
            </a:ln>
            <a:effectLst/>
          </p:spPr>
          <p:txBody>
            <a:bodyPr>
              <a:spAutoFit/>
            </a:bodyPr>
            <a:lstStyle/>
            <a:p>
              <a:r>
                <a:rPr lang="en-US" sz="1600" b="1"/>
                <a:t>63</a:t>
              </a:r>
              <a:endParaRPr lang="en-AU" sz="1600" b="1"/>
            </a:p>
          </p:txBody>
        </p:sp>
      </p:grpSp>
      <p:grpSp>
        <p:nvGrpSpPr>
          <p:cNvPr id="5" name="Group 23"/>
          <p:cNvGrpSpPr>
            <a:grpSpLocks/>
          </p:cNvGrpSpPr>
          <p:nvPr/>
        </p:nvGrpSpPr>
        <p:grpSpPr bwMode="auto">
          <a:xfrm>
            <a:off x="3810000" y="3886200"/>
            <a:ext cx="609600" cy="641350"/>
            <a:chOff x="2016" y="2448"/>
            <a:chExt cx="384" cy="404"/>
          </a:xfrm>
        </p:grpSpPr>
        <p:sp>
          <p:nvSpPr>
            <p:cNvPr id="6155" name="Line 11"/>
            <p:cNvSpPr>
              <a:spLocks noChangeShapeType="1"/>
            </p:cNvSpPr>
            <p:nvPr/>
          </p:nvSpPr>
          <p:spPr bwMode="auto">
            <a:xfrm>
              <a:off x="2160" y="2448"/>
              <a:ext cx="0" cy="144"/>
            </a:xfrm>
            <a:prstGeom prst="line">
              <a:avLst/>
            </a:prstGeom>
            <a:noFill/>
            <a:ln w="9525">
              <a:solidFill>
                <a:schemeClr val="tx1"/>
              </a:solidFill>
              <a:round/>
              <a:headEnd/>
              <a:tailEnd/>
            </a:ln>
            <a:effectLst/>
          </p:spPr>
          <p:txBody>
            <a:bodyPr wrap="none"/>
            <a:lstStyle/>
            <a:p>
              <a:endParaRPr lang="en-US"/>
            </a:p>
          </p:txBody>
        </p:sp>
        <p:sp>
          <p:nvSpPr>
            <p:cNvPr id="6161" name="Text Box 17"/>
            <p:cNvSpPr txBox="1">
              <a:spLocks noChangeArrowheads="1"/>
            </p:cNvSpPr>
            <p:nvPr/>
          </p:nvSpPr>
          <p:spPr bwMode="auto">
            <a:xfrm>
              <a:off x="2016" y="2640"/>
              <a:ext cx="384" cy="212"/>
            </a:xfrm>
            <a:prstGeom prst="rect">
              <a:avLst/>
            </a:prstGeom>
            <a:noFill/>
            <a:ln w="9525">
              <a:noFill/>
              <a:miter lim="800000"/>
              <a:headEnd/>
              <a:tailEnd/>
            </a:ln>
            <a:effectLst/>
          </p:spPr>
          <p:txBody>
            <a:bodyPr>
              <a:spAutoFit/>
            </a:bodyPr>
            <a:lstStyle/>
            <a:p>
              <a:r>
                <a:rPr lang="en-US" sz="1600" b="1"/>
                <a:t>2.36</a:t>
              </a:r>
              <a:endParaRPr lang="en-AU" sz="1600" b="1"/>
            </a:p>
          </p:txBody>
        </p:sp>
      </p:grpSp>
      <p:grpSp>
        <p:nvGrpSpPr>
          <p:cNvPr id="6" name="Group 22"/>
          <p:cNvGrpSpPr>
            <a:grpSpLocks/>
          </p:cNvGrpSpPr>
          <p:nvPr/>
        </p:nvGrpSpPr>
        <p:grpSpPr bwMode="auto">
          <a:xfrm>
            <a:off x="2133600" y="3886200"/>
            <a:ext cx="838200" cy="641350"/>
            <a:chOff x="960" y="2448"/>
            <a:chExt cx="528" cy="404"/>
          </a:xfrm>
        </p:grpSpPr>
        <p:sp>
          <p:nvSpPr>
            <p:cNvPr id="6154" name="Line 10"/>
            <p:cNvSpPr>
              <a:spLocks noChangeShapeType="1"/>
            </p:cNvSpPr>
            <p:nvPr/>
          </p:nvSpPr>
          <p:spPr bwMode="auto">
            <a:xfrm>
              <a:off x="1152" y="2448"/>
              <a:ext cx="0" cy="144"/>
            </a:xfrm>
            <a:prstGeom prst="line">
              <a:avLst/>
            </a:prstGeom>
            <a:noFill/>
            <a:ln w="9525">
              <a:solidFill>
                <a:schemeClr val="tx1"/>
              </a:solidFill>
              <a:round/>
              <a:headEnd/>
              <a:tailEnd/>
            </a:ln>
            <a:effectLst/>
          </p:spPr>
          <p:txBody>
            <a:bodyPr wrap="none"/>
            <a:lstStyle/>
            <a:p>
              <a:endParaRPr lang="en-US"/>
            </a:p>
          </p:txBody>
        </p:sp>
        <p:sp>
          <p:nvSpPr>
            <p:cNvPr id="6162" name="Text Box 18"/>
            <p:cNvSpPr txBox="1">
              <a:spLocks noChangeArrowheads="1"/>
            </p:cNvSpPr>
            <p:nvPr/>
          </p:nvSpPr>
          <p:spPr bwMode="auto">
            <a:xfrm>
              <a:off x="960" y="2640"/>
              <a:ext cx="528" cy="212"/>
            </a:xfrm>
            <a:prstGeom prst="rect">
              <a:avLst/>
            </a:prstGeom>
            <a:noFill/>
            <a:ln w="9525">
              <a:noFill/>
              <a:miter lim="800000"/>
              <a:headEnd/>
              <a:tailEnd/>
            </a:ln>
            <a:effectLst/>
          </p:spPr>
          <p:txBody>
            <a:bodyPr>
              <a:spAutoFit/>
            </a:bodyPr>
            <a:lstStyle/>
            <a:p>
              <a:r>
                <a:rPr lang="en-US" sz="1600" b="1"/>
                <a:t>0.075</a:t>
              </a:r>
              <a:endParaRPr lang="en-AU" sz="1600" b="1"/>
            </a:p>
          </p:txBody>
        </p:sp>
      </p:grpSp>
      <p:sp>
        <p:nvSpPr>
          <p:cNvPr id="6163" name="Text Box 19"/>
          <p:cNvSpPr txBox="1">
            <a:spLocks noChangeArrowheads="1"/>
          </p:cNvSpPr>
          <p:nvPr/>
        </p:nvSpPr>
        <p:spPr bwMode="auto">
          <a:xfrm>
            <a:off x="3581400" y="4724400"/>
            <a:ext cx="3276600" cy="457200"/>
          </a:xfrm>
          <a:prstGeom prst="rect">
            <a:avLst/>
          </a:prstGeom>
          <a:noFill/>
          <a:ln w="9525">
            <a:noFill/>
            <a:miter lim="800000"/>
            <a:headEnd/>
            <a:tailEnd/>
          </a:ln>
          <a:effectLst/>
        </p:spPr>
        <p:txBody>
          <a:bodyPr wrap="square">
            <a:spAutoFit/>
          </a:bodyPr>
          <a:lstStyle/>
          <a:p>
            <a:r>
              <a:rPr lang="en-US" sz="2400" b="1" dirty="0"/>
              <a:t>Grain size (mm)</a:t>
            </a:r>
            <a:endParaRPr lang="en-AU" sz="2400" b="1" dirty="0"/>
          </a:p>
        </p:txBody>
      </p:sp>
      <p:sp>
        <p:nvSpPr>
          <p:cNvPr id="6174" name="Text Box 30"/>
          <p:cNvSpPr txBox="1">
            <a:spLocks noChangeArrowheads="1"/>
          </p:cNvSpPr>
          <p:nvPr/>
        </p:nvSpPr>
        <p:spPr bwMode="auto">
          <a:xfrm>
            <a:off x="7924800" y="3505200"/>
            <a:ext cx="1371600" cy="336550"/>
          </a:xfrm>
          <a:prstGeom prst="rect">
            <a:avLst/>
          </a:prstGeom>
          <a:noFill/>
          <a:ln w="9525">
            <a:noFill/>
            <a:miter lim="800000"/>
            <a:headEnd/>
            <a:tailEnd/>
          </a:ln>
          <a:effectLst/>
        </p:spPr>
        <p:txBody>
          <a:bodyPr>
            <a:spAutoFit/>
          </a:bodyPr>
          <a:lstStyle/>
          <a:p>
            <a:r>
              <a:rPr lang="en-US" sz="1600" b="1"/>
              <a:t>Boulder</a:t>
            </a:r>
            <a:endParaRPr lang="en-AU" sz="1600" b="1"/>
          </a:p>
        </p:txBody>
      </p:sp>
      <p:sp>
        <p:nvSpPr>
          <p:cNvPr id="6175" name="Text Box 31"/>
          <p:cNvSpPr txBox="1">
            <a:spLocks noChangeArrowheads="1"/>
          </p:cNvSpPr>
          <p:nvPr/>
        </p:nvSpPr>
        <p:spPr bwMode="auto">
          <a:xfrm>
            <a:off x="838200" y="3505200"/>
            <a:ext cx="685800" cy="336550"/>
          </a:xfrm>
          <a:prstGeom prst="rect">
            <a:avLst/>
          </a:prstGeom>
          <a:noFill/>
          <a:ln w="9525">
            <a:noFill/>
            <a:miter lim="800000"/>
            <a:headEnd/>
            <a:tailEnd/>
          </a:ln>
          <a:effectLst/>
        </p:spPr>
        <p:txBody>
          <a:bodyPr>
            <a:spAutoFit/>
          </a:bodyPr>
          <a:lstStyle/>
          <a:p>
            <a:r>
              <a:rPr lang="en-US" sz="1600" b="1"/>
              <a:t>Clay</a:t>
            </a:r>
            <a:endParaRPr lang="en-AU" sz="1600" b="1"/>
          </a:p>
        </p:txBody>
      </p:sp>
      <p:sp>
        <p:nvSpPr>
          <p:cNvPr id="6176" name="Text Box 32"/>
          <p:cNvSpPr txBox="1">
            <a:spLocks noChangeArrowheads="1"/>
          </p:cNvSpPr>
          <p:nvPr/>
        </p:nvSpPr>
        <p:spPr bwMode="auto">
          <a:xfrm>
            <a:off x="1752600" y="3505200"/>
            <a:ext cx="533400" cy="336550"/>
          </a:xfrm>
          <a:prstGeom prst="rect">
            <a:avLst/>
          </a:prstGeom>
          <a:noFill/>
          <a:ln w="9525">
            <a:noFill/>
            <a:miter lim="800000"/>
            <a:headEnd/>
            <a:tailEnd/>
          </a:ln>
          <a:effectLst/>
        </p:spPr>
        <p:txBody>
          <a:bodyPr>
            <a:spAutoFit/>
          </a:bodyPr>
          <a:lstStyle/>
          <a:p>
            <a:r>
              <a:rPr lang="en-US" sz="1600" b="1"/>
              <a:t>Silt</a:t>
            </a:r>
            <a:endParaRPr lang="en-AU" sz="1600" b="1"/>
          </a:p>
        </p:txBody>
      </p:sp>
      <p:sp>
        <p:nvSpPr>
          <p:cNvPr id="6177" name="Text Box 33"/>
          <p:cNvSpPr txBox="1">
            <a:spLocks noChangeArrowheads="1"/>
          </p:cNvSpPr>
          <p:nvPr/>
        </p:nvSpPr>
        <p:spPr bwMode="auto">
          <a:xfrm>
            <a:off x="2819400" y="3505200"/>
            <a:ext cx="762000" cy="336550"/>
          </a:xfrm>
          <a:prstGeom prst="rect">
            <a:avLst/>
          </a:prstGeom>
          <a:noFill/>
          <a:ln w="9525">
            <a:noFill/>
            <a:miter lim="800000"/>
            <a:headEnd/>
            <a:tailEnd/>
          </a:ln>
          <a:effectLst/>
        </p:spPr>
        <p:txBody>
          <a:bodyPr>
            <a:spAutoFit/>
          </a:bodyPr>
          <a:lstStyle/>
          <a:p>
            <a:r>
              <a:rPr lang="en-US" sz="1600" b="1"/>
              <a:t>Sand</a:t>
            </a:r>
            <a:endParaRPr lang="en-AU" sz="1600" b="1"/>
          </a:p>
        </p:txBody>
      </p:sp>
      <p:sp>
        <p:nvSpPr>
          <p:cNvPr id="6178" name="Text Box 34"/>
          <p:cNvSpPr txBox="1">
            <a:spLocks noChangeArrowheads="1"/>
          </p:cNvSpPr>
          <p:nvPr/>
        </p:nvSpPr>
        <p:spPr bwMode="auto">
          <a:xfrm>
            <a:off x="4724400" y="3505200"/>
            <a:ext cx="838200" cy="336550"/>
          </a:xfrm>
          <a:prstGeom prst="rect">
            <a:avLst/>
          </a:prstGeom>
          <a:noFill/>
          <a:ln w="9525">
            <a:noFill/>
            <a:miter lim="800000"/>
            <a:headEnd/>
            <a:tailEnd/>
          </a:ln>
          <a:effectLst/>
        </p:spPr>
        <p:txBody>
          <a:bodyPr>
            <a:spAutoFit/>
          </a:bodyPr>
          <a:lstStyle/>
          <a:p>
            <a:r>
              <a:rPr lang="en-US" sz="1600" b="1"/>
              <a:t>Gravel</a:t>
            </a:r>
            <a:endParaRPr lang="en-AU" sz="1600" b="1"/>
          </a:p>
        </p:txBody>
      </p:sp>
      <p:sp>
        <p:nvSpPr>
          <p:cNvPr id="6179" name="Text Box 35"/>
          <p:cNvSpPr txBox="1">
            <a:spLocks noChangeArrowheads="1"/>
          </p:cNvSpPr>
          <p:nvPr/>
        </p:nvSpPr>
        <p:spPr bwMode="auto">
          <a:xfrm>
            <a:off x="6400800" y="3505200"/>
            <a:ext cx="914400" cy="336550"/>
          </a:xfrm>
          <a:prstGeom prst="rect">
            <a:avLst/>
          </a:prstGeom>
          <a:noFill/>
          <a:ln w="9525">
            <a:noFill/>
            <a:miter lim="800000"/>
            <a:headEnd/>
            <a:tailEnd/>
          </a:ln>
          <a:effectLst/>
        </p:spPr>
        <p:txBody>
          <a:bodyPr>
            <a:spAutoFit/>
          </a:bodyPr>
          <a:lstStyle/>
          <a:p>
            <a:r>
              <a:rPr lang="en-US" sz="1600" b="1"/>
              <a:t>Cobble</a:t>
            </a:r>
            <a:endParaRPr lang="en-AU" sz="1600" b="1"/>
          </a:p>
        </p:txBody>
      </p:sp>
      <p:sp>
        <p:nvSpPr>
          <p:cNvPr id="6180" name="Line 36"/>
          <p:cNvSpPr>
            <a:spLocks noChangeShapeType="1"/>
          </p:cNvSpPr>
          <p:nvPr/>
        </p:nvSpPr>
        <p:spPr bwMode="auto">
          <a:xfrm>
            <a:off x="2438400" y="4991100"/>
            <a:ext cx="0" cy="1143000"/>
          </a:xfrm>
          <a:prstGeom prst="line">
            <a:avLst/>
          </a:prstGeom>
          <a:noFill/>
          <a:ln w="9525">
            <a:solidFill>
              <a:schemeClr val="tx1"/>
            </a:solidFill>
            <a:round/>
            <a:headEnd/>
            <a:tailEnd/>
          </a:ln>
          <a:effectLst/>
        </p:spPr>
        <p:txBody>
          <a:bodyPr wrap="none"/>
          <a:lstStyle/>
          <a:p>
            <a:endParaRPr lang="en-US"/>
          </a:p>
        </p:txBody>
      </p:sp>
      <p:sp>
        <p:nvSpPr>
          <p:cNvPr id="6181" name="Line 37"/>
          <p:cNvSpPr>
            <a:spLocks noChangeShapeType="1"/>
          </p:cNvSpPr>
          <p:nvPr/>
        </p:nvSpPr>
        <p:spPr bwMode="auto">
          <a:xfrm>
            <a:off x="2438400" y="5791200"/>
            <a:ext cx="609600" cy="0"/>
          </a:xfrm>
          <a:prstGeom prst="line">
            <a:avLst/>
          </a:prstGeom>
          <a:noFill/>
          <a:ln w="9525">
            <a:solidFill>
              <a:schemeClr val="tx1"/>
            </a:solidFill>
            <a:round/>
            <a:headEnd/>
            <a:tailEnd type="triangle" w="med" len="med"/>
          </a:ln>
          <a:effectLst/>
        </p:spPr>
        <p:txBody>
          <a:bodyPr wrap="none"/>
          <a:lstStyle/>
          <a:p>
            <a:endParaRPr lang="en-US"/>
          </a:p>
        </p:txBody>
      </p:sp>
      <p:sp>
        <p:nvSpPr>
          <p:cNvPr id="6182" name="Line 38"/>
          <p:cNvSpPr>
            <a:spLocks noChangeShapeType="1"/>
          </p:cNvSpPr>
          <p:nvPr/>
        </p:nvSpPr>
        <p:spPr bwMode="auto">
          <a:xfrm flipH="1">
            <a:off x="2133600" y="5791200"/>
            <a:ext cx="304800" cy="0"/>
          </a:xfrm>
          <a:prstGeom prst="line">
            <a:avLst/>
          </a:prstGeom>
          <a:noFill/>
          <a:ln w="9525">
            <a:solidFill>
              <a:schemeClr val="tx1"/>
            </a:solidFill>
            <a:round/>
            <a:headEnd/>
            <a:tailEnd type="triangle" w="med" len="med"/>
          </a:ln>
          <a:effectLst/>
        </p:spPr>
        <p:txBody>
          <a:bodyPr wrap="none"/>
          <a:lstStyle/>
          <a:p>
            <a:endParaRPr lang="en-US"/>
          </a:p>
        </p:txBody>
      </p:sp>
      <p:sp>
        <p:nvSpPr>
          <p:cNvPr id="6183" name="Text Box 39"/>
          <p:cNvSpPr txBox="1">
            <a:spLocks noChangeArrowheads="1"/>
          </p:cNvSpPr>
          <p:nvPr/>
        </p:nvSpPr>
        <p:spPr bwMode="auto">
          <a:xfrm>
            <a:off x="762000" y="5429112"/>
            <a:ext cx="1524000" cy="701675"/>
          </a:xfrm>
          <a:prstGeom prst="rect">
            <a:avLst/>
          </a:prstGeom>
          <a:noFill/>
          <a:ln w="9525">
            <a:noFill/>
            <a:miter lim="800000"/>
            <a:headEnd/>
            <a:tailEnd/>
          </a:ln>
          <a:effectLst/>
        </p:spPr>
        <p:txBody>
          <a:bodyPr>
            <a:spAutoFit/>
          </a:bodyPr>
          <a:lstStyle/>
          <a:p>
            <a:r>
              <a:rPr lang="en-US" sz="2000" b="1" dirty="0">
                <a:solidFill>
                  <a:srgbClr val="3333CC"/>
                </a:solidFill>
              </a:rPr>
              <a:t>Fine</a:t>
            </a:r>
            <a:r>
              <a:rPr lang="en-US" sz="2000" b="1" dirty="0"/>
              <a:t> grain soils</a:t>
            </a:r>
            <a:endParaRPr lang="en-AU" sz="2000" b="1" dirty="0"/>
          </a:p>
        </p:txBody>
      </p:sp>
      <p:sp>
        <p:nvSpPr>
          <p:cNvPr id="6184" name="Text Box 40"/>
          <p:cNvSpPr txBox="1">
            <a:spLocks noChangeArrowheads="1"/>
          </p:cNvSpPr>
          <p:nvPr/>
        </p:nvSpPr>
        <p:spPr bwMode="auto">
          <a:xfrm>
            <a:off x="3104322" y="5429111"/>
            <a:ext cx="1828800" cy="701675"/>
          </a:xfrm>
          <a:prstGeom prst="rect">
            <a:avLst/>
          </a:prstGeom>
          <a:noFill/>
          <a:ln w="9525">
            <a:noFill/>
            <a:miter lim="800000"/>
            <a:headEnd/>
            <a:tailEnd/>
          </a:ln>
          <a:effectLst/>
        </p:spPr>
        <p:txBody>
          <a:bodyPr>
            <a:spAutoFit/>
          </a:bodyPr>
          <a:lstStyle/>
          <a:p>
            <a:r>
              <a:rPr lang="en-US" sz="2000" b="1" dirty="0">
                <a:solidFill>
                  <a:srgbClr val="3333CC"/>
                </a:solidFill>
              </a:rPr>
              <a:t>Coarse</a:t>
            </a:r>
            <a:r>
              <a:rPr lang="en-US" sz="2000" b="1" dirty="0"/>
              <a:t> grain soils</a:t>
            </a:r>
            <a:endParaRPr lang="en-AU" sz="2000" b="1" dirty="0"/>
          </a:p>
        </p:txBody>
      </p:sp>
      <p:sp>
        <p:nvSpPr>
          <p:cNvPr id="6185" name="Line 41"/>
          <p:cNvSpPr>
            <a:spLocks noChangeShapeType="1"/>
          </p:cNvSpPr>
          <p:nvPr/>
        </p:nvSpPr>
        <p:spPr bwMode="auto">
          <a:xfrm>
            <a:off x="2118986" y="2247900"/>
            <a:ext cx="0" cy="1143000"/>
          </a:xfrm>
          <a:prstGeom prst="line">
            <a:avLst/>
          </a:prstGeom>
          <a:noFill/>
          <a:ln w="9525">
            <a:solidFill>
              <a:schemeClr val="tx1"/>
            </a:solidFill>
            <a:round/>
            <a:headEnd/>
            <a:tailEnd/>
          </a:ln>
          <a:effectLst/>
        </p:spPr>
        <p:txBody>
          <a:bodyPr wrap="none"/>
          <a:lstStyle/>
          <a:p>
            <a:endParaRPr lang="en-US"/>
          </a:p>
        </p:txBody>
      </p:sp>
      <p:sp>
        <p:nvSpPr>
          <p:cNvPr id="6186" name="Line 42"/>
          <p:cNvSpPr>
            <a:spLocks noChangeShapeType="1"/>
          </p:cNvSpPr>
          <p:nvPr/>
        </p:nvSpPr>
        <p:spPr bwMode="auto">
          <a:xfrm>
            <a:off x="1676400" y="2819400"/>
            <a:ext cx="609600" cy="0"/>
          </a:xfrm>
          <a:prstGeom prst="line">
            <a:avLst/>
          </a:prstGeom>
          <a:noFill/>
          <a:ln w="9525">
            <a:solidFill>
              <a:schemeClr val="tx1"/>
            </a:solidFill>
            <a:round/>
            <a:headEnd/>
            <a:tailEnd type="triangle" w="med" len="med"/>
          </a:ln>
          <a:effectLst/>
        </p:spPr>
        <p:txBody>
          <a:bodyPr wrap="none"/>
          <a:lstStyle/>
          <a:p>
            <a:endParaRPr lang="en-US"/>
          </a:p>
        </p:txBody>
      </p:sp>
      <p:sp>
        <p:nvSpPr>
          <p:cNvPr id="6187" name="Line 43"/>
          <p:cNvSpPr>
            <a:spLocks noChangeShapeType="1"/>
          </p:cNvSpPr>
          <p:nvPr/>
        </p:nvSpPr>
        <p:spPr bwMode="auto">
          <a:xfrm flipH="1">
            <a:off x="1371600" y="2819400"/>
            <a:ext cx="304800" cy="0"/>
          </a:xfrm>
          <a:prstGeom prst="line">
            <a:avLst/>
          </a:prstGeom>
          <a:noFill/>
          <a:ln w="9525">
            <a:solidFill>
              <a:schemeClr val="tx1"/>
            </a:solidFill>
            <a:round/>
            <a:headEnd/>
            <a:tailEnd type="triangle" w="med" len="med"/>
          </a:ln>
          <a:effectLst/>
        </p:spPr>
        <p:txBody>
          <a:bodyPr wrap="none"/>
          <a:lstStyle/>
          <a:p>
            <a:endParaRPr lang="en-US"/>
          </a:p>
        </p:txBody>
      </p:sp>
      <p:sp>
        <p:nvSpPr>
          <p:cNvPr id="6188" name="Text Box 44"/>
          <p:cNvSpPr txBox="1">
            <a:spLocks noChangeArrowheads="1"/>
          </p:cNvSpPr>
          <p:nvPr/>
        </p:nvSpPr>
        <p:spPr bwMode="auto">
          <a:xfrm>
            <a:off x="2362200" y="2362200"/>
            <a:ext cx="3048000" cy="701675"/>
          </a:xfrm>
          <a:prstGeom prst="rect">
            <a:avLst/>
          </a:prstGeom>
          <a:noFill/>
          <a:ln w="9525">
            <a:noFill/>
            <a:miter lim="800000"/>
            <a:headEnd/>
            <a:tailEnd/>
          </a:ln>
          <a:effectLst/>
        </p:spPr>
        <p:txBody>
          <a:bodyPr>
            <a:spAutoFit/>
          </a:bodyPr>
          <a:lstStyle/>
          <a:p>
            <a:r>
              <a:rPr lang="en-US" sz="2000" b="1" dirty="0">
                <a:solidFill>
                  <a:srgbClr val="3333CC"/>
                </a:solidFill>
              </a:rPr>
              <a:t>Granular</a:t>
            </a:r>
            <a:r>
              <a:rPr lang="en-US" sz="2000" b="1" dirty="0"/>
              <a:t> soils </a:t>
            </a:r>
            <a:r>
              <a:rPr lang="en-US" sz="2000" dirty="0"/>
              <a:t>or </a:t>
            </a:r>
            <a:br>
              <a:rPr lang="en-US" sz="2000" dirty="0"/>
            </a:br>
            <a:r>
              <a:rPr lang="en-US" sz="2000" b="1" dirty="0" err="1">
                <a:solidFill>
                  <a:srgbClr val="3333CC"/>
                </a:solidFill>
              </a:rPr>
              <a:t>Cohesionless</a:t>
            </a:r>
            <a:r>
              <a:rPr lang="en-US" sz="2000" b="1" dirty="0"/>
              <a:t> soils</a:t>
            </a:r>
            <a:endParaRPr lang="en-AU" sz="2000" b="1" dirty="0"/>
          </a:p>
        </p:txBody>
      </p:sp>
      <p:sp>
        <p:nvSpPr>
          <p:cNvPr id="6189" name="Text Box 45"/>
          <p:cNvSpPr txBox="1">
            <a:spLocks noChangeArrowheads="1"/>
          </p:cNvSpPr>
          <p:nvPr/>
        </p:nvSpPr>
        <p:spPr bwMode="auto">
          <a:xfrm>
            <a:off x="180186" y="2362200"/>
            <a:ext cx="1371600" cy="701675"/>
          </a:xfrm>
          <a:prstGeom prst="rect">
            <a:avLst/>
          </a:prstGeom>
          <a:noFill/>
          <a:ln w="9525">
            <a:noFill/>
            <a:miter lim="800000"/>
            <a:headEnd/>
            <a:tailEnd/>
          </a:ln>
          <a:effectLst/>
        </p:spPr>
        <p:txBody>
          <a:bodyPr>
            <a:spAutoFit/>
          </a:bodyPr>
          <a:lstStyle/>
          <a:p>
            <a:r>
              <a:rPr lang="en-US" sz="2000" b="1" dirty="0">
                <a:solidFill>
                  <a:srgbClr val="3333CC"/>
                </a:solidFill>
              </a:rPr>
              <a:t>Cohesive</a:t>
            </a:r>
            <a:r>
              <a:rPr lang="en-US" sz="2000" b="1" dirty="0"/>
              <a:t> soils</a:t>
            </a:r>
            <a:endParaRPr lang="en-AU" sz="2000" b="1" dirty="0"/>
          </a:p>
        </p:txBody>
      </p:sp>
      <p:sp>
        <p:nvSpPr>
          <p:cNvPr id="7" name="TextBox 6"/>
          <p:cNvSpPr txBox="1"/>
          <p:nvPr/>
        </p:nvSpPr>
        <p:spPr>
          <a:xfrm>
            <a:off x="6156176" y="5661248"/>
            <a:ext cx="2736304" cy="1015663"/>
          </a:xfrm>
          <a:prstGeom prst="rect">
            <a:avLst/>
          </a:prstGeom>
          <a:noFill/>
        </p:spPr>
        <p:txBody>
          <a:bodyPr wrap="square" rtlCol="0">
            <a:spAutoFit/>
          </a:bodyPr>
          <a:lstStyle/>
          <a:p>
            <a:r>
              <a:rPr lang="en-GB" sz="2000" b="1" dirty="0" smtClean="0">
                <a:solidFill>
                  <a:srgbClr val="0070C0"/>
                </a:solidFill>
              </a:rPr>
              <a:t>How does grain size (gradation) effect compaction ??</a:t>
            </a:r>
            <a:endParaRPr lang="en-GB" sz="2000" b="1" dirty="0">
              <a:solidFill>
                <a:srgbClr val="0070C0"/>
              </a:solidFill>
            </a:endParaRPr>
          </a:p>
        </p:txBody>
      </p:sp>
    </p:spTree>
    <p:extLst>
      <p:ext uri="{BB962C8B-B14F-4D97-AF65-F5344CB8AC3E}">
        <p14:creationId xmlns:p14="http://schemas.microsoft.com/office/powerpoint/2010/main" val="1333395694"/>
      </p:ext>
    </p:extLst>
  </p:cSld>
  <p:clrMapOvr>
    <a:masterClrMapping/>
  </p:clrMapOvr>
  <p:transition spd="slow" advClick="0" advTm="39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20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ectangle 3"/>
          <p:cNvSpPr/>
          <p:nvPr/>
        </p:nvSpPr>
        <p:spPr>
          <a:xfrm>
            <a:off x="464923" y="461569"/>
            <a:ext cx="8280920" cy="1200329"/>
          </a:xfrm>
          <a:prstGeom prst="rect">
            <a:avLst/>
          </a:prstGeom>
        </p:spPr>
        <p:txBody>
          <a:bodyPr wrap="square">
            <a:spAutoFit/>
          </a:bodyPr>
          <a:lstStyle/>
          <a:p>
            <a:pPr marL="342900" indent="-342900" algn="just">
              <a:buFont typeface="Arial" panose="020B0604020202020204" pitchFamily="34" charset="0"/>
              <a:buChar char="•"/>
            </a:pPr>
            <a:r>
              <a:rPr lang="en-US" altLang="en-US" sz="2400" b="1" dirty="0" smtClean="0">
                <a:solidFill>
                  <a:srgbClr val="0070C0"/>
                </a:solidFill>
                <a:latin typeface="Calibri" panose="020F0502020204030204" pitchFamily="34" charset="0"/>
              </a:rPr>
              <a:t>Compaction of a moist soil due to external load may displace air and increase the frictional contact area between two particles </a:t>
            </a:r>
            <a:endParaRPr lang="en-GB" sz="2400" b="1" dirty="0">
              <a:solidFill>
                <a:srgbClr val="0070C0"/>
              </a:solidFill>
              <a:latin typeface="Calibri" panose="020F0502020204030204" pitchFamily="34" charset="0"/>
            </a:endParaRPr>
          </a:p>
        </p:txBody>
      </p:sp>
      <p:sp>
        <p:nvSpPr>
          <p:cNvPr id="5" name="Rectangle 4"/>
          <p:cNvSpPr/>
          <p:nvPr/>
        </p:nvSpPr>
        <p:spPr>
          <a:xfrm>
            <a:off x="479198" y="1661899"/>
            <a:ext cx="8280920" cy="830997"/>
          </a:xfrm>
          <a:prstGeom prst="rect">
            <a:avLst/>
          </a:prstGeom>
        </p:spPr>
        <p:txBody>
          <a:bodyPr wrap="square">
            <a:spAutoFit/>
          </a:bodyPr>
          <a:lstStyle/>
          <a:p>
            <a:pPr marL="342900" indent="-342900" algn="just">
              <a:buFont typeface="Arial" panose="020B0604020202020204" pitchFamily="34" charset="0"/>
              <a:buChar char="•"/>
            </a:pPr>
            <a:r>
              <a:rPr lang="en-US" altLang="en-US" sz="2400" dirty="0" smtClean="0">
                <a:latin typeface="Calibri" panose="020F0502020204030204" pitchFamily="34" charset="0"/>
              </a:rPr>
              <a:t>The </a:t>
            </a:r>
            <a:r>
              <a:rPr lang="en-US" altLang="en-US" sz="2400" b="1" dirty="0" smtClean="0">
                <a:solidFill>
                  <a:srgbClr val="0070C0"/>
                </a:solidFill>
                <a:latin typeface="Calibri" panose="020F0502020204030204" pitchFamily="34" charset="0"/>
              </a:rPr>
              <a:t>magnitude of increase </a:t>
            </a:r>
            <a:r>
              <a:rPr lang="en-US" altLang="en-US" sz="2400" dirty="0" smtClean="0">
                <a:latin typeface="Calibri" panose="020F0502020204030204" pitchFamily="34" charset="0"/>
              </a:rPr>
              <a:t>in contact area </a:t>
            </a:r>
            <a:r>
              <a:rPr lang="en-US" altLang="en-US" sz="2400" b="1" dirty="0" smtClean="0">
                <a:solidFill>
                  <a:srgbClr val="0070C0"/>
                </a:solidFill>
                <a:latin typeface="Calibri" panose="020F0502020204030204" pitchFamily="34" charset="0"/>
              </a:rPr>
              <a:t>depends on the degree of rearrangement or deformation of the particles. </a:t>
            </a:r>
            <a:endParaRPr lang="en-GB" sz="2400" b="1" dirty="0">
              <a:solidFill>
                <a:srgbClr val="0070C0"/>
              </a:solidFill>
              <a:latin typeface="Calibri" panose="020F0502020204030204" pitchFamily="34" charset="0"/>
            </a:endParaRPr>
          </a:p>
        </p:txBody>
      </p:sp>
      <p:sp>
        <p:nvSpPr>
          <p:cNvPr id="6" name="Rectangle 5"/>
          <p:cNvSpPr/>
          <p:nvPr/>
        </p:nvSpPr>
        <p:spPr>
          <a:xfrm>
            <a:off x="467544" y="2636912"/>
            <a:ext cx="8208912" cy="1200329"/>
          </a:xfrm>
          <a:prstGeom prst="rect">
            <a:avLst/>
          </a:prstGeom>
        </p:spPr>
        <p:txBody>
          <a:bodyPr wrap="square">
            <a:spAutoFit/>
          </a:bodyPr>
          <a:lstStyle/>
          <a:p>
            <a:pPr marL="342900" indent="-342900" algn="just">
              <a:spcAft>
                <a:spcPct val="0"/>
              </a:spcAft>
              <a:buFont typeface="Arial" panose="020B0604020202020204" pitchFamily="34" charset="0"/>
              <a:buChar char="•"/>
            </a:pPr>
            <a:r>
              <a:rPr lang="en-US" altLang="en-US" sz="2400" b="0" dirty="0" smtClean="0">
                <a:latin typeface="Calibri" panose="020F0502020204030204" pitchFamily="34" charset="0"/>
              </a:rPr>
              <a:t>The </a:t>
            </a:r>
            <a:r>
              <a:rPr lang="en-US" altLang="en-US" sz="2400" dirty="0" smtClean="0">
                <a:latin typeface="Calibri" panose="020F0502020204030204" pitchFamily="34" charset="0"/>
              </a:rPr>
              <a:t>degree of deformation and rearrangement </a:t>
            </a:r>
            <a:r>
              <a:rPr lang="en-US" altLang="en-US" sz="2400" b="0" dirty="0" smtClean="0">
                <a:latin typeface="Calibri" panose="020F0502020204030204" pitchFamily="34" charset="0"/>
              </a:rPr>
              <a:t>depends on </a:t>
            </a:r>
            <a:r>
              <a:rPr lang="en-US" altLang="en-US" sz="2400" b="1" dirty="0" smtClean="0">
                <a:solidFill>
                  <a:srgbClr val="0070C0"/>
                </a:solidFill>
                <a:latin typeface="Calibri" panose="020F0502020204030204" pitchFamily="34" charset="0"/>
              </a:rPr>
              <a:t>soil structure and aggregation</a:t>
            </a:r>
            <a:r>
              <a:rPr lang="en-US" altLang="en-US" sz="2400" b="0" dirty="0" smtClean="0">
                <a:latin typeface="Calibri" panose="020F0502020204030204" pitchFamily="34" charset="0"/>
              </a:rPr>
              <a:t>, and </a:t>
            </a:r>
            <a:r>
              <a:rPr lang="en-US" altLang="en-US" sz="2400" b="1" dirty="0" smtClean="0">
                <a:solidFill>
                  <a:srgbClr val="0070C0"/>
                </a:solidFill>
                <a:latin typeface="Calibri" panose="020F0502020204030204" pitchFamily="34" charset="0"/>
              </a:rPr>
              <a:t>on the extent to which soil particles can change position by rolling or sliding. </a:t>
            </a:r>
            <a:endParaRPr lang="en-US" altLang="en-US" sz="2400" b="1" dirty="0">
              <a:solidFill>
                <a:srgbClr val="0070C0"/>
              </a:solidFill>
              <a:latin typeface="Calibri" panose="020F0502020204030204" pitchFamily="34" charset="0"/>
            </a:endParaRPr>
          </a:p>
        </p:txBody>
      </p:sp>
      <p:sp>
        <p:nvSpPr>
          <p:cNvPr id="8" name="Rectangle 7"/>
          <p:cNvSpPr/>
          <p:nvPr/>
        </p:nvSpPr>
        <p:spPr>
          <a:xfrm>
            <a:off x="827584" y="4005520"/>
            <a:ext cx="7920880" cy="1938992"/>
          </a:xfrm>
          <a:prstGeom prst="rect">
            <a:avLst/>
          </a:prstGeom>
          <a:solidFill>
            <a:schemeClr val="bg1"/>
          </a:solidFill>
        </p:spPr>
        <p:txBody>
          <a:bodyPr wrap="square">
            <a:spAutoFit/>
          </a:bodyPr>
          <a:lstStyle/>
          <a:p>
            <a:pPr algn="just">
              <a:spcAft>
                <a:spcPct val="0"/>
              </a:spcAft>
            </a:pPr>
            <a:r>
              <a:rPr lang="en-US" altLang="en-US" sz="2400" dirty="0" smtClean="0">
                <a:latin typeface="Calibri" panose="020F0502020204030204" pitchFamily="34" charset="0"/>
              </a:rPr>
              <a:t>Soil compaction or densification happens due to external load or force applied to the soil.</a:t>
            </a:r>
          </a:p>
          <a:p>
            <a:pPr algn="just">
              <a:spcAft>
                <a:spcPct val="0"/>
              </a:spcAft>
            </a:pPr>
            <a:r>
              <a:rPr lang="en-US" altLang="en-US" sz="2400" dirty="0" smtClean="0">
                <a:latin typeface="Calibri" panose="020F0502020204030204" pitchFamily="34" charset="0"/>
              </a:rPr>
              <a:t>The force applied per unit area is defined as </a:t>
            </a:r>
            <a:r>
              <a:rPr lang="en-US" altLang="en-US" sz="2400" b="1" dirty="0" smtClean="0">
                <a:solidFill>
                  <a:srgbClr val="0070C0"/>
                </a:solidFill>
                <a:latin typeface="Calibri" panose="020F0502020204030204" pitchFamily="34" charset="0"/>
              </a:rPr>
              <a:t>stress</a:t>
            </a:r>
            <a:r>
              <a:rPr lang="en-US" altLang="en-US" sz="2400" dirty="0" smtClean="0">
                <a:latin typeface="Calibri" panose="020F0502020204030204" pitchFamily="34" charset="0"/>
              </a:rPr>
              <a:t>, which may be </a:t>
            </a:r>
            <a:r>
              <a:rPr lang="en-US" altLang="en-US" sz="2400" b="1" dirty="0" smtClean="0">
                <a:solidFill>
                  <a:srgbClr val="0070C0"/>
                </a:solidFill>
                <a:latin typeface="Calibri" panose="020F0502020204030204" pitchFamily="34" charset="0"/>
              </a:rPr>
              <a:t>normal stress when it is perpendicular to the soil, shear stress when it has a tangential component. </a:t>
            </a:r>
          </a:p>
        </p:txBody>
      </p:sp>
      <p:cxnSp>
        <p:nvCxnSpPr>
          <p:cNvPr id="3" name="Straight Arrow Connector 2"/>
          <p:cNvCxnSpPr/>
          <p:nvPr/>
        </p:nvCxnSpPr>
        <p:spPr>
          <a:xfrm>
            <a:off x="4427984" y="2492896"/>
            <a:ext cx="0" cy="216024"/>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3811005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3"/>
          <p:cNvSpPr txBox="1">
            <a:spLocks noChangeArrowheads="1"/>
          </p:cNvSpPr>
          <p:nvPr/>
        </p:nvSpPr>
        <p:spPr bwMode="auto">
          <a:xfrm>
            <a:off x="365479" y="1124744"/>
            <a:ext cx="7981950" cy="3170099"/>
          </a:xfrm>
          <a:prstGeom prst="rect">
            <a:avLst/>
          </a:prstGeom>
          <a:noFill/>
          <a:ln w="9525">
            <a:noFill/>
            <a:miter lim="800000"/>
            <a:headEnd/>
            <a:tailEnd/>
          </a:ln>
        </p:spPr>
        <p:txBody>
          <a:bodyPr>
            <a:spAutoFit/>
          </a:bodyPr>
          <a:lstStyle/>
          <a:p>
            <a:pPr>
              <a:defRPr/>
            </a:pPr>
            <a:r>
              <a:rPr lang="en-US" sz="3200" u="sng" dirty="0">
                <a:latin typeface="Calibri" panose="020F0502020204030204" pitchFamily="34" charset="0"/>
              </a:rPr>
              <a:t>Why </a:t>
            </a:r>
            <a:r>
              <a:rPr lang="en-US" sz="3200" u="sng" dirty="0" smtClean="0">
                <a:latin typeface="Calibri" panose="020F0502020204030204" pitchFamily="34" charset="0"/>
              </a:rPr>
              <a:t>Compact the Soil ??</a:t>
            </a:r>
            <a:endParaRPr lang="en-US" sz="3200" dirty="0" smtClean="0">
              <a:latin typeface="Calibri" panose="020F0502020204030204" pitchFamily="34" charset="0"/>
            </a:endParaRPr>
          </a:p>
          <a:p>
            <a:pPr>
              <a:defRPr/>
            </a:pPr>
            <a:endParaRPr lang="en-US" sz="2400" dirty="0">
              <a:latin typeface="Calibri" panose="020F0502020204030204" pitchFamily="34" charset="0"/>
            </a:endParaRPr>
          </a:p>
          <a:p>
            <a:pPr>
              <a:defRPr/>
            </a:pPr>
            <a:r>
              <a:rPr lang="en-US" sz="2400" b="1" dirty="0">
                <a:solidFill>
                  <a:srgbClr val="0070C0"/>
                </a:solidFill>
                <a:latin typeface="Calibri" panose="020F0502020204030204" pitchFamily="34" charset="0"/>
              </a:rPr>
              <a:t>1- Increase Soil </a:t>
            </a:r>
            <a:r>
              <a:rPr lang="en-US" sz="2400" b="1" dirty="0" smtClean="0">
                <a:solidFill>
                  <a:srgbClr val="0070C0"/>
                </a:solidFill>
                <a:latin typeface="Calibri" panose="020F0502020204030204" pitchFamily="34" charset="0"/>
              </a:rPr>
              <a:t> Shear Strength </a:t>
            </a:r>
          </a:p>
          <a:p>
            <a:pPr>
              <a:defRPr/>
            </a:pPr>
            <a:r>
              <a:rPr lang="en-US" sz="2400" b="1" dirty="0" smtClean="0">
                <a:solidFill>
                  <a:srgbClr val="0070C0"/>
                </a:solidFill>
                <a:latin typeface="Calibri" panose="020F0502020204030204" pitchFamily="34" charset="0"/>
              </a:rPr>
              <a:t>2- </a:t>
            </a:r>
            <a:r>
              <a:rPr lang="en-US" sz="2400" b="1" dirty="0">
                <a:solidFill>
                  <a:srgbClr val="0070C0"/>
                </a:solidFill>
                <a:latin typeface="Calibri" panose="020F0502020204030204" pitchFamily="34" charset="0"/>
              </a:rPr>
              <a:t>Reduce Soil Settlement</a:t>
            </a:r>
          </a:p>
          <a:p>
            <a:pPr>
              <a:defRPr/>
            </a:pPr>
            <a:r>
              <a:rPr lang="en-US" sz="2400" b="1" dirty="0">
                <a:solidFill>
                  <a:srgbClr val="0070C0"/>
                </a:solidFill>
                <a:latin typeface="Calibri" panose="020F0502020204030204" pitchFamily="34" charset="0"/>
              </a:rPr>
              <a:t>3- Reduce Soil Permeability</a:t>
            </a:r>
          </a:p>
          <a:p>
            <a:pPr>
              <a:defRPr/>
            </a:pPr>
            <a:r>
              <a:rPr lang="en-US" sz="2400" b="1" dirty="0">
                <a:solidFill>
                  <a:srgbClr val="0070C0"/>
                </a:solidFill>
                <a:latin typeface="Calibri" panose="020F0502020204030204" pitchFamily="34" charset="0"/>
              </a:rPr>
              <a:t>4- Reduce Frost Damage</a:t>
            </a:r>
          </a:p>
          <a:p>
            <a:pPr>
              <a:defRPr/>
            </a:pPr>
            <a:r>
              <a:rPr lang="en-US" sz="2400" b="1" dirty="0">
                <a:solidFill>
                  <a:srgbClr val="0070C0"/>
                </a:solidFill>
                <a:latin typeface="Calibri" panose="020F0502020204030204" pitchFamily="34" charset="0"/>
              </a:rPr>
              <a:t>5- Reduce Erosion Damage </a:t>
            </a:r>
            <a:endParaRPr lang="en-US" sz="2400" b="1" dirty="0" smtClean="0">
              <a:solidFill>
                <a:srgbClr val="0070C0"/>
              </a:solidFill>
              <a:latin typeface="Calibri" panose="020F0502020204030204" pitchFamily="34" charset="0"/>
            </a:endParaRPr>
          </a:p>
          <a:p>
            <a:pPr>
              <a:defRPr/>
            </a:pPr>
            <a:r>
              <a:rPr lang="en-US" sz="2400" b="1" dirty="0" smtClean="0">
                <a:solidFill>
                  <a:srgbClr val="0070C0"/>
                </a:solidFill>
                <a:latin typeface="Calibri" panose="020F0502020204030204" pitchFamily="34" charset="0"/>
              </a:rPr>
              <a:t>6- Increase Bearing Capacity   </a:t>
            </a:r>
            <a:endParaRPr lang="en-US" sz="2400" b="1" dirty="0">
              <a:solidFill>
                <a:srgbClr val="0070C0"/>
              </a:solidFill>
              <a:latin typeface="Calibri" panose="020F0502020204030204" pitchFamily="34" charset="0"/>
            </a:endParaRPr>
          </a:p>
        </p:txBody>
      </p:sp>
      <p:sp>
        <p:nvSpPr>
          <p:cNvPr id="3" name="TextBox 2"/>
          <p:cNvSpPr txBox="1"/>
          <p:nvPr/>
        </p:nvSpPr>
        <p:spPr>
          <a:xfrm>
            <a:off x="339017" y="416858"/>
            <a:ext cx="7374873" cy="707886"/>
          </a:xfrm>
          <a:prstGeom prst="rect">
            <a:avLst/>
          </a:prstGeom>
          <a:noFill/>
        </p:spPr>
        <p:txBody>
          <a:bodyPr wrap="square" rtlCol="0">
            <a:spAutoFit/>
          </a:bodyPr>
          <a:lstStyle/>
          <a:p>
            <a:r>
              <a:rPr lang="en-GB" sz="4000" b="1" dirty="0" smtClean="0">
                <a:solidFill>
                  <a:srgbClr val="0070C0"/>
                </a:solidFill>
              </a:rPr>
              <a:t>Compaction Advantages</a:t>
            </a:r>
            <a:endParaRPr lang="en-GB" sz="4000" b="1" dirty="0">
              <a:solidFill>
                <a:srgbClr val="0070C0"/>
              </a:solidFill>
            </a:endParaRPr>
          </a:p>
        </p:txBody>
      </p:sp>
      <p:sp>
        <p:nvSpPr>
          <p:cNvPr id="4" name="Text Box 6"/>
          <p:cNvSpPr txBox="1">
            <a:spLocks noChangeArrowheads="1"/>
          </p:cNvSpPr>
          <p:nvPr/>
        </p:nvSpPr>
        <p:spPr bwMode="auto">
          <a:xfrm>
            <a:off x="5436096" y="4294843"/>
            <a:ext cx="3429000" cy="2308225"/>
          </a:xfrm>
          <a:prstGeom prst="rect">
            <a:avLst/>
          </a:prstGeom>
          <a:noFill/>
          <a:ln w="9525">
            <a:solidFill>
              <a:srgbClr val="000000"/>
            </a:solidFill>
            <a:miter lim="800000"/>
            <a:headEnd/>
            <a:tailEnd/>
          </a:ln>
          <a:effectLst/>
        </p:spPr>
        <p:txBody>
          <a:bodyPr>
            <a:spAutoFit/>
          </a:bodyPr>
          <a:lstStyle/>
          <a:p>
            <a:pPr algn="just" fontAlgn="auto">
              <a:spcBef>
                <a:spcPts val="0"/>
              </a:spcBef>
              <a:spcAft>
                <a:spcPts val="0"/>
              </a:spcAft>
              <a:defRPr/>
            </a:pPr>
            <a:r>
              <a:rPr lang="en-US" sz="2400" b="1" kern="0" dirty="0">
                <a:solidFill>
                  <a:srgbClr val="FF0000"/>
                </a:solidFill>
                <a:latin typeface="Arial" pitchFamily="34" charset="0"/>
              </a:rPr>
              <a:t>Water is added to lubricate the contact </a:t>
            </a:r>
          </a:p>
          <a:p>
            <a:pPr algn="just" fontAlgn="auto">
              <a:spcBef>
                <a:spcPts val="0"/>
              </a:spcBef>
              <a:spcAft>
                <a:spcPts val="0"/>
              </a:spcAft>
              <a:defRPr/>
            </a:pPr>
            <a:r>
              <a:rPr lang="en-US" sz="2400" b="1" kern="0" dirty="0">
                <a:solidFill>
                  <a:srgbClr val="FF0000"/>
                </a:solidFill>
                <a:latin typeface="Arial" pitchFamily="34" charset="0"/>
              </a:rPr>
              <a:t>surfaces of soil particles and improve the compressibility of the soil matrix</a:t>
            </a:r>
          </a:p>
        </p:txBody>
      </p:sp>
      <p:sp>
        <p:nvSpPr>
          <p:cNvPr id="5" name="Rectangle 4"/>
          <p:cNvSpPr/>
          <p:nvPr/>
        </p:nvSpPr>
        <p:spPr>
          <a:xfrm>
            <a:off x="441260" y="4322344"/>
            <a:ext cx="4572000" cy="2246769"/>
          </a:xfrm>
          <a:prstGeom prst="rect">
            <a:avLst/>
          </a:prstGeom>
        </p:spPr>
        <p:txBody>
          <a:bodyPr>
            <a:spAutoFit/>
          </a:bodyPr>
          <a:lstStyle/>
          <a:p>
            <a:pPr>
              <a:spcAft>
                <a:spcPct val="0"/>
              </a:spcAft>
            </a:pPr>
            <a:r>
              <a:rPr lang="en-US" altLang="en-US" sz="2000" u="sng" dirty="0" smtClean="0">
                <a:latin typeface="Calibri" panose="020F0502020204030204" pitchFamily="34" charset="0"/>
              </a:rPr>
              <a:t>Types of Compaction </a:t>
            </a:r>
            <a:r>
              <a:rPr lang="en-US" altLang="en-US" sz="2000" dirty="0" smtClean="0">
                <a:latin typeface="Calibri" panose="020F0502020204030204" pitchFamily="34" charset="0"/>
              </a:rPr>
              <a:t>: </a:t>
            </a:r>
            <a:r>
              <a:rPr lang="en-US" altLang="en-US" sz="2000" b="0" i="1" dirty="0" smtClean="0">
                <a:latin typeface="Calibri" panose="020F0502020204030204" pitchFamily="34" charset="0"/>
              </a:rPr>
              <a:t>(Static or Dynamic) </a:t>
            </a:r>
          </a:p>
          <a:p>
            <a:pPr>
              <a:spcAft>
                <a:spcPct val="0"/>
              </a:spcAft>
            </a:pPr>
            <a:r>
              <a:rPr lang="en-US" altLang="en-US" sz="2000" b="0" dirty="0" smtClean="0">
                <a:latin typeface="Calibri" panose="020F0502020204030204" pitchFamily="34" charset="0"/>
              </a:rPr>
              <a:t>1- </a:t>
            </a:r>
            <a:r>
              <a:rPr lang="en-US" altLang="en-US" sz="2000" dirty="0" smtClean="0">
                <a:latin typeface="Calibri" panose="020F0502020204030204" pitchFamily="34" charset="0"/>
              </a:rPr>
              <a:t>Vibration </a:t>
            </a:r>
          </a:p>
          <a:p>
            <a:pPr>
              <a:spcAft>
                <a:spcPct val="0"/>
              </a:spcAft>
            </a:pPr>
            <a:r>
              <a:rPr lang="en-US" altLang="en-US" sz="2000" dirty="0">
                <a:latin typeface="Calibri" panose="020F0502020204030204" pitchFamily="34" charset="0"/>
              </a:rPr>
              <a:t>2</a:t>
            </a:r>
            <a:r>
              <a:rPr lang="en-US" altLang="en-US" sz="2000" dirty="0" smtClean="0">
                <a:latin typeface="Calibri" panose="020F0502020204030204" pitchFamily="34" charset="0"/>
              </a:rPr>
              <a:t>- Kneading </a:t>
            </a:r>
          </a:p>
          <a:p>
            <a:pPr>
              <a:spcAft>
                <a:spcPct val="0"/>
              </a:spcAft>
            </a:pPr>
            <a:r>
              <a:rPr lang="en-US" altLang="en-US" sz="2000" dirty="0">
                <a:latin typeface="Calibri" panose="020F0502020204030204" pitchFamily="34" charset="0"/>
              </a:rPr>
              <a:t>3</a:t>
            </a:r>
            <a:r>
              <a:rPr lang="en-US" altLang="en-US" sz="2000" dirty="0" smtClean="0">
                <a:latin typeface="Calibri" panose="020F0502020204030204" pitchFamily="34" charset="0"/>
              </a:rPr>
              <a:t>- Rolling</a:t>
            </a:r>
          </a:p>
          <a:p>
            <a:pPr>
              <a:spcAft>
                <a:spcPct val="0"/>
              </a:spcAft>
            </a:pPr>
            <a:r>
              <a:rPr lang="en-US" altLang="en-US" sz="2000" dirty="0" smtClean="0">
                <a:latin typeface="Calibri" panose="020F0502020204030204" pitchFamily="34" charset="0"/>
              </a:rPr>
              <a:t>4- </a:t>
            </a:r>
            <a:r>
              <a:rPr lang="en-US" altLang="en-US" sz="2000" dirty="0">
                <a:latin typeface="Calibri" panose="020F0502020204030204" pitchFamily="34" charset="0"/>
              </a:rPr>
              <a:t>Dynamic Impact </a:t>
            </a:r>
          </a:p>
          <a:p>
            <a:pPr>
              <a:spcAft>
                <a:spcPct val="0"/>
              </a:spcAft>
            </a:pPr>
            <a:endParaRPr lang="en-US" altLang="en-US" sz="2000" dirty="0" smtClean="0">
              <a:latin typeface="Calibri" panose="020F0502020204030204" pitchFamily="34" charset="0"/>
            </a:endParaRPr>
          </a:p>
          <a:p>
            <a:pPr>
              <a:spcAft>
                <a:spcPct val="0"/>
              </a:spcAft>
            </a:pPr>
            <a:endParaRPr lang="en-US" altLang="en-US" sz="2000" dirty="0">
              <a:latin typeface="Calibri" panose="020F0502020204030204" pitchFamily="34" charset="0"/>
            </a:endParaRPr>
          </a:p>
        </p:txBody>
      </p:sp>
    </p:spTree>
    <p:extLst>
      <p:ext uri="{BB962C8B-B14F-4D97-AF65-F5344CB8AC3E}">
        <p14:creationId xmlns:p14="http://schemas.microsoft.com/office/powerpoint/2010/main" val="197146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anim calcmode="lin" valueType="num">
                                      <p:cBhvr additive="base">
                                        <p:cTn id="43" dur="500" fill="hold"/>
                                        <p:tgtEl>
                                          <p:spTgt spid="4"/>
                                        </p:tgtEl>
                                        <p:attrNameLst>
                                          <p:attrName>ppt_x</p:attrName>
                                        </p:attrNameLst>
                                      </p:cBhvr>
                                      <p:tavLst>
                                        <p:tav tm="0">
                                          <p:val>
                                            <p:strVal val="#ppt_x"/>
                                          </p:val>
                                        </p:tav>
                                        <p:tav tm="100000">
                                          <p:val>
                                            <p:strVal val="#ppt_x"/>
                                          </p:val>
                                        </p:tav>
                                      </p:tavLst>
                                    </p:anim>
                                    <p:anim calcmode="lin" valueType="num">
                                      <p:cBhvr additive="base">
                                        <p:cTn id="4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 calcmode="lin" valueType="num">
                                      <p:cBhvr additive="base">
                                        <p:cTn id="4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anim calcmode="lin" valueType="num">
                                      <p:cBhvr additive="base">
                                        <p:cTn id="5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3" end="3"/>
                                            </p:txEl>
                                          </p:spTgt>
                                        </p:tgtEl>
                                        <p:attrNameLst>
                                          <p:attrName>style.visibility</p:attrName>
                                        </p:attrNameLst>
                                      </p:cBhvr>
                                      <p:to>
                                        <p:strVal val="visible"/>
                                      </p:to>
                                    </p:set>
                                    <p:anim calcmode="lin" valueType="num">
                                      <p:cBhvr additive="base">
                                        <p:cTn id="6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4" end="4"/>
                                            </p:txEl>
                                          </p:spTgt>
                                        </p:tgtEl>
                                        <p:attrNameLst>
                                          <p:attrName>style.visibility</p:attrName>
                                        </p:attrNameLst>
                                      </p:cBhvr>
                                      <p:to>
                                        <p:strVal val="visible"/>
                                      </p:to>
                                    </p:set>
                                    <p:anim calcmode="lin" valueType="num">
                                      <p:cBhvr additive="base">
                                        <p:cTn id="6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245889" y="63645"/>
            <a:ext cx="7772400" cy="1143000"/>
          </a:xfrm>
        </p:spPr>
        <p:txBody>
          <a:bodyPr/>
          <a:lstStyle/>
          <a:p>
            <a:pPr eaLnBrk="1" hangingPunct="1">
              <a:defRPr/>
            </a:pPr>
            <a:r>
              <a:rPr lang="en-US" dirty="0" smtClean="0">
                <a:solidFill>
                  <a:srgbClr val="0070C0"/>
                </a:solidFill>
                <a:effectLst/>
              </a:rPr>
              <a:t>Field Compaction</a:t>
            </a:r>
            <a:endParaRPr lang="en-AU" dirty="0" smtClean="0">
              <a:solidFill>
                <a:srgbClr val="0070C0"/>
              </a:solidFill>
              <a:effectLst/>
            </a:endParaRPr>
          </a:p>
        </p:txBody>
      </p:sp>
      <p:pic>
        <p:nvPicPr>
          <p:cNvPr id="21510" name="Picture 3" descr="vibplat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5438" y="1758950"/>
            <a:ext cx="5567362" cy="346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1" name="Picture 4" descr="tamper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91225" y="1393825"/>
            <a:ext cx="2873375" cy="4138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7" name="Rectangle 5"/>
          <p:cNvSpPr>
            <a:spLocks noChangeArrowheads="1"/>
          </p:cNvSpPr>
          <p:nvPr/>
        </p:nvSpPr>
        <p:spPr bwMode="auto">
          <a:xfrm>
            <a:off x="1695450" y="5327650"/>
            <a:ext cx="5881688" cy="552450"/>
          </a:xfrm>
          <a:prstGeom prst="rect">
            <a:avLst/>
          </a:prstGeom>
          <a:noFill/>
          <a:ln w="9525">
            <a:noFill/>
            <a:miter lim="800000"/>
            <a:headEnd/>
            <a:tailEnd/>
          </a:ln>
          <a:effectLst/>
        </p:spPr>
        <p:txBody>
          <a:bodyPr/>
          <a:lstStyle/>
          <a:p>
            <a:pPr marL="342900" indent="-342900" algn="l" rtl="0">
              <a:spcBef>
                <a:spcPct val="20000"/>
              </a:spcBef>
              <a:buClr>
                <a:schemeClr val="bg1"/>
              </a:buClr>
              <a:buSzPct val="80000"/>
              <a:buFont typeface="Wingdings" pitchFamily="2" charset="2"/>
              <a:buChar char="Ø"/>
              <a:defRPr/>
            </a:pPr>
            <a:r>
              <a:rPr lang="en-US" sz="2400" b="1" dirty="0">
                <a:solidFill>
                  <a:schemeClr val="bg1"/>
                </a:solidFill>
                <a:latin typeface="Calibri" panose="020F0502020204030204" pitchFamily="34" charset="0"/>
                <a:cs typeface="Arial" pitchFamily="34" charset="0"/>
              </a:rPr>
              <a:t>for compacting very small areas</a:t>
            </a:r>
            <a:endParaRPr lang="en-AU" sz="2400" b="1" dirty="0">
              <a:solidFill>
                <a:schemeClr val="bg1"/>
              </a:solidFill>
              <a:latin typeface="Calibri" panose="020F0502020204030204" pitchFamily="34" charset="0"/>
              <a:cs typeface="Arial" pitchFamily="34" charset="0"/>
            </a:endParaRPr>
          </a:p>
        </p:txBody>
      </p:sp>
      <p:sp>
        <p:nvSpPr>
          <p:cNvPr id="54278" name="Text Box 6"/>
          <p:cNvSpPr txBox="1">
            <a:spLocks noChangeArrowheads="1"/>
          </p:cNvSpPr>
          <p:nvPr/>
        </p:nvSpPr>
        <p:spPr bwMode="auto">
          <a:xfrm>
            <a:off x="250825" y="1052513"/>
            <a:ext cx="5780088" cy="519112"/>
          </a:xfrm>
          <a:prstGeom prst="rect">
            <a:avLst/>
          </a:prstGeom>
          <a:noFill/>
          <a:ln w="9525">
            <a:noFill/>
            <a:miter lim="800000"/>
            <a:headEnd/>
            <a:tailEnd/>
          </a:ln>
          <a:effectLst/>
        </p:spPr>
        <p:txBody>
          <a:bodyPr>
            <a:spAutoFit/>
          </a:bodyPr>
          <a:lstStyle/>
          <a:p>
            <a:pPr algn="l" rtl="0">
              <a:spcBef>
                <a:spcPct val="50000"/>
              </a:spcBef>
              <a:defRPr/>
            </a:pPr>
            <a:r>
              <a:rPr lang="en-US" sz="2800" b="1" dirty="0">
                <a:solidFill>
                  <a:srgbClr val="0070C0"/>
                </a:solidFill>
                <a:cs typeface="Arial" pitchFamily="34" charset="0"/>
              </a:rPr>
              <a:t>Hand Held Vibrating Plates</a:t>
            </a:r>
            <a:endParaRPr lang="en-AU" sz="2800" b="1" dirty="0">
              <a:solidFill>
                <a:srgbClr val="0070C0"/>
              </a:solidFill>
              <a:cs typeface="Arial" pitchFamily="34" charset="0"/>
            </a:endParaRPr>
          </a:p>
        </p:txBody>
      </p:sp>
      <p:grpSp>
        <p:nvGrpSpPr>
          <p:cNvPr id="21515" name="Group 9"/>
          <p:cNvGrpSpPr>
            <a:grpSpLocks/>
          </p:cNvGrpSpPr>
          <p:nvPr/>
        </p:nvGrpSpPr>
        <p:grpSpPr bwMode="auto">
          <a:xfrm>
            <a:off x="61913" y="39688"/>
            <a:ext cx="9004300" cy="6777037"/>
            <a:chOff x="39" y="25"/>
            <a:chExt cx="5672" cy="4269"/>
          </a:xfrm>
        </p:grpSpPr>
        <p:sp>
          <p:nvSpPr>
            <p:cNvPr id="21516" name="Rectangle 10"/>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21517" name="Rectangle 11"/>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22418212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2000"/>
                                  </p:stCondLst>
                                  <p:childTnLst>
                                    <p:set>
                                      <p:cBhvr>
                                        <p:cTn id="6" dur="1" fill="hold">
                                          <p:stCondLst>
                                            <p:cond delay="0"/>
                                          </p:stCondLst>
                                        </p:cTn>
                                        <p:tgtEl>
                                          <p:spTgt spid="54277"/>
                                        </p:tgtEl>
                                        <p:attrNameLst>
                                          <p:attrName>style.visibility</p:attrName>
                                        </p:attrNameLst>
                                      </p:cBhvr>
                                      <p:to>
                                        <p:strVal val="visible"/>
                                      </p:to>
                                    </p:set>
                                    <p:animEffect transition="in" filter="dissolve">
                                      <p:cBhvr>
                                        <p:cTn id="7" dur="500"/>
                                        <p:tgtEl>
                                          <p:spTgt spid="542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7" grpId="0"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79213" name="Rectangle 13"/>
          <p:cNvSpPr>
            <a:spLocks noGrp="1" noChangeArrowheads="1"/>
          </p:cNvSpPr>
          <p:nvPr>
            <p:ph type="title"/>
          </p:nvPr>
        </p:nvSpPr>
        <p:spPr>
          <a:xfrm>
            <a:off x="467544" y="1844824"/>
            <a:ext cx="4414838" cy="604838"/>
          </a:xfrm>
        </p:spPr>
        <p:txBody>
          <a:bodyPr>
            <a:noAutofit/>
          </a:bodyPr>
          <a:lstStyle/>
          <a:p>
            <a:pPr eaLnBrk="1" hangingPunct="1">
              <a:defRPr/>
            </a:pPr>
            <a:r>
              <a:rPr lang="en-US" sz="4000" b="0" dirty="0" smtClean="0">
                <a:solidFill>
                  <a:srgbClr val="0070C0"/>
                </a:solidFill>
                <a:effectLst/>
              </a:rPr>
              <a:t>Vibratory Roller</a:t>
            </a:r>
            <a:r>
              <a:rPr lang="en-AU" sz="4000" b="0" dirty="0" smtClean="0">
                <a:solidFill>
                  <a:schemeClr val="tx1"/>
                </a:solidFill>
                <a:effectLst>
                  <a:outerShdw blurRad="38100" dist="38100" dir="2700000" algn="tl">
                    <a:srgbClr val="000000"/>
                  </a:outerShdw>
                </a:effectLst>
              </a:rPr>
              <a:t/>
            </a:r>
            <a:br>
              <a:rPr lang="en-AU" sz="4000" b="0" dirty="0" smtClean="0">
                <a:solidFill>
                  <a:schemeClr val="tx1"/>
                </a:solidFill>
                <a:effectLst>
                  <a:outerShdw blurRad="38100" dist="38100" dir="2700000" algn="tl">
                    <a:srgbClr val="000000"/>
                  </a:outerShdw>
                </a:effectLst>
              </a:rPr>
            </a:br>
            <a:endParaRPr lang="en-US" sz="4000" b="0" dirty="0" smtClean="0">
              <a:solidFill>
                <a:schemeClr val="tx1"/>
              </a:solidFill>
              <a:effectLst>
                <a:outerShdw blurRad="38100" dist="38100" dir="2700000" algn="tl">
                  <a:srgbClr val="000000"/>
                </a:outerShdw>
              </a:effectLst>
            </a:endParaRPr>
          </a:p>
        </p:txBody>
      </p:sp>
      <p:pic>
        <p:nvPicPr>
          <p:cNvPr id="179207" name="Picture 7" descr="vibratpl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6056" y="1216070"/>
            <a:ext cx="2380061" cy="4421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2536" name="Group 15"/>
          <p:cNvGrpSpPr>
            <a:grpSpLocks/>
          </p:cNvGrpSpPr>
          <p:nvPr/>
        </p:nvGrpSpPr>
        <p:grpSpPr bwMode="auto">
          <a:xfrm>
            <a:off x="61913" y="39688"/>
            <a:ext cx="9004300" cy="6777037"/>
            <a:chOff x="39" y="25"/>
            <a:chExt cx="5672" cy="4269"/>
          </a:xfrm>
        </p:grpSpPr>
        <p:sp>
          <p:nvSpPr>
            <p:cNvPr id="22537" name="Rectangle 16"/>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22538" name="Rectangle 17"/>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73568522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3000"/>
                                  </p:stCondLst>
                                  <p:childTnLst>
                                    <p:set>
                                      <p:cBhvr>
                                        <p:cTn id="6" dur="1" fill="hold">
                                          <p:stCondLst>
                                            <p:cond delay="0"/>
                                          </p:stCondLst>
                                        </p:cTn>
                                        <p:tgtEl>
                                          <p:spTgt spid="179207"/>
                                        </p:tgtEl>
                                        <p:attrNameLst>
                                          <p:attrName>style.visibility</p:attrName>
                                        </p:attrNameLst>
                                      </p:cBhvr>
                                      <p:to>
                                        <p:strVal val="visible"/>
                                      </p:to>
                                    </p:set>
                                    <p:animEffect transition="in" filter="dissolve">
                                      <p:cBhvr>
                                        <p:cTn id="7" dur="500"/>
                                        <p:tgtEl>
                                          <p:spTgt spid="1792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77" name="Rectangle 13"/>
          <p:cNvSpPr>
            <a:spLocks noGrp="1" noChangeArrowheads="1"/>
          </p:cNvSpPr>
          <p:nvPr>
            <p:ph type="title"/>
          </p:nvPr>
        </p:nvSpPr>
        <p:spPr>
          <a:xfrm>
            <a:off x="251520" y="79375"/>
            <a:ext cx="7772400" cy="1143000"/>
          </a:xfrm>
        </p:spPr>
        <p:txBody>
          <a:bodyPr/>
          <a:lstStyle/>
          <a:p>
            <a:pPr eaLnBrk="1" hangingPunct="1">
              <a:defRPr/>
            </a:pPr>
            <a:r>
              <a:rPr lang="en-US" b="1" dirty="0" smtClean="0">
                <a:solidFill>
                  <a:srgbClr val="0070C0"/>
                </a:solidFill>
                <a:effectLst/>
              </a:rPr>
              <a:t>Smooth-wheel roller</a:t>
            </a:r>
          </a:p>
        </p:txBody>
      </p:sp>
      <p:pic>
        <p:nvPicPr>
          <p:cNvPr id="23558" name="Picture 14" descr="smoothwheel"/>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49388" y="1012825"/>
            <a:ext cx="6326187" cy="428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9" name="Rectangle 15"/>
          <p:cNvSpPr>
            <a:spLocks noChangeArrowheads="1"/>
          </p:cNvSpPr>
          <p:nvPr/>
        </p:nvSpPr>
        <p:spPr bwMode="auto">
          <a:xfrm>
            <a:off x="323528" y="5302250"/>
            <a:ext cx="8233544" cy="850900"/>
          </a:xfrm>
          <a:prstGeom prst="rect">
            <a:avLst/>
          </a:prstGeom>
          <a:solidFill>
            <a:schemeClr val="bg1"/>
          </a:solidFill>
          <a:ln w="9525">
            <a:noFill/>
            <a:miter lim="800000"/>
            <a:headEnd/>
            <a:tailEnd/>
          </a:ln>
          <a:effectLst/>
        </p:spPr>
        <p:txBody>
          <a:bodyPr/>
          <a:lstStyle/>
          <a:p>
            <a:pPr marL="342900" indent="-342900" algn="ctr" rtl="0">
              <a:spcBef>
                <a:spcPct val="20000"/>
              </a:spcBef>
              <a:buClr>
                <a:schemeClr val="accent1"/>
              </a:buClr>
              <a:buSzPct val="80000"/>
              <a:buFont typeface="Wingdings" pitchFamily="2" charset="2"/>
              <a:buNone/>
              <a:defRPr/>
            </a:pPr>
            <a:r>
              <a:rPr lang="en-US" sz="2400" b="1" dirty="0">
                <a:latin typeface="Calibri" panose="020F0502020204030204" pitchFamily="34" charset="0"/>
                <a:cs typeface="Arial" pitchFamily="34" charset="0"/>
              </a:rPr>
              <a:t>Compacts effectively only to 200-300 </a:t>
            </a:r>
            <a:r>
              <a:rPr lang="en-US" sz="2400" b="1" dirty="0" smtClean="0">
                <a:latin typeface="Calibri" panose="020F0502020204030204" pitchFamily="34" charset="0"/>
                <a:cs typeface="Arial" pitchFamily="34" charset="0"/>
              </a:rPr>
              <a:t>mm;</a:t>
            </a:r>
          </a:p>
        </p:txBody>
      </p:sp>
      <p:grpSp>
        <p:nvGrpSpPr>
          <p:cNvPr id="23560" name="Group 16"/>
          <p:cNvGrpSpPr>
            <a:grpSpLocks/>
          </p:cNvGrpSpPr>
          <p:nvPr/>
        </p:nvGrpSpPr>
        <p:grpSpPr bwMode="auto">
          <a:xfrm>
            <a:off x="61913" y="39688"/>
            <a:ext cx="9004300" cy="6777037"/>
            <a:chOff x="39" y="25"/>
            <a:chExt cx="5672" cy="4269"/>
          </a:xfrm>
        </p:grpSpPr>
        <p:sp>
          <p:nvSpPr>
            <p:cNvPr id="23561" name="Rectangle 17"/>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23562" name="Rectangle 18"/>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31203775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3000"/>
                                  </p:stCondLst>
                                  <p:childTnLst>
                                    <p:set>
                                      <p:cBhvr>
                                        <p:cTn id="6" dur="1" fill="hold">
                                          <p:stCondLst>
                                            <p:cond delay="0"/>
                                          </p:stCondLst>
                                        </p:cTn>
                                        <p:tgtEl>
                                          <p:spTgt spid="36879"/>
                                        </p:tgtEl>
                                        <p:attrNameLst>
                                          <p:attrName>style.visibility</p:attrName>
                                        </p:attrNameLst>
                                      </p:cBhvr>
                                      <p:to>
                                        <p:strVal val="visible"/>
                                      </p:to>
                                    </p:set>
                                    <p:animEffect transition="in" filter="dissolve">
                                      <p:cBhvr>
                                        <p:cTn id="7" dur="500"/>
                                        <p:tgtEl>
                                          <p:spTgt spid="368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79" grpId="0" animBg="1"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5" name="Picture 6" descr="sheepsfoo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400" y="1768475"/>
            <a:ext cx="5621338" cy="272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6" name="Picture 7" descr="sheep2"/>
          <p:cNvPicPr>
            <a:picLocks noChangeAspect="1" noChangeArrowheads="1"/>
          </p:cNvPicPr>
          <p:nvPr/>
        </p:nvPicPr>
        <p:blipFill>
          <a:blip r:embed="rId4" cstate="print">
            <a:extLst>
              <a:ext uri="{28A0092B-C50C-407E-A947-70E740481C1C}">
                <a14:useLocalDpi xmlns:a14="http://schemas.microsoft.com/office/drawing/2010/main" val="0"/>
              </a:ext>
            </a:extLst>
          </a:blip>
          <a:srcRect l="27708"/>
          <a:stretch>
            <a:fillRect/>
          </a:stretch>
        </p:blipFill>
        <p:spPr bwMode="auto">
          <a:xfrm>
            <a:off x="6012160" y="1768475"/>
            <a:ext cx="2689830" cy="2604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8" name="Rectangle 8"/>
          <p:cNvSpPr>
            <a:spLocks noChangeArrowheads="1"/>
          </p:cNvSpPr>
          <p:nvPr/>
        </p:nvSpPr>
        <p:spPr bwMode="auto">
          <a:xfrm>
            <a:off x="2841540" y="4770435"/>
            <a:ext cx="3589713" cy="642937"/>
          </a:xfrm>
          <a:prstGeom prst="rect">
            <a:avLst/>
          </a:prstGeom>
          <a:noFill/>
          <a:ln w="9525">
            <a:noFill/>
            <a:miter lim="800000"/>
            <a:headEnd/>
            <a:tailEnd/>
          </a:ln>
          <a:effectLst/>
        </p:spPr>
        <p:txBody>
          <a:bodyPr/>
          <a:lstStyle/>
          <a:p>
            <a:pPr algn="l" rtl="0">
              <a:spcBef>
                <a:spcPct val="20000"/>
              </a:spcBef>
              <a:buClr>
                <a:schemeClr val="bg1"/>
              </a:buClr>
              <a:buSzPct val="80000"/>
              <a:defRPr/>
            </a:pPr>
            <a:r>
              <a:rPr lang="en-US" sz="2400" dirty="0">
                <a:latin typeface="Calibri" panose="020F0502020204030204" pitchFamily="34" charset="0"/>
                <a:cs typeface="Arial" pitchFamily="34" charset="0"/>
              </a:rPr>
              <a:t>Provides kneading </a:t>
            </a:r>
            <a:r>
              <a:rPr lang="en-US" sz="2400" dirty="0" smtClean="0">
                <a:latin typeface="Calibri" panose="020F0502020204030204" pitchFamily="34" charset="0"/>
                <a:cs typeface="Arial" pitchFamily="34" charset="0"/>
              </a:rPr>
              <a:t>action</a:t>
            </a:r>
            <a:endParaRPr lang="en-AU" sz="2400" dirty="0">
              <a:latin typeface="Calibri" panose="020F0502020204030204" pitchFamily="34" charset="0"/>
              <a:cs typeface="Arial" pitchFamily="34" charset="0"/>
            </a:endParaRPr>
          </a:p>
        </p:txBody>
      </p:sp>
      <p:sp>
        <p:nvSpPr>
          <p:cNvPr id="25608" name="Text Box 9"/>
          <p:cNvSpPr txBox="1">
            <a:spLocks noChangeArrowheads="1"/>
          </p:cNvSpPr>
          <p:nvPr/>
        </p:nvSpPr>
        <p:spPr bwMode="auto">
          <a:xfrm>
            <a:off x="79750" y="188640"/>
            <a:ext cx="48529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algn="ctr" rtl="0" eaLnBrk="1" hangingPunct="1">
              <a:spcBef>
                <a:spcPct val="50000"/>
              </a:spcBef>
              <a:buClrTx/>
              <a:buSzTx/>
              <a:buFontTx/>
              <a:buNone/>
            </a:pPr>
            <a:r>
              <a:rPr lang="en-US" altLang="en-US" sz="3600" b="1" dirty="0">
                <a:solidFill>
                  <a:srgbClr val="0070C0"/>
                </a:solidFill>
                <a:latin typeface="Tahoma" pitchFamily="34" charset="0"/>
              </a:rPr>
              <a:t>Sheep foot Roller</a:t>
            </a:r>
            <a:endParaRPr lang="en-AU" altLang="en-US" sz="3600" b="1" dirty="0">
              <a:solidFill>
                <a:srgbClr val="0070C0"/>
              </a:solidFill>
              <a:latin typeface="Tahoma" pitchFamily="34" charset="0"/>
            </a:endParaRPr>
          </a:p>
        </p:txBody>
      </p:sp>
      <p:sp>
        <p:nvSpPr>
          <p:cNvPr id="51210" name="Rectangle 10"/>
          <p:cNvSpPr>
            <a:spLocks noChangeArrowheads="1"/>
          </p:cNvSpPr>
          <p:nvPr/>
        </p:nvSpPr>
        <p:spPr bwMode="auto">
          <a:xfrm>
            <a:off x="1904317" y="5229200"/>
            <a:ext cx="5306791" cy="642938"/>
          </a:xfrm>
          <a:prstGeom prst="rect">
            <a:avLst/>
          </a:prstGeom>
          <a:noFill/>
          <a:ln w="9525">
            <a:noFill/>
            <a:miter lim="800000"/>
            <a:headEnd/>
            <a:tailEnd/>
          </a:ln>
          <a:effectLst/>
        </p:spPr>
        <p:txBody>
          <a:bodyPr/>
          <a:lstStyle/>
          <a:p>
            <a:pPr marL="342900" indent="-342900" algn="l" rtl="0">
              <a:spcBef>
                <a:spcPct val="20000"/>
              </a:spcBef>
              <a:buClr>
                <a:schemeClr val="bg1"/>
              </a:buClr>
              <a:buSzPct val="80000"/>
              <a:buFont typeface="Wingdings" pitchFamily="2" charset="2"/>
              <a:buChar char="Ø"/>
              <a:defRPr/>
            </a:pPr>
            <a:r>
              <a:rPr lang="en-US" sz="3200" b="1" dirty="0">
                <a:latin typeface="Calibri" panose="020F0502020204030204" pitchFamily="34" charset="0"/>
                <a:cs typeface="Arial" pitchFamily="34" charset="0"/>
              </a:rPr>
              <a:t>Very effective on </a:t>
            </a:r>
            <a:r>
              <a:rPr lang="en-US" sz="3200" b="1" dirty="0" smtClean="0">
                <a:latin typeface="Calibri" panose="020F0502020204030204" pitchFamily="34" charset="0"/>
                <a:cs typeface="Arial" pitchFamily="34" charset="0"/>
              </a:rPr>
              <a:t>clay soils</a:t>
            </a:r>
            <a:endParaRPr lang="en-AU" sz="3200" b="1" dirty="0">
              <a:latin typeface="Calibri" panose="020F0502020204030204" pitchFamily="34" charset="0"/>
              <a:cs typeface="Arial" pitchFamily="34" charset="0"/>
            </a:endParaRPr>
          </a:p>
        </p:txBody>
      </p:sp>
      <p:grpSp>
        <p:nvGrpSpPr>
          <p:cNvPr id="25610" name="Group 12"/>
          <p:cNvGrpSpPr>
            <a:grpSpLocks/>
          </p:cNvGrpSpPr>
          <p:nvPr/>
        </p:nvGrpSpPr>
        <p:grpSpPr bwMode="auto">
          <a:xfrm>
            <a:off x="61913" y="39688"/>
            <a:ext cx="9004300" cy="6777037"/>
            <a:chOff x="39" y="25"/>
            <a:chExt cx="5672" cy="4269"/>
          </a:xfrm>
        </p:grpSpPr>
        <p:sp>
          <p:nvSpPr>
            <p:cNvPr id="25611" name="Rectangle 13"/>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25612" name="Rectangle 14"/>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10635803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2000"/>
                                  </p:stCondLst>
                                  <p:childTnLst>
                                    <p:set>
                                      <p:cBhvr>
                                        <p:cTn id="6" dur="1" fill="hold">
                                          <p:stCondLst>
                                            <p:cond delay="0"/>
                                          </p:stCondLst>
                                        </p:cTn>
                                        <p:tgtEl>
                                          <p:spTgt spid="51208"/>
                                        </p:tgtEl>
                                        <p:attrNameLst>
                                          <p:attrName>style.visibility</p:attrName>
                                        </p:attrNameLst>
                                      </p:cBhvr>
                                      <p:to>
                                        <p:strVal val="visible"/>
                                      </p:to>
                                    </p:set>
                                    <p:animEffect transition="in" filter="dissolve">
                                      <p:cBhvr>
                                        <p:cTn id="7" dur="500"/>
                                        <p:tgtEl>
                                          <p:spTgt spid="51208"/>
                                        </p:tgtEl>
                                      </p:cBhvr>
                                    </p:animEffect>
                                  </p:childTnLst>
                                </p:cTn>
                              </p:par>
                            </p:childTnLst>
                          </p:cTn>
                        </p:par>
                        <p:par>
                          <p:cTn id="8" fill="hold" nodeType="afterGroup">
                            <p:stCondLst>
                              <p:cond delay="2500"/>
                            </p:stCondLst>
                            <p:childTnLst>
                              <p:par>
                                <p:cTn id="9" presetID="9" presetClass="entr" presetSubtype="0" fill="hold" grpId="0" nodeType="afterEffect">
                                  <p:stCondLst>
                                    <p:cond delay="2000"/>
                                  </p:stCondLst>
                                  <p:childTnLst>
                                    <p:set>
                                      <p:cBhvr>
                                        <p:cTn id="10" dur="1" fill="hold">
                                          <p:stCondLst>
                                            <p:cond delay="0"/>
                                          </p:stCondLst>
                                        </p:cTn>
                                        <p:tgtEl>
                                          <p:spTgt spid="51210"/>
                                        </p:tgtEl>
                                        <p:attrNameLst>
                                          <p:attrName>style.visibility</p:attrName>
                                        </p:attrNameLst>
                                      </p:cBhvr>
                                      <p:to>
                                        <p:strVal val="visible"/>
                                      </p:to>
                                    </p:set>
                                    <p:animEffect transition="in" filter="dissolve">
                                      <p:cBhvr>
                                        <p:cTn id="11" dur="500"/>
                                        <p:tgtEl>
                                          <p:spTgt spid="512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8" grpId="0" autoUpdateAnimBg="0"/>
      <p:bldP spid="51210" grpId="0"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33" name="Rectangle 9"/>
          <p:cNvSpPr>
            <a:spLocks noGrp="1" noChangeArrowheads="1"/>
          </p:cNvSpPr>
          <p:nvPr>
            <p:ph type="title"/>
          </p:nvPr>
        </p:nvSpPr>
        <p:spPr/>
        <p:txBody>
          <a:bodyPr/>
          <a:lstStyle/>
          <a:p>
            <a:pPr eaLnBrk="1" hangingPunct="1">
              <a:defRPr/>
            </a:pPr>
            <a:r>
              <a:rPr lang="en-US" b="1" dirty="0" smtClean="0">
                <a:solidFill>
                  <a:srgbClr val="0070C0"/>
                </a:solidFill>
                <a:effectLst/>
              </a:rPr>
              <a:t>Impact Roller</a:t>
            </a:r>
          </a:p>
        </p:txBody>
      </p:sp>
      <p:sp>
        <p:nvSpPr>
          <p:cNvPr id="52229" name="Rectangle 5"/>
          <p:cNvSpPr>
            <a:spLocks noChangeArrowheads="1"/>
          </p:cNvSpPr>
          <p:nvPr/>
        </p:nvSpPr>
        <p:spPr bwMode="auto">
          <a:xfrm>
            <a:off x="971599" y="5345040"/>
            <a:ext cx="6768753" cy="642937"/>
          </a:xfrm>
          <a:prstGeom prst="rect">
            <a:avLst/>
          </a:prstGeom>
          <a:noFill/>
          <a:ln w="9525">
            <a:noFill/>
            <a:miter lim="800000"/>
            <a:headEnd/>
            <a:tailEnd/>
          </a:ln>
          <a:effectLst/>
        </p:spPr>
        <p:txBody>
          <a:bodyPr/>
          <a:lstStyle/>
          <a:p>
            <a:pPr marL="342900" indent="-342900" algn="l" rtl="0">
              <a:spcBef>
                <a:spcPct val="20000"/>
              </a:spcBef>
              <a:buClr>
                <a:schemeClr val="bg1"/>
              </a:buClr>
              <a:buSzPct val="80000"/>
              <a:buFont typeface="Wingdings" pitchFamily="2" charset="2"/>
              <a:buChar char="Ø"/>
              <a:defRPr/>
            </a:pPr>
            <a:r>
              <a:rPr lang="en-US" sz="2400" b="1" dirty="0">
                <a:latin typeface="Calibri" panose="020F0502020204030204" pitchFamily="34" charset="0"/>
                <a:cs typeface="Arial" pitchFamily="34" charset="0"/>
              </a:rPr>
              <a:t>Provides deeper (2-3m) compaction. e.g., air field</a:t>
            </a:r>
            <a:endParaRPr lang="en-AU" sz="2400" b="1" dirty="0">
              <a:latin typeface="Calibri" panose="020F0502020204030204" pitchFamily="34" charset="0"/>
              <a:cs typeface="Arial" pitchFamily="34" charset="0"/>
            </a:endParaRPr>
          </a:p>
        </p:txBody>
      </p:sp>
      <p:pic>
        <p:nvPicPr>
          <p:cNvPr id="26630" name="Picture 8" descr="impactrl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03648" y="1352623"/>
            <a:ext cx="5977434" cy="3922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6632" name="Group 10"/>
          <p:cNvGrpSpPr>
            <a:grpSpLocks/>
          </p:cNvGrpSpPr>
          <p:nvPr/>
        </p:nvGrpSpPr>
        <p:grpSpPr bwMode="auto">
          <a:xfrm>
            <a:off x="61913" y="39688"/>
            <a:ext cx="9004300" cy="6777037"/>
            <a:chOff x="39" y="25"/>
            <a:chExt cx="5672" cy="4269"/>
          </a:xfrm>
        </p:grpSpPr>
        <p:sp>
          <p:nvSpPr>
            <p:cNvPr id="26633" name="Rectangle 11"/>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26634" name="Rectangle 12"/>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6387388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2000"/>
                                  </p:stCondLst>
                                  <p:childTnLst>
                                    <p:set>
                                      <p:cBhvr>
                                        <p:cTn id="6" dur="1" fill="hold">
                                          <p:stCondLst>
                                            <p:cond delay="0"/>
                                          </p:stCondLst>
                                        </p:cTn>
                                        <p:tgtEl>
                                          <p:spTgt spid="52229"/>
                                        </p:tgtEl>
                                        <p:attrNameLst>
                                          <p:attrName>style.visibility</p:attrName>
                                        </p:attrNameLst>
                                      </p:cBhvr>
                                      <p:to>
                                        <p:strVal val="visible"/>
                                      </p:to>
                                    </p:set>
                                    <p:animEffect transition="in" filter="dissolve">
                                      <p:cBhvr>
                                        <p:cTn id="7" dur="500"/>
                                        <p:tgtEl>
                                          <p:spTgt spid="522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9" grpId="0"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title"/>
          </p:nvPr>
        </p:nvSpPr>
        <p:spPr>
          <a:xfrm>
            <a:off x="241300" y="332656"/>
            <a:ext cx="7772400" cy="509588"/>
          </a:xfrm>
        </p:spPr>
        <p:txBody>
          <a:bodyPr>
            <a:noAutofit/>
          </a:bodyPr>
          <a:lstStyle/>
          <a:p>
            <a:pPr>
              <a:defRPr/>
            </a:pPr>
            <a:r>
              <a:rPr lang="en-US" sz="4400" dirty="0" smtClean="0">
                <a:solidFill>
                  <a:srgbClr val="0070C0"/>
                </a:solidFill>
                <a:effectLst/>
              </a:rPr>
              <a:t>Dynamic C</a:t>
            </a:r>
            <a:r>
              <a:rPr lang="en-AU" sz="4400" dirty="0" smtClean="0">
                <a:solidFill>
                  <a:srgbClr val="0070C0"/>
                </a:solidFill>
                <a:effectLst/>
              </a:rPr>
              <a:t>o</a:t>
            </a:r>
            <a:r>
              <a:rPr lang="en-US" sz="4400" dirty="0" smtClean="0">
                <a:solidFill>
                  <a:srgbClr val="0070C0"/>
                </a:solidFill>
                <a:effectLst/>
              </a:rPr>
              <a:t>mpaction</a:t>
            </a:r>
            <a:endParaRPr lang="en-AU" sz="4400" dirty="0" smtClean="0">
              <a:solidFill>
                <a:srgbClr val="0070C0"/>
              </a:solidFill>
              <a:effectLst/>
            </a:endParaRPr>
          </a:p>
        </p:txBody>
      </p:sp>
      <p:sp>
        <p:nvSpPr>
          <p:cNvPr id="7176" name="Text Box 8"/>
          <p:cNvSpPr txBox="1">
            <a:spLocks noChangeArrowheads="1"/>
          </p:cNvSpPr>
          <p:nvPr/>
        </p:nvSpPr>
        <p:spPr bwMode="auto">
          <a:xfrm>
            <a:off x="3078018" y="1188244"/>
            <a:ext cx="5904057" cy="830997"/>
          </a:xfrm>
          <a:prstGeom prst="rect">
            <a:avLst/>
          </a:prstGeom>
          <a:noFill/>
          <a:ln w="9525">
            <a:noFill/>
            <a:miter lim="800000"/>
            <a:headEnd/>
            <a:tailEnd/>
          </a:ln>
        </p:spPr>
        <p:txBody>
          <a:bodyPr wrap="square">
            <a:spAutoFit/>
          </a:bodyPr>
          <a:lstStyle/>
          <a:p>
            <a:pPr marL="457200" indent="-457200" eaLnBrk="1" hangingPunct="1">
              <a:spcBef>
                <a:spcPct val="50000"/>
              </a:spcBef>
              <a:buFontTx/>
              <a:buChar char="-"/>
            </a:pPr>
            <a:r>
              <a:rPr lang="en-US" sz="2400" dirty="0">
                <a:latin typeface="Arial" pitchFamily="34" charset="0"/>
              </a:rPr>
              <a:t>P</a:t>
            </a:r>
            <a:r>
              <a:rPr lang="en-US" sz="2400" dirty="0" smtClean="0">
                <a:latin typeface="Arial" pitchFamily="34" charset="0"/>
              </a:rPr>
              <a:t>ounding </a:t>
            </a:r>
            <a:r>
              <a:rPr lang="en-US" sz="2400" dirty="0">
                <a:latin typeface="Arial" pitchFamily="34" charset="0"/>
              </a:rPr>
              <a:t>the ground by </a:t>
            </a:r>
            <a:r>
              <a:rPr lang="en-US" sz="2400" dirty="0" smtClean="0">
                <a:latin typeface="Arial" pitchFamily="34" charset="0"/>
              </a:rPr>
              <a:t> </a:t>
            </a:r>
            <a:r>
              <a:rPr lang="en-US" sz="2400" dirty="0">
                <a:latin typeface="Arial" pitchFamily="34" charset="0"/>
              </a:rPr>
              <a:t>a heavy weight</a:t>
            </a:r>
            <a:endParaRPr lang="en-AU" sz="2400" dirty="0">
              <a:latin typeface="Arial" pitchFamily="34" charset="0"/>
            </a:endParaRPr>
          </a:p>
        </p:txBody>
      </p:sp>
      <p:pic>
        <p:nvPicPr>
          <p:cNvPr id="19460" name="Picture 17" descr="C:\Program Files\Eudora\Attach\dynacomp5.jpg"/>
          <p:cNvPicPr>
            <a:picLocks noChangeAspect="1" noChangeArrowheads="1"/>
          </p:cNvPicPr>
          <p:nvPr/>
        </p:nvPicPr>
        <p:blipFill>
          <a:blip r:embed="rId3" cstate="print"/>
          <a:srcRect/>
          <a:stretch>
            <a:fillRect/>
          </a:stretch>
        </p:blipFill>
        <p:spPr bwMode="auto">
          <a:xfrm>
            <a:off x="0" y="5495925"/>
            <a:ext cx="9144000" cy="1362075"/>
          </a:xfrm>
          <a:prstGeom prst="rect">
            <a:avLst/>
          </a:prstGeom>
          <a:noFill/>
          <a:ln w="9525">
            <a:noFill/>
            <a:miter lim="800000"/>
            <a:headEnd/>
            <a:tailEnd/>
          </a:ln>
        </p:spPr>
      </p:pic>
      <p:pic>
        <p:nvPicPr>
          <p:cNvPr id="19462" name="Picture 25" descr="C:\Program Files\Eudora\Attach\dynacomp3.jpg"/>
          <p:cNvPicPr>
            <a:picLocks noChangeAspect="1" noChangeArrowheads="1"/>
          </p:cNvPicPr>
          <p:nvPr/>
        </p:nvPicPr>
        <p:blipFill>
          <a:blip r:embed="rId4" cstate="print"/>
          <a:srcRect/>
          <a:stretch>
            <a:fillRect/>
          </a:stretch>
        </p:blipFill>
        <p:spPr bwMode="auto">
          <a:xfrm>
            <a:off x="0" y="1303471"/>
            <a:ext cx="2699792" cy="4171817"/>
          </a:xfrm>
          <a:prstGeom prst="rect">
            <a:avLst/>
          </a:prstGeom>
          <a:noFill/>
          <a:ln w="9525">
            <a:noFill/>
            <a:miter lim="800000"/>
            <a:headEnd/>
            <a:tailEnd/>
          </a:ln>
        </p:spPr>
      </p:pic>
      <p:sp>
        <p:nvSpPr>
          <p:cNvPr id="7197" name="Text Box 29"/>
          <p:cNvSpPr txBox="1">
            <a:spLocks noChangeArrowheads="1"/>
          </p:cNvSpPr>
          <p:nvPr/>
        </p:nvSpPr>
        <p:spPr bwMode="auto">
          <a:xfrm>
            <a:off x="3495675" y="2141157"/>
            <a:ext cx="5486400" cy="830997"/>
          </a:xfrm>
          <a:prstGeom prst="rect">
            <a:avLst/>
          </a:prstGeom>
          <a:noFill/>
          <a:ln w="9525">
            <a:noFill/>
            <a:miter lim="800000"/>
            <a:headEnd/>
            <a:tailEnd/>
          </a:ln>
        </p:spPr>
        <p:txBody>
          <a:bodyPr>
            <a:spAutoFit/>
          </a:bodyPr>
          <a:lstStyle/>
          <a:p>
            <a:pPr eaLnBrk="1" hangingPunct="1">
              <a:spcBef>
                <a:spcPct val="50000"/>
              </a:spcBef>
            </a:pPr>
            <a:r>
              <a:rPr lang="en-US" sz="2400" dirty="0">
                <a:latin typeface="Calibri" panose="020F0502020204030204" pitchFamily="34" charset="0"/>
              </a:rPr>
              <a:t>Suitable for granular soils, land fills </a:t>
            </a:r>
            <a:r>
              <a:rPr lang="en-US" sz="2400" dirty="0" smtClean="0">
                <a:latin typeface="Calibri" panose="020F0502020204030204" pitchFamily="34" charset="0"/>
              </a:rPr>
              <a:t>and </a:t>
            </a:r>
            <a:r>
              <a:rPr lang="en-US" sz="2400" dirty="0">
                <a:latin typeface="Calibri" panose="020F0502020204030204" pitchFamily="34" charset="0"/>
              </a:rPr>
              <a:t>terrain with </a:t>
            </a:r>
            <a:r>
              <a:rPr lang="en-US" sz="2400" dirty="0" smtClean="0">
                <a:latin typeface="Calibri" panose="020F0502020204030204" pitchFamily="34" charset="0"/>
              </a:rPr>
              <a:t>suspected ‘sink holes’. </a:t>
            </a:r>
            <a:endParaRPr lang="en-AU" sz="2400" dirty="0">
              <a:latin typeface="Calibri" panose="020F0502020204030204" pitchFamily="34" charset="0"/>
            </a:endParaRPr>
          </a:p>
        </p:txBody>
      </p:sp>
      <p:grpSp>
        <p:nvGrpSpPr>
          <p:cNvPr id="2" name="Group 37"/>
          <p:cNvGrpSpPr>
            <a:grpSpLocks/>
          </p:cNvGrpSpPr>
          <p:nvPr/>
        </p:nvGrpSpPr>
        <p:grpSpPr bwMode="auto">
          <a:xfrm>
            <a:off x="1243013" y="4443413"/>
            <a:ext cx="5916612" cy="1700212"/>
            <a:chOff x="783" y="2799"/>
            <a:chExt cx="3727" cy="1071"/>
          </a:xfrm>
        </p:grpSpPr>
        <p:sp>
          <p:nvSpPr>
            <p:cNvPr id="19472" name="Text Box 31"/>
            <p:cNvSpPr txBox="1">
              <a:spLocks noChangeArrowheads="1"/>
            </p:cNvSpPr>
            <p:nvPr/>
          </p:nvSpPr>
          <p:spPr bwMode="auto">
            <a:xfrm>
              <a:off x="1868" y="2799"/>
              <a:ext cx="2642" cy="233"/>
            </a:xfrm>
            <a:prstGeom prst="rect">
              <a:avLst/>
            </a:prstGeom>
            <a:noFill/>
            <a:ln w="9525">
              <a:noFill/>
              <a:miter lim="800000"/>
              <a:headEnd/>
              <a:tailEnd/>
            </a:ln>
          </p:spPr>
          <p:txBody>
            <a:bodyPr>
              <a:spAutoFit/>
            </a:bodyPr>
            <a:lstStyle/>
            <a:p>
              <a:pPr eaLnBrk="1" hangingPunct="1">
                <a:spcBef>
                  <a:spcPct val="50000"/>
                </a:spcBef>
              </a:pPr>
              <a:r>
                <a:rPr lang="en-US" b="1" dirty="0">
                  <a:latin typeface="Calibri" panose="020F0502020204030204" pitchFamily="34" charset="0"/>
                </a:rPr>
                <a:t>Crater created by  the impact</a:t>
              </a:r>
              <a:endParaRPr lang="en-AU" b="1" dirty="0">
                <a:latin typeface="Calibri" panose="020F0502020204030204" pitchFamily="34" charset="0"/>
              </a:endParaRPr>
            </a:p>
          </p:txBody>
        </p:sp>
        <p:sp>
          <p:nvSpPr>
            <p:cNvPr id="19473" name="Line 32"/>
            <p:cNvSpPr>
              <a:spLocks noChangeShapeType="1"/>
            </p:cNvSpPr>
            <p:nvPr/>
          </p:nvSpPr>
          <p:spPr bwMode="auto">
            <a:xfrm flipH="1">
              <a:off x="783" y="2961"/>
              <a:ext cx="1137" cy="214"/>
            </a:xfrm>
            <a:prstGeom prst="line">
              <a:avLst/>
            </a:prstGeom>
            <a:noFill/>
            <a:ln w="22225">
              <a:solidFill>
                <a:schemeClr val="tx1"/>
              </a:solidFill>
              <a:miter lim="800000"/>
              <a:headEnd/>
              <a:tailEnd type="triangle" w="med" len="med"/>
            </a:ln>
          </p:spPr>
          <p:txBody>
            <a:bodyPr wrap="none"/>
            <a:lstStyle/>
            <a:p>
              <a:endParaRPr lang="en-US"/>
            </a:p>
          </p:txBody>
        </p:sp>
        <p:sp>
          <p:nvSpPr>
            <p:cNvPr id="19474" name="Line 33"/>
            <p:cNvSpPr>
              <a:spLocks noChangeShapeType="1"/>
            </p:cNvSpPr>
            <p:nvPr/>
          </p:nvSpPr>
          <p:spPr bwMode="auto">
            <a:xfrm>
              <a:off x="2202" y="3037"/>
              <a:ext cx="796" cy="833"/>
            </a:xfrm>
            <a:prstGeom prst="line">
              <a:avLst/>
            </a:prstGeom>
            <a:noFill/>
            <a:ln w="22225">
              <a:solidFill>
                <a:schemeClr val="tx1"/>
              </a:solidFill>
              <a:miter lim="800000"/>
              <a:headEnd/>
              <a:tailEnd type="triangle" w="med" len="med"/>
            </a:ln>
          </p:spPr>
          <p:txBody>
            <a:bodyPr wrap="none"/>
            <a:lstStyle/>
            <a:p>
              <a:endParaRPr lang="en-US"/>
            </a:p>
          </p:txBody>
        </p:sp>
      </p:grpSp>
      <p:grpSp>
        <p:nvGrpSpPr>
          <p:cNvPr id="3" name="Group 38"/>
          <p:cNvGrpSpPr>
            <a:grpSpLocks/>
          </p:cNvGrpSpPr>
          <p:nvPr/>
        </p:nvGrpSpPr>
        <p:grpSpPr bwMode="auto">
          <a:xfrm>
            <a:off x="2547938" y="3111510"/>
            <a:ext cx="4297363" cy="447676"/>
            <a:chOff x="1605" y="1960"/>
            <a:chExt cx="2707" cy="282"/>
          </a:xfrm>
        </p:grpSpPr>
        <p:sp>
          <p:nvSpPr>
            <p:cNvPr id="19470" name="Text Box 34"/>
            <p:cNvSpPr txBox="1">
              <a:spLocks noChangeArrowheads="1"/>
            </p:cNvSpPr>
            <p:nvPr/>
          </p:nvSpPr>
          <p:spPr bwMode="auto">
            <a:xfrm>
              <a:off x="2472" y="2009"/>
              <a:ext cx="1840" cy="233"/>
            </a:xfrm>
            <a:prstGeom prst="rect">
              <a:avLst/>
            </a:prstGeom>
            <a:noFill/>
            <a:ln w="9525">
              <a:noFill/>
              <a:miter lim="800000"/>
              <a:headEnd/>
              <a:tailEnd/>
            </a:ln>
          </p:spPr>
          <p:txBody>
            <a:bodyPr>
              <a:spAutoFit/>
            </a:bodyPr>
            <a:lstStyle/>
            <a:p>
              <a:pPr eaLnBrk="1" hangingPunct="1">
                <a:spcBef>
                  <a:spcPct val="50000"/>
                </a:spcBef>
              </a:pPr>
              <a:r>
                <a:rPr lang="en-US" b="1" dirty="0">
                  <a:latin typeface="Calibri" panose="020F0502020204030204" pitchFamily="34" charset="0"/>
                </a:rPr>
                <a:t>Pounder (Tamper)</a:t>
              </a:r>
              <a:endParaRPr lang="en-AU" b="1" dirty="0">
                <a:latin typeface="Calibri" panose="020F0502020204030204" pitchFamily="34" charset="0"/>
              </a:endParaRPr>
            </a:p>
          </p:txBody>
        </p:sp>
        <p:sp>
          <p:nvSpPr>
            <p:cNvPr id="19471" name="Line 35"/>
            <p:cNvSpPr>
              <a:spLocks noChangeShapeType="1"/>
            </p:cNvSpPr>
            <p:nvPr/>
          </p:nvSpPr>
          <p:spPr bwMode="auto">
            <a:xfrm flipH="1" flipV="1">
              <a:off x="1605" y="1960"/>
              <a:ext cx="867" cy="175"/>
            </a:xfrm>
            <a:prstGeom prst="line">
              <a:avLst/>
            </a:prstGeom>
            <a:noFill/>
            <a:ln w="25400">
              <a:solidFill>
                <a:schemeClr val="tx1"/>
              </a:solidFill>
              <a:miter lim="800000"/>
              <a:headEnd/>
              <a:tailEnd type="triangle" w="med" len="med"/>
            </a:ln>
          </p:spPr>
          <p:txBody>
            <a:bodyPr wrap="none"/>
            <a:lstStyle/>
            <a:p>
              <a:endParaRPr lang="en-US"/>
            </a:p>
          </p:txBody>
        </p:sp>
      </p:grpSp>
      <p:sp>
        <p:nvSpPr>
          <p:cNvPr id="7210" name="Text Box 42"/>
          <p:cNvSpPr txBox="1">
            <a:spLocks noChangeArrowheads="1"/>
          </p:cNvSpPr>
          <p:nvPr/>
        </p:nvSpPr>
        <p:spPr bwMode="auto">
          <a:xfrm>
            <a:off x="4608513" y="4852988"/>
            <a:ext cx="2487612" cy="457200"/>
          </a:xfrm>
          <a:prstGeom prst="rect">
            <a:avLst/>
          </a:prstGeom>
          <a:noFill/>
          <a:ln w="19050">
            <a:noFill/>
            <a:miter lim="800000"/>
            <a:headEnd/>
            <a:tailEnd/>
          </a:ln>
        </p:spPr>
        <p:txBody>
          <a:bodyPr>
            <a:spAutoFit/>
          </a:bodyPr>
          <a:lstStyle/>
          <a:p>
            <a:pPr>
              <a:spcBef>
                <a:spcPct val="50000"/>
              </a:spcBef>
            </a:pPr>
            <a:r>
              <a:rPr lang="en-US">
                <a:solidFill>
                  <a:schemeClr val="bg1"/>
                </a:solidFill>
                <a:latin typeface="Arial" pitchFamily="34" charset="0"/>
              </a:rPr>
              <a:t>(to be backfilled)</a:t>
            </a:r>
          </a:p>
        </p:txBody>
      </p:sp>
    </p:spTree>
    <p:extLst>
      <p:ext uri="{BB962C8B-B14F-4D97-AF65-F5344CB8AC3E}">
        <p14:creationId xmlns:p14="http://schemas.microsoft.com/office/powerpoint/2010/main" val="1216828418"/>
      </p:ext>
    </p:extLst>
  </p:cSld>
  <p:clrMapOvr>
    <a:masterClrMapping/>
  </p:clrMapOvr>
  <p:transition spd="slow" advClick="0" advTm="39000"/>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685800" y="2060848"/>
            <a:ext cx="7772400" cy="720725"/>
          </a:xfrm>
        </p:spPr>
        <p:txBody>
          <a:bodyPr>
            <a:normAutofit fontScale="90000"/>
          </a:bodyPr>
          <a:lstStyle/>
          <a:p>
            <a:pPr algn="ctr" eaLnBrk="1" hangingPunct="1">
              <a:defRPr/>
            </a:pPr>
            <a:r>
              <a:rPr lang="en-US" b="1" dirty="0" smtClean="0">
                <a:solidFill>
                  <a:srgbClr val="0070C0"/>
                </a:solidFill>
                <a:effectLst/>
              </a:rPr>
              <a:t>Laboratory Compaction PROCTOR Test</a:t>
            </a:r>
            <a:endParaRPr lang="en-AU" b="1" dirty="0" smtClean="0">
              <a:solidFill>
                <a:srgbClr val="0070C0"/>
              </a:solidFill>
              <a:effectLst/>
            </a:endParaRPr>
          </a:p>
        </p:txBody>
      </p:sp>
      <p:grpSp>
        <p:nvGrpSpPr>
          <p:cNvPr id="10247" name="Group 32"/>
          <p:cNvGrpSpPr>
            <a:grpSpLocks/>
          </p:cNvGrpSpPr>
          <p:nvPr/>
        </p:nvGrpSpPr>
        <p:grpSpPr bwMode="auto">
          <a:xfrm>
            <a:off x="61913" y="39688"/>
            <a:ext cx="9004300" cy="6777037"/>
            <a:chOff x="39" y="25"/>
            <a:chExt cx="5672" cy="4269"/>
          </a:xfrm>
        </p:grpSpPr>
        <p:sp>
          <p:nvSpPr>
            <p:cNvPr id="10248" name="Rectangle 33"/>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0249" name="Rectangle 34"/>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
        <p:nvSpPr>
          <p:cNvPr id="2" name="Rectangle 1"/>
          <p:cNvSpPr/>
          <p:nvPr/>
        </p:nvSpPr>
        <p:spPr>
          <a:xfrm>
            <a:off x="1475656" y="3426618"/>
            <a:ext cx="6768752" cy="1200329"/>
          </a:xfrm>
          <a:prstGeom prst="rect">
            <a:avLst/>
          </a:prstGeom>
        </p:spPr>
        <p:txBody>
          <a:bodyPr wrap="square">
            <a:spAutoFit/>
          </a:bodyPr>
          <a:lstStyle/>
          <a:p>
            <a:pPr algn="ctr">
              <a:spcBef>
                <a:spcPct val="50000"/>
              </a:spcBef>
              <a:defRPr/>
            </a:pPr>
            <a:r>
              <a:rPr lang="en-US" sz="2400" dirty="0">
                <a:latin typeface="Calibri" panose="020F0502020204030204" pitchFamily="34" charset="0"/>
                <a:cs typeface="Arial" pitchFamily="34" charset="0"/>
              </a:rPr>
              <a:t>To obtain the </a:t>
            </a:r>
            <a:r>
              <a:rPr lang="en-US" sz="2400" dirty="0" smtClean="0">
                <a:latin typeface="Calibri" panose="020F0502020204030204" pitchFamily="34" charset="0"/>
                <a:cs typeface="Arial" pitchFamily="34" charset="0"/>
              </a:rPr>
              <a:t>‘compaction curve’ </a:t>
            </a:r>
            <a:r>
              <a:rPr lang="en-US" sz="2400" dirty="0">
                <a:latin typeface="Calibri" panose="020F0502020204030204" pitchFamily="34" charset="0"/>
                <a:cs typeface="Arial" pitchFamily="34" charset="0"/>
              </a:rPr>
              <a:t>and define the </a:t>
            </a:r>
            <a:r>
              <a:rPr lang="en-US" sz="2400" dirty="0" smtClean="0">
                <a:latin typeface="Calibri" panose="020F0502020204030204" pitchFamily="34" charset="0"/>
                <a:cs typeface="Arial" pitchFamily="34" charset="0"/>
              </a:rPr>
              <a:t>‘optimum </a:t>
            </a:r>
            <a:r>
              <a:rPr lang="en-US" sz="2400" dirty="0">
                <a:latin typeface="Calibri" panose="020F0502020204030204" pitchFamily="34" charset="0"/>
                <a:cs typeface="Arial" pitchFamily="34" charset="0"/>
              </a:rPr>
              <a:t>water </a:t>
            </a:r>
            <a:r>
              <a:rPr lang="en-US" sz="2400" dirty="0" smtClean="0">
                <a:latin typeface="Calibri" panose="020F0502020204030204" pitchFamily="34" charset="0"/>
                <a:cs typeface="Arial" pitchFamily="34" charset="0"/>
              </a:rPr>
              <a:t>content’ and maximum </a:t>
            </a:r>
            <a:r>
              <a:rPr lang="en-US" sz="2400" dirty="0">
                <a:latin typeface="Calibri" panose="020F0502020204030204" pitchFamily="34" charset="0"/>
                <a:cs typeface="Arial" pitchFamily="34" charset="0"/>
              </a:rPr>
              <a:t>dry density for a specific compactive effort.</a:t>
            </a:r>
          </a:p>
        </p:txBody>
      </p:sp>
    </p:spTree>
    <p:extLst>
      <p:ext uri="{BB962C8B-B14F-4D97-AF65-F5344CB8AC3E}">
        <p14:creationId xmlns:p14="http://schemas.microsoft.com/office/powerpoint/2010/main" val="14586013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5139" name="Rectangle 3"/>
          <p:cNvSpPr>
            <a:spLocks noGrp="1" noChangeArrowheads="1"/>
          </p:cNvSpPr>
          <p:nvPr>
            <p:ph idx="1"/>
          </p:nvPr>
        </p:nvSpPr>
        <p:spPr>
          <a:xfrm>
            <a:off x="457200" y="1124744"/>
            <a:ext cx="8229600" cy="4882547"/>
          </a:xfrm>
        </p:spPr>
        <p:txBody>
          <a:bodyPr>
            <a:normAutofit/>
          </a:bodyPr>
          <a:lstStyle/>
          <a:p>
            <a:pPr algn="l" rtl="0" eaLnBrk="1" hangingPunct="1">
              <a:defRPr/>
            </a:pPr>
            <a:r>
              <a:rPr lang="en-US" sz="2400" dirty="0" smtClean="0">
                <a:latin typeface="Calibri" panose="020F0502020204030204" pitchFamily="34" charset="0"/>
              </a:rPr>
              <a:t>The standard was originally developed to </a:t>
            </a:r>
            <a:r>
              <a:rPr lang="en-US" sz="2400" b="1" dirty="0" smtClean="0">
                <a:solidFill>
                  <a:srgbClr val="0070C0"/>
                </a:solidFill>
                <a:latin typeface="Calibri" panose="020F0502020204030204" pitchFamily="34" charset="0"/>
              </a:rPr>
              <a:t>simulate field compaction</a:t>
            </a:r>
            <a:r>
              <a:rPr lang="en-US" sz="2400" dirty="0" smtClean="0">
                <a:latin typeface="Calibri" panose="020F0502020204030204" pitchFamily="34" charset="0"/>
              </a:rPr>
              <a:t> in the lab, for small and medium loads.</a:t>
            </a:r>
          </a:p>
          <a:p>
            <a:pPr algn="l" rtl="0" eaLnBrk="1" hangingPunct="1">
              <a:defRPr/>
            </a:pPr>
            <a:endParaRPr lang="en-US" b="1" dirty="0" smtClean="0">
              <a:solidFill>
                <a:srgbClr val="FF0000"/>
              </a:solidFill>
              <a:effectLst>
                <a:outerShdw blurRad="38100" dist="38100" dir="2700000" algn="tl">
                  <a:srgbClr val="000000"/>
                </a:outerShdw>
              </a:effectLst>
            </a:endParaRPr>
          </a:p>
          <a:p>
            <a:pPr marL="109728" indent="0" algn="l" rtl="0" eaLnBrk="1" hangingPunct="1">
              <a:buNone/>
              <a:defRPr/>
            </a:pPr>
            <a:r>
              <a:rPr lang="en-US" dirty="0" smtClean="0"/>
              <a:t>Standard Proctor   </a:t>
            </a:r>
          </a:p>
          <a:p>
            <a:pPr algn="l" rtl="0" eaLnBrk="1" hangingPunct="1">
              <a:defRPr/>
            </a:pPr>
            <a:r>
              <a:rPr lang="en-US" dirty="0" smtClean="0"/>
              <a:t>Mold: 945 (1000 cm</a:t>
            </a:r>
            <a:r>
              <a:rPr lang="en-US" baseline="30000" dirty="0" smtClean="0"/>
              <a:t>3</a:t>
            </a:r>
            <a:r>
              <a:rPr lang="en-US" dirty="0" smtClean="0"/>
              <a:t>) or 1/30 ft</a:t>
            </a:r>
            <a:r>
              <a:rPr lang="en-US" baseline="30000" dirty="0" smtClean="0"/>
              <a:t>3 </a:t>
            </a:r>
            <a:r>
              <a:rPr lang="en-US" dirty="0" smtClean="0"/>
              <a:t>  </a:t>
            </a:r>
          </a:p>
          <a:p>
            <a:pPr lvl="1" algn="l" rtl="0" eaLnBrk="1" hangingPunct="1">
              <a:defRPr/>
            </a:pPr>
            <a:r>
              <a:rPr lang="en-US" dirty="0" smtClean="0"/>
              <a:t>Hammer: 2.50 Kg or 5.50 lb hammer</a:t>
            </a:r>
          </a:p>
          <a:p>
            <a:pPr lvl="1" eaLnBrk="1" hangingPunct="1">
              <a:defRPr/>
            </a:pPr>
            <a:endParaRPr lang="en-US" dirty="0" smtClean="0"/>
          </a:p>
          <a:p>
            <a:pPr lvl="1" algn="l" rtl="0" eaLnBrk="1" hangingPunct="1">
              <a:defRPr/>
            </a:pPr>
            <a:r>
              <a:rPr lang="en-US" dirty="0" smtClean="0"/>
              <a:t>Drop Height = 30 cm or 12” </a:t>
            </a:r>
          </a:p>
          <a:p>
            <a:pPr lvl="1" algn="l" rtl="0" eaLnBrk="1" hangingPunct="1">
              <a:defRPr/>
            </a:pPr>
            <a:r>
              <a:rPr lang="en-US" dirty="0" smtClean="0"/>
              <a:t>No. of Soil Layers = 3   </a:t>
            </a:r>
          </a:p>
          <a:p>
            <a:pPr lvl="1" algn="l" rtl="0" eaLnBrk="1" hangingPunct="1">
              <a:defRPr/>
            </a:pPr>
            <a:r>
              <a:rPr lang="en-US" dirty="0" smtClean="0"/>
              <a:t>No. of Blows = 25 layer  </a:t>
            </a:r>
          </a:p>
        </p:txBody>
      </p:sp>
      <p:sp>
        <p:nvSpPr>
          <p:cNvPr id="475138" name="Rectangle 2"/>
          <p:cNvSpPr>
            <a:spLocks noGrp="1" noChangeArrowheads="1"/>
          </p:cNvSpPr>
          <p:nvPr>
            <p:ph type="title"/>
          </p:nvPr>
        </p:nvSpPr>
        <p:spPr>
          <a:xfrm>
            <a:off x="395536" y="188640"/>
            <a:ext cx="8110537" cy="1143000"/>
          </a:xfrm>
        </p:spPr>
        <p:txBody>
          <a:bodyPr>
            <a:normAutofit fontScale="90000"/>
          </a:bodyPr>
          <a:lstStyle/>
          <a:p>
            <a:pPr eaLnBrk="1" hangingPunct="1">
              <a:defRPr/>
            </a:pPr>
            <a:r>
              <a:rPr lang="en-US" sz="3800" b="1" dirty="0" smtClean="0">
                <a:solidFill>
                  <a:srgbClr val="0070C0"/>
                </a:solidFill>
                <a:effectLst/>
              </a:rPr>
              <a:t>Standard Proctor Compaction Test</a:t>
            </a:r>
          </a:p>
        </p:txBody>
      </p:sp>
      <p:grpSp>
        <p:nvGrpSpPr>
          <p:cNvPr id="11271" name="Group 4"/>
          <p:cNvGrpSpPr>
            <a:grpSpLocks/>
          </p:cNvGrpSpPr>
          <p:nvPr/>
        </p:nvGrpSpPr>
        <p:grpSpPr bwMode="auto">
          <a:xfrm>
            <a:off x="61913" y="39688"/>
            <a:ext cx="9004300" cy="6777037"/>
            <a:chOff x="39" y="25"/>
            <a:chExt cx="5672" cy="4269"/>
          </a:xfrm>
        </p:grpSpPr>
        <p:sp>
          <p:nvSpPr>
            <p:cNvPr id="11272" name="Rectangle 5"/>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1273" name="Rectangle 6"/>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pic>
        <p:nvPicPr>
          <p:cNvPr id="11"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b="7867"/>
          <a:stretch>
            <a:fillRect/>
          </a:stretch>
        </p:blipFill>
        <p:spPr bwMode="auto">
          <a:xfrm>
            <a:off x="5940152" y="3788964"/>
            <a:ext cx="2905572" cy="2904059"/>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77986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6163" name="Rectangle 3"/>
          <p:cNvSpPr>
            <a:spLocks noGrp="1" noChangeArrowheads="1"/>
          </p:cNvSpPr>
          <p:nvPr>
            <p:ph idx="1"/>
          </p:nvPr>
        </p:nvSpPr>
        <p:spPr>
          <a:xfrm>
            <a:off x="684263" y="1307653"/>
            <a:ext cx="8064500" cy="4530725"/>
          </a:xfrm>
        </p:spPr>
        <p:txBody>
          <a:bodyPr>
            <a:normAutofit/>
          </a:bodyPr>
          <a:lstStyle/>
          <a:p>
            <a:pPr algn="l" rtl="0" eaLnBrk="1" hangingPunct="1">
              <a:defRPr/>
            </a:pPr>
            <a:r>
              <a:rPr lang="en-US" sz="2400" dirty="0" smtClean="0">
                <a:latin typeface="Calibri" panose="020F0502020204030204" pitchFamily="34" charset="0"/>
              </a:rPr>
              <a:t>The modified test was developed to </a:t>
            </a:r>
            <a:r>
              <a:rPr lang="en-US" sz="2400" b="1" dirty="0" smtClean="0">
                <a:solidFill>
                  <a:srgbClr val="0070C0"/>
                </a:solidFill>
                <a:latin typeface="Calibri" panose="020F0502020204030204" pitchFamily="34" charset="0"/>
              </a:rPr>
              <a:t>simulate larger compaction effort</a:t>
            </a:r>
            <a:r>
              <a:rPr lang="en-US" sz="2400" dirty="0" smtClean="0">
                <a:latin typeface="Calibri" panose="020F0502020204030204" pitchFamily="34" charset="0"/>
              </a:rPr>
              <a:t> for </a:t>
            </a:r>
            <a:r>
              <a:rPr lang="en-US" sz="2400" dirty="0" smtClean="0">
                <a:latin typeface="Calibri" panose="020F0502020204030204" pitchFamily="34" charset="0"/>
              </a:rPr>
              <a:t>higher loads</a:t>
            </a:r>
            <a:endParaRPr lang="en-US" sz="2400" dirty="0" smtClean="0">
              <a:latin typeface="Calibri" panose="020F0502020204030204" pitchFamily="34" charset="0"/>
            </a:endParaRPr>
          </a:p>
          <a:p>
            <a:pPr algn="l" rtl="0" eaLnBrk="1" hangingPunct="1">
              <a:defRPr/>
            </a:pPr>
            <a:r>
              <a:rPr lang="en-US" sz="2400" dirty="0" smtClean="0">
                <a:latin typeface="Calibri" panose="020F0502020204030204" pitchFamily="34" charset="0"/>
              </a:rPr>
              <a:t>Modified Proctor    </a:t>
            </a:r>
          </a:p>
          <a:p>
            <a:pPr lvl="1" algn="l" rtl="0" eaLnBrk="1" hangingPunct="1">
              <a:defRPr/>
            </a:pPr>
            <a:r>
              <a:rPr lang="en-US" sz="2400" dirty="0" smtClean="0">
                <a:latin typeface="Calibri" panose="020F0502020204030204" pitchFamily="34" charset="0"/>
              </a:rPr>
              <a:t>Mold: 945 (1000 cm</a:t>
            </a:r>
            <a:r>
              <a:rPr lang="en-US" sz="2400" baseline="30000" dirty="0" smtClean="0">
                <a:latin typeface="Calibri" panose="020F0502020204030204" pitchFamily="34" charset="0"/>
              </a:rPr>
              <a:t>3</a:t>
            </a:r>
            <a:r>
              <a:rPr lang="en-US" sz="2400" dirty="0" smtClean="0">
                <a:latin typeface="Calibri" panose="020F0502020204030204" pitchFamily="34" charset="0"/>
              </a:rPr>
              <a:t>) or 1/30 ft</a:t>
            </a:r>
            <a:r>
              <a:rPr lang="en-US" sz="2400" baseline="30000" dirty="0" smtClean="0">
                <a:latin typeface="Calibri" panose="020F0502020204030204" pitchFamily="34" charset="0"/>
              </a:rPr>
              <a:t>3</a:t>
            </a:r>
            <a:endParaRPr lang="en-US" sz="2400" dirty="0" smtClean="0">
              <a:latin typeface="Calibri" panose="020F0502020204030204" pitchFamily="34" charset="0"/>
            </a:endParaRPr>
          </a:p>
          <a:p>
            <a:pPr lvl="1" algn="l" rtl="0" eaLnBrk="1" hangingPunct="1">
              <a:defRPr/>
            </a:pPr>
            <a:r>
              <a:rPr lang="en-US" sz="2400" dirty="0" smtClean="0">
                <a:latin typeface="Calibri" panose="020F0502020204030204" pitchFamily="34" charset="0"/>
              </a:rPr>
              <a:t>Hammer: 4.50 Kg or 10 lb hammer</a:t>
            </a:r>
          </a:p>
          <a:p>
            <a:pPr lvl="1" algn="l" rtl="0" eaLnBrk="1" hangingPunct="1">
              <a:defRPr/>
            </a:pPr>
            <a:r>
              <a:rPr lang="en-US" sz="2400" dirty="0" smtClean="0">
                <a:latin typeface="Calibri" panose="020F0502020204030204" pitchFamily="34" charset="0"/>
              </a:rPr>
              <a:t>Drop Height = 45 cm or 18”  </a:t>
            </a:r>
          </a:p>
          <a:p>
            <a:pPr lvl="1" algn="l" rtl="0" eaLnBrk="1" hangingPunct="1">
              <a:defRPr/>
            </a:pPr>
            <a:r>
              <a:rPr lang="en-US" sz="2400" dirty="0" smtClean="0">
                <a:latin typeface="Calibri" panose="020F0502020204030204" pitchFamily="34" charset="0"/>
              </a:rPr>
              <a:t>No. of Soil Layers = 5    </a:t>
            </a:r>
          </a:p>
          <a:p>
            <a:pPr lvl="1" algn="l" rtl="0" eaLnBrk="1" hangingPunct="1">
              <a:defRPr/>
            </a:pPr>
            <a:r>
              <a:rPr lang="en-US" sz="2400" dirty="0" smtClean="0">
                <a:latin typeface="Calibri" panose="020F0502020204030204" pitchFamily="34" charset="0"/>
              </a:rPr>
              <a:t>No. of Blows = 25 layer  </a:t>
            </a:r>
          </a:p>
        </p:txBody>
      </p:sp>
      <p:sp>
        <p:nvSpPr>
          <p:cNvPr id="476162" name="Rectangle 2"/>
          <p:cNvSpPr>
            <a:spLocks noGrp="1" noChangeArrowheads="1"/>
          </p:cNvSpPr>
          <p:nvPr>
            <p:ph type="title"/>
          </p:nvPr>
        </p:nvSpPr>
        <p:spPr>
          <a:xfrm>
            <a:off x="27245" y="188640"/>
            <a:ext cx="7265987" cy="1143000"/>
          </a:xfrm>
        </p:spPr>
        <p:txBody>
          <a:bodyPr/>
          <a:lstStyle/>
          <a:p>
            <a:pPr algn="ctr" eaLnBrk="1" hangingPunct="1">
              <a:defRPr/>
            </a:pPr>
            <a:r>
              <a:rPr lang="en-US" b="1" dirty="0" smtClean="0">
                <a:solidFill>
                  <a:srgbClr val="0070C0"/>
                </a:solidFill>
                <a:effectLst/>
              </a:rPr>
              <a:t>Modified Proctor Test</a:t>
            </a:r>
          </a:p>
        </p:txBody>
      </p:sp>
      <p:grpSp>
        <p:nvGrpSpPr>
          <p:cNvPr id="12295" name="Group 4"/>
          <p:cNvGrpSpPr>
            <a:grpSpLocks/>
          </p:cNvGrpSpPr>
          <p:nvPr/>
        </p:nvGrpSpPr>
        <p:grpSpPr bwMode="auto">
          <a:xfrm>
            <a:off x="61913" y="39688"/>
            <a:ext cx="9004300" cy="6777037"/>
            <a:chOff x="39" y="25"/>
            <a:chExt cx="5672" cy="4269"/>
          </a:xfrm>
        </p:grpSpPr>
        <p:sp>
          <p:nvSpPr>
            <p:cNvPr id="12296" name="Rectangle 5"/>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2297" name="Rectangle 6"/>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grpSp>
        <p:nvGrpSpPr>
          <p:cNvPr id="10" name="Group 19"/>
          <p:cNvGrpSpPr>
            <a:grpSpLocks/>
          </p:cNvGrpSpPr>
          <p:nvPr/>
        </p:nvGrpSpPr>
        <p:grpSpPr bwMode="auto">
          <a:xfrm>
            <a:off x="5742187" y="3426618"/>
            <a:ext cx="3006576" cy="3221932"/>
            <a:chOff x="1272" y="1471"/>
            <a:chExt cx="1428" cy="1640"/>
          </a:xfrm>
        </p:grpSpPr>
        <p:pic>
          <p:nvPicPr>
            <p:cNvPr id="11"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b="7838"/>
            <a:stretch>
              <a:fillRect/>
            </a:stretch>
          </p:blipFill>
          <p:spPr bwMode="auto">
            <a:xfrm>
              <a:off x="1272" y="1471"/>
              <a:ext cx="1428" cy="135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2" name="Rectangle 17"/>
            <p:cNvSpPr>
              <a:spLocks noChangeArrowheads="1"/>
            </p:cNvSpPr>
            <p:nvPr/>
          </p:nvSpPr>
          <p:spPr bwMode="auto">
            <a:xfrm>
              <a:off x="1309" y="2911"/>
              <a:ext cx="1364" cy="2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2000">
                  <a:solidFill>
                    <a:srgbClr val="A50021"/>
                  </a:solidFill>
                </a:rPr>
                <a:t>Modified Proctor Test</a:t>
              </a:r>
            </a:p>
          </p:txBody>
        </p:sp>
      </p:grpSp>
    </p:spTree>
    <p:extLst>
      <p:ext uri="{BB962C8B-B14F-4D97-AF65-F5344CB8AC3E}">
        <p14:creationId xmlns:p14="http://schemas.microsoft.com/office/powerpoint/2010/main" val="10336544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5"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1513" y="430213"/>
            <a:ext cx="8027987" cy="508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185349" name="Text Box 5"/>
          <p:cNvSpPr txBox="1">
            <a:spLocks noChangeArrowheads="1"/>
          </p:cNvSpPr>
          <p:nvPr/>
        </p:nvSpPr>
        <p:spPr bwMode="auto">
          <a:xfrm>
            <a:off x="467544" y="5519737"/>
            <a:ext cx="4428164" cy="461665"/>
          </a:xfrm>
          <a:prstGeom prst="rect">
            <a:avLst/>
          </a:prstGeom>
          <a:noFill/>
          <a:ln w="19050">
            <a:noFill/>
            <a:miter lim="800000"/>
            <a:headEnd/>
            <a:tailEnd/>
          </a:ln>
          <a:effectLst/>
        </p:spPr>
        <p:txBody>
          <a:bodyPr wrap="square">
            <a:spAutoFit/>
          </a:bodyPr>
          <a:lstStyle/>
          <a:p>
            <a:pPr algn="l" rtl="0" eaLnBrk="0" hangingPunct="0">
              <a:defRPr/>
            </a:pPr>
            <a:r>
              <a:rPr lang="en-US" sz="2400" dirty="0">
                <a:latin typeface="Calibri" panose="020F0502020204030204" pitchFamily="34" charset="0"/>
                <a:cs typeface="Arial" pitchFamily="34" charset="0"/>
              </a:rPr>
              <a:t>Required </a:t>
            </a:r>
            <a:r>
              <a:rPr lang="en-US" sz="2400" dirty="0" smtClean="0">
                <a:latin typeface="Calibri" panose="020F0502020204030204" pitchFamily="34" charset="0"/>
                <a:cs typeface="Arial" pitchFamily="34" charset="0"/>
              </a:rPr>
              <a:t>Equipment and </a:t>
            </a:r>
            <a:r>
              <a:rPr lang="en-US" sz="2400" dirty="0">
                <a:latin typeface="Calibri" panose="020F0502020204030204" pitchFamily="34" charset="0"/>
                <a:cs typeface="Arial" pitchFamily="34" charset="0"/>
              </a:rPr>
              <a:t>tools</a:t>
            </a:r>
          </a:p>
        </p:txBody>
      </p:sp>
      <p:sp>
        <p:nvSpPr>
          <p:cNvPr id="185350" name="Text Box 6"/>
          <p:cNvSpPr txBox="1">
            <a:spLocks noChangeArrowheads="1"/>
          </p:cNvSpPr>
          <p:nvPr/>
        </p:nvSpPr>
        <p:spPr bwMode="auto">
          <a:xfrm>
            <a:off x="4895708" y="5565903"/>
            <a:ext cx="3684278" cy="830997"/>
          </a:xfrm>
          <a:prstGeom prst="rect">
            <a:avLst/>
          </a:prstGeom>
          <a:noFill/>
          <a:ln w="19050">
            <a:noFill/>
            <a:miter lim="800000"/>
            <a:headEnd/>
            <a:tailEnd/>
          </a:ln>
          <a:effectLst/>
        </p:spPr>
        <p:txBody>
          <a:bodyPr wrap="none">
            <a:spAutoFit/>
          </a:bodyPr>
          <a:lstStyle/>
          <a:p>
            <a:pPr algn="l" rtl="0" eaLnBrk="0" hangingPunct="0">
              <a:defRPr/>
            </a:pPr>
            <a:r>
              <a:rPr lang="en-US" sz="2400" dirty="0">
                <a:latin typeface="Calibri" panose="020F0502020204030204" pitchFamily="34" charset="0"/>
                <a:cs typeface="Arial" pitchFamily="34" charset="0"/>
              </a:rPr>
              <a:t>Add pre-measured amounts</a:t>
            </a:r>
          </a:p>
          <a:p>
            <a:pPr algn="l" rtl="0" eaLnBrk="0" hangingPunct="0">
              <a:defRPr/>
            </a:pPr>
            <a:r>
              <a:rPr lang="en-US" sz="2400" dirty="0">
                <a:latin typeface="Calibri" panose="020F0502020204030204" pitchFamily="34" charset="0"/>
                <a:cs typeface="Arial" pitchFamily="34" charset="0"/>
              </a:rPr>
              <a:t>of water to soil sample</a:t>
            </a:r>
          </a:p>
        </p:txBody>
      </p:sp>
      <p:grpSp>
        <p:nvGrpSpPr>
          <p:cNvPr id="15368" name="Group 7"/>
          <p:cNvGrpSpPr>
            <a:grpSpLocks/>
          </p:cNvGrpSpPr>
          <p:nvPr/>
        </p:nvGrpSpPr>
        <p:grpSpPr bwMode="auto">
          <a:xfrm>
            <a:off x="61913" y="39688"/>
            <a:ext cx="9004300" cy="6777037"/>
            <a:chOff x="39" y="25"/>
            <a:chExt cx="5672" cy="4269"/>
          </a:xfrm>
        </p:grpSpPr>
        <p:sp>
          <p:nvSpPr>
            <p:cNvPr id="15369" name="Rectangle 8"/>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5370" name="Rectangle 9"/>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
        <p:nvSpPr>
          <p:cNvPr id="8" name="Text Box 6"/>
          <p:cNvSpPr txBox="1">
            <a:spLocks noChangeArrowheads="1"/>
          </p:cNvSpPr>
          <p:nvPr/>
        </p:nvSpPr>
        <p:spPr bwMode="auto">
          <a:xfrm>
            <a:off x="6564677" y="476672"/>
            <a:ext cx="2048946" cy="861774"/>
          </a:xfrm>
          <a:prstGeom prst="rect">
            <a:avLst/>
          </a:prstGeom>
          <a:noFill/>
          <a:ln w="9525">
            <a:solidFill>
              <a:srgbClr val="000000"/>
            </a:solidFill>
            <a:miter lim="800000"/>
            <a:headEnd/>
            <a:tailEnd/>
          </a:ln>
          <a:effectLst/>
        </p:spPr>
        <p:txBody>
          <a:bodyPr wrap="square">
            <a:spAutoFit/>
          </a:bodyPr>
          <a:lstStyle/>
          <a:p>
            <a:pPr algn="just" fontAlgn="auto">
              <a:spcBef>
                <a:spcPts val="0"/>
              </a:spcBef>
              <a:spcAft>
                <a:spcPts val="0"/>
              </a:spcAft>
              <a:defRPr/>
            </a:pPr>
            <a:r>
              <a:rPr lang="en-US" sz="1000" b="1" kern="0" dirty="0">
                <a:solidFill>
                  <a:schemeClr val="bg1"/>
                </a:solidFill>
                <a:latin typeface="Arial" pitchFamily="34" charset="0"/>
              </a:rPr>
              <a:t>Water is added to lubricate the contact </a:t>
            </a:r>
            <a:r>
              <a:rPr lang="en-US" sz="1000" b="1" kern="0" dirty="0" smtClean="0">
                <a:solidFill>
                  <a:schemeClr val="bg1"/>
                </a:solidFill>
                <a:latin typeface="Arial" pitchFamily="34" charset="0"/>
              </a:rPr>
              <a:t>surfaces </a:t>
            </a:r>
            <a:r>
              <a:rPr lang="en-US" sz="1000" b="1" kern="0" dirty="0">
                <a:solidFill>
                  <a:schemeClr val="bg1"/>
                </a:solidFill>
                <a:latin typeface="Arial" pitchFamily="34" charset="0"/>
              </a:rPr>
              <a:t>of soil particles and improve the compressibility of the soil matrix</a:t>
            </a:r>
          </a:p>
        </p:txBody>
      </p:sp>
    </p:spTree>
    <p:extLst>
      <p:ext uri="{BB962C8B-B14F-4D97-AF65-F5344CB8AC3E}">
        <p14:creationId xmlns:p14="http://schemas.microsoft.com/office/powerpoint/2010/main" val="26678895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7" name="Text Box 2"/>
          <p:cNvSpPr txBox="1">
            <a:spLocks noChangeArrowheads="1"/>
          </p:cNvSpPr>
          <p:nvPr/>
        </p:nvSpPr>
        <p:spPr bwMode="auto">
          <a:xfrm>
            <a:off x="2813050" y="5484813"/>
            <a:ext cx="2540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algn="l" rtl="0" eaLnBrk="1" hangingPunct="1">
              <a:spcBef>
                <a:spcPct val="50000"/>
              </a:spcBef>
              <a:buClrTx/>
              <a:buSzTx/>
              <a:buFontTx/>
              <a:buNone/>
            </a:pPr>
            <a:r>
              <a:rPr lang="en-US" altLang="en-US" sz="2400" b="1">
                <a:solidFill>
                  <a:schemeClr val="bg1"/>
                </a:solidFill>
                <a:latin typeface="Tahoma" pitchFamily="34" charset="0"/>
              </a:rPr>
              <a:t>Rock Breaker</a:t>
            </a:r>
            <a:endParaRPr lang="en-AU" altLang="en-US" sz="2400">
              <a:solidFill>
                <a:schemeClr val="bg1"/>
              </a:solidFill>
              <a:latin typeface="Tahoma" pitchFamily="34" charset="0"/>
            </a:endParaRPr>
          </a:p>
        </p:txBody>
      </p:sp>
      <p:grpSp>
        <p:nvGrpSpPr>
          <p:cNvPr id="33798" name="Group 3"/>
          <p:cNvGrpSpPr>
            <a:grpSpLocks/>
          </p:cNvGrpSpPr>
          <p:nvPr/>
        </p:nvGrpSpPr>
        <p:grpSpPr bwMode="auto">
          <a:xfrm>
            <a:off x="61913" y="39688"/>
            <a:ext cx="9004300" cy="6777037"/>
            <a:chOff x="39" y="25"/>
            <a:chExt cx="5672" cy="4269"/>
          </a:xfrm>
        </p:grpSpPr>
        <p:sp>
          <p:nvSpPr>
            <p:cNvPr id="33800" name="Rectangle 4"/>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33801" name="Rectangle 5"/>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pic>
        <p:nvPicPr>
          <p:cNvPr id="33799" name="Picture 8" descr="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6700" y="323850"/>
            <a:ext cx="8637588" cy="575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23072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9"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6263" y="342900"/>
            <a:ext cx="8153400" cy="517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186373" name="Text Box 5"/>
          <p:cNvSpPr txBox="1">
            <a:spLocks noChangeArrowheads="1"/>
          </p:cNvSpPr>
          <p:nvPr/>
        </p:nvSpPr>
        <p:spPr bwMode="auto">
          <a:xfrm>
            <a:off x="899592" y="5563755"/>
            <a:ext cx="3122971" cy="461665"/>
          </a:xfrm>
          <a:prstGeom prst="rect">
            <a:avLst/>
          </a:prstGeom>
          <a:noFill/>
          <a:ln w="19050">
            <a:noFill/>
            <a:miter lim="800000"/>
            <a:headEnd/>
            <a:tailEnd/>
          </a:ln>
          <a:effectLst/>
        </p:spPr>
        <p:txBody>
          <a:bodyPr wrap="none">
            <a:spAutoFit/>
          </a:bodyPr>
          <a:lstStyle/>
          <a:p>
            <a:pPr algn="l" rtl="0" eaLnBrk="0" hangingPunct="0">
              <a:defRPr/>
            </a:pPr>
            <a:r>
              <a:rPr lang="en-US" sz="2400" dirty="0">
                <a:latin typeface="Calibri" panose="020F0502020204030204" pitchFamily="34" charset="0"/>
                <a:cs typeface="Arial" pitchFamily="34" charset="0"/>
              </a:rPr>
              <a:t>Mix Sample thoroughly</a:t>
            </a:r>
          </a:p>
        </p:txBody>
      </p:sp>
      <p:sp>
        <p:nvSpPr>
          <p:cNvPr id="186374" name="Text Box 6"/>
          <p:cNvSpPr txBox="1">
            <a:spLocks noChangeArrowheads="1"/>
          </p:cNvSpPr>
          <p:nvPr/>
        </p:nvSpPr>
        <p:spPr bwMode="auto">
          <a:xfrm>
            <a:off x="4951312" y="5562600"/>
            <a:ext cx="3507692" cy="830997"/>
          </a:xfrm>
          <a:prstGeom prst="rect">
            <a:avLst/>
          </a:prstGeom>
          <a:noFill/>
          <a:ln w="19050">
            <a:noFill/>
            <a:miter lim="800000"/>
            <a:headEnd/>
            <a:tailEnd/>
          </a:ln>
          <a:effectLst/>
        </p:spPr>
        <p:txBody>
          <a:bodyPr wrap="none">
            <a:spAutoFit/>
          </a:bodyPr>
          <a:lstStyle/>
          <a:p>
            <a:pPr algn="l" rtl="0" eaLnBrk="0" hangingPunct="0">
              <a:defRPr/>
            </a:pPr>
            <a:r>
              <a:rPr lang="en-US" sz="2400" dirty="0">
                <a:latin typeface="Calibri" panose="020F0502020204030204" pitchFamily="34" charset="0"/>
                <a:cs typeface="Arial" pitchFamily="34" charset="0"/>
              </a:rPr>
              <a:t>Put mixed soil in mold in </a:t>
            </a:r>
          </a:p>
          <a:p>
            <a:pPr algn="l" rtl="0" eaLnBrk="0" hangingPunct="0">
              <a:defRPr/>
            </a:pPr>
            <a:r>
              <a:rPr lang="en-US" sz="2400" dirty="0">
                <a:latin typeface="Calibri" panose="020F0502020204030204" pitchFamily="34" charset="0"/>
                <a:cs typeface="Arial" pitchFamily="34" charset="0"/>
              </a:rPr>
              <a:t>3 layers (Standard Proctor)</a:t>
            </a:r>
          </a:p>
        </p:txBody>
      </p:sp>
      <p:grpSp>
        <p:nvGrpSpPr>
          <p:cNvPr id="16392" name="Group 7"/>
          <p:cNvGrpSpPr>
            <a:grpSpLocks/>
          </p:cNvGrpSpPr>
          <p:nvPr/>
        </p:nvGrpSpPr>
        <p:grpSpPr bwMode="auto">
          <a:xfrm>
            <a:off x="61913" y="39688"/>
            <a:ext cx="9004300" cy="6777037"/>
            <a:chOff x="39" y="25"/>
            <a:chExt cx="5672" cy="4269"/>
          </a:xfrm>
        </p:grpSpPr>
        <p:sp>
          <p:nvSpPr>
            <p:cNvPr id="16393" name="Rectangle 8"/>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6394" name="Rectangle 9"/>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9778487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9" name="Text Box 2"/>
          <p:cNvSpPr txBox="1">
            <a:spLocks noChangeArrowheads="1"/>
          </p:cNvSpPr>
          <p:nvPr/>
        </p:nvSpPr>
        <p:spPr bwMode="auto">
          <a:xfrm>
            <a:off x="2813050" y="5484813"/>
            <a:ext cx="2540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algn="l" rtl="0" eaLnBrk="1" hangingPunct="1">
              <a:spcBef>
                <a:spcPct val="50000"/>
              </a:spcBef>
              <a:buClrTx/>
              <a:buSzTx/>
              <a:buFontTx/>
              <a:buNone/>
            </a:pPr>
            <a:r>
              <a:rPr lang="en-US" altLang="en-US" sz="2400" b="1">
                <a:solidFill>
                  <a:schemeClr val="bg1"/>
                </a:solidFill>
                <a:latin typeface="Tahoma" pitchFamily="34" charset="0"/>
              </a:rPr>
              <a:t>Rock Breaker</a:t>
            </a:r>
            <a:endParaRPr lang="en-AU" altLang="en-US" sz="2400">
              <a:solidFill>
                <a:schemeClr val="bg1"/>
              </a:solidFill>
              <a:latin typeface="Tahoma" pitchFamily="34" charset="0"/>
            </a:endParaRPr>
          </a:p>
        </p:txBody>
      </p:sp>
      <p:grpSp>
        <p:nvGrpSpPr>
          <p:cNvPr id="36870" name="Group 3"/>
          <p:cNvGrpSpPr>
            <a:grpSpLocks/>
          </p:cNvGrpSpPr>
          <p:nvPr/>
        </p:nvGrpSpPr>
        <p:grpSpPr bwMode="auto">
          <a:xfrm>
            <a:off x="61913" y="39688"/>
            <a:ext cx="9004300" cy="6777037"/>
            <a:chOff x="39" y="25"/>
            <a:chExt cx="5672" cy="4269"/>
          </a:xfrm>
        </p:grpSpPr>
        <p:sp>
          <p:nvSpPr>
            <p:cNvPr id="36872" name="Rectangle 4"/>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36873" name="Rectangle 5"/>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pic>
        <p:nvPicPr>
          <p:cNvPr id="36871" name="Picture 6" descr="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28850" y="171450"/>
            <a:ext cx="4215358" cy="632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89240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7" name="Picture 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17588" y="428625"/>
            <a:ext cx="7543800" cy="4875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187399" name="Text Box 7"/>
          <p:cNvSpPr txBox="1">
            <a:spLocks noChangeArrowheads="1"/>
          </p:cNvSpPr>
          <p:nvPr/>
        </p:nvSpPr>
        <p:spPr bwMode="auto">
          <a:xfrm>
            <a:off x="1017588" y="5303838"/>
            <a:ext cx="3650551" cy="830997"/>
          </a:xfrm>
          <a:prstGeom prst="rect">
            <a:avLst/>
          </a:prstGeom>
          <a:noFill/>
          <a:ln w="19050">
            <a:noFill/>
            <a:miter lim="800000"/>
            <a:headEnd/>
            <a:tailEnd/>
          </a:ln>
          <a:effectLst/>
        </p:spPr>
        <p:txBody>
          <a:bodyPr wrap="none">
            <a:spAutoFit/>
          </a:bodyPr>
          <a:lstStyle/>
          <a:p>
            <a:pPr algn="l" rtl="0" eaLnBrk="0" hangingPunct="0">
              <a:defRPr/>
            </a:pPr>
            <a:r>
              <a:rPr lang="en-US" sz="2400" dirty="0">
                <a:latin typeface="Calibri" panose="020F0502020204030204" pitchFamily="34" charset="0"/>
                <a:cs typeface="Arial" pitchFamily="34" charset="0"/>
              </a:rPr>
              <a:t>Compact each layer using</a:t>
            </a:r>
          </a:p>
          <a:p>
            <a:pPr algn="l" rtl="0" eaLnBrk="0" hangingPunct="0">
              <a:defRPr/>
            </a:pPr>
            <a:r>
              <a:rPr lang="en-US" sz="2400" dirty="0">
                <a:latin typeface="Calibri" panose="020F0502020204030204" pitchFamily="34" charset="0"/>
                <a:cs typeface="Arial" pitchFamily="34" charset="0"/>
              </a:rPr>
              <a:t>Rammer, 25 blows per layer</a:t>
            </a:r>
          </a:p>
        </p:txBody>
      </p:sp>
      <p:sp>
        <p:nvSpPr>
          <p:cNvPr id="187400" name="Text Box 8"/>
          <p:cNvSpPr txBox="1">
            <a:spLocks noChangeArrowheads="1"/>
          </p:cNvSpPr>
          <p:nvPr/>
        </p:nvSpPr>
        <p:spPr bwMode="auto">
          <a:xfrm>
            <a:off x="5181600" y="5410200"/>
            <a:ext cx="3171061" cy="830997"/>
          </a:xfrm>
          <a:prstGeom prst="rect">
            <a:avLst/>
          </a:prstGeom>
          <a:noFill/>
          <a:ln w="19050">
            <a:noFill/>
            <a:miter lim="800000"/>
            <a:headEnd/>
            <a:tailEnd/>
          </a:ln>
          <a:effectLst/>
        </p:spPr>
        <p:txBody>
          <a:bodyPr wrap="none">
            <a:spAutoFit/>
          </a:bodyPr>
          <a:lstStyle/>
          <a:p>
            <a:pPr algn="l" rtl="0" eaLnBrk="0" hangingPunct="0">
              <a:defRPr/>
            </a:pPr>
            <a:r>
              <a:rPr lang="en-US" sz="2400" dirty="0">
                <a:latin typeface="Calibri" panose="020F0502020204030204" pitchFamily="34" charset="0"/>
                <a:cs typeface="Arial" pitchFamily="34" charset="0"/>
              </a:rPr>
              <a:t>Remove collar and trim </a:t>
            </a:r>
          </a:p>
          <a:p>
            <a:pPr algn="l" rtl="0" eaLnBrk="0" hangingPunct="0">
              <a:defRPr/>
            </a:pPr>
            <a:r>
              <a:rPr lang="en-US" sz="2400" dirty="0">
                <a:latin typeface="Calibri" panose="020F0502020204030204" pitchFamily="34" charset="0"/>
                <a:cs typeface="Arial" pitchFamily="34" charset="0"/>
              </a:rPr>
              <a:t>the top</a:t>
            </a:r>
          </a:p>
        </p:txBody>
      </p:sp>
      <p:grpSp>
        <p:nvGrpSpPr>
          <p:cNvPr id="18440" name="Group 9"/>
          <p:cNvGrpSpPr>
            <a:grpSpLocks/>
          </p:cNvGrpSpPr>
          <p:nvPr/>
        </p:nvGrpSpPr>
        <p:grpSpPr bwMode="auto">
          <a:xfrm>
            <a:off x="61913" y="39688"/>
            <a:ext cx="9004300" cy="6777037"/>
            <a:chOff x="39" y="25"/>
            <a:chExt cx="5672" cy="4269"/>
          </a:xfrm>
        </p:grpSpPr>
        <p:sp>
          <p:nvSpPr>
            <p:cNvPr id="18441" name="Rectangle 10"/>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8442" name="Rectangle 11"/>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25507691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1"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89263" y="889000"/>
            <a:ext cx="3390900" cy="446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188421" name="Text Box 5"/>
          <p:cNvSpPr txBox="1">
            <a:spLocks noChangeArrowheads="1"/>
          </p:cNvSpPr>
          <p:nvPr/>
        </p:nvSpPr>
        <p:spPr bwMode="auto">
          <a:xfrm>
            <a:off x="2991140" y="5390861"/>
            <a:ext cx="4248472" cy="457200"/>
          </a:xfrm>
          <a:prstGeom prst="rect">
            <a:avLst/>
          </a:prstGeom>
          <a:noFill/>
          <a:ln w="19050">
            <a:noFill/>
            <a:miter lim="800000"/>
            <a:headEnd/>
            <a:tailEnd/>
          </a:ln>
          <a:effectLst/>
        </p:spPr>
        <p:txBody>
          <a:bodyPr wrap="square">
            <a:spAutoFit/>
          </a:bodyPr>
          <a:lstStyle/>
          <a:p>
            <a:pPr algn="l" rtl="0" eaLnBrk="0" hangingPunct="0">
              <a:defRPr/>
            </a:pPr>
            <a:r>
              <a:rPr lang="en-US" sz="2400" dirty="0">
                <a:latin typeface="Calibri" panose="020F0502020204030204" pitchFamily="34" charset="0"/>
                <a:cs typeface="Arial" pitchFamily="34" charset="0"/>
              </a:rPr>
              <a:t>Weigh mold and sample</a:t>
            </a:r>
          </a:p>
        </p:txBody>
      </p:sp>
      <p:grpSp>
        <p:nvGrpSpPr>
          <p:cNvPr id="19463" name="Group 6"/>
          <p:cNvGrpSpPr>
            <a:grpSpLocks/>
          </p:cNvGrpSpPr>
          <p:nvPr/>
        </p:nvGrpSpPr>
        <p:grpSpPr bwMode="auto">
          <a:xfrm>
            <a:off x="61913" y="39688"/>
            <a:ext cx="9004300" cy="6777037"/>
            <a:chOff x="39" y="25"/>
            <a:chExt cx="5672" cy="4269"/>
          </a:xfrm>
        </p:grpSpPr>
        <p:sp>
          <p:nvSpPr>
            <p:cNvPr id="19464" name="Rectangle 7"/>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9465" name="Rectangle 8"/>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41363024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5"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4700" y="528638"/>
            <a:ext cx="7434263" cy="484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189445" name="Text Box 5"/>
          <p:cNvSpPr txBox="1">
            <a:spLocks noChangeArrowheads="1"/>
          </p:cNvSpPr>
          <p:nvPr/>
        </p:nvSpPr>
        <p:spPr bwMode="auto">
          <a:xfrm>
            <a:off x="1103313" y="5541963"/>
            <a:ext cx="2612510" cy="461665"/>
          </a:xfrm>
          <a:prstGeom prst="rect">
            <a:avLst/>
          </a:prstGeom>
          <a:noFill/>
          <a:ln w="19050">
            <a:noFill/>
            <a:miter lim="800000"/>
            <a:headEnd/>
            <a:tailEnd/>
          </a:ln>
          <a:effectLst/>
        </p:spPr>
        <p:txBody>
          <a:bodyPr wrap="none">
            <a:spAutoFit/>
          </a:bodyPr>
          <a:lstStyle/>
          <a:p>
            <a:pPr algn="l" rtl="0" eaLnBrk="0" hangingPunct="0">
              <a:defRPr/>
            </a:pPr>
            <a:r>
              <a:rPr lang="en-US" sz="2400" dirty="0">
                <a:latin typeface="Calibri" panose="020F0502020204030204" pitchFamily="34" charset="0"/>
                <a:cs typeface="Arial" pitchFamily="34" charset="0"/>
              </a:rPr>
              <a:t>Extrude the sample</a:t>
            </a:r>
          </a:p>
        </p:txBody>
      </p:sp>
      <p:sp>
        <p:nvSpPr>
          <p:cNvPr id="189446" name="Text Box 6"/>
          <p:cNvSpPr txBox="1">
            <a:spLocks noChangeArrowheads="1"/>
          </p:cNvSpPr>
          <p:nvPr/>
        </p:nvSpPr>
        <p:spPr bwMode="auto">
          <a:xfrm>
            <a:off x="4932040" y="5445224"/>
            <a:ext cx="3055938" cy="830997"/>
          </a:xfrm>
          <a:prstGeom prst="rect">
            <a:avLst/>
          </a:prstGeom>
          <a:noFill/>
          <a:ln w="19050">
            <a:noFill/>
            <a:miter lim="800000"/>
            <a:headEnd/>
            <a:tailEnd/>
          </a:ln>
          <a:effectLst/>
        </p:spPr>
        <p:txBody>
          <a:bodyPr>
            <a:spAutoFit/>
          </a:bodyPr>
          <a:lstStyle/>
          <a:p>
            <a:pPr algn="l" rtl="0" eaLnBrk="0" hangingPunct="0">
              <a:defRPr/>
            </a:pPr>
            <a:r>
              <a:rPr lang="en-US" sz="2400" dirty="0">
                <a:latin typeface="Calibri" panose="020F0502020204030204" pitchFamily="34" charset="0"/>
                <a:cs typeface="Arial" pitchFamily="34" charset="0"/>
              </a:rPr>
              <a:t>Take Samples for </a:t>
            </a:r>
            <a:r>
              <a:rPr lang="en-US" sz="2400" dirty="0" smtClean="0">
                <a:latin typeface="Calibri" panose="020F0502020204030204" pitchFamily="34" charset="0"/>
                <a:cs typeface="Arial" pitchFamily="34" charset="0"/>
              </a:rPr>
              <a:t>water content  </a:t>
            </a:r>
            <a:r>
              <a:rPr lang="en-US" sz="2400" dirty="0">
                <a:latin typeface="Calibri" panose="020F0502020204030204" pitchFamily="34" charset="0"/>
                <a:cs typeface="Arial" pitchFamily="34" charset="0"/>
              </a:rPr>
              <a:t>determination</a:t>
            </a:r>
          </a:p>
        </p:txBody>
      </p:sp>
      <p:grpSp>
        <p:nvGrpSpPr>
          <p:cNvPr id="20488" name="Group 7"/>
          <p:cNvGrpSpPr>
            <a:grpSpLocks/>
          </p:cNvGrpSpPr>
          <p:nvPr/>
        </p:nvGrpSpPr>
        <p:grpSpPr bwMode="auto">
          <a:xfrm>
            <a:off x="61913" y="39688"/>
            <a:ext cx="9004300" cy="6777037"/>
            <a:chOff x="39" y="25"/>
            <a:chExt cx="5672" cy="4269"/>
          </a:xfrm>
        </p:grpSpPr>
        <p:sp>
          <p:nvSpPr>
            <p:cNvPr id="20489" name="Rectangle 8"/>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20490" name="Rectangle 9"/>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Tree>
    <p:extLst>
      <p:ext uri="{BB962C8B-B14F-4D97-AF65-F5344CB8AC3E}">
        <p14:creationId xmlns:p14="http://schemas.microsoft.com/office/powerpoint/2010/main" val="17816908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3"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08104" y="234949"/>
            <a:ext cx="2565400" cy="6383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192517" name="Text Box 5"/>
          <p:cNvSpPr txBox="1">
            <a:spLocks noChangeArrowheads="1"/>
          </p:cNvSpPr>
          <p:nvPr/>
        </p:nvSpPr>
        <p:spPr bwMode="auto">
          <a:xfrm>
            <a:off x="539552" y="692696"/>
            <a:ext cx="3673475" cy="2123658"/>
          </a:xfrm>
          <a:prstGeom prst="rect">
            <a:avLst/>
          </a:prstGeom>
          <a:noFill/>
          <a:ln w="19050">
            <a:noFill/>
            <a:miter lim="800000"/>
            <a:headEnd/>
            <a:tailEnd/>
          </a:ln>
          <a:effectLst/>
        </p:spPr>
        <p:txBody>
          <a:bodyPr>
            <a:spAutoFit/>
          </a:bodyPr>
          <a:lstStyle/>
          <a:p>
            <a:pPr algn="l" rtl="0" eaLnBrk="0" hangingPunct="0">
              <a:defRPr/>
            </a:pPr>
            <a:r>
              <a:rPr lang="en-US" sz="4400" b="1" dirty="0" smtClean="0">
                <a:solidFill>
                  <a:srgbClr val="0070C0"/>
                </a:solidFill>
                <a:cs typeface="Arial" pitchFamily="34" charset="0"/>
              </a:rPr>
              <a:t>Standard + Modified  </a:t>
            </a:r>
            <a:r>
              <a:rPr lang="en-US" sz="4400" b="1" dirty="0">
                <a:solidFill>
                  <a:srgbClr val="0070C0"/>
                </a:solidFill>
                <a:cs typeface="Arial" pitchFamily="34" charset="0"/>
              </a:rPr>
              <a:t>Proctor Test</a:t>
            </a:r>
          </a:p>
        </p:txBody>
      </p:sp>
      <p:grpSp>
        <p:nvGrpSpPr>
          <p:cNvPr id="17415" name="Group 6"/>
          <p:cNvGrpSpPr>
            <a:grpSpLocks/>
          </p:cNvGrpSpPr>
          <p:nvPr/>
        </p:nvGrpSpPr>
        <p:grpSpPr bwMode="auto">
          <a:xfrm>
            <a:off x="61913" y="39688"/>
            <a:ext cx="9004300" cy="6777037"/>
            <a:chOff x="39" y="25"/>
            <a:chExt cx="5672" cy="4269"/>
          </a:xfrm>
        </p:grpSpPr>
        <p:sp>
          <p:nvSpPr>
            <p:cNvPr id="17416" name="Rectangle 7"/>
            <p:cNvSpPr>
              <a:spLocks noChangeArrowheads="1"/>
            </p:cNvSpPr>
            <p:nvPr/>
          </p:nvSpPr>
          <p:spPr bwMode="auto">
            <a:xfrm>
              <a:off x="60" y="50"/>
              <a:ext cx="5622" cy="4217"/>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sp>
          <p:nvSpPr>
            <p:cNvPr id="17417" name="Rectangle 8"/>
            <p:cNvSpPr>
              <a:spLocks noChangeArrowheads="1"/>
            </p:cNvSpPr>
            <p:nvPr/>
          </p:nvSpPr>
          <p:spPr bwMode="auto">
            <a:xfrm>
              <a:off x="39" y="25"/>
              <a:ext cx="5672" cy="4269"/>
            </a:xfrm>
            <a:prstGeom prst="rect">
              <a:avLst/>
            </a:prstGeom>
            <a:noFill/>
            <a:ln w="952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folHlink"/>
                </a:buClr>
                <a:buSzPct val="90000"/>
                <a:buFont typeface="Wingdings" pitchFamily="2" charset="2"/>
                <a:buChar char="n"/>
                <a:defRPr sz="2800">
                  <a:solidFill>
                    <a:schemeClr val="tx1"/>
                  </a:solidFill>
                  <a:latin typeface="Arial" charset="0"/>
                  <a:cs typeface="Arial" charset="0"/>
                </a:defRPr>
              </a:lvl1pPr>
              <a:lvl2pPr marL="742950" indent="-285750" eaLnBrk="0" hangingPunct="0">
                <a:spcBef>
                  <a:spcPct val="20000"/>
                </a:spcBef>
                <a:buClr>
                  <a:schemeClr val="accent1"/>
                </a:buClr>
                <a:buSzPct val="75000"/>
                <a:buFont typeface="Wingdings" pitchFamily="2" charset="2"/>
                <a:buChar char="n"/>
                <a:defRPr sz="2600">
                  <a:solidFill>
                    <a:schemeClr val="tx1"/>
                  </a:solidFill>
                  <a:latin typeface="Arial" charset="0"/>
                  <a:cs typeface="Arial" charset="0"/>
                </a:defRPr>
              </a:lvl2pPr>
              <a:lvl3pPr marL="1143000" indent="-228600" eaLnBrk="0" hangingPunct="0">
                <a:spcBef>
                  <a:spcPct val="20000"/>
                </a:spcBef>
                <a:buClr>
                  <a:schemeClr val="folHlink"/>
                </a:buClr>
                <a:buSzPct val="55000"/>
                <a:buFont typeface="Wingdings" pitchFamily="2" charset="2"/>
                <a:buChar char="n"/>
                <a:defRPr sz="2300">
                  <a:solidFill>
                    <a:schemeClr val="tx1"/>
                  </a:solidFill>
                  <a:latin typeface="Arial" charset="0"/>
                  <a:cs typeface="Arial" charset="0"/>
                </a:defRPr>
              </a:lvl3pPr>
              <a:lvl4pPr marL="16002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Clr>
                  <a:schemeClr val="accent1"/>
                </a:buClr>
                <a:buFont typeface="Wingdings" pitchFamily="2" charset="2"/>
                <a:buChar char="§"/>
                <a:defRPr sz="2000">
                  <a:solidFill>
                    <a:schemeClr val="tx1"/>
                  </a:solidFill>
                  <a:latin typeface="Arial" charset="0"/>
                  <a:cs typeface="Arial" charset="0"/>
                </a:defRPr>
              </a:lvl5pPr>
              <a:lvl6pPr marL="25146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6pPr>
              <a:lvl7pPr marL="29718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7pPr>
              <a:lvl8pPr marL="34290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8pPr>
              <a:lvl9pPr marL="3886200" indent="-228600" algn="r" rtl="1" eaLnBrk="0" fontAlgn="base" hangingPunct="0">
                <a:spcBef>
                  <a:spcPct val="20000"/>
                </a:spcBef>
                <a:spcAft>
                  <a:spcPct val="0"/>
                </a:spcAft>
                <a:buClr>
                  <a:schemeClr val="accent1"/>
                </a:buClr>
                <a:buFont typeface="Wingdings" pitchFamily="2" charset="2"/>
                <a:buChar char="§"/>
                <a:defRPr sz="2000">
                  <a:solidFill>
                    <a:schemeClr val="tx1"/>
                  </a:solidFill>
                  <a:latin typeface="Arial" charset="0"/>
                  <a:cs typeface="Arial" charset="0"/>
                </a:defRPr>
              </a:lvl9pPr>
            </a:lstStyle>
            <a:p>
              <a:pPr eaLnBrk="1" hangingPunct="1">
                <a:spcBef>
                  <a:spcPct val="0"/>
                </a:spcBef>
                <a:buClrTx/>
                <a:buSzTx/>
                <a:buFontTx/>
                <a:buNone/>
              </a:pPr>
              <a:endParaRPr lang="ar-EG" altLang="en-US" sz="2000"/>
            </a:p>
          </p:txBody>
        </p:sp>
      </p:grpSp>
      <p:sp>
        <p:nvSpPr>
          <p:cNvPr id="2" name="Rectangle 1"/>
          <p:cNvSpPr/>
          <p:nvPr/>
        </p:nvSpPr>
        <p:spPr>
          <a:xfrm>
            <a:off x="323528" y="3022345"/>
            <a:ext cx="4572000" cy="1200329"/>
          </a:xfrm>
          <a:prstGeom prst="rect">
            <a:avLst/>
          </a:prstGeom>
        </p:spPr>
        <p:txBody>
          <a:bodyPr>
            <a:spAutoFit/>
          </a:bodyPr>
          <a:lstStyle/>
          <a:p>
            <a:r>
              <a:rPr lang="en-GB" dirty="0"/>
              <a:t> </a:t>
            </a:r>
          </a:p>
          <a:p>
            <a:r>
              <a:rPr lang="en-GB" u="sng" dirty="0">
                <a:hlinkClick r:id="rId3"/>
              </a:rPr>
              <a:t>http://www.youtube.com/watch?v=tsXQdwyg0ic&amp;list=PLKxVcg4JqaSf2X9ub61fG2gIz0zr8oUb8</a:t>
            </a:r>
            <a:endParaRPr lang="en-GB" dirty="0"/>
          </a:p>
        </p:txBody>
      </p:sp>
      <p:sp>
        <p:nvSpPr>
          <p:cNvPr id="3" name="TextBox 2"/>
          <p:cNvSpPr txBox="1"/>
          <p:nvPr/>
        </p:nvSpPr>
        <p:spPr>
          <a:xfrm>
            <a:off x="467544" y="4365104"/>
            <a:ext cx="2808312" cy="276999"/>
          </a:xfrm>
          <a:prstGeom prst="rect">
            <a:avLst/>
          </a:prstGeom>
          <a:noFill/>
        </p:spPr>
        <p:txBody>
          <a:bodyPr wrap="square" rtlCol="0">
            <a:spAutoFit/>
          </a:bodyPr>
          <a:lstStyle/>
          <a:p>
            <a:r>
              <a:rPr lang="en-GB" sz="1200" dirty="0" smtClean="0"/>
              <a:t>To 7 minutes 50</a:t>
            </a:r>
            <a:endParaRPr lang="en-GB" sz="1200" dirty="0"/>
          </a:p>
        </p:txBody>
      </p:sp>
    </p:spTree>
    <p:extLst>
      <p:ext uri="{BB962C8B-B14F-4D97-AF65-F5344CB8AC3E}">
        <p14:creationId xmlns:p14="http://schemas.microsoft.com/office/powerpoint/2010/main" val="17699252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692696"/>
            <a:ext cx="7704856" cy="923330"/>
          </a:xfrm>
          <a:prstGeom prst="rect">
            <a:avLst/>
          </a:prstGeom>
          <a:noFill/>
        </p:spPr>
        <p:txBody>
          <a:bodyPr wrap="square" rtlCol="0">
            <a:spAutoFit/>
          </a:bodyPr>
          <a:lstStyle/>
          <a:p>
            <a:r>
              <a:rPr lang="en-GB" b="1" dirty="0" smtClean="0">
                <a:solidFill>
                  <a:srgbClr val="0070C0"/>
                </a:solidFill>
              </a:rPr>
              <a:t>Calculate the density:</a:t>
            </a:r>
          </a:p>
          <a:p>
            <a:endParaRPr lang="en-GB" dirty="0"/>
          </a:p>
          <a:p>
            <a:r>
              <a:rPr lang="en-GB" dirty="0" smtClean="0"/>
              <a:t>Mass of soil ,mould and </a:t>
            </a:r>
            <a:r>
              <a:rPr lang="en-GB" dirty="0"/>
              <a:t>base </a:t>
            </a:r>
            <a:r>
              <a:rPr lang="en-GB" dirty="0" smtClean="0"/>
              <a:t>- Mass </a:t>
            </a:r>
            <a:r>
              <a:rPr lang="en-GB" dirty="0"/>
              <a:t>of mould and </a:t>
            </a:r>
            <a:r>
              <a:rPr lang="en-GB" dirty="0" smtClean="0"/>
              <a:t>base alone </a:t>
            </a:r>
            <a:endParaRPr lang="en-GB" dirty="0"/>
          </a:p>
        </p:txBody>
      </p:sp>
      <p:cxnSp>
        <p:nvCxnSpPr>
          <p:cNvPr id="4" name="Straight Connector 3"/>
          <p:cNvCxnSpPr/>
          <p:nvPr/>
        </p:nvCxnSpPr>
        <p:spPr>
          <a:xfrm>
            <a:off x="683568" y="1769914"/>
            <a:ext cx="6984776" cy="2902"/>
          </a:xfrm>
          <a:prstGeom prst="line">
            <a:avLst/>
          </a:prstGeom>
          <a:ln w="19050"/>
        </p:spPr>
        <p:style>
          <a:lnRef idx="3">
            <a:schemeClr val="dk1"/>
          </a:lnRef>
          <a:fillRef idx="0">
            <a:schemeClr val="dk1"/>
          </a:fillRef>
          <a:effectRef idx="2">
            <a:schemeClr val="dk1"/>
          </a:effectRef>
          <a:fontRef idx="minor">
            <a:schemeClr val="tx1"/>
          </a:fontRef>
        </p:style>
      </p:cxnSp>
      <p:sp>
        <p:nvSpPr>
          <p:cNvPr id="6" name="TextBox 5"/>
          <p:cNvSpPr txBox="1"/>
          <p:nvPr/>
        </p:nvSpPr>
        <p:spPr>
          <a:xfrm>
            <a:off x="1835696" y="1844824"/>
            <a:ext cx="4536504" cy="369332"/>
          </a:xfrm>
          <a:prstGeom prst="rect">
            <a:avLst/>
          </a:prstGeom>
          <a:noFill/>
        </p:spPr>
        <p:txBody>
          <a:bodyPr wrap="square" rtlCol="0">
            <a:spAutoFit/>
          </a:bodyPr>
          <a:lstStyle/>
          <a:p>
            <a:r>
              <a:rPr lang="en-GB" dirty="0" smtClean="0"/>
              <a:t>           Volume of the mould</a:t>
            </a:r>
            <a:endParaRPr lang="en-GB" dirty="0"/>
          </a:p>
        </p:txBody>
      </p:sp>
      <p:sp>
        <p:nvSpPr>
          <p:cNvPr id="7" name="TextBox 6"/>
          <p:cNvSpPr txBox="1"/>
          <p:nvPr/>
        </p:nvSpPr>
        <p:spPr>
          <a:xfrm>
            <a:off x="683568" y="2852936"/>
            <a:ext cx="5832648" cy="923330"/>
          </a:xfrm>
          <a:prstGeom prst="rect">
            <a:avLst/>
          </a:prstGeom>
          <a:noFill/>
        </p:spPr>
        <p:txBody>
          <a:bodyPr wrap="square" rtlCol="0">
            <a:spAutoFit/>
          </a:bodyPr>
          <a:lstStyle/>
          <a:p>
            <a:r>
              <a:rPr lang="en-GB" b="1" dirty="0" smtClean="0">
                <a:solidFill>
                  <a:srgbClr val="0070C0"/>
                </a:solidFill>
              </a:rPr>
              <a:t>Calculate Dry</a:t>
            </a:r>
            <a:r>
              <a:rPr lang="en-GB" dirty="0" smtClean="0"/>
              <a:t> </a:t>
            </a:r>
            <a:r>
              <a:rPr lang="en-GB" b="1" dirty="0" smtClean="0">
                <a:solidFill>
                  <a:srgbClr val="0070C0"/>
                </a:solidFill>
              </a:rPr>
              <a:t>Density:</a:t>
            </a:r>
          </a:p>
          <a:p>
            <a:endParaRPr lang="en-GB" dirty="0"/>
          </a:p>
          <a:p>
            <a:r>
              <a:rPr lang="en-GB" dirty="0" smtClean="0"/>
              <a:t>                                100 x density </a:t>
            </a:r>
            <a:endParaRPr lang="en-GB" dirty="0"/>
          </a:p>
        </p:txBody>
      </p:sp>
      <p:cxnSp>
        <p:nvCxnSpPr>
          <p:cNvPr id="9" name="Straight Connector 8"/>
          <p:cNvCxnSpPr/>
          <p:nvPr/>
        </p:nvCxnSpPr>
        <p:spPr>
          <a:xfrm>
            <a:off x="3059832" y="3861048"/>
            <a:ext cx="1656184" cy="0"/>
          </a:xfrm>
          <a:prstGeom prst="line">
            <a:avLst/>
          </a:prstGeom>
        </p:spPr>
        <p:style>
          <a:lnRef idx="3">
            <a:schemeClr val="dk1"/>
          </a:lnRef>
          <a:fillRef idx="0">
            <a:schemeClr val="dk1"/>
          </a:fillRef>
          <a:effectRef idx="2">
            <a:schemeClr val="dk1"/>
          </a:effectRef>
          <a:fontRef idx="minor">
            <a:schemeClr val="tx1"/>
          </a:fontRef>
        </p:style>
      </p:cxnSp>
      <p:sp>
        <p:nvSpPr>
          <p:cNvPr id="10" name="TextBox 9"/>
          <p:cNvSpPr txBox="1"/>
          <p:nvPr/>
        </p:nvSpPr>
        <p:spPr>
          <a:xfrm>
            <a:off x="2483768" y="4149080"/>
            <a:ext cx="3024336" cy="369332"/>
          </a:xfrm>
          <a:prstGeom prst="rect">
            <a:avLst/>
          </a:prstGeom>
          <a:noFill/>
        </p:spPr>
        <p:txBody>
          <a:bodyPr wrap="square" rtlCol="0">
            <a:spAutoFit/>
          </a:bodyPr>
          <a:lstStyle/>
          <a:p>
            <a:r>
              <a:rPr lang="en-GB" dirty="0" smtClean="0"/>
              <a:t>100 + Moisture Content</a:t>
            </a:r>
            <a:endParaRPr lang="en-GB" dirty="0"/>
          </a:p>
        </p:txBody>
      </p:sp>
    </p:spTree>
    <p:extLst>
      <p:ext uri="{BB962C8B-B14F-4D97-AF65-F5344CB8AC3E}">
        <p14:creationId xmlns:p14="http://schemas.microsoft.com/office/powerpoint/2010/main" val="1594957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980" y="0"/>
            <a:ext cx="9163980" cy="68874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899592" y="1484784"/>
            <a:ext cx="432048" cy="3139321"/>
          </a:xfrm>
          <a:prstGeom prst="rect">
            <a:avLst/>
          </a:prstGeom>
          <a:solidFill>
            <a:schemeClr val="bg1"/>
          </a:solidFill>
        </p:spPr>
        <p:txBody>
          <a:bodyPr wrap="square" rtlCol="0">
            <a:spAutoFit/>
          </a:bodyPr>
          <a:lstStyle/>
          <a:p>
            <a:r>
              <a:rPr lang="en-GB" dirty="0" smtClean="0"/>
              <a:t>Dr</a:t>
            </a:r>
          </a:p>
          <a:p>
            <a:r>
              <a:rPr lang="en-GB" dirty="0" smtClean="0"/>
              <a:t>y</a:t>
            </a:r>
          </a:p>
          <a:p>
            <a:r>
              <a:rPr lang="en-GB" dirty="0" smtClean="0"/>
              <a:t> Dens</a:t>
            </a:r>
          </a:p>
          <a:p>
            <a:r>
              <a:rPr lang="en-GB" dirty="0" smtClean="0"/>
              <a:t>I</a:t>
            </a:r>
          </a:p>
          <a:p>
            <a:r>
              <a:rPr lang="en-GB" dirty="0"/>
              <a:t>t</a:t>
            </a:r>
            <a:endParaRPr lang="en-GB" dirty="0" smtClean="0"/>
          </a:p>
          <a:p>
            <a:r>
              <a:rPr lang="en-GB" dirty="0" smtClean="0"/>
              <a:t>y</a:t>
            </a:r>
            <a:endParaRPr lang="en-GB" dirty="0"/>
          </a:p>
        </p:txBody>
      </p:sp>
      <p:sp>
        <p:nvSpPr>
          <p:cNvPr id="3" name="TextBox 2"/>
          <p:cNvSpPr txBox="1"/>
          <p:nvPr/>
        </p:nvSpPr>
        <p:spPr>
          <a:xfrm>
            <a:off x="3491880" y="5805264"/>
            <a:ext cx="2664296" cy="369332"/>
          </a:xfrm>
          <a:prstGeom prst="rect">
            <a:avLst/>
          </a:prstGeom>
          <a:solidFill>
            <a:schemeClr val="bg1"/>
          </a:solidFill>
        </p:spPr>
        <p:txBody>
          <a:bodyPr wrap="square" rtlCol="0">
            <a:spAutoFit/>
          </a:bodyPr>
          <a:lstStyle/>
          <a:p>
            <a:r>
              <a:rPr lang="en-GB" dirty="0" smtClean="0"/>
              <a:t>Water Content %</a:t>
            </a:r>
            <a:endParaRPr lang="en-GB" dirty="0"/>
          </a:p>
        </p:txBody>
      </p:sp>
      <p:sp>
        <p:nvSpPr>
          <p:cNvPr id="4" name="TextBox 3"/>
          <p:cNvSpPr txBox="1"/>
          <p:nvPr/>
        </p:nvSpPr>
        <p:spPr>
          <a:xfrm>
            <a:off x="8244408" y="2276872"/>
            <a:ext cx="360040" cy="1477328"/>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a:p>
        </p:txBody>
      </p:sp>
      <p:sp>
        <p:nvSpPr>
          <p:cNvPr id="5" name="TextBox 4"/>
          <p:cNvSpPr txBox="1"/>
          <p:nvPr/>
        </p:nvSpPr>
        <p:spPr>
          <a:xfrm>
            <a:off x="7596336" y="2492896"/>
            <a:ext cx="576064" cy="3139321"/>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sp>
        <p:nvSpPr>
          <p:cNvPr id="6" name="TextBox 5"/>
          <p:cNvSpPr txBox="1"/>
          <p:nvPr/>
        </p:nvSpPr>
        <p:spPr>
          <a:xfrm>
            <a:off x="7596336" y="1052736"/>
            <a:ext cx="576064" cy="369332"/>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899592" y="6245693"/>
            <a:ext cx="7478294" cy="646331"/>
          </a:xfrm>
          <a:prstGeom prst="rect">
            <a:avLst/>
          </a:prstGeom>
          <a:solidFill>
            <a:schemeClr val="bg1"/>
          </a:solidFill>
        </p:spPr>
        <p:txBody>
          <a:bodyPr wrap="square" rtlCol="0">
            <a:spAutoFit/>
          </a:bodyPr>
          <a:lstStyle/>
          <a:p>
            <a:pPr algn="ctr"/>
            <a:r>
              <a:rPr lang="en-GB" dirty="0" smtClean="0"/>
              <a:t>Standard Proctor Compaction Curve</a:t>
            </a:r>
          </a:p>
          <a:p>
            <a:pPr algn="ctr"/>
            <a:endParaRPr lang="en-GB" dirty="0"/>
          </a:p>
        </p:txBody>
      </p:sp>
    </p:spTree>
    <p:extLst>
      <p:ext uri="{BB962C8B-B14F-4D97-AF65-F5344CB8AC3E}">
        <p14:creationId xmlns:p14="http://schemas.microsoft.com/office/powerpoint/2010/main" val="332490395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railwaysubstructure.org/railwiki/images/d/dd/Figure_18._Typical_compaction_curves.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240597"/>
            <a:ext cx="6300192" cy="539499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98624" y="163379"/>
            <a:ext cx="6192688" cy="1077218"/>
          </a:xfrm>
          <a:prstGeom prst="rect">
            <a:avLst/>
          </a:prstGeom>
        </p:spPr>
        <p:txBody>
          <a:bodyPr wrap="square">
            <a:spAutoFit/>
          </a:bodyPr>
          <a:lstStyle/>
          <a:p>
            <a:r>
              <a:rPr lang="en-GB" sz="3200" b="1" dirty="0"/>
              <a:t>Typical Compaction Curves for four soil types</a:t>
            </a:r>
          </a:p>
        </p:txBody>
      </p:sp>
      <p:sp>
        <p:nvSpPr>
          <p:cNvPr id="4" name="Rectangle 3"/>
          <p:cNvSpPr>
            <a:spLocks noChangeArrowheads="1"/>
          </p:cNvSpPr>
          <p:nvPr/>
        </p:nvSpPr>
        <p:spPr bwMode="auto">
          <a:xfrm>
            <a:off x="5635848" y="701988"/>
            <a:ext cx="3037656" cy="458587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Aft>
                <a:spcPct val="80000"/>
              </a:spcAft>
              <a:buSzPct val="125000"/>
              <a:buChar char="•"/>
              <a:defRPr sz="1600" b="1">
                <a:solidFill>
                  <a:schemeClr val="tx1"/>
                </a:solidFill>
                <a:latin typeface="Arial" charset="0"/>
              </a:defRPr>
            </a:lvl1pPr>
            <a:lvl2pPr marL="742950" indent="-285750" eaLnBrk="0" hangingPunct="0">
              <a:spcBef>
                <a:spcPct val="20000"/>
              </a:spcBef>
              <a:buFont typeface="Wingdings" pitchFamily="2" charset="2"/>
              <a:buChar char="§"/>
              <a:defRPr sz="1600" b="1">
                <a:solidFill>
                  <a:schemeClr val="tx1"/>
                </a:solidFill>
                <a:latin typeface="Arial" charset="0"/>
              </a:defRPr>
            </a:lvl2pPr>
            <a:lvl3pPr marL="1143000" indent="-228600" eaLnBrk="0" hangingPunct="0">
              <a:spcBef>
                <a:spcPct val="20000"/>
              </a:spcBef>
              <a:buSzPct val="80000"/>
              <a:buChar char="o"/>
              <a:defRPr sz="1600" b="1">
                <a:solidFill>
                  <a:schemeClr val="tx1"/>
                </a:solidFill>
                <a:latin typeface="Arial" charset="0"/>
              </a:defRPr>
            </a:lvl3pPr>
            <a:lvl4pPr marL="1600200" indent="-228600" eaLnBrk="0" hangingPunct="0">
              <a:spcBef>
                <a:spcPct val="20000"/>
              </a:spcBef>
              <a:buSzPct val="60000"/>
              <a:buFont typeface="Wingdings" pitchFamily="2" charset="2"/>
              <a:buChar char="q"/>
              <a:defRPr sz="1600" b="1">
                <a:solidFill>
                  <a:schemeClr val="tx1"/>
                </a:solidFill>
                <a:latin typeface="Arial" charset="0"/>
              </a:defRPr>
            </a:lvl4pPr>
            <a:lvl5pPr marL="2057400" indent="-228600" eaLnBrk="0" hangingPunct="0">
              <a:spcBef>
                <a:spcPct val="20000"/>
              </a:spcBef>
              <a:buChar char="•"/>
              <a:defRPr sz="1600" b="1">
                <a:solidFill>
                  <a:schemeClr val="tx1"/>
                </a:solidFill>
                <a:latin typeface="Arial" charset="0"/>
              </a:defRPr>
            </a:lvl5pPr>
            <a:lvl6pPr marL="2514600" indent="-228600" eaLnBrk="0" fontAlgn="base" hangingPunct="0">
              <a:spcBef>
                <a:spcPct val="20000"/>
              </a:spcBef>
              <a:spcAft>
                <a:spcPct val="0"/>
              </a:spcAft>
              <a:buChar char="•"/>
              <a:defRPr sz="1600" b="1">
                <a:solidFill>
                  <a:schemeClr val="tx1"/>
                </a:solidFill>
                <a:latin typeface="Arial" charset="0"/>
              </a:defRPr>
            </a:lvl6pPr>
            <a:lvl7pPr marL="2971800" indent="-228600" eaLnBrk="0" fontAlgn="base" hangingPunct="0">
              <a:spcBef>
                <a:spcPct val="20000"/>
              </a:spcBef>
              <a:spcAft>
                <a:spcPct val="0"/>
              </a:spcAft>
              <a:buChar char="•"/>
              <a:defRPr sz="1600" b="1">
                <a:solidFill>
                  <a:schemeClr val="tx1"/>
                </a:solidFill>
                <a:latin typeface="Arial" charset="0"/>
              </a:defRPr>
            </a:lvl7pPr>
            <a:lvl8pPr marL="3429000" indent="-228600" eaLnBrk="0" fontAlgn="base" hangingPunct="0">
              <a:spcBef>
                <a:spcPct val="20000"/>
              </a:spcBef>
              <a:spcAft>
                <a:spcPct val="0"/>
              </a:spcAft>
              <a:buChar char="•"/>
              <a:defRPr sz="1600" b="1">
                <a:solidFill>
                  <a:schemeClr val="tx1"/>
                </a:solidFill>
                <a:latin typeface="Arial" charset="0"/>
              </a:defRPr>
            </a:lvl8pPr>
            <a:lvl9pPr marL="3886200" indent="-228600" eaLnBrk="0" fontAlgn="base" hangingPunct="0">
              <a:spcBef>
                <a:spcPct val="20000"/>
              </a:spcBef>
              <a:spcAft>
                <a:spcPct val="0"/>
              </a:spcAft>
              <a:buChar char="•"/>
              <a:defRPr sz="1600" b="1">
                <a:solidFill>
                  <a:schemeClr val="tx1"/>
                </a:solidFill>
                <a:latin typeface="Arial" charset="0"/>
              </a:defRPr>
            </a:lvl9pPr>
          </a:lstStyle>
          <a:p>
            <a:pPr eaLnBrk="1" hangingPunct="1">
              <a:spcAft>
                <a:spcPct val="0"/>
              </a:spcAft>
              <a:buSzTx/>
              <a:buFontTx/>
              <a:buNone/>
            </a:pPr>
            <a:r>
              <a:rPr lang="en-US" altLang="en-US" sz="2800" u="sng" dirty="0">
                <a:solidFill>
                  <a:srgbClr val="0070C0"/>
                </a:solidFill>
                <a:latin typeface="Calibri" panose="020F0502020204030204" pitchFamily="34" charset="0"/>
              </a:rPr>
              <a:t>Effect of Soil Type</a:t>
            </a:r>
            <a:r>
              <a:rPr lang="en-US" altLang="en-US" sz="2800" dirty="0">
                <a:solidFill>
                  <a:srgbClr val="0070C0"/>
                </a:solidFill>
                <a:latin typeface="Calibri" panose="020F0502020204030204" pitchFamily="34" charset="0"/>
              </a:rPr>
              <a:t>: </a:t>
            </a:r>
          </a:p>
          <a:p>
            <a:pPr eaLnBrk="1" hangingPunct="1">
              <a:spcAft>
                <a:spcPct val="0"/>
              </a:spcAft>
              <a:buSzTx/>
              <a:buFontTx/>
              <a:buNone/>
            </a:pPr>
            <a:endParaRPr lang="en-US" altLang="en-US" sz="2200" dirty="0">
              <a:latin typeface="Calibri" panose="020F0502020204030204" pitchFamily="34" charset="0"/>
            </a:endParaRPr>
          </a:p>
          <a:p>
            <a:pPr algn="just" eaLnBrk="1" hangingPunct="1">
              <a:spcAft>
                <a:spcPct val="0"/>
              </a:spcAft>
              <a:buSzTx/>
              <a:buFontTx/>
              <a:buNone/>
            </a:pPr>
            <a:r>
              <a:rPr lang="en-US" altLang="en-US" sz="2200" b="0" dirty="0">
                <a:latin typeface="Calibri" panose="020F0502020204030204" pitchFamily="34" charset="0"/>
              </a:rPr>
              <a:t>The soil type - that is, grain-size distribution, shape of the soil grains, </a:t>
            </a:r>
            <a:r>
              <a:rPr lang="en-US" altLang="en-US" sz="2200" b="0" dirty="0" smtClean="0">
                <a:latin typeface="Calibri" panose="020F0502020204030204" pitchFamily="34" charset="0"/>
              </a:rPr>
              <a:t>specific </a:t>
            </a:r>
            <a:r>
              <a:rPr lang="en-US" altLang="en-US" sz="2200" b="0" dirty="0">
                <a:latin typeface="Calibri" panose="020F0502020204030204" pitchFamily="34" charset="0"/>
              </a:rPr>
              <a:t>gravity of soil solids, </a:t>
            </a:r>
            <a:r>
              <a:rPr lang="en-US" altLang="en-US" sz="2200" b="0" dirty="0" smtClean="0">
                <a:latin typeface="Calibri" panose="020F0502020204030204" pitchFamily="34" charset="0"/>
              </a:rPr>
              <a:t>and </a:t>
            </a:r>
            <a:r>
              <a:rPr lang="en-US" altLang="en-US" sz="2200" b="0" dirty="0">
                <a:latin typeface="Calibri" panose="020F0502020204030204" pitchFamily="34" charset="0"/>
              </a:rPr>
              <a:t>amount and type of clay minerals present- has a great </a:t>
            </a:r>
            <a:r>
              <a:rPr lang="en-US" altLang="en-US" sz="2200" b="0" dirty="0" smtClean="0">
                <a:latin typeface="Calibri" panose="020F0502020204030204" pitchFamily="34" charset="0"/>
              </a:rPr>
              <a:t>influence on the </a:t>
            </a:r>
            <a:r>
              <a:rPr lang="en-US" altLang="en-US" sz="2200" b="0" dirty="0">
                <a:latin typeface="Calibri" panose="020F0502020204030204" pitchFamily="34" charset="0"/>
              </a:rPr>
              <a:t>maximum </a:t>
            </a:r>
            <a:r>
              <a:rPr lang="en-US" altLang="en-US" sz="2200" b="0" dirty="0" smtClean="0">
                <a:latin typeface="Calibri" panose="020F0502020204030204" pitchFamily="34" charset="0"/>
              </a:rPr>
              <a:t>dry density </a:t>
            </a:r>
            <a:r>
              <a:rPr lang="en-US" altLang="en-US" sz="2200" b="0" dirty="0">
                <a:latin typeface="Calibri" panose="020F0502020204030204" pitchFamily="34" charset="0"/>
              </a:rPr>
              <a:t>and optimum moisture content</a:t>
            </a:r>
          </a:p>
        </p:txBody>
      </p:sp>
      <p:sp>
        <p:nvSpPr>
          <p:cNvPr id="3" name="Rectangle 2"/>
          <p:cNvSpPr/>
          <p:nvPr/>
        </p:nvSpPr>
        <p:spPr>
          <a:xfrm>
            <a:off x="5635848" y="5229200"/>
            <a:ext cx="3037656" cy="1200329"/>
          </a:xfrm>
          <a:prstGeom prst="rect">
            <a:avLst/>
          </a:prstGeom>
        </p:spPr>
        <p:txBody>
          <a:bodyPr wrap="square">
            <a:spAutoFit/>
          </a:bodyPr>
          <a:lstStyle/>
          <a:p>
            <a:pPr algn="just"/>
            <a:r>
              <a:rPr lang="en-GB" b="1" dirty="0">
                <a:solidFill>
                  <a:srgbClr val="0070C0"/>
                </a:solidFill>
              </a:rPr>
              <a:t>The fine grained soils have higher optimum water </a:t>
            </a:r>
            <a:r>
              <a:rPr lang="en-GB" b="1" dirty="0" smtClean="0">
                <a:solidFill>
                  <a:srgbClr val="0070C0"/>
                </a:solidFill>
              </a:rPr>
              <a:t>content % </a:t>
            </a:r>
            <a:r>
              <a:rPr lang="en-GB" b="1" dirty="0">
                <a:solidFill>
                  <a:srgbClr val="0070C0"/>
                </a:solidFill>
              </a:rPr>
              <a:t>than the coarse grained soils.</a:t>
            </a:r>
          </a:p>
        </p:txBody>
      </p:sp>
      <p:sp>
        <p:nvSpPr>
          <p:cNvPr id="5" name="Rectangle 4"/>
          <p:cNvSpPr/>
          <p:nvPr/>
        </p:nvSpPr>
        <p:spPr>
          <a:xfrm>
            <a:off x="0" y="6308167"/>
            <a:ext cx="8073776" cy="553998"/>
          </a:xfrm>
          <a:prstGeom prst="rect">
            <a:avLst/>
          </a:prstGeom>
          <a:solidFill>
            <a:schemeClr val="bg1"/>
          </a:solidFill>
        </p:spPr>
        <p:txBody>
          <a:bodyPr wrap="square">
            <a:spAutoFit/>
          </a:bodyPr>
          <a:lstStyle/>
          <a:p>
            <a:r>
              <a:rPr lang="en-GB" sz="1000" dirty="0"/>
              <a:t>A water content increase will cause a strength decrease and volume increase or swelling</a:t>
            </a:r>
            <a:r>
              <a:rPr lang="en-GB" sz="1000" dirty="0" smtClean="0"/>
              <a:t>.</a:t>
            </a:r>
          </a:p>
          <a:p>
            <a:r>
              <a:rPr lang="en-GB" sz="1000" dirty="0" smtClean="0"/>
              <a:t>A </a:t>
            </a:r>
            <a:r>
              <a:rPr lang="en-GB" sz="1000" dirty="0"/>
              <a:t>water content decrease will cause a strength increase and volume decrease or </a:t>
            </a:r>
            <a:r>
              <a:rPr lang="en-GB" sz="1000" dirty="0" smtClean="0"/>
              <a:t>shrinking</a:t>
            </a:r>
          </a:p>
          <a:p>
            <a:endParaRPr lang="en-GB" sz="1000" dirty="0"/>
          </a:p>
        </p:txBody>
      </p:sp>
    </p:spTree>
    <p:extLst>
      <p:ext uri="{BB962C8B-B14F-4D97-AF65-F5344CB8AC3E}">
        <p14:creationId xmlns:p14="http://schemas.microsoft.com/office/powerpoint/2010/main" val="218012961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2">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2766</TotalTime>
  <Words>2684</Words>
  <Application>Microsoft Office PowerPoint</Application>
  <PresentationFormat>On-screen Show (4:3)</PresentationFormat>
  <Paragraphs>469</Paragraphs>
  <Slides>60</Slides>
  <Notes>15</Notes>
  <HiddenSlides>7</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1</vt:i4>
      </vt:variant>
      <vt:variant>
        <vt:lpstr>Slide Titles</vt:lpstr>
      </vt:variant>
      <vt:variant>
        <vt:i4>60</vt:i4>
      </vt:variant>
    </vt:vector>
  </HeadingPairs>
  <TitlesOfParts>
    <vt:vector size="74" baseType="lpstr">
      <vt:lpstr>Arial</vt:lpstr>
      <vt:lpstr>Calibri</vt:lpstr>
      <vt:lpstr>Comic Sans MS</vt:lpstr>
      <vt:lpstr>Lithos Pro Regular</vt:lpstr>
      <vt:lpstr>Lucida Sans Unicode</vt:lpstr>
      <vt:lpstr>Symbol</vt:lpstr>
      <vt:lpstr>Tahoma</vt:lpstr>
      <vt:lpstr>Times New Roman</vt:lpstr>
      <vt:lpstr>Verdana</vt:lpstr>
      <vt:lpstr>Wingdings</vt:lpstr>
      <vt:lpstr>Wingdings 2</vt:lpstr>
      <vt:lpstr>Wingdings 3</vt:lpstr>
      <vt:lpstr>Concourse</vt:lpstr>
      <vt:lpstr>Equation</vt:lpstr>
      <vt:lpstr>Compaction and Consolidation</vt:lpstr>
      <vt:lpstr>PowerPoint Presentation</vt:lpstr>
      <vt:lpstr>1. What is Consolidation?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Settlement due to consolidation</vt:lpstr>
      <vt:lpstr>Settlement-Void ratio Relationship</vt:lpstr>
      <vt:lpstr>Consolidation Settlement</vt:lpstr>
      <vt:lpstr>PowerPoint Presentation</vt:lpstr>
      <vt:lpstr>PowerPoint Presentation</vt:lpstr>
      <vt:lpstr>PowerPoint Presentation</vt:lpstr>
      <vt:lpstr>Consolidation Coefficient</vt:lpstr>
      <vt:lpstr>Coefficient of Consolidation (cv)</vt:lpstr>
      <vt:lpstr>PowerPoint Presentation</vt:lpstr>
      <vt:lpstr>PowerPoint Presentation</vt:lpstr>
      <vt:lpstr>PowerPoint Presentation</vt:lpstr>
      <vt:lpstr>2. What is compaction?</vt:lpstr>
      <vt:lpstr>Soil Compaction – desired or not?</vt:lpstr>
      <vt:lpstr>PowerPoint Presentation</vt:lpstr>
      <vt:lpstr>PowerPoint Presentation</vt:lpstr>
      <vt:lpstr>PowerPoint Presentation</vt:lpstr>
      <vt:lpstr>Major Soil Groups</vt:lpstr>
      <vt:lpstr>PowerPoint Presentation</vt:lpstr>
      <vt:lpstr>PowerPoint Presentation</vt:lpstr>
      <vt:lpstr>Field Compaction</vt:lpstr>
      <vt:lpstr>Vibratory Roller </vt:lpstr>
      <vt:lpstr>Smooth-wheel roller</vt:lpstr>
      <vt:lpstr>PowerPoint Presentation</vt:lpstr>
      <vt:lpstr>Impact Roller</vt:lpstr>
      <vt:lpstr>Dynamic Compaction</vt:lpstr>
      <vt:lpstr>Laboratory Compaction PROCTOR Test</vt:lpstr>
      <vt:lpstr>Standard Proctor Compaction Test</vt:lpstr>
      <vt:lpstr>Modified Proctor Test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Compaction and Consolidation</dc:title>
  <dc:creator>Allan</dc:creator>
  <cp:lastModifiedBy>Alan Nantel</cp:lastModifiedBy>
  <cp:revision>202</cp:revision>
  <cp:lastPrinted>2020-03-01T19:00:22Z</cp:lastPrinted>
  <dcterms:created xsi:type="dcterms:W3CDTF">2014-04-17T09:26:26Z</dcterms:created>
  <dcterms:modified xsi:type="dcterms:W3CDTF">2020-03-09T11:55:36Z</dcterms:modified>
</cp:coreProperties>
</file>