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9"/>
  </p:normalViewPr>
  <p:slideViewPr>
    <p:cSldViewPr>
      <p:cViewPr varScale="1">
        <p:scale>
          <a:sx n="108" d="100"/>
          <a:sy n="108" d="100"/>
        </p:scale>
        <p:origin x="1760"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2D9792-2360-4F4E-AA73-6EFAD081A0BB}" type="datetimeFigureOut">
              <a:rPr lang="en-US" smtClean="0"/>
              <a:pPr/>
              <a:t>3/13/22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2114BB-C89F-4BA9-A715-C0B005725C8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The presentation is aimed at proposing a range of solutions and alternatives towards applications of direction and motivation-based directives upon the employees working in remote conditions. Considering the status of "Mid Cheshire Hospitals NHS Foundation Trust (MCHT)", employee absenteeism exceeded 4.51%. This is yet another important factor impacting the professional competencies of the organisation. </a:t>
            </a:r>
            <a:endParaRPr lang="en-US" sz="1200" b="0" i="0" u="none" strike="noStrike" cap="none" dirty="0">
              <a:solidFill>
                <a:srgbClr val="000000"/>
              </a:solidFill>
              <a:effectLst/>
              <a:latin typeface="Arial"/>
              <a:ea typeface="Arial"/>
              <a:cs typeface="Arial"/>
              <a:sym typeface="Arial"/>
            </a:endParaRPr>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One of the major complexities for the employees of the trust is regarding reduced concerns of the firm to utilise motivation and enthusiasm. This is often portrayed through the lack of transformational leadership in the organisation. Other than that, reduced transactional profits for the employees in the organisation could be yet another major reason for the organisational members to get </a:t>
            </a:r>
            <a:r>
              <a:rPr lang="en-GB" sz="1200" b="0" i="0" u="none" strike="noStrike" cap="none" dirty="0" err="1">
                <a:solidFill>
                  <a:srgbClr val="000000"/>
                </a:solidFill>
                <a:effectLst/>
                <a:latin typeface="Arial"/>
                <a:ea typeface="Arial"/>
                <a:cs typeface="Arial"/>
                <a:sym typeface="Arial"/>
              </a:rPr>
              <a:t>demotivated</a:t>
            </a:r>
            <a:r>
              <a:rPr lang="en-GB" sz="1200" b="0" i="0" u="none" strike="noStrike" cap="none" dirty="0">
                <a:solidFill>
                  <a:srgbClr val="000000"/>
                </a:solidFill>
                <a:effectLst/>
                <a:latin typeface="Arial"/>
                <a:ea typeface="Arial"/>
                <a:cs typeface="Arial"/>
                <a:sym typeface="Arial"/>
              </a:rPr>
              <a:t>. Other than that, the low reliability of employer services based on the absence of "health and safety provisions" provided to the employees could be one of the major issues. This would be followed by the significant issue of lack of interpersonal interactions with the employees and unequal treatment in terms of wage and promotion.  </a:t>
            </a:r>
            <a:endParaRPr lang="en-US" sz="1200" b="0" i="0" u="none" strike="noStrike" cap="none" dirty="0">
              <a:solidFill>
                <a:srgbClr val="000000"/>
              </a:solidFill>
              <a:effectLst/>
              <a:latin typeface="Arial"/>
              <a:ea typeface="Arial"/>
              <a:cs typeface="Arial"/>
              <a:sym typeface="Arial"/>
            </a:endParaRPr>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Delayed customer gratitude for the organisation could be one of the author's reasons to reduce the proximity and overall rating of the organisation. This has further led to the non-adherence of quality indicators into the operational prospect of the firm. Based on inappropriate performance assessment, the organisation hasn't been able to redefine operations according to patient safety and employee satisfaction. This can significantly impact the professional brand image of the truth in the long run. </a:t>
            </a:r>
            <a:endParaRPr lang="en-US" sz="1200" b="0" i="0" u="none" strike="noStrike" cap="none" dirty="0">
              <a:solidFill>
                <a:srgbClr val="000000"/>
              </a:solidFill>
              <a:effectLst/>
              <a:latin typeface="Arial"/>
              <a:ea typeface="Arial"/>
              <a:cs typeface="Arial"/>
              <a:sym typeface="Arial"/>
            </a:endParaRPr>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Considering the PESTLE analysis of the organisation, it can be undermined that political uncertainties and prolonged restriction in the legalised environment have led the firm to create troubles into employee joining from EU regions. Other than that, the social and comic environment of the organisation has been significantly hampered by the organisation. Technological employment within the organisation is proximally reduced due to the adherence to conventional leadership models. Due to economic problems and cracked inflation in the region, the organisation has also faced trouble increasing the pay scales of the organisational members.  </a:t>
            </a:r>
            <a:endParaRPr lang="en-US" sz="1200" b="0" i="0" u="none" strike="noStrike" cap="none" dirty="0">
              <a:solidFill>
                <a:srgbClr val="000000"/>
              </a:solidFill>
              <a:effectLst/>
              <a:latin typeface="Arial"/>
              <a:ea typeface="Arial"/>
              <a:cs typeface="Arial"/>
              <a:sym typeface="Arial"/>
            </a:endParaRPr>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200" b="0" i="0" u="none" strike="noStrike" cap="none" dirty="0">
                <a:solidFill>
                  <a:srgbClr val="000000"/>
                </a:solidFill>
                <a:effectLst/>
                <a:latin typeface="Arial"/>
                <a:ea typeface="Arial"/>
                <a:cs typeface="Arial"/>
                <a:sym typeface="Arial"/>
              </a:rPr>
              <a:t>Major causes identified from the analysis of </a:t>
            </a:r>
            <a:r>
              <a:rPr lang="en-US" sz="1200" b="0" i="0" u="none" strike="noStrike" cap="none" dirty="0" err="1">
                <a:solidFill>
                  <a:srgbClr val="000000"/>
                </a:solidFill>
                <a:effectLst/>
                <a:latin typeface="Arial"/>
                <a:ea typeface="Arial"/>
                <a:cs typeface="Arial"/>
                <a:sym typeface="Arial"/>
              </a:rPr>
              <a:t>organisational</a:t>
            </a:r>
            <a:r>
              <a:rPr lang="en-US" sz="1200" b="0" i="0" u="none" strike="noStrike" cap="none" dirty="0">
                <a:solidFill>
                  <a:srgbClr val="000000"/>
                </a:solidFill>
                <a:effectLst/>
                <a:latin typeface="Arial"/>
                <a:ea typeface="Arial"/>
                <a:cs typeface="Arial"/>
                <a:sym typeface="Arial"/>
              </a:rPr>
              <a:t> case study was mainly regarding decreased job satisfaction and increased probability of employee bullying into the </a:t>
            </a:r>
            <a:r>
              <a:rPr lang="en-US" sz="1200" b="0" i="0" u="none" strike="noStrike" cap="none" dirty="0" err="1">
                <a:solidFill>
                  <a:srgbClr val="000000"/>
                </a:solidFill>
                <a:effectLst/>
                <a:latin typeface="Arial"/>
                <a:ea typeface="Arial"/>
                <a:cs typeface="Arial"/>
                <a:sym typeface="Arial"/>
              </a:rPr>
              <a:t>organisation</a:t>
            </a:r>
            <a:r>
              <a:rPr lang="en-US" sz="1200" b="0" i="0" u="none" strike="noStrike" cap="none" dirty="0">
                <a:solidFill>
                  <a:srgbClr val="000000"/>
                </a:solidFill>
                <a:effectLst/>
                <a:latin typeface="Arial"/>
                <a:ea typeface="Arial"/>
                <a:cs typeface="Arial"/>
                <a:sym typeface="Arial"/>
              </a:rPr>
              <a:t>. This is yet another major reason that needs to be taken into account for the creation of a satisfactory work ambience into the </a:t>
            </a:r>
            <a:r>
              <a:rPr lang="en-US" sz="1200" b="0" i="0" u="none" strike="noStrike" cap="none" dirty="0" err="1">
                <a:solidFill>
                  <a:srgbClr val="000000"/>
                </a:solidFill>
                <a:effectLst/>
                <a:latin typeface="Arial"/>
                <a:ea typeface="Arial"/>
                <a:cs typeface="Arial"/>
                <a:sym typeface="Arial"/>
              </a:rPr>
              <a:t>organisation</a:t>
            </a:r>
            <a:r>
              <a:rPr lang="en-US" sz="1200" b="0" i="0" u="none" strike="noStrike" cap="none" dirty="0">
                <a:solidFill>
                  <a:srgbClr val="000000"/>
                </a:solidFill>
                <a:effectLst/>
                <a:latin typeface="Arial"/>
                <a:ea typeface="Arial"/>
                <a:cs typeface="Arial"/>
                <a:sym typeface="Arial"/>
              </a:rPr>
              <a:t>. </a:t>
            </a:r>
          </a:p>
          <a:p>
            <a:pPr marL="0" lvl="0" indent="0" algn="l" rtl="0">
              <a:spcBef>
                <a:spcPts val="0"/>
              </a:spcBef>
              <a:spcAft>
                <a:spcPts val="0"/>
              </a:spcAft>
              <a:buNone/>
            </a:pPr>
            <a:endParaRPr lang="en-US" dirty="0"/>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200" b="0" i="0" u="none" strike="noStrike" cap="none" dirty="0">
                <a:solidFill>
                  <a:srgbClr val="000000"/>
                </a:solidFill>
                <a:effectLst/>
                <a:latin typeface="Arial"/>
                <a:ea typeface="Arial"/>
                <a:cs typeface="Arial"/>
                <a:sym typeface="Arial"/>
              </a:rPr>
              <a:t>An alternative solution to absenteeism could be referred to as the inclusion of translation and change leadership. That would be further appointed with the application of total quality management and performance tracking capabilities. This could be aligned with the governance of performance indicators and total quality management functions. Another solution could be through the integration of the total quality management system while focusing on the integration of technological employment within the </a:t>
            </a:r>
            <a:r>
              <a:rPr lang="en-US" sz="1200" b="0" i="0" u="none" strike="noStrike" cap="none" dirty="0" err="1">
                <a:solidFill>
                  <a:srgbClr val="000000"/>
                </a:solidFill>
                <a:effectLst/>
                <a:latin typeface="Arial"/>
                <a:ea typeface="Arial"/>
                <a:cs typeface="Arial"/>
                <a:sym typeface="Arial"/>
              </a:rPr>
              <a:t>organisation</a:t>
            </a:r>
            <a:r>
              <a:rPr lang="en-US" sz="1200" b="0" i="0" u="none" strike="noStrike" cap="none" dirty="0">
                <a:solidFill>
                  <a:srgbClr val="000000"/>
                </a:solidFill>
                <a:effectLst/>
                <a:latin typeface="Arial"/>
                <a:ea typeface="Arial"/>
                <a:cs typeface="Arial"/>
                <a:sym typeface="Arial"/>
              </a:rPr>
              <a:t>. Most importantly, the solutions could be directed towards creating a significant shift into the domain of equal pay and </a:t>
            </a:r>
            <a:r>
              <a:rPr lang="en-US" sz="1200" b="0" i="0" u="none" strike="noStrike" cap="none" dirty="0" err="1">
                <a:solidFill>
                  <a:srgbClr val="000000"/>
                </a:solidFill>
                <a:effectLst/>
                <a:latin typeface="Arial"/>
                <a:ea typeface="Arial"/>
                <a:cs typeface="Arial"/>
                <a:sym typeface="Arial"/>
              </a:rPr>
              <a:t>optimised</a:t>
            </a:r>
            <a:r>
              <a:rPr lang="en-US" sz="1200" b="0" i="0" u="none" strike="noStrike" cap="none" dirty="0">
                <a:solidFill>
                  <a:srgbClr val="000000"/>
                </a:solidFill>
                <a:effectLst/>
                <a:latin typeface="Arial"/>
                <a:ea typeface="Arial"/>
                <a:cs typeface="Arial"/>
                <a:sym typeface="Arial"/>
              </a:rPr>
              <a:t> solution </a:t>
            </a:r>
            <a:r>
              <a:rPr lang="en-US" sz="1200" b="0" i="0" u="none" strike="noStrike" cap="none" dirty="0" err="1">
                <a:solidFill>
                  <a:srgbClr val="000000"/>
                </a:solidFill>
                <a:effectLst/>
                <a:latin typeface="Arial"/>
                <a:ea typeface="Arial"/>
                <a:cs typeface="Arial"/>
                <a:sym typeface="Arial"/>
              </a:rPr>
              <a:t>organisational</a:t>
            </a:r>
            <a:r>
              <a:rPr lang="en-US" sz="1200" b="0" i="0" u="none" strike="noStrike" cap="none" dirty="0">
                <a:solidFill>
                  <a:srgbClr val="000000"/>
                </a:solidFill>
                <a:effectLst/>
                <a:latin typeface="Arial"/>
                <a:ea typeface="Arial"/>
                <a:cs typeface="Arial"/>
                <a:sym typeface="Arial"/>
              </a:rPr>
              <a:t> collaboration. The application of CRM software can also help for the acknowledgement of customer relationships within the </a:t>
            </a:r>
            <a:r>
              <a:rPr lang="en-US" sz="1200" b="0" i="0" u="none" strike="noStrike" cap="none" dirty="0" err="1">
                <a:solidFill>
                  <a:srgbClr val="000000"/>
                </a:solidFill>
                <a:effectLst/>
                <a:latin typeface="Arial"/>
                <a:ea typeface="Arial"/>
                <a:cs typeface="Arial"/>
                <a:sym typeface="Arial"/>
              </a:rPr>
              <a:t>organisation</a:t>
            </a:r>
            <a:r>
              <a:rPr lang="en-US" sz="1200" b="0" i="0" u="none" strike="noStrike" cap="none" dirty="0">
                <a:solidFill>
                  <a:srgbClr val="000000"/>
                </a:solidFill>
                <a:effectLst/>
                <a:latin typeface="Arial"/>
                <a:ea typeface="Arial"/>
                <a:cs typeface="Arial"/>
                <a:sym typeface="Arial"/>
              </a:rPr>
              <a:t>. It can help in the measurement of satisfaction based on job indicators.  </a:t>
            </a:r>
          </a:p>
          <a:p>
            <a:pPr marL="0" lvl="0" indent="0" algn="l" rtl="0">
              <a:spcBef>
                <a:spcPts val="0"/>
              </a:spcBef>
              <a:spcAft>
                <a:spcPts val="0"/>
              </a:spcAft>
              <a:buNone/>
            </a:pPr>
            <a:endParaRPr lang="en-US" dirty="0"/>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Based on the above discussion, one of the majorly acclaimed alternatives that can be valued in the case of the concerned trusts is through the application of transactional leadership. This can inherently help in the administration of underlying growth indicators with the enhancement of monitoring performance attributes. Lack of decentralized and constantly unmonitored structure has caused troubles for the staff to maintain and operate across a broader range of customer and patient groups. This can be made accountable through the implications of theoretical frameworks like Maslow's Hierarchy of needs. Through transformational leadership, the organisation could further look into dimensions of regenerative leadership capabilities. </a:t>
            </a:r>
            <a:endParaRPr lang="en-US" sz="1200" b="0" i="0" u="none" strike="noStrike" cap="none" dirty="0">
              <a:solidFill>
                <a:srgbClr val="000000"/>
              </a:solidFill>
              <a:effectLst/>
              <a:latin typeface="Arial"/>
              <a:ea typeface="Arial"/>
              <a:cs typeface="Arial"/>
              <a:sym typeface="Arial"/>
            </a:endParaRPr>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200" b="0" i="0" u="none" strike="noStrike" cap="none" dirty="0">
                <a:solidFill>
                  <a:srgbClr val="000000"/>
                </a:solidFill>
                <a:latin typeface="Arial"/>
                <a:ea typeface="Arial"/>
                <a:cs typeface="Arial"/>
                <a:sym typeface="Arial"/>
              </a:rPr>
              <a:t>The event is held to help the diabetics patients mainly but this also addresses the other stakeholders. This includes people with different issues such as obesity and swimming is considered to be a good exercise. </a:t>
            </a:r>
            <a:endParaRPr lang="en-US" sz="1200" dirty="0">
              <a:latin typeface="Arial"/>
              <a:ea typeface="Arial"/>
            </a:endParaRPr>
          </a:p>
          <a:p>
            <a:pPr marL="0" lvl="0" indent="0" algn="l" rtl="0">
              <a:spcBef>
                <a:spcPts val="0"/>
              </a:spcBef>
              <a:spcAft>
                <a:spcPts val="0"/>
              </a:spcAft>
              <a:buNone/>
            </a:pPr>
            <a:endParaRPr lang="en-US" dirty="0"/>
          </a:p>
          <a:p>
            <a:endParaRPr lang="en-US" dirty="0"/>
          </a:p>
        </p:txBody>
      </p:sp>
      <p:sp>
        <p:nvSpPr>
          <p:cNvPr id="4" name="Slide Number Placeholder 3"/>
          <p:cNvSpPr>
            <a:spLocks noGrp="1"/>
          </p:cNvSpPr>
          <p:nvPr>
            <p:ph type="sldNum" sz="quarter" idx="10"/>
          </p:nvPr>
        </p:nvSpPr>
        <p:spPr/>
        <p:txBody>
          <a:bodyPr/>
          <a:lstStyle/>
          <a:p>
            <a:fld id="{3C2114BB-C89F-4BA9-A715-C0B005725C80}"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3/13/22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3/13/22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3/13/22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3/13/22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3/13/22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l"/>
            <a:r>
              <a:rPr lang="en-US" sz="3200" b="1" dirty="0"/>
              <a:t>Module: Problem Solving and Decision Making</a:t>
            </a:r>
            <a:br>
              <a:rPr lang="en-US" sz="3200" dirty="0"/>
            </a:br>
            <a:r>
              <a:rPr lang="en-US" sz="3200" b="1" dirty="0"/>
              <a:t>Module code: BMSW 4004</a:t>
            </a:r>
            <a:br>
              <a:rPr lang="en-US" sz="3200" dirty="0"/>
            </a:br>
            <a:r>
              <a:rPr lang="en-US" sz="3200" b="1" dirty="0"/>
              <a:t>Module Coordinator: </a:t>
            </a:r>
            <a:r>
              <a:rPr lang="en-US" sz="3200" b="1" dirty="0" err="1"/>
              <a:t>Chijioke</a:t>
            </a:r>
            <a:r>
              <a:rPr lang="en-US" sz="3200" b="1" dirty="0"/>
              <a:t> </a:t>
            </a:r>
            <a:r>
              <a:rPr lang="en-US" sz="3200" b="1"/>
              <a:t>Uba</a:t>
            </a:r>
            <a:br>
              <a:rPr lang="en-US" sz="3200" dirty="0"/>
            </a:br>
            <a:r>
              <a:rPr lang="en-US" sz="3200" b="1" dirty="0"/>
              <a:t>Assignment Title: Problem Solving and Decision making</a:t>
            </a:r>
            <a:endParaRPr lang="en-US" sz="3200" dirty="0"/>
          </a:p>
        </p:txBody>
      </p:sp>
      <p:sp>
        <p:nvSpPr>
          <p:cNvPr id="3" name="Subtitle 2"/>
          <p:cNvSpPr>
            <a:spLocks noGrp="1"/>
          </p:cNvSpPr>
          <p:nvPr>
            <p:ph type="subTitle" idx="1"/>
          </p:nvPr>
        </p:nvSpPr>
        <p:spPr/>
        <p:txBody>
          <a:bodyPr/>
          <a:lstStyle/>
          <a:p>
            <a:pPr algn="l"/>
            <a:r>
              <a:rPr lang="en-US" dirty="0"/>
              <a:t>Student Name: Ibrahim Alamin</a:t>
            </a:r>
          </a:p>
          <a:p>
            <a:pPr algn="l"/>
            <a:r>
              <a:rPr lang="en-US" dirty="0"/>
              <a:t>Student ID: 2109913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495800" cy="4525963"/>
          </a:xfrm>
        </p:spPr>
        <p:txBody>
          <a:bodyPr>
            <a:normAutofit fontScale="85000" lnSpcReduction="20000"/>
          </a:bodyPr>
          <a:lstStyle/>
          <a:p>
            <a:pPr lvl="0"/>
            <a:r>
              <a:rPr lang="en-GB" dirty="0"/>
              <a:t>Focus on the scheduled and unscheduled absence </a:t>
            </a:r>
            <a:endParaRPr lang="en-US" dirty="0"/>
          </a:p>
          <a:p>
            <a:pPr lvl="0"/>
            <a:r>
              <a:rPr lang="en-GB" dirty="0"/>
              <a:t>Mid Cheshire Hospitals NHS Foundation Trust (MCHT) with employees over 45,000 (Macht.NHS.UK, 2022)</a:t>
            </a:r>
            <a:endParaRPr lang="en-US" dirty="0"/>
          </a:p>
          <a:p>
            <a:pPr lvl="0"/>
            <a:r>
              <a:rPr lang="en-GB" dirty="0"/>
              <a:t>Hierarchical structural with no scope for open communication (</a:t>
            </a:r>
            <a:r>
              <a:rPr lang="en-GB" dirty="0" err="1"/>
              <a:t>Tweheyo</a:t>
            </a:r>
            <a:r>
              <a:rPr lang="en-GB" dirty="0"/>
              <a:t> </a:t>
            </a:r>
            <a:r>
              <a:rPr lang="en-GB" i="1" dirty="0"/>
              <a:t>et al. </a:t>
            </a:r>
            <a:r>
              <a:rPr lang="en-GB" dirty="0"/>
              <a:t>2019)</a:t>
            </a:r>
            <a:endParaRPr lang="en-US" dirty="0"/>
          </a:p>
          <a:p>
            <a:pPr lvl="0"/>
            <a:r>
              <a:rPr lang="en-GB" dirty="0"/>
              <a:t>Derailing customer relationships and delayed response time </a:t>
            </a:r>
            <a:endParaRPr lang="en-US" dirty="0"/>
          </a:p>
          <a:p>
            <a:endParaRPr lang="en-US" dirty="0"/>
          </a:p>
        </p:txBody>
      </p:sp>
      <p:sp>
        <p:nvSpPr>
          <p:cNvPr id="2" name="Title 1"/>
          <p:cNvSpPr>
            <a:spLocks noGrp="1"/>
          </p:cNvSpPr>
          <p:nvPr>
            <p:ph type="title"/>
          </p:nvPr>
        </p:nvSpPr>
        <p:spPr/>
        <p:txBody>
          <a:bodyPr/>
          <a:lstStyle/>
          <a:p>
            <a:r>
              <a:rPr lang="en-GB" b="1" dirty="0"/>
              <a:t>Introduction</a:t>
            </a:r>
            <a:endParaRPr lang="en-US" dirty="0"/>
          </a:p>
        </p:txBody>
      </p:sp>
      <p:pic>
        <p:nvPicPr>
          <p:cNvPr id="4" name="Picture 3"/>
          <p:cNvPicPr>
            <a:picLocks noChangeAspect="1"/>
          </p:cNvPicPr>
          <p:nvPr/>
        </p:nvPicPr>
        <p:blipFill>
          <a:blip r:embed="rId3"/>
          <a:stretch>
            <a:fillRect/>
          </a:stretch>
        </p:blipFill>
        <p:spPr>
          <a:xfrm>
            <a:off x="4953000" y="1524000"/>
            <a:ext cx="4191000" cy="4191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endParaRPr lang="en-GB" dirty="0"/>
          </a:p>
          <a:p>
            <a:pPr lvl="0"/>
            <a:r>
              <a:rPr lang="en-GB" dirty="0"/>
              <a:t>Absenteeism due to remote conditions of working </a:t>
            </a:r>
            <a:endParaRPr lang="en-US" dirty="0"/>
          </a:p>
          <a:p>
            <a:pPr lvl="0"/>
            <a:r>
              <a:rPr lang="en-GB" dirty="0"/>
              <a:t>Reduced staff concerns regarding patient health </a:t>
            </a:r>
            <a:endParaRPr lang="en-US" dirty="0"/>
          </a:p>
          <a:p>
            <a:pPr lvl="0"/>
            <a:r>
              <a:rPr lang="en-GB" dirty="0"/>
              <a:t>Reduced motivation (</a:t>
            </a:r>
            <a:r>
              <a:rPr lang="en-GB" dirty="0" err="1"/>
              <a:t>Raine</a:t>
            </a:r>
            <a:r>
              <a:rPr lang="en-GB" dirty="0"/>
              <a:t> </a:t>
            </a:r>
            <a:r>
              <a:rPr lang="en-GB" i="1" dirty="0"/>
              <a:t>et al. </a:t>
            </a:r>
            <a:r>
              <a:rPr lang="en-GB" dirty="0"/>
              <a:t>2020)</a:t>
            </a:r>
            <a:endParaRPr lang="en-US" dirty="0"/>
          </a:p>
          <a:p>
            <a:pPr lvl="0"/>
            <a:r>
              <a:rPr lang="en-GB" dirty="0"/>
              <a:t>Reduced transactional profits of the employees </a:t>
            </a:r>
            <a:endParaRPr lang="en-US" dirty="0"/>
          </a:p>
          <a:p>
            <a:pPr marL="114300" lvl="0" indent="0" algn="just">
              <a:lnSpc>
                <a:spcPct val="150000"/>
              </a:lnSpc>
              <a:buNone/>
            </a:pPr>
            <a:endParaRPr lang="en-US" sz="1600" dirty="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r>
              <a:rPr lang="en-GB" b="1" dirty="0"/>
              <a:t>Nature and impact of the complex problem on employees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endParaRPr lang="en-US" dirty="0"/>
          </a:p>
          <a:p>
            <a:pPr lvl="0"/>
            <a:r>
              <a:rPr lang="en-US" dirty="0"/>
              <a:t>Delay customer gratitude expressed (</a:t>
            </a:r>
            <a:r>
              <a:rPr lang="en-US" dirty="0" err="1"/>
              <a:t>Tweheyo</a:t>
            </a:r>
            <a:r>
              <a:rPr lang="en-US" dirty="0"/>
              <a:t> </a:t>
            </a:r>
            <a:r>
              <a:rPr lang="en-US" i="1" dirty="0"/>
              <a:t>et al. </a:t>
            </a:r>
            <a:r>
              <a:rPr lang="en-US" dirty="0"/>
              <a:t>2019)</a:t>
            </a:r>
          </a:p>
          <a:p>
            <a:pPr lvl="0"/>
            <a:r>
              <a:rPr lang="en-US" dirty="0"/>
              <a:t>Dissatisfied patients with the limited scope of treatment </a:t>
            </a:r>
          </a:p>
          <a:p>
            <a:pPr lvl="0"/>
            <a:r>
              <a:rPr lang="en-US" dirty="0"/>
              <a:t>Non-adherence to the quality prescriptions of the authorities</a:t>
            </a:r>
          </a:p>
          <a:p>
            <a:r>
              <a:rPr lang="en-US" dirty="0"/>
              <a:t>Lack of employee assessment capabilities (Parsons </a:t>
            </a:r>
            <a:r>
              <a:rPr lang="en-US" i="1" dirty="0"/>
              <a:t>et al. </a:t>
            </a:r>
            <a:r>
              <a:rPr lang="en-US" dirty="0"/>
              <a:t>2021)</a:t>
            </a:r>
            <a:endParaRPr lang="en-US" sz="2400" dirty="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r>
              <a:rPr lang="en-GB" b="1" dirty="0"/>
              <a:t>Nature and impact on employees and their organisations</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91000" cy="4525963"/>
          </a:xfrm>
        </p:spPr>
        <p:txBody>
          <a:bodyPr>
            <a:normAutofit fontScale="77500" lnSpcReduction="20000"/>
          </a:bodyPr>
          <a:lstStyle/>
          <a:p>
            <a:pPr lvl="0"/>
            <a:endParaRPr lang="en-GB" dirty="0"/>
          </a:p>
          <a:p>
            <a:pPr lvl="0"/>
            <a:r>
              <a:rPr lang="en-GB" dirty="0"/>
              <a:t>Increased political disturbances due to </a:t>
            </a:r>
            <a:r>
              <a:rPr lang="en-GB" dirty="0" err="1"/>
              <a:t>Brexit</a:t>
            </a:r>
            <a:endParaRPr lang="en-US" dirty="0"/>
          </a:p>
          <a:p>
            <a:pPr lvl="0"/>
            <a:r>
              <a:rPr lang="en-GB" dirty="0"/>
              <a:t>Increased economic inflation into the EU and surrounding regions</a:t>
            </a:r>
            <a:endParaRPr lang="en-US" dirty="0"/>
          </a:p>
          <a:p>
            <a:pPr lvl="0"/>
            <a:r>
              <a:rPr lang="en-GB" dirty="0"/>
              <a:t>Social restrictions of employee engagement process (O'Sullivan </a:t>
            </a:r>
            <a:r>
              <a:rPr lang="en-GB" i="1" dirty="0"/>
              <a:t>et al. </a:t>
            </a:r>
            <a:r>
              <a:rPr lang="en-GB" dirty="0"/>
              <a:t>2020)</a:t>
            </a:r>
            <a:endParaRPr lang="en-US" dirty="0"/>
          </a:p>
          <a:p>
            <a:pPr lvl="0"/>
            <a:r>
              <a:rPr lang="en-GB" dirty="0"/>
              <a:t>Increased availability of technological employment and reduced implementation into the prospect of healthcare provisions</a:t>
            </a:r>
            <a:endParaRPr lang="en-US" dirty="0"/>
          </a:p>
          <a:p>
            <a:endParaRPr lang="en-US" dirty="0"/>
          </a:p>
        </p:txBody>
      </p:sp>
      <p:sp>
        <p:nvSpPr>
          <p:cNvPr id="2" name="Title 1"/>
          <p:cNvSpPr>
            <a:spLocks noGrp="1"/>
          </p:cNvSpPr>
          <p:nvPr>
            <p:ph type="title"/>
          </p:nvPr>
        </p:nvSpPr>
        <p:spPr/>
        <p:txBody>
          <a:bodyPr>
            <a:normAutofit fontScale="90000"/>
          </a:bodyPr>
          <a:lstStyle/>
          <a:p>
            <a:r>
              <a:rPr lang="en-GB" b="1" dirty="0"/>
              <a:t>PESTLE analysis of the macro-environmental factors contributing to the complex problem</a:t>
            </a:r>
            <a:endParaRPr lang="en-US" dirty="0"/>
          </a:p>
        </p:txBody>
      </p:sp>
      <p:pic>
        <p:nvPicPr>
          <p:cNvPr id="4" name="Picture 3"/>
          <p:cNvPicPr>
            <a:picLocks noChangeAspect="1"/>
          </p:cNvPicPr>
          <p:nvPr/>
        </p:nvPicPr>
        <p:blipFill>
          <a:blip r:embed="rId3"/>
          <a:stretch>
            <a:fillRect/>
          </a:stretch>
        </p:blipFill>
        <p:spPr>
          <a:xfrm>
            <a:off x="4724400" y="2057400"/>
            <a:ext cx="4321004" cy="35052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14800" cy="4525963"/>
          </a:xfrm>
        </p:spPr>
        <p:txBody>
          <a:bodyPr>
            <a:normAutofit fontScale="70000" lnSpcReduction="20000"/>
          </a:bodyPr>
          <a:lstStyle/>
          <a:p>
            <a:pPr lvl="0" algn="just"/>
            <a:r>
              <a:rPr lang="en-GB" dirty="0"/>
              <a:t>Main causes involving the reduced presence of the employees include:</a:t>
            </a:r>
            <a:endParaRPr lang="en-US" dirty="0"/>
          </a:p>
          <a:p>
            <a:pPr lvl="0" algn="just"/>
            <a:r>
              <a:rPr lang="en-GB" dirty="0"/>
              <a:t>Increased DE motivational problems into the organisation (Nasr </a:t>
            </a:r>
            <a:r>
              <a:rPr lang="en-GB" dirty="0" err="1"/>
              <a:t>Esfahani</a:t>
            </a:r>
            <a:r>
              <a:rPr lang="en-GB" dirty="0"/>
              <a:t>, </a:t>
            </a:r>
            <a:r>
              <a:rPr lang="en-GB" dirty="0" err="1"/>
              <a:t>Sharifi</a:t>
            </a:r>
            <a:r>
              <a:rPr lang="en-GB" dirty="0"/>
              <a:t> and Nasr </a:t>
            </a:r>
            <a:r>
              <a:rPr lang="en-GB" dirty="0" err="1"/>
              <a:t>Esfahani</a:t>
            </a:r>
            <a:r>
              <a:rPr lang="en-GB" dirty="0"/>
              <a:t>, 2020)</a:t>
            </a:r>
            <a:endParaRPr lang="en-US" dirty="0"/>
          </a:p>
          <a:p>
            <a:pPr lvl="0" algn="just"/>
            <a:r>
              <a:rPr lang="en-GB" dirty="0"/>
              <a:t>Decreased employee job satisfaction and intestate duo conventional operations s</a:t>
            </a:r>
            <a:endParaRPr lang="en-US" dirty="0"/>
          </a:p>
          <a:p>
            <a:pPr lvl="0" algn="just"/>
            <a:r>
              <a:rPr lang="en-GB" dirty="0"/>
              <a:t>Increased probability of manual labour and organisational bullying </a:t>
            </a:r>
            <a:endParaRPr lang="en-US" dirty="0"/>
          </a:p>
          <a:p>
            <a:pPr lvl="0" algn="just"/>
            <a:r>
              <a:rPr lang="en-GB" dirty="0"/>
              <a:t>Incompetency of the organisation to create satisfactory communication </a:t>
            </a:r>
            <a:endParaRPr lang="en-US" dirty="0"/>
          </a:p>
          <a:p>
            <a:pPr algn="just"/>
            <a:endParaRPr lang="en-US" dirty="0"/>
          </a:p>
        </p:txBody>
      </p:sp>
      <p:sp>
        <p:nvSpPr>
          <p:cNvPr id="2" name="Title 1"/>
          <p:cNvSpPr>
            <a:spLocks noGrp="1"/>
          </p:cNvSpPr>
          <p:nvPr>
            <p:ph type="title"/>
          </p:nvPr>
        </p:nvSpPr>
        <p:spPr/>
        <p:txBody>
          <a:bodyPr>
            <a:normAutofit fontScale="90000"/>
          </a:bodyPr>
          <a:lstStyle/>
          <a:p>
            <a:r>
              <a:rPr lang="en-GB" b="1" dirty="0"/>
              <a:t>Cause-and-effect analysis of the complex problem</a:t>
            </a:r>
            <a:endParaRPr lang="en-US" dirty="0"/>
          </a:p>
        </p:txBody>
      </p:sp>
      <p:pic>
        <p:nvPicPr>
          <p:cNvPr id="4" name="Picture 3"/>
          <p:cNvPicPr>
            <a:picLocks noChangeAspect="1"/>
          </p:cNvPicPr>
          <p:nvPr/>
        </p:nvPicPr>
        <p:blipFill>
          <a:blip r:embed="rId3"/>
          <a:stretch>
            <a:fillRect/>
          </a:stretch>
        </p:blipFill>
        <p:spPr>
          <a:xfrm>
            <a:off x="4800600" y="1600200"/>
            <a:ext cx="4111487" cy="3962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lvl="0">
              <a:lnSpc>
                <a:spcPct val="100000"/>
              </a:lnSpc>
            </a:pPr>
            <a:endParaRPr lang="en-GB" dirty="0"/>
          </a:p>
          <a:p>
            <a:pPr lvl="0">
              <a:lnSpc>
                <a:spcPct val="100000"/>
              </a:lnSpc>
            </a:pPr>
            <a:r>
              <a:rPr lang="en-GB" dirty="0"/>
              <a:t>Implementation of transformational leadership </a:t>
            </a:r>
            <a:endParaRPr lang="en-US" dirty="0"/>
          </a:p>
          <a:p>
            <a:pPr lvl="0">
              <a:lnSpc>
                <a:spcPct val="100000"/>
              </a:lnSpc>
            </a:pPr>
            <a:r>
              <a:rPr lang="en-GB" dirty="0"/>
              <a:t>Implementation of total quality management </a:t>
            </a:r>
            <a:endParaRPr lang="en-US" dirty="0"/>
          </a:p>
          <a:p>
            <a:pPr lvl="0">
              <a:lnSpc>
                <a:spcPct val="100000"/>
              </a:lnSpc>
            </a:pPr>
            <a:r>
              <a:rPr lang="en-GB" dirty="0"/>
              <a:t>Implementation of change leadership with a focus on regeneration of organisational capabilities (</a:t>
            </a:r>
            <a:r>
              <a:rPr lang="en-GB" dirty="0" err="1"/>
              <a:t>Munyenyembe</a:t>
            </a:r>
            <a:r>
              <a:rPr lang="en-GB" dirty="0"/>
              <a:t>, Chen and Chou, 2020) </a:t>
            </a:r>
            <a:endParaRPr lang="en-US" dirty="0"/>
          </a:p>
          <a:p>
            <a:pPr lvl="0">
              <a:lnSpc>
                <a:spcPct val="100000"/>
              </a:lnSpc>
            </a:pPr>
            <a:r>
              <a:rPr lang="en-GB" dirty="0"/>
              <a:t>Implementation of time tracing lists and performance calculation based matrices </a:t>
            </a:r>
            <a:endParaRPr lang="en-US" dirty="0"/>
          </a:p>
          <a:p>
            <a:pPr lvl="0">
              <a:lnSpc>
                <a:spcPct val="100000"/>
              </a:lnSpc>
            </a:pPr>
            <a:r>
              <a:rPr lang="en-GB" dirty="0"/>
              <a:t>Use of key performance indicators to measure individual performances </a:t>
            </a:r>
            <a:endParaRPr lang="en-US" dirty="0"/>
          </a:p>
          <a:p>
            <a:endParaRPr lang="en-US" dirty="0"/>
          </a:p>
        </p:txBody>
      </p:sp>
      <p:sp>
        <p:nvSpPr>
          <p:cNvPr id="2" name="Title 1"/>
          <p:cNvSpPr>
            <a:spLocks noGrp="1"/>
          </p:cNvSpPr>
          <p:nvPr>
            <p:ph type="title"/>
          </p:nvPr>
        </p:nvSpPr>
        <p:spPr/>
        <p:txBody>
          <a:bodyPr>
            <a:normAutofit fontScale="90000"/>
          </a:bodyPr>
          <a:lstStyle/>
          <a:p>
            <a:r>
              <a:rPr lang="en-GB" b="1" dirty="0"/>
              <a:t>An evaluation of alternative solutions to absenteeism</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14800" cy="4525963"/>
          </a:xfrm>
        </p:spPr>
        <p:txBody>
          <a:bodyPr>
            <a:normAutofit fontScale="85000" lnSpcReduction="20000"/>
          </a:bodyPr>
          <a:lstStyle/>
          <a:p>
            <a:pPr lvl="0"/>
            <a:r>
              <a:rPr lang="en-GB" dirty="0"/>
              <a:t>Use of transformational leadership</a:t>
            </a:r>
            <a:endParaRPr lang="en-US" dirty="0"/>
          </a:p>
          <a:p>
            <a:pPr lvl="0"/>
            <a:r>
              <a:rPr lang="en-GB" dirty="0"/>
              <a:t>Appointment of motivation and employee interactions </a:t>
            </a:r>
            <a:endParaRPr lang="en-US" dirty="0"/>
          </a:p>
          <a:p>
            <a:pPr lvl="0"/>
            <a:r>
              <a:rPr lang="en-GB" dirty="0"/>
              <a:t>Use of leadership to regenerate and employ change direction </a:t>
            </a:r>
            <a:endParaRPr lang="en-US" dirty="0"/>
          </a:p>
          <a:p>
            <a:pPr lvl="0"/>
            <a:r>
              <a:rPr lang="en-GB" dirty="0"/>
              <a:t>Focus on employment of extensively convenient resources (Kang </a:t>
            </a:r>
            <a:r>
              <a:rPr lang="en-GB" i="1" dirty="0"/>
              <a:t>et al. </a:t>
            </a:r>
            <a:r>
              <a:rPr lang="en-GB" dirty="0"/>
              <a:t>2019)</a:t>
            </a:r>
            <a:endParaRPr lang="en-US" dirty="0"/>
          </a:p>
          <a:p>
            <a:pPr lvl="0"/>
            <a:r>
              <a:rPr lang="en-GB" dirty="0"/>
              <a:t>Use of technologically acclaimed elements into operational functions </a:t>
            </a:r>
            <a:endParaRPr lang="en-US" dirty="0"/>
          </a:p>
          <a:p>
            <a:endParaRPr lang="en-US" dirty="0"/>
          </a:p>
        </p:txBody>
      </p:sp>
      <p:sp>
        <p:nvSpPr>
          <p:cNvPr id="2" name="Title 1"/>
          <p:cNvSpPr>
            <a:spLocks noGrp="1"/>
          </p:cNvSpPr>
          <p:nvPr>
            <p:ph type="title"/>
          </p:nvPr>
        </p:nvSpPr>
        <p:spPr/>
        <p:txBody>
          <a:bodyPr>
            <a:normAutofit fontScale="90000"/>
          </a:bodyPr>
          <a:lstStyle/>
          <a:p>
            <a:r>
              <a:rPr lang="en-GB" b="1" dirty="0"/>
              <a:t>Most justified solution within the alternatives</a:t>
            </a:r>
            <a:endParaRPr lang="en-US" dirty="0"/>
          </a:p>
        </p:txBody>
      </p:sp>
      <p:pic>
        <p:nvPicPr>
          <p:cNvPr id="4" name="Picture 3"/>
          <p:cNvPicPr>
            <a:picLocks noChangeAspect="1"/>
          </p:cNvPicPr>
          <p:nvPr/>
        </p:nvPicPr>
        <p:blipFill>
          <a:blip r:embed="rId3"/>
          <a:stretch>
            <a:fillRect/>
          </a:stretch>
        </p:blipFill>
        <p:spPr>
          <a:xfrm>
            <a:off x="4800601" y="1821578"/>
            <a:ext cx="3957028" cy="396962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lvl="0"/>
            <a:endParaRPr lang="en-GB" dirty="0"/>
          </a:p>
          <a:p>
            <a:pPr lvl="0"/>
            <a:r>
              <a:rPr lang="en-GB" dirty="0"/>
              <a:t>The application of transformational leadership would further allow for the organisation to look into the regenerative needs of the employees.</a:t>
            </a:r>
            <a:endParaRPr lang="en-US" dirty="0"/>
          </a:p>
          <a:p>
            <a:pPr lvl="0"/>
            <a:r>
              <a:rPr lang="en-GB" dirty="0"/>
              <a:t>Increased motivation through the application of transactional rewards </a:t>
            </a:r>
            <a:endParaRPr lang="en-US" dirty="0"/>
          </a:p>
          <a:p>
            <a:pPr lvl="0"/>
            <a:r>
              <a:rPr lang="en-GB" dirty="0"/>
              <a:t>The governance of total quality management would automate complete monitoring and evaluation of individual competencies (</a:t>
            </a:r>
            <a:r>
              <a:rPr lang="en-GB" dirty="0" err="1"/>
              <a:t>Kahya</a:t>
            </a:r>
            <a:r>
              <a:rPr lang="en-GB" dirty="0"/>
              <a:t> and Oral, 2018)</a:t>
            </a:r>
            <a:endParaRPr lang="en-US" dirty="0"/>
          </a:p>
          <a:p>
            <a:pPr lvl="0"/>
            <a:r>
              <a:rPr lang="en-GB" dirty="0"/>
              <a:t>Application of key performance indicators through customer insights </a:t>
            </a:r>
            <a:endParaRPr lang="en-US" dirty="0"/>
          </a:p>
          <a:p>
            <a:endParaRPr lang="en-US" dirty="0"/>
          </a:p>
        </p:txBody>
      </p:sp>
      <p:sp>
        <p:nvSpPr>
          <p:cNvPr id="2" name="Title 1"/>
          <p:cNvSpPr>
            <a:spLocks noGrp="1"/>
          </p:cNvSpPr>
          <p:nvPr>
            <p:ph type="title"/>
          </p:nvPr>
        </p:nvSpPr>
        <p:spPr/>
        <p:txBody>
          <a:bodyPr/>
          <a:lstStyle/>
          <a:p>
            <a:r>
              <a:rPr lang="en-GB" b="1" dirty="0"/>
              <a:t>Conclusion</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114300" indent="0">
              <a:buNone/>
            </a:pPr>
            <a:r>
              <a:rPr lang="en-US" sz="800" dirty="0" err="1"/>
              <a:t>Abelha</a:t>
            </a:r>
            <a:r>
              <a:rPr lang="en-US" sz="800" dirty="0"/>
              <a:t>, A. and Machado, J., 2020. The Development of a Business Intelligence Web Application to Support the Decision-Making Process Regarding Absenteeism in the Workplace. </a:t>
            </a:r>
            <a:r>
              <a:rPr lang="en-US" sz="800" i="1" dirty="0"/>
              <a:t>Information Technology and Systems: Proceedings of ICITS 2020</a:t>
            </a:r>
            <a:r>
              <a:rPr lang="en-US" sz="800" dirty="0"/>
              <a:t>, </a:t>
            </a:r>
            <a:r>
              <a:rPr lang="en-US" sz="800" i="1" dirty="0"/>
              <a:t>1137</a:t>
            </a:r>
            <a:r>
              <a:rPr lang="en-US" sz="800" dirty="0"/>
              <a:t>, p.104.</a:t>
            </a:r>
          </a:p>
          <a:p>
            <a:pPr marL="114300" indent="0">
              <a:buNone/>
            </a:pPr>
            <a:r>
              <a:rPr lang="en-US" sz="800" dirty="0"/>
              <a:t>Berry, K., Wright, J., </a:t>
            </a:r>
            <a:r>
              <a:rPr lang="en-US" sz="800" dirty="0" err="1"/>
              <a:t>Sprange</a:t>
            </a:r>
            <a:r>
              <a:rPr lang="en-US" sz="800" dirty="0"/>
              <a:t>, K., Cooper, C., Courtney‐Walker, R. and Mountain, G., 2021. The implementation of Journeying through Dementia: Strategies to run a successful pragmatic multicenter trial of a complex intervention. </a:t>
            </a:r>
            <a:r>
              <a:rPr lang="en-US" sz="800" i="1" dirty="0"/>
              <a:t>Brain and Behavior</a:t>
            </a:r>
            <a:r>
              <a:rPr lang="en-US" sz="800" dirty="0"/>
              <a:t>, </a:t>
            </a:r>
            <a:r>
              <a:rPr lang="en-US" sz="800" i="1" dirty="0"/>
              <a:t>11</a:t>
            </a:r>
            <a:r>
              <a:rPr lang="en-US" sz="800" dirty="0"/>
              <a:t>(12), p.e2436.</a:t>
            </a:r>
          </a:p>
          <a:p>
            <a:pPr marL="114300" indent="0">
              <a:buNone/>
            </a:pPr>
            <a:r>
              <a:rPr lang="en-US" sz="800" dirty="0"/>
              <a:t>Booth, S., Price, E. and Walker, E., 2021. ‘When I asked for help and support it was not there’: current NHS employment practice and its impact on people with systemic lupus </a:t>
            </a:r>
            <a:r>
              <a:rPr lang="en-US" sz="800" dirty="0" err="1"/>
              <a:t>erythematosus</a:t>
            </a:r>
            <a:r>
              <a:rPr lang="en-US" sz="800" dirty="0"/>
              <a:t>. </a:t>
            </a:r>
            <a:r>
              <a:rPr lang="en-US" sz="800" i="1" dirty="0"/>
              <a:t>Rheumatology advances in practice</a:t>
            </a:r>
            <a:r>
              <a:rPr lang="en-US" sz="800" dirty="0"/>
              <a:t>, </a:t>
            </a:r>
            <a:r>
              <a:rPr lang="en-US" sz="800" i="1" dirty="0"/>
              <a:t>5</a:t>
            </a:r>
            <a:r>
              <a:rPr lang="en-US" sz="800" dirty="0"/>
              <a:t>(1), p.rkab019.</a:t>
            </a:r>
          </a:p>
          <a:p>
            <a:pPr marL="114300" indent="0">
              <a:buNone/>
            </a:pPr>
            <a:r>
              <a:rPr lang="en-US" sz="800" dirty="0" err="1"/>
              <a:t>Brämberg</a:t>
            </a:r>
            <a:r>
              <a:rPr lang="en-US" sz="800" dirty="0"/>
              <a:t>, E.B., Holmgren, K., </a:t>
            </a:r>
            <a:r>
              <a:rPr lang="en-US" sz="800" dirty="0" err="1"/>
              <a:t>Bültmann</a:t>
            </a:r>
            <a:r>
              <a:rPr lang="en-US" sz="800" dirty="0"/>
              <a:t>, U., </a:t>
            </a:r>
            <a:r>
              <a:rPr lang="en-US" sz="800" dirty="0" err="1"/>
              <a:t>Gyllensten</a:t>
            </a:r>
            <a:r>
              <a:rPr lang="en-US" sz="800" dirty="0"/>
              <a:t>, H., </a:t>
            </a:r>
            <a:r>
              <a:rPr lang="en-US" sz="800" dirty="0" err="1"/>
              <a:t>Hagberg</a:t>
            </a:r>
            <a:r>
              <a:rPr lang="en-US" sz="800" dirty="0"/>
              <a:t>, J., Sandman, L. and </a:t>
            </a:r>
            <a:r>
              <a:rPr lang="en-US" sz="800" dirty="0" err="1"/>
              <a:t>Bergström</a:t>
            </a:r>
            <a:r>
              <a:rPr lang="en-US" sz="800" dirty="0"/>
              <a:t>, G., 2018. Increasing return-to-work among people on sick leave due to common mental disorders: design of a cluster-randomized controlled trial of a problem-solving intervention versus care-as-usual conducted in the Swedish primary health care system (PROSA). </a:t>
            </a:r>
            <a:r>
              <a:rPr lang="en-US" sz="800" i="1" dirty="0"/>
              <a:t>BMC public health</a:t>
            </a:r>
            <a:r>
              <a:rPr lang="en-US" sz="800" dirty="0"/>
              <a:t>, </a:t>
            </a:r>
            <a:r>
              <a:rPr lang="en-US" sz="800" i="1" dirty="0"/>
              <a:t>18</a:t>
            </a:r>
            <a:r>
              <a:rPr lang="en-US" sz="800" dirty="0"/>
              <a:t>(1), pp.1-11.</a:t>
            </a:r>
          </a:p>
          <a:p>
            <a:pPr marL="114300" indent="0">
              <a:buNone/>
            </a:pPr>
            <a:r>
              <a:rPr lang="en-US" sz="800" dirty="0" err="1"/>
              <a:t>Hassanein</a:t>
            </a:r>
            <a:r>
              <a:rPr lang="en-US" sz="800" dirty="0"/>
              <a:t>, R.A.A., Al-</a:t>
            </a:r>
            <a:r>
              <a:rPr lang="en-US" sz="800" dirty="0" err="1"/>
              <a:t>Qassas</a:t>
            </a:r>
            <a:r>
              <a:rPr lang="en-US" sz="800" dirty="0"/>
              <a:t>, S.A., </a:t>
            </a:r>
            <a:r>
              <a:rPr lang="en-US" sz="800" dirty="0" err="1"/>
              <a:t>Tir</a:t>
            </a:r>
            <a:r>
              <a:rPr lang="en-US" sz="800" dirty="0"/>
              <a:t>, F.N.A. and Abu-</a:t>
            </a:r>
            <a:r>
              <a:rPr lang="en-US" sz="800" dirty="0" err="1"/>
              <a:t>Naser</a:t>
            </a:r>
            <a:r>
              <a:rPr lang="en-US" sz="800" dirty="0"/>
              <a:t>, S.S., 2020. Artificial neural network for predicting workplace absenteeism. </a:t>
            </a:r>
            <a:r>
              <a:rPr lang="en-US" sz="800" i="1" dirty="0"/>
              <a:t>International Journal of Academic Engineering Research (IJAER)</a:t>
            </a:r>
            <a:r>
              <a:rPr lang="en-US" sz="800" dirty="0"/>
              <a:t>, </a:t>
            </a:r>
            <a:r>
              <a:rPr lang="en-US" sz="800" i="1" dirty="0"/>
              <a:t>4</a:t>
            </a:r>
            <a:r>
              <a:rPr lang="en-US" sz="800" dirty="0"/>
              <a:t>(9). </a:t>
            </a:r>
          </a:p>
          <a:p>
            <a:pPr marL="114300" indent="0">
              <a:buNone/>
            </a:pPr>
            <a:r>
              <a:rPr lang="en-US" sz="800" dirty="0"/>
              <a:t>Jiang, S., </a:t>
            </a:r>
            <a:r>
              <a:rPr lang="en-US" sz="800" dirty="0" err="1"/>
              <a:t>Yih</a:t>
            </a:r>
            <a:r>
              <a:rPr lang="en-US" sz="800" dirty="0"/>
              <a:t>, Y., Kong, N., Abrahamson, K. and Li, M., 2021. Optimal Nursing Home Service Scheduling under Covid-19 Related Probabilistic Staff Shortage: A Two-Stage Stochastic Programming Approach. In </a:t>
            </a:r>
            <a:r>
              <a:rPr lang="en-US" sz="800" i="1" dirty="0"/>
              <a:t>IIE Annual Conference. Proceedings</a:t>
            </a:r>
            <a:r>
              <a:rPr lang="en-US" sz="800" dirty="0"/>
              <a:t> (pp. 286-291). Institute of Industrial and Systems Engineers (IISE).</a:t>
            </a:r>
          </a:p>
          <a:p>
            <a:pPr marL="114300" indent="0">
              <a:buNone/>
            </a:pPr>
            <a:r>
              <a:rPr lang="en-US" sz="800" dirty="0" err="1"/>
              <a:t>Kahya</a:t>
            </a:r>
            <a:r>
              <a:rPr lang="en-US" sz="800" dirty="0"/>
              <a:t>, E. and Oral, N., 2018. Measurement of clinical nurse performance: Developing a tool including contextual items. </a:t>
            </a:r>
            <a:r>
              <a:rPr lang="en-US" sz="800" i="1" dirty="0"/>
              <a:t>Journal of Nursing Education and Practice</a:t>
            </a:r>
            <a:r>
              <a:rPr lang="en-US" sz="800" dirty="0"/>
              <a:t>, </a:t>
            </a:r>
            <a:r>
              <a:rPr lang="en-US" sz="800" i="1" dirty="0"/>
              <a:t>8</a:t>
            </a:r>
            <a:r>
              <a:rPr lang="en-US" sz="800" dirty="0"/>
              <a:t>(6), p.112.</a:t>
            </a:r>
          </a:p>
          <a:p>
            <a:pPr marL="114300" indent="0">
              <a:buNone/>
            </a:pPr>
            <a:r>
              <a:rPr lang="en-US" sz="800" dirty="0"/>
              <a:t>Kang, C.W., </a:t>
            </a:r>
            <a:r>
              <a:rPr lang="en-US" sz="800" dirty="0" err="1"/>
              <a:t>Imran</a:t>
            </a:r>
            <a:r>
              <a:rPr lang="en-US" sz="800" dirty="0"/>
              <a:t>, M., </a:t>
            </a:r>
            <a:r>
              <a:rPr lang="en-US" sz="800" dirty="0" err="1"/>
              <a:t>Omair</a:t>
            </a:r>
            <a:r>
              <a:rPr lang="en-US" sz="800" dirty="0"/>
              <a:t>, M., Ahmed, W., </a:t>
            </a:r>
            <a:r>
              <a:rPr lang="en-US" sz="800" dirty="0" err="1"/>
              <a:t>Ullah</a:t>
            </a:r>
            <a:r>
              <a:rPr lang="en-US" sz="800" dirty="0"/>
              <a:t>, M. and </a:t>
            </a:r>
            <a:r>
              <a:rPr lang="en-US" sz="800" dirty="0" err="1"/>
              <a:t>Sarkar</a:t>
            </a:r>
            <a:r>
              <a:rPr lang="en-US" sz="800" dirty="0"/>
              <a:t>, B., 2019. Stochastic-</a:t>
            </a:r>
            <a:r>
              <a:rPr lang="en-US" sz="800" dirty="0" err="1"/>
              <a:t>petri</a:t>
            </a:r>
            <a:r>
              <a:rPr lang="en-US" sz="800" dirty="0"/>
              <a:t> net modeling and optimization for outdoor patients in building sustainable healthcare system considering staff absenteeism. </a:t>
            </a:r>
            <a:r>
              <a:rPr lang="en-US" sz="800" i="1" dirty="0"/>
              <a:t>Mathematics</a:t>
            </a:r>
            <a:r>
              <a:rPr lang="en-US" sz="800" dirty="0"/>
              <a:t>, </a:t>
            </a:r>
            <a:r>
              <a:rPr lang="en-US" sz="800" i="1" dirty="0"/>
              <a:t>7</a:t>
            </a:r>
            <a:r>
              <a:rPr lang="en-US" sz="800" dirty="0"/>
              <a:t>(6), p.499.</a:t>
            </a:r>
          </a:p>
          <a:p>
            <a:pPr marL="114300" indent="0">
              <a:buNone/>
            </a:pPr>
            <a:r>
              <a:rPr lang="en-US" sz="800" dirty="0" err="1"/>
              <a:t>Munyenyembe</a:t>
            </a:r>
            <a:r>
              <a:rPr lang="en-US" sz="800" dirty="0"/>
              <a:t>, B., Chen, Y.Y. and Chou, W.C., 2020. The moderating role of regulatory institutional environment in the relationship between emotional job demands and employee absenteeism likelihood of healthcare workers. Evidence from the low-income country context. </a:t>
            </a:r>
            <a:r>
              <a:rPr lang="en-US" sz="800" i="1" dirty="0"/>
              <a:t>Frontiers in Psychology</a:t>
            </a:r>
            <a:r>
              <a:rPr lang="en-US" sz="800" dirty="0"/>
              <a:t>, </a:t>
            </a:r>
            <a:r>
              <a:rPr lang="en-US" sz="800" i="1" dirty="0"/>
              <a:t>11</a:t>
            </a:r>
            <a:r>
              <a:rPr lang="en-US" sz="800" dirty="0"/>
              <a:t>, p.1052.</a:t>
            </a:r>
          </a:p>
          <a:p>
            <a:pPr marL="114300" indent="0">
              <a:buNone/>
            </a:pPr>
            <a:r>
              <a:rPr lang="en-US" sz="800" dirty="0"/>
              <a:t>Nasr </a:t>
            </a:r>
            <a:r>
              <a:rPr lang="en-US" sz="800" dirty="0" err="1"/>
              <a:t>Esfahani</a:t>
            </a:r>
            <a:r>
              <a:rPr lang="en-US" sz="800" dirty="0"/>
              <a:t>, M., </a:t>
            </a:r>
            <a:r>
              <a:rPr lang="en-US" sz="800" dirty="0" err="1"/>
              <a:t>Sharifi</a:t>
            </a:r>
            <a:r>
              <a:rPr lang="en-US" sz="800" dirty="0"/>
              <a:t>, S. and Nasr </a:t>
            </a:r>
            <a:r>
              <a:rPr lang="en-US" sz="800" dirty="0" err="1"/>
              <a:t>Esfahani</a:t>
            </a:r>
            <a:r>
              <a:rPr lang="en-US" sz="800" dirty="0"/>
              <a:t>, M., 2020. Presentation a Model for Employee Absenteeism Management Using Qualitative Method. </a:t>
            </a:r>
            <a:r>
              <a:rPr lang="en-US" sz="800" i="1" dirty="0"/>
              <a:t>Journal of Industrial Strategic Management</a:t>
            </a:r>
            <a:r>
              <a:rPr lang="en-US" sz="800" dirty="0"/>
              <a:t>, </a:t>
            </a:r>
            <a:r>
              <a:rPr lang="en-US" sz="800" i="1" dirty="0"/>
              <a:t>5</a:t>
            </a:r>
            <a:r>
              <a:rPr lang="en-US" sz="800" dirty="0"/>
              <a:t>(1), pp.13-33.</a:t>
            </a:r>
          </a:p>
          <a:p>
            <a:pPr marL="114300" indent="0">
              <a:buNone/>
            </a:pPr>
            <a:r>
              <a:rPr lang="en-US" sz="800" dirty="0"/>
              <a:t>O'Sullivan, O.P., Chang, N.H., Baker, P. and Shah, A., 2020. Quality improvement at East London NHS Foundation Trust: the pathway to embedding lasting change. </a:t>
            </a:r>
            <a:r>
              <a:rPr lang="en-US" sz="800" i="1" dirty="0"/>
              <a:t>International Journal of Health Governance</a:t>
            </a:r>
            <a:r>
              <a:rPr lang="en-US" sz="800" dirty="0"/>
              <a:t>.</a:t>
            </a:r>
          </a:p>
          <a:p>
            <a:pPr marL="114300" indent="0">
              <a:buNone/>
            </a:pPr>
            <a:r>
              <a:rPr lang="en-US" sz="800" dirty="0"/>
              <a:t>Parsons, V., </a:t>
            </a:r>
            <a:r>
              <a:rPr lang="en-US" sz="800" dirty="0" err="1"/>
              <a:t>Juszczyk</a:t>
            </a:r>
            <a:r>
              <a:rPr lang="en-US" sz="800" dirty="0"/>
              <a:t>, D., </a:t>
            </a:r>
            <a:r>
              <a:rPr lang="en-US" sz="800" dirty="0" err="1"/>
              <a:t>Gilworth</a:t>
            </a:r>
            <a:r>
              <a:rPr lang="en-US" sz="800" dirty="0"/>
              <a:t>, G., </a:t>
            </a:r>
            <a:r>
              <a:rPr lang="en-US" sz="800" dirty="0" err="1"/>
              <a:t>Ntani</a:t>
            </a:r>
            <a:r>
              <a:rPr lang="en-US" sz="800" dirty="0"/>
              <a:t>, G., </a:t>
            </a:r>
            <a:r>
              <a:rPr lang="en-US" sz="800" dirty="0" err="1"/>
              <a:t>McCrone</a:t>
            </a:r>
            <a:r>
              <a:rPr lang="en-US" sz="800" dirty="0"/>
              <a:t>, P., Hatch, S., Shannon, R., Henderson, M., Coggon, D., </a:t>
            </a:r>
            <a:r>
              <a:rPr lang="en-US" sz="800" dirty="0" err="1"/>
              <a:t>Molokhia</a:t>
            </a:r>
            <a:r>
              <a:rPr lang="en-US" sz="800" dirty="0"/>
              <a:t>, M. and </a:t>
            </a:r>
            <a:r>
              <a:rPr lang="en-US" sz="800" dirty="0" err="1"/>
              <a:t>Smedley</a:t>
            </a:r>
            <a:r>
              <a:rPr lang="en-US" sz="800" dirty="0"/>
              <a:t>, J., 2021. A case management occupational health model to facilitate earlier return to work of NHS staff with common mental health disorders: a feasibility study. </a:t>
            </a:r>
            <a:r>
              <a:rPr lang="en-US" sz="800" i="1" dirty="0"/>
              <a:t>Health technology assessment (Winchester, England)</a:t>
            </a:r>
            <a:r>
              <a:rPr lang="en-US" sz="800" dirty="0"/>
              <a:t>, </a:t>
            </a:r>
            <a:r>
              <a:rPr lang="en-US" sz="800" i="1" dirty="0"/>
              <a:t>25</a:t>
            </a:r>
            <a:r>
              <a:rPr lang="en-US" sz="800" dirty="0"/>
              <a:t>(12), p.1.</a:t>
            </a:r>
          </a:p>
          <a:p>
            <a:pPr marL="114300" indent="0">
              <a:buNone/>
            </a:pPr>
            <a:r>
              <a:rPr lang="en-US" sz="800" dirty="0" err="1"/>
              <a:t>Raine</a:t>
            </a:r>
            <a:r>
              <a:rPr lang="en-US" sz="800" dirty="0"/>
              <a:t>, G.A., Thomas, S., Rodgers, M., Wright, K. and Eastwood, A.J., 2020. Workplace-based interventions to promote healthy lifestyles in the NHS workforce: a rapid scoping and evidence map. </a:t>
            </a:r>
            <a:r>
              <a:rPr lang="en-US" sz="800" i="1" dirty="0"/>
              <a:t>Health Services and Delivery Research</a:t>
            </a:r>
            <a:r>
              <a:rPr lang="en-US" sz="800" dirty="0"/>
              <a:t>, pp.1-106.</a:t>
            </a:r>
          </a:p>
          <a:p>
            <a:pPr marL="114300" indent="0">
              <a:buNone/>
            </a:pPr>
            <a:r>
              <a:rPr lang="en-US" sz="800" dirty="0" err="1"/>
              <a:t>Tweheyo</a:t>
            </a:r>
            <a:r>
              <a:rPr lang="en-US" sz="800" dirty="0"/>
              <a:t>, R., Reed, C., Campbell, S., Davies, L. and </a:t>
            </a:r>
            <a:r>
              <a:rPr lang="en-US" sz="800" dirty="0" err="1"/>
              <a:t>Daker</a:t>
            </a:r>
            <a:r>
              <a:rPr lang="en-US" sz="800" dirty="0"/>
              <a:t>-White, G., 2019. ‘I have no love for such people, because they leave us to suffer’: a qualitative study of health workers’ responses and institutional adaptations to absenteeism in rural Uganda. </a:t>
            </a:r>
            <a:r>
              <a:rPr lang="en-US" sz="800" i="1" dirty="0"/>
              <a:t>BMJ Global Health</a:t>
            </a:r>
            <a:r>
              <a:rPr lang="en-US" sz="800" dirty="0"/>
              <a:t>, </a:t>
            </a:r>
            <a:r>
              <a:rPr lang="en-US" sz="800" i="1" dirty="0"/>
              <a:t>4</a:t>
            </a:r>
            <a:r>
              <a:rPr lang="en-US" sz="800" dirty="0"/>
              <a:t>(3), p.e001376.</a:t>
            </a:r>
          </a:p>
          <a:p>
            <a:pPr marL="114300" indent="0">
              <a:buNone/>
            </a:pPr>
            <a:r>
              <a:rPr lang="en-US" sz="800" b="1" dirty="0"/>
              <a:t>Website </a:t>
            </a:r>
            <a:endParaRPr lang="en-US" sz="800" dirty="0"/>
          </a:p>
          <a:p>
            <a:pPr marL="114300" indent="0">
              <a:buNone/>
            </a:pPr>
            <a:r>
              <a:rPr lang="en-US" sz="800" dirty="0"/>
              <a:t>Mcht.nhs.uk, (2022). About Us, Available at: https://www.mcht.nhs.uk/ [Accessed on: 1</a:t>
            </a:r>
            <a:r>
              <a:rPr lang="en-US" sz="800" baseline="30000" dirty="0"/>
              <a:t>st</a:t>
            </a:r>
            <a:r>
              <a:rPr lang="en-US" sz="800" dirty="0"/>
              <a:t> March, 2022]</a:t>
            </a:r>
          </a:p>
          <a:p>
            <a:endParaRPr lang="en-US" sz="800" dirty="0"/>
          </a:p>
        </p:txBody>
      </p:sp>
      <p:sp>
        <p:nvSpPr>
          <p:cNvPr id="2" name="Title 1"/>
          <p:cNvSpPr>
            <a:spLocks noGrp="1"/>
          </p:cNvSpPr>
          <p:nvPr>
            <p:ph type="title"/>
          </p:nvPr>
        </p:nvSpPr>
        <p:spPr/>
        <p:txBody>
          <a:bodyPr/>
          <a:lstStyle/>
          <a:p>
            <a:r>
              <a:rPr lang="en" b="1" dirty="0">
                <a:latin typeface="Times New Roman"/>
                <a:ea typeface="Times New Roman"/>
                <a:cs typeface="Times New Roman"/>
                <a:sym typeface="Times New Roman"/>
              </a:rPr>
              <a:t>REFERENCE LIST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200275" y="2844006"/>
            <a:ext cx="4743450" cy="1800225"/>
          </a:xfrm>
          <a:prstGeom prst="rect">
            <a:avLst/>
          </a:prstGeom>
        </p:spPr>
      </p:pic>
      <p:sp>
        <p:nvSpPr>
          <p:cNvPr id="2" name="Title 1"/>
          <p:cNvSpPr>
            <a:spLocks noGrp="1"/>
          </p:cNvSpPr>
          <p:nvPr>
            <p:ph type="title"/>
          </p:nvPr>
        </p:nvSpPr>
        <p:spPr/>
        <p:txBody>
          <a:bodyPr/>
          <a:lstStyle/>
          <a:p>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TotalTime>
  <Words>1162</Words>
  <Application>Microsoft Macintosh PowerPoint</Application>
  <PresentationFormat>On-screen Show (4:3)</PresentationFormat>
  <Paragraphs>84</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Lucida Sans Unicode</vt:lpstr>
      <vt:lpstr>Times New Roman</vt:lpstr>
      <vt:lpstr>Verdana</vt:lpstr>
      <vt:lpstr>Wingdings 2</vt:lpstr>
      <vt:lpstr>Wingdings 3</vt:lpstr>
      <vt:lpstr>Concourse</vt:lpstr>
      <vt:lpstr>Module: Problem Solving and Decision Making Module code: BMSW 4004 Module Coordinator: Chijioke Uba Assignment Title: Problem Solving and Decision making</vt:lpstr>
      <vt:lpstr>Introduction</vt:lpstr>
      <vt:lpstr>Nature and impact of the complex problem on employees</vt:lpstr>
      <vt:lpstr>Nature and impact on employees and their organisations</vt:lpstr>
      <vt:lpstr>PESTLE analysis of the macro-environmental factors contributing to the complex problem</vt:lpstr>
      <vt:lpstr>Cause-and-effect analysis of the complex problem</vt:lpstr>
      <vt:lpstr>An evaluation of alternative solutions to absenteeism</vt:lpstr>
      <vt:lpstr>Most justified solution within the alternatives</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Problem Solving and Decision Making Module code: BMSW 4004 Module Coordinator: Assignment Title: Problem Solving and Decision making</dc:title>
  <dc:creator>Saikat</dc:creator>
  <cp:lastModifiedBy>Ibrahim Alamin</cp:lastModifiedBy>
  <cp:revision>4</cp:revision>
  <dcterms:created xsi:type="dcterms:W3CDTF">2006-08-16T00:00:00Z</dcterms:created>
  <dcterms:modified xsi:type="dcterms:W3CDTF">2022-03-13T03:57:13Z</dcterms:modified>
</cp:coreProperties>
</file>