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6" r:id="rId1"/>
  </p:sldMasterIdLst>
  <p:notesMasterIdLst>
    <p:notesMasterId r:id="rId47"/>
  </p:notesMasterIdLst>
  <p:sldIdLst>
    <p:sldId id="281" r:id="rId2"/>
    <p:sldId id="256" r:id="rId3"/>
    <p:sldId id="272" r:id="rId4"/>
    <p:sldId id="289" r:id="rId5"/>
    <p:sldId id="290" r:id="rId6"/>
    <p:sldId id="291" r:id="rId7"/>
    <p:sldId id="292" r:id="rId8"/>
    <p:sldId id="293" r:id="rId9"/>
    <p:sldId id="294" r:id="rId10"/>
    <p:sldId id="274" r:id="rId11"/>
    <p:sldId id="295" r:id="rId12"/>
    <p:sldId id="288" r:id="rId13"/>
    <p:sldId id="296" r:id="rId14"/>
    <p:sldId id="297" r:id="rId15"/>
    <p:sldId id="301" r:id="rId16"/>
    <p:sldId id="300" r:id="rId17"/>
    <p:sldId id="302" r:id="rId18"/>
    <p:sldId id="305" r:id="rId19"/>
    <p:sldId id="303" r:id="rId20"/>
    <p:sldId id="304" r:id="rId21"/>
    <p:sldId id="306" r:id="rId22"/>
    <p:sldId id="307" r:id="rId23"/>
    <p:sldId id="309" r:id="rId24"/>
    <p:sldId id="308" r:id="rId25"/>
    <p:sldId id="310" r:id="rId26"/>
    <p:sldId id="311" r:id="rId27"/>
    <p:sldId id="312" r:id="rId28"/>
    <p:sldId id="266" r:id="rId29"/>
    <p:sldId id="257" r:id="rId30"/>
    <p:sldId id="287" r:id="rId31"/>
    <p:sldId id="273" r:id="rId32"/>
    <p:sldId id="264" r:id="rId33"/>
    <p:sldId id="283" r:id="rId34"/>
    <p:sldId id="284" r:id="rId35"/>
    <p:sldId id="268" r:id="rId36"/>
    <p:sldId id="280" r:id="rId37"/>
    <p:sldId id="262" r:id="rId38"/>
    <p:sldId id="258" r:id="rId39"/>
    <p:sldId id="269" r:id="rId40"/>
    <p:sldId id="285" r:id="rId41"/>
    <p:sldId id="261" r:id="rId42"/>
    <p:sldId id="279" r:id="rId43"/>
    <p:sldId id="270" r:id="rId44"/>
    <p:sldId id="265" r:id="rId45"/>
    <p:sldId id="286" r:id="rId46"/>
  </p:sldIdLst>
  <p:sldSz cx="4321175" cy="2879725"/>
  <p:notesSz cx="7559675" cy="10691813"/>
  <p:defaultTextStyle>
    <a:defPPr>
      <a:defRPr lang="en-GB"/>
    </a:defPPr>
    <a:lvl1pPr algn="l" defTabSz="449263" rtl="0" fontAlgn="base" hangingPunct="0">
      <a:lnSpc>
        <a:spcPct val="82000"/>
      </a:lnSpc>
      <a:spcBef>
        <a:spcPct val="0"/>
      </a:spcBef>
      <a:spcAft>
        <a:spcPct val="0"/>
      </a:spcAft>
      <a:buClr>
        <a:srgbClr val="000000"/>
      </a:buClr>
      <a:buSzPct val="45000"/>
      <a:buFont typeface="Wingdings" pitchFamily="2" charset="2"/>
      <a:defRPr sz="1000" kern="1200">
        <a:solidFill>
          <a:schemeClr val="bg1"/>
        </a:solidFill>
        <a:latin typeface="Times New Roman" charset="0"/>
        <a:ea typeface="+mn-ea"/>
        <a:cs typeface="+mn-cs"/>
      </a:defRPr>
    </a:lvl1pPr>
    <a:lvl2pPr marL="427038" indent="-215900" algn="l" defTabSz="449263" rtl="0" fontAlgn="base" hangingPunct="0">
      <a:lnSpc>
        <a:spcPct val="82000"/>
      </a:lnSpc>
      <a:spcBef>
        <a:spcPct val="0"/>
      </a:spcBef>
      <a:spcAft>
        <a:spcPct val="0"/>
      </a:spcAft>
      <a:buClr>
        <a:srgbClr val="000000"/>
      </a:buClr>
      <a:buSzPct val="45000"/>
      <a:buFont typeface="Wingdings" pitchFamily="2" charset="2"/>
      <a:defRPr sz="1000" kern="1200">
        <a:solidFill>
          <a:schemeClr val="bg1"/>
        </a:solidFill>
        <a:latin typeface="Times New Roman" charset="0"/>
        <a:ea typeface="+mn-ea"/>
        <a:cs typeface="+mn-cs"/>
      </a:defRPr>
    </a:lvl2pPr>
    <a:lvl3pPr marL="642938" indent="-212725" algn="l" defTabSz="449263" rtl="0" fontAlgn="base" hangingPunct="0">
      <a:lnSpc>
        <a:spcPct val="82000"/>
      </a:lnSpc>
      <a:spcBef>
        <a:spcPct val="0"/>
      </a:spcBef>
      <a:spcAft>
        <a:spcPct val="0"/>
      </a:spcAft>
      <a:buClr>
        <a:srgbClr val="000000"/>
      </a:buClr>
      <a:buSzPct val="45000"/>
      <a:buFont typeface="Wingdings" pitchFamily="2" charset="2"/>
      <a:defRPr sz="1000" kern="1200">
        <a:solidFill>
          <a:schemeClr val="bg1"/>
        </a:solidFill>
        <a:latin typeface="Times New Roman" charset="0"/>
        <a:ea typeface="+mn-ea"/>
        <a:cs typeface="+mn-cs"/>
      </a:defRPr>
    </a:lvl3pPr>
    <a:lvl4pPr marL="858838" indent="-212725" algn="l" defTabSz="449263" rtl="0" fontAlgn="base" hangingPunct="0">
      <a:lnSpc>
        <a:spcPct val="82000"/>
      </a:lnSpc>
      <a:spcBef>
        <a:spcPct val="0"/>
      </a:spcBef>
      <a:spcAft>
        <a:spcPct val="0"/>
      </a:spcAft>
      <a:buClr>
        <a:srgbClr val="000000"/>
      </a:buClr>
      <a:buSzPct val="45000"/>
      <a:buFont typeface="Wingdings" pitchFamily="2" charset="2"/>
      <a:defRPr sz="1000" kern="1200">
        <a:solidFill>
          <a:schemeClr val="bg1"/>
        </a:solidFill>
        <a:latin typeface="Times New Roman" charset="0"/>
        <a:ea typeface="+mn-ea"/>
        <a:cs typeface="+mn-cs"/>
      </a:defRPr>
    </a:lvl4pPr>
    <a:lvl5pPr marL="1074738" indent="-214313" algn="l" defTabSz="449263" rtl="0" fontAlgn="base" hangingPunct="0">
      <a:lnSpc>
        <a:spcPct val="82000"/>
      </a:lnSpc>
      <a:spcBef>
        <a:spcPct val="0"/>
      </a:spcBef>
      <a:spcAft>
        <a:spcPct val="0"/>
      </a:spcAft>
      <a:buClr>
        <a:srgbClr val="000000"/>
      </a:buClr>
      <a:buSzPct val="45000"/>
      <a:buFont typeface="Wingdings" pitchFamily="2" charset="2"/>
      <a:defRPr sz="1000" kern="1200">
        <a:solidFill>
          <a:schemeClr val="bg1"/>
        </a:solidFill>
        <a:latin typeface="Times New Roman" charset="0"/>
        <a:ea typeface="+mn-ea"/>
        <a:cs typeface="+mn-cs"/>
      </a:defRPr>
    </a:lvl5pPr>
    <a:lvl6pPr marL="2286000" algn="l" defTabSz="914400" rtl="0" eaLnBrk="1" latinLnBrk="0" hangingPunct="1">
      <a:defRPr sz="1000" kern="1200">
        <a:solidFill>
          <a:schemeClr val="bg1"/>
        </a:solidFill>
        <a:latin typeface="Times New Roman" charset="0"/>
        <a:ea typeface="+mn-ea"/>
        <a:cs typeface="+mn-cs"/>
      </a:defRPr>
    </a:lvl6pPr>
    <a:lvl7pPr marL="2743200" algn="l" defTabSz="914400" rtl="0" eaLnBrk="1" latinLnBrk="0" hangingPunct="1">
      <a:defRPr sz="1000" kern="1200">
        <a:solidFill>
          <a:schemeClr val="bg1"/>
        </a:solidFill>
        <a:latin typeface="Times New Roman" charset="0"/>
        <a:ea typeface="+mn-ea"/>
        <a:cs typeface="+mn-cs"/>
      </a:defRPr>
    </a:lvl7pPr>
    <a:lvl8pPr marL="3200400" algn="l" defTabSz="914400" rtl="0" eaLnBrk="1" latinLnBrk="0" hangingPunct="1">
      <a:defRPr sz="1000" kern="1200">
        <a:solidFill>
          <a:schemeClr val="bg1"/>
        </a:solidFill>
        <a:latin typeface="Times New Roman" charset="0"/>
        <a:ea typeface="+mn-ea"/>
        <a:cs typeface="+mn-cs"/>
      </a:defRPr>
    </a:lvl8pPr>
    <a:lvl9pPr marL="3657600" algn="l" defTabSz="914400" rtl="0" eaLnBrk="1" latinLnBrk="0" hangingPunct="1">
      <a:defRPr sz="1000" kern="1200">
        <a:solidFill>
          <a:schemeClr val="bg1"/>
        </a:solidFill>
        <a:latin typeface="Times New Roman"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1993" autoAdjust="0"/>
  </p:normalViewPr>
  <p:slideViewPr>
    <p:cSldViewPr>
      <p:cViewPr varScale="1">
        <p:scale>
          <a:sx n="68" d="100"/>
          <a:sy n="68" d="100"/>
        </p:scale>
        <p:origin x="-2622" y="-96"/>
      </p:cViewPr>
      <p:guideLst>
        <p:guide orient="horz" pos="823"/>
        <p:guide pos="1235"/>
      </p:guideLst>
    </p:cSldViewPr>
  </p:slideViewPr>
  <p:outlineViewPr>
    <p:cViewPr varScale="1">
      <p:scale>
        <a:sx n="170" d="200"/>
        <a:sy n="170" d="200"/>
      </p:scale>
      <p:origin x="-780" y="-84"/>
    </p:cViewPr>
  </p:outlineViewPr>
  <p:notesTextViewPr>
    <p:cViewPr>
      <p:scale>
        <a:sx n="100" d="100"/>
        <a:sy n="100" d="100"/>
      </p:scale>
      <p:origin x="0" y="0"/>
    </p:cViewPr>
  </p:notesTextViewPr>
  <p:notesViewPr>
    <p:cSldViewPr>
      <p:cViewPr varScale="1">
        <p:scale>
          <a:sx n="73" d="100"/>
          <a:sy n="73" d="100"/>
        </p:scale>
        <p:origin x="-1458"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5.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3" name="AutoShape 1"/>
          <p:cNvSpPr>
            <a:spLocks noChangeArrowheads="1"/>
          </p:cNvSpPr>
          <p:nvPr/>
        </p:nvSpPr>
        <p:spPr bwMode="auto">
          <a:xfrm>
            <a:off x="0" y="0"/>
            <a:ext cx="7559675" cy="10691813"/>
          </a:xfrm>
          <a:prstGeom prst="roundRect">
            <a:avLst>
              <a:gd name="adj" fmla="val 19"/>
            </a:avLst>
          </a:prstGeom>
          <a:solidFill>
            <a:srgbClr val="FFFFFF"/>
          </a:solidFill>
          <a:ln w="9360">
            <a:noFill/>
            <a:miter lim="800000"/>
            <a:headEnd/>
            <a:tailEnd/>
          </a:ln>
          <a:effectLst/>
        </p:spPr>
        <p:txBody>
          <a:bodyPr wrap="none" anchor="ctr"/>
          <a:lstStyle/>
          <a:p>
            <a:pPr>
              <a:defRPr/>
            </a:pPr>
            <a:endParaRPr lang="en-GB">
              <a:latin typeface="Times New Roman" pitchFamily="18" charset="0"/>
            </a:endParaRPr>
          </a:p>
        </p:txBody>
      </p:sp>
      <p:sp>
        <p:nvSpPr>
          <p:cNvPr id="3074" name="AutoShape 2"/>
          <p:cNvSpPr>
            <a:spLocks noChangeArrowheads="1"/>
          </p:cNvSpPr>
          <p:nvPr/>
        </p:nvSpPr>
        <p:spPr bwMode="auto">
          <a:xfrm>
            <a:off x="0" y="0"/>
            <a:ext cx="7559675" cy="10691813"/>
          </a:xfrm>
          <a:prstGeom prst="roundRect">
            <a:avLst>
              <a:gd name="adj" fmla="val 19"/>
            </a:avLst>
          </a:prstGeom>
          <a:solidFill>
            <a:srgbClr val="FFFFFF"/>
          </a:solidFill>
          <a:ln w="9525">
            <a:noFill/>
            <a:round/>
            <a:headEnd/>
            <a:tailEnd/>
          </a:ln>
          <a:effectLst/>
        </p:spPr>
        <p:txBody>
          <a:bodyPr wrap="none" anchor="ctr"/>
          <a:lstStyle/>
          <a:p>
            <a:pPr>
              <a:defRPr/>
            </a:pPr>
            <a:endParaRPr lang="en-GB">
              <a:latin typeface="Times New Roman" pitchFamily="18" charset="0"/>
            </a:endParaRPr>
          </a:p>
        </p:txBody>
      </p:sp>
      <p:sp>
        <p:nvSpPr>
          <p:cNvPr id="3075" name="AutoShape 3"/>
          <p:cNvSpPr>
            <a:spLocks noChangeArrowheads="1"/>
          </p:cNvSpPr>
          <p:nvPr/>
        </p:nvSpPr>
        <p:spPr bwMode="auto">
          <a:xfrm>
            <a:off x="0" y="0"/>
            <a:ext cx="7559675" cy="10691813"/>
          </a:xfrm>
          <a:prstGeom prst="roundRect">
            <a:avLst>
              <a:gd name="adj" fmla="val 19"/>
            </a:avLst>
          </a:prstGeom>
          <a:solidFill>
            <a:srgbClr val="FFFFFF"/>
          </a:solidFill>
          <a:ln w="9525">
            <a:noFill/>
            <a:round/>
            <a:headEnd/>
            <a:tailEnd/>
          </a:ln>
          <a:effectLst/>
        </p:spPr>
        <p:txBody>
          <a:bodyPr wrap="none" anchor="ctr"/>
          <a:lstStyle/>
          <a:p>
            <a:pPr>
              <a:defRPr/>
            </a:pPr>
            <a:endParaRPr lang="en-GB">
              <a:latin typeface="Times New Roman" pitchFamily="18" charset="0"/>
            </a:endParaRPr>
          </a:p>
        </p:txBody>
      </p:sp>
      <p:sp>
        <p:nvSpPr>
          <p:cNvPr id="29701" name="Rectangle 4"/>
          <p:cNvSpPr>
            <a:spLocks noGrp="1" noRot="1" noChangeAspect="1" noChangeArrowheads="1"/>
          </p:cNvSpPr>
          <p:nvPr>
            <p:ph type="sldImg"/>
          </p:nvPr>
        </p:nvSpPr>
        <p:spPr bwMode="auto">
          <a:xfrm>
            <a:off x="-4456113" y="0"/>
            <a:ext cx="21909088" cy="14601825"/>
          </a:xfrm>
          <a:prstGeom prst="rect">
            <a:avLst/>
          </a:prstGeom>
          <a:noFill/>
          <a:ln w="9525">
            <a:noFill/>
            <a:round/>
            <a:headEnd/>
            <a:tailEnd/>
          </a:ln>
        </p:spPr>
      </p:sp>
      <p:sp>
        <p:nvSpPr>
          <p:cNvPr id="3077" name="Rectangle 5"/>
          <p:cNvSpPr>
            <a:spLocks noGrp="1" noChangeArrowheads="1"/>
          </p:cNvSpPr>
          <p:nvPr>
            <p:ph type="body"/>
          </p:nvPr>
        </p:nvSpPr>
        <p:spPr bwMode="auto">
          <a:xfrm>
            <a:off x="755650" y="5078413"/>
            <a:ext cx="6042025" cy="4805362"/>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endParaRPr lang="en-US" noProof="0" smtClean="0"/>
          </a:p>
        </p:txBody>
      </p:sp>
    </p:spTree>
    <p:extLst>
      <p:ext uri="{BB962C8B-B14F-4D97-AF65-F5344CB8AC3E}">
        <p14:creationId xmlns:p14="http://schemas.microsoft.com/office/powerpoint/2010/main" val="603908011"/>
      </p:ext>
    </p:extLst>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charset="0"/>
      <a:defRPr sz="1200" kern="1200">
        <a:solidFill>
          <a:srgbClr val="000000"/>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p:sp>
      <p:sp>
        <p:nvSpPr>
          <p:cNvPr id="30723" name="Rectangle 3"/>
          <p:cNvSpPr>
            <a:spLocks noGrp="1" noChangeArrowheads="1"/>
          </p:cNvSpPr>
          <p:nvPr>
            <p:ph type="body" idx="1"/>
          </p:nvPr>
        </p:nvSpPr>
        <p:spPr>
          <a:noFill/>
          <a:ln/>
        </p:spPr>
        <p:txBody>
          <a:bodyPr/>
          <a:lstStyle/>
          <a:p>
            <a:endParaRPr lang="en-US" smtClean="0">
              <a:latin typeface="Times New Roman"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Text Box 1"/>
          <p:cNvSpPr txBox="1">
            <a:spLocks noChangeArrowheads="1"/>
          </p:cNvSpPr>
          <p:nvPr/>
        </p:nvSpPr>
        <p:spPr bwMode="auto">
          <a:xfrm>
            <a:off x="720725" y="812800"/>
            <a:ext cx="6119813" cy="4010025"/>
          </a:xfrm>
          <a:prstGeom prst="rect">
            <a:avLst/>
          </a:prstGeom>
          <a:solidFill>
            <a:srgbClr val="FFFFFF"/>
          </a:solidFill>
          <a:ln w="9360">
            <a:solidFill>
              <a:srgbClr val="000000"/>
            </a:solidFill>
            <a:miter lim="800000"/>
            <a:headEnd/>
            <a:tailEnd/>
          </a:ln>
        </p:spPr>
        <p:txBody>
          <a:bodyPr wrap="none" anchor="ctr"/>
          <a:lstStyle/>
          <a:p>
            <a:endParaRPr lang="en-US"/>
          </a:p>
        </p:txBody>
      </p:sp>
      <p:sp>
        <p:nvSpPr>
          <p:cNvPr id="31747" name="Rectangle 2"/>
          <p:cNvSpPr txBox="1">
            <a:spLocks noGrp="1" noChangeArrowheads="1"/>
          </p:cNvSpPr>
          <p:nvPr>
            <p:ph type="body"/>
          </p:nvPr>
        </p:nvSpPr>
        <p:spPr>
          <a:xfrm>
            <a:off x="755650" y="5078413"/>
            <a:ext cx="6045200" cy="4810125"/>
          </a:xfrm>
          <a:noFill/>
          <a:ln/>
        </p:spPr>
        <p:txBody>
          <a:bodyPr/>
          <a:lstStyle/>
          <a:p>
            <a:pPr>
              <a:lnSpc>
                <a:spcPct val="95000"/>
              </a:lnSpc>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dirty="0" smtClean="0">
                <a:latin typeface="Times New Roman" charset="0"/>
              </a:rPr>
              <a:t>Aims of session</a:t>
            </a:r>
          </a:p>
        </p:txBody>
      </p:sp>
      <p:sp>
        <p:nvSpPr>
          <p:cNvPr id="31748" name="Text Box 3"/>
          <p:cNvSpPr txBox="1">
            <a:spLocks noChangeArrowheads="1"/>
          </p:cNvSpPr>
          <p:nvPr/>
        </p:nvSpPr>
        <p:spPr bwMode="auto">
          <a:xfrm>
            <a:off x="0" y="0"/>
            <a:ext cx="13000038" cy="14603413"/>
          </a:xfrm>
          <a:prstGeom prst="rect">
            <a:avLst/>
          </a:prstGeom>
          <a:solidFill>
            <a:srgbClr val="FFFFFF"/>
          </a:solidFill>
          <a:ln w="9525">
            <a:solidFill>
              <a:srgbClr val="000000"/>
            </a:solidFill>
            <a:miter lim="800000"/>
            <a:headEnd/>
            <a:tailEnd/>
          </a:ln>
        </p:spPr>
        <p:txBody>
          <a:bodyPr wrap="none" anchor="ct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1374775" y="954088"/>
            <a:ext cx="5832475" cy="3887787"/>
          </a:xfrm>
        </p:spPr>
      </p:sp>
      <p:sp>
        <p:nvSpPr>
          <p:cNvPr id="32771" name="Rectangle 3"/>
          <p:cNvSpPr>
            <a:spLocks noGrp="1" noChangeArrowheads="1"/>
          </p:cNvSpPr>
          <p:nvPr>
            <p:ph type="body" idx="1"/>
          </p:nvPr>
        </p:nvSpPr>
        <p:spPr>
          <a:noFill/>
          <a:ln/>
        </p:spPr>
        <p:txBody>
          <a:bodyPr/>
          <a:lstStyle/>
          <a:p>
            <a:pPr>
              <a:lnSpc>
                <a:spcPct val="95000"/>
              </a:lnSpc>
              <a:spcBef>
                <a:spcPts val="450"/>
              </a:spcBef>
            </a:pPr>
            <a:endParaRPr lang="en-GB" smtClean="0">
              <a:latin typeface="Times New Roman" charset="0"/>
            </a:endParaRPr>
          </a:p>
          <a:p>
            <a:pPr>
              <a:lnSpc>
                <a:spcPct val="95000"/>
              </a:lnSpc>
              <a:spcBef>
                <a:spcPts val="450"/>
              </a:spcBef>
            </a:pPr>
            <a:r>
              <a:rPr lang="en-GB" smtClean="0">
                <a:latin typeface="Times New Roman" charset="0"/>
              </a:rPr>
              <a:t>Refer to Blakemore &amp; Frith model, p. 17.   There are facts at the brain and behaviour levels but we need theory at the level of mind – cognitive level</a:t>
            </a:r>
          </a:p>
          <a:p>
            <a:endParaRPr lang="en-GB" smtClean="0">
              <a:latin typeface="Times New Roman" charset="0"/>
            </a:endParaRPr>
          </a:p>
          <a:p>
            <a:r>
              <a:rPr lang="en-GB" smtClean="0">
                <a:latin typeface="Times New Roman" charset="0"/>
              </a:rPr>
              <a:t>The aim here is to explain the theory/theories underpinning learning in learners with PMLD.</a:t>
            </a:r>
          </a:p>
          <a:p>
            <a:endParaRPr lang="en-GB" smtClean="0">
              <a:latin typeface="Times New Roman" charset="0"/>
            </a:endParaRPr>
          </a:p>
          <a:p>
            <a:r>
              <a:rPr lang="en-GB" b="1" smtClean="0">
                <a:latin typeface="Times New Roman" charset="0"/>
              </a:rPr>
              <a:t>See ADDITIONAL GUIDANCE pp. 15-21  ‘A Focus on Learning’</a:t>
            </a:r>
          </a:p>
          <a:p>
            <a:endParaRPr lang="en-GB" b="1" smtClean="0">
              <a:latin typeface="Times New Roman" charset="0"/>
            </a:endParaRPr>
          </a:p>
          <a:p>
            <a:endParaRPr lang="en-US" b="1" smtClean="0">
              <a:latin typeface="Times New Roman"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1374775" y="954088"/>
            <a:ext cx="5832475" cy="3887787"/>
          </a:xfrm>
        </p:spPr>
      </p:sp>
      <p:sp>
        <p:nvSpPr>
          <p:cNvPr id="32771" name="Rectangle 3"/>
          <p:cNvSpPr>
            <a:spLocks noGrp="1" noChangeArrowheads="1"/>
          </p:cNvSpPr>
          <p:nvPr>
            <p:ph type="body" idx="1"/>
          </p:nvPr>
        </p:nvSpPr>
        <p:spPr>
          <a:noFill/>
          <a:ln/>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t>What do we mean when we talk about intentional communication?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t>There are many different definitions of intentional communication – I expect you’re familiar with some of </a:t>
            </a:r>
            <a:r>
              <a:rPr lang="en-GB" sz="1200" baseline="0" dirty="0" smtClean="0"/>
              <a:t>them </a:t>
            </a:r>
            <a:endParaRPr lang="en-GB"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t>This is quite a complicated </a:t>
            </a:r>
            <a:r>
              <a:rPr lang="en-GB" sz="1200" baseline="0" dirty="0" smtClean="0"/>
              <a:t>one </a:t>
            </a:r>
            <a:r>
              <a:rPr lang="en-GB" sz="1200" baseline="0" dirty="0" smtClean="0"/>
              <a:t>but I’ve chosen it deliberately because it highlights what we see as the key issues to do with developing communication</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t>it involves purposeful behaviour- but that purposeful behaviour is not necessarily about obtaining something we want, it might be engaged in simply to share an experience with someone else, </a:t>
            </a:r>
            <a:r>
              <a:rPr lang="en-GB" sz="1200" baseline="0" dirty="0" smtClean="0"/>
              <a:t>Jean Ware describes </a:t>
            </a:r>
            <a:r>
              <a:rPr lang="en-GB" sz="1200" baseline="0" dirty="0" smtClean="0"/>
              <a:t>this as communication which is indulged in for it’s own sake, or for the pleasure of the social exchange  - the child who sees the wind blowing the leaves outside the window vocalises and looks towards them, and back at you is probably not saying- I want those leaves- but rather- look at those lovely leaves!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t>Of course it is sometimes, quite a lot of the time about </a:t>
            </a:r>
            <a:r>
              <a:rPr lang="en-GB" sz="1200" baseline="0" dirty="0" smtClean="0"/>
              <a:t>getting </a:t>
            </a:r>
            <a:r>
              <a:rPr lang="en-GB" sz="1200" baseline="0" dirty="0" smtClean="0"/>
              <a:t>things one wants, or making sure one doesn’t get something one doesn’t want – but not always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t>And very importantly this definition goes for being quite explicit that to describe communication as intention you have to have some evidence of the intent- I’ll be coming back to that a bit later on. </a:t>
            </a:r>
          </a:p>
          <a:p>
            <a:endParaRPr lang="en-US" b="1" dirty="0" smtClean="0">
              <a:latin typeface="Times New Roman"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28813" y="798513"/>
            <a:ext cx="4237037" cy="2825750"/>
          </a:xfrm>
        </p:spPr>
      </p:sp>
      <p:sp>
        <p:nvSpPr>
          <p:cNvPr id="3" name="Notes Placeholder 2"/>
          <p:cNvSpPr>
            <a:spLocks noGrp="1"/>
          </p:cNvSpPr>
          <p:nvPr>
            <p:ph type="body" idx="1"/>
          </p:nvPr>
        </p:nvSpPr>
        <p:spPr/>
        <p:txBody>
          <a:bodyPr>
            <a:normAutofit/>
          </a:bodyPr>
          <a:lstStyle/>
          <a:p>
            <a:pPr defTabSz="996147" eaLnBrk="1" fontAlgn="auto" hangingPunct="1">
              <a:spcBef>
                <a:spcPts val="0"/>
              </a:spcBef>
              <a:spcAft>
                <a:spcPts val="0"/>
              </a:spcAft>
              <a:buClrTx/>
              <a:buSzTx/>
              <a:defRPr/>
            </a:pPr>
            <a:r>
              <a:rPr lang="en-GB" sz="1500" dirty="0"/>
              <a:t>The </a:t>
            </a:r>
            <a:r>
              <a:rPr lang="en-GB" sz="1500" dirty="0" err="1"/>
              <a:t>routemap</a:t>
            </a:r>
            <a:r>
              <a:rPr lang="en-GB" sz="1500" dirty="0"/>
              <a:t> additional guidance booklet  lists these four main stages of the development of intentional communication which are taken from the work of Charity Rowland- but it’s possible to find many similar lists.</a:t>
            </a:r>
          </a:p>
          <a:p>
            <a:pPr defTabSz="996147" eaLnBrk="1" fontAlgn="auto" hangingPunct="1">
              <a:spcBef>
                <a:spcPts val="0"/>
              </a:spcBef>
              <a:spcAft>
                <a:spcPts val="0"/>
              </a:spcAft>
              <a:buClrTx/>
              <a:buSzTx/>
              <a:defRPr/>
            </a:pPr>
            <a:endParaRPr lang="en-GB" baseline="0" dirty="0" smtClean="0"/>
          </a:p>
          <a:p>
            <a:pPr defTabSz="996147" eaLnBrk="1" fontAlgn="auto" hangingPunct="1">
              <a:spcBef>
                <a:spcPts val="0"/>
              </a:spcBef>
              <a:spcAft>
                <a:spcPts val="0"/>
              </a:spcAft>
              <a:buClrTx/>
              <a:buSzTx/>
              <a:defRPr/>
            </a:pPr>
            <a:endParaRPr lang="en-GB" baseline="0" dirty="0" smtClean="0"/>
          </a:p>
        </p:txBody>
      </p:sp>
      <p:sp>
        <p:nvSpPr>
          <p:cNvPr id="4" name="Slide Number Placeholder 3"/>
          <p:cNvSpPr>
            <a:spLocks noGrp="1"/>
          </p:cNvSpPr>
          <p:nvPr>
            <p:ph type="sldNum" sz="quarter" idx="10"/>
          </p:nvPr>
        </p:nvSpPr>
        <p:spPr>
          <a:xfrm>
            <a:off x="4282054" y="10155772"/>
            <a:ext cx="3275860" cy="534334"/>
          </a:xfrm>
          <a:prstGeom prst="rect">
            <a:avLst/>
          </a:prstGeom>
        </p:spPr>
        <p:txBody>
          <a:bodyPr lIns="99615" tIns="49807" rIns="99615" bIns="49807"/>
          <a:lstStyle/>
          <a:p>
            <a:fld id="{4DA35E6C-2FC2-430B-B278-A20BAFD23577}"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The </a:t>
            </a:r>
            <a:r>
              <a:rPr lang="en-GB" sz="1200" dirty="0" err="1" smtClean="0"/>
              <a:t>Routemap</a:t>
            </a:r>
            <a:r>
              <a:rPr lang="en-GB" sz="1200" dirty="0" smtClean="0"/>
              <a:t> is very largely concerned with the stages before conventional</a:t>
            </a:r>
            <a:r>
              <a:rPr lang="en-GB" sz="1200" baseline="0" dirty="0" smtClean="0"/>
              <a:t> communication and very particularly with how pupils with PMLD can be helped to progress through the first two stages of pre-intentional and voluntary behaviours to intentional communication.</a:t>
            </a:r>
          </a:p>
          <a:p>
            <a:endParaRPr lang="en-GB" dirty="0"/>
          </a:p>
        </p:txBody>
      </p:sp>
    </p:spTree>
    <p:extLst>
      <p:ext uri="{BB962C8B-B14F-4D97-AF65-F5344CB8AC3E}">
        <p14:creationId xmlns:p14="http://schemas.microsoft.com/office/powerpoint/2010/main" val="1653400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p:sp>
      <p:sp>
        <p:nvSpPr>
          <p:cNvPr id="33795" name="Rectangle 3"/>
          <p:cNvSpPr>
            <a:spLocks noGrp="1" noChangeArrowheads="1"/>
          </p:cNvSpPr>
          <p:nvPr>
            <p:ph type="body" idx="1"/>
          </p:nvPr>
        </p:nvSpPr>
        <p:spPr>
          <a:noFill/>
          <a:ln/>
        </p:spPr>
        <p:txBody>
          <a:bodyPr/>
          <a:lstStyle/>
          <a:p>
            <a:r>
              <a:rPr lang="en-GB" dirty="0" smtClean="0">
                <a:latin typeface="Times New Roman" charset="0"/>
              </a:rPr>
              <a:t>The learner’s behaviour is largely reflexive (responding primarily to internal sensations) but some signs of voluntary behaviours.</a:t>
            </a:r>
          </a:p>
          <a:p>
            <a:endParaRPr lang="en-GB" dirty="0" smtClean="0">
              <a:latin typeface="Times New Roman" charset="0"/>
            </a:endParaRPr>
          </a:p>
          <a:p>
            <a:r>
              <a:rPr lang="en-GB" dirty="0" err="1" smtClean="0">
                <a:latin typeface="Times New Roman" charset="0"/>
              </a:rPr>
              <a:t>RfL</a:t>
            </a:r>
            <a:r>
              <a:rPr lang="en-GB" dirty="0" smtClean="0">
                <a:latin typeface="Times New Roman" charset="0"/>
              </a:rPr>
              <a:t> 1 Notices</a:t>
            </a:r>
            <a:r>
              <a:rPr lang="en-GB" baseline="0" dirty="0" smtClean="0">
                <a:latin typeface="Times New Roman" charset="0"/>
              </a:rPr>
              <a:t> stimuli  (Megan)</a:t>
            </a:r>
            <a:endParaRPr lang="en-US" dirty="0" smtClean="0">
              <a:latin typeface="Times New Roman"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28813" y="798513"/>
            <a:ext cx="4237037" cy="28257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4282054" y="10155772"/>
            <a:ext cx="3275860" cy="534334"/>
          </a:xfrm>
          <a:prstGeom prst="rect">
            <a:avLst/>
          </a:prstGeom>
        </p:spPr>
        <p:txBody>
          <a:bodyPr lIns="99615" tIns="49807" rIns="99615" bIns="49807"/>
          <a:lstStyle/>
          <a:p>
            <a:fld id="{81F347B7-CEBF-4F3F-AFCE-F1D07A8D659E}" type="slidenum">
              <a:rPr lang="en-US" smtClean="0">
                <a:solidFill>
                  <a:prstClr val="black"/>
                </a:solidFill>
                <a:latin typeface="Calibri"/>
              </a:rPr>
              <a:pPr/>
              <a:t>11</a:t>
            </a:fld>
            <a:endParaRPr lang="en-US">
              <a:solidFill>
                <a:prstClr val="black"/>
              </a:solidFill>
              <a:latin typeface="Calibri"/>
            </a:endParaRPr>
          </a:p>
        </p:txBody>
      </p:sp>
    </p:spTree>
    <p:extLst>
      <p:ext uri="{BB962C8B-B14F-4D97-AF65-F5344CB8AC3E}">
        <p14:creationId xmlns:p14="http://schemas.microsoft.com/office/powerpoint/2010/main" val="3604665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Assessment booklet</a:t>
            </a:r>
            <a:endParaRPr lang="en-GB" dirty="0"/>
          </a:p>
        </p:txBody>
      </p:sp>
    </p:spTree>
    <p:extLst>
      <p:ext uri="{BB962C8B-B14F-4D97-AF65-F5344CB8AC3E}">
        <p14:creationId xmlns:p14="http://schemas.microsoft.com/office/powerpoint/2010/main" val="6175252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RfL</a:t>
            </a:r>
            <a:r>
              <a:rPr lang="en-GB" dirty="0" smtClean="0"/>
              <a:t> 2   Reacts to close contact with familiar adult  (Tori)</a:t>
            </a:r>
            <a:endParaRPr lang="en-GB" dirty="0"/>
          </a:p>
        </p:txBody>
      </p:sp>
    </p:spTree>
    <p:extLst>
      <p:ext uri="{BB962C8B-B14F-4D97-AF65-F5344CB8AC3E}">
        <p14:creationId xmlns:p14="http://schemas.microsoft.com/office/powerpoint/2010/main" val="595437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28813" y="798513"/>
            <a:ext cx="4237037" cy="28257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4282054" y="10155772"/>
            <a:ext cx="3275860" cy="534334"/>
          </a:xfrm>
          <a:prstGeom prst="rect">
            <a:avLst/>
          </a:prstGeom>
        </p:spPr>
        <p:txBody>
          <a:bodyPr lIns="99615" tIns="49807" rIns="99615" bIns="49807"/>
          <a:lstStyle/>
          <a:p>
            <a:fld id="{81F347B7-CEBF-4F3F-AFCE-F1D07A8D659E}" type="slidenum">
              <a:rPr lang="en-US" smtClean="0">
                <a:solidFill>
                  <a:prstClr val="black"/>
                </a:solidFill>
                <a:latin typeface="Calibri"/>
              </a:rPr>
              <a:pPr/>
              <a:t>14</a:t>
            </a:fld>
            <a:endParaRPr lang="en-US">
              <a:solidFill>
                <a:prstClr val="black"/>
              </a:solidFill>
              <a:latin typeface="Calibri"/>
            </a:endParaRPr>
          </a:p>
        </p:txBody>
      </p:sp>
    </p:spTree>
    <p:extLst>
      <p:ext uri="{BB962C8B-B14F-4D97-AF65-F5344CB8AC3E}">
        <p14:creationId xmlns:p14="http://schemas.microsoft.com/office/powerpoint/2010/main" val="2899522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xfrm>
            <a:off x="981075" y="209550"/>
            <a:ext cx="4170363" cy="2779713"/>
          </a:xfrm>
          <a:ln/>
        </p:spPr>
      </p:sp>
      <p:sp>
        <p:nvSpPr>
          <p:cNvPr id="79875" name="Notes Placeholder 2"/>
          <p:cNvSpPr>
            <a:spLocks noGrp="1"/>
          </p:cNvSpPr>
          <p:nvPr>
            <p:ph type="body" idx="1"/>
          </p:nvPr>
        </p:nvSpPr>
        <p:spPr>
          <a:xfrm>
            <a:off x="755968" y="3072041"/>
            <a:ext cx="6047740" cy="732649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200" dirty="0" smtClean="0"/>
              <a:t>Here the focus of the routine is on the human interaction , the enjoyment of the ‘game’ for its own intrinsic  sake.</a:t>
            </a:r>
          </a:p>
          <a:p>
            <a:endParaRPr lang="en-GB" altLang="en-US" sz="1200" dirty="0" smtClean="0"/>
          </a:p>
          <a:p>
            <a:r>
              <a:rPr lang="en-GB" altLang="en-US" sz="1200" dirty="0" smtClean="0"/>
              <a:t>As well as meeting a basic human need, it provides the context for communication to develop.</a:t>
            </a:r>
          </a:p>
          <a:p>
            <a:endParaRPr lang="en-GB" altLang="en-US" sz="1200" dirty="0" smtClean="0"/>
          </a:p>
          <a:p>
            <a:r>
              <a:rPr lang="en-GB" altLang="en-US" sz="1200" dirty="0" smtClean="0"/>
              <a:t>In this deceptively simple situation:</a:t>
            </a:r>
          </a:p>
          <a:p>
            <a:endParaRPr lang="en-GB" altLang="en-US" sz="1200" dirty="0" smtClean="0"/>
          </a:p>
          <a:p>
            <a:r>
              <a:rPr lang="en-GB" altLang="en-US" sz="1200" dirty="0" smtClean="0"/>
              <a:t>The adult is:</a:t>
            </a:r>
          </a:p>
          <a:p>
            <a:endParaRPr lang="en-GB" altLang="en-US" sz="1200" dirty="0" smtClean="0"/>
          </a:p>
          <a:p>
            <a:pPr>
              <a:buFontTx/>
              <a:buChar char="•"/>
            </a:pPr>
            <a:r>
              <a:rPr lang="en-GB" altLang="en-US" sz="1200" dirty="0" smtClean="0"/>
              <a:t>structuring the routine, </a:t>
            </a:r>
          </a:p>
          <a:p>
            <a:pPr>
              <a:buFontTx/>
              <a:buChar char="•"/>
            </a:pPr>
            <a:r>
              <a:rPr lang="en-GB" altLang="en-US" sz="1200" dirty="0" smtClean="0"/>
              <a:t>supporting and facilitating (physically), </a:t>
            </a:r>
          </a:p>
          <a:p>
            <a:pPr>
              <a:buFontTx/>
              <a:buChar char="•"/>
            </a:pPr>
            <a:r>
              <a:rPr lang="en-GB" altLang="en-US" sz="1200" dirty="0" smtClean="0"/>
              <a:t>modelling the key activity – rocking, pushing, vocalising</a:t>
            </a:r>
          </a:p>
          <a:p>
            <a:pPr>
              <a:buFontTx/>
              <a:buChar char="•"/>
            </a:pPr>
            <a:r>
              <a:rPr lang="en-GB" altLang="en-US" sz="1200" dirty="0" smtClean="0"/>
              <a:t>Setting the expectation that the learner will reciprocate (burst/pause)</a:t>
            </a:r>
          </a:p>
          <a:p>
            <a:pPr>
              <a:buFontTx/>
              <a:buChar char="•"/>
            </a:pPr>
            <a:endParaRPr lang="en-GB" altLang="en-US" sz="1200" dirty="0" smtClean="0"/>
          </a:p>
          <a:p>
            <a:r>
              <a:rPr lang="en-GB" altLang="en-US" sz="1200" dirty="0" smtClean="0"/>
              <a:t>But is also:</a:t>
            </a:r>
          </a:p>
          <a:p>
            <a:pPr>
              <a:buFontTx/>
              <a:buChar char="•"/>
            </a:pPr>
            <a:endParaRPr lang="en-GB" altLang="en-US" sz="1200" dirty="0" smtClean="0"/>
          </a:p>
          <a:p>
            <a:pPr>
              <a:buFontTx/>
              <a:buChar char="•"/>
            </a:pPr>
            <a:r>
              <a:rPr lang="en-GB" altLang="en-US" sz="1200" dirty="0" smtClean="0"/>
              <a:t>Observing carefully</a:t>
            </a:r>
          </a:p>
          <a:p>
            <a:pPr>
              <a:buFontTx/>
              <a:buChar char="•"/>
            </a:pPr>
            <a:r>
              <a:rPr lang="en-GB" altLang="en-US" sz="1200" dirty="0" smtClean="0"/>
              <a:t>Providing sensory feedback</a:t>
            </a:r>
          </a:p>
          <a:p>
            <a:pPr>
              <a:buFontTx/>
              <a:buChar char="•"/>
            </a:pPr>
            <a:r>
              <a:rPr lang="en-GB" altLang="en-US" sz="1200" dirty="0" smtClean="0"/>
              <a:t>‘Being’ the reward, responding to any response the learner makes, assigning meaning to it and shaping it towards an awareness that the learner can make something happen. in this case influencing the behaviour of others.</a:t>
            </a:r>
          </a:p>
          <a:p>
            <a:pPr>
              <a:buFontTx/>
              <a:buChar char="•"/>
            </a:pPr>
            <a:endParaRPr lang="en-GB" altLang="en-US" dirty="0" smtClean="0"/>
          </a:p>
          <a:p>
            <a:endParaRPr lang="en-GB" altLang="en-US" dirty="0" smtClean="0"/>
          </a:p>
        </p:txBody>
      </p:sp>
      <p:sp>
        <p:nvSpPr>
          <p:cNvPr id="79876" name="Slide Number Placeholder 3"/>
          <p:cNvSpPr>
            <a:spLocks noGrp="1"/>
          </p:cNvSpPr>
          <p:nvPr>
            <p:ph type="sldNum" sz="quarter" idx="5"/>
          </p:nvPr>
        </p:nvSpPr>
        <p:spPr>
          <a:xfrm>
            <a:off x="4282054" y="10155772"/>
            <a:ext cx="3275860" cy="534334"/>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9615" tIns="49807" rIns="99615" bIns="49807"/>
          <a:lstStyle>
            <a:lvl1pPr eaLnBrk="0" hangingPunct="0">
              <a:defRPr>
                <a:solidFill>
                  <a:schemeClr val="tx1"/>
                </a:solidFill>
                <a:latin typeface="Arial" charset="0"/>
              </a:defRPr>
            </a:lvl1pPr>
            <a:lvl2pPr marL="809370" indent="-311296" eaLnBrk="0" hangingPunct="0">
              <a:defRPr>
                <a:solidFill>
                  <a:schemeClr val="tx1"/>
                </a:solidFill>
                <a:latin typeface="Arial" charset="0"/>
              </a:defRPr>
            </a:lvl2pPr>
            <a:lvl3pPr marL="1245184" indent="-249037" eaLnBrk="0" hangingPunct="0">
              <a:defRPr>
                <a:solidFill>
                  <a:schemeClr val="tx1"/>
                </a:solidFill>
                <a:latin typeface="Arial" charset="0"/>
              </a:defRPr>
            </a:lvl3pPr>
            <a:lvl4pPr marL="1743258" indent="-249037" eaLnBrk="0" hangingPunct="0">
              <a:defRPr>
                <a:solidFill>
                  <a:schemeClr val="tx1"/>
                </a:solidFill>
                <a:latin typeface="Arial" charset="0"/>
              </a:defRPr>
            </a:lvl4pPr>
            <a:lvl5pPr marL="2241332" indent="-249037" eaLnBrk="0" hangingPunct="0">
              <a:defRPr>
                <a:solidFill>
                  <a:schemeClr val="tx1"/>
                </a:solidFill>
                <a:latin typeface="Arial" charset="0"/>
              </a:defRPr>
            </a:lvl5pPr>
            <a:lvl6pPr marL="2739405" indent="-249037" eaLnBrk="0" fontAlgn="base" hangingPunct="0">
              <a:spcBef>
                <a:spcPct val="0"/>
              </a:spcBef>
              <a:spcAft>
                <a:spcPct val="0"/>
              </a:spcAft>
              <a:defRPr>
                <a:solidFill>
                  <a:schemeClr val="tx1"/>
                </a:solidFill>
                <a:latin typeface="Arial" charset="0"/>
              </a:defRPr>
            </a:lvl6pPr>
            <a:lvl7pPr marL="3237479" indent="-249037" eaLnBrk="0" fontAlgn="base" hangingPunct="0">
              <a:spcBef>
                <a:spcPct val="0"/>
              </a:spcBef>
              <a:spcAft>
                <a:spcPct val="0"/>
              </a:spcAft>
              <a:defRPr>
                <a:solidFill>
                  <a:schemeClr val="tx1"/>
                </a:solidFill>
                <a:latin typeface="Arial" charset="0"/>
              </a:defRPr>
            </a:lvl7pPr>
            <a:lvl8pPr marL="3735553" indent="-249037" eaLnBrk="0" fontAlgn="base" hangingPunct="0">
              <a:spcBef>
                <a:spcPct val="0"/>
              </a:spcBef>
              <a:spcAft>
                <a:spcPct val="0"/>
              </a:spcAft>
              <a:defRPr>
                <a:solidFill>
                  <a:schemeClr val="tx1"/>
                </a:solidFill>
                <a:latin typeface="Arial" charset="0"/>
              </a:defRPr>
            </a:lvl8pPr>
            <a:lvl9pPr marL="4233626" indent="-249037" eaLnBrk="0" fontAlgn="base" hangingPunct="0">
              <a:spcBef>
                <a:spcPct val="0"/>
              </a:spcBef>
              <a:spcAft>
                <a:spcPct val="0"/>
              </a:spcAft>
              <a:defRPr>
                <a:solidFill>
                  <a:schemeClr val="tx1"/>
                </a:solidFill>
                <a:latin typeface="Arial" charset="0"/>
              </a:defRPr>
            </a:lvl9pPr>
          </a:lstStyle>
          <a:p>
            <a:fld id="{F35EABBD-78F8-4DB7-9DE3-28A0F5FE1D4F}" type="slidenum">
              <a:rPr lang="en-US" altLang="en-US">
                <a:solidFill>
                  <a:prstClr val="black"/>
                </a:solidFill>
              </a:rPr>
              <a:pPr/>
              <a:t>16</a:t>
            </a:fld>
            <a:endParaRPr lang="en-US" altLang="en-US">
              <a:solidFill>
                <a:prstClr val="black"/>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RfL</a:t>
            </a:r>
            <a:r>
              <a:rPr lang="en-GB" dirty="0" smtClean="0"/>
              <a:t> 11 Shows behaviour which can</a:t>
            </a:r>
            <a:r>
              <a:rPr lang="en-GB" baseline="0" dirty="0" smtClean="0"/>
              <a:t> be interpreted as rejection to some stimuli  (S</a:t>
            </a:r>
            <a:r>
              <a:rPr lang="en-GB" dirty="0" smtClean="0"/>
              <a:t>ian)</a:t>
            </a:r>
            <a:endParaRPr lang="en-GB" dirty="0"/>
          </a:p>
        </p:txBody>
      </p:sp>
    </p:spTree>
    <p:extLst>
      <p:ext uri="{BB962C8B-B14F-4D97-AF65-F5344CB8AC3E}">
        <p14:creationId xmlns:p14="http://schemas.microsoft.com/office/powerpoint/2010/main" val="3607459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xfrm>
            <a:off x="981075" y="209550"/>
            <a:ext cx="4170363" cy="2779713"/>
          </a:xfrm>
          <a:ln/>
        </p:spPr>
      </p:sp>
      <p:sp>
        <p:nvSpPr>
          <p:cNvPr id="79875" name="Notes Placeholder 2"/>
          <p:cNvSpPr>
            <a:spLocks noGrp="1"/>
          </p:cNvSpPr>
          <p:nvPr>
            <p:ph type="body" idx="1"/>
          </p:nvPr>
        </p:nvSpPr>
        <p:spPr>
          <a:xfrm>
            <a:off x="755968" y="3072041"/>
            <a:ext cx="6047740" cy="732649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p>
        </p:txBody>
      </p:sp>
      <p:sp>
        <p:nvSpPr>
          <p:cNvPr id="79876" name="Slide Number Placeholder 3"/>
          <p:cNvSpPr>
            <a:spLocks noGrp="1"/>
          </p:cNvSpPr>
          <p:nvPr>
            <p:ph type="sldNum" sz="quarter" idx="5"/>
          </p:nvPr>
        </p:nvSpPr>
        <p:spPr>
          <a:xfrm>
            <a:off x="4282054" y="10155772"/>
            <a:ext cx="3275860" cy="534334"/>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9615" tIns="49807" rIns="99615" bIns="49807"/>
          <a:lstStyle>
            <a:lvl1pPr eaLnBrk="0" hangingPunct="0">
              <a:defRPr>
                <a:solidFill>
                  <a:schemeClr val="tx1"/>
                </a:solidFill>
                <a:latin typeface="Arial" charset="0"/>
              </a:defRPr>
            </a:lvl1pPr>
            <a:lvl2pPr marL="809370" indent="-311296" eaLnBrk="0" hangingPunct="0">
              <a:defRPr>
                <a:solidFill>
                  <a:schemeClr val="tx1"/>
                </a:solidFill>
                <a:latin typeface="Arial" charset="0"/>
              </a:defRPr>
            </a:lvl2pPr>
            <a:lvl3pPr marL="1245184" indent="-249037" eaLnBrk="0" hangingPunct="0">
              <a:defRPr>
                <a:solidFill>
                  <a:schemeClr val="tx1"/>
                </a:solidFill>
                <a:latin typeface="Arial" charset="0"/>
              </a:defRPr>
            </a:lvl3pPr>
            <a:lvl4pPr marL="1743258" indent="-249037" eaLnBrk="0" hangingPunct="0">
              <a:defRPr>
                <a:solidFill>
                  <a:schemeClr val="tx1"/>
                </a:solidFill>
                <a:latin typeface="Arial" charset="0"/>
              </a:defRPr>
            </a:lvl4pPr>
            <a:lvl5pPr marL="2241332" indent="-249037" eaLnBrk="0" hangingPunct="0">
              <a:defRPr>
                <a:solidFill>
                  <a:schemeClr val="tx1"/>
                </a:solidFill>
                <a:latin typeface="Arial" charset="0"/>
              </a:defRPr>
            </a:lvl5pPr>
            <a:lvl6pPr marL="2739405" indent="-249037" eaLnBrk="0" fontAlgn="base" hangingPunct="0">
              <a:spcBef>
                <a:spcPct val="0"/>
              </a:spcBef>
              <a:spcAft>
                <a:spcPct val="0"/>
              </a:spcAft>
              <a:defRPr>
                <a:solidFill>
                  <a:schemeClr val="tx1"/>
                </a:solidFill>
                <a:latin typeface="Arial" charset="0"/>
              </a:defRPr>
            </a:lvl6pPr>
            <a:lvl7pPr marL="3237479" indent="-249037" eaLnBrk="0" fontAlgn="base" hangingPunct="0">
              <a:spcBef>
                <a:spcPct val="0"/>
              </a:spcBef>
              <a:spcAft>
                <a:spcPct val="0"/>
              </a:spcAft>
              <a:defRPr>
                <a:solidFill>
                  <a:schemeClr val="tx1"/>
                </a:solidFill>
                <a:latin typeface="Arial" charset="0"/>
              </a:defRPr>
            </a:lvl7pPr>
            <a:lvl8pPr marL="3735553" indent="-249037" eaLnBrk="0" fontAlgn="base" hangingPunct="0">
              <a:spcBef>
                <a:spcPct val="0"/>
              </a:spcBef>
              <a:spcAft>
                <a:spcPct val="0"/>
              </a:spcAft>
              <a:defRPr>
                <a:solidFill>
                  <a:schemeClr val="tx1"/>
                </a:solidFill>
                <a:latin typeface="Arial" charset="0"/>
              </a:defRPr>
            </a:lvl8pPr>
            <a:lvl9pPr marL="4233626" indent="-249037" eaLnBrk="0" fontAlgn="base" hangingPunct="0">
              <a:spcBef>
                <a:spcPct val="0"/>
              </a:spcBef>
              <a:spcAft>
                <a:spcPct val="0"/>
              </a:spcAft>
              <a:defRPr>
                <a:solidFill>
                  <a:schemeClr val="tx1"/>
                </a:solidFill>
                <a:latin typeface="Arial" charset="0"/>
              </a:defRPr>
            </a:lvl9pPr>
          </a:lstStyle>
          <a:p>
            <a:fld id="{F35EABBD-78F8-4DB7-9DE3-28A0F5FE1D4F}" type="slidenum">
              <a:rPr lang="en-US" altLang="en-US">
                <a:solidFill>
                  <a:prstClr val="black"/>
                </a:solidFill>
              </a:rPr>
              <a:pPr/>
              <a:t>18</a:t>
            </a:fld>
            <a:endParaRPr lang="en-US" altLang="en-US">
              <a:solidFill>
                <a:prstClr val="black"/>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RfL</a:t>
            </a:r>
            <a:r>
              <a:rPr lang="en-GB" dirty="0" smtClean="0"/>
              <a:t> 13 Terminates interaction with adult (</a:t>
            </a:r>
            <a:r>
              <a:rPr lang="en-GB" dirty="0" err="1" smtClean="0"/>
              <a:t>Sioned</a:t>
            </a:r>
            <a:r>
              <a:rPr lang="en-GB" dirty="0" smtClean="0"/>
              <a:t>)</a:t>
            </a:r>
            <a:endParaRPr lang="en-GB" dirty="0"/>
          </a:p>
        </p:txBody>
      </p:sp>
    </p:spTree>
    <p:extLst>
      <p:ext uri="{BB962C8B-B14F-4D97-AF65-F5344CB8AC3E}">
        <p14:creationId xmlns:p14="http://schemas.microsoft.com/office/powerpoint/2010/main" val="37524724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28813" y="798513"/>
            <a:ext cx="4237037" cy="2825750"/>
          </a:xfrm>
        </p:spPr>
      </p:sp>
      <p:sp>
        <p:nvSpPr>
          <p:cNvPr id="3" name="Notes Placeholder 2"/>
          <p:cNvSpPr>
            <a:spLocks noGrp="1"/>
          </p:cNvSpPr>
          <p:nvPr>
            <p:ph type="body" idx="1"/>
          </p:nvPr>
        </p:nvSpPr>
        <p:spPr/>
        <p:txBody>
          <a:bodyPr/>
          <a:lstStyle/>
          <a:p>
            <a:r>
              <a:rPr lang="en-GB" dirty="0" smtClean="0"/>
              <a:t>Sian</a:t>
            </a:r>
            <a:r>
              <a:rPr lang="en-GB" baseline="0" dirty="0" smtClean="0"/>
              <a:t> and </a:t>
            </a:r>
            <a:r>
              <a:rPr lang="en-GB" dirty="0" err="1" smtClean="0"/>
              <a:t>Sioned</a:t>
            </a:r>
            <a:r>
              <a:rPr lang="en-GB" dirty="0" smtClean="0"/>
              <a:t> are at this level</a:t>
            </a:r>
            <a:endParaRPr lang="en-GB" dirty="0"/>
          </a:p>
        </p:txBody>
      </p:sp>
      <p:sp>
        <p:nvSpPr>
          <p:cNvPr id="4" name="Slide Number Placeholder 3"/>
          <p:cNvSpPr>
            <a:spLocks noGrp="1"/>
          </p:cNvSpPr>
          <p:nvPr>
            <p:ph type="sldNum" sz="quarter" idx="10"/>
          </p:nvPr>
        </p:nvSpPr>
        <p:spPr>
          <a:xfrm>
            <a:off x="4282054" y="10155772"/>
            <a:ext cx="3275860" cy="534334"/>
          </a:xfrm>
          <a:prstGeom prst="rect">
            <a:avLst/>
          </a:prstGeom>
        </p:spPr>
        <p:txBody>
          <a:bodyPr lIns="99615" tIns="49807" rIns="99615" bIns="49807"/>
          <a:lstStyle/>
          <a:p>
            <a:fld id="{81F347B7-CEBF-4F3F-AFCE-F1D07A8D659E}" type="slidenum">
              <a:rPr lang="en-US" smtClean="0">
                <a:solidFill>
                  <a:prstClr val="black"/>
                </a:solidFill>
                <a:latin typeface="Calibri"/>
              </a:rPr>
              <a:pPr/>
              <a:t>20</a:t>
            </a:fld>
            <a:endParaRPr lang="en-US">
              <a:solidFill>
                <a:prstClr val="black"/>
              </a:solidFill>
              <a:latin typeface="Calibri"/>
            </a:endParaRPr>
          </a:p>
        </p:txBody>
      </p:sp>
    </p:spTree>
    <p:extLst>
      <p:ext uri="{BB962C8B-B14F-4D97-AF65-F5344CB8AC3E}">
        <p14:creationId xmlns:p14="http://schemas.microsoft.com/office/powerpoint/2010/main" val="30147218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63763" y="798513"/>
            <a:ext cx="3767137" cy="2825750"/>
          </a:xfrm>
        </p:spPr>
      </p:sp>
      <p:sp>
        <p:nvSpPr>
          <p:cNvPr id="3" name="Notes Placeholder 2"/>
          <p:cNvSpPr>
            <a:spLocks noGrp="1"/>
          </p:cNvSpPr>
          <p:nvPr>
            <p:ph type="body" idx="1"/>
          </p:nvPr>
        </p:nvSpPr>
        <p:spPr/>
        <p:txBody>
          <a:bodyPr/>
          <a:lstStyle/>
          <a:p>
            <a:r>
              <a:rPr lang="en-GB" dirty="0" err="1" smtClean="0"/>
              <a:t>RfL</a:t>
            </a:r>
            <a:r>
              <a:rPr lang="en-GB" dirty="0" smtClean="0"/>
              <a:t> 33 Initiates social game (Dion)</a:t>
            </a:r>
            <a:endParaRPr lang="en-GB" dirty="0"/>
          </a:p>
        </p:txBody>
      </p:sp>
      <p:sp>
        <p:nvSpPr>
          <p:cNvPr id="4" name="Slide Number Placeholder 3"/>
          <p:cNvSpPr>
            <a:spLocks noGrp="1"/>
          </p:cNvSpPr>
          <p:nvPr>
            <p:ph type="sldNum" sz="quarter" idx="10"/>
          </p:nvPr>
        </p:nvSpPr>
        <p:spPr>
          <a:xfrm>
            <a:off x="4282054" y="10155772"/>
            <a:ext cx="3275860" cy="534334"/>
          </a:xfrm>
          <a:prstGeom prst="rect">
            <a:avLst/>
          </a:prstGeom>
        </p:spPr>
        <p:txBody>
          <a:bodyPr lIns="99615" tIns="49807" rIns="99615" bIns="49807"/>
          <a:lstStyle/>
          <a:p>
            <a:fld id="{81F347B7-CEBF-4F3F-AFCE-F1D07A8D659E}" type="slidenum">
              <a:rPr lang="en-US" smtClean="0">
                <a:solidFill>
                  <a:prstClr val="black"/>
                </a:solidFill>
                <a:latin typeface="Calibri"/>
              </a:rPr>
              <a:pPr/>
              <a:t>21</a:t>
            </a:fld>
            <a:endParaRPr lang="en-US">
              <a:solidFill>
                <a:prstClr val="black"/>
              </a:solidFill>
              <a:latin typeface="Calibri"/>
            </a:endParaRPr>
          </a:p>
        </p:txBody>
      </p:sp>
    </p:spTree>
    <p:extLst>
      <p:ext uri="{BB962C8B-B14F-4D97-AF65-F5344CB8AC3E}">
        <p14:creationId xmlns:p14="http://schemas.microsoft.com/office/powerpoint/2010/main" val="24471882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28813" y="798513"/>
            <a:ext cx="4237037" cy="28257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a:xfrm>
            <a:off x="4282054" y="10155772"/>
            <a:ext cx="3275860" cy="534334"/>
          </a:xfrm>
          <a:prstGeom prst="rect">
            <a:avLst/>
          </a:prstGeom>
        </p:spPr>
        <p:txBody>
          <a:bodyPr lIns="99615" tIns="49807" rIns="99615" bIns="49807"/>
          <a:lstStyle/>
          <a:p>
            <a:fld id="{81F347B7-CEBF-4F3F-AFCE-F1D07A8D659E}" type="slidenum">
              <a:rPr lang="en-US" smtClean="0">
                <a:solidFill>
                  <a:prstClr val="black"/>
                </a:solidFill>
                <a:latin typeface="Calibri"/>
              </a:rPr>
              <a:pPr/>
              <a:t>22</a:t>
            </a:fld>
            <a:endParaRPr lang="en-US">
              <a:solidFill>
                <a:prstClr val="black"/>
              </a:solidFill>
              <a:latin typeface="Calibri"/>
            </a:endParaRPr>
          </a:p>
        </p:txBody>
      </p:sp>
    </p:spTree>
    <p:extLst>
      <p:ext uri="{BB962C8B-B14F-4D97-AF65-F5344CB8AC3E}">
        <p14:creationId xmlns:p14="http://schemas.microsoft.com/office/powerpoint/2010/main" val="6061949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RfL</a:t>
            </a:r>
            <a:r>
              <a:rPr lang="en-GB" dirty="0" smtClean="0"/>
              <a:t> 37 Communicate choice</a:t>
            </a:r>
            <a:r>
              <a:rPr lang="en-GB" baseline="0" dirty="0" smtClean="0"/>
              <a:t> to attentive adult.  (Spencer)</a:t>
            </a:r>
            <a:endParaRPr lang="en-GB" dirty="0"/>
          </a:p>
        </p:txBody>
      </p:sp>
    </p:spTree>
    <p:extLst>
      <p:ext uri="{BB962C8B-B14F-4D97-AF65-F5344CB8AC3E}">
        <p14:creationId xmlns:p14="http://schemas.microsoft.com/office/powerpoint/2010/main" val="36917813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28813" y="798513"/>
            <a:ext cx="4237037" cy="2825750"/>
          </a:xfrm>
        </p:spPr>
      </p:sp>
      <p:sp>
        <p:nvSpPr>
          <p:cNvPr id="3" name="Notes Placeholder 2"/>
          <p:cNvSpPr>
            <a:spLocks noGrp="1"/>
          </p:cNvSpPr>
          <p:nvPr>
            <p:ph type="body" idx="1"/>
          </p:nvPr>
        </p:nvSpPr>
        <p:spPr/>
        <p:txBody>
          <a:bodyPr/>
          <a:lstStyle/>
          <a:p>
            <a:r>
              <a:rPr lang="en-GB" dirty="0" smtClean="0"/>
              <a:t>Spencer, </a:t>
            </a:r>
            <a:r>
              <a:rPr lang="en-GB" dirty="0" err="1" smtClean="0"/>
              <a:t>Ianto</a:t>
            </a:r>
            <a:r>
              <a:rPr lang="en-GB" dirty="0" smtClean="0"/>
              <a:t> and to finish off the sequence Errol</a:t>
            </a:r>
            <a:endParaRPr lang="en-GB" dirty="0"/>
          </a:p>
        </p:txBody>
      </p:sp>
      <p:sp>
        <p:nvSpPr>
          <p:cNvPr id="4" name="Slide Number Placeholder 3"/>
          <p:cNvSpPr>
            <a:spLocks noGrp="1"/>
          </p:cNvSpPr>
          <p:nvPr>
            <p:ph type="sldNum" sz="quarter" idx="10"/>
          </p:nvPr>
        </p:nvSpPr>
        <p:spPr>
          <a:xfrm>
            <a:off x="4282054" y="10155772"/>
            <a:ext cx="3275860" cy="534334"/>
          </a:xfrm>
          <a:prstGeom prst="rect">
            <a:avLst/>
          </a:prstGeom>
        </p:spPr>
        <p:txBody>
          <a:bodyPr lIns="99615" tIns="49807" rIns="99615" bIns="49807"/>
          <a:lstStyle/>
          <a:p>
            <a:fld id="{81F347B7-CEBF-4F3F-AFCE-F1D07A8D659E}" type="slidenum">
              <a:rPr lang="en-US" smtClean="0">
                <a:solidFill>
                  <a:prstClr val="black"/>
                </a:solidFill>
                <a:latin typeface="Calibri"/>
              </a:rPr>
              <a:pPr/>
              <a:t>24</a:t>
            </a:fld>
            <a:endParaRPr lang="en-US">
              <a:solidFill>
                <a:prstClr val="black"/>
              </a:solidFill>
              <a:latin typeface="Calibri"/>
            </a:endParaRPr>
          </a:p>
        </p:txBody>
      </p:sp>
    </p:spTree>
    <p:extLst>
      <p:ext uri="{BB962C8B-B14F-4D97-AF65-F5344CB8AC3E}">
        <p14:creationId xmlns:p14="http://schemas.microsoft.com/office/powerpoint/2010/main" val="14651051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RfL</a:t>
            </a:r>
            <a:r>
              <a:rPr lang="en-GB" dirty="0" smtClean="0"/>
              <a:t> 41 Expresses preference for items not present via symbolic means.   (</a:t>
            </a:r>
            <a:r>
              <a:rPr lang="en-GB" dirty="0" err="1" smtClean="0"/>
              <a:t>Ianto</a:t>
            </a:r>
            <a:r>
              <a:rPr lang="en-GB" dirty="0" smtClean="0"/>
              <a:t>)</a:t>
            </a:r>
            <a:endParaRPr lang="en-GB" dirty="0"/>
          </a:p>
        </p:txBody>
      </p:sp>
    </p:spTree>
    <p:extLst>
      <p:ext uri="{BB962C8B-B14F-4D97-AF65-F5344CB8AC3E}">
        <p14:creationId xmlns:p14="http://schemas.microsoft.com/office/powerpoint/2010/main" val="30631192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RfL</a:t>
            </a:r>
            <a:r>
              <a:rPr lang="en-GB" dirty="0" smtClean="0"/>
              <a:t> 43 Initiates actions to achieve desired result. (Errol)</a:t>
            </a:r>
            <a:endParaRPr lang="en-GB" dirty="0"/>
          </a:p>
        </p:txBody>
      </p:sp>
    </p:spTree>
    <p:extLst>
      <p:ext uri="{BB962C8B-B14F-4D97-AF65-F5344CB8AC3E}">
        <p14:creationId xmlns:p14="http://schemas.microsoft.com/office/powerpoint/2010/main" val="33731135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1038225" y="0"/>
            <a:ext cx="6505575" cy="4337050"/>
          </a:xfrm>
        </p:spPr>
      </p:sp>
      <p:sp>
        <p:nvSpPr>
          <p:cNvPr id="35843" name="Rectangle 3"/>
          <p:cNvSpPr>
            <a:spLocks noGrp="1" noChangeArrowheads="1"/>
          </p:cNvSpPr>
          <p:nvPr>
            <p:ph type="body" idx="1"/>
          </p:nvPr>
        </p:nvSpPr>
        <p:spPr>
          <a:noFill/>
          <a:ln/>
        </p:spPr>
        <p:txBody>
          <a:bodyPr/>
          <a:lstStyle/>
          <a:p>
            <a:r>
              <a:rPr lang="en-GB" dirty="0" smtClean="0">
                <a:latin typeface="Times New Roman" charset="0"/>
              </a:rPr>
              <a:t>Discuss limitations of this clip</a:t>
            </a:r>
          </a:p>
          <a:p>
            <a:endParaRPr lang="en-GB" dirty="0" smtClean="0">
              <a:latin typeface="Times New Roman" charset="0"/>
            </a:endParaRPr>
          </a:p>
          <a:p>
            <a:r>
              <a:rPr lang="en-GB" dirty="0" smtClean="0">
                <a:latin typeface="Times New Roman" charset="0"/>
              </a:rPr>
              <a:t>Then mention :</a:t>
            </a:r>
          </a:p>
          <a:p>
            <a:endParaRPr lang="en-GB" dirty="0" smtClean="0">
              <a:latin typeface="Times New Roman" charset="0"/>
            </a:endParaRPr>
          </a:p>
          <a:p>
            <a:r>
              <a:rPr lang="en-GB" dirty="0" smtClean="0">
                <a:latin typeface="Times New Roman" charset="0"/>
              </a:rPr>
              <a:t>[9] responds consistently  - growing role of memory</a:t>
            </a:r>
          </a:p>
          <a:p>
            <a:endParaRPr lang="en-GB" dirty="0" smtClean="0">
              <a:latin typeface="Times New Roman" charset="0"/>
            </a:endParaRPr>
          </a:p>
          <a:p>
            <a:r>
              <a:rPr lang="en-GB" dirty="0" smtClean="0">
                <a:latin typeface="Times New Roman" charset="0"/>
              </a:rPr>
              <a:t>[10] Briefly follows moving stimulus – perceives it as consistent even though it is moved</a:t>
            </a:r>
          </a:p>
          <a:p>
            <a:endParaRPr lang="en-GB" dirty="0" smtClean="0">
              <a:latin typeface="Times New Roman" charset="0"/>
            </a:endParaRPr>
          </a:p>
          <a:p>
            <a:r>
              <a:rPr lang="en-GB" dirty="0" smtClean="0">
                <a:latin typeface="Times New Roman" charset="0"/>
              </a:rPr>
              <a:t>[14] Anticipates repetitively presented stimulus – perceiving pattern in movement </a:t>
            </a:r>
          </a:p>
          <a:p>
            <a:endParaRPr lang="en-GB" dirty="0" smtClean="0">
              <a:latin typeface="Times New Roman" charset="0"/>
            </a:endParaRPr>
          </a:p>
          <a:p>
            <a:r>
              <a:rPr lang="en-GB" dirty="0" smtClean="0">
                <a:latin typeface="Times New Roman" charset="0"/>
              </a:rPr>
              <a:t>[18] Redirects attention to 2</a:t>
            </a:r>
            <a:r>
              <a:rPr lang="en-GB" baseline="30000" dirty="0" smtClean="0">
                <a:latin typeface="Times New Roman" charset="0"/>
              </a:rPr>
              <a:t>nd</a:t>
            </a:r>
            <a:r>
              <a:rPr lang="en-GB" dirty="0" smtClean="0">
                <a:latin typeface="Times New Roman" charset="0"/>
              </a:rPr>
              <a:t> </a:t>
            </a:r>
            <a:r>
              <a:rPr lang="en-GB" dirty="0" smtClean="0">
                <a:latin typeface="Times New Roman" charset="0"/>
              </a:rPr>
              <a:t>object</a:t>
            </a:r>
            <a:endParaRPr lang="en-GB" dirty="0" smtClean="0">
              <a:latin typeface="Times New Roman" charset="0"/>
            </a:endParaRPr>
          </a:p>
          <a:p>
            <a:endParaRPr lang="en-GB" dirty="0" smtClean="0">
              <a:latin typeface="Times New Roman" charset="0"/>
            </a:endParaRPr>
          </a:p>
          <a:p>
            <a:endParaRPr lang="en-GB" dirty="0" smtClean="0">
              <a:latin typeface="Times New Roman" charset="0"/>
            </a:endParaRPr>
          </a:p>
          <a:p>
            <a:endParaRPr lang="en-US" dirty="0" smtClean="0">
              <a:latin typeface="Times New Roman"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Text Box 1"/>
          <p:cNvSpPr txBox="1">
            <a:spLocks noChangeArrowheads="1"/>
          </p:cNvSpPr>
          <p:nvPr/>
        </p:nvSpPr>
        <p:spPr bwMode="auto">
          <a:xfrm>
            <a:off x="2362200" y="812800"/>
            <a:ext cx="2835275" cy="4010025"/>
          </a:xfrm>
          <a:prstGeom prst="rect">
            <a:avLst/>
          </a:prstGeom>
          <a:solidFill>
            <a:srgbClr val="FFFFFF"/>
          </a:solidFill>
          <a:ln w="9360">
            <a:solidFill>
              <a:srgbClr val="000000"/>
            </a:solidFill>
            <a:miter lim="800000"/>
            <a:headEnd/>
            <a:tailEnd/>
          </a:ln>
        </p:spPr>
        <p:txBody>
          <a:bodyPr wrap="none" anchor="ctr"/>
          <a:lstStyle/>
          <a:p>
            <a:endParaRPr lang="en-US"/>
          </a:p>
        </p:txBody>
      </p:sp>
      <p:sp>
        <p:nvSpPr>
          <p:cNvPr id="34819" name="Text Box 2"/>
          <p:cNvSpPr txBox="1">
            <a:spLocks noGrp="1" noChangeArrowheads="1"/>
          </p:cNvSpPr>
          <p:nvPr>
            <p:ph type="body"/>
          </p:nvPr>
        </p:nvSpPr>
        <p:spPr>
          <a:xfrm>
            <a:off x="755650" y="5078413"/>
            <a:ext cx="6043613" cy="4808537"/>
          </a:xfrm>
          <a:noFill/>
          <a:ln/>
        </p:spPr>
        <p:txBody>
          <a:bodyPr wrap="none" anchor="ctr"/>
          <a:lstStyle/>
          <a:p>
            <a:r>
              <a:rPr lang="en-GB" dirty="0" smtClean="0">
                <a:latin typeface="Times New Roman" charset="0"/>
              </a:rPr>
              <a:t>First evidence of memory but it is fleeting</a:t>
            </a:r>
          </a:p>
          <a:p>
            <a:endParaRPr lang="en-GB" dirty="0" smtClean="0">
              <a:latin typeface="Times New Roman" charset="0"/>
            </a:endParaRPr>
          </a:p>
          <a:p>
            <a:r>
              <a:rPr lang="en-GB" dirty="0" smtClean="0">
                <a:latin typeface="Times New Roman" charset="0"/>
              </a:rPr>
              <a:t>See p. 15 of ADDITIONAL GUIDANCE for more</a:t>
            </a:r>
            <a:endParaRPr lang="en-US" dirty="0" smtClean="0">
              <a:latin typeface="Times New Roman"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979488" y="209550"/>
            <a:ext cx="4170362" cy="2779713"/>
          </a:xfrm>
        </p:spPr>
      </p:sp>
      <p:sp>
        <p:nvSpPr>
          <p:cNvPr id="36867" name="Notes Placeholder 2"/>
          <p:cNvSpPr>
            <a:spLocks noGrp="1"/>
          </p:cNvSpPr>
          <p:nvPr>
            <p:ph type="body" idx="1"/>
          </p:nvPr>
        </p:nvSpPr>
        <p:spPr>
          <a:xfrm>
            <a:off x="755650" y="3071813"/>
            <a:ext cx="6048375" cy="7326312"/>
          </a:xfrm>
          <a:noFill/>
          <a:ln/>
        </p:spPr>
        <p:txBody>
          <a:bodyPr lIns="104287" tIns="52144" rIns="104287" bIns="52144"/>
          <a:lstStyle/>
          <a:p>
            <a:pPr defTabSz="914400">
              <a:buFont typeface="Times New Roman" charset="0"/>
              <a:buChar char="•"/>
            </a:pPr>
            <a:endParaRPr lang="en-GB" dirty="0" smtClean="0">
              <a:latin typeface="Times New Roman" charset="0"/>
            </a:endParaRPr>
          </a:p>
          <a:p>
            <a:pPr defTabSz="914400"/>
            <a:endParaRPr lang="en-GB" dirty="0" smtClean="0">
              <a:latin typeface="Times New Roman" charset="0"/>
            </a:endParaRPr>
          </a:p>
        </p:txBody>
      </p:sp>
      <p:sp>
        <p:nvSpPr>
          <p:cNvPr id="36868" name="Slide Number Placeholder 3"/>
          <p:cNvSpPr txBox="1">
            <a:spLocks noGrp="1"/>
          </p:cNvSpPr>
          <p:nvPr/>
        </p:nvSpPr>
        <p:spPr bwMode="auto">
          <a:xfrm>
            <a:off x="4281488" y="10155238"/>
            <a:ext cx="3276600" cy="534987"/>
          </a:xfrm>
          <a:prstGeom prst="rect">
            <a:avLst/>
          </a:prstGeom>
          <a:noFill/>
          <a:ln w="9525">
            <a:noFill/>
            <a:miter lim="800000"/>
            <a:headEnd/>
            <a:tailEnd/>
          </a:ln>
        </p:spPr>
        <p:txBody>
          <a:bodyPr lIns="104287" tIns="52144" rIns="104287" bIns="52144" anchor="b"/>
          <a:lstStyle/>
          <a:p>
            <a:pPr algn="r" defTabSz="1042988" eaLnBrk="0">
              <a:lnSpc>
                <a:spcPct val="100000"/>
              </a:lnSpc>
              <a:buClrTx/>
              <a:buSzTx/>
              <a:buFontTx/>
              <a:buNone/>
            </a:pPr>
            <a:fld id="{A2F202BC-96EE-4EB9-9286-3707CFDA1693}" type="slidenum">
              <a:rPr lang="en-US" sz="1400">
                <a:solidFill>
                  <a:schemeClr val="tx1"/>
                </a:solidFill>
                <a:latin typeface="Arial" charset="0"/>
              </a:rPr>
              <a:pPr algn="r" defTabSz="1042988" eaLnBrk="0">
                <a:lnSpc>
                  <a:spcPct val="100000"/>
                </a:lnSpc>
                <a:buClrTx/>
                <a:buSzTx/>
                <a:buFontTx/>
                <a:buNone/>
              </a:pPr>
              <a:t>30</a:t>
            </a:fld>
            <a:endParaRPr lang="en-US" sz="1400">
              <a:solidFill>
                <a:schemeClr val="tx1"/>
              </a:solidFill>
              <a:latin typeface="Arial"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a:xfrm>
            <a:off x="371475" y="0"/>
            <a:ext cx="7262813" cy="4841875"/>
          </a:xfrm>
        </p:spPr>
      </p:sp>
      <p:sp>
        <p:nvSpPr>
          <p:cNvPr id="37891" name="Rectangle 3"/>
          <p:cNvSpPr>
            <a:spLocks noGrp="1" noChangeArrowheads="1"/>
          </p:cNvSpPr>
          <p:nvPr>
            <p:ph type="body" idx="1"/>
          </p:nvPr>
        </p:nvSpPr>
        <p:spPr>
          <a:noFill/>
          <a:ln/>
        </p:spPr>
        <p:txBody>
          <a:bodyPr/>
          <a:lstStyle/>
          <a:p>
            <a:endParaRPr lang="en-GB" smtClean="0">
              <a:latin typeface="Times New Roman" charset="0"/>
            </a:endParaRPr>
          </a:p>
          <a:p>
            <a:r>
              <a:rPr lang="en-GB" smtClean="0">
                <a:latin typeface="Times New Roman" charset="0"/>
              </a:rPr>
              <a:t>There is a sequence relating to the learner’s interaction with the environment :</a:t>
            </a:r>
          </a:p>
          <a:p>
            <a:endParaRPr lang="en-GB" smtClean="0">
              <a:latin typeface="Times New Roman" charset="0"/>
            </a:endParaRPr>
          </a:p>
          <a:p>
            <a:r>
              <a:rPr lang="en-GB" smtClean="0">
                <a:latin typeface="Times New Roman" charset="0"/>
              </a:rPr>
              <a:t>[16] – [19] – [21] – [24] – [27]</a:t>
            </a:r>
            <a:endParaRPr lang="en-US" smtClean="0">
              <a:latin typeface="Times New Roman"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spect="1" noChangeArrowheads="1" noTextEdit="1"/>
          </p:cNvSpPr>
          <p:nvPr>
            <p:ph type="sldImg"/>
          </p:nvPr>
        </p:nvSpPr>
        <p:spPr>
          <a:xfrm>
            <a:off x="334963" y="0"/>
            <a:ext cx="7264400" cy="4841875"/>
          </a:xfrm>
        </p:spPr>
      </p:sp>
      <p:sp>
        <p:nvSpPr>
          <p:cNvPr id="38915" name="Rectangle 3"/>
          <p:cNvSpPr>
            <a:spLocks noGrp="1" noChangeArrowheads="1"/>
          </p:cNvSpPr>
          <p:nvPr>
            <p:ph type="body" idx="1"/>
          </p:nvPr>
        </p:nvSpPr>
        <p:spPr>
          <a:noFill/>
          <a:ln/>
        </p:spPr>
        <p:txBody>
          <a:bodyPr/>
          <a:lstStyle/>
          <a:p>
            <a:r>
              <a:rPr lang="en-GB" smtClean="0">
                <a:latin typeface="Times New Roman" charset="0"/>
              </a:rPr>
              <a:t>look at the clip and discuss which this illustrates..</a:t>
            </a:r>
          </a:p>
          <a:p>
            <a:endParaRPr lang="en-GB" smtClean="0">
              <a:latin typeface="Times New Roman" charset="0"/>
            </a:endParaRPr>
          </a:p>
          <a:p>
            <a:r>
              <a:rPr lang="en-GB" smtClean="0">
                <a:latin typeface="Times New Roman" charset="0"/>
              </a:rPr>
              <a:t>The adult carefully adjusts the environment to make it responsive and gradually reduces their support.</a:t>
            </a:r>
            <a:endParaRPr lang="en-US" smtClean="0">
              <a:latin typeface="Times New Roman"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79488" y="209550"/>
            <a:ext cx="4170362" cy="2779713"/>
          </a:xfrm>
        </p:spPr>
      </p:sp>
      <p:sp>
        <p:nvSpPr>
          <p:cNvPr id="39939" name="Notes Placeholder 2"/>
          <p:cNvSpPr>
            <a:spLocks noGrp="1"/>
          </p:cNvSpPr>
          <p:nvPr>
            <p:ph type="body" idx="1"/>
          </p:nvPr>
        </p:nvSpPr>
        <p:spPr>
          <a:xfrm>
            <a:off x="755650" y="3071813"/>
            <a:ext cx="6048375" cy="7326312"/>
          </a:xfrm>
          <a:noFill/>
          <a:ln/>
        </p:spPr>
        <p:txBody>
          <a:bodyPr lIns="104287" tIns="52144" rIns="104287" bIns="52144"/>
          <a:lstStyle/>
          <a:p>
            <a:pPr defTabSz="914400"/>
            <a:endParaRPr lang="en-GB" dirty="0" smtClean="0">
              <a:latin typeface="Times New Roman" charset="0"/>
            </a:endParaRPr>
          </a:p>
        </p:txBody>
      </p:sp>
      <p:sp>
        <p:nvSpPr>
          <p:cNvPr id="39940" name="Slide Number Placeholder 3"/>
          <p:cNvSpPr txBox="1">
            <a:spLocks noGrp="1"/>
          </p:cNvSpPr>
          <p:nvPr/>
        </p:nvSpPr>
        <p:spPr bwMode="auto">
          <a:xfrm>
            <a:off x="4281488" y="10155238"/>
            <a:ext cx="3276600" cy="534987"/>
          </a:xfrm>
          <a:prstGeom prst="rect">
            <a:avLst/>
          </a:prstGeom>
          <a:noFill/>
          <a:ln w="9525">
            <a:noFill/>
            <a:miter lim="800000"/>
            <a:headEnd/>
            <a:tailEnd/>
          </a:ln>
        </p:spPr>
        <p:txBody>
          <a:bodyPr lIns="104287" tIns="52144" rIns="104287" bIns="52144" anchor="b"/>
          <a:lstStyle/>
          <a:p>
            <a:pPr algn="r" defTabSz="1042988" eaLnBrk="0">
              <a:lnSpc>
                <a:spcPct val="100000"/>
              </a:lnSpc>
              <a:buClrTx/>
              <a:buSzTx/>
              <a:buFontTx/>
              <a:buNone/>
            </a:pPr>
            <a:fld id="{E1AFD8E0-7A01-4B12-999E-C5E4F2A4670F}" type="slidenum">
              <a:rPr lang="en-US" sz="1400">
                <a:solidFill>
                  <a:schemeClr val="tx1"/>
                </a:solidFill>
                <a:latin typeface="Arial" charset="0"/>
              </a:rPr>
              <a:pPr algn="r" defTabSz="1042988" eaLnBrk="0">
                <a:lnSpc>
                  <a:spcPct val="100000"/>
                </a:lnSpc>
                <a:buClrTx/>
                <a:buSzTx/>
                <a:buFontTx/>
                <a:buNone/>
              </a:pPr>
              <a:t>33</a:t>
            </a:fld>
            <a:endParaRPr lang="en-US" sz="1400">
              <a:solidFill>
                <a:schemeClr val="tx1"/>
              </a:solidFill>
              <a:latin typeface="Arial"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979488" y="209550"/>
            <a:ext cx="4170362" cy="2779713"/>
          </a:xfrm>
        </p:spPr>
      </p:sp>
      <p:sp>
        <p:nvSpPr>
          <p:cNvPr id="40963" name="Notes Placeholder 2"/>
          <p:cNvSpPr>
            <a:spLocks noGrp="1"/>
          </p:cNvSpPr>
          <p:nvPr>
            <p:ph type="body" idx="1"/>
          </p:nvPr>
        </p:nvSpPr>
        <p:spPr>
          <a:xfrm>
            <a:off x="755650" y="3071813"/>
            <a:ext cx="6048375" cy="7326312"/>
          </a:xfrm>
          <a:noFill/>
          <a:ln/>
        </p:spPr>
        <p:txBody>
          <a:bodyPr lIns="104287" tIns="52144" rIns="104287" bIns="52144"/>
          <a:lstStyle/>
          <a:p>
            <a:pPr defTabSz="914400">
              <a:buFont typeface="Times New Roman" charset="0"/>
              <a:buChar char="•"/>
            </a:pPr>
            <a:endParaRPr lang="en-GB" dirty="0" smtClean="0">
              <a:latin typeface="Times New Roman" charset="0"/>
            </a:endParaRPr>
          </a:p>
          <a:p>
            <a:pPr defTabSz="914400"/>
            <a:endParaRPr lang="en-GB" dirty="0" smtClean="0">
              <a:latin typeface="Times New Roman" charset="0"/>
            </a:endParaRPr>
          </a:p>
        </p:txBody>
      </p:sp>
      <p:sp>
        <p:nvSpPr>
          <p:cNvPr id="40964" name="Slide Number Placeholder 3"/>
          <p:cNvSpPr txBox="1">
            <a:spLocks noGrp="1"/>
          </p:cNvSpPr>
          <p:nvPr/>
        </p:nvSpPr>
        <p:spPr bwMode="auto">
          <a:xfrm>
            <a:off x="4281488" y="10155238"/>
            <a:ext cx="3276600" cy="534987"/>
          </a:xfrm>
          <a:prstGeom prst="rect">
            <a:avLst/>
          </a:prstGeom>
          <a:noFill/>
          <a:ln w="9525">
            <a:noFill/>
            <a:miter lim="800000"/>
            <a:headEnd/>
            <a:tailEnd/>
          </a:ln>
        </p:spPr>
        <p:txBody>
          <a:bodyPr lIns="104287" tIns="52144" rIns="104287" bIns="52144" anchor="b"/>
          <a:lstStyle/>
          <a:p>
            <a:pPr algn="r" defTabSz="1042988" eaLnBrk="0">
              <a:lnSpc>
                <a:spcPct val="100000"/>
              </a:lnSpc>
              <a:buClrTx/>
              <a:buSzTx/>
              <a:buFontTx/>
              <a:buNone/>
            </a:pPr>
            <a:fld id="{EC43A3C6-A096-4E9C-81C4-5426D3303A85}" type="slidenum">
              <a:rPr lang="en-US" sz="1400">
                <a:solidFill>
                  <a:schemeClr val="tx1"/>
                </a:solidFill>
                <a:latin typeface="Arial" charset="0"/>
              </a:rPr>
              <a:pPr algn="r" defTabSz="1042988" eaLnBrk="0">
                <a:lnSpc>
                  <a:spcPct val="100000"/>
                </a:lnSpc>
                <a:buClrTx/>
                <a:buSzTx/>
                <a:buFontTx/>
                <a:buNone/>
              </a:pPr>
              <a:t>34</a:t>
            </a:fld>
            <a:endParaRPr lang="en-US" sz="1400">
              <a:solidFill>
                <a:schemeClr val="tx1"/>
              </a:solidFill>
              <a:latin typeface="Arial"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xfrm>
            <a:off x="-6350" y="0"/>
            <a:ext cx="7586663" cy="5057775"/>
          </a:xfrm>
        </p:spPr>
      </p:sp>
      <p:sp>
        <p:nvSpPr>
          <p:cNvPr id="41987" name="Rectangle 3"/>
          <p:cNvSpPr>
            <a:spLocks noGrp="1" noChangeArrowheads="1"/>
          </p:cNvSpPr>
          <p:nvPr>
            <p:ph type="body" idx="1"/>
          </p:nvPr>
        </p:nvSpPr>
        <p:spPr>
          <a:noFill/>
          <a:ln/>
        </p:spPr>
        <p:txBody>
          <a:bodyPr/>
          <a:lstStyle/>
          <a:p>
            <a:r>
              <a:rPr lang="en-GB" dirty="0" smtClean="0">
                <a:latin typeface="Times New Roman" charset="0"/>
              </a:rPr>
              <a:t>We believe </a:t>
            </a:r>
            <a:r>
              <a:rPr lang="en-GB" dirty="0" smtClean="0">
                <a:latin typeface="Times New Roman" charset="0"/>
              </a:rPr>
              <a:t>these </a:t>
            </a:r>
            <a:r>
              <a:rPr lang="en-GB" dirty="0" smtClean="0">
                <a:latin typeface="Times New Roman" charset="0"/>
              </a:rPr>
              <a:t>to be </a:t>
            </a:r>
            <a:r>
              <a:rPr lang="en-GB" dirty="0" smtClean="0">
                <a:latin typeface="Times New Roman" charset="0"/>
              </a:rPr>
              <a:t>the </a:t>
            </a:r>
            <a:r>
              <a:rPr lang="en-GB" dirty="0" smtClean="0">
                <a:latin typeface="Times New Roman" charset="0"/>
              </a:rPr>
              <a:t>key behaviours – hence the orange boxes</a:t>
            </a:r>
          </a:p>
          <a:p>
            <a:endParaRPr lang="en-GB" dirty="0" smtClean="0">
              <a:latin typeface="Times New Roman" charset="0"/>
            </a:endParaRPr>
          </a:p>
          <a:p>
            <a:endParaRPr lang="en-US" dirty="0" smtClean="0">
              <a:latin typeface="Times New Roman" charset="0"/>
            </a:endParaRPr>
          </a:p>
          <a:p>
            <a:endParaRPr lang="en-US" dirty="0" smtClean="0">
              <a:latin typeface="Times New Roman"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p:sp>
      <p:sp>
        <p:nvSpPr>
          <p:cNvPr id="43011" name="Rectangle 3"/>
          <p:cNvSpPr>
            <a:spLocks noGrp="1" noChangeArrowheads="1"/>
          </p:cNvSpPr>
          <p:nvPr>
            <p:ph type="body" idx="1"/>
          </p:nvPr>
        </p:nvSpPr>
        <p:spPr>
          <a:noFill/>
          <a:ln/>
        </p:spPr>
        <p:txBody>
          <a:bodyPr/>
          <a:lstStyle/>
          <a:p>
            <a:endParaRPr lang="en-US" smtClean="0">
              <a:latin typeface="Times New Roman"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xfrm>
            <a:off x="-115888" y="0"/>
            <a:ext cx="8453438" cy="5634038"/>
          </a:xfrm>
        </p:spPr>
      </p:sp>
      <p:sp>
        <p:nvSpPr>
          <p:cNvPr id="44035" name="Rectangle 3"/>
          <p:cNvSpPr>
            <a:spLocks noGrp="1" noChangeArrowheads="1"/>
          </p:cNvSpPr>
          <p:nvPr>
            <p:ph type="body" idx="1"/>
          </p:nvPr>
        </p:nvSpPr>
        <p:spPr>
          <a:noFill/>
          <a:ln/>
        </p:spPr>
        <p:txBody>
          <a:bodyPr/>
          <a:lstStyle/>
          <a:p>
            <a:endParaRPr lang="en-US" smtClean="0">
              <a:latin typeface="Times New Roman"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8" name="Text Box 1"/>
          <p:cNvSpPr txBox="1">
            <a:spLocks noChangeArrowheads="1"/>
          </p:cNvSpPr>
          <p:nvPr/>
        </p:nvSpPr>
        <p:spPr bwMode="auto">
          <a:xfrm>
            <a:off x="2362200" y="812800"/>
            <a:ext cx="2835275" cy="4010025"/>
          </a:xfrm>
          <a:prstGeom prst="rect">
            <a:avLst/>
          </a:prstGeom>
          <a:solidFill>
            <a:srgbClr val="FFFFFF"/>
          </a:solidFill>
          <a:ln w="9360">
            <a:solidFill>
              <a:srgbClr val="000000"/>
            </a:solidFill>
            <a:miter lim="800000"/>
            <a:headEnd/>
            <a:tailEnd/>
          </a:ln>
        </p:spPr>
        <p:txBody>
          <a:bodyPr wrap="none" anchor="ctr"/>
          <a:lstStyle/>
          <a:p>
            <a:endParaRPr lang="en-US"/>
          </a:p>
        </p:txBody>
      </p:sp>
      <p:sp>
        <p:nvSpPr>
          <p:cNvPr id="45059" name="Text Box 2"/>
          <p:cNvSpPr txBox="1">
            <a:spLocks noGrp="1" noChangeArrowheads="1"/>
          </p:cNvSpPr>
          <p:nvPr>
            <p:ph type="body"/>
          </p:nvPr>
        </p:nvSpPr>
        <p:spPr>
          <a:xfrm>
            <a:off x="755650" y="5078413"/>
            <a:ext cx="6043613" cy="4808537"/>
          </a:xfrm>
          <a:noFill/>
          <a:ln/>
        </p:spPr>
        <p:txBody>
          <a:bodyPr wrap="none" anchor="ctr"/>
          <a:lstStyle/>
          <a:p>
            <a:endParaRPr lang="en-US" dirty="0" smtClean="0">
              <a:latin typeface="Times New Roman"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xfrm>
            <a:off x="911225" y="0"/>
            <a:ext cx="7370763" cy="4913313"/>
          </a:xfrm>
        </p:spPr>
      </p:sp>
      <p:sp>
        <p:nvSpPr>
          <p:cNvPr id="46083" name="Rectangle 3"/>
          <p:cNvSpPr>
            <a:spLocks noGrp="1" noChangeArrowheads="1"/>
          </p:cNvSpPr>
          <p:nvPr>
            <p:ph type="body" idx="1"/>
          </p:nvPr>
        </p:nvSpPr>
        <p:spPr>
          <a:noFill/>
          <a:ln/>
        </p:spPr>
        <p:txBody>
          <a:bodyPr/>
          <a:lstStyle/>
          <a:p>
            <a:endParaRPr lang="en-US" dirty="0" smtClean="0">
              <a:latin typeface="Times New Roman"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p:sp>
      <p:sp>
        <p:nvSpPr>
          <p:cNvPr id="47107" name="Rectangle 3"/>
          <p:cNvSpPr>
            <a:spLocks noGrp="1" noChangeArrowheads="1"/>
          </p:cNvSpPr>
          <p:nvPr>
            <p:ph type="body" idx="1"/>
          </p:nvPr>
        </p:nvSpPr>
        <p:spPr>
          <a:noFill/>
          <a:ln/>
        </p:spPr>
        <p:txBody>
          <a:bodyPr/>
          <a:lstStyle/>
          <a:p>
            <a:endParaRPr lang="en-US" smtClean="0">
              <a:latin typeface="Times New Roman"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xfrm>
            <a:off x="280988" y="0"/>
            <a:ext cx="7804150" cy="5202238"/>
          </a:xfrm>
        </p:spPr>
      </p:sp>
      <p:sp>
        <p:nvSpPr>
          <p:cNvPr id="48131" name="Rectangle 3"/>
          <p:cNvSpPr>
            <a:spLocks noGrp="1" noChangeArrowheads="1"/>
          </p:cNvSpPr>
          <p:nvPr>
            <p:ph type="body" idx="1"/>
          </p:nvPr>
        </p:nvSpPr>
        <p:spPr>
          <a:noFill/>
          <a:ln/>
        </p:spPr>
        <p:txBody>
          <a:bodyPr/>
          <a:lstStyle/>
          <a:p>
            <a:endParaRPr lang="en-US" smtClean="0">
              <a:latin typeface="Times New Roman"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xfrm>
            <a:off x="585788" y="0"/>
            <a:ext cx="8021637" cy="5346700"/>
          </a:xfrm>
        </p:spPr>
      </p:sp>
      <p:sp>
        <p:nvSpPr>
          <p:cNvPr id="49155" name="Rectangle 3"/>
          <p:cNvSpPr>
            <a:spLocks noGrp="1" noChangeArrowheads="1"/>
          </p:cNvSpPr>
          <p:nvPr>
            <p:ph type="body" idx="1"/>
          </p:nvPr>
        </p:nvSpPr>
        <p:spPr>
          <a:noFill/>
          <a:ln/>
        </p:spPr>
        <p:txBody>
          <a:bodyPr/>
          <a:lstStyle/>
          <a:p>
            <a:r>
              <a:rPr lang="en-GB" smtClean="0">
                <a:latin typeface="Times New Roman" charset="0"/>
              </a:rPr>
              <a:t>See ADDITIONAL GUIDANCE Appendix 5</a:t>
            </a:r>
            <a:endParaRPr lang="en-US" smtClean="0">
              <a:latin typeface="Times New Roman"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xfrm>
            <a:off x="585788" y="0"/>
            <a:ext cx="8021637" cy="5346700"/>
          </a:xfrm>
        </p:spPr>
      </p:sp>
      <p:sp>
        <p:nvSpPr>
          <p:cNvPr id="50179" name="Rectangle 3"/>
          <p:cNvSpPr>
            <a:spLocks noGrp="1" noChangeArrowheads="1"/>
          </p:cNvSpPr>
          <p:nvPr>
            <p:ph type="body" idx="1"/>
          </p:nvPr>
        </p:nvSpPr>
        <p:spPr>
          <a:noFill/>
          <a:ln/>
        </p:spPr>
        <p:txBody>
          <a:bodyPr/>
          <a:lstStyle/>
          <a:p>
            <a:r>
              <a:rPr lang="en-GB" smtClean="0">
                <a:latin typeface="Times New Roman" charset="0"/>
              </a:rPr>
              <a:t>Most people have heard of this thanks to Piaget.</a:t>
            </a:r>
          </a:p>
          <a:p>
            <a:endParaRPr lang="en-GB" smtClean="0">
              <a:latin typeface="Times New Roman" charset="0"/>
            </a:endParaRPr>
          </a:p>
          <a:p>
            <a:r>
              <a:rPr lang="en-GB" smtClean="0">
                <a:latin typeface="Times New Roman" charset="0"/>
              </a:rPr>
              <a:t>Learners acquire object permanence by degree building on tracking or ‘visual pursuit’</a:t>
            </a:r>
          </a:p>
          <a:p>
            <a:endParaRPr lang="en-GB" smtClean="0">
              <a:latin typeface="Times New Roman" charset="0"/>
            </a:endParaRPr>
          </a:p>
          <a:p>
            <a:r>
              <a:rPr lang="en-GB" smtClean="0">
                <a:latin typeface="Times New Roman" charset="0"/>
              </a:rPr>
              <a:t>For more about this, see ADDITIONAL GUIDANCE Appendix 5</a:t>
            </a:r>
            <a:endParaRPr lang="en-US" smtClean="0">
              <a:latin typeface="Times New Roman"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xfrm>
            <a:off x="207963" y="0"/>
            <a:ext cx="7805737" cy="5202238"/>
          </a:xfrm>
        </p:spPr>
      </p:sp>
      <p:sp>
        <p:nvSpPr>
          <p:cNvPr id="51203" name="Rectangle 3"/>
          <p:cNvSpPr>
            <a:spLocks noGrp="1" noChangeArrowheads="1"/>
          </p:cNvSpPr>
          <p:nvPr>
            <p:ph type="body" idx="1"/>
          </p:nvPr>
        </p:nvSpPr>
        <p:spPr>
          <a:noFill/>
          <a:ln/>
        </p:spPr>
        <p:txBody>
          <a:bodyPr/>
          <a:lstStyle/>
          <a:p>
            <a:endParaRPr lang="en-US" smtClean="0">
              <a:latin typeface="Times New Roman"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xfrm>
            <a:off x="371475" y="0"/>
            <a:ext cx="7262813" cy="4841875"/>
          </a:xfrm>
        </p:spPr>
      </p:sp>
      <p:sp>
        <p:nvSpPr>
          <p:cNvPr id="52227" name="Rectangle 3"/>
          <p:cNvSpPr>
            <a:spLocks noGrp="1" noChangeArrowheads="1"/>
          </p:cNvSpPr>
          <p:nvPr>
            <p:ph type="body" idx="1"/>
          </p:nvPr>
        </p:nvSpPr>
        <p:spPr>
          <a:noFill/>
          <a:ln/>
        </p:spPr>
        <p:txBody>
          <a:bodyPr/>
          <a:lstStyle/>
          <a:p>
            <a:r>
              <a:rPr lang="en-GB" b="1" dirty="0" smtClean="0">
                <a:latin typeface="Times New Roman" charset="0"/>
              </a:rPr>
              <a:t>Problem-solving</a:t>
            </a:r>
          </a:p>
          <a:p>
            <a:endParaRPr lang="en-GB" dirty="0" smtClean="0">
              <a:latin typeface="Times New Roman" charset="0"/>
            </a:endParaRPr>
          </a:p>
          <a:p>
            <a:r>
              <a:rPr lang="en-GB" dirty="0" smtClean="0">
                <a:solidFill>
                  <a:schemeClr val="tx1"/>
                </a:solidFill>
                <a:latin typeface="Times New Roman" charset="0"/>
              </a:rPr>
              <a:t>[31]  Repeats an action</a:t>
            </a:r>
          </a:p>
          <a:p>
            <a:endParaRPr lang="en-GB" dirty="0" smtClean="0">
              <a:solidFill>
                <a:schemeClr val="tx1"/>
              </a:solidFill>
              <a:latin typeface="Times New Roman" charset="0"/>
            </a:endParaRPr>
          </a:p>
          <a:p>
            <a:r>
              <a:rPr lang="en-GB" dirty="0" smtClean="0">
                <a:solidFill>
                  <a:schemeClr val="tx1"/>
                </a:solidFill>
                <a:latin typeface="Times New Roman" charset="0"/>
              </a:rPr>
              <a:t>[35]  Does two different actions</a:t>
            </a:r>
          </a:p>
          <a:p>
            <a:endParaRPr lang="en-GB" dirty="0" smtClean="0">
              <a:solidFill>
                <a:schemeClr val="tx1"/>
              </a:solidFill>
              <a:latin typeface="Times New Roman" charset="0"/>
            </a:endParaRPr>
          </a:p>
          <a:p>
            <a:r>
              <a:rPr lang="en-GB" dirty="0" smtClean="0">
                <a:solidFill>
                  <a:schemeClr val="tx1"/>
                </a:solidFill>
                <a:latin typeface="Times New Roman" charset="0"/>
              </a:rPr>
              <a:t>[38]  Modifies an action</a:t>
            </a:r>
          </a:p>
          <a:p>
            <a:endParaRPr lang="en-GB" dirty="0" smtClean="0">
              <a:solidFill>
                <a:schemeClr val="tx1"/>
              </a:solidFill>
              <a:latin typeface="Times New Roman" charset="0"/>
            </a:endParaRPr>
          </a:p>
          <a:p>
            <a:r>
              <a:rPr lang="en-GB" dirty="0" smtClean="0">
                <a:solidFill>
                  <a:schemeClr val="tx1"/>
                </a:solidFill>
                <a:latin typeface="Times New Roman" charset="0"/>
              </a:rPr>
              <a:t>[42]  Early problem-solving </a:t>
            </a:r>
          </a:p>
          <a:p>
            <a:r>
              <a:rPr lang="en-GB" dirty="0" smtClean="0">
                <a:solidFill>
                  <a:schemeClr val="tx1"/>
                </a:solidFill>
                <a:latin typeface="Times New Roman" charset="0"/>
              </a:rPr>
              <a:t>        (tries new strategy)</a:t>
            </a:r>
            <a:endParaRPr lang="en-US" dirty="0" smtClean="0">
              <a:solidFill>
                <a:schemeClr val="tx1"/>
              </a:solidFill>
              <a:latin typeface="Times New Roman" charset="0"/>
            </a:endParaRPr>
          </a:p>
          <a:p>
            <a:endParaRPr lang="en-US" dirty="0" smtClean="0">
              <a:latin typeface="Times New Roman"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287338" y="511175"/>
            <a:ext cx="3746500" cy="384175"/>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p:spPr>
        <p:txBody>
          <a:bodyPr/>
          <a:lstStyle/>
          <a:p>
            <a:pPr>
              <a:defRPr/>
            </a:pPr>
            <a:endParaRPr lang="en-GB">
              <a:latin typeface="Times New Roman" pitchFamily="18" charset="0"/>
            </a:endParaRPr>
          </a:p>
        </p:txBody>
      </p:sp>
      <p:sp>
        <p:nvSpPr>
          <p:cNvPr id="5" name="Line 8"/>
          <p:cNvSpPr>
            <a:spLocks noChangeShapeType="1"/>
          </p:cNvSpPr>
          <p:nvPr/>
        </p:nvSpPr>
        <p:spPr bwMode="auto">
          <a:xfrm>
            <a:off x="936625" y="1663700"/>
            <a:ext cx="3076575" cy="0"/>
          </a:xfrm>
          <a:prstGeom prst="line">
            <a:avLst/>
          </a:prstGeom>
          <a:noFill/>
          <a:ln w="19050">
            <a:solidFill>
              <a:schemeClr val="accent1"/>
            </a:solidFill>
            <a:round/>
            <a:headEnd/>
            <a:tailEnd/>
          </a:ln>
          <a:effectLst/>
        </p:spPr>
        <p:txBody>
          <a:bodyPr/>
          <a:lstStyle/>
          <a:p>
            <a:pPr>
              <a:defRPr/>
            </a:pPr>
            <a:endParaRPr lang="en-GB">
              <a:latin typeface="Times New Roman" pitchFamily="18" charset="0"/>
            </a:endParaRPr>
          </a:p>
        </p:txBody>
      </p:sp>
      <p:sp>
        <p:nvSpPr>
          <p:cNvPr id="81922" name="Rectangle 2"/>
          <p:cNvSpPr>
            <a:spLocks noGrp="1" noChangeArrowheads="1"/>
          </p:cNvSpPr>
          <p:nvPr>
            <p:ph type="ctrTitle"/>
          </p:nvPr>
        </p:nvSpPr>
        <p:spPr>
          <a:xfrm>
            <a:off x="431800" y="639763"/>
            <a:ext cx="3602038" cy="736600"/>
          </a:xfrm>
        </p:spPr>
        <p:txBody>
          <a:bodyPr/>
          <a:lstStyle>
            <a:lvl1pPr>
              <a:defRPr sz="2300"/>
            </a:lvl1pPr>
          </a:lstStyle>
          <a:p>
            <a:r>
              <a:rPr lang="en-US" altLang="en-US"/>
              <a:t>Click to edit Master title style</a:t>
            </a:r>
          </a:p>
        </p:txBody>
      </p:sp>
      <p:sp>
        <p:nvSpPr>
          <p:cNvPr id="81923" name="Rectangle 3"/>
          <p:cNvSpPr>
            <a:spLocks noGrp="1" noChangeArrowheads="1"/>
          </p:cNvSpPr>
          <p:nvPr>
            <p:ph type="subTitle" idx="1"/>
          </p:nvPr>
        </p:nvSpPr>
        <p:spPr>
          <a:xfrm>
            <a:off x="936625" y="1663700"/>
            <a:ext cx="3097213" cy="736600"/>
          </a:xfrm>
        </p:spPr>
        <p:txBody>
          <a:bodyPr/>
          <a:lstStyle>
            <a:lvl1pPr marL="0" indent="0">
              <a:buFont typeface="Wingdings" pitchFamily="2" charset="2"/>
              <a:buNone/>
              <a:defRPr sz="1300"/>
            </a:lvl1pPr>
          </a:lstStyle>
          <a:p>
            <a:r>
              <a:rPr lang="en-US" altLang="en-US"/>
              <a:t>Click to edit Master subtitle style</a:t>
            </a:r>
          </a:p>
        </p:txBody>
      </p:sp>
      <p:sp>
        <p:nvSpPr>
          <p:cNvPr id="6" name="Rectangle 4"/>
          <p:cNvSpPr>
            <a:spLocks noGrp="1" noChangeArrowheads="1"/>
          </p:cNvSpPr>
          <p:nvPr>
            <p:ph type="dt" sz="half" idx="10"/>
          </p:nvPr>
        </p:nvSpPr>
        <p:spPr/>
        <p:txBody>
          <a:bodyPr/>
          <a:lstStyle>
            <a:lvl1pPr>
              <a:defRPr/>
            </a:lvl1pPr>
          </a:lstStyle>
          <a:p>
            <a:endParaRPr lang="en-US" altLang="en-US"/>
          </a:p>
        </p:txBody>
      </p:sp>
      <p:sp>
        <p:nvSpPr>
          <p:cNvPr id="7" name="Rectangle 5"/>
          <p:cNvSpPr>
            <a:spLocks noGrp="1" noChangeArrowheads="1"/>
          </p:cNvSpPr>
          <p:nvPr>
            <p:ph type="ftr" sz="quarter" idx="11"/>
          </p:nvPr>
        </p:nvSpPr>
        <p:spPr>
          <a:xfrm>
            <a:off x="1476375" y="2620963"/>
            <a:ext cx="1368425" cy="192087"/>
          </a:xfrm>
        </p:spPr>
        <p:txBody>
          <a:bodyPr/>
          <a:lstStyle>
            <a:lvl1pPr>
              <a:defRPr/>
            </a:lvl1pPr>
          </a:lstStyle>
          <a:p>
            <a:endParaRPr lang="en-US" altLang="en-US"/>
          </a:p>
        </p:txBody>
      </p:sp>
      <p:sp>
        <p:nvSpPr>
          <p:cNvPr id="8" name="Rectangle 6"/>
          <p:cNvSpPr>
            <a:spLocks noGrp="1" noChangeArrowheads="1"/>
          </p:cNvSpPr>
          <p:nvPr>
            <p:ph type="sldNum" sz="quarter" idx="12"/>
          </p:nvPr>
        </p:nvSpPr>
        <p:spPr/>
        <p:txBody>
          <a:bodyPr/>
          <a:lstStyle>
            <a:lvl1pPr>
              <a:defRPr/>
            </a:lvl1pPr>
          </a:lstStyle>
          <a:p>
            <a:fld id="{29C37969-A3C9-4F9C-B6CB-99EE987BB4F0}" type="slidenum">
              <a:rPr lang="en-US" altLang="en-US"/>
              <a:pPr/>
              <a:t>‹#›</a:t>
            </a:fld>
            <a:endParaRPr lang="en-US"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B1B368D1-F823-48CE-924F-7DD6C4EC55F1}" type="slidenum">
              <a:rPr lang="en-US" altLang="en-US"/>
              <a:pPr/>
              <a:t>‹#›</a:t>
            </a:fld>
            <a:endParaRPr lang="en-US"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1313" y="1851025"/>
            <a:ext cx="3673475" cy="571500"/>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341313" y="1220788"/>
            <a:ext cx="3673475" cy="63023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B35EC882-96DA-45E2-A203-BF8632E5CBFF}" type="slidenum">
              <a:rPr lang="en-US" altLang="en-US"/>
              <a:pPr/>
              <a:t>‹#›</a:t>
            </a:fld>
            <a:endParaRPr lang="en-US"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215900" y="671513"/>
            <a:ext cx="1868488" cy="1903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2236788" y="671513"/>
            <a:ext cx="1868487" cy="19034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678170AB-80A1-4178-8E0F-59D883602A15}" type="slidenum">
              <a:rPr lang="en-US" altLang="en-US"/>
              <a:pPr/>
              <a:t>‹#›</a:t>
            </a:fld>
            <a:endParaRPr lang="en-US"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215900" y="644525"/>
            <a:ext cx="1909763" cy="26828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15900" y="912813"/>
            <a:ext cx="1909763" cy="165893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2195513" y="644525"/>
            <a:ext cx="1909762" cy="26828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2195513" y="912813"/>
            <a:ext cx="1909762" cy="165893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endParaRPr lang="en-US" altLang="en-US"/>
          </a:p>
        </p:txBody>
      </p:sp>
      <p:sp>
        <p:nvSpPr>
          <p:cNvPr id="8" name="Rectangle 5"/>
          <p:cNvSpPr>
            <a:spLocks noGrp="1" noChangeArrowheads="1"/>
          </p:cNvSpPr>
          <p:nvPr>
            <p:ph type="ftr" sz="quarter" idx="11"/>
          </p:nvPr>
        </p:nvSpPr>
        <p:spPr>
          <a:ln/>
        </p:spPr>
        <p:txBody>
          <a:bodyPr/>
          <a:lstStyle>
            <a:lvl1pPr>
              <a:defRPr/>
            </a:lvl1pPr>
          </a:lstStyle>
          <a:p>
            <a:endParaRPr lang="en-US" altLang="en-US"/>
          </a:p>
        </p:txBody>
      </p:sp>
      <p:sp>
        <p:nvSpPr>
          <p:cNvPr id="9" name="Rectangle 6"/>
          <p:cNvSpPr>
            <a:spLocks noGrp="1" noChangeArrowheads="1"/>
          </p:cNvSpPr>
          <p:nvPr>
            <p:ph type="sldNum" sz="quarter" idx="12"/>
          </p:nvPr>
        </p:nvSpPr>
        <p:spPr>
          <a:ln/>
        </p:spPr>
        <p:txBody>
          <a:bodyPr/>
          <a:lstStyle>
            <a:lvl1pPr>
              <a:defRPr/>
            </a:lvl1pPr>
          </a:lstStyle>
          <a:p>
            <a:fld id="{28FFA834-F1FB-4A5A-9691-447A7E024AA3}" type="slidenum">
              <a:rPr lang="en-US" altLang="en-US"/>
              <a:pPr/>
              <a:t>‹#›</a:t>
            </a:fld>
            <a:endParaRPr lang="en-US"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endParaRPr lang="en-US" altLang="en-US"/>
          </a:p>
        </p:txBody>
      </p:sp>
      <p:sp>
        <p:nvSpPr>
          <p:cNvPr id="4" name="Rectangle 5"/>
          <p:cNvSpPr>
            <a:spLocks noGrp="1" noChangeArrowheads="1"/>
          </p:cNvSpPr>
          <p:nvPr>
            <p:ph type="ftr" sz="quarter" idx="11"/>
          </p:nvPr>
        </p:nvSpPr>
        <p:spPr>
          <a:ln/>
        </p:spPr>
        <p:txBody>
          <a:bodyPr/>
          <a:lstStyle>
            <a:lvl1pPr>
              <a:defRPr/>
            </a:lvl1pPr>
          </a:lstStyle>
          <a:p>
            <a:endParaRPr lang="en-US" altLang="en-US"/>
          </a:p>
        </p:txBody>
      </p:sp>
      <p:sp>
        <p:nvSpPr>
          <p:cNvPr id="5" name="Rectangle 6"/>
          <p:cNvSpPr>
            <a:spLocks noGrp="1" noChangeArrowheads="1"/>
          </p:cNvSpPr>
          <p:nvPr>
            <p:ph type="sldNum" sz="quarter" idx="12"/>
          </p:nvPr>
        </p:nvSpPr>
        <p:spPr>
          <a:ln/>
        </p:spPr>
        <p:txBody>
          <a:bodyPr/>
          <a:lstStyle>
            <a:lvl1pPr>
              <a:defRPr/>
            </a:lvl1pPr>
          </a:lstStyle>
          <a:p>
            <a:fld id="{383A8F3E-DC39-45EC-A293-54694C91A4F9}" type="slidenum">
              <a:rPr lang="en-US" altLang="en-US"/>
              <a:pPr/>
              <a:t>‹#›</a:t>
            </a:fld>
            <a:endParaRPr lang="en-US"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endParaRPr lang="en-US" altLang="en-US"/>
          </a:p>
        </p:txBody>
      </p:sp>
      <p:sp>
        <p:nvSpPr>
          <p:cNvPr id="3" name="Rectangle 5"/>
          <p:cNvSpPr>
            <a:spLocks noGrp="1" noChangeArrowheads="1"/>
          </p:cNvSpPr>
          <p:nvPr>
            <p:ph type="ftr" sz="quarter" idx="11"/>
          </p:nvPr>
        </p:nvSpPr>
        <p:spPr>
          <a:ln/>
        </p:spPr>
        <p:txBody>
          <a:bodyPr/>
          <a:lstStyle>
            <a:lvl1pPr>
              <a:defRPr/>
            </a:lvl1pPr>
          </a:lstStyle>
          <a:p>
            <a:endParaRPr lang="en-US" altLang="en-US"/>
          </a:p>
        </p:txBody>
      </p:sp>
      <p:sp>
        <p:nvSpPr>
          <p:cNvPr id="4" name="Rectangle 6"/>
          <p:cNvSpPr>
            <a:spLocks noGrp="1" noChangeArrowheads="1"/>
          </p:cNvSpPr>
          <p:nvPr>
            <p:ph type="sldNum" sz="quarter" idx="12"/>
          </p:nvPr>
        </p:nvSpPr>
        <p:spPr>
          <a:ln/>
        </p:spPr>
        <p:txBody>
          <a:bodyPr/>
          <a:lstStyle>
            <a:lvl1pPr>
              <a:defRPr/>
            </a:lvl1pPr>
          </a:lstStyle>
          <a:p>
            <a:fld id="{DB1DD136-1C4E-4272-A0B2-CA9CA82EC5C5}" type="slidenum">
              <a:rPr lang="en-US" altLang="en-US"/>
              <a:pPr/>
              <a:t>‹#›</a:t>
            </a:fld>
            <a:endParaRPr lang="en-US"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5900" y="114300"/>
            <a:ext cx="1422400" cy="4889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1689100" y="114300"/>
            <a:ext cx="2416175" cy="24574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215900" y="603250"/>
            <a:ext cx="1422400" cy="19685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CF1B47DD-3F0B-4C92-B7B6-8E17766C4235}" type="slidenum">
              <a:rPr lang="en-US" altLang="en-US"/>
              <a:pPr/>
              <a:t>‹#›</a:t>
            </a:fld>
            <a:endParaRPr lang="en-US"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725" y="2016125"/>
            <a:ext cx="2592388" cy="238125"/>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847725" y="257175"/>
            <a:ext cx="2592388" cy="17272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847725" y="2254250"/>
            <a:ext cx="2592388" cy="33813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57ED0C2A-18FA-492B-AD28-1F81A1683F81}" type="slidenum">
              <a:rPr lang="en-US" altLang="en-US"/>
              <a:pPr/>
              <a:t>‹#›</a:t>
            </a:fld>
            <a:endParaRPr lang="en-US"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8177E21F-C779-4C60-847A-ED7F1798D03C}" type="slidenum">
              <a:rPr lang="en-US" altLang="en-US"/>
              <a:pPr/>
              <a:t>‹#›</a:t>
            </a:fld>
            <a:endParaRPr lang="en-US"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33725" y="115888"/>
            <a:ext cx="971550" cy="2459037"/>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15900" y="115888"/>
            <a:ext cx="2765425" cy="24590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endParaRPr lang="en-US" altLang="en-US"/>
          </a:p>
        </p:txBody>
      </p:sp>
      <p:sp>
        <p:nvSpPr>
          <p:cNvPr id="5" name="Rectangle 5"/>
          <p:cNvSpPr>
            <a:spLocks noGrp="1" noChangeArrowheads="1"/>
          </p:cNvSpPr>
          <p:nvPr>
            <p:ph type="ftr" sz="quarter" idx="11"/>
          </p:nvPr>
        </p:nvSpPr>
        <p:spPr>
          <a:ln/>
        </p:spPr>
        <p:txBody>
          <a:bodyPr/>
          <a:lstStyle>
            <a:lvl1pPr>
              <a:defRPr/>
            </a:lvl1pPr>
          </a:lstStyle>
          <a:p>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762E68E3-2764-435A-8376-B740D0E325B6}" type="slidenum">
              <a:rPr lang="en-US" altLang="en-US"/>
              <a:pPr/>
              <a:t>‹#›</a:t>
            </a:fld>
            <a:endParaRPr lang="en-US"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215900" y="115888"/>
            <a:ext cx="3889375" cy="245903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endParaRPr lang="en-US" altLang="en-US"/>
          </a:p>
        </p:txBody>
      </p:sp>
      <p:sp>
        <p:nvSpPr>
          <p:cNvPr id="4" name="Rectangle 5"/>
          <p:cNvSpPr>
            <a:spLocks noGrp="1" noChangeArrowheads="1"/>
          </p:cNvSpPr>
          <p:nvPr>
            <p:ph type="ftr" sz="quarter" idx="11"/>
          </p:nvPr>
        </p:nvSpPr>
        <p:spPr>
          <a:ln/>
        </p:spPr>
        <p:txBody>
          <a:bodyPr/>
          <a:lstStyle>
            <a:lvl1pPr>
              <a:defRPr/>
            </a:lvl1pPr>
          </a:lstStyle>
          <a:p>
            <a:endParaRPr lang="en-US" altLang="en-US"/>
          </a:p>
        </p:txBody>
      </p:sp>
      <p:sp>
        <p:nvSpPr>
          <p:cNvPr id="5" name="Rectangle 6"/>
          <p:cNvSpPr>
            <a:spLocks noGrp="1" noChangeArrowheads="1"/>
          </p:cNvSpPr>
          <p:nvPr>
            <p:ph type="sldNum" sz="quarter" idx="12"/>
          </p:nvPr>
        </p:nvSpPr>
        <p:spPr>
          <a:ln/>
        </p:spPr>
        <p:txBody>
          <a:bodyPr/>
          <a:lstStyle>
            <a:lvl1pPr>
              <a:defRPr/>
            </a:lvl1pPr>
          </a:lstStyle>
          <a:p>
            <a:fld id="{7547FBE6-0FC6-4D97-B966-483A889F427E}" type="slidenum">
              <a:rPr lang="en-US" altLang="en-US"/>
              <a:pPr/>
              <a:t>‹#›</a:t>
            </a:fld>
            <a:endParaRPr lang="en-US"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5900" y="115888"/>
            <a:ext cx="3889375" cy="4794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215900" y="671513"/>
            <a:ext cx="1868488" cy="19034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2236788" y="671513"/>
            <a:ext cx="1868487" cy="19034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2B7BE7ED-D326-4C57-839A-F108B9C54D19}" type="slidenum">
              <a:rPr lang="en-US" altLang="en-US"/>
              <a:pPr/>
              <a:t>‹#›</a:t>
            </a:fld>
            <a:endParaRPr lang="en-US"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215900" y="115888"/>
            <a:ext cx="3889375" cy="479425"/>
          </a:xfrm>
          <a:prstGeom prst="rect">
            <a:avLst/>
          </a:prstGeom>
          <a:noFill/>
          <a:ln w="9525">
            <a:noFill/>
            <a:miter lim="800000"/>
            <a:headEnd/>
            <a:tailEnd/>
          </a:ln>
        </p:spPr>
        <p:txBody>
          <a:bodyPr vert="horz" wrap="square" lIns="41148" tIns="20574" rIns="41148" bIns="20574" numCol="1" anchor="t" anchorCtr="0" compatLnSpc="1">
            <a:prstTxWarp prst="textNoShape">
              <a:avLst/>
            </a:prstTxWarp>
          </a:bodyPr>
          <a:lstStyle/>
          <a:p>
            <a:pPr lvl="0"/>
            <a:r>
              <a:rPr lang="en-US" altLang="en-US" smtClean="0"/>
              <a:t>Click to edit Master title style</a:t>
            </a:r>
          </a:p>
        </p:txBody>
      </p:sp>
      <p:sp>
        <p:nvSpPr>
          <p:cNvPr id="7171" name="Rectangle 3"/>
          <p:cNvSpPr>
            <a:spLocks noGrp="1" noChangeArrowheads="1"/>
          </p:cNvSpPr>
          <p:nvPr>
            <p:ph type="body" idx="1"/>
          </p:nvPr>
        </p:nvSpPr>
        <p:spPr bwMode="auto">
          <a:xfrm>
            <a:off x="215900" y="671513"/>
            <a:ext cx="3889375" cy="1903412"/>
          </a:xfrm>
          <a:prstGeom prst="rect">
            <a:avLst/>
          </a:prstGeom>
          <a:noFill/>
          <a:ln w="9525">
            <a:noFill/>
            <a:miter lim="800000"/>
            <a:headEnd/>
            <a:tailEnd/>
          </a:ln>
        </p:spPr>
        <p:txBody>
          <a:bodyPr vert="horz" wrap="square" lIns="41148" tIns="20574" rIns="41148" bIns="20574"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80900" name="Rectangle 4"/>
          <p:cNvSpPr>
            <a:spLocks noGrp="1" noChangeArrowheads="1"/>
          </p:cNvSpPr>
          <p:nvPr>
            <p:ph type="dt" sz="half" idx="2"/>
          </p:nvPr>
        </p:nvSpPr>
        <p:spPr bwMode="auto">
          <a:xfrm>
            <a:off x="215900" y="2620963"/>
            <a:ext cx="1008063" cy="192087"/>
          </a:xfrm>
          <a:prstGeom prst="rect">
            <a:avLst/>
          </a:prstGeom>
          <a:noFill/>
          <a:ln w="9525">
            <a:noFill/>
            <a:miter lim="800000"/>
            <a:headEnd/>
            <a:tailEnd/>
          </a:ln>
          <a:effectLst/>
        </p:spPr>
        <p:txBody>
          <a:bodyPr vert="horz" wrap="square" lIns="41148" tIns="20574" rIns="41148" bIns="20574" numCol="1" anchor="b" anchorCtr="0" compatLnSpc="1">
            <a:prstTxWarp prst="textNoShape">
              <a:avLst/>
            </a:prstTxWarp>
          </a:bodyPr>
          <a:lstStyle>
            <a:lvl1pPr hangingPunct="1">
              <a:lnSpc>
                <a:spcPct val="100000"/>
              </a:lnSpc>
              <a:buClrTx/>
              <a:buSzTx/>
              <a:buFontTx/>
              <a:buNone/>
              <a:defRPr sz="500">
                <a:solidFill>
                  <a:schemeClr val="tx1"/>
                </a:solidFill>
                <a:latin typeface="Garamond" pitchFamily="18" charset="0"/>
              </a:defRPr>
            </a:lvl1pPr>
          </a:lstStyle>
          <a:p>
            <a:endParaRPr lang="en-US" altLang="en-US"/>
          </a:p>
        </p:txBody>
      </p:sp>
      <p:sp>
        <p:nvSpPr>
          <p:cNvPr id="80901" name="Rectangle 5"/>
          <p:cNvSpPr>
            <a:spLocks noGrp="1" noChangeArrowheads="1"/>
          </p:cNvSpPr>
          <p:nvPr>
            <p:ph type="ftr" sz="quarter" idx="3"/>
          </p:nvPr>
        </p:nvSpPr>
        <p:spPr bwMode="auto">
          <a:xfrm>
            <a:off x="1476375" y="2624138"/>
            <a:ext cx="1368425" cy="192087"/>
          </a:xfrm>
          <a:prstGeom prst="rect">
            <a:avLst/>
          </a:prstGeom>
          <a:noFill/>
          <a:ln w="9525">
            <a:noFill/>
            <a:miter lim="800000"/>
            <a:headEnd/>
            <a:tailEnd/>
          </a:ln>
          <a:effectLst/>
        </p:spPr>
        <p:txBody>
          <a:bodyPr vert="horz" wrap="square" lIns="41148" tIns="20574" rIns="41148" bIns="20574" numCol="1" anchor="b" anchorCtr="0" compatLnSpc="1">
            <a:prstTxWarp prst="textNoShape">
              <a:avLst/>
            </a:prstTxWarp>
          </a:bodyPr>
          <a:lstStyle>
            <a:lvl1pPr algn="ctr" hangingPunct="1">
              <a:lnSpc>
                <a:spcPct val="100000"/>
              </a:lnSpc>
              <a:buClrTx/>
              <a:buSzTx/>
              <a:buFontTx/>
              <a:buNone/>
              <a:defRPr sz="500">
                <a:solidFill>
                  <a:schemeClr val="tx1"/>
                </a:solidFill>
                <a:latin typeface="Garamond" pitchFamily="18" charset="0"/>
              </a:defRPr>
            </a:lvl1pPr>
          </a:lstStyle>
          <a:p>
            <a:endParaRPr lang="en-US" altLang="en-US"/>
          </a:p>
        </p:txBody>
      </p:sp>
      <p:sp>
        <p:nvSpPr>
          <p:cNvPr id="80902" name="Rectangle 6"/>
          <p:cNvSpPr>
            <a:spLocks noGrp="1" noChangeArrowheads="1"/>
          </p:cNvSpPr>
          <p:nvPr>
            <p:ph type="sldNum" sz="quarter" idx="4"/>
          </p:nvPr>
        </p:nvSpPr>
        <p:spPr bwMode="auto">
          <a:xfrm>
            <a:off x="3097213" y="2620963"/>
            <a:ext cx="1008062" cy="192087"/>
          </a:xfrm>
          <a:prstGeom prst="rect">
            <a:avLst/>
          </a:prstGeom>
          <a:noFill/>
          <a:ln w="9525">
            <a:noFill/>
            <a:miter lim="800000"/>
            <a:headEnd/>
            <a:tailEnd/>
          </a:ln>
          <a:effectLst/>
        </p:spPr>
        <p:txBody>
          <a:bodyPr vert="horz" wrap="square" lIns="41148" tIns="20574" rIns="41148" bIns="20574" numCol="1" anchor="b" anchorCtr="0" compatLnSpc="1">
            <a:prstTxWarp prst="textNoShape">
              <a:avLst/>
            </a:prstTxWarp>
          </a:bodyPr>
          <a:lstStyle>
            <a:lvl1pPr algn="r" hangingPunct="1">
              <a:lnSpc>
                <a:spcPct val="100000"/>
              </a:lnSpc>
              <a:buClrTx/>
              <a:buSzTx/>
              <a:buFontTx/>
              <a:buNone/>
              <a:defRPr sz="500">
                <a:solidFill>
                  <a:schemeClr val="tx1"/>
                </a:solidFill>
                <a:latin typeface="Garamond" pitchFamily="18" charset="0"/>
              </a:defRPr>
            </a:lvl1pPr>
          </a:lstStyle>
          <a:p>
            <a:fld id="{AF7D2D53-777A-4E8C-B1DF-ADF701EC9010}" type="slidenum">
              <a:rPr lang="en-US" altLang="en-US"/>
              <a:pPr/>
              <a:t>‹#›</a:t>
            </a:fld>
            <a:endParaRPr lang="en-US" altLang="en-US"/>
          </a:p>
        </p:txBody>
      </p:sp>
      <p:sp>
        <p:nvSpPr>
          <p:cNvPr id="80903" name="Freeform 7"/>
          <p:cNvSpPr>
            <a:spLocks noChangeArrowheads="1"/>
          </p:cNvSpPr>
          <p:nvPr/>
        </p:nvSpPr>
        <p:spPr bwMode="auto">
          <a:xfrm>
            <a:off x="179388" y="95250"/>
            <a:ext cx="3889375" cy="257175"/>
          </a:xfrm>
          <a:custGeom>
            <a:avLst/>
            <a:gdLst/>
            <a:ahLst/>
            <a:cxnLst>
              <a:cxn ang="0">
                <a:pos x="0" y="1000"/>
              </a:cxn>
              <a:cxn ang="0">
                <a:pos x="0" y="0"/>
              </a:cxn>
              <a:cxn ang="0">
                <a:pos x="1000" y="0"/>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p:spPr>
        <p:txBody>
          <a:bodyPr/>
          <a:lstStyle/>
          <a:p>
            <a:pPr>
              <a:defRPr/>
            </a:pPr>
            <a:endParaRPr lang="en-GB">
              <a:latin typeface="Times New Roman" pitchFamily="18" charset="0"/>
            </a:endParaRPr>
          </a:p>
        </p:txBody>
      </p:sp>
      <p:sp>
        <p:nvSpPr>
          <p:cNvPr id="80904" name="Line 8"/>
          <p:cNvSpPr>
            <a:spLocks noChangeShapeType="1"/>
          </p:cNvSpPr>
          <p:nvPr/>
        </p:nvSpPr>
        <p:spPr bwMode="auto">
          <a:xfrm>
            <a:off x="215900" y="2592388"/>
            <a:ext cx="3889375" cy="0"/>
          </a:xfrm>
          <a:prstGeom prst="line">
            <a:avLst/>
          </a:prstGeom>
          <a:noFill/>
          <a:ln w="19050">
            <a:solidFill>
              <a:schemeClr val="accent1"/>
            </a:solidFill>
            <a:round/>
            <a:headEnd/>
            <a:tailEnd/>
          </a:ln>
          <a:effectLst/>
        </p:spPr>
        <p:txBody>
          <a:bodyPr/>
          <a:lstStyle/>
          <a:p>
            <a:pPr>
              <a:defRPr/>
            </a:pPr>
            <a:endParaRPr lang="en-GB">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705" r:id="rId1"/>
    <p:sldLayoutId id="2147483704" r:id="rId2"/>
    <p:sldLayoutId id="2147483703" r:id="rId3"/>
    <p:sldLayoutId id="2147483702" r:id="rId4"/>
    <p:sldLayoutId id="2147483701" r:id="rId5"/>
    <p:sldLayoutId id="2147483700" r:id="rId6"/>
    <p:sldLayoutId id="2147483699" r:id="rId7"/>
    <p:sldLayoutId id="2147483698" r:id="rId8"/>
    <p:sldLayoutId id="2147483697" r:id="rId9"/>
    <p:sldLayoutId id="2147483696" r:id="rId10"/>
    <p:sldLayoutId id="2147483695" r:id="rId11"/>
    <p:sldLayoutId id="2147483694" r:id="rId12"/>
    <p:sldLayoutId id="2147483693" r:id="rId13"/>
  </p:sldLayoutIdLst>
  <p:timing>
    <p:tnLst>
      <p:par>
        <p:cTn id="1" dur="indefinite" restart="never" nodeType="tmRoot"/>
      </p:par>
    </p:tnLst>
  </p:timing>
  <p:txStyles>
    <p:titleStyle>
      <a:lvl1pPr algn="l" defTabSz="411163" rtl="0" eaLnBrk="0" fontAlgn="base" hangingPunct="0">
        <a:spcBef>
          <a:spcPct val="0"/>
        </a:spcBef>
        <a:spcAft>
          <a:spcPct val="0"/>
        </a:spcAft>
        <a:defRPr sz="1900">
          <a:solidFill>
            <a:schemeClr val="tx2"/>
          </a:solidFill>
          <a:latin typeface="+mj-lt"/>
          <a:ea typeface="+mj-ea"/>
          <a:cs typeface="+mj-cs"/>
        </a:defRPr>
      </a:lvl1pPr>
      <a:lvl2pPr algn="l" defTabSz="411163" rtl="0" eaLnBrk="0" fontAlgn="base" hangingPunct="0">
        <a:spcBef>
          <a:spcPct val="0"/>
        </a:spcBef>
        <a:spcAft>
          <a:spcPct val="0"/>
        </a:spcAft>
        <a:defRPr sz="1900">
          <a:solidFill>
            <a:schemeClr val="tx2"/>
          </a:solidFill>
          <a:latin typeface="Garamond" pitchFamily="18" charset="0"/>
        </a:defRPr>
      </a:lvl2pPr>
      <a:lvl3pPr algn="l" defTabSz="411163" rtl="0" eaLnBrk="0" fontAlgn="base" hangingPunct="0">
        <a:spcBef>
          <a:spcPct val="0"/>
        </a:spcBef>
        <a:spcAft>
          <a:spcPct val="0"/>
        </a:spcAft>
        <a:defRPr sz="1900">
          <a:solidFill>
            <a:schemeClr val="tx2"/>
          </a:solidFill>
          <a:latin typeface="Garamond" pitchFamily="18" charset="0"/>
        </a:defRPr>
      </a:lvl3pPr>
      <a:lvl4pPr algn="l" defTabSz="411163" rtl="0" eaLnBrk="0" fontAlgn="base" hangingPunct="0">
        <a:spcBef>
          <a:spcPct val="0"/>
        </a:spcBef>
        <a:spcAft>
          <a:spcPct val="0"/>
        </a:spcAft>
        <a:defRPr sz="1900">
          <a:solidFill>
            <a:schemeClr val="tx2"/>
          </a:solidFill>
          <a:latin typeface="Garamond" pitchFamily="18" charset="0"/>
        </a:defRPr>
      </a:lvl4pPr>
      <a:lvl5pPr algn="l" defTabSz="411163" rtl="0" eaLnBrk="0" fontAlgn="base" hangingPunct="0">
        <a:spcBef>
          <a:spcPct val="0"/>
        </a:spcBef>
        <a:spcAft>
          <a:spcPct val="0"/>
        </a:spcAft>
        <a:defRPr sz="1900">
          <a:solidFill>
            <a:schemeClr val="tx2"/>
          </a:solidFill>
          <a:latin typeface="Garamond" pitchFamily="18" charset="0"/>
        </a:defRPr>
      </a:lvl5pPr>
      <a:lvl6pPr marL="457200" algn="l" defTabSz="411163" rtl="0" fontAlgn="base">
        <a:spcBef>
          <a:spcPct val="0"/>
        </a:spcBef>
        <a:spcAft>
          <a:spcPct val="0"/>
        </a:spcAft>
        <a:defRPr sz="1900">
          <a:solidFill>
            <a:schemeClr val="tx2"/>
          </a:solidFill>
          <a:latin typeface="Garamond" pitchFamily="18" charset="0"/>
        </a:defRPr>
      </a:lvl6pPr>
      <a:lvl7pPr marL="914400" algn="l" defTabSz="411163" rtl="0" fontAlgn="base">
        <a:spcBef>
          <a:spcPct val="0"/>
        </a:spcBef>
        <a:spcAft>
          <a:spcPct val="0"/>
        </a:spcAft>
        <a:defRPr sz="1900">
          <a:solidFill>
            <a:schemeClr val="tx2"/>
          </a:solidFill>
          <a:latin typeface="Garamond" pitchFamily="18" charset="0"/>
        </a:defRPr>
      </a:lvl7pPr>
      <a:lvl8pPr marL="1371600" algn="l" defTabSz="411163" rtl="0" fontAlgn="base">
        <a:spcBef>
          <a:spcPct val="0"/>
        </a:spcBef>
        <a:spcAft>
          <a:spcPct val="0"/>
        </a:spcAft>
        <a:defRPr sz="1900">
          <a:solidFill>
            <a:schemeClr val="tx2"/>
          </a:solidFill>
          <a:latin typeface="Garamond" pitchFamily="18" charset="0"/>
        </a:defRPr>
      </a:lvl8pPr>
      <a:lvl9pPr marL="1828800" algn="l" defTabSz="411163" rtl="0" fontAlgn="base">
        <a:spcBef>
          <a:spcPct val="0"/>
        </a:spcBef>
        <a:spcAft>
          <a:spcPct val="0"/>
        </a:spcAft>
        <a:defRPr sz="1900">
          <a:solidFill>
            <a:schemeClr val="tx2"/>
          </a:solidFill>
          <a:latin typeface="Garamond" pitchFamily="18" charset="0"/>
        </a:defRPr>
      </a:lvl9pPr>
    </p:titleStyle>
    <p:bodyStyle>
      <a:lvl1pPr marL="153988" indent="-153988" algn="l" defTabSz="411163" rtl="0" eaLnBrk="0" fontAlgn="base" hangingPunct="0">
        <a:spcBef>
          <a:spcPct val="20000"/>
        </a:spcBef>
        <a:spcAft>
          <a:spcPct val="0"/>
        </a:spcAft>
        <a:buClr>
          <a:schemeClr val="accent1"/>
        </a:buClr>
        <a:buSzPct val="65000"/>
        <a:buFont typeface="Wingdings" pitchFamily="2" charset="2"/>
        <a:buChar char="n"/>
        <a:defRPr sz="1400">
          <a:solidFill>
            <a:schemeClr val="tx1"/>
          </a:solidFill>
          <a:latin typeface="+mn-lt"/>
          <a:ea typeface="+mn-ea"/>
          <a:cs typeface="+mn-cs"/>
        </a:defRPr>
      </a:lvl1pPr>
      <a:lvl2pPr marL="301625" indent="-146050" algn="l" defTabSz="411163" rtl="0" eaLnBrk="0" fontAlgn="base" hangingPunct="0">
        <a:spcBef>
          <a:spcPct val="20000"/>
        </a:spcBef>
        <a:spcAft>
          <a:spcPct val="0"/>
        </a:spcAft>
        <a:buClr>
          <a:schemeClr val="accent2"/>
        </a:buClr>
        <a:buSzPct val="60000"/>
        <a:buFont typeface="Wingdings" pitchFamily="2" charset="2"/>
        <a:buChar char="q"/>
        <a:defRPr sz="1200">
          <a:solidFill>
            <a:schemeClr val="tx1"/>
          </a:solidFill>
          <a:latin typeface="+mn-lt"/>
        </a:defRPr>
      </a:lvl2pPr>
      <a:lvl3pPr marL="460375" indent="-158750" algn="l" defTabSz="411163" rtl="0" eaLnBrk="0" fontAlgn="base" hangingPunct="0">
        <a:spcBef>
          <a:spcPct val="20000"/>
        </a:spcBef>
        <a:spcAft>
          <a:spcPct val="0"/>
        </a:spcAft>
        <a:buClr>
          <a:schemeClr val="accent1"/>
        </a:buClr>
        <a:buSzPct val="65000"/>
        <a:buFont typeface="Wingdings" pitchFamily="2" charset="2"/>
        <a:buChar char="n"/>
        <a:defRPr sz="1000">
          <a:solidFill>
            <a:schemeClr val="tx1"/>
          </a:solidFill>
          <a:latin typeface="+mn-lt"/>
        </a:defRPr>
      </a:lvl3pPr>
      <a:lvl4pPr marL="603250" indent="-142875" algn="l" defTabSz="411163" rtl="0" eaLnBrk="0" fontAlgn="base" hangingPunct="0">
        <a:spcBef>
          <a:spcPct val="20000"/>
        </a:spcBef>
        <a:spcAft>
          <a:spcPct val="0"/>
        </a:spcAft>
        <a:buClr>
          <a:schemeClr val="accent2"/>
        </a:buClr>
        <a:buSzPct val="70000"/>
        <a:buFont typeface="Wingdings" pitchFamily="2" charset="2"/>
        <a:buChar char="q"/>
        <a:defRPr sz="900">
          <a:solidFill>
            <a:schemeClr val="tx1"/>
          </a:solidFill>
          <a:latin typeface="+mn-lt"/>
        </a:defRPr>
      </a:lvl4pPr>
      <a:lvl5pPr marL="757238" indent="-153988" algn="l" defTabSz="411163" rtl="0" eaLnBrk="0" fontAlgn="base" hangingPunct="0">
        <a:spcBef>
          <a:spcPct val="20000"/>
        </a:spcBef>
        <a:spcAft>
          <a:spcPct val="0"/>
        </a:spcAft>
        <a:buClr>
          <a:schemeClr val="accent1"/>
        </a:buClr>
        <a:buSzPct val="75000"/>
        <a:buFont typeface="Wingdings" pitchFamily="2" charset="2"/>
        <a:buChar char="§"/>
        <a:defRPr sz="900">
          <a:solidFill>
            <a:schemeClr val="tx1"/>
          </a:solidFill>
          <a:latin typeface="+mn-lt"/>
        </a:defRPr>
      </a:lvl5pPr>
      <a:lvl6pPr marL="1214438" indent="-153988" algn="l" defTabSz="411163" rtl="0" fontAlgn="base">
        <a:spcBef>
          <a:spcPct val="20000"/>
        </a:spcBef>
        <a:spcAft>
          <a:spcPct val="0"/>
        </a:spcAft>
        <a:buClr>
          <a:schemeClr val="accent1"/>
        </a:buClr>
        <a:buSzPct val="75000"/>
        <a:buFont typeface="Wingdings" pitchFamily="2" charset="2"/>
        <a:buChar char="§"/>
        <a:defRPr sz="900">
          <a:solidFill>
            <a:schemeClr val="tx1"/>
          </a:solidFill>
          <a:latin typeface="+mn-lt"/>
        </a:defRPr>
      </a:lvl6pPr>
      <a:lvl7pPr marL="1671638" indent="-153988" algn="l" defTabSz="411163" rtl="0" fontAlgn="base">
        <a:spcBef>
          <a:spcPct val="20000"/>
        </a:spcBef>
        <a:spcAft>
          <a:spcPct val="0"/>
        </a:spcAft>
        <a:buClr>
          <a:schemeClr val="accent1"/>
        </a:buClr>
        <a:buSzPct val="75000"/>
        <a:buFont typeface="Wingdings" pitchFamily="2" charset="2"/>
        <a:buChar char="§"/>
        <a:defRPr sz="900">
          <a:solidFill>
            <a:schemeClr val="tx1"/>
          </a:solidFill>
          <a:latin typeface="+mn-lt"/>
        </a:defRPr>
      </a:lvl7pPr>
      <a:lvl8pPr marL="2128838" indent="-153988" algn="l" defTabSz="411163" rtl="0" fontAlgn="base">
        <a:spcBef>
          <a:spcPct val="20000"/>
        </a:spcBef>
        <a:spcAft>
          <a:spcPct val="0"/>
        </a:spcAft>
        <a:buClr>
          <a:schemeClr val="accent1"/>
        </a:buClr>
        <a:buSzPct val="75000"/>
        <a:buFont typeface="Wingdings" pitchFamily="2" charset="2"/>
        <a:buChar char="§"/>
        <a:defRPr sz="900">
          <a:solidFill>
            <a:schemeClr val="tx1"/>
          </a:solidFill>
          <a:latin typeface="+mn-lt"/>
        </a:defRPr>
      </a:lvl8pPr>
      <a:lvl9pPr marL="2586038" indent="-153988" algn="l" defTabSz="411163" rtl="0" fontAlgn="base">
        <a:spcBef>
          <a:spcPct val="20000"/>
        </a:spcBef>
        <a:spcAft>
          <a:spcPct val="0"/>
        </a:spcAft>
        <a:buClr>
          <a:schemeClr val="accent1"/>
        </a:buClr>
        <a:buSzPct val="75000"/>
        <a:buFont typeface="Wingdings" pitchFamily="2" charset="2"/>
        <a:buChar char="§"/>
        <a:defRPr sz="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www.tlrp.org/pub/commentaries.html"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7.emf"/><Relationship Id="rId4" Type="http://schemas.openxmlformats.org/officeDocument/2006/relationships/oleObject" Target="../embeddings/oleObject1.bin"/></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7.emf"/><Relationship Id="rId4" Type="http://schemas.openxmlformats.org/officeDocument/2006/relationships/oleObject" Target="../embeddings/oleObject2.bin"/></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vmlDrawing" Target="../drawings/vmlDrawing3.vml"/><Relationship Id="rId5" Type="http://schemas.openxmlformats.org/officeDocument/2006/relationships/image" Target="../media/image15.emf"/><Relationship Id="rId4" Type="http://schemas.openxmlformats.org/officeDocument/2006/relationships/oleObject" Target="../embeddings/oleObject3.bin"/></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2.xml"/><Relationship Id="rId1" Type="http://schemas.openxmlformats.org/officeDocument/2006/relationships/vmlDrawing" Target="../drawings/vmlDrawing4.vml"/><Relationship Id="rId5" Type="http://schemas.openxmlformats.org/officeDocument/2006/relationships/image" Target="../media/image7.emf"/><Relationship Id="rId4" Type="http://schemas.openxmlformats.org/officeDocument/2006/relationships/oleObject" Target="../embeddings/oleObject4.bin"/></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2.xml"/><Relationship Id="rId1" Type="http://schemas.openxmlformats.org/officeDocument/2006/relationships/video" Target="file:///E:\Barnet\Video\19Tallulah.mpg" TargetMode="External"/><Relationship Id="rId5" Type="http://schemas.openxmlformats.org/officeDocument/2006/relationships/image" Target="../media/image16.png"/><Relationship Id="rId4" Type="http://schemas.openxmlformats.org/officeDocument/2006/relationships/hyperlink" Target="Video/Tallulah.mpg" TargetMode="Externa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7.emf"/><Relationship Id="rId4" Type="http://schemas.openxmlformats.org/officeDocument/2006/relationships/oleObject" Target="../embeddings/oleObject5.bin"/></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vmlDrawing" Target="../drawings/vmlDrawing6.vml"/><Relationship Id="rId5" Type="http://schemas.openxmlformats.org/officeDocument/2006/relationships/image" Target="../media/image7.emf"/><Relationship Id="rId4" Type="http://schemas.openxmlformats.org/officeDocument/2006/relationships/oleObject" Target="../embeddings/oleObject6.bin"/></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2.xml"/><Relationship Id="rId1" Type="http://schemas.openxmlformats.org/officeDocument/2006/relationships/vmlDrawing" Target="../drawings/vmlDrawing7.vml"/><Relationship Id="rId5" Type="http://schemas.openxmlformats.org/officeDocument/2006/relationships/image" Target="../media/image7.emf"/><Relationship Id="rId4" Type="http://schemas.openxmlformats.org/officeDocument/2006/relationships/oleObject" Target="../embeddings/oleObject7.bin"/></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ctrTitle"/>
          </p:nvPr>
        </p:nvSpPr>
        <p:spPr/>
        <p:txBody>
          <a:bodyPr/>
          <a:lstStyle/>
          <a:p>
            <a:pPr eaLnBrk="1" hangingPunct="1"/>
            <a:r>
              <a:rPr lang="en-GB" sz="2100" b="1" dirty="0" smtClean="0"/>
              <a:t>Routes for Learning</a:t>
            </a:r>
            <a:r>
              <a:rPr lang="en-GB" sz="2100" dirty="0" smtClean="0"/>
              <a:t/>
            </a:r>
            <a:br>
              <a:rPr lang="en-GB" sz="2100" dirty="0" smtClean="0"/>
            </a:br>
            <a:endParaRPr lang="en-US" sz="2100" dirty="0" smtClean="0"/>
          </a:p>
        </p:txBody>
      </p:sp>
      <p:sp>
        <p:nvSpPr>
          <p:cNvPr id="9219" name="Rectangle 5"/>
          <p:cNvSpPr>
            <a:spLocks noGrp="1" noChangeArrowheads="1"/>
          </p:cNvSpPr>
          <p:nvPr>
            <p:ph type="subTitle" idx="1"/>
          </p:nvPr>
        </p:nvSpPr>
        <p:spPr/>
        <p:txBody>
          <a:bodyPr/>
          <a:lstStyle/>
          <a:p>
            <a:pPr eaLnBrk="1" hangingPunct="1"/>
            <a:r>
              <a:rPr lang="en-GB" b="1" dirty="0">
                <a:solidFill>
                  <a:schemeClr val="hlink"/>
                </a:solidFill>
              </a:rPr>
              <a:t>L</a:t>
            </a:r>
            <a:r>
              <a:rPr lang="en-GB" b="1" dirty="0" smtClean="0">
                <a:solidFill>
                  <a:schemeClr val="hlink"/>
                </a:solidFill>
              </a:rPr>
              <a:t>andmarks </a:t>
            </a:r>
          </a:p>
        </p:txBody>
      </p:sp>
      <p:pic>
        <p:nvPicPr>
          <p:cNvPr id="4" name="Picture 3" descr="Capture.PNG"/>
          <p:cNvPicPr>
            <a:picLocks noChangeAspect="1"/>
          </p:cNvPicPr>
          <p:nvPr/>
        </p:nvPicPr>
        <p:blipFill>
          <a:blip r:embed="rId3" cstate="print"/>
          <a:stretch>
            <a:fillRect/>
          </a:stretch>
        </p:blipFill>
        <p:spPr>
          <a:xfrm>
            <a:off x="2952675" y="575766"/>
            <a:ext cx="1088002" cy="1540693"/>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88379" y="143718"/>
            <a:ext cx="3670300" cy="479425"/>
          </a:xfrm>
        </p:spPr>
        <p:txBody>
          <a:bodyPr lIns="0" tIns="0" rIns="0" bIns="0" anchor="ctr"/>
          <a:lstStyle/>
          <a:p>
            <a:pPr eaLnBrk="1" hangingPunct="1">
              <a:lnSpc>
                <a:spcPct val="81000"/>
              </a:lnSpc>
              <a:buFont typeface="Wingdings" pitchFamily="2" charset="2"/>
              <a:buNone/>
              <a:tabLst>
                <a:tab pos="0" algn="l"/>
                <a:tab pos="182563" algn="l"/>
                <a:tab pos="366713" algn="l"/>
                <a:tab pos="549275" algn="l"/>
                <a:tab pos="733425" algn="l"/>
                <a:tab pos="915988" algn="l"/>
                <a:tab pos="1100138" algn="l"/>
                <a:tab pos="1282700" algn="l"/>
                <a:tab pos="1466850" algn="l"/>
                <a:tab pos="1649413" algn="l"/>
                <a:tab pos="1833563" algn="l"/>
                <a:tab pos="2016125" algn="l"/>
                <a:tab pos="2200275" algn="l"/>
                <a:tab pos="2382838" algn="l"/>
                <a:tab pos="2566988" algn="l"/>
                <a:tab pos="2749550" algn="l"/>
                <a:tab pos="2933700" algn="l"/>
                <a:tab pos="3116263" algn="l"/>
                <a:tab pos="3300413" algn="l"/>
                <a:tab pos="3482975" algn="l"/>
                <a:tab pos="3667125" algn="l"/>
              </a:tabLst>
            </a:pPr>
            <a:r>
              <a:rPr lang="en-GB" sz="2000" b="1" dirty="0" smtClean="0"/>
              <a:t>Landmarks on the </a:t>
            </a:r>
            <a:r>
              <a:rPr lang="en-GB" sz="2000" b="1" dirty="0" err="1" smtClean="0"/>
              <a:t>Routemap</a:t>
            </a:r>
            <a:endParaRPr lang="en-GB" b="1" dirty="0" smtClean="0"/>
          </a:p>
        </p:txBody>
      </p:sp>
      <p:sp>
        <p:nvSpPr>
          <p:cNvPr id="4099" name="Rectangle 3"/>
          <p:cNvSpPr>
            <a:spLocks noGrp="1" noChangeArrowheads="1"/>
          </p:cNvSpPr>
          <p:nvPr>
            <p:ph type="body" idx="1"/>
          </p:nvPr>
        </p:nvSpPr>
        <p:spPr>
          <a:xfrm>
            <a:off x="323850" y="791790"/>
            <a:ext cx="3670300" cy="1732335"/>
          </a:xfrm>
        </p:spPr>
        <p:txBody>
          <a:bodyPr lIns="0" tIns="0" rIns="0" bIns="0"/>
          <a:lstStyle/>
          <a:p>
            <a:pPr eaLnBrk="1" hangingPunct="1">
              <a:spcAft>
                <a:spcPts val="588"/>
              </a:spcAft>
              <a:buClr>
                <a:srgbClr val="000000"/>
              </a:buClr>
              <a:tabLst>
                <a:tab pos="182563" algn="l"/>
                <a:tab pos="365125" algn="l"/>
                <a:tab pos="549275" algn="l"/>
                <a:tab pos="731838" algn="l"/>
                <a:tab pos="915988" algn="l"/>
                <a:tab pos="1098550" algn="l"/>
                <a:tab pos="1282700" algn="l"/>
                <a:tab pos="1465263" algn="l"/>
                <a:tab pos="1649413" algn="l"/>
                <a:tab pos="1831975" algn="l"/>
                <a:tab pos="2016125" algn="l"/>
                <a:tab pos="2198688" algn="l"/>
                <a:tab pos="2382838" algn="l"/>
                <a:tab pos="2565400" algn="l"/>
                <a:tab pos="2749550" algn="l"/>
                <a:tab pos="2933700" algn="l"/>
                <a:tab pos="3116263" algn="l"/>
                <a:tab pos="3300413" algn="l"/>
                <a:tab pos="3482975" algn="l"/>
                <a:tab pos="3667125" algn="l"/>
              </a:tabLst>
            </a:pPr>
            <a:r>
              <a:rPr lang="en-GB" sz="1600" dirty="0" smtClean="0"/>
              <a:t>What do they mean?</a:t>
            </a:r>
          </a:p>
          <a:p>
            <a:pPr eaLnBrk="1" hangingPunct="1">
              <a:spcAft>
                <a:spcPts val="588"/>
              </a:spcAft>
              <a:buClr>
                <a:srgbClr val="000000"/>
              </a:buClr>
              <a:tabLst>
                <a:tab pos="182563" algn="l"/>
                <a:tab pos="365125" algn="l"/>
                <a:tab pos="549275" algn="l"/>
                <a:tab pos="731838" algn="l"/>
                <a:tab pos="915988" algn="l"/>
                <a:tab pos="1098550" algn="l"/>
                <a:tab pos="1282700" algn="l"/>
                <a:tab pos="1465263" algn="l"/>
                <a:tab pos="1649413" algn="l"/>
                <a:tab pos="1831975" algn="l"/>
                <a:tab pos="2016125" algn="l"/>
                <a:tab pos="2198688" algn="l"/>
                <a:tab pos="2382838" algn="l"/>
                <a:tab pos="2565400" algn="l"/>
                <a:tab pos="2749550" algn="l"/>
                <a:tab pos="2933700" algn="l"/>
                <a:tab pos="3116263" algn="l"/>
                <a:tab pos="3300413" algn="l"/>
                <a:tab pos="3482975" algn="l"/>
                <a:tab pos="3667125" algn="l"/>
              </a:tabLst>
            </a:pPr>
            <a:r>
              <a:rPr lang="en-GB" sz="1600" dirty="0" smtClean="0"/>
              <a:t>What might we see the learner doing?</a:t>
            </a:r>
          </a:p>
          <a:p>
            <a:pPr eaLnBrk="1" hangingPunct="1">
              <a:spcAft>
                <a:spcPts val="588"/>
              </a:spcAft>
              <a:buClr>
                <a:srgbClr val="000000"/>
              </a:buClr>
              <a:tabLst>
                <a:tab pos="182563" algn="l"/>
                <a:tab pos="365125" algn="l"/>
                <a:tab pos="549275" algn="l"/>
                <a:tab pos="731838" algn="l"/>
                <a:tab pos="915988" algn="l"/>
                <a:tab pos="1098550" algn="l"/>
                <a:tab pos="1282700" algn="l"/>
                <a:tab pos="1465263" algn="l"/>
                <a:tab pos="1649413" algn="l"/>
                <a:tab pos="1831975" algn="l"/>
                <a:tab pos="2016125" algn="l"/>
                <a:tab pos="2198688" algn="l"/>
                <a:tab pos="2382838" algn="l"/>
                <a:tab pos="2565400" algn="l"/>
                <a:tab pos="2749550" algn="l"/>
                <a:tab pos="2933700" algn="l"/>
                <a:tab pos="3116263" algn="l"/>
                <a:tab pos="3300413" algn="l"/>
                <a:tab pos="3482975" algn="l"/>
                <a:tab pos="3667125" algn="l"/>
              </a:tabLst>
            </a:pPr>
            <a:r>
              <a:rPr lang="en-GB" sz="1600" dirty="0" smtClean="0"/>
              <a:t>What actions do we need to take to facilitate learning? </a:t>
            </a:r>
          </a:p>
        </p:txBody>
      </p:sp>
    </p:spTree>
  </p:cSld>
  <p:clrMapOvr>
    <a:masterClrMapping/>
  </p:clrMapOvr>
  <p:transition spd="med">
    <p:random/>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4" descr="Blakemore &amp; Frith"/>
          <p:cNvPicPr>
            <a:picLocks noChangeAspect="1" noChangeArrowheads="1"/>
          </p:cNvPicPr>
          <p:nvPr/>
        </p:nvPicPr>
        <p:blipFill>
          <a:blip r:embed="rId3" cstate="print"/>
          <a:srcRect/>
          <a:stretch>
            <a:fillRect/>
          </a:stretch>
        </p:blipFill>
        <p:spPr bwMode="auto">
          <a:xfrm>
            <a:off x="360387" y="215726"/>
            <a:ext cx="1200150" cy="1490662"/>
          </a:xfrm>
          <a:prstGeom prst="rect">
            <a:avLst/>
          </a:prstGeom>
          <a:noFill/>
          <a:ln w="9525">
            <a:noFill/>
            <a:miter lim="800000"/>
            <a:headEnd/>
            <a:tailEnd/>
          </a:ln>
        </p:spPr>
      </p:pic>
      <p:sp>
        <p:nvSpPr>
          <p:cNvPr id="11267" name="Text Box 5"/>
          <p:cNvSpPr txBox="1">
            <a:spLocks noChangeArrowheads="1"/>
          </p:cNvSpPr>
          <p:nvPr/>
        </p:nvSpPr>
        <p:spPr bwMode="auto">
          <a:xfrm>
            <a:off x="2160587" y="2590800"/>
            <a:ext cx="1944216" cy="264804"/>
          </a:xfrm>
          <a:prstGeom prst="rect">
            <a:avLst/>
          </a:prstGeom>
          <a:noFill/>
          <a:ln w="9525">
            <a:noFill/>
            <a:miter lim="800000"/>
            <a:headEnd/>
            <a:tailEnd/>
          </a:ln>
        </p:spPr>
        <p:txBody>
          <a:bodyPr wrap="square" lIns="37326" tIns="18663" rIns="37326" bIns="18663">
            <a:spAutoFit/>
          </a:bodyPr>
          <a:lstStyle/>
          <a:p>
            <a:pPr defTabSz="184150"/>
            <a:r>
              <a:rPr lang="en-GB" sz="800" b="1" dirty="0" err="1">
                <a:latin typeface="Arial" charset="0"/>
                <a:hlinkClick r:id="rId4"/>
              </a:rPr>
              <a:t>www.tlrp.org/pub/commentaries.html</a:t>
            </a:r>
            <a:endParaRPr lang="en-GB" sz="800" b="1" dirty="0">
              <a:latin typeface="Arial" charset="0"/>
            </a:endParaRPr>
          </a:p>
          <a:p>
            <a:pPr defTabSz="184150"/>
            <a:endParaRPr lang="en-US" b="1" dirty="0">
              <a:solidFill>
                <a:schemeClr val="tx1"/>
              </a:solidFill>
              <a:latin typeface="Arial" charset="0"/>
            </a:endParaRPr>
          </a:p>
        </p:txBody>
      </p:sp>
      <p:sp>
        <p:nvSpPr>
          <p:cNvPr id="11268" name="Text Box 6"/>
          <p:cNvSpPr txBox="1">
            <a:spLocks noChangeArrowheads="1"/>
          </p:cNvSpPr>
          <p:nvPr/>
        </p:nvSpPr>
        <p:spPr bwMode="auto">
          <a:xfrm>
            <a:off x="1800547" y="431750"/>
            <a:ext cx="2272978" cy="1242636"/>
          </a:xfrm>
          <a:prstGeom prst="rect">
            <a:avLst/>
          </a:prstGeom>
          <a:noFill/>
          <a:ln w="9525">
            <a:noFill/>
            <a:miter lim="800000"/>
            <a:headEnd/>
            <a:tailEnd/>
          </a:ln>
        </p:spPr>
        <p:txBody>
          <a:bodyPr wrap="square" lIns="37326" tIns="18663" rIns="37326" bIns="18663">
            <a:spAutoFit/>
          </a:bodyPr>
          <a:lstStyle/>
          <a:p>
            <a:pPr defTabSz="184150">
              <a:spcBef>
                <a:spcPct val="50000"/>
              </a:spcBef>
            </a:pPr>
            <a:r>
              <a:rPr lang="en-GB" sz="1500" dirty="0">
                <a:solidFill>
                  <a:schemeClr val="tx1"/>
                </a:solidFill>
                <a:latin typeface="Arial" charset="0"/>
              </a:rPr>
              <a:t>The brain</a:t>
            </a:r>
          </a:p>
          <a:p>
            <a:pPr defTabSz="184150">
              <a:spcBef>
                <a:spcPct val="50000"/>
              </a:spcBef>
            </a:pPr>
            <a:r>
              <a:rPr lang="en-GB" dirty="0">
                <a:solidFill>
                  <a:schemeClr val="tx1"/>
                </a:solidFill>
                <a:latin typeface="Wingdings" pitchFamily="2" charset="2"/>
              </a:rPr>
              <a:t>   ê</a:t>
            </a:r>
          </a:p>
          <a:p>
            <a:pPr defTabSz="184150">
              <a:spcBef>
                <a:spcPct val="50000"/>
              </a:spcBef>
            </a:pPr>
            <a:r>
              <a:rPr lang="en-GB" sz="1500" dirty="0">
                <a:solidFill>
                  <a:schemeClr val="tx1"/>
                </a:solidFill>
                <a:latin typeface="Arial" charset="0"/>
              </a:rPr>
              <a:t>The mind</a:t>
            </a:r>
          </a:p>
          <a:p>
            <a:pPr defTabSz="184150">
              <a:spcBef>
                <a:spcPct val="50000"/>
              </a:spcBef>
            </a:pPr>
            <a:r>
              <a:rPr lang="en-GB" dirty="0">
                <a:solidFill>
                  <a:schemeClr val="tx1"/>
                </a:solidFill>
                <a:latin typeface="Wingdings" pitchFamily="2" charset="2"/>
              </a:rPr>
              <a:t>   ê</a:t>
            </a:r>
            <a:endParaRPr lang="en-GB" sz="1500" dirty="0">
              <a:solidFill>
                <a:schemeClr val="tx1"/>
              </a:solidFill>
              <a:latin typeface="Wingdings" pitchFamily="2" charset="2"/>
            </a:endParaRPr>
          </a:p>
          <a:p>
            <a:pPr defTabSz="184150">
              <a:spcBef>
                <a:spcPct val="50000"/>
              </a:spcBef>
            </a:pPr>
            <a:r>
              <a:rPr lang="en-GB" sz="1500" dirty="0">
                <a:solidFill>
                  <a:schemeClr val="tx1"/>
                </a:solidFill>
                <a:latin typeface="Arial" charset="0"/>
              </a:rPr>
              <a:t>Behaviour</a:t>
            </a:r>
            <a:endParaRPr lang="en-US" sz="1500" dirty="0">
              <a:solidFill>
                <a:schemeClr val="tx1"/>
              </a:solidFill>
              <a:latin typeface="Arial" charset="0"/>
            </a:endParaRPr>
          </a:p>
        </p:txBody>
      </p:sp>
      <p:sp>
        <p:nvSpPr>
          <p:cNvPr id="5" name="TextBox 4"/>
          <p:cNvSpPr txBox="1"/>
          <p:nvPr/>
        </p:nvSpPr>
        <p:spPr>
          <a:xfrm>
            <a:off x="3092953" y="397469"/>
            <a:ext cx="473206" cy="268984"/>
          </a:xfrm>
          <a:prstGeom prst="rect">
            <a:avLst/>
          </a:prstGeom>
          <a:noFill/>
        </p:spPr>
        <p:txBody>
          <a:bodyPr wrap="none" rtlCol="0">
            <a:spAutoFit/>
          </a:bodyPr>
          <a:lstStyle/>
          <a:p>
            <a:r>
              <a:rPr lang="en-GB" sz="1400" dirty="0" smtClean="0">
                <a:solidFill>
                  <a:srgbClr val="00B050"/>
                </a:solidFill>
                <a:latin typeface="+mn-lt"/>
              </a:rPr>
              <a:t>fact</a:t>
            </a:r>
            <a:endParaRPr lang="en-GB" sz="1400" dirty="0">
              <a:solidFill>
                <a:srgbClr val="00B050"/>
              </a:solidFill>
              <a:latin typeface="+mn-lt"/>
            </a:endParaRPr>
          </a:p>
        </p:txBody>
      </p:sp>
      <p:sp>
        <p:nvSpPr>
          <p:cNvPr id="6" name="TextBox 5"/>
          <p:cNvSpPr txBox="1"/>
          <p:nvPr/>
        </p:nvSpPr>
        <p:spPr>
          <a:xfrm>
            <a:off x="3092953" y="1405581"/>
            <a:ext cx="473206" cy="268984"/>
          </a:xfrm>
          <a:prstGeom prst="rect">
            <a:avLst/>
          </a:prstGeom>
          <a:noFill/>
        </p:spPr>
        <p:txBody>
          <a:bodyPr wrap="none" rtlCol="0">
            <a:spAutoFit/>
          </a:bodyPr>
          <a:lstStyle/>
          <a:p>
            <a:r>
              <a:rPr lang="en-GB" sz="1400" dirty="0" smtClean="0">
                <a:solidFill>
                  <a:srgbClr val="00B050"/>
                </a:solidFill>
                <a:latin typeface="+mn-lt"/>
              </a:rPr>
              <a:t>fact</a:t>
            </a:r>
            <a:endParaRPr lang="en-GB" sz="1400" dirty="0">
              <a:solidFill>
                <a:srgbClr val="00B050"/>
              </a:solidFill>
              <a:latin typeface="+mn-lt"/>
            </a:endParaRPr>
          </a:p>
        </p:txBody>
      </p:sp>
      <p:sp>
        <p:nvSpPr>
          <p:cNvPr id="7" name="TextBox 6"/>
          <p:cNvSpPr txBox="1"/>
          <p:nvPr/>
        </p:nvSpPr>
        <p:spPr>
          <a:xfrm>
            <a:off x="2952675" y="901525"/>
            <a:ext cx="1368500" cy="268984"/>
          </a:xfrm>
          <a:prstGeom prst="rect">
            <a:avLst/>
          </a:prstGeom>
          <a:noFill/>
        </p:spPr>
        <p:txBody>
          <a:bodyPr wrap="square" rtlCol="0">
            <a:spAutoFit/>
          </a:bodyPr>
          <a:lstStyle/>
          <a:p>
            <a:r>
              <a:rPr lang="en-GB" sz="1400" dirty="0" smtClean="0">
                <a:solidFill>
                  <a:srgbClr val="FF9900"/>
                </a:solidFill>
                <a:latin typeface="+mn-lt"/>
              </a:rPr>
              <a:t>interpretation</a:t>
            </a:r>
            <a:endParaRPr lang="en-GB" sz="1400" dirty="0">
              <a:solidFill>
                <a:srgbClr val="FF9900"/>
              </a:solidFill>
              <a:latin typeface="+mn-lt"/>
            </a:endParaRPr>
          </a:p>
        </p:txBody>
      </p:sp>
      <p:sp>
        <p:nvSpPr>
          <p:cNvPr id="8" name="TextBox 7"/>
          <p:cNvSpPr txBox="1"/>
          <p:nvPr/>
        </p:nvSpPr>
        <p:spPr>
          <a:xfrm>
            <a:off x="144363" y="2052738"/>
            <a:ext cx="3888432" cy="395236"/>
          </a:xfrm>
          <a:prstGeom prst="rect">
            <a:avLst/>
          </a:prstGeom>
          <a:noFill/>
        </p:spPr>
        <p:txBody>
          <a:bodyPr wrap="square" rtlCol="0">
            <a:spAutoFit/>
          </a:bodyPr>
          <a:lstStyle/>
          <a:p>
            <a:r>
              <a:rPr lang="en-GB" sz="1200" dirty="0" smtClean="0">
                <a:solidFill>
                  <a:schemeClr val="tx1"/>
                </a:solidFill>
                <a:latin typeface="+mn-lt"/>
              </a:rPr>
              <a:t>We have to make subjective judgements about ‘learning’ and the ‘mind’ based on learners’ behaviour</a:t>
            </a:r>
            <a:endParaRPr lang="en-GB" sz="1200" dirty="0">
              <a:solidFill>
                <a:schemeClr val="tx1"/>
              </a:solidFill>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blinds(horizontal)">
                                      <p:cBhvr>
                                        <p:cTn id="15" dur="500"/>
                                        <p:tgtEl>
                                          <p:spTgt spid="7">
                                            <p:txEl>
                                              <p:pRg st="0" end="0"/>
                                            </p:txEl>
                                          </p:spTgt>
                                        </p:tgtEl>
                                      </p:cBhvr>
                                    </p:animEffect>
                                  </p:childTnLst>
                                </p:cTn>
                              </p:par>
                              <p:par>
                                <p:cTn id="16" presetID="6" presetClass="emph" presetSubtype="0" nodeType="withEffect">
                                  <p:stCondLst>
                                    <p:cond delay="0"/>
                                  </p:stCondLst>
                                  <p:childTnLst>
                                    <p:animScale>
                                      <p:cBhvr>
                                        <p:cTn id="17" dur="5000" fill="hold"/>
                                        <p:tgtEl>
                                          <p:spTgt spid="7">
                                            <p:txEl>
                                              <p:pRg st="0" end="0"/>
                                            </p:txEl>
                                          </p:spTgt>
                                        </p:tgtEl>
                                      </p:cBhvr>
                                      <p:by x="130000" y="130000"/>
                                    </p:animScale>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allAtOnce"/>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215900" y="503758"/>
            <a:ext cx="3889375" cy="2071167"/>
          </a:xfrm>
        </p:spPr>
        <p:txBody>
          <a:bodyPr/>
          <a:lstStyle/>
          <a:p>
            <a:r>
              <a:rPr lang="en-GB" dirty="0" smtClean="0"/>
              <a:t>Acting with purpose</a:t>
            </a:r>
            <a:r>
              <a:rPr lang="en-GB" dirty="0"/>
              <a:t> </a:t>
            </a:r>
            <a:r>
              <a:rPr lang="en-GB" dirty="0" smtClean="0"/>
              <a:t>and intent </a:t>
            </a:r>
          </a:p>
          <a:p>
            <a:r>
              <a:rPr lang="en-GB" dirty="0" smtClean="0"/>
              <a:t>Anticipating</a:t>
            </a:r>
          </a:p>
          <a:p>
            <a:r>
              <a:rPr lang="en-GB" dirty="0" smtClean="0"/>
              <a:t>Engaging / sharing</a:t>
            </a:r>
          </a:p>
          <a:p>
            <a:r>
              <a:rPr lang="en-GB" dirty="0" smtClean="0"/>
              <a:t>Achieving understanding</a:t>
            </a:r>
          </a:p>
          <a:p>
            <a:endParaRPr lang="en-GB" dirty="0" smtClean="0"/>
          </a:p>
          <a:p>
            <a:r>
              <a:rPr lang="en-GB" dirty="0" smtClean="0"/>
              <a:t>Developing intentional communication</a:t>
            </a:r>
          </a:p>
          <a:p>
            <a:r>
              <a:rPr lang="en-GB" dirty="0" smtClean="0"/>
              <a:t>Understanding cause and effect</a:t>
            </a:r>
          </a:p>
          <a:p>
            <a:r>
              <a:rPr lang="en-GB" dirty="0" smtClean="0"/>
              <a:t>‘Repairing’ and problem-solving</a:t>
            </a:r>
            <a:endParaRPr lang="en-GB" dirty="0"/>
          </a:p>
        </p:txBody>
      </p:sp>
    </p:spTree>
    <p:extLst>
      <p:ext uri="{BB962C8B-B14F-4D97-AF65-F5344CB8AC3E}">
        <p14:creationId xmlns:p14="http://schemas.microsoft.com/office/powerpoint/2010/main" val="380113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5" end="5"/>
                                            </p:txEl>
                                          </p:spTgt>
                                        </p:tgtEl>
                                        <p:attrNameLst>
                                          <p:attrName>style.fontWeight</p:attrName>
                                        </p:attrNameLst>
                                      </p:cBhvr>
                                      <p:to>
                                        <p:strVal val="bold"/>
                                      </p:to>
                                    </p:set>
                                  </p:childTnLst>
                                </p:cTn>
                              </p:par>
                            </p:childTnLst>
                          </p:cTn>
                        </p:par>
                      </p:childTnLst>
                    </p:cTn>
                  </p:par>
                  <p:par>
                    <p:cTn id="7" fill="hold">
                      <p:stCondLst>
                        <p:cond delay="indefinite"/>
                      </p:stCondLst>
                      <p:childTnLst>
                        <p:par>
                          <p:cTn id="8" fill="hold">
                            <p:stCondLst>
                              <p:cond delay="0"/>
                            </p:stCondLst>
                            <p:childTnLst>
                              <p:par>
                                <p:cTn id="9" presetID="15" presetClass="emph" presetSubtype="0" nodeType="clickEffect">
                                  <p:stCondLst>
                                    <p:cond delay="0"/>
                                  </p:stCondLst>
                                  <p:iterate type="lt">
                                    <p:tmAbs val="25"/>
                                  </p:iterate>
                                  <p:childTnLst>
                                    <p:set>
                                      <p:cBhvr override="childStyle">
                                        <p:cTn id="10" dur="indefinite"/>
                                        <p:tgtEl>
                                          <p:spTgt spid="3">
                                            <p:txEl>
                                              <p:pRg st="6" end="6"/>
                                            </p:txEl>
                                          </p:spTgt>
                                        </p:tgtEl>
                                        <p:attrNameLst>
                                          <p:attrName>style.fontWeight</p:attrName>
                                        </p:attrNameLst>
                                      </p:cBhvr>
                                      <p:to>
                                        <p:strVal val="bold"/>
                                      </p:to>
                                    </p:set>
                                  </p:childTnLst>
                                </p:cTn>
                              </p:par>
                            </p:childTnLst>
                          </p:cTn>
                        </p:par>
                      </p:childTnLst>
                    </p:cTn>
                  </p:par>
                  <p:par>
                    <p:cTn id="11" fill="hold">
                      <p:stCondLst>
                        <p:cond delay="indefinite"/>
                      </p:stCondLst>
                      <p:childTnLst>
                        <p:par>
                          <p:cTn id="12" fill="hold">
                            <p:stCondLst>
                              <p:cond delay="0"/>
                            </p:stCondLst>
                            <p:childTnLst>
                              <p:par>
                                <p:cTn id="13" presetID="15" presetClass="emph" presetSubtype="0" nodeType="clickEffect">
                                  <p:stCondLst>
                                    <p:cond delay="0"/>
                                  </p:stCondLst>
                                  <p:iterate type="lt">
                                    <p:tmAbs val="25"/>
                                  </p:iterate>
                                  <p:childTnLst>
                                    <p:set>
                                      <p:cBhvr override="childStyle">
                                        <p:cTn id="14" dur="indefinite"/>
                                        <p:tgtEl>
                                          <p:spTgt spid="3">
                                            <p:txEl>
                                              <p:pRg st="7" end="7"/>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Intentional Communication </a:t>
            </a:r>
            <a:endParaRPr lang="en-GB" dirty="0"/>
          </a:p>
        </p:txBody>
      </p:sp>
      <p:sp>
        <p:nvSpPr>
          <p:cNvPr id="3" name="Content Placeholder 2"/>
          <p:cNvSpPr>
            <a:spLocks noGrp="1"/>
          </p:cNvSpPr>
          <p:nvPr>
            <p:ph idx="1"/>
          </p:nvPr>
        </p:nvSpPr>
        <p:spPr>
          <a:xfrm>
            <a:off x="215900" y="503758"/>
            <a:ext cx="3889375" cy="2071167"/>
          </a:xfrm>
        </p:spPr>
        <p:txBody>
          <a:bodyPr/>
          <a:lstStyle/>
          <a:p>
            <a:pPr marL="0" indent="0">
              <a:buNone/>
            </a:pPr>
            <a:r>
              <a:rPr lang="en-US" dirty="0" smtClean="0"/>
              <a:t>A range </a:t>
            </a:r>
            <a:r>
              <a:rPr lang="en-US" dirty="0"/>
              <a:t>of </a:t>
            </a:r>
            <a:r>
              <a:rPr lang="en-US" b="1" dirty="0"/>
              <a:t>purposeful</a:t>
            </a:r>
            <a:r>
              <a:rPr lang="en-US" dirty="0"/>
              <a:t> behavior which is used with intent </a:t>
            </a:r>
            <a:r>
              <a:rPr lang="en-US" dirty="0" smtClean="0"/>
              <a:t>within </a:t>
            </a:r>
            <a:r>
              <a:rPr lang="en-US" dirty="0"/>
              <a:t>the structure of </a:t>
            </a:r>
            <a:r>
              <a:rPr lang="en-US" b="1" dirty="0"/>
              <a:t>social exchanges,</a:t>
            </a:r>
            <a:r>
              <a:rPr lang="en-US" dirty="0"/>
              <a:t> </a:t>
            </a:r>
            <a:r>
              <a:rPr lang="en-US" dirty="0" smtClean="0"/>
              <a:t>to </a:t>
            </a:r>
            <a:r>
              <a:rPr lang="en-US" b="1" dirty="0"/>
              <a:t>transmit</a:t>
            </a:r>
            <a:r>
              <a:rPr lang="en-US" dirty="0"/>
              <a:t> information, observations, or internal states, </a:t>
            </a:r>
            <a:r>
              <a:rPr lang="en-US" dirty="0" smtClean="0"/>
              <a:t>or </a:t>
            </a:r>
            <a:r>
              <a:rPr lang="en-US" dirty="0"/>
              <a:t>to bring about changes in the immediate environment. </a:t>
            </a:r>
          </a:p>
          <a:p>
            <a:pPr marL="0" indent="0">
              <a:buNone/>
            </a:pPr>
            <a:endParaRPr lang="en-US" dirty="0" smtClean="0"/>
          </a:p>
          <a:p>
            <a:pPr marL="0" indent="0">
              <a:buNone/>
            </a:pPr>
            <a:r>
              <a:rPr lang="en-US" dirty="0" smtClean="0"/>
              <a:t>Verbal </a:t>
            </a:r>
            <a:r>
              <a:rPr lang="en-US" dirty="0"/>
              <a:t>as well as nonverbal behaviors are included, as long as </a:t>
            </a:r>
            <a:r>
              <a:rPr lang="en-US" b="1" dirty="0"/>
              <a:t>some intent, evidenced by anticipation of outcome</a:t>
            </a:r>
            <a:r>
              <a:rPr lang="en-US" dirty="0"/>
              <a:t> can be inferred.</a:t>
            </a:r>
          </a:p>
          <a:p>
            <a:endParaRPr lang="en-GB" dirty="0"/>
          </a:p>
        </p:txBody>
      </p:sp>
    </p:spTree>
    <p:extLst>
      <p:ext uri="{BB962C8B-B14F-4D97-AF65-F5344CB8AC3E}">
        <p14:creationId xmlns:p14="http://schemas.microsoft.com/office/powerpoint/2010/main" val="37246936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Main stages in the development of communication skills</a:t>
            </a:r>
            <a:endParaRPr lang="en-US" b="1" dirty="0"/>
          </a:p>
        </p:txBody>
      </p:sp>
      <p:sp>
        <p:nvSpPr>
          <p:cNvPr id="3" name="Content Placeholder 2"/>
          <p:cNvSpPr>
            <a:spLocks noGrp="1"/>
          </p:cNvSpPr>
          <p:nvPr>
            <p:ph idx="1"/>
          </p:nvPr>
        </p:nvSpPr>
        <p:spPr>
          <a:xfrm>
            <a:off x="215900" y="791789"/>
            <a:ext cx="3889375" cy="1783135"/>
          </a:xfrm>
        </p:spPr>
        <p:txBody>
          <a:bodyPr/>
          <a:lstStyle/>
          <a:p>
            <a:r>
              <a:rPr lang="en-GB" sz="1600" dirty="0" smtClean="0"/>
              <a:t>Pre-intentional behaviours</a:t>
            </a:r>
          </a:p>
          <a:p>
            <a:r>
              <a:rPr lang="en-GB" sz="1600" dirty="0" smtClean="0"/>
              <a:t>Voluntary behaviours (but not yet intentional)</a:t>
            </a:r>
          </a:p>
          <a:p>
            <a:r>
              <a:rPr lang="en-GB" sz="1600" dirty="0" smtClean="0"/>
              <a:t>Unconventional Communication</a:t>
            </a:r>
          </a:p>
          <a:p>
            <a:r>
              <a:rPr lang="en-GB" sz="1600" dirty="0" smtClean="0"/>
              <a:t>Conventional Communication</a:t>
            </a:r>
          </a:p>
          <a:p>
            <a:pPr algn="r">
              <a:buNone/>
            </a:pPr>
            <a:r>
              <a:rPr lang="en-GB" sz="1000" dirty="0" smtClean="0"/>
              <a:t>(Rowland, 1996)</a:t>
            </a:r>
            <a:endParaRPr lang="en-US" sz="1000" dirty="0"/>
          </a:p>
        </p:txBody>
      </p:sp>
    </p:spTree>
    <p:extLst>
      <p:ext uri="{BB962C8B-B14F-4D97-AF65-F5344CB8AC3E}">
        <p14:creationId xmlns:p14="http://schemas.microsoft.com/office/powerpoint/2010/main" val="14718000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49094992"/>
              </p:ext>
            </p:extLst>
          </p:nvPr>
        </p:nvGraphicFramePr>
        <p:xfrm>
          <a:off x="215898" y="143719"/>
          <a:ext cx="3888904" cy="2444729"/>
        </p:xfrm>
        <a:graphic>
          <a:graphicData uri="http://schemas.openxmlformats.org/drawingml/2006/table">
            <a:tbl>
              <a:tblPr firstRow="1" bandRow="1">
                <a:tableStyleId>{5C22544A-7EE6-4342-B048-85BDC9FD1C3A}</a:tableStyleId>
              </a:tblPr>
              <a:tblGrid>
                <a:gridCol w="2592761"/>
                <a:gridCol w="1296143"/>
              </a:tblGrid>
              <a:tr h="432047">
                <a:tc gridSpan="2">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800" dirty="0" smtClean="0">
                          <a:latin typeface="+mn-lt"/>
                          <a:ea typeface="Calibri"/>
                          <a:cs typeface="Times New Roman"/>
                        </a:rPr>
                        <a:t>Pre-Intentional Behaviours</a:t>
                      </a:r>
                      <a:endParaRPr lang="en-US" sz="1800" dirty="0" smtClean="0">
                        <a:latin typeface="+mn-lt"/>
                        <a:ea typeface="Calibri"/>
                        <a:cs typeface="Times New Roman"/>
                      </a:endParaRPr>
                    </a:p>
                  </a:txBody>
                  <a:tcPr/>
                </a:tc>
                <a:tc hMerge="1">
                  <a:txBody>
                    <a:bodyPr/>
                    <a:lstStyle/>
                    <a:p>
                      <a:endParaRPr lang="en-GB" dirty="0"/>
                    </a:p>
                  </a:txBody>
                  <a:tcPr/>
                </a:tc>
              </a:tr>
              <a:tr h="201268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100" dirty="0" smtClean="0">
                        <a:solidFill>
                          <a:srgbClr val="292526"/>
                        </a:solidFill>
                        <a:latin typeface="+mn-lt"/>
                        <a:ea typeface="Calibri"/>
                        <a:cs typeface="Times New Roman"/>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100" b="1" dirty="0" smtClean="0">
                          <a:solidFill>
                            <a:srgbClr val="292526"/>
                          </a:solidFill>
                          <a:latin typeface="+mn-lt"/>
                          <a:ea typeface="Calibri"/>
                          <a:cs typeface="Times New Roman"/>
                        </a:rPr>
                        <a:t>Involuntary or reflexive responses to internal or external stimuli, usually associated with well-being </a:t>
                      </a:r>
                      <a:endParaRPr lang="en-US" sz="1100" b="1" dirty="0" smtClean="0">
                        <a:latin typeface="+mn-lt"/>
                        <a:ea typeface="Calibri"/>
                        <a:cs typeface="Times New Roman"/>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mn-lt"/>
                        <a:ea typeface="Calibri"/>
                        <a:cs typeface="Times New Roman"/>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mn-lt"/>
                          <a:ea typeface="Calibri"/>
                          <a:cs typeface="Times New Roman"/>
                        </a:rPr>
                        <a:t>These</a:t>
                      </a:r>
                      <a:r>
                        <a:rPr lang="en-GB" sz="1100" baseline="0" dirty="0" smtClean="0">
                          <a:latin typeface="+mn-lt"/>
                          <a:ea typeface="Calibri"/>
                          <a:cs typeface="Times New Roman"/>
                        </a:rPr>
                        <a:t> m</a:t>
                      </a:r>
                      <a:r>
                        <a:rPr lang="en-GB" sz="1100" dirty="0" smtClean="0">
                          <a:latin typeface="+mn-lt"/>
                          <a:ea typeface="Calibri"/>
                          <a:cs typeface="Times New Roman"/>
                        </a:rPr>
                        <a:t>ay be interpreted as showing comfort /  discomfort or an interest in people</a:t>
                      </a:r>
                      <a:endParaRPr lang="en-US" sz="1100" dirty="0" smtClean="0">
                        <a:latin typeface="+mn-lt"/>
                        <a:ea typeface="Calibri"/>
                        <a:cs typeface="Times New Roman"/>
                      </a:endParaRPr>
                    </a:p>
                  </a:txBody>
                  <a:tcPr/>
                </a:tc>
              </a:tr>
            </a:tbl>
          </a:graphicData>
        </a:graphic>
      </p:graphicFrame>
      <p:sp>
        <p:nvSpPr>
          <p:cNvPr id="5" name="TextBox 4"/>
          <p:cNvSpPr txBox="1"/>
          <p:nvPr/>
        </p:nvSpPr>
        <p:spPr>
          <a:xfrm>
            <a:off x="3168699" y="2400587"/>
            <a:ext cx="912429" cy="193258"/>
          </a:xfrm>
          <a:prstGeom prst="rect">
            <a:avLst/>
          </a:prstGeom>
          <a:noFill/>
        </p:spPr>
        <p:txBody>
          <a:bodyPr wrap="none" rtlCol="0">
            <a:spAutoFit/>
          </a:bodyPr>
          <a:lstStyle/>
          <a:p>
            <a:r>
              <a:rPr lang="en-GB" sz="800" dirty="0" smtClean="0">
                <a:solidFill>
                  <a:schemeClr val="tx1"/>
                </a:solidFill>
                <a:latin typeface="+mn-lt"/>
              </a:rPr>
              <a:t>Rowland (1996)</a:t>
            </a:r>
            <a:endParaRPr lang="en-GB" sz="800" dirty="0">
              <a:solidFill>
                <a:schemeClr val="tx1"/>
              </a:solidFill>
              <a:latin typeface="+mn-lt"/>
            </a:endParaRPr>
          </a:p>
        </p:txBody>
      </p:sp>
    </p:spTree>
    <p:extLst>
      <p:ext uri="{BB962C8B-B14F-4D97-AF65-F5344CB8AC3E}">
        <p14:creationId xmlns:p14="http://schemas.microsoft.com/office/powerpoint/2010/main" val="23818078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927125661"/>
              </p:ext>
            </p:extLst>
          </p:nvPr>
        </p:nvGraphicFramePr>
        <p:xfrm>
          <a:off x="216371" y="143718"/>
          <a:ext cx="3888432" cy="2535168"/>
        </p:xfrm>
        <a:graphic>
          <a:graphicData uri="http://schemas.openxmlformats.org/drawingml/2006/table">
            <a:tbl>
              <a:tblPr firstRow="1" bandRow="1">
                <a:tableStyleId>{5C22544A-7EE6-4342-B048-85BDC9FD1C3A}</a:tableStyleId>
              </a:tblPr>
              <a:tblGrid>
                <a:gridCol w="2592288"/>
                <a:gridCol w="1296144"/>
              </a:tblGrid>
              <a:tr h="432048">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dirty="0" smtClean="0">
                          <a:latin typeface="+mn-lt"/>
                          <a:ea typeface="Calibri"/>
                          <a:cs typeface="Times New Roman"/>
                        </a:rPr>
                        <a:t>Voluntary behaviours</a:t>
                      </a:r>
                      <a:endParaRPr lang="en-US" sz="1800" b="1" dirty="0" smtClean="0">
                        <a:latin typeface="+mn-lt"/>
                        <a:ea typeface="Calibri"/>
                        <a:cs typeface="Times New Roman"/>
                      </a:endParaRPr>
                    </a:p>
                  </a:txBody>
                  <a:tcPr/>
                </a:tc>
                <a:tc hMerge="1">
                  <a:txBody>
                    <a:bodyPr/>
                    <a:lstStyle/>
                    <a:p>
                      <a:endParaRPr lang="en-GB" dirty="0"/>
                    </a:p>
                  </a:txBody>
                  <a:tcPr/>
                </a:tc>
              </a:tr>
              <a:tr h="1707342">
                <a:tc>
                  <a:txBody>
                    <a:bodyPr/>
                    <a:lstStyle/>
                    <a:p>
                      <a:pPr>
                        <a:lnSpc>
                          <a:spcPct val="100000"/>
                        </a:lnSpc>
                        <a:spcAft>
                          <a:spcPts val="0"/>
                        </a:spcAft>
                      </a:pPr>
                      <a:r>
                        <a:rPr lang="en-US" sz="1100" b="1" dirty="0" smtClean="0">
                          <a:solidFill>
                            <a:srgbClr val="292526"/>
                          </a:solidFill>
                          <a:latin typeface="+mn-lt"/>
                          <a:ea typeface="Calibri"/>
                          <a:cs typeface="Times New Roman"/>
                        </a:rPr>
                        <a:t>Arm movements, leg movements, apparently random </a:t>
                      </a:r>
                      <a:r>
                        <a:rPr lang="en-US" sz="1100" b="1" dirty="0" err="1" smtClean="0">
                          <a:solidFill>
                            <a:srgbClr val="292526"/>
                          </a:solidFill>
                          <a:latin typeface="+mn-lt"/>
                          <a:ea typeface="Calibri"/>
                          <a:cs typeface="Times New Roman"/>
                        </a:rPr>
                        <a:t>vocalisations</a:t>
                      </a:r>
                      <a:r>
                        <a:rPr lang="en-US" sz="1100" b="1" dirty="0" smtClean="0">
                          <a:solidFill>
                            <a:srgbClr val="292526"/>
                          </a:solidFill>
                          <a:latin typeface="+mn-lt"/>
                          <a:ea typeface="Calibri"/>
                          <a:cs typeface="Times New Roman"/>
                        </a:rPr>
                        <a:t> which do not appear to be connected to environmental events.  </a:t>
                      </a:r>
                    </a:p>
                    <a:p>
                      <a:pPr>
                        <a:lnSpc>
                          <a:spcPct val="100000"/>
                        </a:lnSpc>
                        <a:spcAft>
                          <a:spcPts val="0"/>
                        </a:spcAft>
                      </a:pPr>
                      <a:endParaRPr lang="en-US" sz="1100" b="1" dirty="0" smtClean="0">
                        <a:solidFill>
                          <a:srgbClr val="292526"/>
                        </a:solidFill>
                        <a:latin typeface="+mn-lt"/>
                        <a:ea typeface="Calibri"/>
                        <a:cs typeface="Times New Roman"/>
                      </a:endParaRPr>
                    </a:p>
                    <a:p>
                      <a:pPr>
                        <a:lnSpc>
                          <a:spcPct val="100000"/>
                        </a:lnSpc>
                        <a:spcAft>
                          <a:spcPts val="0"/>
                        </a:spcAft>
                      </a:pPr>
                      <a:r>
                        <a:rPr lang="en-US" sz="1100" b="1" dirty="0" smtClean="0">
                          <a:solidFill>
                            <a:srgbClr val="292526"/>
                          </a:solidFill>
                          <a:latin typeface="+mn-lt"/>
                          <a:ea typeface="Calibri"/>
                          <a:cs typeface="Times New Roman"/>
                        </a:rPr>
                        <a:t>Although these </a:t>
                      </a:r>
                      <a:r>
                        <a:rPr lang="en-US" sz="1100" b="1" dirty="0" err="1" smtClean="0">
                          <a:solidFill>
                            <a:srgbClr val="292526"/>
                          </a:solidFill>
                          <a:latin typeface="+mn-lt"/>
                          <a:ea typeface="Calibri"/>
                          <a:cs typeface="Times New Roman"/>
                        </a:rPr>
                        <a:t>behaviours</a:t>
                      </a:r>
                      <a:r>
                        <a:rPr lang="en-US" sz="1100" b="1" baseline="0" dirty="0" smtClean="0">
                          <a:solidFill>
                            <a:srgbClr val="292526"/>
                          </a:solidFill>
                          <a:latin typeface="+mn-lt"/>
                          <a:ea typeface="Calibri"/>
                          <a:cs typeface="Times New Roman"/>
                        </a:rPr>
                        <a:t> </a:t>
                      </a:r>
                      <a:r>
                        <a:rPr lang="en-US" sz="1100" b="1" dirty="0" smtClean="0">
                          <a:solidFill>
                            <a:srgbClr val="292526"/>
                          </a:solidFill>
                          <a:latin typeface="+mn-lt"/>
                          <a:ea typeface="Calibri"/>
                          <a:cs typeface="Times New Roman"/>
                        </a:rPr>
                        <a:t>are voluntary, in the sense that they are under the individual’s control, they are not intentionally communicative, as learners do not yet </a:t>
                      </a:r>
                      <a:r>
                        <a:rPr lang="en-US" sz="1100" b="1" dirty="0" err="1" smtClean="0">
                          <a:solidFill>
                            <a:srgbClr val="292526"/>
                          </a:solidFill>
                          <a:latin typeface="+mn-lt"/>
                          <a:ea typeface="Calibri"/>
                          <a:cs typeface="Times New Roman"/>
                        </a:rPr>
                        <a:t>realise</a:t>
                      </a:r>
                      <a:r>
                        <a:rPr lang="en-US" sz="1100" b="1" dirty="0" smtClean="0">
                          <a:solidFill>
                            <a:srgbClr val="292526"/>
                          </a:solidFill>
                          <a:latin typeface="+mn-lt"/>
                          <a:ea typeface="Calibri"/>
                          <a:cs typeface="Times New Roman"/>
                        </a:rPr>
                        <a:t> they can control the </a:t>
                      </a:r>
                      <a:r>
                        <a:rPr lang="en-US" sz="1100" b="1" dirty="0" err="1" smtClean="0">
                          <a:solidFill>
                            <a:srgbClr val="292526"/>
                          </a:solidFill>
                          <a:latin typeface="+mn-lt"/>
                          <a:ea typeface="Calibri"/>
                          <a:cs typeface="Times New Roman"/>
                        </a:rPr>
                        <a:t>behaviour</a:t>
                      </a:r>
                      <a:r>
                        <a:rPr lang="en-US" sz="1100" b="1" dirty="0" smtClean="0">
                          <a:solidFill>
                            <a:srgbClr val="292526"/>
                          </a:solidFill>
                          <a:latin typeface="+mn-lt"/>
                          <a:ea typeface="Calibri"/>
                          <a:cs typeface="Times New Roman"/>
                        </a:rPr>
                        <a:t> of others. </a:t>
                      </a:r>
                    </a:p>
                  </a:txBody>
                  <a:tcPr/>
                </a:tc>
                <a:tc>
                  <a:txBody>
                    <a:bodyPr/>
                    <a:lstStyle/>
                    <a:p>
                      <a:pPr>
                        <a:lnSpc>
                          <a:spcPct val="100000"/>
                        </a:lnSpc>
                        <a:spcAft>
                          <a:spcPts val="0"/>
                        </a:spcAft>
                      </a:pPr>
                      <a:r>
                        <a:rPr lang="en-US" sz="1100" dirty="0" smtClean="0">
                          <a:solidFill>
                            <a:srgbClr val="292526"/>
                          </a:solidFill>
                          <a:latin typeface="+mn-lt"/>
                          <a:ea typeface="Calibri"/>
                          <a:cs typeface="Times New Roman"/>
                        </a:rPr>
                        <a:t>Parents / </a:t>
                      </a:r>
                      <a:r>
                        <a:rPr lang="en-US" sz="1100" dirty="0" err="1" smtClean="0">
                          <a:solidFill>
                            <a:srgbClr val="292526"/>
                          </a:solidFill>
                          <a:latin typeface="+mn-lt"/>
                          <a:ea typeface="Calibri"/>
                          <a:cs typeface="Times New Roman"/>
                        </a:rPr>
                        <a:t>carers</a:t>
                      </a:r>
                      <a:r>
                        <a:rPr lang="en-US" sz="1100" dirty="0" smtClean="0">
                          <a:solidFill>
                            <a:srgbClr val="292526"/>
                          </a:solidFill>
                          <a:latin typeface="+mn-lt"/>
                          <a:ea typeface="Calibri"/>
                          <a:cs typeface="Times New Roman"/>
                        </a:rPr>
                        <a:t> interpret these </a:t>
                      </a:r>
                      <a:r>
                        <a:rPr lang="en-US" sz="1100" dirty="0" err="1" smtClean="0">
                          <a:solidFill>
                            <a:srgbClr val="292526"/>
                          </a:solidFill>
                          <a:latin typeface="+mn-lt"/>
                          <a:ea typeface="Calibri"/>
                          <a:cs typeface="Times New Roman"/>
                        </a:rPr>
                        <a:t>behaviours</a:t>
                      </a:r>
                      <a:r>
                        <a:rPr lang="en-US" sz="1100" dirty="0" smtClean="0">
                          <a:solidFill>
                            <a:srgbClr val="292526"/>
                          </a:solidFill>
                          <a:latin typeface="+mn-lt"/>
                          <a:ea typeface="Calibri"/>
                          <a:cs typeface="Times New Roman"/>
                        </a:rPr>
                        <a:t> as</a:t>
                      </a:r>
                      <a:endParaRPr lang="en-US" sz="1100" dirty="0" smtClean="0">
                        <a:latin typeface="+mn-lt"/>
                        <a:ea typeface="Calibri"/>
                        <a:cs typeface="Times New Roman"/>
                      </a:endParaRPr>
                    </a:p>
                    <a:p>
                      <a:pPr>
                        <a:lnSpc>
                          <a:spcPct val="100000"/>
                        </a:lnSpc>
                        <a:spcAft>
                          <a:spcPts val="0"/>
                        </a:spcAft>
                      </a:pPr>
                      <a:r>
                        <a:rPr lang="en-US" sz="1100" dirty="0" smtClean="0">
                          <a:solidFill>
                            <a:srgbClr val="292526"/>
                          </a:solidFill>
                          <a:latin typeface="+mn-lt"/>
                          <a:ea typeface="Calibri"/>
                          <a:cs typeface="Times New Roman"/>
                        </a:rPr>
                        <a:t>communicating something. </a:t>
                      </a:r>
                    </a:p>
                    <a:p>
                      <a:pPr>
                        <a:lnSpc>
                          <a:spcPct val="100000"/>
                        </a:lnSpc>
                        <a:spcAft>
                          <a:spcPts val="0"/>
                        </a:spcAft>
                      </a:pPr>
                      <a:endParaRPr lang="en-US" sz="1100" dirty="0" smtClean="0">
                        <a:solidFill>
                          <a:srgbClr val="292526"/>
                        </a:solidFill>
                        <a:latin typeface="+mn-lt"/>
                        <a:ea typeface="Calibri"/>
                        <a:cs typeface="Times New Roman"/>
                      </a:endParaRPr>
                    </a:p>
                    <a:p>
                      <a:pPr>
                        <a:lnSpc>
                          <a:spcPct val="100000"/>
                        </a:lnSpc>
                        <a:spcAft>
                          <a:spcPts val="0"/>
                        </a:spcAft>
                      </a:pPr>
                      <a:r>
                        <a:rPr lang="en-US" sz="1100" dirty="0" smtClean="0">
                          <a:solidFill>
                            <a:srgbClr val="292526"/>
                          </a:solidFill>
                          <a:latin typeface="+mn-lt"/>
                          <a:ea typeface="Calibri"/>
                          <a:cs typeface="Times New Roman"/>
                        </a:rPr>
                        <a:t>(e.g. a protest, wanting more of something, trying to attract attention)</a:t>
                      </a:r>
                      <a:endParaRPr lang="en-US" sz="1100" dirty="0" smtClean="0">
                        <a:latin typeface="+mn-lt"/>
                        <a:ea typeface="Calibri"/>
                        <a:cs typeface="Times New Roman"/>
                      </a:endParaRPr>
                    </a:p>
                  </a:txBody>
                  <a:tcPr/>
                </a:tc>
              </a:tr>
            </a:tbl>
          </a:graphicData>
        </a:graphic>
      </p:graphicFrame>
      <p:sp>
        <p:nvSpPr>
          <p:cNvPr id="6" name="TextBox 5"/>
          <p:cNvSpPr txBox="1"/>
          <p:nvPr/>
        </p:nvSpPr>
        <p:spPr>
          <a:xfrm>
            <a:off x="3176868" y="2497216"/>
            <a:ext cx="912429" cy="193258"/>
          </a:xfrm>
          <a:prstGeom prst="rect">
            <a:avLst/>
          </a:prstGeom>
          <a:noFill/>
        </p:spPr>
        <p:txBody>
          <a:bodyPr wrap="none" rtlCol="0">
            <a:spAutoFit/>
          </a:bodyPr>
          <a:lstStyle/>
          <a:p>
            <a:r>
              <a:rPr lang="en-GB" sz="800" dirty="0" smtClean="0">
                <a:solidFill>
                  <a:schemeClr val="tx1"/>
                </a:solidFill>
                <a:latin typeface="+mn-lt"/>
              </a:rPr>
              <a:t>Rowland (1996)</a:t>
            </a:r>
            <a:endParaRPr lang="en-GB" sz="800" dirty="0">
              <a:solidFill>
                <a:schemeClr val="tx1"/>
              </a:solidFill>
              <a:latin typeface="+mn-lt"/>
            </a:endParaRPr>
          </a:p>
        </p:txBody>
      </p:sp>
    </p:spTree>
    <p:extLst>
      <p:ext uri="{BB962C8B-B14F-4D97-AF65-F5344CB8AC3E}">
        <p14:creationId xmlns:p14="http://schemas.microsoft.com/office/powerpoint/2010/main" val="9120269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44199639"/>
              </p:ext>
            </p:extLst>
          </p:nvPr>
        </p:nvGraphicFramePr>
        <p:xfrm>
          <a:off x="216371" y="143718"/>
          <a:ext cx="3888432" cy="2425416"/>
        </p:xfrm>
        <a:graphic>
          <a:graphicData uri="http://schemas.openxmlformats.org/drawingml/2006/table">
            <a:tbl>
              <a:tblPr firstRow="1" bandRow="1">
                <a:tableStyleId>{5C22544A-7EE6-4342-B048-85BDC9FD1C3A}</a:tableStyleId>
              </a:tblPr>
              <a:tblGrid>
                <a:gridCol w="2474457"/>
                <a:gridCol w="1413975"/>
              </a:tblGrid>
              <a:tr h="432048">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latin typeface="+mn-lt"/>
                          <a:ea typeface="Calibri"/>
                          <a:cs typeface="Times New Roman"/>
                        </a:rPr>
                        <a:t>Unconventional Communication</a:t>
                      </a:r>
                      <a:endParaRPr lang="en-US" sz="1800" dirty="0" smtClean="0">
                        <a:latin typeface="+mn-lt"/>
                        <a:ea typeface="Calibri"/>
                        <a:cs typeface="Times New Roman"/>
                      </a:endParaRPr>
                    </a:p>
                  </a:txBody>
                  <a:tcPr/>
                </a:tc>
                <a:tc hMerge="1">
                  <a:txBody>
                    <a:bodyPr/>
                    <a:lstStyle/>
                    <a:p>
                      <a:endParaRPr lang="en-GB" dirty="0"/>
                    </a:p>
                  </a:txBody>
                  <a:tcPr/>
                </a:tc>
              </a:tr>
              <a:tr h="19933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100" b="1" dirty="0" smtClean="0">
                        <a:latin typeface="+mn-lt"/>
                        <a:ea typeface="Calibri"/>
                        <a:cs typeface="Times New Roman"/>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mn-lt"/>
                          <a:ea typeface="Calibri"/>
                          <a:cs typeface="Times New Roman"/>
                        </a:rPr>
                        <a:t>Learners communicate intentionally but in unconventional ways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100" b="1" dirty="0" smtClean="0">
                        <a:latin typeface="+mn-lt"/>
                        <a:ea typeface="Calibri"/>
                        <a:cs typeface="Times New Roman"/>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mn-lt"/>
                          <a:ea typeface="Calibri"/>
                          <a:cs typeface="Times New Roman"/>
                        </a:rPr>
                        <a:t>– they realise that other people can be used to obtain something</a:t>
                      </a:r>
                      <a:endParaRPr lang="en-US" sz="1100" b="1" dirty="0" smtClean="0">
                        <a:latin typeface="+mn-lt"/>
                        <a:ea typeface="Calibri"/>
                        <a:cs typeface="Times New Roman"/>
                      </a:endParaRPr>
                    </a:p>
                    <a:p>
                      <a:endParaRPr lang="en-GB" sz="11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mn-lt"/>
                        <a:ea typeface="Calibri"/>
                        <a:cs typeface="Times New Roman"/>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mn-lt"/>
                          <a:ea typeface="Calibri"/>
                          <a:cs typeface="Times New Roman"/>
                        </a:rPr>
                        <a:t>May communicate refusal, rejection, request for more, or a specific object, request for attention, show of affection</a:t>
                      </a:r>
                      <a:endParaRPr lang="en-US" sz="1100" dirty="0" smtClean="0">
                        <a:latin typeface="+mn-lt"/>
                        <a:ea typeface="Calibri"/>
                        <a:cs typeface="Times New Roman"/>
                      </a:endParaRPr>
                    </a:p>
                    <a:p>
                      <a:endParaRPr lang="en-GB" sz="1100" dirty="0"/>
                    </a:p>
                  </a:txBody>
                  <a:tcPr/>
                </a:tc>
              </a:tr>
            </a:tbl>
          </a:graphicData>
        </a:graphic>
      </p:graphicFrame>
      <p:sp>
        <p:nvSpPr>
          <p:cNvPr id="5" name="TextBox 4"/>
          <p:cNvSpPr txBox="1"/>
          <p:nvPr/>
        </p:nvSpPr>
        <p:spPr>
          <a:xfrm>
            <a:off x="3168699" y="2400587"/>
            <a:ext cx="907621" cy="193258"/>
          </a:xfrm>
          <a:prstGeom prst="rect">
            <a:avLst/>
          </a:prstGeom>
          <a:noFill/>
        </p:spPr>
        <p:txBody>
          <a:bodyPr wrap="none" rtlCol="0">
            <a:spAutoFit/>
          </a:bodyPr>
          <a:lstStyle/>
          <a:p>
            <a:r>
              <a:rPr lang="en-GB" sz="800" dirty="0" smtClean="0">
                <a:solidFill>
                  <a:schemeClr val="tx1"/>
                </a:solidFill>
                <a:latin typeface="+mn-lt"/>
              </a:rPr>
              <a:t>Rowland (1996)</a:t>
            </a:r>
            <a:endParaRPr lang="en-GB" sz="800" dirty="0">
              <a:solidFill>
                <a:schemeClr val="tx1"/>
              </a:solidFill>
              <a:latin typeface="+mn-lt"/>
            </a:endParaRPr>
          </a:p>
        </p:txBody>
      </p:sp>
    </p:spTree>
    <p:extLst>
      <p:ext uri="{BB962C8B-B14F-4D97-AF65-F5344CB8AC3E}">
        <p14:creationId xmlns:p14="http://schemas.microsoft.com/office/powerpoint/2010/main" val="11184970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6"/>
          <p:cNvSpPr txBox="1">
            <a:spLocks noChangeArrowheads="1"/>
          </p:cNvSpPr>
          <p:nvPr/>
        </p:nvSpPr>
        <p:spPr bwMode="auto">
          <a:xfrm>
            <a:off x="431800" y="2447974"/>
            <a:ext cx="1884363" cy="163464"/>
          </a:xfrm>
          <a:prstGeom prst="rect">
            <a:avLst/>
          </a:prstGeom>
          <a:noFill/>
          <a:ln w="9525">
            <a:noFill/>
            <a:miter lim="800000"/>
            <a:headEnd/>
            <a:tailEnd/>
          </a:ln>
        </p:spPr>
        <p:txBody>
          <a:bodyPr wrap="square" lIns="37326" tIns="18663" rIns="37326" bIns="18663">
            <a:spAutoFit/>
          </a:bodyPr>
          <a:lstStyle/>
          <a:p>
            <a:pPr marL="187325" indent="-187325" defTabSz="184150"/>
            <a:r>
              <a:rPr lang="en-GB" dirty="0" smtClean="0">
                <a:solidFill>
                  <a:schemeClr val="tx1"/>
                </a:solidFill>
                <a:latin typeface="Arial" charset="0"/>
              </a:rPr>
              <a:t>1</a:t>
            </a:r>
            <a:r>
              <a:rPr lang="en-GB" dirty="0">
                <a:solidFill>
                  <a:schemeClr val="tx1"/>
                </a:solidFill>
                <a:latin typeface="Arial" charset="0"/>
              </a:rPr>
              <a:t>. Notices stimuli</a:t>
            </a:r>
            <a:endParaRPr lang="en-US" dirty="0">
              <a:solidFill>
                <a:schemeClr val="tx1"/>
              </a:solidFill>
              <a:latin typeface="Arial" charset="0"/>
            </a:endParaRPr>
          </a:p>
        </p:txBody>
      </p:sp>
      <p:pic>
        <p:nvPicPr>
          <p:cNvPr id="4" name="Picture 3" descr="Capture.PNG"/>
          <p:cNvPicPr>
            <a:picLocks noChangeAspect="1"/>
          </p:cNvPicPr>
          <p:nvPr/>
        </p:nvPicPr>
        <p:blipFill>
          <a:blip r:embed="rId3" cstate="print"/>
          <a:stretch>
            <a:fillRect/>
          </a:stretch>
        </p:blipFill>
        <p:spPr>
          <a:xfrm>
            <a:off x="648419" y="215726"/>
            <a:ext cx="2867045" cy="2157523"/>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a:t>
            </a:r>
            <a:r>
              <a:rPr lang="en-GB" b="1" dirty="0" smtClean="0"/>
              <a:t>re-intentional communication</a:t>
            </a:r>
            <a:endParaRPr lang="en-GB" b="1" dirty="0"/>
          </a:p>
        </p:txBody>
      </p:sp>
      <p:sp>
        <p:nvSpPr>
          <p:cNvPr id="3" name="Content Placeholder 2"/>
          <p:cNvSpPr>
            <a:spLocks noGrp="1"/>
          </p:cNvSpPr>
          <p:nvPr>
            <p:ph idx="1"/>
          </p:nvPr>
        </p:nvSpPr>
        <p:spPr>
          <a:xfrm>
            <a:off x="215900" y="503758"/>
            <a:ext cx="3889375" cy="2071167"/>
          </a:xfrm>
        </p:spPr>
        <p:txBody>
          <a:bodyPr>
            <a:normAutofit lnSpcReduction="10000"/>
          </a:bodyPr>
          <a:lstStyle/>
          <a:p>
            <a:pPr marL="0" indent="0">
              <a:buNone/>
            </a:pPr>
            <a:r>
              <a:rPr lang="en-GB" dirty="0" smtClean="0"/>
              <a:t>1. </a:t>
            </a:r>
            <a:r>
              <a:rPr lang="en-GB" b="1" dirty="0" smtClean="0"/>
              <a:t>Reflexive level </a:t>
            </a:r>
            <a:endParaRPr lang="en-GB" b="1" dirty="0"/>
          </a:p>
          <a:p>
            <a:pPr marL="147637" lvl="1" indent="0">
              <a:buNone/>
            </a:pPr>
            <a:r>
              <a:rPr lang="en-GB" sz="1400" dirty="0" smtClean="0"/>
              <a:t>Learners </a:t>
            </a:r>
            <a:r>
              <a:rPr lang="en-GB" sz="1400" dirty="0"/>
              <a:t>show </a:t>
            </a:r>
            <a:r>
              <a:rPr lang="en-GB" sz="1400" dirty="0" smtClean="0"/>
              <a:t>involuntary / </a:t>
            </a:r>
            <a:r>
              <a:rPr lang="en-GB" sz="1400" dirty="0"/>
              <a:t>reflex responses to internal and external stimuli. </a:t>
            </a:r>
            <a:endParaRPr lang="en-GB" sz="1400" dirty="0" smtClean="0"/>
          </a:p>
          <a:p>
            <a:pPr marL="147637" lvl="1" indent="0">
              <a:buNone/>
            </a:pPr>
            <a:endParaRPr lang="en-GB" sz="1400" dirty="0" smtClean="0"/>
          </a:p>
          <a:p>
            <a:pPr marL="147637" lvl="1" indent="0">
              <a:buNone/>
            </a:pPr>
            <a:r>
              <a:rPr lang="en-GB" sz="1400" dirty="0" smtClean="0"/>
              <a:t>These </a:t>
            </a:r>
            <a:r>
              <a:rPr lang="en-GB" sz="1400" dirty="0"/>
              <a:t>must be responded to and given meaning (e.g. </a:t>
            </a:r>
            <a:r>
              <a:rPr lang="en-GB" sz="1400" dirty="0" smtClean="0"/>
              <a:t>recognising </a:t>
            </a:r>
            <a:r>
              <a:rPr lang="en-GB" sz="1400" dirty="0"/>
              <a:t>different cries as expressing hunger or discomfort or slight changes in behaviour as showing interest in people</a:t>
            </a:r>
            <a:r>
              <a:rPr lang="en-GB" sz="1400" dirty="0" smtClean="0"/>
              <a:t>)</a:t>
            </a:r>
            <a:endParaRPr lang="en-GB" sz="1400" dirty="0"/>
          </a:p>
        </p:txBody>
      </p:sp>
      <p:sp>
        <p:nvSpPr>
          <p:cNvPr id="4" name="TextBox 3"/>
          <p:cNvSpPr txBox="1"/>
          <p:nvPr/>
        </p:nvSpPr>
        <p:spPr>
          <a:xfrm>
            <a:off x="2376611" y="2400585"/>
            <a:ext cx="2143994" cy="294183"/>
          </a:xfrm>
          <a:prstGeom prst="rect">
            <a:avLst/>
          </a:prstGeom>
          <a:noFill/>
        </p:spPr>
        <p:txBody>
          <a:bodyPr wrap="square" rtlCol="0">
            <a:spAutoFit/>
          </a:bodyPr>
          <a:lstStyle/>
          <a:p>
            <a:r>
              <a:rPr lang="en-GB" sz="800" dirty="0" smtClean="0">
                <a:solidFill>
                  <a:schemeClr val="tx1"/>
                </a:solidFill>
                <a:latin typeface="+mn-lt"/>
              </a:rPr>
              <a:t>Coupe O’ </a:t>
            </a:r>
            <a:r>
              <a:rPr lang="en-GB" sz="800" dirty="0">
                <a:solidFill>
                  <a:schemeClr val="tx1"/>
                </a:solidFill>
                <a:latin typeface="+mn-lt"/>
              </a:rPr>
              <a:t>Kane and </a:t>
            </a:r>
            <a:r>
              <a:rPr lang="en-GB" sz="800" dirty="0" err="1" smtClean="0">
                <a:solidFill>
                  <a:schemeClr val="tx1"/>
                </a:solidFill>
                <a:latin typeface="+mn-lt"/>
              </a:rPr>
              <a:t>Goldbart</a:t>
            </a:r>
            <a:r>
              <a:rPr lang="en-GB" sz="800" dirty="0" smtClean="0">
                <a:solidFill>
                  <a:schemeClr val="tx1"/>
                </a:solidFill>
                <a:latin typeface="+mn-lt"/>
              </a:rPr>
              <a:t> (1998)</a:t>
            </a:r>
            <a:endParaRPr lang="en-GB" sz="800" dirty="0">
              <a:solidFill>
                <a:schemeClr val="tx1"/>
              </a:solidFill>
              <a:latin typeface="+mn-lt"/>
            </a:endParaRPr>
          </a:p>
          <a:p>
            <a:endParaRPr lang="en-GB" sz="800" dirty="0">
              <a:solidFill>
                <a:schemeClr val="tx1"/>
              </a:solidFill>
              <a:latin typeface="+mn-lt"/>
            </a:endParaRPr>
          </a:p>
        </p:txBody>
      </p:sp>
    </p:spTree>
    <p:extLst>
      <p:ext uri="{BB962C8B-B14F-4D97-AF65-F5344CB8AC3E}">
        <p14:creationId xmlns:p14="http://schemas.microsoft.com/office/powerpoint/2010/main" val="35843615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apture2.PNG"/>
          <p:cNvPicPr>
            <a:picLocks noGrp="1" noChangeAspect="1"/>
          </p:cNvPicPr>
          <p:nvPr>
            <p:ph/>
          </p:nvPr>
        </p:nvPicPr>
        <p:blipFill>
          <a:blip r:embed="rId3" cstate="print"/>
          <a:stretch>
            <a:fillRect/>
          </a:stretch>
        </p:blipFill>
        <p:spPr>
          <a:xfrm>
            <a:off x="216371" y="143718"/>
            <a:ext cx="3889375" cy="2391884"/>
          </a:xfrm>
        </p:spPr>
      </p:pic>
      <p:sp>
        <p:nvSpPr>
          <p:cNvPr id="6" name="Oval 5"/>
          <p:cNvSpPr/>
          <p:nvPr/>
        </p:nvSpPr>
        <p:spPr bwMode="auto">
          <a:xfrm>
            <a:off x="1728539" y="287734"/>
            <a:ext cx="936104" cy="360040"/>
          </a:xfrm>
          <a:prstGeom prst="ellipse">
            <a:avLst/>
          </a:prstGeom>
          <a:noFill/>
          <a:ln w="25400" cap="flat" cmpd="sng" algn="ctr">
            <a:solidFill>
              <a:schemeClr val="accent1">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184150" rtl="0" eaLnBrk="1" fontAlgn="base" latinLnBrk="0" hangingPunct="0">
              <a:lnSpc>
                <a:spcPct val="82000"/>
              </a:lnSpc>
              <a:spcBef>
                <a:spcPct val="0"/>
              </a:spcBef>
              <a:spcAft>
                <a:spcPct val="0"/>
              </a:spcAft>
              <a:buClr>
                <a:srgbClr val="000000"/>
              </a:buClr>
              <a:buSzPct val="45000"/>
              <a:buFont typeface="Wingdings" pitchFamily="2" charset="2"/>
              <a:buNone/>
              <a:tabLst/>
            </a:pPr>
            <a:endParaRPr kumimoji="0" lang="en-GB" sz="1000" b="0" i="0" u="none" strike="noStrike" cap="none" normalizeH="0" baseline="0" dirty="0" smtClean="0">
              <a:ln>
                <a:noFill/>
              </a:ln>
              <a:solidFill>
                <a:schemeClr val="accent1">
                  <a:lumMod val="75000"/>
                </a:schemeClr>
              </a:solidFill>
              <a:effectLst/>
              <a:latin typeface="Times New Roman" pitchFamily="18" charset="0"/>
            </a:endParaRPr>
          </a:p>
        </p:txBody>
      </p:sp>
      <p:sp>
        <p:nvSpPr>
          <p:cNvPr id="7" name="TextBox 6"/>
          <p:cNvSpPr txBox="1">
            <a:spLocks noChangeArrowheads="1"/>
          </p:cNvSpPr>
          <p:nvPr/>
        </p:nvSpPr>
        <p:spPr bwMode="auto">
          <a:xfrm>
            <a:off x="216371" y="791790"/>
            <a:ext cx="3960812" cy="1888209"/>
          </a:xfrm>
          <a:prstGeom prst="rect">
            <a:avLst/>
          </a:prstGeom>
          <a:gradFill rotWithShape="0">
            <a:gsLst>
              <a:gs pos="0">
                <a:srgbClr val="F3C78A"/>
              </a:gs>
              <a:gs pos="50000">
                <a:srgbClr val="F5DBB9"/>
              </a:gs>
              <a:gs pos="100000">
                <a:srgbClr val="FAEDDD"/>
              </a:gs>
            </a:gsLst>
            <a:lin ang="5400000"/>
          </a:gradFill>
          <a:ln w="25400">
            <a:solidFill>
              <a:srgbClr val="956F00"/>
            </a:solidFill>
            <a:miter lim="800000"/>
            <a:headEnd/>
            <a:tailEnd/>
          </a:ln>
        </p:spPr>
        <p:txBody>
          <a:bodyPr lIns="41148" tIns="20574" rIns="41148" bIns="20574">
            <a:spAutoFit/>
          </a:bodyPr>
          <a:lstStyle/>
          <a:p>
            <a:pPr defTabSz="411163" hangingPunct="1">
              <a:lnSpc>
                <a:spcPct val="100000"/>
              </a:lnSpc>
              <a:buClrTx/>
              <a:buSzTx/>
              <a:buFontTx/>
              <a:buNone/>
              <a:defRPr/>
            </a:pPr>
            <a:r>
              <a:rPr lang="en-GB" sz="800" b="1" dirty="0">
                <a:solidFill>
                  <a:schemeClr val="tx1"/>
                </a:solidFill>
                <a:latin typeface="Arial" charset="0"/>
              </a:rPr>
              <a:t>Assessment Activities / Things to </a:t>
            </a:r>
            <a:r>
              <a:rPr lang="en-GB" sz="800" b="1" dirty="0" smtClean="0">
                <a:solidFill>
                  <a:schemeClr val="tx1"/>
                </a:solidFill>
                <a:latin typeface="Arial" charset="0"/>
              </a:rPr>
              <a:t>Try</a:t>
            </a:r>
          </a:p>
          <a:p>
            <a:pPr defTabSz="411163" hangingPunct="1">
              <a:lnSpc>
                <a:spcPct val="100000"/>
              </a:lnSpc>
              <a:buClrTx/>
              <a:buSzTx/>
              <a:buFontTx/>
              <a:buNone/>
              <a:defRPr/>
            </a:pPr>
            <a:endParaRPr lang="en-GB" sz="800" b="1" dirty="0">
              <a:solidFill>
                <a:schemeClr val="tx1"/>
              </a:solidFill>
              <a:latin typeface="Arial" charset="0"/>
            </a:endParaRPr>
          </a:p>
          <a:p>
            <a:pPr defTabSz="411163" hangingPunct="1">
              <a:lnSpc>
                <a:spcPct val="100000"/>
              </a:lnSpc>
              <a:buClrTx/>
              <a:buSzTx/>
              <a:buFontTx/>
              <a:buNone/>
              <a:defRPr/>
            </a:pPr>
            <a:r>
              <a:rPr lang="en-GB" sz="800" dirty="0" smtClean="0">
                <a:solidFill>
                  <a:schemeClr val="tx1"/>
                </a:solidFill>
                <a:latin typeface="Arial" charset="0"/>
              </a:rPr>
              <a:t>Rock or swing the learner gently, then pause.</a:t>
            </a:r>
          </a:p>
          <a:p>
            <a:pPr defTabSz="411163" hangingPunct="1">
              <a:lnSpc>
                <a:spcPct val="100000"/>
              </a:lnSpc>
              <a:buClrTx/>
              <a:buSzTx/>
              <a:buFontTx/>
              <a:buNone/>
              <a:defRPr/>
            </a:pPr>
            <a:endParaRPr lang="en-GB" sz="800" dirty="0" smtClean="0">
              <a:solidFill>
                <a:schemeClr val="tx1"/>
              </a:solidFill>
              <a:latin typeface="Arial" charset="0"/>
            </a:endParaRPr>
          </a:p>
          <a:p>
            <a:pPr defTabSz="411163" hangingPunct="1">
              <a:lnSpc>
                <a:spcPct val="100000"/>
              </a:lnSpc>
              <a:buClrTx/>
              <a:buSzTx/>
              <a:buFontTx/>
              <a:buNone/>
              <a:defRPr/>
            </a:pPr>
            <a:r>
              <a:rPr lang="en-GB" sz="800" dirty="0" smtClean="0">
                <a:solidFill>
                  <a:schemeClr val="tx1"/>
                </a:solidFill>
                <a:latin typeface="Arial" charset="0"/>
              </a:rPr>
              <a:t>Present vibration, e.g. massager or vibrating cushion.</a:t>
            </a:r>
          </a:p>
          <a:p>
            <a:pPr defTabSz="411163" hangingPunct="1">
              <a:lnSpc>
                <a:spcPct val="100000"/>
              </a:lnSpc>
              <a:buClrTx/>
              <a:buSzTx/>
              <a:buFontTx/>
              <a:buNone/>
              <a:defRPr/>
            </a:pPr>
            <a:endParaRPr lang="en-GB" sz="800" dirty="0" smtClean="0">
              <a:solidFill>
                <a:schemeClr val="tx1"/>
              </a:solidFill>
              <a:latin typeface="Arial" charset="0"/>
            </a:endParaRPr>
          </a:p>
          <a:p>
            <a:pPr defTabSz="411163" hangingPunct="1">
              <a:lnSpc>
                <a:spcPct val="100000"/>
              </a:lnSpc>
              <a:buClrTx/>
              <a:buSzTx/>
              <a:buFontTx/>
              <a:buNone/>
              <a:defRPr/>
            </a:pPr>
            <a:r>
              <a:rPr lang="en-GB" sz="800" dirty="0" smtClean="0">
                <a:solidFill>
                  <a:schemeClr val="tx1"/>
                </a:solidFill>
                <a:latin typeface="Arial" charset="0"/>
              </a:rPr>
              <a:t>Smear a small amount of a taste on the learner’s lips.</a:t>
            </a:r>
          </a:p>
          <a:p>
            <a:pPr defTabSz="411163" hangingPunct="1">
              <a:lnSpc>
                <a:spcPct val="100000"/>
              </a:lnSpc>
              <a:buClrTx/>
              <a:buSzTx/>
              <a:buFontTx/>
              <a:buNone/>
              <a:defRPr/>
            </a:pPr>
            <a:endParaRPr lang="en-GB" sz="800" dirty="0" smtClean="0">
              <a:solidFill>
                <a:schemeClr val="tx1"/>
              </a:solidFill>
              <a:latin typeface="Arial" charset="0"/>
            </a:endParaRPr>
          </a:p>
          <a:p>
            <a:pPr defTabSz="411163" hangingPunct="1">
              <a:lnSpc>
                <a:spcPct val="100000"/>
              </a:lnSpc>
              <a:buClrTx/>
              <a:buSzTx/>
              <a:buFontTx/>
              <a:buNone/>
              <a:defRPr/>
            </a:pPr>
            <a:r>
              <a:rPr lang="en-GB" sz="800" dirty="0" smtClean="0">
                <a:solidFill>
                  <a:schemeClr val="tx1"/>
                </a:solidFill>
                <a:latin typeface="Arial" charset="0"/>
              </a:rPr>
              <a:t>Place the learner’s hand on a fur-covered hot water bottle</a:t>
            </a:r>
          </a:p>
          <a:p>
            <a:pPr defTabSz="411163" hangingPunct="1">
              <a:lnSpc>
                <a:spcPct val="100000"/>
              </a:lnSpc>
              <a:buClrTx/>
              <a:buSzTx/>
              <a:buFontTx/>
              <a:buNone/>
              <a:defRPr/>
            </a:pPr>
            <a:endParaRPr lang="en-GB" sz="800" dirty="0" smtClean="0">
              <a:solidFill>
                <a:schemeClr val="tx1"/>
              </a:solidFill>
              <a:latin typeface="Arial" charset="0"/>
            </a:endParaRPr>
          </a:p>
          <a:p>
            <a:pPr defTabSz="411163" hangingPunct="1">
              <a:lnSpc>
                <a:spcPct val="100000"/>
              </a:lnSpc>
              <a:buClrTx/>
              <a:buSzTx/>
              <a:buFontTx/>
              <a:buNone/>
              <a:defRPr/>
            </a:pPr>
            <a:r>
              <a:rPr lang="en-GB" sz="800" dirty="0" smtClean="0">
                <a:solidFill>
                  <a:schemeClr val="tx1"/>
                </a:solidFill>
                <a:latin typeface="Arial" charset="0"/>
              </a:rPr>
              <a:t>Play music or a familiar song; musical instruments.</a:t>
            </a:r>
          </a:p>
          <a:p>
            <a:pPr defTabSz="411163" hangingPunct="1">
              <a:lnSpc>
                <a:spcPct val="100000"/>
              </a:lnSpc>
              <a:buClrTx/>
              <a:buSzTx/>
              <a:buFontTx/>
              <a:buNone/>
              <a:defRPr/>
            </a:pPr>
            <a:endParaRPr lang="en-GB" sz="800" dirty="0" smtClean="0">
              <a:solidFill>
                <a:schemeClr val="tx1"/>
              </a:solidFill>
              <a:latin typeface="Arial" charset="0"/>
            </a:endParaRPr>
          </a:p>
          <a:p>
            <a:pPr defTabSz="411163" hangingPunct="1">
              <a:lnSpc>
                <a:spcPct val="100000"/>
              </a:lnSpc>
              <a:buClrTx/>
              <a:buSzTx/>
              <a:buFontTx/>
              <a:buNone/>
              <a:defRPr/>
            </a:pPr>
            <a:r>
              <a:rPr lang="en-GB" sz="800" dirty="0" smtClean="0">
                <a:solidFill>
                  <a:schemeClr val="tx1"/>
                </a:solidFill>
                <a:latin typeface="Arial" charset="0"/>
              </a:rPr>
              <a:t>Present a torch reflected on a shiny surface.  If there is no response, try moving it slightly.</a:t>
            </a:r>
          </a:p>
          <a:p>
            <a:pPr defTabSz="411163" hangingPunct="1">
              <a:lnSpc>
                <a:spcPct val="100000"/>
              </a:lnSpc>
              <a:buClrTx/>
              <a:buSzTx/>
              <a:buFontTx/>
              <a:buNone/>
              <a:defRPr/>
            </a:pPr>
            <a:endParaRPr lang="en-GB" sz="800" dirty="0">
              <a:solidFill>
                <a:schemeClr val="tx1"/>
              </a:solidFill>
              <a:latin typeface="Arial" charset="0"/>
            </a:endParaRPr>
          </a:p>
        </p:txBody>
      </p:sp>
      <p:sp>
        <p:nvSpPr>
          <p:cNvPr id="8" name="TextBox 7"/>
          <p:cNvSpPr txBox="1">
            <a:spLocks noChangeArrowheads="1"/>
          </p:cNvSpPr>
          <p:nvPr/>
        </p:nvSpPr>
        <p:spPr bwMode="auto">
          <a:xfrm>
            <a:off x="792435" y="719782"/>
            <a:ext cx="3357810" cy="1984389"/>
          </a:xfrm>
          <a:prstGeom prst="rect">
            <a:avLst/>
          </a:prstGeom>
          <a:gradFill rotWithShape="0">
            <a:gsLst>
              <a:gs pos="0">
                <a:srgbClr val="FFEFD1"/>
              </a:gs>
              <a:gs pos="64999">
                <a:srgbClr val="F0EBD5"/>
              </a:gs>
              <a:gs pos="100000">
                <a:srgbClr val="D1C39F"/>
              </a:gs>
            </a:gsLst>
            <a:lin ang="5400000"/>
          </a:gradFill>
          <a:ln w="38100">
            <a:solidFill>
              <a:srgbClr val="C99C60"/>
            </a:solidFill>
            <a:miter lim="800000"/>
            <a:headEnd/>
            <a:tailEnd/>
          </a:ln>
        </p:spPr>
        <p:txBody>
          <a:bodyPr wrap="square" lIns="41148" tIns="20574" rIns="41148" bIns="20574">
            <a:spAutoFit/>
          </a:bodyPr>
          <a:lstStyle/>
          <a:p>
            <a:pPr>
              <a:defRPr/>
            </a:pPr>
            <a:endParaRPr lang="en-GB" sz="200" b="1" dirty="0">
              <a:solidFill>
                <a:schemeClr val="tx1"/>
              </a:solidFill>
              <a:latin typeface="Arial" charset="0"/>
            </a:endParaRPr>
          </a:p>
          <a:p>
            <a:pPr>
              <a:defRPr/>
            </a:pPr>
            <a:r>
              <a:rPr lang="en-GB" sz="800" b="1" dirty="0">
                <a:solidFill>
                  <a:schemeClr val="tx1"/>
                </a:solidFill>
                <a:latin typeface="Arial" charset="0"/>
              </a:rPr>
              <a:t>Things to look </a:t>
            </a:r>
            <a:r>
              <a:rPr lang="en-GB" sz="800" b="1" dirty="0" smtClean="0">
                <a:solidFill>
                  <a:schemeClr val="tx1"/>
                </a:solidFill>
                <a:latin typeface="Arial" charset="0"/>
              </a:rPr>
              <a:t>for</a:t>
            </a:r>
          </a:p>
          <a:p>
            <a:pPr>
              <a:defRPr/>
            </a:pPr>
            <a:endParaRPr lang="en-GB" sz="800" dirty="0" smtClean="0">
              <a:solidFill>
                <a:schemeClr val="tx1"/>
              </a:solidFill>
              <a:latin typeface="Arial" charset="0"/>
            </a:endParaRPr>
          </a:p>
          <a:p>
            <a:pPr>
              <a:defRPr/>
            </a:pPr>
            <a:r>
              <a:rPr lang="en-GB" sz="800" dirty="0" smtClean="0">
                <a:solidFill>
                  <a:schemeClr val="tx1"/>
                </a:solidFill>
                <a:latin typeface="Arial" charset="0"/>
              </a:rPr>
              <a:t>Look for any changes in behaviour which are not reflex responses, </a:t>
            </a:r>
          </a:p>
          <a:p>
            <a:pPr>
              <a:defRPr/>
            </a:pPr>
            <a:r>
              <a:rPr lang="en-GB" sz="800" dirty="0" smtClean="0">
                <a:solidFill>
                  <a:schemeClr val="tx1"/>
                </a:solidFill>
                <a:latin typeface="Arial" charset="0"/>
              </a:rPr>
              <a:t>for example:</a:t>
            </a:r>
            <a:endParaRPr lang="en-GB" sz="800" dirty="0">
              <a:solidFill>
                <a:schemeClr val="tx1"/>
              </a:solidFill>
              <a:latin typeface="Arial" charset="0"/>
            </a:endParaRPr>
          </a:p>
          <a:p>
            <a:pPr>
              <a:defRPr/>
            </a:pPr>
            <a:endParaRPr lang="en-GB" sz="800" b="1" dirty="0">
              <a:solidFill>
                <a:schemeClr val="tx1"/>
              </a:solidFill>
              <a:latin typeface="Arial" charset="0"/>
            </a:endParaRPr>
          </a:p>
          <a:p>
            <a:pPr>
              <a:defRPr/>
            </a:pPr>
            <a:endParaRPr lang="en-GB" sz="800" dirty="0">
              <a:solidFill>
                <a:schemeClr val="tx1"/>
              </a:solidFill>
              <a:latin typeface="+mn-lt"/>
            </a:endParaRPr>
          </a:p>
          <a:p>
            <a:pPr>
              <a:defRPr/>
            </a:pPr>
            <a:r>
              <a:rPr lang="en-GB" sz="800" dirty="0" smtClean="0">
                <a:solidFill>
                  <a:schemeClr val="tx1"/>
                </a:solidFill>
                <a:latin typeface="+mn-lt"/>
              </a:rPr>
              <a:t>•    Stilling (a momentary pause)</a:t>
            </a:r>
          </a:p>
          <a:p>
            <a:pPr>
              <a:defRPr/>
            </a:pPr>
            <a:endParaRPr lang="en-GB" sz="800" dirty="0" smtClean="0">
              <a:solidFill>
                <a:schemeClr val="tx1"/>
              </a:solidFill>
              <a:latin typeface="+mn-lt"/>
            </a:endParaRPr>
          </a:p>
          <a:p>
            <a:pPr>
              <a:defRPr/>
            </a:pPr>
            <a:r>
              <a:rPr lang="en-GB" sz="800" dirty="0" smtClean="0">
                <a:solidFill>
                  <a:schemeClr val="tx1"/>
                </a:solidFill>
              </a:rPr>
              <a:t>•     </a:t>
            </a:r>
            <a:r>
              <a:rPr lang="en-GB" sz="800" dirty="0" smtClean="0">
                <a:solidFill>
                  <a:schemeClr val="tx1"/>
                </a:solidFill>
                <a:latin typeface="+mn-lt"/>
              </a:rPr>
              <a:t>Turning (head, eyes or body)</a:t>
            </a:r>
          </a:p>
          <a:p>
            <a:pPr>
              <a:defRPr/>
            </a:pPr>
            <a:endParaRPr lang="en-GB" sz="800" dirty="0" smtClean="0">
              <a:solidFill>
                <a:schemeClr val="tx1"/>
              </a:solidFill>
              <a:latin typeface="+mn-lt"/>
            </a:endParaRPr>
          </a:p>
          <a:p>
            <a:pPr>
              <a:defRPr/>
            </a:pPr>
            <a:r>
              <a:rPr lang="en-GB" sz="800" dirty="0" smtClean="0">
                <a:solidFill>
                  <a:schemeClr val="tx1"/>
                </a:solidFill>
              </a:rPr>
              <a:t>•     </a:t>
            </a:r>
            <a:r>
              <a:rPr lang="en-GB" sz="800" dirty="0" smtClean="0">
                <a:solidFill>
                  <a:schemeClr val="tx1"/>
                </a:solidFill>
                <a:latin typeface="+mn-lt"/>
              </a:rPr>
              <a:t>Lip/tongue movement</a:t>
            </a:r>
          </a:p>
          <a:p>
            <a:pPr>
              <a:defRPr/>
            </a:pPr>
            <a:endParaRPr lang="en-GB" sz="800" dirty="0" smtClean="0">
              <a:solidFill>
                <a:schemeClr val="tx1"/>
              </a:solidFill>
              <a:latin typeface="Arial" charset="0"/>
            </a:endParaRPr>
          </a:p>
          <a:p>
            <a:pPr>
              <a:defRPr/>
            </a:pPr>
            <a:r>
              <a:rPr lang="en-GB" sz="800" dirty="0" smtClean="0">
                <a:solidFill>
                  <a:schemeClr val="tx1"/>
                </a:solidFill>
              </a:rPr>
              <a:t>•     </a:t>
            </a:r>
            <a:r>
              <a:rPr lang="en-GB" sz="800" dirty="0" smtClean="0">
                <a:solidFill>
                  <a:schemeClr val="tx1"/>
                </a:solidFill>
                <a:latin typeface="Arial" pitchFamily="34" charset="0"/>
                <a:cs typeface="Arial" pitchFamily="34" charset="0"/>
              </a:rPr>
              <a:t>an eye flicker</a:t>
            </a:r>
          </a:p>
          <a:p>
            <a:pPr>
              <a:defRPr/>
            </a:pPr>
            <a:endParaRPr lang="en-GB" sz="800" dirty="0" smtClean="0">
              <a:solidFill>
                <a:schemeClr val="tx1"/>
              </a:solidFill>
              <a:latin typeface="Arial" pitchFamily="34" charset="0"/>
              <a:cs typeface="Arial" pitchFamily="34" charset="0"/>
            </a:endParaRPr>
          </a:p>
          <a:p>
            <a:pPr>
              <a:defRPr/>
            </a:pPr>
            <a:r>
              <a:rPr lang="en-GB" sz="800" dirty="0" smtClean="0">
                <a:solidFill>
                  <a:schemeClr val="tx1"/>
                </a:solidFill>
              </a:rPr>
              <a:t>• </a:t>
            </a:r>
            <a:r>
              <a:rPr lang="en-GB" sz="800" dirty="0" smtClean="0">
                <a:solidFill>
                  <a:schemeClr val="tx1"/>
                </a:solidFill>
                <a:latin typeface="+mn-lt"/>
              </a:rPr>
              <a:t>    a change in breathing</a:t>
            </a:r>
          </a:p>
          <a:p>
            <a:pPr>
              <a:defRPr/>
            </a:pPr>
            <a:endParaRPr lang="en-GB" sz="800" dirty="0" smtClean="0">
              <a:solidFill>
                <a:schemeClr val="tx1"/>
              </a:solidFill>
              <a:latin typeface="+mn-lt"/>
            </a:endParaRPr>
          </a:p>
          <a:p>
            <a:pPr>
              <a:defRPr/>
            </a:pPr>
            <a:r>
              <a:rPr lang="en-GB" sz="800" dirty="0" smtClean="0">
                <a:solidFill>
                  <a:schemeClr val="tx1"/>
                </a:solidFill>
              </a:rPr>
              <a:t>•     </a:t>
            </a:r>
            <a:r>
              <a:rPr lang="en-GB" sz="800" dirty="0" smtClean="0">
                <a:solidFill>
                  <a:schemeClr val="tx1"/>
                </a:solidFill>
                <a:latin typeface="+mn-lt"/>
                <a:cs typeface="Arial" pitchFamily="34" charset="0"/>
              </a:rPr>
              <a:t>Tensing or relaxing (you may need to be in close physical </a:t>
            </a:r>
          </a:p>
          <a:p>
            <a:pPr>
              <a:defRPr/>
            </a:pPr>
            <a:r>
              <a:rPr lang="en-GB" sz="800" dirty="0" smtClean="0">
                <a:solidFill>
                  <a:schemeClr val="tx1"/>
                </a:solidFill>
                <a:latin typeface="+mn-lt"/>
                <a:cs typeface="Arial" pitchFamily="34" charset="0"/>
              </a:rPr>
              <a:t>      contact in order to perceive this</a:t>
            </a:r>
          </a:p>
          <a:p>
            <a:pPr>
              <a:defRPr/>
            </a:pPr>
            <a:endParaRPr lang="en-GB" sz="800" dirty="0">
              <a:solidFill>
                <a:schemeClr val="tx1"/>
              </a:solidFill>
              <a:latin typeface="+mn-lt"/>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xit" presetSubtype="10" fill="hold" grpId="1" nodeType="clickEffect">
                                  <p:stCondLst>
                                    <p:cond delay="0"/>
                                  </p:stCondLst>
                                  <p:childTnLst>
                                    <p:animEffect transition="out" filter="blinds(horizontal)">
                                      <p:cBhvr>
                                        <p:cTn id="10" dur="500"/>
                                        <p:tgtEl>
                                          <p:spTgt spid="7"/>
                                        </p:tgtEl>
                                      </p:cBhvr>
                                    </p:animEffect>
                                    <p:set>
                                      <p:cBhvr>
                                        <p:cTn id="11" dur="1" fill="hold">
                                          <p:stCondLst>
                                            <p:cond delay="499"/>
                                          </p:stCondLst>
                                        </p:cTn>
                                        <p:tgtEl>
                                          <p:spTgt spid="7"/>
                                        </p:tgtEl>
                                        <p:attrNameLst>
                                          <p:attrName>style.visibility</p:attrName>
                                        </p:attrNameLst>
                                      </p:cBhvr>
                                      <p:to>
                                        <p:strVal val="hidden"/>
                                      </p:to>
                                    </p:set>
                                  </p:childTnLst>
                                </p:cTn>
                              </p:par>
                              <p:par>
                                <p:cTn id="12" presetID="1" presetClass="entr" presetSubtype="0" fill="hold" grpId="0" nodeType="withEffect">
                                  <p:stCondLst>
                                    <p:cond delay="0"/>
                                  </p:stCondLst>
                                  <p:childTnLst>
                                    <p:set>
                                      <p:cBhvr>
                                        <p:cTn id="13" dur="1" fill="hold">
                                          <p:stCondLst>
                                            <p:cond delay="0"/>
                                          </p:stCondLst>
                                        </p:cTn>
                                        <p:tgtEl>
                                          <p:spTgt spid="8">
                                            <p:bg/>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8">
                                            <p:txEl>
                                              <p:pRg st="3" end="3"/>
                                            </p:txEl>
                                          </p:spTgt>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8">
                                            <p:txEl>
                                              <p:pRg st="4" end="4"/>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8">
                                            <p:txEl>
                                              <p:pRg st="7" end="7"/>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8">
                                            <p:txEl>
                                              <p:pRg st="9" end="9"/>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8">
                                            <p:txEl>
                                              <p:pRg st="11" end="11"/>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8">
                                            <p:txEl>
                                              <p:pRg st="13" end="13"/>
                                            </p:txEl>
                                          </p:spTgt>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8">
                                            <p:txEl>
                                              <p:pRg st="15" end="15"/>
                                            </p:txEl>
                                          </p:spTgt>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8">
                                            <p:txEl>
                                              <p:pRg st="17" end="17"/>
                                            </p:txEl>
                                          </p:spTgt>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8">
                                            <p:txEl>
                                              <p:pRg st="18" end="18"/>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5" presetClass="emph" presetSubtype="1" nodeType="clickEffect">
                                  <p:stCondLst>
                                    <p:cond delay="0"/>
                                  </p:stCondLst>
                                  <p:childTnLst>
                                    <p:set>
                                      <p:cBhvr override="childStyle">
                                        <p:cTn id="37" dur="indefinite"/>
                                        <p:tgtEl>
                                          <p:spTgt spid="8">
                                            <p:txEl>
                                              <p:pRg st="3" end="3"/>
                                            </p:txEl>
                                          </p:spTgt>
                                        </p:tgtEl>
                                        <p:attrNameLst>
                                          <p:attrName>style.fontStyle</p:attrName>
                                        </p:attrNameLst>
                                      </p:cBhvr>
                                      <p:to>
                                        <p:strVal val="normal"/>
                                      </p:to>
                                    </p:set>
                                    <p:set>
                                      <p:cBhvr override="childStyle">
                                        <p:cTn id="38" dur="indefinite"/>
                                        <p:tgtEl>
                                          <p:spTgt spid="8">
                                            <p:txEl>
                                              <p:pRg st="3" end="3"/>
                                            </p:txEl>
                                          </p:spTgt>
                                        </p:tgtEl>
                                        <p:attrNameLst>
                                          <p:attrName>style.fontWeight</p:attrName>
                                        </p:attrNameLst>
                                      </p:cBhvr>
                                      <p:to>
                                        <p:strVal val="bold"/>
                                      </p:to>
                                    </p:set>
                                    <p:set>
                                      <p:cBhvr override="childStyle">
                                        <p:cTn id="39" dur="indefinite"/>
                                        <p:tgtEl>
                                          <p:spTgt spid="8">
                                            <p:txEl>
                                              <p:pRg st="3" end="3"/>
                                            </p:txEl>
                                          </p:spTgt>
                                        </p:tgtEl>
                                        <p:attrNameLst>
                                          <p:attrName>style.textDecorationUnderline</p:attrName>
                                        </p:attrNameLst>
                                      </p:cBhvr>
                                      <p:to>
                                        <p:strVal val="fals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8" grpId="0" build="allAtOnce"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eturn.PNG"/>
          <p:cNvPicPr>
            <a:picLocks noChangeAspect="1"/>
          </p:cNvPicPr>
          <p:nvPr/>
        </p:nvPicPr>
        <p:blipFill>
          <a:blip r:embed="rId3" cstate="print"/>
          <a:stretch>
            <a:fillRect/>
          </a:stretch>
        </p:blipFill>
        <p:spPr>
          <a:xfrm>
            <a:off x="425120" y="139685"/>
            <a:ext cx="3493437" cy="2472109"/>
          </a:xfrm>
          <a:prstGeom prst="rect">
            <a:avLst/>
          </a:prstGeom>
        </p:spPr>
      </p:pic>
    </p:spTree>
    <p:extLst>
      <p:ext uri="{BB962C8B-B14F-4D97-AF65-F5344CB8AC3E}">
        <p14:creationId xmlns:p14="http://schemas.microsoft.com/office/powerpoint/2010/main" val="26967495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a:t>
            </a:r>
            <a:r>
              <a:rPr lang="en-GB" b="1" dirty="0" smtClean="0"/>
              <a:t>re-intentional </a:t>
            </a:r>
            <a:r>
              <a:rPr lang="en-GB" b="1" dirty="0"/>
              <a:t>communication</a:t>
            </a:r>
            <a:endParaRPr lang="en-GB" dirty="0"/>
          </a:p>
        </p:txBody>
      </p:sp>
      <p:sp>
        <p:nvSpPr>
          <p:cNvPr id="3" name="Content Placeholder 2"/>
          <p:cNvSpPr>
            <a:spLocks noGrp="1"/>
          </p:cNvSpPr>
          <p:nvPr>
            <p:ph idx="1"/>
          </p:nvPr>
        </p:nvSpPr>
        <p:spPr>
          <a:xfrm>
            <a:off x="215900" y="503758"/>
            <a:ext cx="3889375" cy="2071167"/>
          </a:xfrm>
        </p:spPr>
        <p:txBody>
          <a:bodyPr/>
          <a:lstStyle/>
          <a:p>
            <a:pPr marL="0" indent="0">
              <a:buNone/>
            </a:pPr>
            <a:r>
              <a:rPr lang="en-GB" dirty="0"/>
              <a:t>2. </a:t>
            </a:r>
            <a:r>
              <a:rPr lang="en-GB" b="1" dirty="0"/>
              <a:t>Reactive </a:t>
            </a:r>
            <a:r>
              <a:rPr lang="en-GB" b="1" dirty="0" smtClean="0"/>
              <a:t>level </a:t>
            </a:r>
            <a:endParaRPr lang="en-GB" b="1" dirty="0"/>
          </a:p>
          <a:p>
            <a:pPr marL="147637" lvl="1" indent="0">
              <a:buNone/>
            </a:pPr>
            <a:r>
              <a:rPr lang="en-GB" sz="1400" dirty="0"/>
              <a:t>C</a:t>
            </a:r>
            <a:r>
              <a:rPr lang="en-GB" sz="1400" dirty="0" smtClean="0"/>
              <a:t>hildren’s </a:t>
            </a:r>
            <a:r>
              <a:rPr lang="en-GB" sz="1400" dirty="0"/>
              <a:t>reactive </a:t>
            </a:r>
            <a:r>
              <a:rPr lang="en-GB" sz="1400" dirty="0" smtClean="0"/>
              <a:t>responses </a:t>
            </a:r>
            <a:r>
              <a:rPr lang="en-GB" sz="1400" dirty="0"/>
              <a:t>to internal and external stimuli serve as signals to others who assign communicative significance to them </a:t>
            </a:r>
            <a:endParaRPr lang="en-GB" sz="1400" dirty="0" smtClean="0"/>
          </a:p>
          <a:p>
            <a:pPr marL="147637" lvl="1" indent="0">
              <a:buNone/>
            </a:pPr>
            <a:endParaRPr lang="en-GB" sz="1400" dirty="0"/>
          </a:p>
          <a:p>
            <a:pPr marL="147637" lvl="1" indent="0">
              <a:buNone/>
            </a:pPr>
            <a:r>
              <a:rPr lang="en-GB" sz="1400" dirty="0" smtClean="0"/>
              <a:t>e.g</a:t>
            </a:r>
            <a:r>
              <a:rPr lang="en-GB" sz="1400" dirty="0"/>
              <a:t>. smiling and waving as conveying pleasure, or stiffening as conveying dislike </a:t>
            </a:r>
          </a:p>
          <a:p>
            <a:endParaRPr lang="en-GB" dirty="0"/>
          </a:p>
        </p:txBody>
      </p:sp>
      <p:sp>
        <p:nvSpPr>
          <p:cNvPr id="4" name="TextBox 3"/>
          <p:cNvSpPr txBox="1"/>
          <p:nvPr/>
        </p:nvSpPr>
        <p:spPr>
          <a:xfrm>
            <a:off x="2376611" y="2400585"/>
            <a:ext cx="2143994" cy="294183"/>
          </a:xfrm>
          <a:prstGeom prst="rect">
            <a:avLst/>
          </a:prstGeom>
          <a:noFill/>
        </p:spPr>
        <p:txBody>
          <a:bodyPr wrap="square" rtlCol="0">
            <a:spAutoFit/>
          </a:bodyPr>
          <a:lstStyle/>
          <a:p>
            <a:r>
              <a:rPr lang="en-GB" sz="800" dirty="0" smtClean="0">
                <a:solidFill>
                  <a:schemeClr val="tx1"/>
                </a:solidFill>
                <a:latin typeface="+mn-lt"/>
              </a:rPr>
              <a:t>Coupe O’ </a:t>
            </a:r>
            <a:r>
              <a:rPr lang="en-GB" sz="800" dirty="0">
                <a:solidFill>
                  <a:schemeClr val="tx1"/>
                </a:solidFill>
                <a:latin typeface="+mn-lt"/>
              </a:rPr>
              <a:t>Kane and </a:t>
            </a:r>
            <a:r>
              <a:rPr lang="en-GB" sz="800" dirty="0" err="1" smtClean="0">
                <a:solidFill>
                  <a:schemeClr val="tx1"/>
                </a:solidFill>
                <a:latin typeface="+mn-lt"/>
              </a:rPr>
              <a:t>Goldbart</a:t>
            </a:r>
            <a:r>
              <a:rPr lang="en-GB" sz="800" dirty="0" smtClean="0">
                <a:solidFill>
                  <a:schemeClr val="tx1"/>
                </a:solidFill>
                <a:latin typeface="+mn-lt"/>
              </a:rPr>
              <a:t> (1998)</a:t>
            </a:r>
            <a:endParaRPr lang="en-GB" sz="800" dirty="0">
              <a:solidFill>
                <a:schemeClr val="tx1"/>
              </a:solidFill>
              <a:latin typeface="+mn-lt"/>
            </a:endParaRPr>
          </a:p>
          <a:p>
            <a:endParaRPr lang="en-GB" sz="800" dirty="0">
              <a:solidFill>
                <a:schemeClr val="tx1"/>
              </a:solidFill>
              <a:latin typeface="+mn-lt"/>
            </a:endParaRPr>
          </a:p>
        </p:txBody>
      </p:sp>
    </p:spTree>
    <p:extLst>
      <p:ext uri="{BB962C8B-B14F-4D97-AF65-F5344CB8AC3E}">
        <p14:creationId xmlns:p14="http://schemas.microsoft.com/office/powerpoint/2010/main" val="327825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8419" y="198976"/>
            <a:ext cx="3010320" cy="2393014"/>
          </a:xfrm>
          <a:prstGeom prst="rect">
            <a:avLst/>
          </a:prstGeom>
        </p:spPr>
      </p:pic>
    </p:spTree>
    <p:extLst>
      <p:ext uri="{BB962C8B-B14F-4D97-AF65-F5344CB8AC3E}">
        <p14:creationId xmlns:p14="http://schemas.microsoft.com/office/powerpoint/2010/main" val="23299177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202" name="Object 4"/>
          <p:cNvGraphicFramePr>
            <a:graphicFrameLocks noChangeAspect="1"/>
          </p:cNvGraphicFramePr>
          <p:nvPr>
            <p:extLst>
              <p:ext uri="{D42A27DB-BD31-4B8C-83A1-F6EECF244321}">
                <p14:modId xmlns:p14="http://schemas.microsoft.com/office/powerpoint/2010/main" val="91984716"/>
              </p:ext>
            </p:extLst>
          </p:nvPr>
        </p:nvGraphicFramePr>
        <p:xfrm>
          <a:off x="72355" y="383297"/>
          <a:ext cx="4159881" cy="1871821"/>
        </p:xfrm>
        <a:graphic>
          <a:graphicData uri="http://schemas.openxmlformats.org/presentationml/2006/ole">
            <mc:AlternateContent xmlns:mc="http://schemas.openxmlformats.org/markup-compatibility/2006">
              <mc:Choice xmlns:v="urn:schemas-microsoft-com:vml" Requires="v">
                <p:oleObj spid="_x0000_s8202" name="Acrobat Document" r:id="rId4" imgW="7578000" imgH="10719000" progId="AcroExch.Document.DC">
                  <p:embed/>
                </p:oleObj>
              </mc:Choice>
              <mc:Fallback>
                <p:oleObj name="Acrobat Document" r:id="rId4" imgW="7578000" imgH="10719000" progId="AcroExch.Document.DC">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b="63152"/>
                      <a:stretch>
                        <a:fillRect/>
                      </a:stretch>
                    </p:blipFill>
                    <p:spPr bwMode="auto">
                      <a:xfrm>
                        <a:off x="72355" y="383297"/>
                        <a:ext cx="4159881" cy="1871821"/>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Oval 4"/>
          <p:cNvSpPr/>
          <p:nvPr/>
        </p:nvSpPr>
        <p:spPr>
          <a:xfrm>
            <a:off x="255069" y="1319208"/>
            <a:ext cx="919000" cy="423293"/>
          </a:xfrm>
          <a:prstGeom prst="ellipse">
            <a:avLst/>
          </a:prstGeom>
          <a:solidFill>
            <a:srgbClr val="0070C0">
              <a:alpha val="0"/>
            </a:srgbClr>
          </a:solidFill>
          <a:ln w="50800"/>
        </p:spPr>
        <p:style>
          <a:lnRef idx="2">
            <a:schemeClr val="accent1">
              <a:shade val="50000"/>
            </a:schemeClr>
          </a:lnRef>
          <a:fillRef idx="1">
            <a:schemeClr val="accent1"/>
          </a:fillRef>
          <a:effectRef idx="0">
            <a:schemeClr val="accent1"/>
          </a:effectRef>
          <a:fontRef idx="minor">
            <a:schemeClr val="lt1"/>
          </a:fontRef>
        </p:style>
        <p:txBody>
          <a:bodyPr lIns="41148" tIns="20574" rIns="41148" bIns="20574" anchor="ctr"/>
          <a:lstStyle/>
          <a:p>
            <a:pPr algn="ctr" fontAlgn="base">
              <a:spcBef>
                <a:spcPct val="0"/>
              </a:spcBef>
              <a:spcAft>
                <a:spcPct val="0"/>
              </a:spcAft>
              <a:defRPr/>
            </a:pPr>
            <a:endParaRPr lang="en-GB">
              <a:solidFill>
                <a:srgbClr val="FFFFFF"/>
              </a:solidFill>
            </a:endParaRPr>
          </a:p>
        </p:txBody>
      </p:sp>
      <p:sp>
        <p:nvSpPr>
          <p:cNvPr id="8" name="TextBox 7"/>
          <p:cNvSpPr txBox="1">
            <a:spLocks noChangeArrowheads="1"/>
          </p:cNvSpPr>
          <p:nvPr/>
        </p:nvSpPr>
        <p:spPr bwMode="auto">
          <a:xfrm>
            <a:off x="1080467" y="1988799"/>
            <a:ext cx="2160240" cy="558871"/>
          </a:xfrm>
          <a:prstGeom prst="rect">
            <a:avLst/>
          </a:prstGeom>
          <a:gradFill rotWithShape="0">
            <a:gsLst>
              <a:gs pos="0">
                <a:srgbClr val="FFEFD1"/>
              </a:gs>
              <a:gs pos="64999">
                <a:srgbClr val="F0EBD5"/>
              </a:gs>
              <a:gs pos="100000">
                <a:srgbClr val="D1C39F"/>
              </a:gs>
            </a:gsLst>
            <a:lin ang="5400000"/>
          </a:gradFill>
          <a:ln w="38100">
            <a:solidFill>
              <a:srgbClr val="C99C60"/>
            </a:solidFill>
            <a:miter lim="800000"/>
            <a:headEnd/>
            <a:tailEnd/>
          </a:ln>
        </p:spPr>
        <p:txBody>
          <a:bodyPr wrap="square" lIns="41148" tIns="20574" rIns="41148" bIns="20574">
            <a:spAutoFit/>
          </a:bodyPr>
          <a:lstStyle/>
          <a:p>
            <a:pPr>
              <a:defRPr/>
            </a:pPr>
            <a:endParaRPr lang="en-GB" sz="200" b="1" dirty="0">
              <a:solidFill>
                <a:srgbClr val="000000"/>
              </a:solidFill>
              <a:latin typeface="Arial" charset="0"/>
            </a:endParaRPr>
          </a:p>
          <a:p>
            <a:pPr>
              <a:defRPr/>
            </a:pPr>
            <a:r>
              <a:rPr lang="en-GB" sz="800" b="1" dirty="0">
                <a:solidFill>
                  <a:srgbClr val="000000"/>
                </a:solidFill>
                <a:latin typeface="Arial" charset="0"/>
              </a:rPr>
              <a:t>Things to look </a:t>
            </a:r>
            <a:r>
              <a:rPr lang="en-GB" sz="800" b="1" dirty="0" smtClean="0">
                <a:solidFill>
                  <a:srgbClr val="000000"/>
                </a:solidFill>
                <a:latin typeface="Arial" charset="0"/>
              </a:rPr>
              <a:t>for</a:t>
            </a:r>
          </a:p>
          <a:p>
            <a:pPr>
              <a:defRPr/>
            </a:pPr>
            <a:endParaRPr lang="en-GB" sz="800" dirty="0" smtClean="0">
              <a:solidFill>
                <a:srgbClr val="000000"/>
              </a:solidFill>
              <a:latin typeface="Arial" charset="0"/>
            </a:endParaRPr>
          </a:p>
          <a:p>
            <a:pPr defTabSz="202166">
              <a:defRPr/>
            </a:pPr>
            <a:r>
              <a:rPr lang="en-GB" sz="800" dirty="0">
                <a:solidFill>
                  <a:srgbClr val="000000"/>
                </a:solidFill>
                <a:latin typeface="+mn-lt"/>
              </a:rPr>
              <a:t>Look for signs of the learner co-operating or anticipating</a:t>
            </a:r>
          </a:p>
          <a:p>
            <a:pPr defTabSz="202166">
              <a:defRPr/>
            </a:pPr>
            <a:endParaRPr lang="en-GB" sz="700" dirty="0">
              <a:solidFill>
                <a:srgbClr val="000000"/>
              </a:solidFill>
              <a:latin typeface="Arial" charset="0"/>
            </a:endParaRPr>
          </a:p>
        </p:txBody>
      </p:sp>
      <p:sp>
        <p:nvSpPr>
          <p:cNvPr id="9" name="TextBox 8"/>
          <p:cNvSpPr txBox="1">
            <a:spLocks noChangeArrowheads="1"/>
          </p:cNvSpPr>
          <p:nvPr/>
        </p:nvSpPr>
        <p:spPr bwMode="auto">
          <a:xfrm>
            <a:off x="1173975" y="287734"/>
            <a:ext cx="2858819" cy="1518877"/>
          </a:xfrm>
          <a:prstGeom prst="rect">
            <a:avLst/>
          </a:prstGeom>
          <a:gradFill rotWithShape="0">
            <a:gsLst>
              <a:gs pos="0">
                <a:srgbClr val="F3C78A"/>
              </a:gs>
              <a:gs pos="50000">
                <a:srgbClr val="F5DBB9"/>
              </a:gs>
              <a:gs pos="100000">
                <a:srgbClr val="FAEDDD"/>
              </a:gs>
            </a:gsLst>
            <a:lin ang="5400000"/>
          </a:gradFill>
          <a:ln w="25400">
            <a:solidFill>
              <a:srgbClr val="956F00"/>
            </a:solidFill>
            <a:miter lim="800000"/>
            <a:headEnd/>
            <a:tailEnd/>
          </a:ln>
        </p:spPr>
        <p:txBody>
          <a:bodyPr wrap="square" lIns="41148" tIns="20574" rIns="41148" bIns="20574">
            <a:spAutoFit/>
          </a:bodyPr>
          <a:lstStyle/>
          <a:p>
            <a:pPr defTabSz="411163" hangingPunct="1">
              <a:lnSpc>
                <a:spcPct val="100000"/>
              </a:lnSpc>
              <a:buClrTx/>
              <a:buSzTx/>
              <a:buFontTx/>
              <a:buNone/>
              <a:defRPr/>
            </a:pPr>
            <a:r>
              <a:rPr lang="en-GB" sz="800" b="1" dirty="0">
                <a:solidFill>
                  <a:srgbClr val="000000"/>
                </a:solidFill>
                <a:latin typeface="Arial" charset="0"/>
              </a:rPr>
              <a:t>Assessment Activities / Things to </a:t>
            </a:r>
            <a:r>
              <a:rPr lang="en-GB" sz="800" b="1" dirty="0" smtClean="0">
                <a:solidFill>
                  <a:srgbClr val="000000"/>
                </a:solidFill>
                <a:latin typeface="Arial" charset="0"/>
              </a:rPr>
              <a:t>Try</a:t>
            </a:r>
          </a:p>
          <a:p>
            <a:pPr defTabSz="411163" hangingPunct="1">
              <a:lnSpc>
                <a:spcPct val="100000"/>
              </a:lnSpc>
              <a:buClrTx/>
              <a:buSzTx/>
              <a:defRPr/>
            </a:pPr>
            <a:endParaRPr lang="en-GB" sz="800" b="1" dirty="0">
              <a:solidFill>
                <a:srgbClr val="000000"/>
              </a:solidFill>
              <a:latin typeface="Arial" charset="0"/>
            </a:endParaRPr>
          </a:p>
          <a:p>
            <a:pPr marL="171450" indent="-171450" defTabSz="411163" hangingPunct="1">
              <a:lnSpc>
                <a:spcPct val="100000"/>
              </a:lnSpc>
              <a:buClrTx/>
              <a:buSzTx/>
              <a:buFont typeface="Arial" panose="020B0604020202020204" pitchFamily="34" charset="0"/>
              <a:buChar char="•"/>
              <a:defRPr/>
            </a:pPr>
            <a:r>
              <a:rPr lang="en-GB" sz="800" dirty="0" smtClean="0">
                <a:solidFill>
                  <a:srgbClr val="000000"/>
                </a:solidFill>
                <a:latin typeface="+mn-lt"/>
              </a:rPr>
              <a:t>Support the learner in a rocking game, e.g. Row the Boat</a:t>
            </a:r>
          </a:p>
          <a:p>
            <a:pPr defTabSz="411163" hangingPunct="1">
              <a:lnSpc>
                <a:spcPct val="100000"/>
              </a:lnSpc>
              <a:buClrTx/>
              <a:buSzTx/>
              <a:defRPr/>
            </a:pPr>
            <a:endParaRPr lang="en-GB" sz="800" dirty="0" smtClean="0">
              <a:solidFill>
                <a:srgbClr val="000000"/>
              </a:solidFill>
              <a:latin typeface="+mn-lt"/>
            </a:endParaRPr>
          </a:p>
          <a:p>
            <a:pPr marL="171450" indent="-171450" defTabSz="411163" hangingPunct="1">
              <a:lnSpc>
                <a:spcPct val="100000"/>
              </a:lnSpc>
              <a:buClrTx/>
              <a:buSzTx/>
              <a:buFont typeface="Arial" panose="020B0604020202020204" pitchFamily="34" charset="0"/>
              <a:buChar char="•"/>
              <a:defRPr/>
            </a:pPr>
            <a:r>
              <a:rPr lang="en-GB" sz="800" dirty="0" smtClean="0">
                <a:solidFill>
                  <a:srgbClr val="000000"/>
                </a:solidFill>
                <a:latin typeface="+mn-lt"/>
              </a:rPr>
              <a:t>Support the learner to coactively return / push the ball to an adult </a:t>
            </a:r>
          </a:p>
          <a:p>
            <a:pPr marL="171450" indent="-171450" defTabSz="411163" hangingPunct="1">
              <a:lnSpc>
                <a:spcPct val="100000"/>
              </a:lnSpc>
              <a:buClrTx/>
              <a:buSzTx/>
              <a:buFont typeface="Arial" panose="020B0604020202020204" pitchFamily="34" charset="0"/>
              <a:buChar char="•"/>
              <a:defRPr/>
            </a:pPr>
            <a:endParaRPr lang="en-GB" sz="800" dirty="0" smtClean="0">
              <a:solidFill>
                <a:srgbClr val="000000"/>
              </a:solidFill>
              <a:latin typeface="+mn-lt"/>
            </a:endParaRPr>
          </a:p>
          <a:p>
            <a:pPr marL="171450" indent="-171450" defTabSz="411163" hangingPunct="1">
              <a:lnSpc>
                <a:spcPct val="100000"/>
              </a:lnSpc>
              <a:buClrTx/>
              <a:buSzTx/>
              <a:buFont typeface="Arial" panose="020B0604020202020204" pitchFamily="34" charset="0"/>
              <a:buChar char="•"/>
              <a:defRPr/>
            </a:pPr>
            <a:r>
              <a:rPr lang="en-GB" sz="800" dirty="0" smtClean="0">
                <a:solidFill>
                  <a:srgbClr val="000000"/>
                </a:solidFill>
                <a:latin typeface="+mn-lt"/>
              </a:rPr>
              <a:t>In conversation, take turns – talk and wait for a ‘reply’</a:t>
            </a:r>
          </a:p>
          <a:p>
            <a:pPr marL="171450" indent="-171450" defTabSz="411163" hangingPunct="1">
              <a:lnSpc>
                <a:spcPct val="100000"/>
              </a:lnSpc>
              <a:buClrTx/>
              <a:buSzTx/>
              <a:buFont typeface="Arial" panose="020B0604020202020204" pitchFamily="34" charset="0"/>
              <a:buChar char="•"/>
              <a:defRPr/>
            </a:pPr>
            <a:endParaRPr lang="en-GB" sz="800" dirty="0" smtClean="0">
              <a:solidFill>
                <a:srgbClr val="000000"/>
              </a:solidFill>
              <a:latin typeface="+mn-lt"/>
            </a:endParaRPr>
          </a:p>
          <a:p>
            <a:pPr marL="171450" indent="-171450" defTabSz="411163" hangingPunct="1">
              <a:lnSpc>
                <a:spcPct val="100000"/>
              </a:lnSpc>
              <a:buClrTx/>
              <a:buSzTx/>
              <a:buFont typeface="Arial" panose="020B0604020202020204" pitchFamily="34" charset="0"/>
              <a:buChar char="•"/>
              <a:defRPr/>
            </a:pPr>
            <a:r>
              <a:rPr lang="en-GB" sz="800" dirty="0" smtClean="0">
                <a:solidFill>
                  <a:srgbClr val="000000"/>
                </a:solidFill>
                <a:latin typeface="+mn-lt"/>
              </a:rPr>
              <a:t>Present / re-present a toy or object (visual / musical / vibrating), taking turns</a:t>
            </a:r>
            <a:endParaRPr lang="en-GB" sz="800" dirty="0">
              <a:solidFill>
                <a:srgbClr val="000000"/>
              </a:solidFill>
              <a:latin typeface="+mn-lt"/>
            </a:endParaRPr>
          </a:p>
          <a:p>
            <a:pPr defTabSz="411163" hangingPunct="1">
              <a:lnSpc>
                <a:spcPct val="100000"/>
              </a:lnSpc>
              <a:buClrTx/>
              <a:buSzTx/>
              <a:buFontTx/>
              <a:buNone/>
              <a:defRPr/>
            </a:pPr>
            <a:endParaRPr lang="en-GB" sz="800" dirty="0">
              <a:solidFill>
                <a:srgbClr val="000000"/>
              </a:solidFill>
              <a:latin typeface="Arial" charset="0"/>
            </a:endParaRPr>
          </a:p>
        </p:txBody>
      </p:sp>
    </p:spTree>
    <p:extLst>
      <p:ext uri="{BB962C8B-B14F-4D97-AF65-F5344CB8AC3E}">
        <p14:creationId xmlns:p14="http://schemas.microsoft.com/office/powerpoint/2010/main" val="19856792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9" presetClass="emph" presetSubtype="0" nodeType="clickEffect">
                                  <p:stCondLst>
                                    <p:cond delay="0"/>
                                  </p:stCondLst>
                                  <p:childTnLst>
                                    <p:set>
                                      <p:cBhvr rctx="PPT">
                                        <p:cTn id="10" dur="indefinite"/>
                                        <p:tgtEl>
                                          <p:spTgt spid="51202"/>
                                        </p:tgtEl>
                                        <p:attrNameLst>
                                          <p:attrName>style.opacity</p:attrName>
                                        </p:attrNameLst>
                                      </p:cBhvr>
                                      <p:to>
                                        <p:strVal val="0.5"/>
                                      </p:to>
                                    </p:set>
                                    <p:animEffect filter="image" prLst="opacity: 0.5">
                                      <p:cBhvr rctx="IE">
                                        <p:cTn id="11" dur="indefinite"/>
                                        <p:tgtEl>
                                          <p:spTgt spid="51202"/>
                                        </p:tgtEl>
                                      </p:cBhvr>
                                    </p:animEffect>
                                  </p:childTnLst>
                                </p:cTn>
                              </p:par>
                              <p:par>
                                <p:cTn id="12" presetID="1" presetClass="entr" presetSubtype="0" fill="hold" grpId="0" nodeType="withEffect">
                                  <p:stCondLst>
                                    <p:cond delay="0"/>
                                  </p:stCondLst>
                                  <p:childTnLst>
                                    <p:set>
                                      <p:cBhvr>
                                        <p:cTn id="13" dur="1" fill="hold">
                                          <p:stCondLst>
                                            <p:cond delay="0"/>
                                          </p:stCondLst>
                                        </p:cTn>
                                        <p:tgtEl>
                                          <p:spTgt spid="8">
                                            <p:bg/>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build="allAtOnce"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eturn.PNG"/>
          <p:cNvPicPr>
            <a:picLocks noChangeAspect="1"/>
          </p:cNvPicPr>
          <p:nvPr/>
        </p:nvPicPr>
        <p:blipFill>
          <a:blip r:embed="rId3" cstate="print"/>
          <a:stretch>
            <a:fillRect/>
          </a:stretch>
        </p:blipFill>
        <p:spPr>
          <a:xfrm>
            <a:off x="314828" y="255892"/>
            <a:ext cx="3691519" cy="2408106"/>
          </a:xfrm>
          <a:prstGeom prst="rect">
            <a:avLst/>
          </a:prstGeom>
        </p:spPr>
      </p:pic>
    </p:spTree>
    <p:extLst>
      <p:ext uri="{BB962C8B-B14F-4D97-AF65-F5344CB8AC3E}">
        <p14:creationId xmlns:p14="http://schemas.microsoft.com/office/powerpoint/2010/main" val="10683499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202" name="Object 4"/>
          <p:cNvGraphicFramePr>
            <a:graphicFrameLocks noChangeAspect="1"/>
          </p:cNvGraphicFramePr>
          <p:nvPr>
            <p:extLst>
              <p:ext uri="{D42A27DB-BD31-4B8C-83A1-F6EECF244321}">
                <p14:modId xmlns:p14="http://schemas.microsoft.com/office/powerpoint/2010/main" val="4278063910"/>
              </p:ext>
            </p:extLst>
          </p:nvPr>
        </p:nvGraphicFramePr>
        <p:xfrm>
          <a:off x="78532" y="359742"/>
          <a:ext cx="4159881" cy="1871821"/>
        </p:xfrm>
        <a:graphic>
          <a:graphicData uri="http://schemas.openxmlformats.org/presentationml/2006/ole">
            <mc:AlternateContent xmlns:mc="http://schemas.openxmlformats.org/markup-compatibility/2006">
              <mc:Choice xmlns:v="urn:schemas-microsoft-com:vml" Requires="v">
                <p:oleObj spid="_x0000_s9224" name="Acrobat Document" r:id="rId4" imgW="7578000" imgH="10719000" progId="AcroExch.Document.DC">
                  <p:embed/>
                </p:oleObj>
              </mc:Choice>
              <mc:Fallback>
                <p:oleObj name="Acrobat Document" r:id="rId4" imgW="7578000" imgH="10719000" progId="AcroExch.Document.DC">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b="63152"/>
                      <a:stretch>
                        <a:fillRect/>
                      </a:stretch>
                    </p:blipFill>
                    <p:spPr bwMode="auto">
                      <a:xfrm>
                        <a:off x="78532" y="359742"/>
                        <a:ext cx="4159881" cy="1871821"/>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Oval 4"/>
          <p:cNvSpPr/>
          <p:nvPr/>
        </p:nvSpPr>
        <p:spPr>
          <a:xfrm>
            <a:off x="1152475" y="1559573"/>
            <a:ext cx="1080120" cy="423293"/>
          </a:xfrm>
          <a:prstGeom prst="ellipse">
            <a:avLst/>
          </a:prstGeom>
          <a:solidFill>
            <a:schemeClr val="bg1">
              <a:alpha val="0"/>
            </a:schemeClr>
          </a:solidFill>
          <a:ln w="50800"/>
        </p:spPr>
        <p:style>
          <a:lnRef idx="2">
            <a:schemeClr val="accent1">
              <a:shade val="50000"/>
            </a:schemeClr>
          </a:lnRef>
          <a:fillRef idx="1">
            <a:schemeClr val="accent1"/>
          </a:fillRef>
          <a:effectRef idx="0">
            <a:schemeClr val="accent1"/>
          </a:effectRef>
          <a:fontRef idx="minor">
            <a:schemeClr val="lt1"/>
          </a:fontRef>
        </p:style>
        <p:txBody>
          <a:bodyPr lIns="41148" tIns="20574" rIns="41148" bIns="20574" anchor="ctr"/>
          <a:lstStyle/>
          <a:p>
            <a:pPr algn="ctr" fontAlgn="base">
              <a:spcBef>
                <a:spcPct val="0"/>
              </a:spcBef>
              <a:spcAft>
                <a:spcPct val="0"/>
              </a:spcAft>
              <a:defRPr/>
            </a:pPr>
            <a:endParaRPr lang="en-GB">
              <a:solidFill>
                <a:srgbClr val="FFFFFF"/>
              </a:solidFill>
            </a:endParaRPr>
          </a:p>
        </p:txBody>
      </p:sp>
      <p:sp>
        <p:nvSpPr>
          <p:cNvPr id="6" name="TextBox 5"/>
          <p:cNvSpPr txBox="1">
            <a:spLocks noChangeArrowheads="1"/>
          </p:cNvSpPr>
          <p:nvPr/>
        </p:nvSpPr>
        <p:spPr bwMode="auto">
          <a:xfrm>
            <a:off x="301327" y="143718"/>
            <a:ext cx="2570788" cy="1297022"/>
          </a:xfrm>
          <a:prstGeom prst="rect">
            <a:avLst/>
          </a:prstGeom>
          <a:gradFill rotWithShape="0">
            <a:gsLst>
              <a:gs pos="0">
                <a:srgbClr val="F3C78A"/>
              </a:gs>
              <a:gs pos="50000">
                <a:srgbClr val="F5DBB9"/>
              </a:gs>
              <a:gs pos="100000">
                <a:srgbClr val="FAEDDD"/>
              </a:gs>
            </a:gsLst>
            <a:lin ang="5400000"/>
          </a:gradFill>
          <a:ln w="25400">
            <a:solidFill>
              <a:srgbClr val="956F00"/>
            </a:solidFill>
            <a:miter lim="800000"/>
            <a:headEnd/>
            <a:tailEnd/>
          </a:ln>
        </p:spPr>
        <p:txBody>
          <a:bodyPr wrap="square" lIns="41148" tIns="20574" rIns="41148" bIns="20574">
            <a:spAutoFit/>
          </a:bodyPr>
          <a:lstStyle/>
          <a:p>
            <a:pPr defTabSz="411163" hangingPunct="1">
              <a:lnSpc>
                <a:spcPct val="100000"/>
              </a:lnSpc>
              <a:buClrTx/>
              <a:buSzTx/>
              <a:buFontTx/>
              <a:buNone/>
              <a:defRPr/>
            </a:pPr>
            <a:r>
              <a:rPr lang="en-GB" sz="800" b="1" dirty="0">
                <a:solidFill>
                  <a:srgbClr val="000000"/>
                </a:solidFill>
                <a:latin typeface="Arial" charset="0"/>
              </a:rPr>
              <a:t>Assessment Activities / Things to </a:t>
            </a:r>
            <a:r>
              <a:rPr lang="en-GB" sz="800" b="1" dirty="0" smtClean="0">
                <a:solidFill>
                  <a:srgbClr val="000000"/>
                </a:solidFill>
                <a:latin typeface="Arial" charset="0"/>
              </a:rPr>
              <a:t>Try</a:t>
            </a:r>
          </a:p>
          <a:p>
            <a:pPr defTabSz="411163" hangingPunct="1">
              <a:lnSpc>
                <a:spcPct val="100000"/>
              </a:lnSpc>
              <a:buClrTx/>
              <a:buSzTx/>
              <a:defRPr/>
            </a:pPr>
            <a:endParaRPr lang="en-GB" sz="800" b="1" dirty="0">
              <a:solidFill>
                <a:srgbClr val="000000"/>
              </a:solidFill>
              <a:latin typeface="Arial" charset="0"/>
            </a:endParaRPr>
          </a:p>
          <a:p>
            <a:pPr>
              <a:defRPr/>
            </a:pPr>
            <a:r>
              <a:rPr lang="en-GB" sz="800" kern="0" dirty="0" smtClean="0">
                <a:solidFill>
                  <a:srgbClr val="000000"/>
                </a:solidFill>
                <a:latin typeface="Arial"/>
              </a:rPr>
              <a:t>Present a </a:t>
            </a:r>
            <a:r>
              <a:rPr lang="en-GB" sz="800" kern="0" dirty="0">
                <a:solidFill>
                  <a:srgbClr val="000000"/>
                </a:solidFill>
                <a:latin typeface="Arial"/>
              </a:rPr>
              <a:t>range of stimuli (those not preferred by the learner</a:t>
            </a:r>
            <a:r>
              <a:rPr lang="en-GB" sz="800" kern="0" dirty="0" smtClean="0">
                <a:solidFill>
                  <a:srgbClr val="000000"/>
                </a:solidFill>
                <a:latin typeface="Arial"/>
              </a:rPr>
              <a:t>). </a:t>
            </a:r>
            <a:r>
              <a:rPr lang="en-GB" sz="800" kern="0" dirty="0">
                <a:solidFill>
                  <a:srgbClr val="000000"/>
                </a:solidFill>
                <a:latin typeface="Arial"/>
              </a:rPr>
              <a:t>Watch for signs  from the learner such </a:t>
            </a:r>
            <a:r>
              <a:rPr lang="en-GB" sz="800" kern="0" dirty="0" smtClean="0">
                <a:solidFill>
                  <a:srgbClr val="000000"/>
                </a:solidFill>
                <a:latin typeface="Arial"/>
              </a:rPr>
              <a:t>as:</a:t>
            </a:r>
          </a:p>
          <a:p>
            <a:pPr>
              <a:defRPr/>
            </a:pPr>
            <a:endParaRPr lang="en-GB" sz="800" kern="0" dirty="0">
              <a:solidFill>
                <a:srgbClr val="000000"/>
              </a:solidFill>
              <a:latin typeface="Arial"/>
            </a:endParaRPr>
          </a:p>
          <a:p>
            <a:pPr marL="171450" indent="-171450">
              <a:buFont typeface="Arial" panose="020B0604020202020204" pitchFamily="34" charset="0"/>
              <a:buChar char="•"/>
              <a:defRPr/>
            </a:pPr>
            <a:r>
              <a:rPr lang="en-GB" sz="800" kern="0" dirty="0">
                <a:solidFill>
                  <a:srgbClr val="000000"/>
                </a:solidFill>
                <a:latin typeface="Arial"/>
              </a:rPr>
              <a:t>Turning </a:t>
            </a:r>
            <a:r>
              <a:rPr lang="en-GB" sz="800" kern="0" dirty="0" smtClean="0">
                <a:solidFill>
                  <a:srgbClr val="000000"/>
                </a:solidFill>
                <a:latin typeface="Arial"/>
              </a:rPr>
              <a:t>away</a:t>
            </a:r>
          </a:p>
          <a:p>
            <a:pPr marL="171450" indent="-171450">
              <a:buFont typeface="Arial" panose="020B0604020202020204" pitchFamily="34" charset="0"/>
              <a:buChar char="•"/>
              <a:defRPr/>
            </a:pPr>
            <a:r>
              <a:rPr lang="en-GB" sz="800" kern="0" dirty="0" smtClean="0">
                <a:solidFill>
                  <a:srgbClr val="000000"/>
                </a:solidFill>
                <a:latin typeface="Arial"/>
              </a:rPr>
              <a:t>Averting </a:t>
            </a:r>
            <a:r>
              <a:rPr lang="en-GB" sz="800" kern="0" dirty="0">
                <a:solidFill>
                  <a:srgbClr val="000000"/>
                </a:solidFill>
                <a:latin typeface="Arial"/>
              </a:rPr>
              <a:t>the </a:t>
            </a:r>
            <a:r>
              <a:rPr lang="en-GB" sz="800" kern="0" dirty="0" smtClean="0">
                <a:solidFill>
                  <a:srgbClr val="000000"/>
                </a:solidFill>
                <a:latin typeface="Arial"/>
              </a:rPr>
              <a:t>eyes</a:t>
            </a:r>
          </a:p>
          <a:p>
            <a:pPr marL="171450" indent="-171450">
              <a:buFont typeface="Arial" panose="020B0604020202020204" pitchFamily="34" charset="0"/>
              <a:buChar char="•"/>
              <a:defRPr/>
            </a:pPr>
            <a:r>
              <a:rPr lang="en-GB" sz="800" kern="0" dirty="0" smtClean="0">
                <a:solidFill>
                  <a:srgbClr val="000000"/>
                </a:solidFill>
                <a:latin typeface="Arial"/>
              </a:rPr>
              <a:t>Changing </a:t>
            </a:r>
            <a:r>
              <a:rPr lang="en-GB" sz="800" kern="0" dirty="0">
                <a:solidFill>
                  <a:srgbClr val="000000"/>
                </a:solidFill>
                <a:latin typeface="Arial"/>
              </a:rPr>
              <a:t>facial </a:t>
            </a:r>
            <a:r>
              <a:rPr lang="en-GB" sz="800" kern="0" dirty="0" smtClean="0">
                <a:solidFill>
                  <a:srgbClr val="000000"/>
                </a:solidFill>
                <a:latin typeface="Arial"/>
              </a:rPr>
              <a:t>expression</a:t>
            </a:r>
          </a:p>
          <a:p>
            <a:pPr marL="171450" indent="-171450">
              <a:buFont typeface="Arial" panose="020B0604020202020204" pitchFamily="34" charset="0"/>
              <a:buChar char="•"/>
              <a:defRPr/>
            </a:pPr>
            <a:r>
              <a:rPr lang="en-GB" sz="800" kern="0" dirty="0" smtClean="0">
                <a:solidFill>
                  <a:srgbClr val="000000"/>
                </a:solidFill>
                <a:latin typeface="Arial"/>
              </a:rPr>
              <a:t>Movement </a:t>
            </a:r>
            <a:r>
              <a:rPr lang="en-GB" sz="800" kern="0" dirty="0">
                <a:solidFill>
                  <a:srgbClr val="000000"/>
                </a:solidFill>
                <a:latin typeface="Arial"/>
              </a:rPr>
              <a:t>of arms or </a:t>
            </a:r>
            <a:r>
              <a:rPr lang="en-GB" sz="800" kern="0" dirty="0" smtClean="0">
                <a:solidFill>
                  <a:srgbClr val="000000"/>
                </a:solidFill>
                <a:latin typeface="Arial"/>
              </a:rPr>
              <a:t>legs</a:t>
            </a:r>
          </a:p>
          <a:p>
            <a:pPr marL="171450" indent="-171450">
              <a:buFont typeface="Arial" panose="020B0604020202020204" pitchFamily="34" charset="0"/>
              <a:buChar char="•"/>
              <a:defRPr/>
            </a:pPr>
            <a:r>
              <a:rPr lang="en-GB" sz="800" kern="0" dirty="0" smtClean="0">
                <a:solidFill>
                  <a:srgbClr val="000000"/>
                </a:solidFill>
                <a:latin typeface="Arial"/>
              </a:rPr>
              <a:t>To </a:t>
            </a:r>
            <a:r>
              <a:rPr lang="en-GB" sz="800" kern="0" dirty="0">
                <a:solidFill>
                  <a:srgbClr val="000000"/>
                </a:solidFill>
                <a:latin typeface="Arial"/>
              </a:rPr>
              <a:t>demonstrate this  the learner must be able to show a positive response to some </a:t>
            </a:r>
            <a:r>
              <a:rPr lang="en-GB" sz="800" kern="0" dirty="0" smtClean="0">
                <a:solidFill>
                  <a:srgbClr val="000000"/>
                </a:solidFill>
                <a:latin typeface="Arial"/>
              </a:rPr>
              <a:t>stimuli</a:t>
            </a:r>
          </a:p>
          <a:p>
            <a:pPr marL="171450" indent="-171450">
              <a:buFont typeface="Arial" panose="020B0604020202020204" pitchFamily="34" charset="0"/>
              <a:buChar char="•"/>
              <a:defRPr/>
            </a:pPr>
            <a:endParaRPr lang="en-GB" sz="800" dirty="0">
              <a:solidFill>
                <a:srgbClr val="000000"/>
              </a:solidFill>
              <a:latin typeface="Arial" charset="0"/>
            </a:endParaRPr>
          </a:p>
        </p:txBody>
      </p:sp>
      <p:sp>
        <p:nvSpPr>
          <p:cNvPr id="7" name="TextBox 6"/>
          <p:cNvSpPr txBox="1">
            <a:spLocks noChangeArrowheads="1"/>
          </p:cNvSpPr>
          <p:nvPr/>
        </p:nvSpPr>
        <p:spPr bwMode="auto">
          <a:xfrm>
            <a:off x="2092976" y="2087934"/>
            <a:ext cx="2102597" cy="659796"/>
          </a:xfrm>
          <a:prstGeom prst="rect">
            <a:avLst/>
          </a:prstGeom>
          <a:gradFill rotWithShape="0">
            <a:gsLst>
              <a:gs pos="0">
                <a:srgbClr val="FFEFD1"/>
              </a:gs>
              <a:gs pos="64999">
                <a:srgbClr val="F0EBD5"/>
              </a:gs>
              <a:gs pos="100000">
                <a:srgbClr val="D1C39F"/>
              </a:gs>
            </a:gsLst>
            <a:lin ang="5400000"/>
          </a:gradFill>
          <a:ln w="38100">
            <a:solidFill>
              <a:srgbClr val="C99C60"/>
            </a:solidFill>
            <a:miter lim="800000"/>
            <a:headEnd/>
            <a:tailEnd/>
          </a:ln>
        </p:spPr>
        <p:txBody>
          <a:bodyPr wrap="square" lIns="41148" tIns="20574" rIns="41148" bIns="20574">
            <a:spAutoFit/>
          </a:bodyPr>
          <a:lstStyle/>
          <a:p>
            <a:pPr>
              <a:defRPr/>
            </a:pPr>
            <a:endParaRPr lang="en-GB" sz="200" b="1" dirty="0">
              <a:solidFill>
                <a:srgbClr val="000000"/>
              </a:solidFill>
              <a:latin typeface="Arial" charset="0"/>
            </a:endParaRPr>
          </a:p>
          <a:p>
            <a:pPr>
              <a:defRPr/>
            </a:pPr>
            <a:r>
              <a:rPr lang="en-GB" sz="800" b="1" dirty="0">
                <a:solidFill>
                  <a:srgbClr val="000000"/>
                </a:solidFill>
                <a:latin typeface="Arial" charset="0"/>
              </a:rPr>
              <a:t>Things to look </a:t>
            </a:r>
            <a:r>
              <a:rPr lang="en-GB" sz="800" b="1" dirty="0" smtClean="0">
                <a:solidFill>
                  <a:srgbClr val="000000"/>
                </a:solidFill>
                <a:latin typeface="Arial" charset="0"/>
              </a:rPr>
              <a:t>for</a:t>
            </a:r>
          </a:p>
          <a:p>
            <a:pPr>
              <a:defRPr/>
            </a:pPr>
            <a:endParaRPr lang="en-GB" sz="800" dirty="0" smtClean="0">
              <a:solidFill>
                <a:srgbClr val="000000"/>
              </a:solidFill>
              <a:latin typeface="+mn-lt"/>
            </a:endParaRPr>
          </a:p>
          <a:p>
            <a:pPr defTabSz="202166">
              <a:defRPr/>
            </a:pPr>
            <a:r>
              <a:rPr lang="en-GB" sz="800" dirty="0">
                <a:solidFill>
                  <a:srgbClr val="000000"/>
                </a:solidFill>
                <a:latin typeface="+mn-lt"/>
              </a:rPr>
              <a:t>Look </a:t>
            </a:r>
            <a:r>
              <a:rPr lang="en-GB" sz="800" dirty="0" smtClean="0">
                <a:solidFill>
                  <a:srgbClr val="000000"/>
                </a:solidFill>
                <a:latin typeface="+mn-lt"/>
              </a:rPr>
              <a:t>for the learner signalling a desire to stop the activity or interaction; for example, by turning away, pulling a face or pushing</a:t>
            </a:r>
          </a:p>
          <a:p>
            <a:pPr defTabSz="202166">
              <a:defRPr/>
            </a:pPr>
            <a:endParaRPr lang="en-GB" sz="700" dirty="0">
              <a:solidFill>
                <a:srgbClr val="000000"/>
              </a:solidFill>
              <a:latin typeface="Arial" charset="0"/>
            </a:endParaRPr>
          </a:p>
        </p:txBody>
      </p:sp>
    </p:spTree>
    <p:extLst>
      <p:ext uri="{BB962C8B-B14F-4D97-AF65-F5344CB8AC3E}">
        <p14:creationId xmlns:p14="http://schemas.microsoft.com/office/powerpoint/2010/main" val="6729537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eturn.PNG"/>
          <p:cNvPicPr>
            <a:picLocks noChangeAspect="1"/>
          </p:cNvPicPr>
          <p:nvPr/>
        </p:nvPicPr>
        <p:blipFill>
          <a:blip r:embed="rId3" cstate="print"/>
          <a:stretch>
            <a:fillRect/>
          </a:stretch>
        </p:blipFill>
        <p:spPr>
          <a:xfrm>
            <a:off x="328334" y="215726"/>
            <a:ext cx="3664508" cy="2416106"/>
          </a:xfrm>
          <a:prstGeom prst="rect">
            <a:avLst/>
          </a:prstGeom>
        </p:spPr>
      </p:pic>
    </p:spTree>
    <p:extLst>
      <p:ext uri="{BB962C8B-B14F-4D97-AF65-F5344CB8AC3E}">
        <p14:creationId xmlns:p14="http://schemas.microsoft.com/office/powerpoint/2010/main" val="29207274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Pre-intentional </a:t>
            </a:r>
            <a:r>
              <a:rPr lang="en-GB" b="1" dirty="0"/>
              <a:t>communication</a:t>
            </a:r>
            <a:endParaRPr lang="en-GB" dirty="0"/>
          </a:p>
        </p:txBody>
      </p:sp>
      <p:sp>
        <p:nvSpPr>
          <p:cNvPr id="3" name="Content Placeholder 2"/>
          <p:cNvSpPr>
            <a:spLocks noGrp="1"/>
          </p:cNvSpPr>
          <p:nvPr>
            <p:ph idx="1"/>
          </p:nvPr>
        </p:nvSpPr>
        <p:spPr>
          <a:xfrm>
            <a:off x="215900" y="503758"/>
            <a:ext cx="3889375" cy="2071167"/>
          </a:xfrm>
        </p:spPr>
        <p:txBody>
          <a:bodyPr/>
          <a:lstStyle/>
          <a:p>
            <a:pPr marL="0" indent="0">
              <a:buNone/>
            </a:pPr>
            <a:r>
              <a:rPr lang="en-GB" b="1" dirty="0" smtClean="0"/>
              <a:t>3. Proactive level </a:t>
            </a:r>
            <a:endParaRPr lang="en-GB" b="1" dirty="0"/>
          </a:p>
          <a:p>
            <a:pPr marL="147637" lvl="1" indent="0">
              <a:buNone/>
            </a:pPr>
            <a:r>
              <a:rPr lang="en-GB" sz="1400" dirty="0" smtClean="0"/>
              <a:t>Learner’s </a:t>
            </a:r>
            <a:r>
              <a:rPr lang="en-GB" sz="1400" dirty="0"/>
              <a:t>intentional acts on objects </a:t>
            </a:r>
            <a:r>
              <a:rPr lang="en-GB" sz="1400" dirty="0" smtClean="0"/>
              <a:t>and / </a:t>
            </a:r>
            <a:r>
              <a:rPr lang="en-GB" sz="1400" dirty="0"/>
              <a:t>or people serve as signals to others who assign communicative significance to them </a:t>
            </a:r>
            <a:endParaRPr lang="en-GB" sz="1400" dirty="0" smtClean="0"/>
          </a:p>
          <a:p>
            <a:pPr marL="147637" lvl="1" indent="0">
              <a:buNone/>
            </a:pPr>
            <a:r>
              <a:rPr lang="en-GB" sz="1400" dirty="0" smtClean="0"/>
              <a:t>e.g</a:t>
            </a:r>
            <a:r>
              <a:rPr lang="en-GB" sz="1400" dirty="0"/>
              <a:t>. responding to vocalisation and </a:t>
            </a:r>
            <a:r>
              <a:rPr lang="en-GB" sz="1400" dirty="0" smtClean="0"/>
              <a:t>jigging up </a:t>
            </a:r>
            <a:r>
              <a:rPr lang="en-GB" sz="1400" dirty="0"/>
              <a:t>and down as if they were signals for ‘I want that’ or ‘more’, </a:t>
            </a:r>
            <a:r>
              <a:rPr lang="en-GB" sz="1400" dirty="0" smtClean="0"/>
              <a:t>pursing </a:t>
            </a:r>
            <a:r>
              <a:rPr lang="en-GB" sz="1400" dirty="0"/>
              <a:t>lips and turning away as ‘I don’t like that’</a:t>
            </a:r>
          </a:p>
          <a:p>
            <a:endParaRPr lang="en-GB" dirty="0"/>
          </a:p>
        </p:txBody>
      </p:sp>
      <p:sp>
        <p:nvSpPr>
          <p:cNvPr id="4" name="TextBox 3"/>
          <p:cNvSpPr txBox="1"/>
          <p:nvPr/>
        </p:nvSpPr>
        <p:spPr>
          <a:xfrm>
            <a:off x="2376611" y="2400585"/>
            <a:ext cx="2143994" cy="294183"/>
          </a:xfrm>
          <a:prstGeom prst="rect">
            <a:avLst/>
          </a:prstGeom>
          <a:noFill/>
        </p:spPr>
        <p:txBody>
          <a:bodyPr wrap="square" rtlCol="0">
            <a:spAutoFit/>
          </a:bodyPr>
          <a:lstStyle/>
          <a:p>
            <a:r>
              <a:rPr lang="en-GB" sz="800" dirty="0" smtClean="0">
                <a:solidFill>
                  <a:schemeClr val="tx1"/>
                </a:solidFill>
                <a:latin typeface="+mn-lt"/>
              </a:rPr>
              <a:t>Coupe O’ </a:t>
            </a:r>
            <a:r>
              <a:rPr lang="en-GB" sz="800" dirty="0">
                <a:solidFill>
                  <a:schemeClr val="tx1"/>
                </a:solidFill>
                <a:latin typeface="+mn-lt"/>
              </a:rPr>
              <a:t>Kane and </a:t>
            </a:r>
            <a:r>
              <a:rPr lang="en-GB" sz="800" dirty="0" err="1" smtClean="0">
                <a:solidFill>
                  <a:schemeClr val="tx1"/>
                </a:solidFill>
                <a:latin typeface="+mn-lt"/>
              </a:rPr>
              <a:t>Goldbart</a:t>
            </a:r>
            <a:r>
              <a:rPr lang="en-GB" sz="800" dirty="0" smtClean="0">
                <a:solidFill>
                  <a:schemeClr val="tx1"/>
                </a:solidFill>
                <a:latin typeface="+mn-lt"/>
              </a:rPr>
              <a:t> (1998)</a:t>
            </a:r>
            <a:endParaRPr lang="en-GB" sz="800" dirty="0">
              <a:solidFill>
                <a:schemeClr val="tx1"/>
              </a:solidFill>
              <a:latin typeface="+mn-lt"/>
            </a:endParaRPr>
          </a:p>
          <a:p>
            <a:endParaRPr lang="en-GB" sz="800" dirty="0">
              <a:solidFill>
                <a:schemeClr val="tx1"/>
              </a:solidFill>
              <a:latin typeface="+mn-lt"/>
            </a:endParaRPr>
          </a:p>
        </p:txBody>
      </p:sp>
    </p:spTree>
    <p:extLst>
      <p:ext uri="{BB962C8B-B14F-4D97-AF65-F5344CB8AC3E}">
        <p14:creationId xmlns:p14="http://schemas.microsoft.com/office/powerpoint/2010/main" val="6287693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eturn.PNG"/>
          <p:cNvPicPr>
            <a:picLocks noChangeAspect="1"/>
          </p:cNvPicPr>
          <p:nvPr/>
        </p:nvPicPr>
        <p:blipFill>
          <a:blip r:embed="rId3" cstate="print"/>
          <a:stretch>
            <a:fillRect/>
          </a:stretch>
        </p:blipFill>
        <p:spPr>
          <a:xfrm>
            <a:off x="303574" y="195808"/>
            <a:ext cx="3714028" cy="2488110"/>
          </a:xfrm>
          <a:prstGeom prst="rect">
            <a:avLst/>
          </a:prstGeom>
        </p:spPr>
      </p:pic>
    </p:spTree>
    <p:extLst>
      <p:ext uri="{BB962C8B-B14F-4D97-AF65-F5344CB8AC3E}">
        <p14:creationId xmlns:p14="http://schemas.microsoft.com/office/powerpoint/2010/main" val="135505446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Stages in the development of communication </a:t>
            </a:r>
            <a:endParaRPr lang="en-GB" dirty="0"/>
          </a:p>
        </p:txBody>
      </p:sp>
      <p:sp>
        <p:nvSpPr>
          <p:cNvPr id="3" name="Content Placeholder 2"/>
          <p:cNvSpPr>
            <a:spLocks noGrp="1"/>
          </p:cNvSpPr>
          <p:nvPr>
            <p:ph idx="1"/>
          </p:nvPr>
        </p:nvSpPr>
        <p:spPr>
          <a:xfrm>
            <a:off x="215900" y="503758"/>
            <a:ext cx="3889375" cy="2071167"/>
          </a:xfrm>
        </p:spPr>
        <p:txBody>
          <a:bodyPr/>
          <a:lstStyle/>
          <a:p>
            <a:pPr marL="0" indent="0">
              <a:buNone/>
            </a:pPr>
            <a:r>
              <a:rPr lang="en-GB" b="1" dirty="0" smtClean="0"/>
              <a:t>Intentional </a:t>
            </a:r>
            <a:r>
              <a:rPr lang="en-GB" b="1" dirty="0"/>
              <a:t>signalling </a:t>
            </a:r>
          </a:p>
          <a:p>
            <a:pPr marL="0" indent="0">
              <a:buNone/>
            </a:pPr>
            <a:r>
              <a:rPr lang="en-GB" dirty="0" smtClean="0"/>
              <a:t>A </a:t>
            </a:r>
            <a:r>
              <a:rPr lang="en-GB" dirty="0"/>
              <a:t>communicative attitude has developed: </a:t>
            </a:r>
            <a:endParaRPr lang="en-GB" dirty="0" smtClean="0"/>
          </a:p>
          <a:p>
            <a:pPr marL="0" indent="0">
              <a:buNone/>
            </a:pPr>
            <a:r>
              <a:rPr lang="en-GB" dirty="0" smtClean="0"/>
              <a:t>learners </a:t>
            </a:r>
            <a:r>
              <a:rPr lang="en-GB" dirty="0"/>
              <a:t>are active on the basis of their need to make something known to the other person. However, they may use unconventional means such as body movement</a:t>
            </a:r>
          </a:p>
        </p:txBody>
      </p:sp>
    </p:spTree>
    <p:extLst>
      <p:ext uri="{BB962C8B-B14F-4D97-AF65-F5344CB8AC3E}">
        <p14:creationId xmlns:p14="http://schemas.microsoft.com/office/powerpoint/2010/main" val="390195352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return.PNG"/>
          <p:cNvPicPr>
            <a:picLocks noGrp="1" noChangeAspect="1"/>
          </p:cNvPicPr>
          <p:nvPr>
            <p:ph idx="1"/>
          </p:nvPr>
        </p:nvPicPr>
        <p:blipFill>
          <a:blip r:embed="rId3" cstate="print"/>
          <a:stretch>
            <a:fillRect/>
          </a:stretch>
        </p:blipFill>
        <p:spPr>
          <a:xfrm>
            <a:off x="731380" y="160246"/>
            <a:ext cx="2752838" cy="2646636"/>
          </a:xfrm>
        </p:spPr>
      </p:pic>
    </p:spTree>
    <p:extLst>
      <p:ext uri="{BB962C8B-B14F-4D97-AF65-F5344CB8AC3E}">
        <p14:creationId xmlns:p14="http://schemas.microsoft.com/office/powerpoint/2010/main" val="159189497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Stages of pre-intentional communication</a:t>
            </a:r>
            <a:endParaRPr lang="en-GB" dirty="0"/>
          </a:p>
        </p:txBody>
      </p:sp>
      <p:sp>
        <p:nvSpPr>
          <p:cNvPr id="3" name="Content Placeholder 2"/>
          <p:cNvSpPr>
            <a:spLocks noGrp="1"/>
          </p:cNvSpPr>
          <p:nvPr>
            <p:ph idx="1"/>
          </p:nvPr>
        </p:nvSpPr>
        <p:spPr>
          <a:xfrm>
            <a:off x="215900" y="575766"/>
            <a:ext cx="3889375" cy="1999159"/>
          </a:xfrm>
        </p:spPr>
        <p:txBody>
          <a:bodyPr/>
          <a:lstStyle/>
          <a:p>
            <a:pPr marL="0" indent="0">
              <a:buNone/>
            </a:pPr>
            <a:r>
              <a:rPr lang="en-GB" b="1" dirty="0" smtClean="0"/>
              <a:t>Conventional </a:t>
            </a:r>
            <a:r>
              <a:rPr lang="en-GB" b="1" dirty="0"/>
              <a:t>communication </a:t>
            </a:r>
            <a:endParaRPr lang="en-GB" b="1" dirty="0" smtClean="0"/>
          </a:p>
          <a:p>
            <a:pPr marL="0" indent="0">
              <a:buNone/>
            </a:pPr>
            <a:r>
              <a:rPr lang="en-GB" dirty="0" smtClean="0"/>
              <a:t>develops </a:t>
            </a:r>
            <a:r>
              <a:rPr lang="en-GB" dirty="0"/>
              <a:t>e.g. from gestures and vocalisations. Learners act on people and objects at the same time </a:t>
            </a:r>
            <a:r>
              <a:rPr lang="en-GB" dirty="0" smtClean="0"/>
              <a:t>(‘shared attention’) </a:t>
            </a:r>
            <a:endParaRPr lang="en-GB" dirty="0"/>
          </a:p>
        </p:txBody>
      </p:sp>
    </p:spTree>
    <p:extLst>
      <p:ext uri="{BB962C8B-B14F-4D97-AF65-F5344CB8AC3E}">
        <p14:creationId xmlns:p14="http://schemas.microsoft.com/office/powerpoint/2010/main" val="26476104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return.PNG"/>
          <p:cNvPicPr>
            <a:picLocks noGrp="1" noChangeAspect="1"/>
          </p:cNvPicPr>
          <p:nvPr>
            <p:ph idx="1"/>
          </p:nvPr>
        </p:nvPicPr>
        <p:blipFill>
          <a:blip r:embed="rId3" cstate="print"/>
          <a:stretch>
            <a:fillRect/>
          </a:stretch>
        </p:blipFill>
        <p:spPr>
          <a:xfrm>
            <a:off x="391091" y="169921"/>
            <a:ext cx="3452921" cy="2480110"/>
          </a:xfrm>
        </p:spPr>
      </p:pic>
    </p:spTree>
    <p:extLst>
      <p:ext uri="{BB962C8B-B14F-4D97-AF65-F5344CB8AC3E}">
        <p14:creationId xmlns:p14="http://schemas.microsoft.com/office/powerpoint/2010/main" val="18301099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return.PNG"/>
          <p:cNvPicPr>
            <a:picLocks noGrp="1" noChangeAspect="1"/>
          </p:cNvPicPr>
          <p:nvPr>
            <p:ph idx="1"/>
          </p:nvPr>
        </p:nvPicPr>
        <p:blipFill>
          <a:blip r:embed="rId3" cstate="print"/>
          <a:stretch>
            <a:fillRect/>
          </a:stretch>
        </p:blipFill>
        <p:spPr>
          <a:xfrm>
            <a:off x="391091" y="230395"/>
            <a:ext cx="3629168" cy="2327703"/>
          </a:xfrm>
        </p:spPr>
      </p:pic>
    </p:spTree>
    <p:extLst>
      <p:ext uri="{BB962C8B-B14F-4D97-AF65-F5344CB8AC3E}">
        <p14:creationId xmlns:p14="http://schemas.microsoft.com/office/powerpoint/2010/main" val="14421196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pPr marL="0" indent="0" algn="ctr">
              <a:buNone/>
            </a:pPr>
            <a:r>
              <a:rPr lang="en-GB" sz="2800" dirty="0" smtClean="0"/>
              <a:t>Cognitive landmarks</a:t>
            </a:r>
            <a:endParaRPr lang="en-GB" sz="2800" dirty="0"/>
          </a:p>
        </p:txBody>
      </p:sp>
    </p:spTree>
    <p:extLst>
      <p:ext uri="{BB962C8B-B14F-4D97-AF65-F5344CB8AC3E}">
        <p14:creationId xmlns:p14="http://schemas.microsoft.com/office/powerpoint/2010/main" val="15310108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6"/>
          <p:cNvSpPr txBox="1">
            <a:spLocks noChangeArrowheads="1"/>
          </p:cNvSpPr>
          <p:nvPr/>
        </p:nvSpPr>
        <p:spPr bwMode="auto">
          <a:xfrm>
            <a:off x="288379" y="2303958"/>
            <a:ext cx="3457575" cy="288925"/>
          </a:xfrm>
          <a:prstGeom prst="rect">
            <a:avLst/>
          </a:prstGeom>
          <a:noFill/>
          <a:ln w="9525">
            <a:noFill/>
            <a:miter lim="800000"/>
            <a:headEnd/>
            <a:tailEnd/>
          </a:ln>
        </p:spPr>
        <p:txBody>
          <a:bodyPr lIns="37326" tIns="18663" rIns="37326" bIns="18663">
            <a:spAutoFit/>
          </a:bodyPr>
          <a:lstStyle/>
          <a:p>
            <a:pPr marL="187325" indent="-187325" defTabSz="184150"/>
            <a:r>
              <a:rPr lang="en-GB" dirty="0"/>
              <a:t>1</a:t>
            </a:r>
            <a:r>
              <a:rPr lang="en-GB" dirty="0">
                <a:solidFill>
                  <a:schemeClr val="tx1"/>
                </a:solidFill>
                <a:latin typeface="Arial" charset="0"/>
              </a:rPr>
              <a:t>4. Demonstrates brief memory for previously presented stimulus</a:t>
            </a:r>
            <a:endParaRPr lang="en-US" dirty="0">
              <a:solidFill>
                <a:schemeClr val="tx1"/>
              </a:solidFill>
              <a:latin typeface="Arial" charset="0"/>
            </a:endParaRPr>
          </a:p>
        </p:txBody>
      </p:sp>
      <p:sp>
        <p:nvSpPr>
          <p:cNvPr id="14339" name="Rectangle 10"/>
          <p:cNvSpPr>
            <a:spLocks noGrp="1" noChangeArrowheads="1"/>
          </p:cNvSpPr>
          <p:nvPr>
            <p:ph type="title"/>
          </p:nvPr>
        </p:nvSpPr>
        <p:spPr/>
        <p:txBody>
          <a:bodyPr/>
          <a:lstStyle/>
          <a:p>
            <a:pPr eaLnBrk="1" hangingPunct="1"/>
            <a:endParaRPr lang="en-US" smtClean="0"/>
          </a:p>
        </p:txBody>
      </p:sp>
      <p:pic>
        <p:nvPicPr>
          <p:cNvPr id="4" name="Picture 3" descr="Capture.PNG"/>
          <p:cNvPicPr>
            <a:picLocks noChangeAspect="1"/>
          </p:cNvPicPr>
          <p:nvPr/>
        </p:nvPicPr>
        <p:blipFill>
          <a:blip r:embed="rId3" cstate="print"/>
          <a:stretch>
            <a:fillRect/>
          </a:stretch>
        </p:blipFill>
        <p:spPr>
          <a:xfrm>
            <a:off x="648419" y="215726"/>
            <a:ext cx="2723959" cy="2047018"/>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403225" y="68263"/>
            <a:ext cx="2998788" cy="434975"/>
          </a:xfrm>
          <a:prstGeom prst="rect">
            <a:avLst/>
          </a:prstGeom>
          <a:noFill/>
          <a:ln w="9525">
            <a:noFill/>
            <a:round/>
            <a:headEnd/>
            <a:tailEnd/>
          </a:ln>
        </p:spPr>
        <p:txBody>
          <a:bodyPr lIns="0" tIns="0" rIns="0" bIns="0" anchor="ctr"/>
          <a:lstStyle/>
          <a:p>
            <a:pPr defTabSz="184150">
              <a:lnSpc>
                <a:spcPct val="87000"/>
              </a:lnSpc>
              <a:tabLst>
                <a:tab pos="0" algn="l"/>
                <a:tab pos="182563" algn="l"/>
                <a:tab pos="366713" algn="l"/>
                <a:tab pos="549275" algn="l"/>
                <a:tab pos="733425" algn="l"/>
                <a:tab pos="915988" algn="l"/>
                <a:tab pos="1100138" algn="l"/>
                <a:tab pos="1282700" algn="l"/>
                <a:tab pos="1466850" algn="l"/>
                <a:tab pos="1649413" algn="l"/>
                <a:tab pos="1833563" algn="l"/>
                <a:tab pos="2016125" algn="l"/>
                <a:tab pos="2200275" algn="l"/>
                <a:tab pos="2382838" algn="l"/>
                <a:tab pos="2566988" algn="l"/>
                <a:tab pos="2749550" algn="l"/>
                <a:tab pos="2933700" algn="l"/>
                <a:tab pos="3116263" algn="l"/>
                <a:tab pos="3300413" algn="l"/>
                <a:tab pos="3482975" algn="l"/>
                <a:tab pos="3667125" algn="l"/>
              </a:tabLst>
            </a:pPr>
            <a:r>
              <a:rPr lang="en-GB" sz="1900" b="1">
                <a:solidFill>
                  <a:schemeClr val="accent2"/>
                </a:solidFill>
                <a:latin typeface="Garamond" pitchFamily="18" charset="0"/>
              </a:rPr>
              <a:t>Habituation</a:t>
            </a:r>
          </a:p>
        </p:txBody>
      </p:sp>
      <p:sp>
        <p:nvSpPr>
          <p:cNvPr id="5123" name="Text Box 3"/>
          <p:cNvSpPr txBox="1">
            <a:spLocks noChangeArrowheads="1"/>
          </p:cNvSpPr>
          <p:nvPr/>
        </p:nvSpPr>
        <p:spPr bwMode="auto">
          <a:xfrm>
            <a:off x="41275" y="671513"/>
            <a:ext cx="4200525" cy="2139950"/>
          </a:xfrm>
          <a:prstGeom prst="rect">
            <a:avLst/>
          </a:prstGeom>
          <a:noFill/>
          <a:ln w="9525">
            <a:noFill/>
            <a:round/>
            <a:headEnd/>
            <a:tailEnd/>
          </a:ln>
        </p:spPr>
        <p:txBody>
          <a:bodyPr lIns="0" tIns="0" rIns="0" bIns="0"/>
          <a:lstStyle/>
          <a:p>
            <a:pPr marL="349250" lvl="1" indent="-115888" defTabSz="184150">
              <a:lnSpc>
                <a:spcPct val="87000"/>
              </a:lnSpc>
              <a:spcAft>
                <a:spcPts val="588"/>
              </a:spcAft>
              <a:buSzPct val="75000"/>
              <a:buFontTx/>
              <a:buNone/>
              <a:tabLst>
                <a:tab pos="349250" algn="l"/>
                <a:tab pos="533400" algn="l"/>
                <a:tab pos="715963" algn="l"/>
                <a:tab pos="900113" algn="l"/>
                <a:tab pos="1082675" algn="l"/>
                <a:tab pos="1266825" algn="l"/>
                <a:tab pos="1449388" algn="l"/>
                <a:tab pos="1633538" algn="l"/>
                <a:tab pos="1816100" algn="l"/>
                <a:tab pos="2000250" algn="l"/>
                <a:tab pos="2182813" algn="l"/>
                <a:tab pos="2366963" algn="l"/>
                <a:tab pos="2549525" algn="l"/>
                <a:tab pos="2733675" algn="l"/>
                <a:tab pos="2916238" algn="l"/>
                <a:tab pos="3100388" algn="l"/>
                <a:tab pos="3282950" algn="l"/>
                <a:tab pos="3467100" algn="l"/>
                <a:tab pos="3649663" algn="l"/>
                <a:tab pos="3833813" algn="l"/>
                <a:tab pos="4016375" algn="l"/>
              </a:tabLst>
            </a:pPr>
            <a:r>
              <a:rPr lang="en-GB" sz="1800">
                <a:solidFill>
                  <a:srgbClr val="000000"/>
                </a:solidFill>
                <a:latin typeface="Arial" charset="0"/>
              </a:rPr>
              <a:t>	</a:t>
            </a:r>
            <a:r>
              <a:rPr lang="en-GB" sz="1800" i="1">
                <a:solidFill>
                  <a:srgbClr val="000000"/>
                </a:solidFill>
                <a:latin typeface="Arial" charset="0"/>
              </a:rPr>
              <a:t>When a regularly presented stimulus fails to gain a response as the learner grows used to it </a:t>
            </a:r>
          </a:p>
          <a:p>
            <a:pPr marL="349250" lvl="1" indent="-115888" defTabSz="184150">
              <a:lnSpc>
                <a:spcPct val="87000"/>
              </a:lnSpc>
              <a:spcAft>
                <a:spcPts val="588"/>
              </a:spcAft>
              <a:buSzPct val="75000"/>
              <a:buFont typeface="Wingdings" pitchFamily="2" charset="2"/>
              <a:buChar char="§"/>
              <a:tabLst>
                <a:tab pos="349250" algn="l"/>
                <a:tab pos="533400" algn="l"/>
                <a:tab pos="715963" algn="l"/>
                <a:tab pos="900113" algn="l"/>
                <a:tab pos="1082675" algn="l"/>
                <a:tab pos="1266825" algn="l"/>
                <a:tab pos="1449388" algn="l"/>
                <a:tab pos="1633538" algn="l"/>
                <a:tab pos="1816100" algn="l"/>
                <a:tab pos="2000250" algn="l"/>
                <a:tab pos="2182813" algn="l"/>
                <a:tab pos="2366963" algn="l"/>
                <a:tab pos="2549525" algn="l"/>
                <a:tab pos="2733675" algn="l"/>
                <a:tab pos="2916238" algn="l"/>
                <a:tab pos="3100388" algn="l"/>
                <a:tab pos="3282950" algn="l"/>
                <a:tab pos="3467100" algn="l"/>
                <a:tab pos="3649663" algn="l"/>
                <a:tab pos="3833813" algn="l"/>
                <a:tab pos="4016375" algn="l"/>
              </a:tabLst>
            </a:pPr>
            <a:r>
              <a:rPr lang="en-GB" sz="1300">
                <a:solidFill>
                  <a:srgbClr val="000000"/>
                </a:solidFill>
                <a:latin typeface="Arial" charset="0"/>
              </a:rPr>
              <a:t>A small change in the stimulus will re-start the response</a:t>
            </a:r>
          </a:p>
          <a:p>
            <a:pPr marL="349250" lvl="1" indent="-115888" defTabSz="184150">
              <a:lnSpc>
                <a:spcPct val="87000"/>
              </a:lnSpc>
              <a:spcAft>
                <a:spcPts val="588"/>
              </a:spcAft>
              <a:buSzPct val="75000"/>
              <a:buFont typeface="Wingdings" pitchFamily="2" charset="2"/>
              <a:buChar char="§"/>
              <a:tabLst>
                <a:tab pos="349250" algn="l"/>
                <a:tab pos="533400" algn="l"/>
                <a:tab pos="715963" algn="l"/>
                <a:tab pos="900113" algn="l"/>
                <a:tab pos="1082675" algn="l"/>
                <a:tab pos="1266825" algn="l"/>
                <a:tab pos="1449388" algn="l"/>
                <a:tab pos="1633538" algn="l"/>
                <a:tab pos="1816100" algn="l"/>
                <a:tab pos="2000250" algn="l"/>
                <a:tab pos="2182813" algn="l"/>
                <a:tab pos="2366963" algn="l"/>
                <a:tab pos="2549525" algn="l"/>
                <a:tab pos="2733675" algn="l"/>
                <a:tab pos="2916238" algn="l"/>
                <a:tab pos="3100388" algn="l"/>
                <a:tab pos="3282950" algn="l"/>
                <a:tab pos="3467100" algn="l"/>
                <a:tab pos="3649663" algn="l"/>
                <a:tab pos="3833813" algn="l"/>
                <a:tab pos="4016375" algn="l"/>
              </a:tabLst>
            </a:pPr>
            <a:r>
              <a:rPr lang="en-GB" sz="1300">
                <a:solidFill>
                  <a:srgbClr val="000000"/>
                </a:solidFill>
                <a:latin typeface="Arial" charset="0"/>
              </a:rPr>
              <a:t>The learner shows sensitivity to and memory of stimulus properties e.g. sound/movement patterns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animEffect transition="in" filter="blinds(horizontal)">
                                      <p:cBhvr>
                                        <p:cTn id="7" dur="500"/>
                                        <p:tgtEl>
                                          <p:spTgt spid="512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123">
                                            <p:txEl>
                                              <p:pRg st="2" end="2"/>
                                            </p:txEl>
                                          </p:spTgt>
                                        </p:tgtEl>
                                        <p:attrNameLst>
                                          <p:attrName>style.visibility</p:attrName>
                                        </p:attrNameLst>
                                      </p:cBhvr>
                                      <p:to>
                                        <p:strVal val="visible"/>
                                      </p:to>
                                    </p:set>
                                    <p:animEffect transition="in" filter="blinds(horizontal)">
                                      <p:cBhvr>
                                        <p:cTn id="12" dur="500"/>
                                        <p:tgtEl>
                                          <p:spTgt spid="51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202" name="Object 4"/>
          <p:cNvGraphicFramePr>
            <a:graphicFrameLocks noChangeAspect="1"/>
          </p:cNvGraphicFramePr>
          <p:nvPr/>
        </p:nvGraphicFramePr>
        <p:xfrm>
          <a:off x="73025" y="144463"/>
          <a:ext cx="4160838" cy="2338387"/>
        </p:xfrm>
        <a:graphic>
          <a:graphicData uri="http://schemas.openxmlformats.org/presentationml/2006/ole">
            <mc:AlternateContent xmlns:mc="http://schemas.openxmlformats.org/markup-compatibility/2006">
              <mc:Choice xmlns:v="urn:schemas-microsoft-com:vml" Requires="v">
                <p:oleObj spid="_x0000_s1037" name="Acrobat Document" r:id="rId4" imgW="10699200" imgH="15108480" progId="AcroExch.Document.DC">
                  <p:embed/>
                </p:oleObj>
              </mc:Choice>
              <mc:Fallback>
                <p:oleObj name="Acrobat Document" r:id="rId4" imgW="10699200" imgH="15108480" progId="AcroExch.Document.DC">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t="8250" b="45697"/>
                      <a:stretch>
                        <a:fillRect/>
                      </a:stretch>
                    </p:blipFill>
                    <p:spPr bwMode="auto">
                      <a:xfrm>
                        <a:off x="73025" y="144463"/>
                        <a:ext cx="4160838" cy="2338387"/>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7" name="Oval 4"/>
          <p:cNvSpPr>
            <a:spLocks noChangeArrowheads="1"/>
          </p:cNvSpPr>
          <p:nvPr/>
        </p:nvSpPr>
        <p:spPr bwMode="auto">
          <a:xfrm>
            <a:off x="2016125" y="144463"/>
            <a:ext cx="992188" cy="503237"/>
          </a:xfrm>
          <a:prstGeom prst="ellipse">
            <a:avLst/>
          </a:prstGeom>
          <a:solidFill>
            <a:schemeClr val="bg1">
              <a:alpha val="0"/>
            </a:schemeClr>
          </a:solidFill>
          <a:ln w="50800" algn="ctr">
            <a:solidFill>
              <a:srgbClr val="956F00"/>
            </a:solidFill>
            <a:round/>
            <a:headEnd/>
            <a:tailEnd/>
          </a:ln>
        </p:spPr>
        <p:txBody>
          <a:bodyPr lIns="41148" tIns="20574" rIns="41148" bIns="20574" anchor="ctr"/>
          <a:lstStyle/>
          <a:p>
            <a:pPr algn="ctr" defTabSz="411163" hangingPunct="1">
              <a:lnSpc>
                <a:spcPct val="100000"/>
              </a:lnSpc>
              <a:buClrTx/>
              <a:buSzTx/>
              <a:buFontTx/>
              <a:buNone/>
            </a:pPr>
            <a:endParaRPr lang="en-US" sz="800">
              <a:solidFill>
                <a:srgbClr val="FFFFFF"/>
              </a:solidFill>
              <a:latin typeface="Arial" charset="0"/>
            </a:endParaRPr>
          </a:p>
        </p:txBody>
      </p:sp>
      <p:sp>
        <p:nvSpPr>
          <p:cNvPr id="6" name="TextBox 5"/>
          <p:cNvSpPr txBox="1">
            <a:spLocks noChangeArrowheads="1"/>
          </p:cNvSpPr>
          <p:nvPr/>
        </p:nvSpPr>
        <p:spPr bwMode="auto">
          <a:xfrm>
            <a:off x="144463" y="792163"/>
            <a:ext cx="3960812" cy="1095375"/>
          </a:xfrm>
          <a:prstGeom prst="rect">
            <a:avLst/>
          </a:prstGeom>
          <a:gradFill rotWithShape="0">
            <a:gsLst>
              <a:gs pos="0">
                <a:srgbClr val="F3C78A"/>
              </a:gs>
              <a:gs pos="50000">
                <a:srgbClr val="F5DBB9"/>
              </a:gs>
              <a:gs pos="100000">
                <a:srgbClr val="FAEDDD"/>
              </a:gs>
            </a:gsLst>
            <a:lin ang="5400000"/>
          </a:gradFill>
          <a:ln w="25400">
            <a:solidFill>
              <a:srgbClr val="956F00"/>
            </a:solidFill>
            <a:miter lim="800000"/>
            <a:headEnd/>
            <a:tailEnd/>
          </a:ln>
        </p:spPr>
        <p:txBody>
          <a:bodyPr lIns="41148" tIns="20574" rIns="41148" bIns="20574">
            <a:spAutoFit/>
          </a:bodyPr>
          <a:lstStyle/>
          <a:p>
            <a:pPr defTabSz="411163" hangingPunct="1">
              <a:lnSpc>
                <a:spcPct val="100000"/>
              </a:lnSpc>
              <a:buClrTx/>
              <a:buSzTx/>
              <a:buFontTx/>
              <a:buNone/>
              <a:defRPr/>
            </a:pPr>
            <a:r>
              <a:rPr lang="en-GB" sz="800" b="1" dirty="0">
                <a:solidFill>
                  <a:schemeClr val="tx1"/>
                </a:solidFill>
                <a:latin typeface="Arial" charset="0"/>
              </a:rPr>
              <a:t>Assessment Activities / Things to Try</a:t>
            </a:r>
          </a:p>
          <a:p>
            <a:pPr defTabSz="411163" hangingPunct="1">
              <a:lnSpc>
                <a:spcPct val="100000"/>
              </a:lnSpc>
              <a:buClrTx/>
              <a:buSzTx/>
              <a:buFontTx/>
              <a:buNone/>
              <a:defRPr/>
            </a:pPr>
            <a:endParaRPr lang="en-GB" sz="800" dirty="0">
              <a:solidFill>
                <a:schemeClr val="tx1"/>
              </a:solidFill>
              <a:latin typeface="Arial" charset="0"/>
            </a:endParaRPr>
          </a:p>
          <a:p>
            <a:pPr>
              <a:defRPr/>
            </a:pPr>
            <a:r>
              <a:rPr lang="en-GB" sz="800" dirty="0">
                <a:solidFill>
                  <a:schemeClr val="tx1"/>
                </a:solidFill>
                <a:latin typeface="+mn-lt"/>
              </a:rPr>
              <a:t>Present the stimulus to the learner. When the learner stops attending, immediately remove and re-present the stimulus (the gap should be less than half a second). </a:t>
            </a:r>
          </a:p>
          <a:p>
            <a:pPr>
              <a:defRPr/>
            </a:pPr>
            <a:r>
              <a:rPr lang="en-GB" sz="800" dirty="0">
                <a:solidFill>
                  <a:schemeClr val="tx1"/>
                </a:solidFill>
                <a:latin typeface="+mn-lt"/>
              </a:rPr>
              <a:t>Use a stopwatch. If the learner attends for a shorter time to the second presentation, it is likely that the learner has remembered the stimulus. (You may need to try this several times to be sure)</a:t>
            </a:r>
          </a:p>
          <a:p>
            <a:pPr>
              <a:defRPr/>
            </a:pPr>
            <a:endParaRPr lang="en-GB" sz="800" dirty="0">
              <a:solidFill>
                <a:schemeClr val="tx1"/>
              </a:solidFill>
              <a:latin typeface="+mn-lt"/>
            </a:endParaRPr>
          </a:p>
          <a:p>
            <a:pPr>
              <a:defRPr/>
            </a:pPr>
            <a:r>
              <a:rPr lang="en-GB" sz="800" dirty="0">
                <a:solidFill>
                  <a:schemeClr val="tx1"/>
                </a:solidFill>
                <a:latin typeface="+mn-lt"/>
              </a:rPr>
              <a:t>Note: The stimulus should be neutral (</a:t>
            </a:r>
            <a:r>
              <a:rPr lang="en-GB" sz="800" b="1" dirty="0">
                <a:solidFill>
                  <a:schemeClr val="tx1"/>
                </a:solidFill>
                <a:latin typeface="+mn-lt"/>
              </a:rPr>
              <a:t>not </a:t>
            </a:r>
            <a:r>
              <a:rPr lang="en-GB" sz="800" dirty="0">
                <a:solidFill>
                  <a:schemeClr val="tx1"/>
                </a:solidFill>
                <a:latin typeface="+mn-lt"/>
              </a:rPr>
              <a:t>the face of a familiar adult, </a:t>
            </a:r>
            <a:r>
              <a:rPr lang="en-GB" sz="800" b="1" dirty="0">
                <a:solidFill>
                  <a:schemeClr val="tx1"/>
                </a:solidFill>
                <a:latin typeface="+mn-lt"/>
              </a:rPr>
              <a:t>not </a:t>
            </a:r>
            <a:r>
              <a:rPr lang="en-GB" sz="800" dirty="0">
                <a:solidFill>
                  <a:schemeClr val="tx1"/>
                </a:solidFill>
                <a:latin typeface="+mn-lt"/>
              </a:rPr>
              <a:t>food).</a:t>
            </a:r>
          </a:p>
          <a:p>
            <a:pPr>
              <a:defRPr/>
            </a:pPr>
            <a:r>
              <a:rPr lang="en-GB" sz="800" dirty="0">
                <a:solidFill>
                  <a:schemeClr val="tx1"/>
                </a:solidFill>
                <a:latin typeface="+mn-lt"/>
              </a:rPr>
              <a:t>Try using a black and white chequerboard.</a:t>
            </a:r>
          </a:p>
        </p:txBody>
      </p:sp>
      <p:sp>
        <p:nvSpPr>
          <p:cNvPr id="11" name="TextBox 10"/>
          <p:cNvSpPr txBox="1">
            <a:spLocks noChangeArrowheads="1"/>
          </p:cNvSpPr>
          <p:nvPr/>
        </p:nvSpPr>
        <p:spPr bwMode="auto">
          <a:xfrm>
            <a:off x="1081088" y="2160588"/>
            <a:ext cx="2925762" cy="571500"/>
          </a:xfrm>
          <a:prstGeom prst="rect">
            <a:avLst/>
          </a:prstGeom>
          <a:gradFill rotWithShape="0">
            <a:gsLst>
              <a:gs pos="0">
                <a:srgbClr val="FFEFD1"/>
              </a:gs>
              <a:gs pos="64999">
                <a:srgbClr val="F0EBD5"/>
              </a:gs>
              <a:gs pos="100000">
                <a:srgbClr val="D1C39F"/>
              </a:gs>
            </a:gsLst>
            <a:lin ang="5400000"/>
          </a:gradFill>
          <a:ln w="38100">
            <a:solidFill>
              <a:srgbClr val="C99C60"/>
            </a:solidFill>
            <a:miter lim="800000"/>
            <a:headEnd/>
            <a:tailEnd/>
          </a:ln>
        </p:spPr>
        <p:txBody>
          <a:bodyPr lIns="41148" tIns="20574" rIns="41148" bIns="20574">
            <a:spAutoFit/>
          </a:bodyPr>
          <a:lstStyle/>
          <a:p>
            <a:pPr>
              <a:defRPr/>
            </a:pPr>
            <a:endParaRPr lang="en-GB" sz="200" b="1" dirty="0">
              <a:solidFill>
                <a:schemeClr val="tx1"/>
              </a:solidFill>
              <a:latin typeface="Arial" charset="0"/>
            </a:endParaRPr>
          </a:p>
          <a:p>
            <a:pPr>
              <a:defRPr/>
            </a:pPr>
            <a:r>
              <a:rPr lang="en-GB" sz="800" b="1" dirty="0">
                <a:solidFill>
                  <a:schemeClr val="tx1"/>
                </a:solidFill>
                <a:latin typeface="Arial" charset="0"/>
              </a:rPr>
              <a:t>Things to look for</a:t>
            </a:r>
          </a:p>
          <a:p>
            <a:pPr>
              <a:defRPr/>
            </a:pPr>
            <a:endParaRPr lang="en-GB" sz="800" b="1" dirty="0">
              <a:solidFill>
                <a:schemeClr val="tx1"/>
              </a:solidFill>
              <a:latin typeface="Arial" charset="0"/>
            </a:endParaRPr>
          </a:p>
          <a:p>
            <a:pPr>
              <a:defRPr/>
            </a:pPr>
            <a:r>
              <a:rPr lang="en-GB" sz="800" dirty="0">
                <a:solidFill>
                  <a:schemeClr val="tx1"/>
                </a:solidFill>
                <a:latin typeface="+mn-lt"/>
              </a:rPr>
              <a:t>•    a decline of interest when the stimulus is repeated</a:t>
            </a:r>
          </a:p>
          <a:p>
            <a:pPr>
              <a:defRPr/>
            </a:pPr>
            <a:r>
              <a:rPr lang="en-GB" sz="800" dirty="0">
                <a:solidFill>
                  <a:schemeClr val="tx1"/>
                </a:solidFill>
                <a:latin typeface="+mn-lt"/>
              </a:rPr>
              <a:t>•    recovery of interest when a new stimulus is offered.</a:t>
            </a:r>
            <a:endParaRPr lang="en-GB" sz="800" b="1" dirty="0">
              <a:solidFill>
                <a:schemeClr val="tx1"/>
              </a:solidFill>
              <a:latin typeface="Arial" charset="0"/>
            </a:endParaRPr>
          </a:p>
          <a:p>
            <a:pPr>
              <a:defRPr/>
            </a:pPr>
            <a:endParaRPr lang="en-GB" sz="800" dirty="0">
              <a:solidFill>
                <a:schemeClr val="tx1"/>
              </a:solidFill>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rctx="PPT">
                                        <p:cTn id="6" dur="indefinite"/>
                                        <p:tgtEl>
                                          <p:spTgt spid="51202"/>
                                        </p:tgtEl>
                                        <p:attrNameLst>
                                          <p:attrName>style.opacity</p:attrName>
                                        </p:attrNameLst>
                                      </p:cBhvr>
                                      <p:to>
                                        <p:strVal val="0.5"/>
                                      </p:to>
                                    </p:set>
                                    <p:animEffect filter="image" prLst="opacity: 0.5">
                                      <p:cBhvr rctx="IE">
                                        <p:cTn id="7" dur="indefinite"/>
                                        <p:tgtEl>
                                          <p:spTgt spid="51202"/>
                                        </p:tgtEl>
                                      </p:cBhvr>
                                    </p:animEffect>
                                  </p:childTnLst>
                                </p:cTn>
                              </p:par>
                              <p:par>
                                <p:cTn id="8" presetID="1"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5"/>
          <p:cNvGraphicFramePr>
            <a:graphicFrameLocks noGrp="1" noChangeAspect="1"/>
          </p:cNvGraphicFramePr>
          <p:nvPr>
            <p:ph/>
          </p:nvPr>
        </p:nvGraphicFramePr>
        <p:xfrm>
          <a:off x="431800" y="71438"/>
          <a:ext cx="3189288" cy="2690812"/>
        </p:xfrm>
        <a:graphic>
          <a:graphicData uri="http://schemas.openxmlformats.org/presentationml/2006/ole">
            <mc:AlternateContent xmlns:mc="http://schemas.openxmlformats.org/markup-compatibility/2006">
              <mc:Choice xmlns:v="urn:schemas-microsoft-com:vml" Requires="v">
                <p:oleObj spid="_x0000_s2061" name="Acrobat Document" r:id="rId4" imgW="7578000" imgH="10719000" progId="AcroExch.Document.DC">
                  <p:embed/>
                </p:oleObj>
              </mc:Choice>
              <mc:Fallback>
                <p:oleObj name="Acrobat Document" r:id="rId4" imgW="7578000" imgH="10719000" progId="AcroExch.Document.DC">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b="40302"/>
                      <a:stretch>
                        <a:fillRect/>
                      </a:stretch>
                    </p:blipFill>
                    <p:spPr bwMode="auto">
                      <a:xfrm>
                        <a:off x="431800" y="71438"/>
                        <a:ext cx="3189288" cy="2690812"/>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7894" name="Oval 6"/>
          <p:cNvSpPr>
            <a:spLocks noChangeArrowheads="1"/>
          </p:cNvSpPr>
          <p:nvPr/>
        </p:nvSpPr>
        <p:spPr bwMode="auto">
          <a:xfrm>
            <a:off x="1944563" y="503758"/>
            <a:ext cx="720725" cy="360040"/>
          </a:xfrm>
          <a:prstGeom prst="ellipse">
            <a:avLst/>
          </a:prstGeom>
          <a:noFill/>
          <a:ln w="25400">
            <a:solidFill>
              <a:schemeClr val="accent1">
                <a:lumMod val="75000"/>
              </a:schemeClr>
            </a:solidFill>
            <a:round/>
            <a:headEnd/>
            <a:tailEnd/>
          </a:ln>
          <a:effectLst/>
        </p:spPr>
        <p:txBody>
          <a:bodyPr wrap="none" anchor="ctr"/>
          <a:lstStyle/>
          <a:p>
            <a:pPr>
              <a:defRPr/>
            </a:pPr>
            <a:endParaRPr lang="en-GB">
              <a:latin typeface="Times New Roman" pitchFamily="18" charset="0"/>
            </a:endParaRPr>
          </a:p>
        </p:txBody>
      </p:sp>
      <p:sp>
        <p:nvSpPr>
          <p:cNvPr id="37895" name="Oval 7"/>
          <p:cNvSpPr>
            <a:spLocks noChangeArrowheads="1"/>
          </p:cNvSpPr>
          <p:nvPr/>
        </p:nvSpPr>
        <p:spPr bwMode="auto">
          <a:xfrm>
            <a:off x="2736850" y="1008063"/>
            <a:ext cx="792163" cy="360362"/>
          </a:xfrm>
          <a:prstGeom prst="ellipse">
            <a:avLst/>
          </a:prstGeom>
          <a:noFill/>
          <a:ln w="25400">
            <a:solidFill>
              <a:schemeClr val="accent1">
                <a:lumMod val="75000"/>
              </a:schemeClr>
            </a:solidFill>
            <a:round/>
            <a:headEnd/>
            <a:tailEnd/>
          </a:ln>
          <a:effectLst/>
        </p:spPr>
        <p:txBody>
          <a:bodyPr wrap="none" anchor="ctr"/>
          <a:lstStyle/>
          <a:p>
            <a:pPr>
              <a:defRPr/>
            </a:pPr>
            <a:endParaRPr lang="en-GB">
              <a:latin typeface="Times New Roman" pitchFamily="18" charset="0"/>
            </a:endParaRPr>
          </a:p>
        </p:txBody>
      </p:sp>
      <p:sp>
        <p:nvSpPr>
          <p:cNvPr id="37896" name="Oval 8"/>
          <p:cNvSpPr>
            <a:spLocks noChangeArrowheads="1"/>
          </p:cNvSpPr>
          <p:nvPr/>
        </p:nvSpPr>
        <p:spPr bwMode="auto">
          <a:xfrm>
            <a:off x="1655763" y="1439863"/>
            <a:ext cx="793750" cy="358775"/>
          </a:xfrm>
          <a:prstGeom prst="ellipse">
            <a:avLst/>
          </a:prstGeom>
          <a:noFill/>
          <a:ln w="25400">
            <a:solidFill>
              <a:schemeClr val="accent1">
                <a:lumMod val="75000"/>
              </a:schemeClr>
            </a:solidFill>
            <a:round/>
            <a:headEnd/>
            <a:tailEnd/>
          </a:ln>
          <a:effectLst/>
        </p:spPr>
        <p:txBody>
          <a:bodyPr wrap="none" anchor="ctr"/>
          <a:lstStyle/>
          <a:p>
            <a:pPr>
              <a:defRPr/>
            </a:pPr>
            <a:endParaRPr lang="en-GB">
              <a:latin typeface="Times New Roman" pitchFamily="18" charset="0"/>
            </a:endParaRPr>
          </a:p>
        </p:txBody>
      </p:sp>
      <p:sp>
        <p:nvSpPr>
          <p:cNvPr id="37897" name="Oval 9"/>
          <p:cNvSpPr>
            <a:spLocks noChangeArrowheads="1"/>
          </p:cNvSpPr>
          <p:nvPr/>
        </p:nvSpPr>
        <p:spPr bwMode="auto">
          <a:xfrm>
            <a:off x="1944688" y="1800225"/>
            <a:ext cx="720725" cy="360363"/>
          </a:xfrm>
          <a:prstGeom prst="ellipse">
            <a:avLst/>
          </a:prstGeom>
          <a:noFill/>
          <a:ln w="25400">
            <a:solidFill>
              <a:schemeClr val="accent1">
                <a:lumMod val="75000"/>
              </a:schemeClr>
            </a:solidFill>
            <a:round/>
            <a:headEnd/>
            <a:tailEnd/>
          </a:ln>
          <a:effectLst/>
        </p:spPr>
        <p:txBody>
          <a:bodyPr wrap="none" anchor="ctr"/>
          <a:lstStyle/>
          <a:p>
            <a:pPr>
              <a:defRPr/>
            </a:pPr>
            <a:endParaRPr lang="en-GB">
              <a:latin typeface="Times New Roman" pitchFamily="18" charset="0"/>
            </a:endParaRPr>
          </a:p>
        </p:txBody>
      </p:sp>
      <p:sp>
        <p:nvSpPr>
          <p:cNvPr id="37900" name="Rectangle 12"/>
          <p:cNvSpPr>
            <a:spLocks noChangeArrowheads="1"/>
          </p:cNvSpPr>
          <p:nvPr/>
        </p:nvSpPr>
        <p:spPr bwMode="auto">
          <a:xfrm>
            <a:off x="2736850" y="1584325"/>
            <a:ext cx="792163" cy="1223963"/>
          </a:xfrm>
          <a:prstGeom prst="rect">
            <a:avLst/>
          </a:prstGeom>
          <a:noFill/>
          <a:ln w="25400">
            <a:solidFill>
              <a:schemeClr val="hlink"/>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9" presetClass="exit" presetSubtype="0" fill="hold" grpId="0" nodeType="clickEffect">
                                  <p:stCondLst>
                                    <p:cond delay="0"/>
                                  </p:stCondLst>
                                  <p:childTnLst>
                                    <p:animEffect transition="out" filter="dissolve">
                                      <p:cBhvr>
                                        <p:cTn id="18" dur="500"/>
                                        <p:tgtEl>
                                          <p:spTgt spid="37894"/>
                                        </p:tgtEl>
                                      </p:cBhvr>
                                    </p:animEffect>
                                    <p:set>
                                      <p:cBhvr>
                                        <p:cTn id="19" dur="1" fill="hold">
                                          <p:stCondLst>
                                            <p:cond delay="499"/>
                                          </p:stCondLst>
                                        </p:cTn>
                                        <p:tgtEl>
                                          <p:spTgt spid="37894"/>
                                        </p:tgtEl>
                                        <p:attrNameLst>
                                          <p:attrName>style.visibility</p:attrName>
                                        </p:attrNameLst>
                                      </p:cBhvr>
                                      <p:to>
                                        <p:strVal val="hidden"/>
                                      </p:to>
                                    </p:set>
                                  </p:childTnLst>
                                </p:cTn>
                              </p:par>
                              <p:par>
                                <p:cTn id="20" presetID="9" presetClass="exit" presetSubtype="0" fill="hold" grpId="1" nodeType="withEffect">
                                  <p:stCondLst>
                                    <p:cond delay="0"/>
                                  </p:stCondLst>
                                  <p:childTnLst>
                                    <p:animEffect transition="out" filter="dissolve">
                                      <p:cBhvr>
                                        <p:cTn id="21" dur="500"/>
                                        <p:tgtEl>
                                          <p:spTgt spid="37895"/>
                                        </p:tgtEl>
                                      </p:cBhvr>
                                    </p:animEffect>
                                    <p:set>
                                      <p:cBhvr>
                                        <p:cTn id="22" dur="1" fill="hold">
                                          <p:stCondLst>
                                            <p:cond delay="499"/>
                                          </p:stCondLst>
                                        </p:cTn>
                                        <p:tgtEl>
                                          <p:spTgt spid="37895"/>
                                        </p:tgtEl>
                                        <p:attrNameLst>
                                          <p:attrName>style.visibility</p:attrName>
                                        </p:attrNameLst>
                                      </p:cBhvr>
                                      <p:to>
                                        <p:strVal val="hidden"/>
                                      </p:to>
                                    </p:set>
                                  </p:childTnLst>
                                </p:cTn>
                              </p:par>
                              <p:par>
                                <p:cTn id="23" presetID="9" presetClass="exit" presetSubtype="0" fill="hold" grpId="1" nodeType="withEffect">
                                  <p:stCondLst>
                                    <p:cond delay="0"/>
                                  </p:stCondLst>
                                  <p:childTnLst>
                                    <p:animEffect transition="out" filter="dissolve">
                                      <p:cBhvr>
                                        <p:cTn id="24" dur="500"/>
                                        <p:tgtEl>
                                          <p:spTgt spid="37896"/>
                                        </p:tgtEl>
                                      </p:cBhvr>
                                    </p:animEffect>
                                    <p:set>
                                      <p:cBhvr>
                                        <p:cTn id="25" dur="1" fill="hold">
                                          <p:stCondLst>
                                            <p:cond delay="499"/>
                                          </p:stCondLst>
                                        </p:cTn>
                                        <p:tgtEl>
                                          <p:spTgt spid="37896"/>
                                        </p:tgtEl>
                                        <p:attrNameLst>
                                          <p:attrName>style.visibility</p:attrName>
                                        </p:attrNameLst>
                                      </p:cBhvr>
                                      <p:to>
                                        <p:strVal val="hidden"/>
                                      </p:to>
                                    </p:set>
                                  </p:childTnLst>
                                </p:cTn>
                              </p:par>
                              <p:par>
                                <p:cTn id="26" presetID="9" presetClass="exit" presetSubtype="0" fill="hold" grpId="1" nodeType="withEffect">
                                  <p:stCondLst>
                                    <p:cond delay="0"/>
                                  </p:stCondLst>
                                  <p:childTnLst>
                                    <p:animEffect transition="out" filter="dissolve">
                                      <p:cBhvr>
                                        <p:cTn id="27" dur="500"/>
                                        <p:tgtEl>
                                          <p:spTgt spid="37897"/>
                                        </p:tgtEl>
                                      </p:cBhvr>
                                    </p:animEffect>
                                    <p:set>
                                      <p:cBhvr>
                                        <p:cTn id="28" dur="1" fill="hold">
                                          <p:stCondLst>
                                            <p:cond delay="499"/>
                                          </p:stCondLst>
                                        </p:cTn>
                                        <p:tgtEl>
                                          <p:spTgt spid="37897"/>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79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4" grpId="0" animBg="1"/>
      <p:bldP spid="37895" grpId="0" animBg="1"/>
      <p:bldP spid="37895" grpId="1" animBg="1"/>
      <p:bldP spid="37896" grpId="0" animBg="1"/>
      <p:bldP spid="37896" grpId="1" animBg="1"/>
      <p:bldP spid="37897" grpId="0" animBg="1"/>
      <p:bldP spid="37897" grpId="1" animBg="1"/>
      <p:bldP spid="3790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6"/>
          <p:cNvSpPr txBox="1">
            <a:spLocks noChangeArrowheads="1"/>
          </p:cNvSpPr>
          <p:nvPr/>
        </p:nvSpPr>
        <p:spPr bwMode="auto">
          <a:xfrm>
            <a:off x="720725" y="2447925"/>
            <a:ext cx="2808288" cy="163513"/>
          </a:xfrm>
          <a:prstGeom prst="rect">
            <a:avLst/>
          </a:prstGeom>
          <a:noFill/>
          <a:ln w="9525">
            <a:noFill/>
            <a:miter lim="800000"/>
            <a:headEnd/>
            <a:tailEnd/>
          </a:ln>
        </p:spPr>
        <p:txBody>
          <a:bodyPr lIns="37326" tIns="18663" rIns="37326" bIns="18663">
            <a:spAutoFit/>
          </a:bodyPr>
          <a:lstStyle/>
          <a:p>
            <a:pPr marL="187325" indent="-187325" defTabSz="184150"/>
            <a:r>
              <a:rPr lang="en-GB" dirty="0" smtClean="0">
                <a:solidFill>
                  <a:schemeClr val="tx1"/>
                </a:solidFill>
                <a:latin typeface="Arial" charset="0"/>
                <a:hlinkClick r:id="rId4" action="ppaction://hlinkfile"/>
              </a:rPr>
              <a:t>Which </a:t>
            </a:r>
            <a:r>
              <a:rPr lang="en-GB" dirty="0" err="1">
                <a:solidFill>
                  <a:schemeClr val="tx1"/>
                </a:solidFill>
                <a:latin typeface="Arial" charset="0"/>
                <a:hlinkClick r:id="rId4" action="ppaction://hlinkfile"/>
              </a:rPr>
              <a:t>Routemap</a:t>
            </a:r>
            <a:r>
              <a:rPr lang="en-GB" dirty="0">
                <a:solidFill>
                  <a:schemeClr val="tx1"/>
                </a:solidFill>
                <a:latin typeface="Arial" charset="0"/>
                <a:hlinkClick r:id="rId4" action="ppaction://hlinkfile"/>
              </a:rPr>
              <a:t> item is illustrated here?</a:t>
            </a:r>
            <a:endParaRPr lang="en-US" dirty="0">
              <a:solidFill>
                <a:schemeClr val="tx1"/>
              </a:solidFill>
              <a:latin typeface="Arial" charset="0"/>
            </a:endParaRPr>
          </a:p>
        </p:txBody>
      </p:sp>
      <p:pic>
        <p:nvPicPr>
          <p:cNvPr id="15365" name="19Tallulah.mpg">
            <a:hlinkClick r:id="" action="ppaction://media"/>
          </p:cNvPr>
          <p:cNvPicPr>
            <a:picLocks noRot="1" noChangeAspect="1" noChangeArrowheads="1"/>
          </p:cNvPicPr>
          <p:nvPr>
            <a:videoFile r:link="rId1"/>
          </p:nvPr>
        </p:nvPicPr>
        <p:blipFill>
          <a:blip r:embed="rId5" cstate="print"/>
          <a:srcRect/>
          <a:stretch>
            <a:fillRect/>
          </a:stretch>
        </p:blipFill>
        <p:spPr bwMode="auto">
          <a:xfrm>
            <a:off x="647700" y="144463"/>
            <a:ext cx="2681288" cy="21939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36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5365"/>
                                        </p:tgtEl>
                                      </p:cBhvr>
                                    </p:cmd>
                                  </p:childTnLst>
                                </p:cTn>
                              </p:par>
                            </p:childTnLst>
                          </p:cTn>
                        </p:par>
                      </p:childTnLst>
                    </p:cTn>
                  </p:par>
                </p:childTnLst>
              </p:cTn>
              <p:nextCondLst>
                <p:cond evt="onClick" delay="0">
                  <p:tgtEl>
                    <p:spTgt spid="15365"/>
                  </p:tgtEl>
                </p:cond>
              </p:nextCondLst>
            </p:seq>
            <p:video>
              <p:cMediaNode>
                <p:cTn id="7" fill="hold" display="0">
                  <p:stCondLst>
                    <p:cond delay="indefinite"/>
                  </p:stCondLst>
                  <p:endCondLst>
                    <p:cond evt="onNext" delay="0">
                      <p:tgtEl>
                        <p:sldTgt/>
                      </p:tgtEl>
                    </p:cond>
                    <p:cond evt="onPrev" delay="0">
                      <p:tgtEl>
                        <p:sldTgt/>
                      </p:tgtEl>
                    </p:cond>
                  </p:endCondLst>
                </p:cTn>
                <p:tgtEl>
                  <p:spTgt spid="15365"/>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202" name="Object 4"/>
          <p:cNvGraphicFramePr>
            <a:graphicFrameLocks noChangeAspect="1"/>
          </p:cNvGraphicFramePr>
          <p:nvPr/>
        </p:nvGraphicFramePr>
        <p:xfrm>
          <a:off x="0" y="71438"/>
          <a:ext cx="4160838" cy="2500312"/>
        </p:xfrm>
        <a:graphic>
          <a:graphicData uri="http://schemas.openxmlformats.org/presentationml/2006/ole">
            <mc:AlternateContent xmlns:mc="http://schemas.openxmlformats.org/markup-compatibility/2006">
              <mc:Choice xmlns:v="urn:schemas-microsoft-com:vml" Requires="v">
                <p:oleObj spid="_x0000_s3085" name="Acrobat Document" r:id="rId4" imgW="7578000" imgH="10719000" progId="AcroExch.Document.DC">
                  <p:embed/>
                </p:oleObj>
              </mc:Choice>
              <mc:Fallback>
                <p:oleObj name="Acrobat Document" r:id="rId4" imgW="7578000" imgH="10719000" progId="AcroExch.Document.DC">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t="14281" b="36494"/>
                      <a:stretch>
                        <a:fillRect/>
                      </a:stretch>
                    </p:blipFill>
                    <p:spPr bwMode="auto">
                      <a:xfrm>
                        <a:off x="0" y="71438"/>
                        <a:ext cx="4160838" cy="2500312"/>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Oval 4"/>
          <p:cNvSpPr>
            <a:spLocks noChangeArrowheads="1"/>
          </p:cNvSpPr>
          <p:nvPr/>
        </p:nvSpPr>
        <p:spPr bwMode="auto">
          <a:xfrm>
            <a:off x="3024188" y="1223963"/>
            <a:ext cx="992187" cy="423862"/>
          </a:xfrm>
          <a:prstGeom prst="ellipse">
            <a:avLst/>
          </a:prstGeom>
          <a:solidFill>
            <a:schemeClr val="bg1">
              <a:alpha val="0"/>
            </a:schemeClr>
          </a:solidFill>
          <a:ln w="50800" algn="ctr">
            <a:solidFill>
              <a:srgbClr val="956F00"/>
            </a:solidFill>
            <a:round/>
            <a:headEnd/>
            <a:tailEnd/>
          </a:ln>
        </p:spPr>
        <p:txBody>
          <a:bodyPr lIns="41148" tIns="20574" rIns="41148" bIns="20574" anchor="ctr"/>
          <a:lstStyle/>
          <a:p>
            <a:pPr algn="ctr" defTabSz="411163" hangingPunct="1">
              <a:lnSpc>
                <a:spcPct val="100000"/>
              </a:lnSpc>
              <a:buClrTx/>
              <a:buSzTx/>
              <a:buFontTx/>
              <a:buNone/>
            </a:pPr>
            <a:endParaRPr lang="en-US" sz="800">
              <a:solidFill>
                <a:srgbClr val="FFFFFF"/>
              </a:solidFill>
              <a:latin typeface="Arial" charset="0"/>
            </a:endParaRPr>
          </a:p>
        </p:txBody>
      </p:sp>
      <p:sp>
        <p:nvSpPr>
          <p:cNvPr id="6" name="TextBox 5"/>
          <p:cNvSpPr txBox="1">
            <a:spLocks noChangeArrowheads="1"/>
          </p:cNvSpPr>
          <p:nvPr/>
        </p:nvSpPr>
        <p:spPr bwMode="auto">
          <a:xfrm>
            <a:off x="1800225" y="144463"/>
            <a:ext cx="2008188" cy="677862"/>
          </a:xfrm>
          <a:prstGeom prst="rect">
            <a:avLst/>
          </a:prstGeom>
          <a:gradFill rotWithShape="0">
            <a:gsLst>
              <a:gs pos="0">
                <a:srgbClr val="F3C78A"/>
              </a:gs>
              <a:gs pos="50000">
                <a:srgbClr val="F5DBB9"/>
              </a:gs>
              <a:gs pos="100000">
                <a:srgbClr val="FAEDDD"/>
              </a:gs>
            </a:gsLst>
            <a:lin ang="5400000"/>
          </a:gradFill>
          <a:ln w="25400">
            <a:solidFill>
              <a:srgbClr val="956F00"/>
            </a:solidFill>
            <a:miter lim="800000"/>
            <a:headEnd/>
            <a:tailEnd/>
          </a:ln>
        </p:spPr>
        <p:txBody>
          <a:bodyPr lIns="41148" tIns="20574" rIns="41148" bIns="20574">
            <a:spAutoFit/>
          </a:bodyPr>
          <a:lstStyle/>
          <a:p>
            <a:pPr defTabSz="411163" hangingPunct="1">
              <a:lnSpc>
                <a:spcPct val="100000"/>
              </a:lnSpc>
              <a:buClrTx/>
              <a:buSzTx/>
              <a:buFontTx/>
              <a:buNone/>
            </a:pPr>
            <a:r>
              <a:rPr lang="en-GB" sz="800" b="1">
                <a:solidFill>
                  <a:schemeClr val="tx1"/>
                </a:solidFill>
                <a:latin typeface="Arial" charset="0"/>
              </a:rPr>
              <a:t>Assessment Activities / Things to Try</a:t>
            </a:r>
          </a:p>
          <a:p>
            <a:pPr defTabSz="411163" hangingPunct="1">
              <a:lnSpc>
                <a:spcPct val="100000"/>
              </a:lnSpc>
              <a:buClrTx/>
              <a:buSzTx/>
              <a:buFontTx/>
              <a:buNone/>
            </a:pPr>
            <a:endParaRPr lang="en-GB" sz="800">
              <a:solidFill>
                <a:schemeClr val="tx1"/>
              </a:solidFill>
              <a:latin typeface="Arial" charset="0"/>
            </a:endParaRPr>
          </a:p>
          <a:p>
            <a:pPr defTabSz="411163" hangingPunct="1">
              <a:lnSpc>
                <a:spcPct val="100000"/>
              </a:lnSpc>
              <a:buClrTx/>
              <a:buSzTx/>
              <a:buFont typeface="Arial" charset="0"/>
              <a:buNone/>
            </a:pPr>
            <a:r>
              <a:rPr lang="en-GB" sz="800">
                <a:solidFill>
                  <a:schemeClr val="tx1"/>
                </a:solidFill>
                <a:latin typeface="Arial" charset="0"/>
              </a:rPr>
              <a:t>Place the learner on a reactive surface (e.g. a space blanket or resonance board).</a:t>
            </a:r>
          </a:p>
        </p:txBody>
      </p:sp>
      <p:sp>
        <p:nvSpPr>
          <p:cNvPr id="11" name="TextBox 10"/>
          <p:cNvSpPr txBox="1">
            <a:spLocks noChangeArrowheads="1"/>
          </p:cNvSpPr>
          <p:nvPr/>
        </p:nvSpPr>
        <p:spPr bwMode="auto">
          <a:xfrm>
            <a:off x="73025" y="1008063"/>
            <a:ext cx="2808288" cy="692150"/>
          </a:xfrm>
          <a:prstGeom prst="rect">
            <a:avLst/>
          </a:prstGeom>
          <a:gradFill rotWithShape="0">
            <a:gsLst>
              <a:gs pos="0">
                <a:srgbClr val="FFEFD1"/>
              </a:gs>
              <a:gs pos="64999">
                <a:srgbClr val="F0EBD5"/>
              </a:gs>
              <a:gs pos="100000">
                <a:srgbClr val="D1C39F"/>
              </a:gs>
            </a:gsLst>
            <a:lin ang="5400000"/>
          </a:gradFill>
          <a:ln w="38100">
            <a:solidFill>
              <a:srgbClr val="C99C60"/>
            </a:solidFill>
            <a:miter lim="800000"/>
            <a:headEnd/>
            <a:tailEnd/>
          </a:ln>
        </p:spPr>
        <p:txBody>
          <a:bodyPr lIns="41148" tIns="20574" rIns="41148" bIns="20574">
            <a:spAutoFit/>
          </a:bodyPr>
          <a:lstStyle/>
          <a:p>
            <a:pPr defTabSz="411163" hangingPunct="1">
              <a:lnSpc>
                <a:spcPct val="100000"/>
              </a:lnSpc>
              <a:buClrTx/>
              <a:buSzTx/>
              <a:buFontTx/>
              <a:buNone/>
            </a:pPr>
            <a:r>
              <a:rPr lang="en-GB" sz="800" b="1">
                <a:solidFill>
                  <a:schemeClr val="tx1"/>
                </a:solidFill>
                <a:latin typeface="Arial" charset="0"/>
              </a:rPr>
              <a:t>Things to look for</a:t>
            </a:r>
          </a:p>
          <a:p>
            <a:pPr defTabSz="411163" hangingPunct="1">
              <a:lnSpc>
                <a:spcPct val="100000"/>
              </a:lnSpc>
              <a:buClrTx/>
              <a:buSzTx/>
              <a:buFontTx/>
              <a:buNone/>
            </a:pPr>
            <a:endParaRPr lang="en-GB" sz="800" b="1">
              <a:solidFill>
                <a:schemeClr val="tx1"/>
              </a:solidFill>
              <a:latin typeface="Arial" charset="0"/>
            </a:endParaRPr>
          </a:p>
          <a:p>
            <a:pPr defTabSz="411163"/>
            <a:r>
              <a:rPr lang="en-GB" sz="800">
                <a:solidFill>
                  <a:schemeClr val="tx1"/>
                </a:solidFill>
                <a:latin typeface="Arial" charset="0"/>
              </a:rPr>
              <a:t>• independent (but random) movement of hands or fingers</a:t>
            </a:r>
          </a:p>
          <a:p>
            <a:pPr defTabSz="411163"/>
            <a:r>
              <a:rPr lang="en-GB" sz="800">
                <a:solidFill>
                  <a:schemeClr val="tx1"/>
                </a:solidFill>
                <a:latin typeface="Arial" charset="0"/>
              </a:rPr>
              <a:t>• active exploration by the mouth or other parts of the body</a:t>
            </a:r>
          </a:p>
          <a:p>
            <a:pPr defTabSz="411163"/>
            <a:r>
              <a:rPr lang="en-GB" sz="800">
                <a:solidFill>
                  <a:schemeClr val="tx1"/>
                </a:solidFill>
                <a:latin typeface="Arial" charset="0"/>
              </a:rPr>
              <a:t>• the learner’s reaction to any ‘effects’ created.</a:t>
            </a:r>
          </a:p>
          <a:p>
            <a:pPr defTabSz="411163"/>
            <a:endParaRPr lang="en-GB" sz="800">
              <a:solidFill>
                <a:schemeClr val="tx1"/>
              </a:solidFill>
              <a:latin typeface="Arial" charset="0"/>
            </a:endParaRPr>
          </a:p>
        </p:txBody>
      </p:sp>
      <p:sp>
        <p:nvSpPr>
          <p:cNvPr id="12" name="TextBox 11"/>
          <p:cNvSpPr txBox="1">
            <a:spLocks noChangeArrowheads="1"/>
          </p:cNvSpPr>
          <p:nvPr/>
        </p:nvSpPr>
        <p:spPr bwMode="auto">
          <a:xfrm>
            <a:off x="73025" y="1800225"/>
            <a:ext cx="3505200" cy="923925"/>
          </a:xfrm>
          <a:prstGeom prst="rect">
            <a:avLst/>
          </a:prstGeom>
          <a:solidFill>
            <a:srgbClr val="FFE085"/>
          </a:solidFill>
          <a:ln w="38100">
            <a:solidFill>
              <a:srgbClr val="CC9800"/>
            </a:solidFill>
            <a:miter lim="800000"/>
            <a:headEnd/>
            <a:tailEnd/>
          </a:ln>
        </p:spPr>
        <p:txBody>
          <a:bodyPr lIns="41148" tIns="20574" rIns="41148" bIns="20574">
            <a:spAutoFit/>
          </a:bodyPr>
          <a:lstStyle/>
          <a:p>
            <a:pPr defTabSz="411163" hangingPunct="1">
              <a:lnSpc>
                <a:spcPct val="100000"/>
              </a:lnSpc>
              <a:buClrTx/>
              <a:buSzTx/>
              <a:buFontTx/>
              <a:buNone/>
            </a:pPr>
            <a:r>
              <a:rPr lang="en-GB" sz="800" b="1">
                <a:solidFill>
                  <a:schemeClr val="tx1"/>
                </a:solidFill>
                <a:latin typeface="Arial" charset="0"/>
              </a:rPr>
              <a:t>Teaching strategies (to move learner to numbered step)</a:t>
            </a:r>
          </a:p>
          <a:p>
            <a:pPr defTabSz="411163" hangingPunct="1">
              <a:lnSpc>
                <a:spcPct val="100000"/>
              </a:lnSpc>
              <a:buClrTx/>
              <a:buSzTx/>
              <a:buFontTx/>
              <a:buNone/>
            </a:pPr>
            <a:endParaRPr lang="en-GB" sz="800" b="1">
              <a:solidFill>
                <a:schemeClr val="tx1"/>
              </a:solidFill>
              <a:latin typeface="Arial" charset="0"/>
            </a:endParaRPr>
          </a:p>
          <a:p>
            <a:pPr defTabSz="411163"/>
            <a:r>
              <a:rPr lang="en-GB" sz="800">
                <a:solidFill>
                  <a:schemeClr val="tx1"/>
                </a:solidFill>
                <a:latin typeface="Arial" charset="0"/>
              </a:rPr>
              <a:t>Use a range of surfaces or toys which react to touch (e.g. a survival blanket, an interactive floor mat, a sound beam. You could also use a ‘little room’ or ‘Be-Active Box’). Provide opportunities for the learner to have an effect ‘by chance’ on the immediate environment, for example, by knocking a noisy toy. Reinforce these actions, prompting a repeat and</a:t>
            </a:r>
          </a:p>
          <a:p>
            <a:pPr defTabSz="411163"/>
            <a:r>
              <a:rPr lang="en-GB" sz="800">
                <a:solidFill>
                  <a:schemeClr val="tx1"/>
                </a:solidFill>
                <a:latin typeface="Arial" charset="0"/>
              </a:rPr>
              <a:t>ensuring a consistent result.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mph" presetSubtype="0" nodeType="clickEffect">
                                  <p:stCondLst>
                                    <p:cond delay="0"/>
                                  </p:stCondLst>
                                  <p:childTnLst>
                                    <p:set>
                                      <p:cBhvr rctx="PPT">
                                        <p:cTn id="10" dur="indefinite"/>
                                        <p:tgtEl>
                                          <p:spTgt spid="51202"/>
                                        </p:tgtEl>
                                        <p:attrNameLst>
                                          <p:attrName>style.opacity</p:attrName>
                                        </p:attrNameLst>
                                      </p:cBhvr>
                                      <p:to>
                                        <p:strVal val="0.5"/>
                                      </p:to>
                                    </p:set>
                                    <p:animEffect filter="image" prLst="opacity: 0.5">
                                      <p:cBhvr rctx="IE">
                                        <p:cTn id="11" dur="indefinite"/>
                                        <p:tgtEl>
                                          <p:spTgt spid="51202"/>
                                        </p:tgtEl>
                                      </p:cBhvr>
                                    </p:animEffect>
                                  </p:childTnLst>
                                </p:cTn>
                              </p:par>
                              <p:par>
                                <p:cTn id="12" presetID="1"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1" grpId="0" animBg="1"/>
      <p:bldP spid="12"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202" name="Object 4"/>
          <p:cNvGraphicFramePr>
            <a:graphicFrameLocks noChangeAspect="1"/>
          </p:cNvGraphicFramePr>
          <p:nvPr/>
        </p:nvGraphicFramePr>
        <p:xfrm>
          <a:off x="0" y="71438"/>
          <a:ext cx="4160838" cy="2500312"/>
        </p:xfrm>
        <a:graphic>
          <a:graphicData uri="http://schemas.openxmlformats.org/presentationml/2006/ole">
            <mc:AlternateContent xmlns:mc="http://schemas.openxmlformats.org/markup-compatibility/2006">
              <mc:Choice xmlns:v="urn:schemas-microsoft-com:vml" Requires="v">
                <p:oleObj spid="_x0000_s4109" name="Acrobat Document" r:id="rId4" imgW="7578000" imgH="10719000" progId="AcroExch.Document.DC">
                  <p:embed/>
                </p:oleObj>
              </mc:Choice>
              <mc:Fallback>
                <p:oleObj name="Acrobat Document" r:id="rId4" imgW="7578000" imgH="10719000" progId="AcroExch.Document.DC">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t="14281" b="36494"/>
                      <a:stretch>
                        <a:fillRect/>
                      </a:stretch>
                    </p:blipFill>
                    <p:spPr bwMode="auto">
                      <a:xfrm>
                        <a:off x="0" y="71438"/>
                        <a:ext cx="4160838" cy="2500312"/>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Oval 4"/>
          <p:cNvSpPr>
            <a:spLocks noChangeArrowheads="1"/>
          </p:cNvSpPr>
          <p:nvPr/>
        </p:nvSpPr>
        <p:spPr bwMode="auto">
          <a:xfrm>
            <a:off x="3024188" y="1511300"/>
            <a:ext cx="992187" cy="423863"/>
          </a:xfrm>
          <a:prstGeom prst="ellipse">
            <a:avLst/>
          </a:prstGeom>
          <a:solidFill>
            <a:schemeClr val="bg1">
              <a:alpha val="0"/>
            </a:schemeClr>
          </a:solidFill>
          <a:ln w="50800" algn="ctr">
            <a:solidFill>
              <a:srgbClr val="956F00"/>
            </a:solidFill>
            <a:round/>
            <a:headEnd/>
            <a:tailEnd/>
          </a:ln>
        </p:spPr>
        <p:txBody>
          <a:bodyPr lIns="41148" tIns="20574" rIns="41148" bIns="20574" anchor="ctr"/>
          <a:lstStyle/>
          <a:p>
            <a:pPr algn="ctr" defTabSz="411163" hangingPunct="1">
              <a:lnSpc>
                <a:spcPct val="100000"/>
              </a:lnSpc>
              <a:buClrTx/>
              <a:buSzTx/>
              <a:buFontTx/>
              <a:buNone/>
            </a:pPr>
            <a:endParaRPr lang="en-US" sz="800">
              <a:solidFill>
                <a:srgbClr val="FFFFFF"/>
              </a:solidFill>
              <a:latin typeface="Arial" charset="0"/>
            </a:endParaRPr>
          </a:p>
        </p:txBody>
      </p:sp>
      <p:sp>
        <p:nvSpPr>
          <p:cNvPr id="6" name="TextBox 5"/>
          <p:cNvSpPr txBox="1">
            <a:spLocks noChangeArrowheads="1"/>
          </p:cNvSpPr>
          <p:nvPr/>
        </p:nvSpPr>
        <p:spPr bwMode="auto">
          <a:xfrm>
            <a:off x="1800225" y="647700"/>
            <a:ext cx="2008188" cy="555625"/>
          </a:xfrm>
          <a:prstGeom prst="rect">
            <a:avLst/>
          </a:prstGeom>
          <a:gradFill rotWithShape="0">
            <a:gsLst>
              <a:gs pos="0">
                <a:srgbClr val="F3C78A"/>
              </a:gs>
              <a:gs pos="50000">
                <a:srgbClr val="F5DBB9"/>
              </a:gs>
              <a:gs pos="100000">
                <a:srgbClr val="FAEDDD"/>
              </a:gs>
            </a:gsLst>
            <a:lin ang="5400000"/>
          </a:gradFill>
          <a:ln w="25400">
            <a:solidFill>
              <a:srgbClr val="956F00"/>
            </a:solidFill>
            <a:miter lim="800000"/>
            <a:headEnd/>
            <a:tailEnd/>
          </a:ln>
        </p:spPr>
        <p:txBody>
          <a:bodyPr lIns="41148" tIns="20574" rIns="41148" bIns="20574">
            <a:spAutoFit/>
          </a:bodyPr>
          <a:lstStyle/>
          <a:p>
            <a:pPr defTabSz="411163" hangingPunct="1">
              <a:lnSpc>
                <a:spcPct val="100000"/>
              </a:lnSpc>
              <a:buClrTx/>
              <a:buSzTx/>
              <a:buFontTx/>
              <a:buNone/>
            </a:pPr>
            <a:r>
              <a:rPr lang="en-GB" sz="800" b="1">
                <a:solidFill>
                  <a:schemeClr val="tx1"/>
                </a:solidFill>
                <a:latin typeface="Arial" charset="0"/>
              </a:rPr>
              <a:t>Assessment Activities / Things to Try</a:t>
            </a:r>
          </a:p>
          <a:p>
            <a:pPr defTabSz="411163" hangingPunct="1">
              <a:lnSpc>
                <a:spcPct val="100000"/>
              </a:lnSpc>
              <a:buClrTx/>
              <a:buSzTx/>
              <a:buFontTx/>
              <a:buNone/>
            </a:pPr>
            <a:endParaRPr lang="en-GB" sz="800">
              <a:solidFill>
                <a:schemeClr val="tx1"/>
              </a:solidFill>
              <a:latin typeface="Arial" charset="0"/>
            </a:endParaRPr>
          </a:p>
          <a:p>
            <a:pPr defTabSz="411163" hangingPunct="1">
              <a:lnSpc>
                <a:spcPct val="100000"/>
              </a:lnSpc>
              <a:buClrTx/>
              <a:buSzTx/>
              <a:buFont typeface="Arial" charset="0"/>
              <a:buNone/>
            </a:pPr>
            <a:r>
              <a:rPr lang="en-GB" sz="800">
                <a:solidFill>
                  <a:schemeClr val="tx1"/>
                </a:solidFill>
                <a:latin typeface="Arial" charset="0"/>
              </a:rPr>
              <a:t>Place the learner on an interesting reactive surface and note the response.</a:t>
            </a:r>
          </a:p>
        </p:txBody>
      </p:sp>
      <p:sp>
        <p:nvSpPr>
          <p:cNvPr id="11" name="TextBox 10"/>
          <p:cNvSpPr txBox="1">
            <a:spLocks noChangeArrowheads="1"/>
          </p:cNvSpPr>
          <p:nvPr/>
        </p:nvSpPr>
        <p:spPr bwMode="auto">
          <a:xfrm>
            <a:off x="73025" y="1295400"/>
            <a:ext cx="2925763" cy="523875"/>
          </a:xfrm>
          <a:prstGeom prst="rect">
            <a:avLst/>
          </a:prstGeom>
          <a:gradFill rotWithShape="0">
            <a:gsLst>
              <a:gs pos="0">
                <a:srgbClr val="FFEFD1"/>
              </a:gs>
              <a:gs pos="64999">
                <a:srgbClr val="F0EBD5"/>
              </a:gs>
              <a:gs pos="100000">
                <a:srgbClr val="D1C39F"/>
              </a:gs>
            </a:gsLst>
            <a:lin ang="5400000"/>
          </a:gradFill>
          <a:ln w="38100">
            <a:solidFill>
              <a:srgbClr val="C99C60"/>
            </a:solidFill>
            <a:miter lim="800000"/>
            <a:headEnd/>
            <a:tailEnd/>
          </a:ln>
        </p:spPr>
        <p:txBody>
          <a:bodyPr lIns="41148" tIns="20574" rIns="41148" bIns="20574">
            <a:spAutoFit/>
          </a:bodyPr>
          <a:lstStyle/>
          <a:p>
            <a:pPr defTabSz="411163" hangingPunct="1">
              <a:lnSpc>
                <a:spcPct val="100000"/>
              </a:lnSpc>
              <a:buClrTx/>
              <a:buSzTx/>
              <a:buFontTx/>
              <a:buNone/>
            </a:pPr>
            <a:r>
              <a:rPr lang="en-GB" sz="800" b="1">
                <a:solidFill>
                  <a:schemeClr val="tx1"/>
                </a:solidFill>
                <a:latin typeface="Arial" charset="0"/>
              </a:rPr>
              <a:t>Things to look for</a:t>
            </a:r>
          </a:p>
          <a:p>
            <a:pPr defTabSz="411163" hangingPunct="1">
              <a:lnSpc>
                <a:spcPct val="100000"/>
              </a:lnSpc>
              <a:buClrTx/>
              <a:buSzTx/>
              <a:buFontTx/>
              <a:buNone/>
            </a:pPr>
            <a:endParaRPr lang="en-GB" sz="800" b="1">
              <a:solidFill>
                <a:schemeClr val="tx1"/>
              </a:solidFill>
              <a:latin typeface="Arial" charset="0"/>
            </a:endParaRPr>
          </a:p>
          <a:p>
            <a:pPr defTabSz="411163"/>
            <a:r>
              <a:rPr lang="en-GB" sz="800">
                <a:solidFill>
                  <a:schemeClr val="tx1"/>
                </a:solidFill>
                <a:latin typeface="Arial" charset="0"/>
              </a:rPr>
              <a:t>Look for the learner making attempts to create an action or effect.</a:t>
            </a:r>
          </a:p>
        </p:txBody>
      </p:sp>
      <p:sp>
        <p:nvSpPr>
          <p:cNvPr id="12" name="TextBox 11"/>
          <p:cNvSpPr txBox="1">
            <a:spLocks noChangeArrowheads="1"/>
          </p:cNvSpPr>
          <p:nvPr/>
        </p:nvSpPr>
        <p:spPr bwMode="auto">
          <a:xfrm>
            <a:off x="865188" y="2016125"/>
            <a:ext cx="2592387" cy="746125"/>
          </a:xfrm>
          <a:prstGeom prst="rect">
            <a:avLst/>
          </a:prstGeom>
          <a:solidFill>
            <a:srgbClr val="FFE085"/>
          </a:solidFill>
          <a:ln w="38100">
            <a:solidFill>
              <a:srgbClr val="CC9800"/>
            </a:solidFill>
            <a:miter lim="800000"/>
            <a:headEnd/>
            <a:tailEnd/>
          </a:ln>
        </p:spPr>
        <p:txBody>
          <a:bodyPr lIns="41148" tIns="20574" rIns="41148" bIns="20574">
            <a:spAutoFit/>
          </a:bodyPr>
          <a:lstStyle/>
          <a:p>
            <a:pPr defTabSz="411163" hangingPunct="1">
              <a:lnSpc>
                <a:spcPct val="100000"/>
              </a:lnSpc>
              <a:buClrTx/>
              <a:buSzTx/>
              <a:buFontTx/>
              <a:buNone/>
            </a:pPr>
            <a:r>
              <a:rPr lang="en-GB" sz="800" b="1">
                <a:solidFill>
                  <a:schemeClr val="tx1"/>
                </a:solidFill>
                <a:latin typeface="Arial" charset="0"/>
              </a:rPr>
              <a:t>Teaching strategies (to move learner to numbered step)</a:t>
            </a:r>
          </a:p>
          <a:p>
            <a:pPr defTabSz="411163" hangingPunct="1">
              <a:lnSpc>
                <a:spcPct val="100000"/>
              </a:lnSpc>
              <a:buClrTx/>
              <a:buSzTx/>
              <a:buFontTx/>
              <a:buNone/>
            </a:pPr>
            <a:endParaRPr lang="en-GB" sz="800" b="1">
              <a:solidFill>
                <a:schemeClr val="tx1"/>
              </a:solidFill>
              <a:latin typeface="Arial" charset="0"/>
            </a:endParaRPr>
          </a:p>
          <a:p>
            <a:pPr defTabSz="411163"/>
            <a:r>
              <a:rPr lang="en-GB" sz="800">
                <a:solidFill>
                  <a:schemeClr val="tx1"/>
                </a:solidFill>
                <a:latin typeface="Arial" charset="0"/>
              </a:rPr>
              <a:t>Use physical or verbal prompts to initiate exploration, then reduce the frequency of the prompts. Draw the learner’s attention to the effects created.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mph" presetSubtype="0" nodeType="clickEffect">
                                  <p:stCondLst>
                                    <p:cond delay="0"/>
                                  </p:stCondLst>
                                  <p:childTnLst>
                                    <p:set>
                                      <p:cBhvr rctx="PPT">
                                        <p:cTn id="10" dur="indefinite"/>
                                        <p:tgtEl>
                                          <p:spTgt spid="51202"/>
                                        </p:tgtEl>
                                        <p:attrNameLst>
                                          <p:attrName>style.opacity</p:attrName>
                                        </p:attrNameLst>
                                      </p:cBhvr>
                                      <p:to>
                                        <p:strVal val="0.5"/>
                                      </p:to>
                                    </p:set>
                                    <p:animEffect filter="image" prLst="opacity: 0.5">
                                      <p:cBhvr rctx="IE">
                                        <p:cTn id="11" dur="indefinite"/>
                                        <p:tgtEl>
                                          <p:spTgt spid="51202"/>
                                        </p:tgtEl>
                                      </p:cBhvr>
                                    </p:animEffect>
                                  </p:childTnLst>
                                </p:cTn>
                              </p:par>
                              <p:par>
                                <p:cTn id="12" presetID="1"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1" grpId="0" animBg="1"/>
      <p:bldP spid="12"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0"/>
          <p:cNvSpPr>
            <a:spLocks noGrp="1" noChangeArrowheads="1"/>
          </p:cNvSpPr>
          <p:nvPr>
            <p:ph type="title"/>
          </p:nvPr>
        </p:nvSpPr>
        <p:spPr/>
        <p:txBody>
          <a:bodyPr/>
          <a:lstStyle/>
          <a:p>
            <a:pPr eaLnBrk="1" hangingPunct="1"/>
            <a:r>
              <a:rPr lang="en-GB" b="1" dirty="0" smtClean="0"/>
              <a:t>Key Cognitive landmarks</a:t>
            </a:r>
            <a:endParaRPr lang="en-US" b="1" dirty="0" smtClean="0"/>
          </a:p>
        </p:txBody>
      </p:sp>
      <p:sp>
        <p:nvSpPr>
          <p:cNvPr id="16387" name="Rectangle 8"/>
          <p:cNvSpPr>
            <a:spLocks noGrp="1" noChangeArrowheads="1"/>
          </p:cNvSpPr>
          <p:nvPr>
            <p:ph type="body" sz="half" idx="1"/>
          </p:nvPr>
        </p:nvSpPr>
        <p:spPr>
          <a:xfrm>
            <a:off x="288925" y="647700"/>
            <a:ext cx="3779838" cy="1924050"/>
          </a:xfrm>
        </p:spPr>
        <p:txBody>
          <a:bodyPr/>
          <a:lstStyle/>
          <a:p>
            <a:pPr eaLnBrk="1" hangingPunct="1">
              <a:buFont typeface="Wingdings" pitchFamily="2" charset="2"/>
              <a:buNone/>
            </a:pPr>
            <a:endParaRPr lang="en-GB" sz="1700" dirty="0" smtClean="0"/>
          </a:p>
          <a:p>
            <a:pPr eaLnBrk="1" hangingPunct="1"/>
            <a:r>
              <a:rPr lang="en-GB" sz="1700" dirty="0" smtClean="0"/>
              <a:t>	Contingency responding</a:t>
            </a:r>
          </a:p>
          <a:p>
            <a:pPr eaLnBrk="1" hangingPunct="1"/>
            <a:endParaRPr lang="en-GB" sz="1700" dirty="0" smtClean="0"/>
          </a:p>
          <a:p>
            <a:pPr eaLnBrk="1" hangingPunct="1"/>
            <a:r>
              <a:rPr lang="en-GB" sz="1700" dirty="0" smtClean="0"/>
              <a:t> 	Contingency awareness</a:t>
            </a:r>
            <a:endParaRPr lang="en-US" sz="1700" dirty="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Capture.PNG"/>
          <p:cNvPicPr>
            <a:picLocks noGrp="1" noChangeAspect="1"/>
          </p:cNvPicPr>
          <p:nvPr>
            <p:ph/>
          </p:nvPr>
        </p:nvPicPr>
        <p:blipFill>
          <a:blip r:embed="rId3" cstate="print"/>
          <a:stretch>
            <a:fillRect/>
          </a:stretch>
        </p:blipFill>
        <p:spPr>
          <a:xfrm>
            <a:off x="1224483" y="215726"/>
            <a:ext cx="1857063" cy="2106843"/>
          </a:xfrm>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Capture.PNG"/>
          <p:cNvPicPr>
            <a:picLocks noGrp="1" noChangeAspect="1"/>
          </p:cNvPicPr>
          <p:nvPr>
            <p:ph/>
          </p:nvPr>
        </p:nvPicPr>
        <p:blipFill>
          <a:blip r:embed="rId3" cstate="print"/>
          <a:stretch>
            <a:fillRect/>
          </a:stretch>
        </p:blipFill>
        <p:spPr>
          <a:xfrm>
            <a:off x="532413" y="115888"/>
            <a:ext cx="3256349" cy="2459037"/>
          </a:xfrm>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42863" y="617538"/>
            <a:ext cx="4202112" cy="2262187"/>
          </a:xfrm>
          <a:prstGeom prst="rect">
            <a:avLst/>
          </a:prstGeom>
          <a:noFill/>
          <a:ln w="9525">
            <a:noFill/>
            <a:round/>
            <a:headEnd/>
            <a:tailEnd/>
          </a:ln>
        </p:spPr>
        <p:txBody>
          <a:bodyPr lIns="0" tIns="0" rIns="0" bIns="0"/>
          <a:lstStyle/>
          <a:p>
            <a:pPr marL="349250" lvl="1" indent="-115888" defTabSz="184150">
              <a:lnSpc>
                <a:spcPct val="87000"/>
              </a:lnSpc>
              <a:spcAft>
                <a:spcPts val="588"/>
              </a:spcAft>
              <a:buSzPct val="75000"/>
              <a:buFont typeface="Symbol" pitchFamily="18" charset="2"/>
              <a:buNone/>
              <a:tabLst>
                <a:tab pos="349250" algn="l"/>
                <a:tab pos="533400" algn="l"/>
                <a:tab pos="715963" algn="l"/>
                <a:tab pos="900113" algn="l"/>
                <a:tab pos="1082675" algn="l"/>
                <a:tab pos="1266825" algn="l"/>
                <a:tab pos="1449388" algn="l"/>
                <a:tab pos="1633538" algn="l"/>
                <a:tab pos="1816100" algn="l"/>
                <a:tab pos="2000250" algn="l"/>
                <a:tab pos="2182813" algn="l"/>
                <a:tab pos="2366963" algn="l"/>
                <a:tab pos="2549525" algn="l"/>
                <a:tab pos="2733675" algn="l"/>
                <a:tab pos="2916238" algn="l"/>
                <a:tab pos="3100388" algn="l"/>
                <a:tab pos="3282950" algn="l"/>
                <a:tab pos="3467100" algn="l"/>
                <a:tab pos="3649663" algn="l"/>
                <a:tab pos="3833813" algn="l"/>
                <a:tab pos="4016375" algn="l"/>
              </a:tabLst>
            </a:pPr>
            <a:r>
              <a:rPr lang="en-GB" sz="1500">
                <a:solidFill>
                  <a:srgbClr val="000000"/>
                </a:solidFill>
                <a:latin typeface="Arial" charset="0"/>
              </a:rPr>
              <a:t>	</a:t>
            </a:r>
          </a:p>
          <a:p>
            <a:pPr marL="349250" lvl="1" indent="-115888" defTabSz="184150">
              <a:lnSpc>
                <a:spcPct val="87000"/>
              </a:lnSpc>
              <a:spcAft>
                <a:spcPts val="588"/>
              </a:spcAft>
              <a:buSzPct val="75000"/>
              <a:buFont typeface="Symbol" pitchFamily="18" charset="2"/>
              <a:buNone/>
              <a:tabLst>
                <a:tab pos="349250" algn="l"/>
                <a:tab pos="533400" algn="l"/>
                <a:tab pos="715963" algn="l"/>
                <a:tab pos="900113" algn="l"/>
                <a:tab pos="1082675" algn="l"/>
                <a:tab pos="1266825" algn="l"/>
                <a:tab pos="1449388" algn="l"/>
                <a:tab pos="1633538" algn="l"/>
                <a:tab pos="1816100" algn="l"/>
                <a:tab pos="2000250" algn="l"/>
                <a:tab pos="2182813" algn="l"/>
                <a:tab pos="2366963" algn="l"/>
                <a:tab pos="2549525" algn="l"/>
                <a:tab pos="2733675" algn="l"/>
                <a:tab pos="2916238" algn="l"/>
                <a:tab pos="3100388" algn="l"/>
                <a:tab pos="3282950" algn="l"/>
                <a:tab pos="3467100" algn="l"/>
                <a:tab pos="3649663" algn="l"/>
                <a:tab pos="3833813" algn="l"/>
                <a:tab pos="4016375" algn="l"/>
              </a:tabLst>
            </a:pPr>
            <a:r>
              <a:rPr lang="en-GB" sz="1500">
                <a:solidFill>
                  <a:srgbClr val="000000"/>
                </a:solidFill>
                <a:latin typeface="Arial" charset="0"/>
              </a:rPr>
              <a:t>	</a:t>
            </a:r>
            <a:r>
              <a:rPr lang="en-GB" sz="1800" i="1">
                <a:solidFill>
                  <a:srgbClr val="000000"/>
                </a:solidFill>
                <a:latin typeface="Arial" charset="0"/>
              </a:rPr>
              <a:t>The learner performs an action that creates an effect but has not yet made the specific association between cause and effect </a:t>
            </a:r>
          </a:p>
          <a:p>
            <a:pPr marL="349250" lvl="1" indent="-115888" defTabSz="184150">
              <a:lnSpc>
                <a:spcPct val="87000"/>
              </a:lnSpc>
              <a:spcAft>
                <a:spcPts val="588"/>
              </a:spcAft>
              <a:buSzPct val="75000"/>
              <a:buFont typeface="Symbol" pitchFamily="18" charset="2"/>
              <a:buNone/>
              <a:tabLst>
                <a:tab pos="349250" algn="l"/>
                <a:tab pos="533400" algn="l"/>
                <a:tab pos="715963" algn="l"/>
                <a:tab pos="900113" algn="l"/>
                <a:tab pos="1082675" algn="l"/>
                <a:tab pos="1266825" algn="l"/>
                <a:tab pos="1449388" algn="l"/>
                <a:tab pos="1633538" algn="l"/>
                <a:tab pos="1816100" algn="l"/>
                <a:tab pos="2000250" algn="l"/>
                <a:tab pos="2182813" algn="l"/>
                <a:tab pos="2366963" algn="l"/>
                <a:tab pos="2549525" algn="l"/>
                <a:tab pos="2733675" algn="l"/>
                <a:tab pos="2916238" algn="l"/>
                <a:tab pos="3100388" algn="l"/>
                <a:tab pos="3282950" algn="l"/>
                <a:tab pos="3467100" algn="l"/>
                <a:tab pos="3649663" algn="l"/>
                <a:tab pos="3833813" algn="l"/>
                <a:tab pos="4016375" algn="l"/>
              </a:tabLst>
            </a:pPr>
            <a:endParaRPr lang="en-GB" sz="1800">
              <a:solidFill>
                <a:srgbClr val="000000"/>
              </a:solidFill>
              <a:latin typeface="Arial" charset="0"/>
            </a:endParaRPr>
          </a:p>
          <a:p>
            <a:pPr marL="349250" lvl="1" indent="-115888" defTabSz="184150">
              <a:lnSpc>
                <a:spcPct val="87000"/>
              </a:lnSpc>
              <a:spcAft>
                <a:spcPts val="588"/>
              </a:spcAft>
              <a:buSzPct val="75000"/>
              <a:buFont typeface="Wingdings" pitchFamily="2" charset="2"/>
              <a:buChar char="§"/>
              <a:tabLst>
                <a:tab pos="349250" algn="l"/>
                <a:tab pos="533400" algn="l"/>
                <a:tab pos="715963" algn="l"/>
                <a:tab pos="900113" algn="l"/>
                <a:tab pos="1082675" algn="l"/>
                <a:tab pos="1266825" algn="l"/>
                <a:tab pos="1449388" algn="l"/>
                <a:tab pos="1633538" algn="l"/>
                <a:tab pos="1816100" algn="l"/>
                <a:tab pos="2000250" algn="l"/>
                <a:tab pos="2182813" algn="l"/>
                <a:tab pos="2366963" algn="l"/>
                <a:tab pos="2549525" algn="l"/>
                <a:tab pos="2733675" algn="l"/>
                <a:tab pos="2916238" algn="l"/>
                <a:tab pos="3100388" algn="l"/>
                <a:tab pos="3282950" algn="l"/>
                <a:tab pos="3467100" algn="l"/>
                <a:tab pos="3649663" algn="l"/>
                <a:tab pos="3833813" algn="l"/>
                <a:tab pos="4016375" algn="l"/>
              </a:tabLst>
            </a:pPr>
            <a:r>
              <a:rPr lang="en-GB" sz="1300">
                <a:solidFill>
                  <a:srgbClr val="000000"/>
                </a:solidFill>
                <a:latin typeface="Arial" charset="0"/>
              </a:rPr>
              <a:t>Typically characterised by</a:t>
            </a:r>
            <a:r>
              <a:rPr lang="en-GB" sz="1300" i="1">
                <a:solidFill>
                  <a:srgbClr val="000000"/>
                </a:solidFill>
                <a:latin typeface="Arial" charset="0"/>
              </a:rPr>
              <a:t> </a:t>
            </a:r>
            <a:r>
              <a:rPr lang="en-GB" sz="1300">
                <a:solidFill>
                  <a:srgbClr val="000000"/>
                </a:solidFill>
                <a:latin typeface="Arial" charset="0"/>
              </a:rPr>
              <a:t>repetitive switch-pressing</a:t>
            </a:r>
          </a:p>
          <a:p>
            <a:pPr marL="349250" lvl="1" indent="-115888" defTabSz="184150">
              <a:lnSpc>
                <a:spcPct val="87000"/>
              </a:lnSpc>
              <a:spcAft>
                <a:spcPts val="588"/>
              </a:spcAft>
              <a:buSzPct val="75000"/>
              <a:buFont typeface="Symbol" pitchFamily="18" charset="2"/>
              <a:buNone/>
              <a:tabLst>
                <a:tab pos="349250" algn="l"/>
                <a:tab pos="533400" algn="l"/>
                <a:tab pos="715963" algn="l"/>
                <a:tab pos="900113" algn="l"/>
                <a:tab pos="1082675" algn="l"/>
                <a:tab pos="1266825" algn="l"/>
                <a:tab pos="1449388" algn="l"/>
                <a:tab pos="1633538" algn="l"/>
                <a:tab pos="1816100" algn="l"/>
                <a:tab pos="2000250" algn="l"/>
                <a:tab pos="2182813" algn="l"/>
                <a:tab pos="2366963" algn="l"/>
                <a:tab pos="2549525" algn="l"/>
                <a:tab pos="2733675" algn="l"/>
                <a:tab pos="2916238" algn="l"/>
                <a:tab pos="3100388" algn="l"/>
                <a:tab pos="3282950" algn="l"/>
                <a:tab pos="3467100" algn="l"/>
                <a:tab pos="3649663" algn="l"/>
                <a:tab pos="3833813" algn="l"/>
                <a:tab pos="4016375" algn="l"/>
              </a:tabLst>
            </a:pPr>
            <a:endParaRPr lang="en-GB" sz="1500">
              <a:solidFill>
                <a:srgbClr val="000000"/>
              </a:solidFill>
              <a:latin typeface="Arial" charset="0"/>
            </a:endParaRPr>
          </a:p>
        </p:txBody>
      </p:sp>
      <p:sp>
        <p:nvSpPr>
          <p:cNvPr id="19459" name="Rectangle 4"/>
          <p:cNvSpPr>
            <a:spLocks noChangeArrowheads="1"/>
          </p:cNvSpPr>
          <p:nvPr/>
        </p:nvSpPr>
        <p:spPr bwMode="auto">
          <a:xfrm>
            <a:off x="215900" y="144463"/>
            <a:ext cx="3208338" cy="274637"/>
          </a:xfrm>
          <a:prstGeom prst="rect">
            <a:avLst/>
          </a:prstGeom>
          <a:noFill/>
          <a:ln w="9525">
            <a:noFill/>
            <a:miter lim="800000"/>
            <a:headEnd/>
            <a:tailEnd/>
          </a:ln>
        </p:spPr>
        <p:txBody>
          <a:bodyPr lIns="37326" tIns="18663" rIns="37326" bIns="18663">
            <a:spAutoFit/>
          </a:bodyPr>
          <a:lstStyle/>
          <a:p>
            <a:pPr defTabSz="184150"/>
            <a:r>
              <a:rPr lang="en-GB" sz="1900" b="1">
                <a:solidFill>
                  <a:schemeClr val="tx2"/>
                </a:solidFill>
                <a:latin typeface="Garamond" pitchFamily="18" charset="0"/>
              </a:rPr>
              <a:t>Contingency responding</a:t>
            </a:r>
            <a:endParaRPr lang="en-US" sz="1900" b="1">
              <a:solidFill>
                <a:schemeClr val="tx2"/>
              </a:solidFill>
              <a:latin typeface="Garamond" pitchFamily="18"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6146">
                                            <p:txEl>
                                              <p:pRg st="3" end="3"/>
                                            </p:txEl>
                                          </p:spTgt>
                                        </p:tgtEl>
                                        <p:attrNameLst>
                                          <p:attrName>style.visibility</p:attrName>
                                        </p:attrNameLst>
                                      </p:cBhvr>
                                      <p:to>
                                        <p:strVal val="visible"/>
                                      </p:to>
                                    </p:set>
                                    <p:animEffect transition="in" filter="box(in)">
                                      <p:cBhvr>
                                        <p:cTn id="7" dur="500"/>
                                        <p:tgtEl>
                                          <p:spTgt spid="614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15900" y="73025"/>
            <a:ext cx="3194050" cy="358775"/>
          </a:xfrm>
        </p:spPr>
        <p:txBody>
          <a:bodyPr/>
          <a:lstStyle/>
          <a:p>
            <a:pPr eaLnBrk="1" hangingPunct="1"/>
            <a:r>
              <a:rPr lang="en-GB" b="1" smtClean="0"/>
              <a:t>Contingency awareness</a:t>
            </a:r>
            <a:endParaRPr lang="en-US" b="1" smtClean="0"/>
          </a:p>
        </p:txBody>
      </p:sp>
      <p:sp>
        <p:nvSpPr>
          <p:cNvPr id="31747" name="Rectangle 3"/>
          <p:cNvSpPr>
            <a:spLocks noGrp="1" noChangeArrowheads="1"/>
          </p:cNvSpPr>
          <p:nvPr>
            <p:ph type="body" idx="1"/>
          </p:nvPr>
        </p:nvSpPr>
        <p:spPr>
          <a:xfrm>
            <a:off x="93663" y="792163"/>
            <a:ext cx="4165600" cy="1765300"/>
          </a:xfrm>
        </p:spPr>
        <p:txBody>
          <a:bodyPr/>
          <a:lstStyle/>
          <a:p>
            <a:pPr lvl="1" eaLnBrk="1" hangingPunct="1">
              <a:lnSpc>
                <a:spcPct val="87000"/>
              </a:lnSpc>
              <a:spcAft>
                <a:spcPts val="588"/>
              </a:spcAft>
              <a:buFont typeface="Wingdings" pitchFamily="2" charset="2"/>
              <a:buNone/>
            </a:pPr>
            <a:r>
              <a:rPr lang="en-GB" sz="1800" smtClean="0"/>
              <a:t>	</a:t>
            </a:r>
            <a:r>
              <a:rPr lang="en-GB" sz="1800" i="1" smtClean="0"/>
              <a:t>The learner knows that an action will cause a particular response</a:t>
            </a:r>
          </a:p>
          <a:p>
            <a:pPr lvl="1" eaLnBrk="1" hangingPunct="1">
              <a:lnSpc>
                <a:spcPct val="87000"/>
              </a:lnSpc>
              <a:spcAft>
                <a:spcPts val="588"/>
              </a:spcAft>
              <a:buFont typeface="Wingdings" pitchFamily="2" charset="2"/>
              <a:buChar char="§"/>
            </a:pPr>
            <a:r>
              <a:rPr lang="en-GB" sz="1400" smtClean="0"/>
              <a:t>one switch press for every response </a:t>
            </a:r>
          </a:p>
          <a:p>
            <a:pPr lvl="1" eaLnBrk="1" hangingPunct="1">
              <a:lnSpc>
                <a:spcPct val="87000"/>
              </a:lnSpc>
              <a:spcAft>
                <a:spcPts val="588"/>
              </a:spcAft>
              <a:buFont typeface="Wingdings" pitchFamily="2" charset="2"/>
              <a:buChar char="§"/>
            </a:pPr>
            <a:r>
              <a:rPr lang="en-GB" sz="1400" smtClean="0"/>
              <a:t>learner waits…</a:t>
            </a:r>
          </a:p>
          <a:p>
            <a:pPr lvl="1" eaLnBrk="1" hangingPunct="1">
              <a:lnSpc>
                <a:spcPct val="87000"/>
              </a:lnSpc>
              <a:spcAft>
                <a:spcPts val="588"/>
              </a:spcAft>
              <a:buFont typeface="Wingdings" pitchFamily="2" charset="2"/>
              <a:buNone/>
            </a:pPr>
            <a:endParaRPr lang="en-GB" sz="1400" i="1" smtClean="0"/>
          </a:p>
          <a:p>
            <a:pPr eaLnBrk="1" hangingPunct="1"/>
            <a:endParaRPr lang="en-US" sz="1800" i="1"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1747">
                                            <p:txEl>
                                              <p:pRg st="1" end="1"/>
                                            </p:txEl>
                                          </p:spTgt>
                                        </p:tgtEl>
                                        <p:attrNameLst>
                                          <p:attrName>style.visibility</p:attrName>
                                        </p:attrNameLst>
                                      </p:cBhvr>
                                      <p:to>
                                        <p:strVal val="visible"/>
                                      </p:to>
                                    </p:set>
                                    <p:animEffect transition="in" filter="checkerboard(across)">
                                      <p:cBhvr>
                                        <p:cTn id="7" dur="500"/>
                                        <p:tgtEl>
                                          <p:spTgt spid="3174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1747">
                                            <p:txEl>
                                              <p:pRg st="2" end="2"/>
                                            </p:txEl>
                                          </p:spTgt>
                                        </p:tgtEl>
                                        <p:attrNameLst>
                                          <p:attrName>style.visibility</p:attrName>
                                        </p:attrNameLst>
                                      </p:cBhvr>
                                      <p:to>
                                        <p:strVal val="visible"/>
                                      </p:to>
                                    </p:set>
                                    <p:animEffect transition="in" filter="checkerboard(across)">
                                      <p:cBhvr>
                                        <p:cTn id="12" dur="500"/>
                                        <p:tgtEl>
                                          <p:spTgt spid="317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15900" y="71438"/>
            <a:ext cx="3889375" cy="479425"/>
          </a:xfrm>
        </p:spPr>
        <p:txBody>
          <a:bodyPr/>
          <a:lstStyle/>
          <a:p>
            <a:pPr eaLnBrk="1" hangingPunct="1"/>
            <a:r>
              <a:rPr lang="en-GB" b="1" smtClean="0"/>
              <a:t>Contingency awareness</a:t>
            </a:r>
            <a:endParaRPr lang="en-US" b="1" smtClean="0"/>
          </a:p>
        </p:txBody>
      </p:sp>
      <p:sp>
        <p:nvSpPr>
          <p:cNvPr id="21507" name="Rectangle 3"/>
          <p:cNvSpPr>
            <a:spLocks noGrp="1" noChangeArrowheads="1"/>
          </p:cNvSpPr>
          <p:nvPr>
            <p:ph type="body" idx="1"/>
          </p:nvPr>
        </p:nvSpPr>
        <p:spPr/>
        <p:txBody>
          <a:bodyPr/>
          <a:lstStyle/>
          <a:p>
            <a:pPr eaLnBrk="1" hangingPunct="1">
              <a:buFont typeface="Wingdings" pitchFamily="2" charset="2"/>
              <a:buNone/>
            </a:pPr>
            <a:r>
              <a:rPr lang="en-US" smtClean="0"/>
              <a:t>learners need:</a:t>
            </a:r>
          </a:p>
          <a:p>
            <a:pPr eaLnBrk="1" hangingPunct="1">
              <a:buFont typeface="Wingdings" pitchFamily="2" charset="2"/>
              <a:buNone/>
            </a:pPr>
            <a:endParaRPr lang="en-US" smtClean="0"/>
          </a:p>
          <a:p>
            <a:pPr eaLnBrk="1" hangingPunct="1"/>
            <a:r>
              <a:rPr lang="en-US" smtClean="0"/>
              <a:t>something that they find rewarding, </a:t>
            </a:r>
          </a:p>
          <a:p>
            <a:pPr eaLnBrk="1" hangingPunct="1"/>
            <a:r>
              <a:rPr lang="en-US" smtClean="0"/>
              <a:t>an action that they can perform, and </a:t>
            </a:r>
          </a:p>
          <a:p>
            <a:pPr eaLnBrk="1" hangingPunct="1"/>
            <a:r>
              <a:rPr lang="en-US" smtClean="0"/>
              <a:t>an ability to repeat this action while they can still remember the effect it had on the previous occasion. </a:t>
            </a:r>
          </a:p>
          <a:p>
            <a:pPr eaLnBrk="1" hangingPunct="1"/>
            <a:endParaRPr lang="en-US" smtClean="0"/>
          </a:p>
        </p:txBody>
      </p:sp>
      <p:sp>
        <p:nvSpPr>
          <p:cNvPr id="94212" name="Text Box 4"/>
          <p:cNvSpPr txBox="1">
            <a:spLocks noChangeArrowheads="1"/>
          </p:cNvSpPr>
          <p:nvPr/>
        </p:nvSpPr>
        <p:spPr bwMode="auto">
          <a:xfrm>
            <a:off x="215900" y="719139"/>
            <a:ext cx="4032250" cy="1707647"/>
          </a:xfrm>
          <a:prstGeom prst="rect">
            <a:avLst/>
          </a:prstGeom>
          <a:solidFill>
            <a:schemeClr val="bg1"/>
          </a:solidFill>
          <a:ln w="9525">
            <a:noFill/>
            <a:miter lim="800000"/>
            <a:headEnd/>
            <a:tailEnd/>
          </a:ln>
        </p:spPr>
        <p:txBody>
          <a:bodyPr wrap="square">
            <a:spAutoFit/>
          </a:bodyPr>
          <a:lstStyle/>
          <a:p>
            <a:pPr defTabSz="184150"/>
            <a:endParaRPr lang="en-US" sz="1600">
              <a:solidFill>
                <a:schemeClr val="tx1"/>
              </a:solidFill>
              <a:latin typeface="Arial" charset="0"/>
            </a:endParaRPr>
          </a:p>
          <a:p>
            <a:pPr defTabSz="184150"/>
            <a:r>
              <a:rPr lang="en-US" sz="1600">
                <a:solidFill>
                  <a:schemeClr val="tx1"/>
                </a:solidFill>
                <a:latin typeface="Arial" charset="0"/>
              </a:rPr>
              <a:t>At this stage, the learner’s memory is likely to be shorter than seven seconds and staff should take this into account in their planning</a:t>
            </a:r>
          </a:p>
          <a:p>
            <a:pPr defTabSz="184150"/>
            <a:endParaRPr lang="en-GB" sz="1600">
              <a:solidFill>
                <a:schemeClr val="tx1"/>
              </a:solidFill>
              <a:latin typeface="Arial" charset="0"/>
            </a:endParaRPr>
          </a:p>
          <a:p>
            <a:pPr defTabSz="184150"/>
            <a:endParaRPr lang="en-GB" sz="1600">
              <a:solidFill>
                <a:schemeClr val="tx1"/>
              </a:solidFill>
              <a:latin typeface="Arial" charset="0"/>
            </a:endParaRPr>
          </a:p>
          <a:p>
            <a:pPr defTabSz="184150"/>
            <a:endParaRPr lang="en-US" sz="1600">
              <a:solidFill>
                <a:schemeClr val="tx1"/>
              </a:solidFill>
              <a:latin typeface="Arial" charset="0"/>
            </a:endParaRPr>
          </a:p>
        </p:txBody>
      </p:sp>
      <p:sp>
        <p:nvSpPr>
          <p:cNvPr id="5" name="TextBox 4"/>
          <p:cNvSpPr txBox="1"/>
          <p:nvPr/>
        </p:nvSpPr>
        <p:spPr>
          <a:xfrm>
            <a:off x="360387" y="2015926"/>
            <a:ext cx="2384953" cy="218521"/>
          </a:xfrm>
          <a:prstGeom prst="rect">
            <a:avLst/>
          </a:prstGeom>
          <a:noFill/>
        </p:spPr>
        <p:txBody>
          <a:bodyPr wrap="square" rtlCol="0">
            <a:spAutoFit/>
          </a:bodyPr>
          <a:lstStyle/>
          <a:p>
            <a:r>
              <a:rPr lang="en-GB" dirty="0" smtClean="0">
                <a:solidFill>
                  <a:schemeClr val="tx1"/>
                </a:solidFill>
                <a:latin typeface="+mn-lt"/>
              </a:rPr>
              <a:t>See </a:t>
            </a:r>
            <a:r>
              <a:rPr lang="en-GB" i="1" dirty="0" smtClean="0">
                <a:solidFill>
                  <a:schemeClr val="tx1"/>
                </a:solidFill>
                <a:latin typeface="+mn-lt"/>
              </a:rPr>
              <a:t>Additional Guidance,</a:t>
            </a:r>
            <a:r>
              <a:rPr lang="en-GB" dirty="0" smtClean="0">
                <a:solidFill>
                  <a:schemeClr val="tx1"/>
                </a:solidFill>
                <a:latin typeface="+mn-lt"/>
              </a:rPr>
              <a:t> page 19</a:t>
            </a:r>
            <a:endParaRPr lang="en-GB" i="1" dirty="0">
              <a:solidFill>
                <a:schemeClr val="tx1"/>
              </a:solidFill>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42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linds(horizontal)">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2" grpId="0" animBg="1"/>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apture.PNG"/>
          <p:cNvPicPr>
            <a:picLocks noChangeAspect="1"/>
          </p:cNvPicPr>
          <p:nvPr/>
        </p:nvPicPr>
        <p:blipFill>
          <a:blip r:embed="rId3" cstate="print"/>
          <a:stretch>
            <a:fillRect/>
          </a:stretch>
        </p:blipFill>
        <p:spPr>
          <a:xfrm>
            <a:off x="576411" y="215726"/>
            <a:ext cx="3065097" cy="2277460"/>
          </a:xfrm>
          <a:prstGeom prst="rect">
            <a:avLst/>
          </a:prstGeom>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Grp="1" noChangeArrowheads="1"/>
          </p:cNvSpPr>
          <p:nvPr>
            <p:ph type="title"/>
          </p:nvPr>
        </p:nvSpPr>
        <p:spPr>
          <a:xfrm>
            <a:off x="360363" y="144463"/>
            <a:ext cx="3671887" cy="574675"/>
          </a:xfrm>
        </p:spPr>
        <p:txBody>
          <a:bodyPr/>
          <a:lstStyle/>
          <a:p>
            <a:pPr eaLnBrk="1" hangingPunct="1"/>
            <a:r>
              <a:rPr lang="en-GB" sz="1800" b="1" smtClean="0"/>
              <a:t>Progression in learning about cause &amp; effect</a:t>
            </a:r>
            <a:endParaRPr lang="en-US" sz="1800" b="1" smtClean="0"/>
          </a:p>
        </p:txBody>
      </p:sp>
      <p:sp>
        <p:nvSpPr>
          <p:cNvPr id="23555" name="Rectangle 4"/>
          <p:cNvSpPr>
            <a:spLocks noGrp="1" noChangeArrowheads="1"/>
          </p:cNvSpPr>
          <p:nvPr>
            <p:ph type="body" idx="1"/>
          </p:nvPr>
        </p:nvSpPr>
        <p:spPr>
          <a:xfrm>
            <a:off x="93663" y="727075"/>
            <a:ext cx="4165600" cy="1830388"/>
          </a:xfrm>
        </p:spPr>
        <p:txBody>
          <a:bodyPr/>
          <a:lstStyle/>
          <a:p>
            <a:pPr lvl="1" eaLnBrk="1" hangingPunct="1">
              <a:lnSpc>
                <a:spcPct val="87000"/>
              </a:lnSpc>
              <a:spcAft>
                <a:spcPts val="588"/>
              </a:spcAft>
              <a:buFont typeface="Wingdings" pitchFamily="2" charset="2"/>
              <a:buNone/>
            </a:pPr>
            <a:r>
              <a:rPr lang="en-GB" sz="1800" smtClean="0"/>
              <a:t>	</a:t>
            </a:r>
          </a:p>
          <a:p>
            <a:pPr lvl="1" eaLnBrk="1" hangingPunct="1">
              <a:lnSpc>
                <a:spcPct val="87000"/>
              </a:lnSpc>
              <a:spcAft>
                <a:spcPts val="588"/>
              </a:spcAft>
              <a:buFont typeface="Wingdings" pitchFamily="2" charset="2"/>
              <a:buNone/>
            </a:pPr>
            <a:r>
              <a:rPr lang="en-GB" sz="1800" smtClean="0"/>
              <a:t>	</a:t>
            </a:r>
            <a:endParaRPr lang="en-GB" sz="1800" i="1" smtClean="0"/>
          </a:p>
          <a:p>
            <a:pPr eaLnBrk="1" hangingPunct="1"/>
            <a:endParaRPr lang="en-US" sz="1800" i="1" smtClean="0"/>
          </a:p>
        </p:txBody>
      </p:sp>
      <p:sp>
        <p:nvSpPr>
          <p:cNvPr id="23556" name="Rectangle 5"/>
          <p:cNvSpPr>
            <a:spLocks noChangeArrowheads="1"/>
          </p:cNvSpPr>
          <p:nvPr/>
        </p:nvSpPr>
        <p:spPr bwMode="auto">
          <a:xfrm>
            <a:off x="288925" y="719138"/>
            <a:ext cx="3670300" cy="1870075"/>
          </a:xfrm>
          <a:prstGeom prst="rect">
            <a:avLst/>
          </a:prstGeom>
          <a:noFill/>
          <a:ln w="9525">
            <a:noFill/>
            <a:round/>
            <a:headEnd/>
            <a:tailEnd/>
          </a:ln>
        </p:spPr>
        <p:txBody>
          <a:bodyPr lIns="36738" tIns="19104" rIns="36738" bIns="19104"/>
          <a:lstStyle/>
          <a:p>
            <a:pPr marL="153988" indent="-153988" defTabSz="411163" hangingPunct="1">
              <a:lnSpc>
                <a:spcPct val="100000"/>
              </a:lnSpc>
              <a:spcBef>
                <a:spcPct val="20000"/>
              </a:spcBef>
              <a:buClr>
                <a:schemeClr val="accent1"/>
              </a:buClr>
              <a:buSzPct val="65000"/>
              <a:buFont typeface="Wingdings" pitchFamily="2" charset="2"/>
              <a:buChar char="n"/>
            </a:pPr>
            <a:r>
              <a:rPr lang="en-GB" sz="1400">
                <a:solidFill>
                  <a:schemeClr val="tx1"/>
                </a:solidFill>
                <a:latin typeface="Arial" charset="0"/>
              </a:rPr>
              <a:t>An accidental action causes an interesting outcome (19)</a:t>
            </a:r>
          </a:p>
          <a:p>
            <a:pPr marL="153988" indent="-153988" defTabSz="411163" hangingPunct="1">
              <a:lnSpc>
                <a:spcPct val="100000"/>
              </a:lnSpc>
              <a:spcBef>
                <a:spcPct val="20000"/>
              </a:spcBef>
              <a:buClr>
                <a:schemeClr val="accent1"/>
              </a:buClr>
              <a:buSzPct val="65000"/>
              <a:buFont typeface="Wingdings" pitchFamily="2" charset="2"/>
              <a:buChar char="n"/>
            </a:pPr>
            <a:r>
              <a:rPr lang="en-GB" sz="1400">
                <a:solidFill>
                  <a:schemeClr val="tx1"/>
                </a:solidFill>
                <a:latin typeface="Arial" charset="0"/>
              </a:rPr>
              <a:t>The action is repeated automatically at first (21)</a:t>
            </a:r>
          </a:p>
          <a:p>
            <a:pPr marL="153988" indent="-153988" defTabSz="411163" hangingPunct="1">
              <a:lnSpc>
                <a:spcPct val="100000"/>
              </a:lnSpc>
              <a:spcBef>
                <a:spcPct val="20000"/>
              </a:spcBef>
              <a:buClr>
                <a:schemeClr val="accent1"/>
              </a:buClr>
              <a:buSzPct val="65000"/>
              <a:buFont typeface="Wingdings" pitchFamily="2" charset="2"/>
              <a:buChar char="n"/>
            </a:pPr>
            <a:r>
              <a:rPr lang="en-GB" sz="1400">
                <a:solidFill>
                  <a:schemeClr val="tx1"/>
                </a:solidFill>
                <a:latin typeface="Arial" charset="0"/>
              </a:rPr>
              <a:t>The action continues to be repeated but with growing intention (23)</a:t>
            </a:r>
          </a:p>
          <a:p>
            <a:pPr marL="153988" indent="-153988" defTabSz="411163" hangingPunct="1">
              <a:lnSpc>
                <a:spcPct val="100000"/>
              </a:lnSpc>
              <a:spcBef>
                <a:spcPct val="20000"/>
              </a:spcBef>
              <a:buClr>
                <a:schemeClr val="accent1"/>
              </a:buClr>
              <a:buSzPct val="65000"/>
              <a:buFont typeface="Wingdings" pitchFamily="2" charset="2"/>
              <a:buChar char="n"/>
            </a:pPr>
            <a:r>
              <a:rPr lang="en-GB" sz="1400">
                <a:solidFill>
                  <a:schemeClr val="tx1"/>
                </a:solidFill>
                <a:latin typeface="Arial" charset="0"/>
              </a:rPr>
              <a:t>There is awareness that a single action will cause the outcome to occur (26)</a:t>
            </a:r>
            <a:endParaRPr lang="en-US" sz="1400">
              <a:solidFill>
                <a:schemeClr val="tx1"/>
              </a:solidFill>
              <a:latin typeface="Arial" charset="0"/>
            </a:endParaRPr>
          </a:p>
          <a:p>
            <a:pPr marL="153988" indent="-153988" defTabSz="411163" hangingPunct="1">
              <a:lnSpc>
                <a:spcPct val="100000"/>
              </a:lnSpc>
              <a:spcBef>
                <a:spcPct val="20000"/>
              </a:spcBef>
              <a:buClr>
                <a:schemeClr val="accent1"/>
              </a:buClr>
              <a:buSzPct val="65000"/>
              <a:buFont typeface="Wingdings" pitchFamily="2" charset="2"/>
              <a:buChar char="n"/>
            </a:pPr>
            <a:endParaRPr lang="en-US" sz="1500">
              <a:solidFill>
                <a:schemeClr val="tx1"/>
              </a:solidFill>
              <a:latin typeface="Arial" charset="0"/>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type="title"/>
          </p:nvPr>
        </p:nvSpPr>
        <p:spPr>
          <a:xfrm>
            <a:off x="215900" y="71438"/>
            <a:ext cx="3194050" cy="479425"/>
          </a:xfrm>
        </p:spPr>
        <p:txBody>
          <a:bodyPr/>
          <a:lstStyle/>
          <a:p>
            <a:pPr eaLnBrk="1" hangingPunct="1"/>
            <a:r>
              <a:rPr lang="en-GB" b="1" smtClean="0"/>
              <a:t>Object permanence</a:t>
            </a:r>
            <a:endParaRPr lang="en-US" b="1" smtClean="0"/>
          </a:p>
        </p:txBody>
      </p:sp>
      <p:sp>
        <p:nvSpPr>
          <p:cNvPr id="24579" name="Rectangle 4"/>
          <p:cNvSpPr>
            <a:spLocks noGrp="1" noChangeArrowheads="1"/>
          </p:cNvSpPr>
          <p:nvPr>
            <p:ph type="body" idx="1"/>
          </p:nvPr>
        </p:nvSpPr>
        <p:spPr>
          <a:xfrm>
            <a:off x="93663" y="727075"/>
            <a:ext cx="4165600" cy="1830388"/>
          </a:xfrm>
        </p:spPr>
        <p:txBody>
          <a:bodyPr/>
          <a:lstStyle/>
          <a:p>
            <a:pPr lvl="1" eaLnBrk="1" hangingPunct="1">
              <a:lnSpc>
                <a:spcPct val="87000"/>
              </a:lnSpc>
              <a:spcAft>
                <a:spcPts val="588"/>
              </a:spcAft>
              <a:buFont typeface="Wingdings" pitchFamily="2" charset="2"/>
              <a:buNone/>
            </a:pPr>
            <a:r>
              <a:rPr lang="en-GB" sz="1800" smtClean="0"/>
              <a:t>	</a:t>
            </a:r>
          </a:p>
          <a:p>
            <a:pPr lvl="1" eaLnBrk="1" hangingPunct="1">
              <a:lnSpc>
                <a:spcPct val="87000"/>
              </a:lnSpc>
              <a:spcAft>
                <a:spcPts val="588"/>
              </a:spcAft>
              <a:buFont typeface="Wingdings" pitchFamily="2" charset="2"/>
              <a:buNone/>
            </a:pPr>
            <a:r>
              <a:rPr lang="en-GB" sz="1800" smtClean="0"/>
              <a:t>	</a:t>
            </a:r>
            <a:r>
              <a:rPr lang="en-GB" sz="1800" i="1" smtClean="0"/>
              <a:t>Realising an object still exists even when it is out of sight/reach</a:t>
            </a:r>
          </a:p>
          <a:p>
            <a:pPr lvl="1" eaLnBrk="1" hangingPunct="1">
              <a:lnSpc>
                <a:spcPct val="87000"/>
              </a:lnSpc>
              <a:spcAft>
                <a:spcPts val="588"/>
              </a:spcAft>
              <a:buFont typeface="Wingdings" pitchFamily="2" charset="2"/>
              <a:buNone/>
            </a:pPr>
            <a:endParaRPr lang="en-GB" sz="1800" i="1" smtClean="0"/>
          </a:p>
          <a:p>
            <a:pPr eaLnBrk="1" hangingPunct="1"/>
            <a:endParaRPr lang="en-US" sz="1800" i="1" smtClean="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apture.PNG"/>
          <p:cNvPicPr>
            <a:picLocks noChangeAspect="1"/>
          </p:cNvPicPr>
          <p:nvPr/>
        </p:nvPicPr>
        <p:blipFill>
          <a:blip r:embed="rId3" cstate="print"/>
          <a:stretch>
            <a:fillRect/>
          </a:stretch>
        </p:blipFill>
        <p:spPr>
          <a:xfrm>
            <a:off x="432395" y="143718"/>
            <a:ext cx="3163694" cy="2409876"/>
          </a:xfrm>
          <a:prstGeom prst="rect">
            <a:avLst/>
          </a:prstGeom>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22" name="Object 2"/>
          <p:cNvGraphicFramePr>
            <a:graphicFrameLocks noGrp="1" noChangeAspect="1"/>
          </p:cNvGraphicFramePr>
          <p:nvPr>
            <p:ph/>
          </p:nvPr>
        </p:nvGraphicFramePr>
        <p:xfrm>
          <a:off x="504825" y="144463"/>
          <a:ext cx="3189288" cy="2633662"/>
        </p:xfrm>
        <a:graphic>
          <a:graphicData uri="http://schemas.openxmlformats.org/presentationml/2006/ole">
            <mc:AlternateContent xmlns:mc="http://schemas.openxmlformats.org/markup-compatibility/2006">
              <mc:Choice xmlns:v="urn:schemas-microsoft-com:vml" Requires="v">
                <p:oleObj spid="_x0000_s5133" name="Acrobat Document" r:id="rId4" imgW="7578000" imgH="10719000" progId="AcroExch.Document.DC">
                  <p:embed/>
                </p:oleObj>
              </mc:Choice>
              <mc:Fallback>
                <p:oleObj name="Acrobat Document" r:id="rId4" imgW="7578000" imgH="10719000" progId="AcroExch.Document.DC">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t="41571"/>
                      <a:stretch>
                        <a:fillRect/>
                      </a:stretch>
                    </p:blipFill>
                    <p:spPr bwMode="auto">
                      <a:xfrm>
                        <a:off x="504825" y="144463"/>
                        <a:ext cx="3189288" cy="2633662"/>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8311" name="Rectangle 7"/>
          <p:cNvSpPr>
            <a:spLocks noChangeArrowheads="1"/>
          </p:cNvSpPr>
          <p:nvPr/>
        </p:nvSpPr>
        <p:spPr bwMode="auto">
          <a:xfrm>
            <a:off x="2808288" y="1223963"/>
            <a:ext cx="792162" cy="1439862"/>
          </a:xfrm>
          <a:prstGeom prst="rect">
            <a:avLst/>
          </a:prstGeom>
          <a:noFill/>
          <a:ln w="25400">
            <a:solidFill>
              <a:schemeClr val="hlink"/>
            </a:solidFill>
            <a:miter lim="800000"/>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83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11" grpId="0" animBg="1"/>
    </p:bldLst>
  </p:timing>
</p:sld>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184150" rtl="0" eaLnBrk="1" fontAlgn="base" latinLnBrk="0" hangingPunct="0">
          <a:lnSpc>
            <a:spcPct val="82000"/>
          </a:lnSpc>
          <a:spcBef>
            <a:spcPct val="0"/>
          </a:spcBef>
          <a:spcAft>
            <a:spcPct val="0"/>
          </a:spcAft>
          <a:buClr>
            <a:srgbClr val="000000"/>
          </a:buClr>
          <a:buSzPct val="45000"/>
          <a:buFont typeface="Wingdings" pitchFamily="2" charset="2"/>
          <a:buNone/>
          <a:tabLst/>
          <a:defRPr kumimoji="0" lang="en-GB" sz="1000" b="0" i="0" u="none" strike="noStrike" cap="none" normalizeH="0" baseline="0" smtClean="0">
            <a:ln>
              <a:noFill/>
            </a:ln>
            <a:solidFill>
              <a:schemeClr val="bg1"/>
            </a:solidFill>
            <a:effectLst/>
            <a:latin typeface="Times New Roman" pitchFamily="18"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184150" rtl="0" eaLnBrk="1" fontAlgn="base" latinLnBrk="0" hangingPunct="0">
          <a:lnSpc>
            <a:spcPct val="82000"/>
          </a:lnSpc>
          <a:spcBef>
            <a:spcPct val="0"/>
          </a:spcBef>
          <a:spcAft>
            <a:spcPct val="0"/>
          </a:spcAft>
          <a:buClr>
            <a:srgbClr val="000000"/>
          </a:buClr>
          <a:buSzPct val="45000"/>
          <a:buFont typeface="Wingdings" pitchFamily="2" charset="2"/>
          <a:buNone/>
          <a:tabLst/>
          <a:defRPr kumimoji="0" lang="en-GB" sz="1000" b="0" i="0" u="none" strike="noStrike" cap="none" normalizeH="0" baseline="0" smtClean="0">
            <a:ln>
              <a:noFill/>
            </a:ln>
            <a:solidFill>
              <a:schemeClr val="bg1"/>
            </a:solidFill>
            <a:effectLst/>
            <a:latin typeface="Times New Roman" pitchFamily="18"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1354</TotalTime>
  <Words>2252</Words>
  <Application>Microsoft Office PowerPoint</Application>
  <PresentationFormat>Custom</PresentationFormat>
  <Paragraphs>316</Paragraphs>
  <Slides>45</Slides>
  <Notes>40</Notes>
  <HiddenSlides>0</HiddenSlides>
  <MMClips>1</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47" baseType="lpstr">
      <vt:lpstr>Edge</vt:lpstr>
      <vt:lpstr>Acrobat Document</vt:lpstr>
      <vt:lpstr>Routes for Learning </vt:lpstr>
      <vt:lpstr>Landmarks on the Routemap</vt:lpstr>
      <vt:lpstr>PowerPoint Presentation</vt:lpstr>
      <vt:lpstr>PowerPoint Presentation</vt:lpstr>
      <vt:lpstr>Intentional Communication </vt:lpstr>
      <vt:lpstr>Main stages in the development of communication skills</vt:lpstr>
      <vt:lpstr>PowerPoint Presentation</vt:lpstr>
      <vt:lpstr>PowerPoint Presentation</vt:lpstr>
      <vt:lpstr>PowerPoint Presentation</vt:lpstr>
      <vt:lpstr>PowerPoint Presentation</vt:lpstr>
      <vt:lpstr>Pre-intentional communication</vt:lpstr>
      <vt:lpstr>PowerPoint Presentation</vt:lpstr>
      <vt:lpstr>PowerPoint Presentation</vt:lpstr>
      <vt:lpstr>Pre-intentional communication</vt:lpstr>
      <vt:lpstr>PowerPoint Presentation</vt:lpstr>
      <vt:lpstr>PowerPoint Presentation</vt:lpstr>
      <vt:lpstr>PowerPoint Presentation</vt:lpstr>
      <vt:lpstr>PowerPoint Presentation</vt:lpstr>
      <vt:lpstr>PowerPoint Presentation</vt:lpstr>
      <vt:lpstr>Pre-intentional communication</vt:lpstr>
      <vt:lpstr>PowerPoint Presentation</vt:lpstr>
      <vt:lpstr>Stages in the development of communication </vt:lpstr>
      <vt:lpstr>PowerPoint Presentation</vt:lpstr>
      <vt:lpstr>Stages of pre-intentional communication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Cognitive landmarks</vt:lpstr>
      <vt:lpstr>PowerPoint Presentation</vt:lpstr>
      <vt:lpstr>PowerPoint Presentation</vt:lpstr>
      <vt:lpstr>PowerPoint Presentation</vt:lpstr>
      <vt:lpstr>Contingency awareness</vt:lpstr>
      <vt:lpstr>Contingency awareness</vt:lpstr>
      <vt:lpstr>PowerPoint Presentation</vt:lpstr>
      <vt:lpstr>Progression in learning about cause &amp; effect</vt:lpstr>
      <vt:lpstr>Object permanence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Development</dc:title>
  <dc:creator>Phil Martin</dc:creator>
  <dc:description>Orange title on dark blue background with orange stripes on bottom border</dc:description>
  <cp:lastModifiedBy>Windows User</cp:lastModifiedBy>
  <cp:revision>69</cp:revision>
  <dcterms:modified xsi:type="dcterms:W3CDTF">2018-02-16T11:17:19Z</dcterms:modified>
</cp:coreProperties>
</file>