
<file path=[Content_Types].xml><?xml version="1.0" encoding="utf-8"?>
<Types xmlns="http://schemas.openxmlformats.org/package/2006/content-types">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rts/chart1.xml" ContentType="application/vnd.openxmlformats-officedocument.drawingml.chart+xml"/>
  <Override PartName="/ppt/notesSlides/notesSlide4.xml" ContentType="application/vnd.openxmlformats-officedocument.presentationml.notesSlide+xml"/>
  <Override PartName="/ppt/charts/chart2.xml" ContentType="application/vnd.openxmlformats-officedocument.drawingml.chart+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6"/>
  </p:notesMasterIdLst>
  <p:sldIdLst>
    <p:sldId id="256" r:id="rId2"/>
    <p:sldId id="257" r:id="rId3"/>
    <p:sldId id="258" r:id="rId4"/>
    <p:sldId id="259" r:id="rId5"/>
    <p:sldId id="260" r:id="rId6"/>
    <p:sldId id="261" r:id="rId7"/>
    <p:sldId id="262" r:id="rId8"/>
    <p:sldId id="263" r:id="rId9"/>
    <p:sldId id="264" r:id="rId10"/>
    <p:sldId id="265" r:id="rId11"/>
    <p:sldId id="266" r:id="rId12"/>
    <p:sldId id="269" r:id="rId13"/>
    <p:sldId id="267" r:id="rId14"/>
    <p:sldId id="268" r:id="rId15"/>
  </p:sldIdLst>
  <p:sldSz cx="12192000" cy="6858000"/>
  <p:notesSz cx="6858000" cy="12192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1"/>
    <p:restoredTop sz="77794" autoAdjust="0"/>
  </p:normalViewPr>
  <p:slideViewPr>
    <p:cSldViewPr snapToGrid="0" snapToObjects="1">
      <p:cViewPr varScale="1">
        <p:scale>
          <a:sx n="49" d="100"/>
          <a:sy n="49" d="100"/>
        </p:scale>
        <p:origin x="1312" y="2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rts/_rels/chart1.xml.rels><?xml version="1.0" encoding="UTF-8" standalone="yes"?>
<Relationships xmlns="http://schemas.openxmlformats.org/package/2006/relationships"><Relationship Id="rId1" Type="http://schemas.openxmlformats.org/officeDocument/2006/relationships/package" Target="../embeddings/Microsoft_Excel_Worksheet.xlsx"/></Relationships>
</file>

<file path=ppt/charts/_rels/chart2.xml.rels><?xml version="1.0" encoding="UTF-8" standalone="yes"?>
<Relationships xmlns="http://schemas.openxmlformats.org/package/2006/relationships"><Relationship Id="rId1" Type="http://schemas.openxmlformats.org/officeDocument/2006/relationships/package" Target="../embeddings/Microsoft_Excel_Worksheet1.xlsx"/></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1"/>
  <c:style val="2"/>
  <c:chart>
    <c:autoTitleDeleted val="1"/>
    <c:plotArea>
      <c:layout/>
      <c:barChart>
        <c:barDir val="col"/>
        <c:grouping val="clustered"/>
        <c:varyColors val="0"/>
        <c:ser>
          <c:idx val="0"/>
          <c:order val="0"/>
          <c:tx>
            <c:strRef>
              <c:f>Sheet1!$B$1</c:f>
              <c:strCache>
                <c:ptCount val="1"/>
                <c:pt idx="0">
                  <c:v>Millions of Jobs</c:v>
                </c:pt>
              </c:strCache>
            </c:strRef>
          </c:tx>
          <c:spPr>
            <a:solidFill>
              <a:srgbClr val="FF7A59"/>
            </a:solidFill>
            <a:effectLst/>
          </c:spPr>
          <c:invertIfNegative val="0"/>
          <c:dPt>
            <c:idx val="0"/>
            <c:invertIfNegative val="0"/>
            <c:bubble3D val="0"/>
            <c:extLst>
              <c:ext xmlns:c16="http://schemas.microsoft.com/office/drawing/2014/chart" uri="{C3380CC4-5D6E-409C-BE32-E72D297353CC}">
                <c16:uniqueId val="{00000001-FC2C-4941-BA96-5CD2FDC0A58E}"/>
              </c:ext>
            </c:extLst>
          </c:dPt>
          <c:dPt>
            <c:idx val="1"/>
            <c:invertIfNegative val="0"/>
            <c:bubble3D val="0"/>
            <c:spPr>
              <a:solidFill>
                <a:srgbClr val="1E2761"/>
              </a:solidFill>
              <a:effectLst/>
            </c:spPr>
            <c:extLst>
              <c:ext xmlns:c16="http://schemas.microsoft.com/office/drawing/2014/chart" uri="{C3380CC4-5D6E-409C-BE32-E72D297353CC}">
                <c16:uniqueId val="{00000003-FC2C-4941-BA96-5CD2FDC0A58E}"/>
              </c:ext>
            </c:extLst>
          </c:dPt>
          <c:dLbls>
            <c:numFmt formatCode="#,##0" sourceLinked="0"/>
            <c:spPr>
              <a:noFill/>
              <a:ln>
                <a:noFill/>
              </a:ln>
              <a:effectLst/>
            </c:spPr>
            <c:txPr>
              <a:bodyPr/>
              <a:lstStyle/>
              <a:p>
                <a:pPr>
                  <a:defRPr sz="1100" b="0" i="0" u="none" strike="noStrike">
                    <a:solidFill>
                      <a:srgbClr val="1A1F36"/>
                    </a:solidFill>
                    <a:latin typeface="Arial"/>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Sheet1!$A$2:$A$3</c:f>
              <c:strCache>
                <c:ptCount val="2"/>
                <c:pt idx="0">
                  <c:v>Displaced</c:v>
                </c:pt>
                <c:pt idx="1">
                  <c:v>Created</c:v>
                </c:pt>
              </c:strCache>
            </c:strRef>
          </c:cat>
          <c:val>
            <c:numRef>
              <c:f>Sheet1!$B$2:$B$3</c:f>
              <c:numCache>
                <c:formatCode>General</c:formatCode>
                <c:ptCount val="2"/>
                <c:pt idx="0">
                  <c:v>83</c:v>
                </c:pt>
                <c:pt idx="1">
                  <c:v>69</c:v>
                </c:pt>
              </c:numCache>
            </c:numRef>
          </c:val>
          <c:extLst>
            <c:ext xmlns:c16="http://schemas.microsoft.com/office/drawing/2014/chart" uri="{C3380CC4-5D6E-409C-BE32-E72D297353CC}">
              <c16:uniqueId val="{00000004-FC2C-4941-BA96-5CD2FDC0A58E}"/>
            </c:ext>
          </c:extLst>
        </c:ser>
        <c:dLbls>
          <c:showLegendKey val="0"/>
          <c:showVal val="1"/>
          <c:showCatName val="0"/>
          <c:showSerName val="0"/>
          <c:showPercent val="0"/>
          <c:showBubbleSize val="0"/>
        </c:dLbls>
        <c:gapWidth val="150"/>
        <c:axId val="2094734554"/>
        <c:axId val="2094734552"/>
      </c:barChart>
      <c:catAx>
        <c:axId val="2094734554"/>
        <c:scaling>
          <c:orientation val="minMax"/>
        </c:scaling>
        <c:delete val="0"/>
        <c:axPos val="b"/>
        <c:numFmt formatCode="General" sourceLinked="1"/>
        <c:majorTickMark val="out"/>
        <c:minorTickMark val="none"/>
        <c:tickLblPos val="low"/>
        <c:spPr>
          <a:ln w="12700" cap="flat">
            <a:solidFill>
              <a:srgbClr val="888888"/>
            </a:solidFill>
            <a:prstDash val="solid"/>
            <a:round/>
          </a:ln>
        </c:spPr>
        <c:txPr>
          <a:bodyPr/>
          <a:lstStyle/>
          <a:p>
            <a:pPr>
              <a:defRPr sz="1000" b="0" i="0" u="none" strike="noStrike">
                <a:solidFill>
                  <a:srgbClr val="5B6B8C"/>
                </a:solidFill>
                <a:latin typeface="Arial"/>
              </a:defRPr>
            </a:pPr>
            <a:endParaRPr lang="en-US"/>
          </a:p>
        </c:txPr>
        <c:crossAx val="2094734552"/>
        <c:crosses val="autoZero"/>
        <c:auto val="1"/>
        <c:lblAlgn val="ctr"/>
        <c:lblOffset val="100"/>
        <c:noMultiLvlLbl val="1"/>
      </c:catAx>
      <c:valAx>
        <c:axId val="2094734552"/>
        <c:scaling>
          <c:orientation val="minMax"/>
        </c:scaling>
        <c:delete val="0"/>
        <c:axPos val="l"/>
        <c:majorGridlines>
          <c:spPr>
            <a:ln w="6350" cap="flat">
              <a:solidFill>
                <a:srgbClr val="E2E8F0"/>
              </a:solidFill>
              <a:prstDash val="solid"/>
              <a:round/>
            </a:ln>
          </c:spPr>
        </c:majorGridlines>
        <c:numFmt formatCode="General" sourceLinked="0"/>
        <c:majorTickMark val="out"/>
        <c:minorTickMark val="none"/>
        <c:tickLblPos val="nextTo"/>
        <c:spPr>
          <a:ln w="12700" cap="flat">
            <a:solidFill>
              <a:srgbClr val="888888"/>
            </a:solidFill>
            <a:prstDash val="solid"/>
            <a:round/>
          </a:ln>
        </c:spPr>
        <c:txPr>
          <a:bodyPr/>
          <a:lstStyle/>
          <a:p>
            <a:pPr>
              <a:defRPr sz="900" b="0" i="0" u="none" strike="noStrike">
                <a:solidFill>
                  <a:srgbClr val="5B6B8C"/>
                </a:solidFill>
                <a:latin typeface="Arial"/>
              </a:defRPr>
            </a:pPr>
            <a:endParaRPr lang="en-US"/>
          </a:p>
        </c:txPr>
        <c:crossAx val="2094734554"/>
        <c:crosses val="autoZero"/>
        <c:crossBetween val="between"/>
      </c:valAx>
      <c:spPr>
        <a:noFill/>
        <a:ln>
          <a:noFill/>
        </a:ln>
        <a:effectLst/>
      </c:spPr>
    </c:plotArea>
    <c:plotVisOnly val="1"/>
    <c:dispBlanksAs val="span"/>
    <c:showDLblsOverMax val="1"/>
  </c:chart>
  <c:spPr>
    <a:solidFill>
      <a:srgbClr val="FFFFFF"/>
    </a:solidFill>
    <a:ln>
      <a:noFill/>
    </a:ln>
    <a:effectLst/>
  </c:spPr>
  <c:externalData r:id="rId1">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1"/>
  <c:style val="2"/>
  <c:chart>
    <c:autoTitleDeleted val="1"/>
    <c:plotArea>
      <c:layout/>
      <c:barChart>
        <c:barDir val="bar"/>
        <c:grouping val="clustered"/>
        <c:varyColors val="0"/>
        <c:ser>
          <c:idx val="0"/>
          <c:order val="0"/>
          <c:tx>
            <c:strRef>
              <c:f>Sheet1!$B$1</c:f>
              <c:strCache>
                <c:ptCount val="1"/>
                <c:pt idx="0">
                  <c:v>% of jobs</c:v>
                </c:pt>
              </c:strCache>
            </c:strRef>
          </c:tx>
          <c:spPr>
            <a:solidFill>
              <a:srgbClr val="FF7A59"/>
            </a:solidFill>
            <a:effectLst/>
          </c:spPr>
          <c:invertIfNegative val="0"/>
          <c:dPt>
            <c:idx val="0"/>
            <c:invertIfNegative val="0"/>
            <c:bubble3D val="0"/>
            <c:extLst>
              <c:ext xmlns:c16="http://schemas.microsoft.com/office/drawing/2014/chart" uri="{C3380CC4-5D6E-409C-BE32-E72D297353CC}">
                <c16:uniqueId val="{00000001-617C-4DBA-9C57-550867BC1691}"/>
              </c:ext>
            </c:extLst>
          </c:dPt>
          <c:dPt>
            <c:idx val="1"/>
            <c:invertIfNegative val="0"/>
            <c:bubble3D val="0"/>
            <c:spPr>
              <a:solidFill>
                <a:srgbClr val="1E2761"/>
              </a:solidFill>
              <a:effectLst/>
            </c:spPr>
            <c:extLst>
              <c:ext xmlns:c16="http://schemas.microsoft.com/office/drawing/2014/chart" uri="{C3380CC4-5D6E-409C-BE32-E72D297353CC}">
                <c16:uniqueId val="{00000003-617C-4DBA-9C57-550867BC1691}"/>
              </c:ext>
            </c:extLst>
          </c:dPt>
          <c:dLbls>
            <c:numFmt formatCode="#,##0" sourceLinked="0"/>
            <c:spPr>
              <a:noFill/>
              <a:ln>
                <a:noFill/>
              </a:ln>
              <a:effectLst/>
            </c:spPr>
            <c:txPr>
              <a:bodyPr/>
              <a:lstStyle/>
              <a:p>
                <a:pPr>
                  <a:defRPr sz="1100" b="0" i="0" u="none" strike="noStrike">
                    <a:solidFill>
                      <a:srgbClr val="1A1F36"/>
                    </a:solidFill>
                    <a:latin typeface="Arial"/>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Sheet1!$A$2:$A$3</c:f>
              <c:strCache>
                <c:ptCount val="2"/>
                <c:pt idx="0">
                  <c:v>Frey &amp; Osborne
(occupation-level)</c:v>
                </c:pt>
                <c:pt idx="1">
                  <c:v>OECD
(task-level)</c:v>
                </c:pt>
              </c:strCache>
            </c:strRef>
          </c:cat>
          <c:val>
            <c:numRef>
              <c:f>Sheet1!$B$2:$B$3</c:f>
              <c:numCache>
                <c:formatCode>General</c:formatCode>
                <c:ptCount val="2"/>
                <c:pt idx="0">
                  <c:v>47</c:v>
                </c:pt>
                <c:pt idx="1">
                  <c:v>9</c:v>
                </c:pt>
              </c:numCache>
            </c:numRef>
          </c:val>
          <c:extLst>
            <c:ext xmlns:c16="http://schemas.microsoft.com/office/drawing/2014/chart" uri="{C3380CC4-5D6E-409C-BE32-E72D297353CC}">
              <c16:uniqueId val="{00000004-617C-4DBA-9C57-550867BC1691}"/>
            </c:ext>
          </c:extLst>
        </c:ser>
        <c:dLbls>
          <c:showLegendKey val="0"/>
          <c:showVal val="1"/>
          <c:showCatName val="0"/>
          <c:showSerName val="0"/>
          <c:showPercent val="0"/>
          <c:showBubbleSize val="0"/>
        </c:dLbls>
        <c:gapWidth val="150"/>
        <c:axId val="2094734554"/>
        <c:axId val="2094734552"/>
      </c:barChart>
      <c:catAx>
        <c:axId val="2094734554"/>
        <c:scaling>
          <c:orientation val="minMax"/>
        </c:scaling>
        <c:delete val="0"/>
        <c:axPos val="l"/>
        <c:numFmt formatCode="General" sourceLinked="1"/>
        <c:majorTickMark val="out"/>
        <c:minorTickMark val="none"/>
        <c:tickLblPos val="nextTo"/>
        <c:spPr>
          <a:ln w="12700" cap="flat">
            <a:solidFill>
              <a:srgbClr val="888888"/>
            </a:solidFill>
            <a:prstDash val="solid"/>
            <a:round/>
          </a:ln>
        </c:spPr>
        <c:txPr>
          <a:bodyPr/>
          <a:lstStyle/>
          <a:p>
            <a:pPr>
              <a:defRPr sz="1050" b="0" i="0" u="none" strike="noStrike">
                <a:solidFill>
                  <a:srgbClr val="5B6B8C"/>
                </a:solidFill>
                <a:latin typeface="Arial"/>
              </a:defRPr>
            </a:pPr>
            <a:endParaRPr lang="en-US"/>
          </a:p>
        </c:txPr>
        <c:crossAx val="2094734552"/>
        <c:crosses val="autoZero"/>
        <c:auto val="1"/>
        <c:lblAlgn val="ctr"/>
        <c:lblOffset val="100"/>
        <c:noMultiLvlLbl val="1"/>
      </c:catAx>
      <c:valAx>
        <c:axId val="2094734552"/>
        <c:scaling>
          <c:orientation val="minMax"/>
        </c:scaling>
        <c:delete val="0"/>
        <c:axPos val="b"/>
        <c:majorGridlines>
          <c:spPr>
            <a:ln w="6350" cap="flat">
              <a:solidFill>
                <a:srgbClr val="E2E8F0"/>
              </a:solidFill>
              <a:prstDash val="solid"/>
              <a:round/>
            </a:ln>
          </c:spPr>
        </c:majorGridlines>
        <c:numFmt formatCode="General" sourceLinked="0"/>
        <c:majorTickMark val="out"/>
        <c:minorTickMark val="none"/>
        <c:tickLblPos val="low"/>
        <c:spPr>
          <a:ln w="12700" cap="flat">
            <a:solidFill>
              <a:srgbClr val="888888"/>
            </a:solidFill>
            <a:prstDash val="solid"/>
            <a:round/>
          </a:ln>
        </c:spPr>
        <c:txPr>
          <a:bodyPr/>
          <a:lstStyle/>
          <a:p>
            <a:pPr>
              <a:defRPr sz="900" b="0" i="0" u="none" strike="noStrike">
                <a:solidFill>
                  <a:srgbClr val="5B6B8C"/>
                </a:solidFill>
                <a:latin typeface="Arial"/>
              </a:defRPr>
            </a:pPr>
            <a:endParaRPr lang="en-US"/>
          </a:p>
        </c:txPr>
        <c:crossAx val="2094734554"/>
        <c:crosses val="autoZero"/>
        <c:crossBetween val="between"/>
      </c:valAx>
      <c:spPr>
        <a:noFill/>
        <a:ln>
          <a:noFill/>
        </a:ln>
        <a:effectLst/>
      </c:spPr>
    </c:plotArea>
    <c:plotVisOnly val="1"/>
    <c:dispBlanksAs val="span"/>
    <c:showDLblsOverMax val="1"/>
  </c:chart>
  <c:spPr>
    <a:solidFill>
      <a:srgbClr val="FFFFFF"/>
    </a:solidFill>
    <a:ln>
      <a:noFill/>
    </a:ln>
    <a:effectLst/>
  </c:spPr>
  <c:externalData r:id="rId1">
    <c:autoUpdate val="0"/>
  </c:externalData>
</c:chartSpac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59038361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kern="1200" dirty="0">
                <a:solidFill>
                  <a:schemeClr val="tx1"/>
                </a:solidFill>
                <a:effectLst/>
                <a:latin typeface="+mn-lt"/>
                <a:ea typeface="+mn-ea"/>
                <a:cs typeface="+mn-cs"/>
              </a:rPr>
              <a:t>Good morning. My name is Sahyra Khan, and today I will present my MSc research proposal titled "The Impact of Artificial Intelligence on Employment and Workforce Transformation."</a:t>
            </a:r>
          </a:p>
          <a:p>
            <a:r>
              <a:rPr lang="en-GB" sz="1200" b="0" kern="1200" dirty="0">
                <a:solidFill>
                  <a:schemeClr val="tx1"/>
                </a:solidFill>
                <a:effectLst/>
                <a:latin typeface="+mn-lt"/>
                <a:ea typeface="+mn-ea"/>
                <a:cs typeface="+mn-cs"/>
              </a:rPr>
              <a:t>This research investigates how AI is changing employment across different industries, how workforce skill requirements are evolving, and what organisations can do to help employees adapt successfully to these changes.</a:t>
            </a:r>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Artificial Intelligence has developed rapidly over the last few years. Technologies such as machine learning, robotics and generative AI are now being used across healthcare, finance, manufacturing and education.</a:t>
            </a:r>
          </a:p>
          <a:p>
            <a:r>
              <a:rPr lang="en-GB" sz="1200" kern="1200" dirty="0">
                <a:solidFill>
                  <a:schemeClr val="tx1"/>
                </a:solidFill>
                <a:effectLst/>
                <a:latin typeface="+mn-lt"/>
                <a:ea typeface="+mn-ea"/>
                <a:cs typeface="+mn-cs"/>
              </a:rPr>
              <a:t>Many experts describe AI as one of the biggest technological changes since the Industrial Revolution because it is changing how organisations operate and how people work.</a:t>
            </a:r>
          </a:p>
          <a:p>
            <a:r>
              <a:rPr lang="en-GB" sz="1200" kern="1200" dirty="0">
                <a:solidFill>
                  <a:schemeClr val="tx1"/>
                </a:solidFill>
                <a:effectLst/>
                <a:latin typeface="+mn-lt"/>
                <a:ea typeface="+mn-ea"/>
                <a:cs typeface="+mn-cs"/>
              </a:rPr>
              <a:t>According to </a:t>
            </a:r>
            <a:r>
              <a:rPr lang="en-GB" sz="1200" b="1" kern="1200" dirty="0">
                <a:solidFill>
                  <a:schemeClr val="tx1"/>
                </a:solidFill>
                <a:effectLst/>
                <a:latin typeface="+mn-lt"/>
                <a:ea typeface="+mn-ea"/>
                <a:cs typeface="+mn-cs"/>
              </a:rPr>
              <a:t>Goldman Sachs</a:t>
            </a:r>
            <a:r>
              <a:rPr lang="en-GB" sz="1200" kern="1200" dirty="0">
                <a:solidFill>
                  <a:schemeClr val="tx1"/>
                </a:solidFill>
                <a:effectLst/>
                <a:latin typeface="+mn-lt"/>
                <a:ea typeface="+mn-ea"/>
                <a:cs typeface="+mn-cs"/>
              </a:rPr>
              <a:t>, AI could automate work equivalent to around </a:t>
            </a:r>
            <a:r>
              <a:rPr lang="en-GB" sz="1200" b="1" kern="1200" dirty="0">
                <a:solidFill>
                  <a:schemeClr val="tx1"/>
                </a:solidFill>
                <a:effectLst/>
                <a:latin typeface="+mn-lt"/>
                <a:ea typeface="+mn-ea"/>
                <a:cs typeface="+mn-cs"/>
              </a:rPr>
              <a:t>300 million full-time jobs</a:t>
            </a:r>
            <a:r>
              <a:rPr lang="en-GB" sz="1200" kern="1200" dirty="0">
                <a:solidFill>
                  <a:schemeClr val="tx1"/>
                </a:solidFill>
                <a:effectLst/>
                <a:latin typeface="+mn-lt"/>
                <a:ea typeface="+mn-ea"/>
                <a:cs typeface="+mn-cs"/>
              </a:rPr>
              <a:t> worldwide.</a:t>
            </a:r>
          </a:p>
          <a:p>
            <a:r>
              <a:rPr lang="en-GB" sz="1200" kern="1200" dirty="0">
                <a:solidFill>
                  <a:schemeClr val="tx1"/>
                </a:solidFill>
                <a:effectLst/>
                <a:latin typeface="+mn-lt"/>
                <a:ea typeface="+mn-ea"/>
                <a:cs typeface="+mn-cs"/>
              </a:rPr>
              <a:t>The </a:t>
            </a:r>
            <a:r>
              <a:rPr lang="en-GB" sz="1200" b="1" kern="1200" dirty="0">
                <a:solidFill>
                  <a:schemeClr val="tx1"/>
                </a:solidFill>
                <a:effectLst/>
                <a:latin typeface="+mn-lt"/>
                <a:ea typeface="+mn-ea"/>
                <a:cs typeface="+mn-cs"/>
              </a:rPr>
              <a:t>World Economic Forum</a:t>
            </a:r>
            <a:r>
              <a:rPr lang="en-GB" sz="1200" kern="1200" dirty="0">
                <a:solidFill>
                  <a:schemeClr val="tx1"/>
                </a:solidFill>
                <a:effectLst/>
                <a:latin typeface="+mn-lt"/>
                <a:ea typeface="+mn-ea"/>
                <a:cs typeface="+mn-cs"/>
              </a:rPr>
              <a:t> predicts </a:t>
            </a:r>
            <a:r>
              <a:rPr lang="en-GB" sz="1200" b="1" kern="1200" dirty="0">
                <a:solidFill>
                  <a:schemeClr val="tx1"/>
                </a:solidFill>
                <a:effectLst/>
                <a:latin typeface="+mn-lt"/>
                <a:ea typeface="+mn-ea"/>
                <a:cs typeface="+mn-cs"/>
              </a:rPr>
              <a:t>83 million jobs may disappear</a:t>
            </a:r>
            <a:r>
              <a:rPr lang="en-GB" sz="1200" kern="1200" dirty="0">
                <a:solidFill>
                  <a:schemeClr val="tx1"/>
                </a:solidFill>
                <a:effectLst/>
                <a:latin typeface="+mn-lt"/>
                <a:ea typeface="+mn-ea"/>
                <a:cs typeface="+mn-cs"/>
              </a:rPr>
              <a:t>, while </a:t>
            </a:r>
            <a:r>
              <a:rPr lang="en-GB" sz="1200" b="1" kern="1200" dirty="0">
                <a:solidFill>
                  <a:schemeClr val="tx1"/>
                </a:solidFill>
                <a:effectLst/>
                <a:latin typeface="+mn-lt"/>
                <a:ea typeface="+mn-ea"/>
                <a:cs typeface="+mn-cs"/>
              </a:rPr>
              <a:t>69 million new jobs</a:t>
            </a:r>
            <a:r>
              <a:rPr lang="en-GB" sz="1200" kern="1200" dirty="0">
                <a:solidFill>
                  <a:schemeClr val="tx1"/>
                </a:solidFill>
                <a:effectLst/>
                <a:latin typeface="+mn-lt"/>
                <a:ea typeface="+mn-ea"/>
                <a:cs typeface="+mn-cs"/>
              </a:rPr>
              <a:t> will be created by 2027, giving a net loss of </a:t>
            </a:r>
            <a:r>
              <a:rPr lang="en-GB" sz="1200" b="1" kern="1200" dirty="0">
                <a:solidFill>
                  <a:schemeClr val="tx1"/>
                </a:solidFill>
                <a:effectLst/>
                <a:latin typeface="+mn-lt"/>
                <a:ea typeface="+mn-ea"/>
                <a:cs typeface="+mn-cs"/>
              </a:rPr>
              <a:t>14 million jobs</a:t>
            </a:r>
            <a:r>
              <a:rPr lang="en-GB" sz="1200" kern="1200" dirty="0">
                <a:solidFill>
                  <a:schemeClr val="tx1"/>
                </a:solidFill>
                <a:effectLst/>
                <a:latin typeface="+mn-lt"/>
                <a:ea typeface="+mn-ea"/>
                <a:cs typeface="+mn-cs"/>
              </a:rPr>
              <a:t>.</a:t>
            </a:r>
          </a:p>
          <a:p>
            <a:r>
              <a:rPr lang="en-GB" sz="1200" kern="1200" dirty="0">
                <a:solidFill>
                  <a:schemeClr val="tx1"/>
                </a:solidFill>
                <a:effectLst/>
                <a:latin typeface="+mn-lt"/>
                <a:ea typeface="+mn-ea"/>
                <a:cs typeface="+mn-cs"/>
              </a:rPr>
              <a:t>In the UK, around </a:t>
            </a:r>
            <a:r>
              <a:rPr lang="en-GB" sz="1200" b="1" kern="1200" dirty="0">
                <a:solidFill>
                  <a:schemeClr val="tx1"/>
                </a:solidFill>
                <a:effectLst/>
                <a:latin typeface="+mn-lt"/>
                <a:ea typeface="+mn-ea"/>
                <a:cs typeface="+mn-cs"/>
              </a:rPr>
              <a:t>1.5 million workers</a:t>
            </a:r>
            <a:r>
              <a:rPr lang="en-GB" sz="1200" kern="1200" dirty="0">
                <a:solidFill>
                  <a:schemeClr val="tx1"/>
                </a:solidFill>
                <a:effectLst/>
                <a:latin typeface="+mn-lt"/>
                <a:ea typeface="+mn-ea"/>
                <a:cs typeface="+mn-cs"/>
              </a:rPr>
              <a:t>, or </a:t>
            </a:r>
            <a:r>
              <a:rPr lang="en-GB" sz="1200" b="1" kern="1200" dirty="0">
                <a:solidFill>
                  <a:schemeClr val="tx1"/>
                </a:solidFill>
                <a:effectLst/>
                <a:latin typeface="+mn-lt"/>
                <a:ea typeface="+mn-ea"/>
                <a:cs typeface="+mn-cs"/>
              </a:rPr>
              <a:t>7.4% of the workforce</a:t>
            </a:r>
            <a:r>
              <a:rPr lang="en-GB" sz="1200" kern="1200" dirty="0">
                <a:solidFill>
                  <a:schemeClr val="tx1"/>
                </a:solidFill>
                <a:effectLst/>
                <a:latin typeface="+mn-lt"/>
                <a:ea typeface="+mn-ea"/>
                <a:cs typeface="+mn-cs"/>
              </a:rPr>
              <a:t>, are considered to be in occupations at high risk of automation.</a:t>
            </a:r>
          </a:p>
          <a:p>
            <a:r>
              <a:rPr lang="en-GB" sz="1200" kern="1200" dirty="0">
                <a:solidFill>
                  <a:schemeClr val="tx1"/>
                </a:solidFill>
                <a:effectLst/>
                <a:latin typeface="+mn-lt"/>
                <a:ea typeface="+mn-ea"/>
                <a:cs typeface="+mn-cs"/>
              </a:rPr>
              <a:t>The UK Government has introduced initiatives such as the </a:t>
            </a:r>
            <a:r>
              <a:rPr lang="en-GB" sz="1200" b="1" kern="1200" dirty="0">
                <a:solidFill>
                  <a:schemeClr val="tx1"/>
                </a:solidFill>
                <a:effectLst/>
                <a:latin typeface="+mn-lt"/>
                <a:ea typeface="+mn-ea"/>
                <a:cs typeface="+mn-cs"/>
              </a:rPr>
              <a:t>National AI Strategy</a:t>
            </a:r>
            <a:r>
              <a:rPr lang="en-GB" sz="1200" kern="1200" dirty="0">
                <a:solidFill>
                  <a:schemeClr val="tx1"/>
                </a:solidFill>
                <a:effectLst/>
                <a:latin typeface="+mn-lt"/>
                <a:ea typeface="+mn-ea"/>
                <a:cs typeface="+mn-cs"/>
              </a:rPr>
              <a:t> and the </a:t>
            </a:r>
            <a:r>
              <a:rPr lang="en-GB" sz="1200" b="1" kern="1200" dirty="0">
                <a:solidFill>
                  <a:schemeClr val="tx1"/>
                </a:solidFill>
                <a:effectLst/>
                <a:latin typeface="+mn-lt"/>
                <a:ea typeface="+mn-ea"/>
                <a:cs typeface="+mn-cs"/>
              </a:rPr>
              <a:t>AI Safety Institute</a:t>
            </a:r>
            <a:r>
              <a:rPr lang="en-GB" sz="1200" kern="1200" dirty="0">
                <a:solidFill>
                  <a:schemeClr val="tx1"/>
                </a:solidFill>
                <a:effectLst/>
                <a:latin typeface="+mn-lt"/>
                <a:ea typeface="+mn-ea"/>
                <a:cs typeface="+mn-cs"/>
              </a:rPr>
              <a:t>, but many researchers argue that policy is still developing more slowly than AI adoption in businesses.</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Although many studies discuss AI and automation, there is still a gap in understanding how organisations and employees should manage the transition.</a:t>
            </a:r>
          </a:p>
          <a:p>
            <a:r>
              <a:rPr lang="en-GB" sz="1200" kern="1200" dirty="0">
                <a:solidFill>
                  <a:schemeClr val="tx1"/>
                </a:solidFill>
                <a:effectLst/>
                <a:latin typeface="+mn-lt"/>
                <a:ea typeface="+mn-ea"/>
                <a:cs typeface="+mn-cs"/>
              </a:rPr>
              <a:t>Existing research often focuses on either job losses or business benefits, but gives limited practical guidance on workforce adaptation.</a:t>
            </a:r>
          </a:p>
          <a:p>
            <a:r>
              <a:rPr lang="en-GB" sz="1200" kern="1200" dirty="0">
                <a:solidFill>
                  <a:schemeClr val="tx1"/>
                </a:solidFill>
                <a:effectLst/>
                <a:latin typeface="+mn-lt"/>
                <a:ea typeface="+mn-ea"/>
                <a:cs typeface="+mn-cs"/>
              </a:rPr>
              <a:t>There are also major disagreements in previous research.</a:t>
            </a:r>
          </a:p>
          <a:p>
            <a:r>
              <a:rPr lang="en-GB" sz="1200" kern="1200" dirty="0">
                <a:solidFill>
                  <a:schemeClr val="tx1"/>
                </a:solidFill>
                <a:effectLst/>
                <a:latin typeface="+mn-lt"/>
                <a:ea typeface="+mn-ea"/>
                <a:cs typeface="+mn-cs"/>
              </a:rPr>
              <a:t>For example, </a:t>
            </a:r>
            <a:r>
              <a:rPr lang="en-GB" sz="1200" b="1" kern="1200" dirty="0">
                <a:solidFill>
                  <a:schemeClr val="tx1"/>
                </a:solidFill>
                <a:effectLst/>
                <a:latin typeface="+mn-lt"/>
                <a:ea typeface="+mn-ea"/>
                <a:cs typeface="+mn-cs"/>
              </a:rPr>
              <a:t>Frey and Osborne</a:t>
            </a:r>
            <a:r>
              <a:rPr lang="en-GB" sz="1200" kern="1200" dirty="0">
                <a:solidFill>
                  <a:schemeClr val="tx1"/>
                </a:solidFill>
                <a:effectLst/>
                <a:latin typeface="+mn-lt"/>
                <a:ea typeface="+mn-ea"/>
                <a:cs typeface="+mn-cs"/>
              </a:rPr>
              <a:t> estimated almost </a:t>
            </a:r>
            <a:r>
              <a:rPr lang="en-GB" sz="1200" b="1" kern="1200" dirty="0">
                <a:solidFill>
                  <a:schemeClr val="tx1"/>
                </a:solidFill>
                <a:effectLst/>
                <a:latin typeface="+mn-lt"/>
                <a:ea typeface="+mn-ea"/>
                <a:cs typeface="+mn-cs"/>
              </a:rPr>
              <a:t>47% of jobs</a:t>
            </a:r>
            <a:r>
              <a:rPr lang="en-GB" sz="1200" kern="1200" dirty="0">
                <a:solidFill>
                  <a:schemeClr val="tx1"/>
                </a:solidFill>
                <a:effectLst/>
                <a:latin typeface="+mn-lt"/>
                <a:ea typeface="+mn-ea"/>
                <a:cs typeface="+mn-cs"/>
              </a:rPr>
              <a:t> were at risk of automation, whereas the </a:t>
            </a:r>
            <a:r>
              <a:rPr lang="en-GB" sz="1200" b="1" kern="1200" dirty="0">
                <a:solidFill>
                  <a:schemeClr val="tx1"/>
                </a:solidFill>
                <a:effectLst/>
                <a:latin typeface="+mn-lt"/>
                <a:ea typeface="+mn-ea"/>
                <a:cs typeface="+mn-cs"/>
              </a:rPr>
              <a:t>OECD</a:t>
            </a:r>
            <a:r>
              <a:rPr lang="en-GB" sz="1200" kern="1200" dirty="0">
                <a:solidFill>
                  <a:schemeClr val="tx1"/>
                </a:solidFill>
                <a:effectLst/>
                <a:latin typeface="+mn-lt"/>
                <a:ea typeface="+mn-ea"/>
                <a:cs typeface="+mn-cs"/>
              </a:rPr>
              <a:t> estimated only </a:t>
            </a:r>
            <a:r>
              <a:rPr lang="en-GB" sz="1200" b="1" kern="1200" dirty="0">
                <a:solidFill>
                  <a:schemeClr val="tx1"/>
                </a:solidFill>
                <a:effectLst/>
                <a:latin typeface="+mn-lt"/>
                <a:ea typeface="+mn-ea"/>
                <a:cs typeface="+mn-cs"/>
              </a:rPr>
              <a:t>9%</a:t>
            </a:r>
            <a:r>
              <a:rPr lang="en-GB" sz="1200" kern="1200" dirty="0">
                <a:solidFill>
                  <a:schemeClr val="tx1"/>
                </a:solidFill>
                <a:effectLst/>
                <a:latin typeface="+mn-lt"/>
                <a:ea typeface="+mn-ea"/>
                <a:cs typeface="+mn-cs"/>
              </a:rPr>
              <a:t>.</a:t>
            </a:r>
          </a:p>
          <a:p>
            <a:r>
              <a:rPr lang="en-GB" sz="1200" kern="1200" dirty="0">
                <a:solidFill>
                  <a:schemeClr val="tx1"/>
                </a:solidFill>
                <a:effectLst/>
                <a:latin typeface="+mn-lt"/>
                <a:ea typeface="+mn-ea"/>
                <a:cs typeface="+mn-cs"/>
              </a:rPr>
              <a:t>This difference makes it difficult for governments and organisations to plan future workforce strategies.</a:t>
            </a:r>
          </a:p>
          <a:p>
            <a:r>
              <a:rPr lang="en-GB" sz="1200" kern="1200" dirty="0">
                <a:solidFill>
                  <a:schemeClr val="tx1"/>
                </a:solidFill>
                <a:effectLst/>
                <a:latin typeface="+mn-lt"/>
                <a:ea typeface="+mn-ea"/>
                <a:cs typeface="+mn-cs"/>
              </a:rPr>
              <a:t>Another challenge is that demand for AI-related skills is growing much faster than many workers can reskill.</a:t>
            </a:r>
          </a:p>
          <a:p>
            <a:r>
              <a:rPr lang="en-GB" sz="1200" kern="1200" dirty="0">
                <a:solidFill>
                  <a:schemeClr val="tx1"/>
                </a:solidFill>
                <a:effectLst/>
                <a:latin typeface="+mn-lt"/>
                <a:ea typeface="+mn-ea"/>
                <a:cs typeface="+mn-cs"/>
              </a:rPr>
              <a:t>The impact is also unequal because women, younger workers, older workers and lower-skilled employees are generally more exposed.</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literature shows several important findings.</a:t>
            </a:r>
          </a:p>
          <a:p>
            <a:r>
              <a:rPr lang="en-GB" sz="1200" kern="1200" dirty="0">
                <a:solidFill>
                  <a:schemeClr val="tx1"/>
                </a:solidFill>
                <a:effectLst/>
                <a:latin typeface="+mn-lt"/>
                <a:ea typeface="+mn-ea"/>
                <a:cs typeface="+mn-cs"/>
              </a:rPr>
              <a:t>First, the </a:t>
            </a:r>
            <a:r>
              <a:rPr lang="en-GB" sz="1200" b="1" kern="1200" dirty="0">
                <a:solidFill>
                  <a:schemeClr val="tx1"/>
                </a:solidFill>
                <a:effectLst/>
                <a:latin typeface="+mn-lt"/>
                <a:ea typeface="+mn-ea"/>
                <a:cs typeface="+mn-cs"/>
              </a:rPr>
              <a:t>Task-Based Framework</a:t>
            </a:r>
            <a:r>
              <a:rPr lang="en-GB" sz="1200" kern="1200" dirty="0">
                <a:solidFill>
                  <a:schemeClr val="tx1"/>
                </a:solidFill>
                <a:effectLst/>
                <a:latin typeface="+mn-lt"/>
                <a:ea typeface="+mn-ea"/>
                <a:cs typeface="+mn-cs"/>
              </a:rPr>
              <a:t> explains that AI automates certain tasks rather than replacing entire jobs.</a:t>
            </a:r>
          </a:p>
          <a:p>
            <a:r>
              <a:rPr lang="en-GB" sz="1200" kern="1200" dirty="0">
                <a:solidFill>
                  <a:schemeClr val="tx1"/>
                </a:solidFill>
                <a:effectLst/>
                <a:latin typeface="+mn-lt"/>
                <a:ea typeface="+mn-ea"/>
                <a:cs typeface="+mn-cs"/>
              </a:rPr>
              <a:t>Second, research by </a:t>
            </a:r>
            <a:r>
              <a:rPr lang="en-GB" sz="1200" b="1" kern="1200" dirty="0">
                <a:solidFill>
                  <a:schemeClr val="tx1"/>
                </a:solidFill>
                <a:effectLst/>
                <a:latin typeface="+mn-lt"/>
                <a:ea typeface="+mn-ea"/>
                <a:cs typeface="+mn-cs"/>
              </a:rPr>
              <a:t>Acemoglu and Restrepo</a:t>
            </a:r>
            <a:r>
              <a:rPr lang="en-GB" sz="1200" kern="1200" dirty="0">
                <a:solidFill>
                  <a:schemeClr val="tx1"/>
                </a:solidFill>
                <a:effectLst/>
                <a:latin typeface="+mn-lt"/>
                <a:ea typeface="+mn-ea"/>
                <a:cs typeface="+mn-cs"/>
              </a:rPr>
              <a:t> found that robots reduced employment and wages in highly exposed regions.</a:t>
            </a:r>
          </a:p>
          <a:p>
            <a:r>
              <a:rPr lang="en-GB" sz="1200" kern="1200" dirty="0">
                <a:solidFill>
                  <a:schemeClr val="tx1"/>
                </a:solidFill>
                <a:effectLst/>
                <a:latin typeface="+mn-lt"/>
                <a:ea typeface="+mn-ea"/>
                <a:cs typeface="+mn-cs"/>
              </a:rPr>
              <a:t>More recent research shows that </a:t>
            </a:r>
            <a:r>
              <a:rPr lang="en-GB" sz="1200" b="1" kern="1200" dirty="0">
                <a:solidFill>
                  <a:schemeClr val="tx1"/>
                </a:solidFill>
                <a:effectLst/>
                <a:latin typeface="+mn-lt"/>
                <a:ea typeface="+mn-ea"/>
                <a:cs typeface="+mn-cs"/>
              </a:rPr>
              <a:t>generative AI</a:t>
            </a:r>
            <a:r>
              <a:rPr lang="en-GB" sz="1200" kern="1200" dirty="0">
                <a:solidFill>
                  <a:schemeClr val="tx1"/>
                </a:solidFill>
                <a:effectLst/>
                <a:latin typeface="+mn-lt"/>
                <a:ea typeface="+mn-ea"/>
                <a:cs typeface="+mn-cs"/>
              </a:rPr>
              <a:t> also affects professional and knowledge-based jobs.</a:t>
            </a:r>
          </a:p>
          <a:p>
            <a:r>
              <a:rPr lang="en-GB" sz="1200" kern="1200" dirty="0">
                <a:solidFill>
                  <a:schemeClr val="tx1"/>
                </a:solidFill>
                <a:effectLst/>
                <a:latin typeface="+mn-lt"/>
                <a:ea typeface="+mn-ea"/>
                <a:cs typeface="+mn-cs"/>
              </a:rPr>
              <a:t>Studies from the </a:t>
            </a:r>
            <a:r>
              <a:rPr lang="en-GB" sz="1200" b="1" kern="1200" dirty="0">
                <a:solidFill>
                  <a:schemeClr val="tx1"/>
                </a:solidFill>
                <a:effectLst/>
                <a:latin typeface="+mn-lt"/>
                <a:ea typeface="+mn-ea"/>
                <a:cs typeface="+mn-cs"/>
              </a:rPr>
              <a:t>World Economic Forum</a:t>
            </a:r>
            <a:r>
              <a:rPr lang="en-GB" sz="1200" kern="1200" dirty="0">
                <a:solidFill>
                  <a:schemeClr val="tx1"/>
                </a:solidFill>
                <a:effectLst/>
                <a:latin typeface="+mn-lt"/>
                <a:ea typeface="+mn-ea"/>
                <a:cs typeface="+mn-cs"/>
              </a:rPr>
              <a:t> and </a:t>
            </a:r>
            <a:r>
              <a:rPr lang="en-GB" sz="1200" b="1" kern="1200" dirty="0">
                <a:solidFill>
                  <a:schemeClr val="tx1"/>
                </a:solidFill>
                <a:effectLst/>
                <a:latin typeface="+mn-lt"/>
                <a:ea typeface="+mn-ea"/>
                <a:cs typeface="+mn-cs"/>
              </a:rPr>
              <a:t>McKinsey</a:t>
            </a:r>
            <a:r>
              <a:rPr lang="en-GB" sz="1200" kern="1200" dirty="0">
                <a:solidFill>
                  <a:schemeClr val="tx1"/>
                </a:solidFill>
                <a:effectLst/>
                <a:latin typeface="+mn-lt"/>
                <a:ea typeface="+mn-ea"/>
                <a:cs typeface="+mn-cs"/>
              </a:rPr>
              <a:t> highlight the growing need for reskilling.</a:t>
            </a:r>
          </a:p>
          <a:p>
            <a:r>
              <a:rPr lang="en-GB" sz="1200" kern="1200" dirty="0">
                <a:solidFill>
                  <a:schemeClr val="tx1"/>
                </a:solidFill>
                <a:effectLst/>
                <a:latin typeface="+mn-lt"/>
                <a:ea typeface="+mn-ea"/>
                <a:cs typeface="+mn-cs"/>
              </a:rPr>
              <a:t>However, there is still limited research explaining </a:t>
            </a:r>
            <a:r>
              <a:rPr lang="en-GB" sz="1200" b="1" kern="1200" dirty="0">
                <a:solidFill>
                  <a:schemeClr val="tx1"/>
                </a:solidFill>
                <a:effectLst/>
                <a:latin typeface="+mn-lt"/>
                <a:ea typeface="+mn-ea"/>
                <a:cs typeface="+mn-cs"/>
              </a:rPr>
              <a:t>which organisational strategies actually help employees adapt successfully</a:t>
            </a:r>
            <a:r>
              <a:rPr lang="en-GB" sz="1200" kern="1200" dirty="0">
                <a:solidFill>
                  <a:schemeClr val="tx1"/>
                </a:solidFill>
                <a:effectLst/>
                <a:latin typeface="+mn-lt"/>
                <a:ea typeface="+mn-ea"/>
                <a:cs typeface="+mn-cs"/>
              </a:rPr>
              <a:t>, particularly outside the United States.</a:t>
            </a:r>
          </a:p>
          <a:p>
            <a:r>
              <a:rPr lang="en-GB" sz="1200" kern="1200" dirty="0">
                <a:solidFill>
                  <a:schemeClr val="tx1"/>
                </a:solidFill>
                <a:effectLst/>
                <a:latin typeface="+mn-lt"/>
                <a:ea typeface="+mn-ea"/>
                <a:cs typeface="+mn-cs"/>
              </a:rPr>
              <a:t>This is the gap my research aims to address.</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overall aim of my research is to investigate how AI affects employment, workforce readiness and future skill requirements across different sectors.</a:t>
            </a:r>
          </a:p>
          <a:p>
            <a:r>
              <a:rPr lang="en-GB" sz="1200" kern="1200" dirty="0">
                <a:solidFill>
                  <a:schemeClr val="tx1"/>
                </a:solidFill>
                <a:effectLst/>
                <a:latin typeface="+mn-lt"/>
                <a:ea typeface="+mn-ea"/>
                <a:cs typeface="+mn-cs"/>
              </a:rPr>
              <a:t>I also want to identify practical strategies that help organisations and employees adapt successfully.</a:t>
            </a:r>
          </a:p>
          <a:p>
            <a:r>
              <a:rPr lang="en-GB" sz="1200" kern="1200" dirty="0">
                <a:solidFill>
                  <a:schemeClr val="tx1"/>
                </a:solidFill>
                <a:effectLst/>
                <a:latin typeface="+mn-lt"/>
                <a:ea typeface="+mn-ea"/>
                <a:cs typeface="+mn-cs"/>
              </a:rPr>
              <a:t>To achieve this, I have six objectives.</a:t>
            </a:r>
          </a:p>
          <a:p>
            <a:r>
              <a:rPr lang="en-GB" sz="1200" kern="1200" dirty="0">
                <a:solidFill>
                  <a:schemeClr val="tx1"/>
                </a:solidFill>
                <a:effectLst/>
                <a:latin typeface="+mn-lt"/>
                <a:ea typeface="+mn-ea"/>
                <a:cs typeface="+mn-cs"/>
              </a:rPr>
              <a:t>These include reviewing current literature, analysing employment impacts across industries, identifying changing skill requirements, investigating organisational case studies, examining differences across demographic groups, and finally developing an evidence-based framework to support organisations and policymakers.</a:t>
            </a:r>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I will use a </a:t>
            </a:r>
            <a:r>
              <a:rPr lang="en-GB" sz="1200" b="1" kern="1200" dirty="0">
                <a:solidFill>
                  <a:schemeClr val="tx1"/>
                </a:solidFill>
                <a:effectLst/>
                <a:latin typeface="+mn-lt"/>
                <a:ea typeface="+mn-ea"/>
                <a:cs typeface="+mn-cs"/>
              </a:rPr>
              <a:t>mixed methods approach</a:t>
            </a:r>
            <a:r>
              <a:rPr lang="en-GB" sz="1200" kern="1200" dirty="0">
                <a:solidFill>
                  <a:schemeClr val="tx1"/>
                </a:solidFill>
                <a:effectLst/>
                <a:latin typeface="+mn-lt"/>
                <a:ea typeface="+mn-ea"/>
                <a:cs typeface="+mn-cs"/>
              </a:rPr>
              <a:t>, combining both quantitative and qualitative research.</a:t>
            </a:r>
          </a:p>
          <a:p>
            <a:r>
              <a:rPr lang="en-GB" sz="1200" kern="1200" dirty="0">
                <a:solidFill>
                  <a:schemeClr val="tx1"/>
                </a:solidFill>
                <a:effectLst/>
                <a:latin typeface="+mn-lt"/>
                <a:ea typeface="+mn-ea"/>
                <a:cs typeface="+mn-cs"/>
              </a:rPr>
              <a:t>The quantitative part will analyse secondary employment data using descriptive statistics, correlation and regression analysis.</a:t>
            </a:r>
          </a:p>
          <a:p>
            <a:r>
              <a:rPr lang="en-GB" sz="1200" kern="1200" dirty="0">
                <a:solidFill>
                  <a:schemeClr val="tx1"/>
                </a:solidFill>
                <a:effectLst/>
                <a:latin typeface="+mn-lt"/>
                <a:ea typeface="+mn-ea"/>
                <a:cs typeface="+mn-cs"/>
              </a:rPr>
              <a:t>The qualitative part will analyse published case studies from organisations including </a:t>
            </a:r>
            <a:r>
              <a:rPr lang="en-GB" sz="1200" b="1" kern="1200" dirty="0">
                <a:solidFill>
                  <a:schemeClr val="tx1"/>
                </a:solidFill>
                <a:effectLst/>
                <a:latin typeface="+mn-lt"/>
                <a:ea typeface="+mn-ea"/>
                <a:cs typeface="+mn-cs"/>
              </a:rPr>
              <a:t>IBM, Amazon, AT&amp;T and Siemens</a:t>
            </a:r>
            <a:r>
              <a:rPr lang="en-GB" sz="1200" kern="1200" dirty="0">
                <a:solidFill>
                  <a:schemeClr val="tx1"/>
                </a:solidFill>
                <a:effectLst/>
                <a:latin typeface="+mn-lt"/>
                <a:ea typeface="+mn-ea"/>
                <a:cs typeface="+mn-cs"/>
              </a:rPr>
              <a:t>, together with Denmark's flexicurity model.</a:t>
            </a:r>
          </a:p>
          <a:p>
            <a:r>
              <a:rPr lang="en-GB" sz="1200" kern="1200" dirty="0">
                <a:solidFill>
                  <a:schemeClr val="tx1"/>
                </a:solidFill>
                <a:effectLst/>
                <a:latin typeface="+mn-lt"/>
                <a:ea typeface="+mn-ea"/>
                <a:cs typeface="+mn-cs"/>
              </a:rPr>
              <a:t>I will use </a:t>
            </a:r>
            <a:r>
              <a:rPr lang="en-GB" sz="1200" b="1" kern="1200" dirty="0">
                <a:solidFill>
                  <a:schemeClr val="tx1"/>
                </a:solidFill>
                <a:effectLst/>
                <a:latin typeface="+mn-lt"/>
                <a:ea typeface="+mn-ea"/>
                <a:cs typeface="+mn-cs"/>
              </a:rPr>
              <a:t>Braun and Clarke's Reflexive Thematic Analysis</a:t>
            </a:r>
            <a:r>
              <a:rPr lang="en-GB" sz="1200" kern="1200" dirty="0">
                <a:solidFill>
                  <a:schemeClr val="tx1"/>
                </a:solidFill>
                <a:effectLst/>
                <a:latin typeface="+mn-lt"/>
                <a:ea typeface="+mn-ea"/>
                <a:cs typeface="+mn-cs"/>
              </a:rPr>
              <a:t>, supported by </a:t>
            </a:r>
            <a:r>
              <a:rPr lang="en-GB" sz="1200" b="1" kern="1200" dirty="0">
                <a:solidFill>
                  <a:schemeClr val="tx1"/>
                </a:solidFill>
                <a:effectLst/>
                <a:latin typeface="+mn-lt"/>
                <a:ea typeface="+mn-ea"/>
                <a:cs typeface="+mn-cs"/>
              </a:rPr>
              <a:t>NVivo</a:t>
            </a:r>
            <a:r>
              <a:rPr lang="en-GB" sz="1200" kern="1200" dirty="0">
                <a:solidFill>
                  <a:schemeClr val="tx1"/>
                </a:solidFill>
                <a:effectLst/>
                <a:latin typeface="+mn-lt"/>
                <a:ea typeface="+mn-ea"/>
                <a:cs typeface="+mn-cs"/>
              </a:rPr>
              <a:t>, to identify common themes.</a:t>
            </a:r>
          </a:p>
          <a:p>
            <a:r>
              <a:rPr lang="en-GB" sz="1200" kern="1200" dirty="0">
                <a:solidFill>
                  <a:schemeClr val="tx1"/>
                </a:solidFill>
                <a:effectLst/>
                <a:latin typeface="+mn-lt"/>
                <a:ea typeface="+mn-ea"/>
                <a:cs typeface="+mn-cs"/>
              </a:rPr>
              <a:t>Combining both methods improves the reliability of the research because findings can be compared across different sources.</a:t>
            </a:r>
          </a:p>
          <a:p>
            <a:r>
              <a:rPr lang="en-GB" sz="1200" kern="1200" dirty="0">
                <a:solidFill>
                  <a:schemeClr val="tx1"/>
                </a:solidFill>
                <a:effectLst/>
                <a:latin typeface="+mn-lt"/>
                <a:ea typeface="+mn-ea"/>
                <a:cs typeface="+mn-cs"/>
              </a:rPr>
              <a:t>Since only secondary data is used, no participants are involved and ethical risks are minimal.</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My research uses only reliable secondary sources.</a:t>
            </a:r>
          </a:p>
          <a:p>
            <a:r>
              <a:rPr lang="en-GB" sz="1200" kern="1200" dirty="0">
                <a:solidFill>
                  <a:schemeClr val="tx1"/>
                </a:solidFill>
                <a:effectLst/>
                <a:latin typeface="+mn-lt"/>
                <a:ea typeface="+mn-ea"/>
                <a:cs typeface="+mn-cs"/>
              </a:rPr>
              <a:t>Employment data comes from organisations such as the </a:t>
            </a:r>
            <a:r>
              <a:rPr lang="en-GB" sz="1200" b="1" kern="1200" dirty="0">
                <a:solidFill>
                  <a:schemeClr val="tx1"/>
                </a:solidFill>
                <a:effectLst/>
                <a:latin typeface="+mn-lt"/>
                <a:ea typeface="+mn-ea"/>
                <a:cs typeface="+mn-cs"/>
              </a:rPr>
              <a:t>ONS</a:t>
            </a:r>
            <a:r>
              <a:rPr lang="en-GB" sz="1200" kern="1200" dirty="0">
                <a:solidFill>
                  <a:schemeClr val="tx1"/>
                </a:solidFill>
                <a:effectLst/>
                <a:latin typeface="+mn-lt"/>
                <a:ea typeface="+mn-ea"/>
                <a:cs typeface="+mn-cs"/>
              </a:rPr>
              <a:t>, </a:t>
            </a:r>
            <a:r>
              <a:rPr lang="en-GB" sz="1200" b="1" kern="1200" dirty="0">
                <a:solidFill>
                  <a:schemeClr val="tx1"/>
                </a:solidFill>
                <a:effectLst/>
                <a:latin typeface="+mn-lt"/>
                <a:ea typeface="+mn-ea"/>
                <a:cs typeface="+mn-cs"/>
              </a:rPr>
              <a:t>OECD</a:t>
            </a:r>
            <a:r>
              <a:rPr lang="en-GB" sz="1200" kern="1200" dirty="0">
                <a:solidFill>
                  <a:schemeClr val="tx1"/>
                </a:solidFill>
                <a:effectLst/>
                <a:latin typeface="+mn-lt"/>
                <a:ea typeface="+mn-ea"/>
                <a:cs typeface="+mn-cs"/>
              </a:rPr>
              <a:t>, </a:t>
            </a:r>
            <a:r>
              <a:rPr lang="en-GB" sz="1200" b="1" kern="1200" dirty="0">
                <a:solidFill>
                  <a:schemeClr val="tx1"/>
                </a:solidFill>
                <a:effectLst/>
                <a:latin typeface="+mn-lt"/>
                <a:ea typeface="+mn-ea"/>
                <a:cs typeface="+mn-cs"/>
              </a:rPr>
              <a:t>World Economic Forum</a:t>
            </a:r>
            <a:r>
              <a:rPr lang="en-GB" sz="1200" kern="1200" dirty="0">
                <a:solidFill>
                  <a:schemeClr val="tx1"/>
                </a:solidFill>
                <a:effectLst/>
                <a:latin typeface="+mn-lt"/>
                <a:ea typeface="+mn-ea"/>
                <a:cs typeface="+mn-cs"/>
              </a:rPr>
              <a:t>, and </a:t>
            </a:r>
            <a:r>
              <a:rPr lang="en-GB" sz="1200" b="1" kern="1200" dirty="0">
                <a:solidFill>
                  <a:schemeClr val="tx1"/>
                </a:solidFill>
                <a:effectLst/>
                <a:latin typeface="+mn-lt"/>
                <a:ea typeface="+mn-ea"/>
                <a:cs typeface="+mn-cs"/>
              </a:rPr>
              <a:t>McKinsey</a:t>
            </a:r>
            <a:r>
              <a:rPr lang="en-GB" sz="1200" kern="1200" dirty="0">
                <a:solidFill>
                  <a:schemeClr val="tx1"/>
                </a:solidFill>
                <a:effectLst/>
                <a:latin typeface="+mn-lt"/>
                <a:ea typeface="+mn-ea"/>
                <a:cs typeface="+mn-cs"/>
              </a:rPr>
              <a:t>.</a:t>
            </a:r>
          </a:p>
          <a:p>
            <a:r>
              <a:rPr lang="en-GB" sz="1200" kern="1200" dirty="0">
                <a:solidFill>
                  <a:schemeClr val="tx1"/>
                </a:solidFill>
                <a:effectLst/>
                <a:latin typeface="+mn-lt"/>
                <a:ea typeface="+mn-ea"/>
                <a:cs typeface="+mn-cs"/>
              </a:rPr>
              <a:t>Skill demand data comes from </a:t>
            </a:r>
            <a:r>
              <a:rPr lang="en-GB" sz="1200" b="1" kern="1200" dirty="0">
                <a:solidFill>
                  <a:schemeClr val="tx1"/>
                </a:solidFill>
                <a:effectLst/>
                <a:latin typeface="+mn-lt"/>
                <a:ea typeface="+mn-ea"/>
                <a:cs typeface="+mn-cs"/>
              </a:rPr>
              <a:t>LinkedIn Economic Graph</a:t>
            </a:r>
            <a:r>
              <a:rPr lang="en-GB" sz="1200" kern="1200" dirty="0">
                <a:solidFill>
                  <a:schemeClr val="tx1"/>
                </a:solidFill>
                <a:effectLst/>
                <a:latin typeface="+mn-lt"/>
                <a:ea typeface="+mn-ea"/>
                <a:cs typeface="+mn-cs"/>
              </a:rPr>
              <a:t> and </a:t>
            </a:r>
            <a:r>
              <a:rPr lang="en-GB" sz="1200" b="1" kern="1200" dirty="0">
                <a:solidFill>
                  <a:schemeClr val="tx1"/>
                </a:solidFill>
                <a:effectLst/>
                <a:latin typeface="+mn-lt"/>
                <a:ea typeface="+mn-ea"/>
                <a:cs typeface="+mn-cs"/>
              </a:rPr>
              <a:t>Burning Glass Technologies</a:t>
            </a:r>
            <a:r>
              <a:rPr lang="en-GB" sz="1200" kern="1200" dirty="0">
                <a:solidFill>
                  <a:schemeClr val="tx1"/>
                </a:solidFill>
                <a:effectLst/>
                <a:latin typeface="+mn-lt"/>
                <a:ea typeface="+mn-ea"/>
                <a:cs typeface="+mn-cs"/>
              </a:rPr>
              <a:t>.</a:t>
            </a:r>
          </a:p>
          <a:p>
            <a:r>
              <a:rPr lang="en-GB" sz="1200" kern="1200" dirty="0">
                <a:solidFill>
                  <a:schemeClr val="tx1"/>
                </a:solidFill>
                <a:effectLst/>
                <a:latin typeface="+mn-lt"/>
                <a:ea typeface="+mn-ea"/>
                <a:cs typeface="+mn-cs"/>
              </a:rPr>
              <a:t>I will also examine demographic differences using data from the </a:t>
            </a:r>
            <a:r>
              <a:rPr lang="en-GB" sz="1200" b="1" kern="1200" dirty="0">
                <a:solidFill>
                  <a:schemeClr val="tx1"/>
                </a:solidFill>
                <a:effectLst/>
                <a:latin typeface="+mn-lt"/>
                <a:ea typeface="+mn-ea"/>
                <a:cs typeface="+mn-cs"/>
              </a:rPr>
              <a:t>ONS</a:t>
            </a:r>
            <a:r>
              <a:rPr lang="en-GB" sz="1200" kern="1200" dirty="0">
                <a:solidFill>
                  <a:schemeClr val="tx1"/>
                </a:solidFill>
                <a:effectLst/>
                <a:latin typeface="+mn-lt"/>
                <a:ea typeface="+mn-ea"/>
                <a:cs typeface="+mn-cs"/>
              </a:rPr>
              <a:t>, </a:t>
            </a:r>
            <a:r>
              <a:rPr lang="en-GB" sz="1200" b="1" kern="1200" dirty="0">
                <a:solidFill>
                  <a:schemeClr val="tx1"/>
                </a:solidFill>
                <a:effectLst/>
                <a:latin typeface="+mn-lt"/>
                <a:ea typeface="+mn-ea"/>
                <a:cs typeface="+mn-cs"/>
              </a:rPr>
              <a:t>OECD</a:t>
            </a:r>
            <a:r>
              <a:rPr lang="en-GB" sz="1200" kern="1200" dirty="0">
                <a:solidFill>
                  <a:schemeClr val="tx1"/>
                </a:solidFill>
                <a:effectLst/>
                <a:latin typeface="+mn-lt"/>
                <a:ea typeface="+mn-ea"/>
                <a:cs typeface="+mn-cs"/>
              </a:rPr>
              <a:t>, and </a:t>
            </a:r>
            <a:r>
              <a:rPr lang="en-GB" sz="1200" b="1" kern="1200" dirty="0">
                <a:solidFill>
                  <a:schemeClr val="tx1"/>
                </a:solidFill>
                <a:effectLst/>
                <a:latin typeface="+mn-lt"/>
                <a:ea typeface="+mn-ea"/>
                <a:cs typeface="+mn-cs"/>
              </a:rPr>
              <a:t>International Labour Organization</a:t>
            </a:r>
            <a:r>
              <a:rPr lang="en-GB" sz="1200" kern="1200" dirty="0">
                <a:solidFill>
                  <a:schemeClr val="tx1"/>
                </a:solidFill>
                <a:effectLst/>
                <a:latin typeface="+mn-lt"/>
                <a:ea typeface="+mn-ea"/>
                <a:cs typeface="+mn-cs"/>
              </a:rPr>
              <a:t>.</a:t>
            </a:r>
          </a:p>
          <a:p>
            <a:r>
              <a:rPr lang="en-GB" sz="1200" kern="1200" dirty="0">
                <a:solidFill>
                  <a:schemeClr val="tx1"/>
                </a:solidFill>
                <a:effectLst/>
                <a:latin typeface="+mn-lt"/>
                <a:ea typeface="+mn-ea"/>
                <a:cs typeface="+mn-cs"/>
              </a:rPr>
              <a:t>The quantitative data will be analysed statistically, while the qualitative data will be coded into themes using NVivo.</a:t>
            </a:r>
          </a:p>
          <a:p>
            <a:r>
              <a:rPr lang="en-GB" sz="1200" kern="1200" dirty="0">
                <a:solidFill>
                  <a:schemeClr val="tx1"/>
                </a:solidFill>
                <a:effectLst/>
                <a:latin typeface="+mn-lt"/>
                <a:ea typeface="+mn-ea"/>
                <a:cs typeface="+mn-cs"/>
              </a:rPr>
              <a:t>Finally, I will combine both sets of findings through </a:t>
            </a:r>
            <a:r>
              <a:rPr lang="en-GB" sz="1200" b="1" kern="1200" dirty="0">
                <a:solidFill>
                  <a:schemeClr val="tx1"/>
                </a:solidFill>
                <a:effectLst/>
                <a:latin typeface="+mn-lt"/>
                <a:ea typeface="+mn-ea"/>
                <a:cs typeface="+mn-cs"/>
              </a:rPr>
              <a:t>triangulation</a:t>
            </a:r>
            <a:r>
              <a:rPr lang="en-GB" sz="1200" kern="1200" dirty="0">
                <a:solidFill>
                  <a:schemeClr val="tx1"/>
                </a:solidFill>
                <a:effectLst/>
                <a:latin typeface="+mn-lt"/>
                <a:ea typeface="+mn-ea"/>
                <a:cs typeface="+mn-cs"/>
              </a:rPr>
              <a:t>, which strengthens the validity of the conclusions.</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Here's the actual project plan from my proposal. On the left is the Gantt chart, showing all the major phases across the 10-week period. On the right are the four key milestones I'll use to track progress — these mark the completion of each major deliverable, so I can make sure the project stays on schedule.</a:t>
            </a:r>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This research has three main contributions.</a:t>
            </a:r>
          </a:p>
          <a:p>
            <a:r>
              <a:rPr lang="en-GB" sz="1200" b="1" kern="1200" dirty="0">
                <a:solidFill>
                  <a:schemeClr val="tx1"/>
                </a:solidFill>
                <a:effectLst/>
                <a:latin typeface="+mn-lt"/>
                <a:ea typeface="+mn-ea"/>
                <a:cs typeface="+mn-cs"/>
              </a:rPr>
              <a:t>Theoretically,</a:t>
            </a:r>
            <a:r>
              <a:rPr lang="en-GB" sz="1200" kern="1200" dirty="0">
                <a:solidFill>
                  <a:schemeClr val="tx1"/>
                </a:solidFill>
                <a:effectLst/>
                <a:latin typeface="+mn-lt"/>
                <a:ea typeface="+mn-ea"/>
                <a:cs typeface="+mn-cs"/>
              </a:rPr>
              <a:t> it improves understanding of how AI affects professional and knowledge-based jobs.</a:t>
            </a:r>
          </a:p>
          <a:p>
            <a:r>
              <a:rPr lang="en-GB" sz="1200" b="1" kern="1200" dirty="0">
                <a:solidFill>
                  <a:schemeClr val="tx1"/>
                </a:solidFill>
                <a:effectLst/>
                <a:latin typeface="+mn-lt"/>
                <a:ea typeface="+mn-ea"/>
                <a:cs typeface="+mn-cs"/>
              </a:rPr>
              <a:t>Practically,</a:t>
            </a:r>
            <a:r>
              <a:rPr lang="en-GB" sz="1200" kern="1200" dirty="0">
                <a:solidFill>
                  <a:schemeClr val="tx1"/>
                </a:solidFill>
                <a:effectLst/>
                <a:latin typeface="+mn-lt"/>
                <a:ea typeface="+mn-ea"/>
                <a:cs typeface="+mn-cs"/>
              </a:rPr>
              <a:t> it provides recommendations for organisations, policymakers and educational institutions on workforce planning and reskilling.</a:t>
            </a:r>
          </a:p>
          <a:p>
            <a:r>
              <a:rPr lang="en-GB" sz="1200" b="1" kern="1200" dirty="0">
                <a:solidFill>
                  <a:schemeClr val="tx1"/>
                </a:solidFill>
                <a:effectLst/>
                <a:latin typeface="+mn-lt"/>
                <a:ea typeface="+mn-ea"/>
                <a:cs typeface="+mn-cs"/>
              </a:rPr>
              <a:t>Socially,</a:t>
            </a:r>
            <a:r>
              <a:rPr lang="en-GB" sz="1200" kern="1200" dirty="0">
                <a:solidFill>
                  <a:schemeClr val="tx1"/>
                </a:solidFill>
                <a:effectLst/>
                <a:latin typeface="+mn-lt"/>
                <a:ea typeface="+mn-ea"/>
                <a:cs typeface="+mn-cs"/>
              </a:rPr>
              <a:t> it highlights how AI affects different groups of workers differently, supporting fairer employment policies.</a:t>
            </a:r>
          </a:p>
          <a:p>
            <a:r>
              <a:rPr lang="en-GB" sz="1200" kern="1200" dirty="0">
                <a:solidFill>
                  <a:schemeClr val="tx1"/>
                </a:solidFill>
                <a:effectLst/>
                <a:latin typeface="+mn-lt"/>
                <a:ea typeface="+mn-ea"/>
                <a:cs typeface="+mn-cs"/>
              </a:rPr>
              <a:t>Like any research, there are limitations.</a:t>
            </a:r>
          </a:p>
          <a:p>
            <a:r>
              <a:rPr lang="en-GB" sz="1200" kern="1200" dirty="0">
                <a:solidFill>
                  <a:schemeClr val="tx1"/>
                </a:solidFill>
                <a:effectLst/>
                <a:latin typeface="+mn-lt"/>
                <a:ea typeface="+mn-ea"/>
                <a:cs typeface="+mn-cs"/>
              </a:rPr>
              <a:t>The study relies on secondary data, which may vary in quality.</a:t>
            </a:r>
          </a:p>
          <a:p>
            <a:r>
              <a:rPr lang="en-GB" sz="1200" kern="1200" dirty="0">
                <a:solidFill>
                  <a:schemeClr val="tx1"/>
                </a:solidFill>
                <a:effectLst/>
                <a:latin typeface="+mn-lt"/>
                <a:ea typeface="+mn-ea"/>
                <a:cs typeface="+mn-cs"/>
              </a:rPr>
              <a:t>Most case studies involve large organisations, so findings may not fully represent smaller businesses.</a:t>
            </a:r>
          </a:p>
          <a:p>
            <a:r>
              <a:rPr lang="en-GB" sz="1200" kern="1200" dirty="0">
                <a:solidFill>
                  <a:schemeClr val="tx1"/>
                </a:solidFill>
                <a:effectLst/>
                <a:latin typeface="+mn-lt"/>
                <a:ea typeface="+mn-ea"/>
                <a:cs typeface="+mn-cs"/>
              </a:rPr>
              <a:t>AI is also developing very quickly, meaning future technological advances could influence the results</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AI is outpacing how organisations and policy adapt to it. My research bridges that gap with real data and case studies, aiming to give organisations and policymakers a practical way to support workers through the change. Thank you - happy to take questions."</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These are six of the key sources underpinning this proposal, spanning recent OECD, World Economic Forum, and peer-reviewed economics literature through to my qualitative methodology source. My full reference list of 28 sources, in IEEE style, is provided in the accompanying written proposal document.</a:t>
            </a:r>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Thank you for listening. I'm happy to take any questions.</a:t>
            </a:r>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2.png"/><Relationship Id="rId7"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1.xml"/><Relationship Id="rId6" Type="http://schemas.openxmlformats.org/officeDocument/2006/relationships/image" Target="../media/image5.png"/><Relationship Id="rId5" Type="http://schemas.openxmlformats.org/officeDocument/2006/relationships/image" Target="../media/image4.png"/><Relationship Id="rId10" Type="http://schemas.openxmlformats.org/officeDocument/2006/relationships/image" Target="../media/image9.png"/><Relationship Id="rId4" Type="http://schemas.openxmlformats.org/officeDocument/2006/relationships/image" Target="../media/image3.png"/><Relationship Id="rId9" Type="http://schemas.openxmlformats.org/officeDocument/2006/relationships/image" Target="../media/image8.png"/></Relationships>
</file>

<file path=ppt/slides/_rels/slide3.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chart" Target="../charts/chart2.xml"/><Relationship Id="rId7" Type="http://schemas.openxmlformats.org/officeDocument/2006/relationships/image" Target="../media/image12.png"/><Relationship Id="rId2" Type="http://schemas.openxmlformats.org/officeDocument/2006/relationships/notesSlide" Target="../notesSlides/notesSlide4.xml"/><Relationship Id="rId1" Type="http://schemas.openxmlformats.org/officeDocument/2006/relationships/slideLayout" Target="../slideLayouts/slideLayout1.xml"/><Relationship Id="rId6" Type="http://schemas.openxmlformats.org/officeDocument/2006/relationships/image" Target="../media/image11.png"/><Relationship Id="rId5" Type="http://schemas.openxmlformats.org/officeDocument/2006/relationships/image" Target="../media/image10.png"/><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5.xml"/><Relationship Id="rId1" Type="http://schemas.openxmlformats.org/officeDocument/2006/relationships/slideLayout" Target="../slideLayouts/slideLayout1.xml"/><Relationship Id="rId6" Type="http://schemas.openxmlformats.org/officeDocument/2006/relationships/image" Target="../media/image8.png"/><Relationship Id="rId5" Type="http://schemas.openxmlformats.org/officeDocument/2006/relationships/image" Target="../media/image10.png"/><Relationship Id="rId4" Type="http://schemas.openxmlformats.org/officeDocument/2006/relationships/image" Target="../media/image14.png"/></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7.xml"/><Relationship Id="rId1" Type="http://schemas.openxmlformats.org/officeDocument/2006/relationships/slideLayout" Target="../slideLayouts/slideLayout1.xml"/><Relationship Id="rId4" Type="http://schemas.openxmlformats.org/officeDocument/2006/relationships/image" Target="../media/image6.png"/></Relationships>
</file>

<file path=ppt/slides/_rels/slide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8.xml"/><Relationship Id="rId1" Type="http://schemas.openxmlformats.org/officeDocument/2006/relationships/slideLayout" Target="../slideLayouts/slideLayout1.xml"/><Relationship Id="rId6" Type="http://schemas.openxmlformats.org/officeDocument/2006/relationships/image" Target="../media/image9.png"/><Relationship Id="rId5" Type="http://schemas.openxmlformats.org/officeDocument/2006/relationships/image" Target="../media/image16.png"/><Relationship Id="rId4" Type="http://schemas.openxmlformats.org/officeDocument/2006/relationships/image" Target="../media/image15.png"/></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9.xml"/><Relationship Id="rId1" Type="http://schemas.openxmlformats.org/officeDocument/2006/relationships/slideLayout" Target="../slideLayouts/slideLayout1.xml"/><Relationship Id="rId6" Type="http://schemas.openxmlformats.org/officeDocument/2006/relationships/image" Target="../media/image9.png"/><Relationship Id="rId5" Type="http://schemas.openxmlformats.org/officeDocument/2006/relationships/image" Target="../media/image6.png"/><Relationship Id="rId4" Type="http://schemas.openxmlformats.org/officeDocument/2006/relationships/image" Target="../media/image14.png"/></Relationships>
</file>

<file path=ppt/slides/_rels/slide10.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0.xml"/><Relationship Id="rId1" Type="http://schemas.openxmlformats.org/officeDocument/2006/relationships/slideLayout" Target="../slideLayouts/slideLayout1.xml"/><Relationship Id="rId4" Type="http://schemas.openxmlformats.org/officeDocument/2006/relationships/image" Target="../media/image18.png"/></Relationships>
</file>

<file path=ppt/slides/_rels/slide1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1.xml"/><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1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2.xml"/><Relationship Id="rId1" Type="http://schemas.openxmlformats.org/officeDocument/2006/relationships/slideLayout" Target="../slideLayouts/slideLayout1.xml"/><Relationship Id="rId6" Type="http://schemas.openxmlformats.org/officeDocument/2006/relationships/image" Target="../media/image10.png"/><Relationship Id="rId5" Type="http://schemas.openxmlformats.org/officeDocument/2006/relationships/image" Target="../media/image6.png"/><Relationship Id="rId4" Type="http://schemas.openxmlformats.org/officeDocument/2006/relationships/image" Target="../media/image5.png"/></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1E2761"/>
        </a:solidFill>
        <a:effectLst/>
      </p:bgPr>
    </p:bg>
    <p:spTree>
      <p:nvGrpSpPr>
        <p:cNvPr id="1" name=""/>
        <p:cNvGrpSpPr/>
        <p:nvPr/>
      </p:nvGrpSpPr>
      <p:grpSpPr>
        <a:xfrm>
          <a:off x="0" y="0"/>
          <a:ext cx="0" cy="0"/>
          <a:chOff x="0" y="0"/>
          <a:chExt cx="0" cy="0"/>
        </a:xfrm>
      </p:grpSpPr>
      <p:sp>
        <p:nvSpPr>
          <p:cNvPr id="2" name="Shape 0"/>
          <p:cNvSpPr/>
          <p:nvPr/>
        </p:nvSpPr>
        <p:spPr>
          <a:xfrm>
            <a:off x="8961120" y="-1645920"/>
            <a:ext cx="5029200" cy="5029200"/>
          </a:xfrm>
          <a:prstGeom prst="ellipse">
            <a:avLst/>
          </a:prstGeom>
          <a:solidFill>
            <a:srgbClr val="263080"/>
          </a:solidFill>
          <a:ln/>
        </p:spPr>
        <p:txBody>
          <a:bodyPr/>
          <a:lstStyle/>
          <a:p>
            <a:endParaRPr lang="en-GB"/>
          </a:p>
        </p:txBody>
      </p:sp>
      <p:sp>
        <p:nvSpPr>
          <p:cNvPr id="3" name="Shape 1"/>
          <p:cNvSpPr/>
          <p:nvPr/>
        </p:nvSpPr>
        <p:spPr>
          <a:xfrm>
            <a:off x="10332720" y="4206240"/>
            <a:ext cx="2926080" cy="2926080"/>
          </a:xfrm>
          <a:prstGeom prst="ellipse">
            <a:avLst/>
          </a:prstGeom>
          <a:solidFill>
            <a:srgbClr val="263080"/>
          </a:solidFill>
          <a:ln/>
        </p:spPr>
        <p:txBody>
          <a:bodyPr/>
          <a:lstStyle/>
          <a:p>
            <a:endParaRPr lang="en-GB"/>
          </a:p>
        </p:txBody>
      </p:sp>
      <p:sp>
        <p:nvSpPr>
          <p:cNvPr id="4" name="Shape 2"/>
          <p:cNvSpPr/>
          <p:nvPr/>
        </p:nvSpPr>
        <p:spPr>
          <a:xfrm>
            <a:off x="640080" y="548640"/>
            <a:ext cx="777240" cy="777240"/>
          </a:xfrm>
          <a:prstGeom prst="ellipse">
            <a:avLst/>
          </a:prstGeom>
          <a:solidFill>
            <a:srgbClr val="394394"/>
          </a:solidFill>
          <a:ln/>
        </p:spPr>
        <p:txBody>
          <a:bodyPr/>
          <a:lstStyle/>
          <a:p>
            <a:endParaRPr lang="en-GB"/>
          </a:p>
        </p:txBody>
      </p:sp>
      <p:pic>
        <p:nvPicPr>
          <p:cNvPr id="5" name="Image 0" descr="preencoded.png"/>
          <p:cNvPicPr>
            <a:picLocks noChangeAspect="1"/>
          </p:cNvPicPr>
          <p:nvPr/>
        </p:nvPicPr>
        <p:blipFill>
          <a:blip r:embed="rId3"/>
          <a:stretch>
            <a:fillRect/>
          </a:stretch>
        </p:blipFill>
        <p:spPr>
          <a:xfrm>
            <a:off x="741121" y="649681"/>
            <a:ext cx="575158" cy="575158"/>
          </a:xfrm>
          <a:prstGeom prst="rect">
            <a:avLst/>
          </a:prstGeom>
        </p:spPr>
      </p:pic>
      <p:sp>
        <p:nvSpPr>
          <p:cNvPr id="6" name="Text 3"/>
          <p:cNvSpPr/>
          <p:nvPr/>
        </p:nvSpPr>
        <p:spPr>
          <a:xfrm>
            <a:off x="640080" y="2286000"/>
            <a:ext cx="9144000" cy="365760"/>
          </a:xfrm>
          <a:prstGeom prst="rect">
            <a:avLst/>
          </a:prstGeom>
          <a:noFill/>
          <a:ln/>
        </p:spPr>
        <p:txBody>
          <a:bodyPr wrap="square" rtlCol="0" anchor="ctr"/>
          <a:lstStyle/>
          <a:p>
            <a:pPr marL="0" indent="0">
              <a:buNone/>
            </a:pPr>
            <a:r>
              <a:rPr lang="en-US" sz="1400" b="1" kern="0" spc="200" dirty="0">
                <a:solidFill>
                  <a:srgbClr val="FF7A59"/>
                </a:solidFill>
                <a:latin typeface="Calibri" pitchFamily="34" charset="0"/>
                <a:ea typeface="Calibri" pitchFamily="34" charset="-122"/>
                <a:cs typeface="Calibri" pitchFamily="34" charset="-120"/>
              </a:rPr>
              <a:t>MSC RESEARCH PROPOSAL PRESENTATION</a:t>
            </a:r>
            <a:endParaRPr lang="en-US" sz="1400" dirty="0"/>
          </a:p>
        </p:txBody>
      </p:sp>
      <p:sp>
        <p:nvSpPr>
          <p:cNvPr id="7" name="Text 4"/>
          <p:cNvSpPr/>
          <p:nvPr/>
        </p:nvSpPr>
        <p:spPr>
          <a:xfrm>
            <a:off x="640080" y="2697480"/>
            <a:ext cx="9875520" cy="1737360"/>
          </a:xfrm>
          <a:prstGeom prst="rect">
            <a:avLst/>
          </a:prstGeom>
          <a:noFill/>
          <a:ln/>
        </p:spPr>
        <p:txBody>
          <a:bodyPr wrap="square" rtlCol="0" anchor="ctr"/>
          <a:lstStyle/>
          <a:p>
            <a:pPr marL="0" indent="0">
              <a:lnSpc>
                <a:spcPts val="4000"/>
              </a:lnSpc>
              <a:buNone/>
            </a:pPr>
            <a:r>
              <a:rPr lang="en-US" sz="3400" b="1" dirty="0">
                <a:solidFill>
                  <a:srgbClr val="FFFFFF"/>
                </a:solidFill>
                <a:latin typeface="Cambria" pitchFamily="34" charset="0"/>
                <a:ea typeface="Cambria" pitchFamily="34" charset="-122"/>
                <a:cs typeface="Cambria" pitchFamily="34" charset="-120"/>
              </a:rPr>
              <a:t>The Impact of Artificial Intelligence on</a:t>
            </a:r>
            <a:endParaRPr lang="en-US" sz="3400" dirty="0"/>
          </a:p>
          <a:p>
            <a:pPr marL="0" indent="0">
              <a:lnSpc>
                <a:spcPts val="4000"/>
              </a:lnSpc>
              <a:buNone/>
            </a:pPr>
            <a:r>
              <a:rPr lang="en-US" sz="3400" b="1" dirty="0">
                <a:solidFill>
                  <a:srgbClr val="FFFFFF"/>
                </a:solidFill>
                <a:latin typeface="Cambria" pitchFamily="34" charset="0"/>
                <a:ea typeface="Cambria" pitchFamily="34" charset="-122"/>
                <a:cs typeface="Cambria" pitchFamily="34" charset="-120"/>
              </a:rPr>
              <a:t>Employment and Workforce Transformation</a:t>
            </a:r>
            <a:endParaRPr lang="en-US" sz="3400" dirty="0"/>
          </a:p>
        </p:txBody>
      </p:sp>
      <p:sp>
        <p:nvSpPr>
          <p:cNvPr id="8" name="Text 5"/>
          <p:cNvSpPr/>
          <p:nvPr/>
        </p:nvSpPr>
        <p:spPr>
          <a:xfrm>
            <a:off x="640080" y="4434840"/>
            <a:ext cx="8961120" cy="548640"/>
          </a:xfrm>
          <a:prstGeom prst="rect">
            <a:avLst/>
          </a:prstGeom>
          <a:noFill/>
          <a:ln/>
        </p:spPr>
        <p:txBody>
          <a:bodyPr wrap="square" rtlCol="0" anchor="ctr"/>
          <a:lstStyle/>
          <a:p>
            <a:pPr marL="0" indent="0">
              <a:buNone/>
            </a:pPr>
            <a:r>
              <a:rPr lang="en-US" sz="1600" i="1" dirty="0">
                <a:solidFill>
                  <a:srgbClr val="CADCFC"/>
                </a:solidFill>
                <a:latin typeface="Calibri" pitchFamily="34" charset="0"/>
                <a:ea typeface="Calibri" pitchFamily="34" charset="-122"/>
                <a:cs typeface="Calibri" pitchFamily="34" charset="-120"/>
              </a:rPr>
              <a:t>Examining Job Displacement, Skill Transitions, and Organisational Adaptation Strategies</a:t>
            </a:r>
            <a:endParaRPr lang="en-US" sz="1600" dirty="0"/>
          </a:p>
        </p:txBody>
      </p:sp>
      <p:sp>
        <p:nvSpPr>
          <p:cNvPr id="9" name="Shape 6"/>
          <p:cNvSpPr/>
          <p:nvPr/>
        </p:nvSpPr>
        <p:spPr>
          <a:xfrm>
            <a:off x="658368" y="5074920"/>
            <a:ext cx="2011680" cy="0"/>
          </a:xfrm>
          <a:prstGeom prst="line">
            <a:avLst/>
          </a:prstGeom>
          <a:noFill/>
          <a:ln w="31750">
            <a:solidFill>
              <a:srgbClr val="FF7A59"/>
            </a:solidFill>
            <a:prstDash val="solid"/>
          </a:ln>
        </p:spPr>
        <p:txBody>
          <a:bodyPr/>
          <a:lstStyle/>
          <a:p>
            <a:endParaRPr lang="en-GB"/>
          </a:p>
        </p:txBody>
      </p:sp>
      <p:sp>
        <p:nvSpPr>
          <p:cNvPr id="10" name="Text 7"/>
          <p:cNvSpPr/>
          <p:nvPr/>
        </p:nvSpPr>
        <p:spPr>
          <a:xfrm>
            <a:off x="640080" y="5257800"/>
            <a:ext cx="7315200" cy="365760"/>
          </a:xfrm>
          <a:prstGeom prst="rect">
            <a:avLst/>
          </a:prstGeom>
          <a:noFill/>
          <a:ln/>
        </p:spPr>
        <p:txBody>
          <a:bodyPr wrap="square" rtlCol="0" anchor="ctr"/>
          <a:lstStyle/>
          <a:p>
            <a:pPr marL="0" indent="0">
              <a:buNone/>
            </a:pPr>
            <a:r>
              <a:rPr lang="en-US" sz="1500" b="1" dirty="0">
                <a:solidFill>
                  <a:srgbClr val="FFFFFF"/>
                </a:solidFill>
                <a:latin typeface="Calibri" pitchFamily="34" charset="0"/>
                <a:ea typeface="Calibri" pitchFamily="34" charset="-122"/>
                <a:cs typeface="Calibri" pitchFamily="34" charset="-120"/>
              </a:rPr>
              <a:t>Sahyra Khan  |  Student ID: 2237641</a:t>
            </a:r>
            <a:endParaRPr lang="en-US" sz="1500" dirty="0"/>
          </a:p>
        </p:txBody>
      </p:sp>
      <p:sp>
        <p:nvSpPr>
          <p:cNvPr id="11" name="Text 8"/>
          <p:cNvSpPr/>
          <p:nvPr/>
        </p:nvSpPr>
        <p:spPr>
          <a:xfrm>
            <a:off x="658368" y="5852160"/>
            <a:ext cx="8229600" cy="731520"/>
          </a:xfrm>
          <a:prstGeom prst="rect">
            <a:avLst/>
          </a:prstGeom>
          <a:noFill/>
          <a:ln/>
        </p:spPr>
        <p:txBody>
          <a:bodyPr wrap="square" rtlCol="0" anchor="ctr"/>
          <a:lstStyle/>
          <a:p>
            <a:pPr marL="0" indent="0">
              <a:buNone/>
            </a:pPr>
            <a:r>
              <a:rPr lang="en-US" sz="1300" dirty="0">
                <a:solidFill>
                  <a:srgbClr val="CADCFC"/>
                </a:solidFill>
                <a:latin typeface="Calibri" pitchFamily="34" charset="0"/>
                <a:ea typeface="Calibri" pitchFamily="34" charset="-122"/>
                <a:cs typeface="Calibri" pitchFamily="34" charset="-120"/>
              </a:rPr>
              <a:t>Module: Research Methods and Professional Development (ACFA7004)</a:t>
            </a:r>
          </a:p>
          <a:p>
            <a:pPr marL="0" indent="0">
              <a:buNone/>
            </a:pPr>
            <a:r>
              <a:rPr lang="en-US" sz="1300" dirty="0">
                <a:solidFill>
                  <a:srgbClr val="CADCFC"/>
                </a:solidFill>
                <a:latin typeface="Calibri" pitchFamily="34" charset="0"/>
                <a:ea typeface="Calibri" pitchFamily="34" charset="-122"/>
                <a:cs typeface="Calibri" pitchFamily="34" charset="-120"/>
              </a:rPr>
              <a:t>Lecturer: Mohamed Ben Farah</a:t>
            </a:r>
          </a:p>
          <a:p>
            <a:pPr marL="0" indent="0">
              <a:buNone/>
            </a:pPr>
            <a:r>
              <a:rPr lang="en-US" sz="1300" dirty="0">
                <a:solidFill>
                  <a:srgbClr val="CADCFC"/>
                </a:solidFill>
                <a:latin typeface="Calibri" pitchFamily="34" charset="0"/>
                <a:ea typeface="Calibri" pitchFamily="34" charset="-122"/>
                <a:cs typeface="Calibri" pitchFamily="34" charset="-120"/>
              </a:rPr>
              <a:t>Submission Deadline: 14</a:t>
            </a:r>
            <a:r>
              <a:rPr lang="en-US" sz="1300" baseline="30000" dirty="0">
                <a:solidFill>
                  <a:srgbClr val="CADCFC"/>
                </a:solidFill>
                <a:latin typeface="Calibri" pitchFamily="34" charset="0"/>
                <a:ea typeface="Calibri" pitchFamily="34" charset="-122"/>
                <a:cs typeface="Calibri" pitchFamily="34" charset="-120"/>
              </a:rPr>
              <a:t>th</a:t>
            </a:r>
            <a:r>
              <a:rPr lang="en-US" sz="1300" dirty="0">
                <a:solidFill>
                  <a:srgbClr val="CADCFC"/>
                </a:solidFill>
                <a:latin typeface="Calibri" pitchFamily="34" charset="0"/>
                <a:ea typeface="Calibri" pitchFamily="34" charset="-122"/>
                <a:cs typeface="Calibri" pitchFamily="34" charset="-120"/>
              </a:rPr>
              <a:t> July 2026</a:t>
            </a:r>
            <a:endParaRPr lang="en-US" sz="13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384048"/>
            <a:ext cx="7315200" cy="320040"/>
          </a:xfrm>
          <a:prstGeom prst="rect">
            <a:avLst/>
          </a:prstGeom>
          <a:noFill/>
          <a:ln/>
        </p:spPr>
        <p:txBody>
          <a:bodyPr wrap="square" rtlCol="0" anchor="ctr"/>
          <a:lstStyle/>
          <a:p>
            <a:pPr marL="0" indent="0">
              <a:buNone/>
            </a:pPr>
            <a:r>
              <a:rPr lang="en-US" sz="1300" b="1" kern="0" spc="200" dirty="0">
                <a:solidFill>
                  <a:srgbClr val="FF7A59"/>
                </a:solidFill>
                <a:latin typeface="Calibri" pitchFamily="34" charset="0"/>
                <a:ea typeface="Calibri" pitchFamily="34" charset="-122"/>
                <a:cs typeface="Calibri" pitchFamily="34" charset="-120"/>
              </a:rPr>
              <a:t>PRESENTATION OVERVIEW</a:t>
            </a:r>
            <a:endParaRPr lang="en-US" sz="1300" dirty="0"/>
          </a:p>
        </p:txBody>
      </p:sp>
      <p:sp>
        <p:nvSpPr>
          <p:cNvPr id="3" name="Text 1"/>
          <p:cNvSpPr/>
          <p:nvPr/>
        </p:nvSpPr>
        <p:spPr>
          <a:xfrm>
            <a:off x="548640" y="658368"/>
            <a:ext cx="10515600" cy="731520"/>
          </a:xfrm>
          <a:prstGeom prst="rect">
            <a:avLst/>
          </a:prstGeom>
          <a:noFill/>
          <a:ln/>
        </p:spPr>
        <p:txBody>
          <a:bodyPr wrap="square" rtlCol="0" anchor="ctr"/>
          <a:lstStyle/>
          <a:p>
            <a:pPr marL="0" indent="0">
              <a:buNone/>
            </a:pPr>
            <a:r>
              <a:rPr lang="en-US" sz="3000" b="1" dirty="0">
                <a:solidFill>
                  <a:srgbClr val="1E2761"/>
                </a:solidFill>
                <a:latin typeface="Cambria" pitchFamily="34" charset="0"/>
                <a:ea typeface="Cambria" pitchFamily="34" charset="-122"/>
                <a:cs typeface="Cambria" pitchFamily="34" charset="-120"/>
              </a:rPr>
              <a:t>What I'll Cover Today</a:t>
            </a:r>
            <a:endParaRPr lang="en-US" sz="3000" dirty="0"/>
          </a:p>
        </p:txBody>
      </p:sp>
      <p:sp>
        <p:nvSpPr>
          <p:cNvPr id="4" name="Text 2"/>
          <p:cNvSpPr/>
          <p:nvPr/>
        </p:nvSpPr>
        <p:spPr>
          <a:xfrm>
            <a:off x="548640" y="1417320"/>
            <a:ext cx="10789920" cy="365760"/>
          </a:xfrm>
          <a:prstGeom prst="rect">
            <a:avLst/>
          </a:prstGeom>
          <a:noFill/>
          <a:ln/>
        </p:spPr>
        <p:txBody>
          <a:bodyPr wrap="square" rtlCol="0" anchor="ctr"/>
          <a:lstStyle/>
          <a:p>
            <a:pPr marL="0" indent="0">
              <a:buNone/>
            </a:pPr>
            <a:r>
              <a:rPr lang="en-US" sz="1400" i="1" dirty="0">
                <a:solidFill>
                  <a:srgbClr val="5B6B8C"/>
                </a:solidFill>
                <a:latin typeface="Calibri" pitchFamily="34" charset="0"/>
                <a:ea typeface="Calibri" pitchFamily="34" charset="-122"/>
                <a:cs typeface="Calibri" pitchFamily="34" charset="-120"/>
              </a:rPr>
              <a:t>A quick roadmap before we dive in - 8 short stops</a:t>
            </a:r>
            <a:endParaRPr lang="en-US" sz="1400" dirty="0"/>
          </a:p>
        </p:txBody>
      </p:sp>
      <p:sp>
        <p:nvSpPr>
          <p:cNvPr id="5" name="Shape 3"/>
          <p:cNvSpPr/>
          <p:nvPr/>
        </p:nvSpPr>
        <p:spPr>
          <a:xfrm>
            <a:off x="548640" y="2057400"/>
            <a:ext cx="5440680" cy="960120"/>
          </a:xfrm>
          <a:prstGeom prst="roundRect">
            <a:avLst>
              <a:gd name="adj" fmla="val 7619"/>
            </a:avLst>
          </a:prstGeom>
          <a:solidFill>
            <a:srgbClr val="F4F7FD"/>
          </a:solidFill>
          <a:ln/>
        </p:spPr>
        <p:txBody>
          <a:bodyPr/>
          <a:lstStyle/>
          <a:p>
            <a:endParaRPr lang="en-GB"/>
          </a:p>
        </p:txBody>
      </p:sp>
      <p:sp>
        <p:nvSpPr>
          <p:cNvPr id="6" name="Shape 4"/>
          <p:cNvSpPr/>
          <p:nvPr/>
        </p:nvSpPr>
        <p:spPr>
          <a:xfrm>
            <a:off x="713232" y="2240280"/>
            <a:ext cx="594360" cy="594360"/>
          </a:xfrm>
          <a:prstGeom prst="ellipse">
            <a:avLst/>
          </a:prstGeom>
          <a:solidFill>
            <a:srgbClr val="FFFFFF"/>
          </a:solidFill>
          <a:ln/>
        </p:spPr>
        <p:txBody>
          <a:bodyPr/>
          <a:lstStyle/>
          <a:p>
            <a:endParaRPr lang="en-GB"/>
          </a:p>
        </p:txBody>
      </p:sp>
      <p:pic>
        <p:nvPicPr>
          <p:cNvPr id="7" name="Image 0" descr="preencoded.png"/>
          <p:cNvPicPr>
            <a:picLocks noChangeAspect="1"/>
          </p:cNvPicPr>
          <p:nvPr/>
        </p:nvPicPr>
        <p:blipFill>
          <a:blip r:embed="rId3"/>
          <a:stretch>
            <a:fillRect/>
          </a:stretch>
        </p:blipFill>
        <p:spPr>
          <a:xfrm>
            <a:off x="790499" y="2317547"/>
            <a:ext cx="439826" cy="439826"/>
          </a:xfrm>
          <a:prstGeom prst="rect">
            <a:avLst/>
          </a:prstGeom>
        </p:spPr>
      </p:pic>
      <p:sp>
        <p:nvSpPr>
          <p:cNvPr id="8" name="Text 5"/>
          <p:cNvSpPr/>
          <p:nvPr/>
        </p:nvSpPr>
        <p:spPr>
          <a:xfrm>
            <a:off x="1463040" y="2167128"/>
            <a:ext cx="4343400" cy="320040"/>
          </a:xfrm>
          <a:prstGeom prst="rect">
            <a:avLst/>
          </a:prstGeom>
          <a:noFill/>
          <a:ln/>
        </p:spPr>
        <p:txBody>
          <a:bodyPr wrap="square" rtlCol="0" anchor="ctr"/>
          <a:lstStyle/>
          <a:p>
            <a:pPr marL="0" indent="0">
              <a:buNone/>
            </a:pPr>
            <a:r>
              <a:rPr lang="en-US" sz="1350" b="1" dirty="0">
                <a:solidFill>
                  <a:srgbClr val="1E2761"/>
                </a:solidFill>
                <a:latin typeface="Calibri" pitchFamily="34" charset="0"/>
                <a:ea typeface="Calibri" pitchFamily="34" charset="-122"/>
                <a:cs typeface="Calibri" pitchFamily="34" charset="-120"/>
              </a:rPr>
              <a:t>1. Background</a:t>
            </a:r>
            <a:endParaRPr lang="en-US" sz="1350" dirty="0"/>
          </a:p>
        </p:txBody>
      </p:sp>
      <p:sp>
        <p:nvSpPr>
          <p:cNvPr id="9" name="Text 6"/>
          <p:cNvSpPr/>
          <p:nvPr/>
        </p:nvSpPr>
        <p:spPr>
          <a:xfrm>
            <a:off x="1463040" y="2496312"/>
            <a:ext cx="4343400" cy="457200"/>
          </a:xfrm>
          <a:prstGeom prst="rect">
            <a:avLst/>
          </a:prstGeom>
          <a:noFill/>
          <a:ln/>
        </p:spPr>
        <p:txBody>
          <a:bodyPr wrap="square" rtlCol="0" anchor="ctr"/>
          <a:lstStyle/>
          <a:p>
            <a:pPr marL="0" indent="0">
              <a:buNone/>
            </a:pPr>
            <a:r>
              <a:rPr lang="en-US" sz="1100" dirty="0">
                <a:solidFill>
                  <a:srgbClr val="1A1F36"/>
                </a:solidFill>
                <a:latin typeface="Calibri" pitchFamily="34" charset="0"/>
                <a:ea typeface="Calibri" pitchFamily="34" charset="-122"/>
                <a:cs typeface="Calibri" pitchFamily="34" charset="-120"/>
              </a:rPr>
              <a:t>Why AI and jobs is a big deal right now</a:t>
            </a:r>
            <a:endParaRPr lang="en-US" sz="1100" dirty="0"/>
          </a:p>
        </p:txBody>
      </p:sp>
      <p:sp>
        <p:nvSpPr>
          <p:cNvPr id="10" name="Shape 7"/>
          <p:cNvSpPr/>
          <p:nvPr/>
        </p:nvSpPr>
        <p:spPr>
          <a:xfrm>
            <a:off x="6172200" y="2057400"/>
            <a:ext cx="5440680" cy="960120"/>
          </a:xfrm>
          <a:prstGeom prst="roundRect">
            <a:avLst>
              <a:gd name="adj" fmla="val 7619"/>
            </a:avLst>
          </a:prstGeom>
          <a:solidFill>
            <a:srgbClr val="F4F7FD"/>
          </a:solidFill>
          <a:ln/>
        </p:spPr>
        <p:txBody>
          <a:bodyPr/>
          <a:lstStyle/>
          <a:p>
            <a:endParaRPr lang="en-GB"/>
          </a:p>
        </p:txBody>
      </p:sp>
      <p:sp>
        <p:nvSpPr>
          <p:cNvPr id="11" name="Shape 8"/>
          <p:cNvSpPr/>
          <p:nvPr/>
        </p:nvSpPr>
        <p:spPr>
          <a:xfrm>
            <a:off x="6336792" y="2240280"/>
            <a:ext cx="594360" cy="594360"/>
          </a:xfrm>
          <a:prstGeom prst="ellipse">
            <a:avLst/>
          </a:prstGeom>
          <a:solidFill>
            <a:srgbClr val="FFFFFF"/>
          </a:solidFill>
          <a:ln/>
        </p:spPr>
        <p:txBody>
          <a:bodyPr/>
          <a:lstStyle/>
          <a:p>
            <a:endParaRPr lang="en-GB"/>
          </a:p>
        </p:txBody>
      </p:sp>
      <p:pic>
        <p:nvPicPr>
          <p:cNvPr id="12" name="Image 1" descr="preencoded.png"/>
          <p:cNvPicPr>
            <a:picLocks noChangeAspect="1"/>
          </p:cNvPicPr>
          <p:nvPr/>
        </p:nvPicPr>
        <p:blipFill>
          <a:blip r:embed="rId4"/>
          <a:stretch>
            <a:fillRect/>
          </a:stretch>
        </p:blipFill>
        <p:spPr>
          <a:xfrm>
            <a:off x="6414059" y="2317547"/>
            <a:ext cx="439826" cy="439826"/>
          </a:xfrm>
          <a:prstGeom prst="rect">
            <a:avLst/>
          </a:prstGeom>
        </p:spPr>
      </p:pic>
      <p:sp>
        <p:nvSpPr>
          <p:cNvPr id="13" name="Text 9"/>
          <p:cNvSpPr/>
          <p:nvPr/>
        </p:nvSpPr>
        <p:spPr>
          <a:xfrm>
            <a:off x="7086600" y="2167128"/>
            <a:ext cx="4343400" cy="320040"/>
          </a:xfrm>
          <a:prstGeom prst="rect">
            <a:avLst/>
          </a:prstGeom>
          <a:noFill/>
          <a:ln/>
        </p:spPr>
        <p:txBody>
          <a:bodyPr wrap="square" rtlCol="0" anchor="ctr"/>
          <a:lstStyle/>
          <a:p>
            <a:pPr marL="0" indent="0">
              <a:buNone/>
            </a:pPr>
            <a:r>
              <a:rPr lang="en-US" sz="1350" b="1" dirty="0">
                <a:solidFill>
                  <a:srgbClr val="1E2761"/>
                </a:solidFill>
                <a:latin typeface="Calibri" pitchFamily="34" charset="0"/>
                <a:ea typeface="Calibri" pitchFamily="34" charset="-122"/>
                <a:cs typeface="Calibri" pitchFamily="34" charset="-120"/>
              </a:rPr>
              <a:t>2. The Problem</a:t>
            </a:r>
            <a:endParaRPr lang="en-US" sz="1350" dirty="0"/>
          </a:p>
        </p:txBody>
      </p:sp>
      <p:sp>
        <p:nvSpPr>
          <p:cNvPr id="14" name="Text 10"/>
          <p:cNvSpPr/>
          <p:nvPr/>
        </p:nvSpPr>
        <p:spPr>
          <a:xfrm>
            <a:off x="7086600" y="2496312"/>
            <a:ext cx="4343400" cy="457200"/>
          </a:xfrm>
          <a:prstGeom prst="rect">
            <a:avLst/>
          </a:prstGeom>
          <a:noFill/>
          <a:ln/>
        </p:spPr>
        <p:txBody>
          <a:bodyPr wrap="square" rtlCol="0" anchor="ctr"/>
          <a:lstStyle/>
          <a:p>
            <a:pPr marL="0" indent="0">
              <a:buNone/>
            </a:pPr>
            <a:r>
              <a:rPr lang="en-US" sz="1100" dirty="0">
                <a:solidFill>
                  <a:srgbClr val="1A1F36"/>
                </a:solidFill>
                <a:latin typeface="Calibri" pitchFamily="34" charset="0"/>
                <a:ea typeface="Calibri" pitchFamily="34" charset="-122"/>
                <a:cs typeface="Calibri" pitchFamily="34" charset="-120"/>
              </a:rPr>
              <a:t>The specific gap my research fills</a:t>
            </a:r>
            <a:endParaRPr lang="en-US" sz="1100" dirty="0"/>
          </a:p>
        </p:txBody>
      </p:sp>
      <p:sp>
        <p:nvSpPr>
          <p:cNvPr id="15" name="Shape 11"/>
          <p:cNvSpPr/>
          <p:nvPr/>
        </p:nvSpPr>
        <p:spPr>
          <a:xfrm>
            <a:off x="548640" y="3145536"/>
            <a:ext cx="5440680" cy="960120"/>
          </a:xfrm>
          <a:prstGeom prst="roundRect">
            <a:avLst>
              <a:gd name="adj" fmla="val 7619"/>
            </a:avLst>
          </a:prstGeom>
          <a:solidFill>
            <a:srgbClr val="F4F7FD"/>
          </a:solidFill>
          <a:ln/>
        </p:spPr>
        <p:txBody>
          <a:bodyPr/>
          <a:lstStyle/>
          <a:p>
            <a:endParaRPr lang="en-GB"/>
          </a:p>
        </p:txBody>
      </p:sp>
      <p:sp>
        <p:nvSpPr>
          <p:cNvPr id="16" name="Shape 12"/>
          <p:cNvSpPr/>
          <p:nvPr/>
        </p:nvSpPr>
        <p:spPr>
          <a:xfrm>
            <a:off x="713232" y="3328416"/>
            <a:ext cx="594360" cy="594360"/>
          </a:xfrm>
          <a:prstGeom prst="ellipse">
            <a:avLst/>
          </a:prstGeom>
          <a:solidFill>
            <a:srgbClr val="FFFFFF"/>
          </a:solidFill>
          <a:ln/>
        </p:spPr>
        <p:txBody>
          <a:bodyPr/>
          <a:lstStyle/>
          <a:p>
            <a:endParaRPr lang="en-GB"/>
          </a:p>
        </p:txBody>
      </p:sp>
      <p:pic>
        <p:nvPicPr>
          <p:cNvPr id="17" name="Image 2" descr="preencoded.png"/>
          <p:cNvPicPr>
            <a:picLocks noChangeAspect="1"/>
          </p:cNvPicPr>
          <p:nvPr/>
        </p:nvPicPr>
        <p:blipFill>
          <a:blip r:embed="rId5"/>
          <a:stretch>
            <a:fillRect/>
          </a:stretch>
        </p:blipFill>
        <p:spPr>
          <a:xfrm>
            <a:off x="790499" y="3405683"/>
            <a:ext cx="439826" cy="439826"/>
          </a:xfrm>
          <a:prstGeom prst="rect">
            <a:avLst/>
          </a:prstGeom>
        </p:spPr>
      </p:pic>
      <p:sp>
        <p:nvSpPr>
          <p:cNvPr id="18" name="Text 13"/>
          <p:cNvSpPr/>
          <p:nvPr/>
        </p:nvSpPr>
        <p:spPr>
          <a:xfrm>
            <a:off x="1463040" y="3255264"/>
            <a:ext cx="4343400" cy="320040"/>
          </a:xfrm>
          <a:prstGeom prst="rect">
            <a:avLst/>
          </a:prstGeom>
          <a:noFill/>
          <a:ln/>
        </p:spPr>
        <p:txBody>
          <a:bodyPr wrap="square" rtlCol="0" anchor="ctr"/>
          <a:lstStyle/>
          <a:p>
            <a:pPr marL="0" indent="0">
              <a:buNone/>
            </a:pPr>
            <a:r>
              <a:rPr lang="en-US" sz="1350" b="1" dirty="0">
                <a:solidFill>
                  <a:srgbClr val="1E2761"/>
                </a:solidFill>
                <a:latin typeface="Calibri" pitchFamily="34" charset="0"/>
                <a:ea typeface="Calibri" pitchFamily="34" charset="-122"/>
                <a:cs typeface="Calibri" pitchFamily="34" charset="-120"/>
              </a:rPr>
              <a:t>3. Literature Review</a:t>
            </a:r>
            <a:endParaRPr lang="en-US" sz="1350" dirty="0"/>
          </a:p>
        </p:txBody>
      </p:sp>
      <p:sp>
        <p:nvSpPr>
          <p:cNvPr id="19" name="Text 14"/>
          <p:cNvSpPr/>
          <p:nvPr/>
        </p:nvSpPr>
        <p:spPr>
          <a:xfrm>
            <a:off x="1463040" y="3584448"/>
            <a:ext cx="4343400" cy="457200"/>
          </a:xfrm>
          <a:prstGeom prst="rect">
            <a:avLst/>
          </a:prstGeom>
          <a:noFill/>
          <a:ln/>
        </p:spPr>
        <p:txBody>
          <a:bodyPr wrap="square" rtlCol="0" anchor="ctr"/>
          <a:lstStyle/>
          <a:p>
            <a:pPr marL="0" indent="0">
              <a:buNone/>
            </a:pPr>
            <a:r>
              <a:rPr lang="en-US" sz="1100" dirty="0">
                <a:solidFill>
                  <a:srgbClr val="1A1F36"/>
                </a:solidFill>
                <a:latin typeface="Calibri" pitchFamily="34" charset="0"/>
                <a:ea typeface="Calibri" pitchFamily="34" charset="-122"/>
                <a:cs typeface="Calibri" pitchFamily="34" charset="-120"/>
              </a:rPr>
              <a:t>What others have found — and what's missing</a:t>
            </a:r>
            <a:endParaRPr lang="en-US" sz="1100" dirty="0"/>
          </a:p>
        </p:txBody>
      </p:sp>
      <p:sp>
        <p:nvSpPr>
          <p:cNvPr id="20" name="Shape 15"/>
          <p:cNvSpPr/>
          <p:nvPr/>
        </p:nvSpPr>
        <p:spPr>
          <a:xfrm>
            <a:off x="6172200" y="3145536"/>
            <a:ext cx="5440680" cy="960120"/>
          </a:xfrm>
          <a:prstGeom prst="roundRect">
            <a:avLst>
              <a:gd name="adj" fmla="val 7619"/>
            </a:avLst>
          </a:prstGeom>
          <a:solidFill>
            <a:srgbClr val="F4F7FD"/>
          </a:solidFill>
          <a:ln/>
        </p:spPr>
        <p:txBody>
          <a:bodyPr/>
          <a:lstStyle/>
          <a:p>
            <a:endParaRPr lang="en-GB"/>
          </a:p>
        </p:txBody>
      </p:sp>
      <p:sp>
        <p:nvSpPr>
          <p:cNvPr id="21" name="Shape 16"/>
          <p:cNvSpPr/>
          <p:nvPr/>
        </p:nvSpPr>
        <p:spPr>
          <a:xfrm>
            <a:off x="6336792" y="3328416"/>
            <a:ext cx="594360" cy="594360"/>
          </a:xfrm>
          <a:prstGeom prst="ellipse">
            <a:avLst/>
          </a:prstGeom>
          <a:solidFill>
            <a:srgbClr val="FFFFFF"/>
          </a:solidFill>
          <a:ln/>
        </p:spPr>
        <p:txBody>
          <a:bodyPr/>
          <a:lstStyle/>
          <a:p>
            <a:endParaRPr lang="en-GB"/>
          </a:p>
        </p:txBody>
      </p:sp>
      <p:pic>
        <p:nvPicPr>
          <p:cNvPr id="22" name="Image 3" descr="preencoded.png"/>
          <p:cNvPicPr>
            <a:picLocks noChangeAspect="1"/>
          </p:cNvPicPr>
          <p:nvPr/>
        </p:nvPicPr>
        <p:blipFill>
          <a:blip r:embed="rId6"/>
          <a:stretch>
            <a:fillRect/>
          </a:stretch>
        </p:blipFill>
        <p:spPr>
          <a:xfrm>
            <a:off x="6414059" y="3405683"/>
            <a:ext cx="439826" cy="439826"/>
          </a:xfrm>
          <a:prstGeom prst="rect">
            <a:avLst/>
          </a:prstGeom>
        </p:spPr>
      </p:pic>
      <p:sp>
        <p:nvSpPr>
          <p:cNvPr id="23" name="Text 17"/>
          <p:cNvSpPr/>
          <p:nvPr/>
        </p:nvSpPr>
        <p:spPr>
          <a:xfrm>
            <a:off x="7086600" y="3255264"/>
            <a:ext cx="4343400" cy="320040"/>
          </a:xfrm>
          <a:prstGeom prst="rect">
            <a:avLst/>
          </a:prstGeom>
          <a:noFill/>
          <a:ln/>
        </p:spPr>
        <p:txBody>
          <a:bodyPr wrap="square" rtlCol="0" anchor="ctr"/>
          <a:lstStyle/>
          <a:p>
            <a:pPr marL="0" indent="0">
              <a:buNone/>
            </a:pPr>
            <a:r>
              <a:rPr lang="en-US" sz="1350" b="1" dirty="0">
                <a:solidFill>
                  <a:srgbClr val="1E2761"/>
                </a:solidFill>
                <a:latin typeface="Calibri" pitchFamily="34" charset="0"/>
                <a:ea typeface="Calibri" pitchFamily="34" charset="-122"/>
                <a:cs typeface="Calibri" pitchFamily="34" charset="-120"/>
              </a:rPr>
              <a:t>4. Aim &amp; Objectives</a:t>
            </a:r>
            <a:endParaRPr lang="en-US" sz="1350" dirty="0"/>
          </a:p>
        </p:txBody>
      </p:sp>
      <p:sp>
        <p:nvSpPr>
          <p:cNvPr id="24" name="Text 18"/>
          <p:cNvSpPr/>
          <p:nvPr/>
        </p:nvSpPr>
        <p:spPr>
          <a:xfrm>
            <a:off x="7086600" y="3584448"/>
            <a:ext cx="4343400" cy="457200"/>
          </a:xfrm>
          <a:prstGeom prst="rect">
            <a:avLst/>
          </a:prstGeom>
          <a:noFill/>
          <a:ln/>
        </p:spPr>
        <p:txBody>
          <a:bodyPr wrap="square" rtlCol="0" anchor="ctr"/>
          <a:lstStyle/>
          <a:p>
            <a:pPr marL="0" indent="0">
              <a:buNone/>
            </a:pPr>
            <a:r>
              <a:rPr lang="en-US" sz="1100" dirty="0">
                <a:solidFill>
                  <a:srgbClr val="1A1F36"/>
                </a:solidFill>
                <a:latin typeface="Calibri" pitchFamily="34" charset="0"/>
                <a:ea typeface="Calibri" pitchFamily="34" charset="-122"/>
                <a:cs typeface="Calibri" pitchFamily="34" charset="-120"/>
              </a:rPr>
              <a:t>What I'm setting out to do</a:t>
            </a:r>
            <a:endParaRPr lang="en-US" sz="1100" dirty="0"/>
          </a:p>
        </p:txBody>
      </p:sp>
      <p:sp>
        <p:nvSpPr>
          <p:cNvPr id="25" name="Shape 19"/>
          <p:cNvSpPr/>
          <p:nvPr/>
        </p:nvSpPr>
        <p:spPr>
          <a:xfrm>
            <a:off x="548640" y="4233672"/>
            <a:ext cx="5440680" cy="960120"/>
          </a:xfrm>
          <a:prstGeom prst="roundRect">
            <a:avLst>
              <a:gd name="adj" fmla="val 7619"/>
            </a:avLst>
          </a:prstGeom>
          <a:solidFill>
            <a:srgbClr val="F4F7FD"/>
          </a:solidFill>
          <a:ln/>
        </p:spPr>
        <p:txBody>
          <a:bodyPr/>
          <a:lstStyle/>
          <a:p>
            <a:endParaRPr lang="en-GB"/>
          </a:p>
        </p:txBody>
      </p:sp>
      <p:sp>
        <p:nvSpPr>
          <p:cNvPr id="26" name="Shape 20"/>
          <p:cNvSpPr/>
          <p:nvPr/>
        </p:nvSpPr>
        <p:spPr>
          <a:xfrm>
            <a:off x="713232" y="4416552"/>
            <a:ext cx="594360" cy="594360"/>
          </a:xfrm>
          <a:prstGeom prst="ellipse">
            <a:avLst/>
          </a:prstGeom>
          <a:solidFill>
            <a:srgbClr val="FFFFFF"/>
          </a:solidFill>
          <a:ln/>
        </p:spPr>
        <p:txBody>
          <a:bodyPr/>
          <a:lstStyle/>
          <a:p>
            <a:endParaRPr lang="en-GB"/>
          </a:p>
        </p:txBody>
      </p:sp>
      <p:pic>
        <p:nvPicPr>
          <p:cNvPr id="27" name="Image 4" descr="preencoded.png"/>
          <p:cNvPicPr>
            <a:picLocks noChangeAspect="1"/>
          </p:cNvPicPr>
          <p:nvPr/>
        </p:nvPicPr>
        <p:blipFill>
          <a:blip r:embed="rId7"/>
          <a:stretch>
            <a:fillRect/>
          </a:stretch>
        </p:blipFill>
        <p:spPr>
          <a:xfrm>
            <a:off x="790499" y="4493819"/>
            <a:ext cx="439826" cy="439826"/>
          </a:xfrm>
          <a:prstGeom prst="rect">
            <a:avLst/>
          </a:prstGeom>
        </p:spPr>
      </p:pic>
      <p:sp>
        <p:nvSpPr>
          <p:cNvPr id="28" name="Text 21"/>
          <p:cNvSpPr/>
          <p:nvPr/>
        </p:nvSpPr>
        <p:spPr>
          <a:xfrm>
            <a:off x="1463040" y="4343400"/>
            <a:ext cx="4343400" cy="320040"/>
          </a:xfrm>
          <a:prstGeom prst="rect">
            <a:avLst/>
          </a:prstGeom>
          <a:noFill/>
          <a:ln/>
        </p:spPr>
        <p:txBody>
          <a:bodyPr wrap="square" rtlCol="0" anchor="ctr"/>
          <a:lstStyle/>
          <a:p>
            <a:pPr marL="0" indent="0">
              <a:buNone/>
            </a:pPr>
            <a:r>
              <a:rPr lang="en-US" sz="1350" b="1" dirty="0">
                <a:solidFill>
                  <a:srgbClr val="1E2761"/>
                </a:solidFill>
                <a:latin typeface="Calibri" pitchFamily="34" charset="0"/>
                <a:ea typeface="Calibri" pitchFamily="34" charset="-122"/>
                <a:cs typeface="Calibri" pitchFamily="34" charset="-120"/>
              </a:rPr>
              <a:t>5. Methodology</a:t>
            </a:r>
            <a:endParaRPr lang="en-US" sz="1350" dirty="0"/>
          </a:p>
        </p:txBody>
      </p:sp>
      <p:sp>
        <p:nvSpPr>
          <p:cNvPr id="29" name="Text 22"/>
          <p:cNvSpPr/>
          <p:nvPr/>
        </p:nvSpPr>
        <p:spPr>
          <a:xfrm>
            <a:off x="1463040" y="4672584"/>
            <a:ext cx="4343400" cy="457200"/>
          </a:xfrm>
          <a:prstGeom prst="rect">
            <a:avLst/>
          </a:prstGeom>
          <a:noFill/>
          <a:ln/>
        </p:spPr>
        <p:txBody>
          <a:bodyPr wrap="square" rtlCol="0" anchor="ctr"/>
          <a:lstStyle/>
          <a:p>
            <a:pPr marL="0" indent="0">
              <a:buNone/>
            </a:pPr>
            <a:r>
              <a:rPr lang="en-US" sz="1100" dirty="0">
                <a:solidFill>
                  <a:srgbClr val="1A1F36"/>
                </a:solidFill>
                <a:latin typeface="Calibri" pitchFamily="34" charset="0"/>
                <a:ea typeface="Calibri" pitchFamily="34" charset="-122"/>
                <a:cs typeface="Calibri" pitchFamily="34" charset="-120"/>
              </a:rPr>
              <a:t>How I'll actually do it</a:t>
            </a:r>
            <a:endParaRPr lang="en-US" sz="1100" dirty="0"/>
          </a:p>
        </p:txBody>
      </p:sp>
      <p:sp>
        <p:nvSpPr>
          <p:cNvPr id="30" name="Shape 23"/>
          <p:cNvSpPr/>
          <p:nvPr/>
        </p:nvSpPr>
        <p:spPr>
          <a:xfrm>
            <a:off x="6172200" y="4233672"/>
            <a:ext cx="5440680" cy="960120"/>
          </a:xfrm>
          <a:prstGeom prst="roundRect">
            <a:avLst>
              <a:gd name="adj" fmla="val 7619"/>
            </a:avLst>
          </a:prstGeom>
          <a:solidFill>
            <a:srgbClr val="F4F7FD"/>
          </a:solidFill>
          <a:ln/>
        </p:spPr>
        <p:txBody>
          <a:bodyPr/>
          <a:lstStyle/>
          <a:p>
            <a:endParaRPr lang="en-GB"/>
          </a:p>
        </p:txBody>
      </p:sp>
      <p:sp>
        <p:nvSpPr>
          <p:cNvPr id="31" name="Shape 24"/>
          <p:cNvSpPr/>
          <p:nvPr/>
        </p:nvSpPr>
        <p:spPr>
          <a:xfrm>
            <a:off x="6336792" y="4416552"/>
            <a:ext cx="594360" cy="594360"/>
          </a:xfrm>
          <a:prstGeom prst="ellipse">
            <a:avLst/>
          </a:prstGeom>
          <a:solidFill>
            <a:srgbClr val="FFFFFF"/>
          </a:solidFill>
          <a:ln/>
        </p:spPr>
        <p:txBody>
          <a:bodyPr/>
          <a:lstStyle/>
          <a:p>
            <a:endParaRPr lang="en-GB"/>
          </a:p>
        </p:txBody>
      </p:sp>
      <p:pic>
        <p:nvPicPr>
          <p:cNvPr id="32" name="Image 5" descr="preencoded.png"/>
          <p:cNvPicPr>
            <a:picLocks noChangeAspect="1"/>
          </p:cNvPicPr>
          <p:nvPr/>
        </p:nvPicPr>
        <p:blipFill>
          <a:blip r:embed="rId8"/>
          <a:stretch>
            <a:fillRect/>
          </a:stretch>
        </p:blipFill>
        <p:spPr>
          <a:xfrm>
            <a:off x="6414059" y="4493819"/>
            <a:ext cx="439826" cy="439826"/>
          </a:xfrm>
          <a:prstGeom prst="rect">
            <a:avLst/>
          </a:prstGeom>
        </p:spPr>
      </p:pic>
      <p:sp>
        <p:nvSpPr>
          <p:cNvPr id="33" name="Text 25"/>
          <p:cNvSpPr/>
          <p:nvPr/>
        </p:nvSpPr>
        <p:spPr>
          <a:xfrm>
            <a:off x="7086600" y="4343400"/>
            <a:ext cx="4343400" cy="320040"/>
          </a:xfrm>
          <a:prstGeom prst="rect">
            <a:avLst/>
          </a:prstGeom>
          <a:noFill/>
          <a:ln/>
        </p:spPr>
        <p:txBody>
          <a:bodyPr wrap="square" rtlCol="0" anchor="ctr"/>
          <a:lstStyle/>
          <a:p>
            <a:pPr marL="0" indent="0">
              <a:buNone/>
            </a:pPr>
            <a:r>
              <a:rPr lang="en-US" sz="1350" b="1" dirty="0">
                <a:solidFill>
                  <a:srgbClr val="1E2761"/>
                </a:solidFill>
                <a:latin typeface="Calibri" pitchFamily="34" charset="0"/>
                <a:ea typeface="Calibri" pitchFamily="34" charset="-122"/>
                <a:cs typeface="Calibri" pitchFamily="34" charset="-120"/>
              </a:rPr>
              <a:t>6. Planning &amp; Timeline</a:t>
            </a:r>
            <a:endParaRPr lang="en-US" sz="1350" dirty="0"/>
          </a:p>
        </p:txBody>
      </p:sp>
      <p:sp>
        <p:nvSpPr>
          <p:cNvPr id="34" name="Text 26"/>
          <p:cNvSpPr/>
          <p:nvPr/>
        </p:nvSpPr>
        <p:spPr>
          <a:xfrm>
            <a:off x="7086600" y="4672584"/>
            <a:ext cx="4343400" cy="457200"/>
          </a:xfrm>
          <a:prstGeom prst="rect">
            <a:avLst/>
          </a:prstGeom>
          <a:noFill/>
          <a:ln/>
        </p:spPr>
        <p:txBody>
          <a:bodyPr wrap="square" rtlCol="0" anchor="ctr"/>
          <a:lstStyle/>
          <a:p>
            <a:pPr marL="0" indent="0">
              <a:buNone/>
            </a:pPr>
            <a:r>
              <a:rPr lang="en-US" sz="1100" dirty="0">
                <a:solidFill>
                  <a:srgbClr val="1A1F36"/>
                </a:solidFill>
                <a:latin typeface="Calibri" pitchFamily="34" charset="0"/>
                <a:ea typeface="Calibri" pitchFamily="34" charset="-122"/>
                <a:cs typeface="Calibri" pitchFamily="34" charset="-120"/>
              </a:rPr>
              <a:t>My 10-week plan and milestones</a:t>
            </a:r>
            <a:endParaRPr lang="en-US" sz="1100" dirty="0"/>
          </a:p>
        </p:txBody>
      </p:sp>
      <p:sp>
        <p:nvSpPr>
          <p:cNvPr id="35" name="Shape 27"/>
          <p:cNvSpPr/>
          <p:nvPr/>
        </p:nvSpPr>
        <p:spPr>
          <a:xfrm>
            <a:off x="548640" y="5321808"/>
            <a:ext cx="5440680" cy="960120"/>
          </a:xfrm>
          <a:prstGeom prst="roundRect">
            <a:avLst>
              <a:gd name="adj" fmla="val 7619"/>
            </a:avLst>
          </a:prstGeom>
          <a:solidFill>
            <a:srgbClr val="F4F7FD"/>
          </a:solidFill>
          <a:ln/>
        </p:spPr>
        <p:txBody>
          <a:bodyPr/>
          <a:lstStyle/>
          <a:p>
            <a:endParaRPr lang="en-GB"/>
          </a:p>
        </p:txBody>
      </p:sp>
      <p:sp>
        <p:nvSpPr>
          <p:cNvPr id="36" name="Shape 28"/>
          <p:cNvSpPr/>
          <p:nvPr/>
        </p:nvSpPr>
        <p:spPr>
          <a:xfrm>
            <a:off x="713232" y="5504688"/>
            <a:ext cx="594360" cy="594360"/>
          </a:xfrm>
          <a:prstGeom prst="ellipse">
            <a:avLst/>
          </a:prstGeom>
          <a:solidFill>
            <a:srgbClr val="FFFFFF"/>
          </a:solidFill>
          <a:ln/>
        </p:spPr>
        <p:txBody>
          <a:bodyPr/>
          <a:lstStyle/>
          <a:p>
            <a:endParaRPr lang="en-GB"/>
          </a:p>
        </p:txBody>
      </p:sp>
      <p:pic>
        <p:nvPicPr>
          <p:cNvPr id="37" name="Image 6" descr="preencoded.png"/>
          <p:cNvPicPr>
            <a:picLocks noChangeAspect="1"/>
          </p:cNvPicPr>
          <p:nvPr/>
        </p:nvPicPr>
        <p:blipFill>
          <a:blip r:embed="rId9"/>
          <a:stretch>
            <a:fillRect/>
          </a:stretch>
        </p:blipFill>
        <p:spPr>
          <a:xfrm>
            <a:off x="790499" y="5581955"/>
            <a:ext cx="439826" cy="439826"/>
          </a:xfrm>
          <a:prstGeom prst="rect">
            <a:avLst/>
          </a:prstGeom>
        </p:spPr>
      </p:pic>
      <p:sp>
        <p:nvSpPr>
          <p:cNvPr id="38" name="Text 29"/>
          <p:cNvSpPr/>
          <p:nvPr/>
        </p:nvSpPr>
        <p:spPr>
          <a:xfrm>
            <a:off x="1463040" y="5431536"/>
            <a:ext cx="4343400" cy="320040"/>
          </a:xfrm>
          <a:prstGeom prst="rect">
            <a:avLst/>
          </a:prstGeom>
          <a:noFill/>
          <a:ln/>
        </p:spPr>
        <p:txBody>
          <a:bodyPr wrap="square" rtlCol="0" anchor="ctr"/>
          <a:lstStyle/>
          <a:p>
            <a:pPr marL="0" indent="0">
              <a:buNone/>
            </a:pPr>
            <a:r>
              <a:rPr lang="en-US" sz="1350" b="1" dirty="0">
                <a:solidFill>
                  <a:srgbClr val="1E2761"/>
                </a:solidFill>
                <a:latin typeface="Calibri" pitchFamily="34" charset="0"/>
                <a:ea typeface="Calibri" pitchFamily="34" charset="-122"/>
                <a:cs typeface="Calibri" pitchFamily="34" charset="-120"/>
              </a:rPr>
              <a:t>7. Impact &amp; Limitations</a:t>
            </a:r>
            <a:endParaRPr lang="en-US" sz="1350" dirty="0"/>
          </a:p>
        </p:txBody>
      </p:sp>
      <p:sp>
        <p:nvSpPr>
          <p:cNvPr id="39" name="Text 30"/>
          <p:cNvSpPr/>
          <p:nvPr/>
        </p:nvSpPr>
        <p:spPr>
          <a:xfrm>
            <a:off x="1463040" y="5760720"/>
            <a:ext cx="4343400" cy="457200"/>
          </a:xfrm>
          <a:prstGeom prst="rect">
            <a:avLst/>
          </a:prstGeom>
          <a:noFill/>
          <a:ln/>
        </p:spPr>
        <p:txBody>
          <a:bodyPr wrap="square" rtlCol="0" anchor="ctr"/>
          <a:lstStyle/>
          <a:p>
            <a:pPr marL="0" indent="0">
              <a:buNone/>
            </a:pPr>
            <a:r>
              <a:rPr lang="en-US" sz="1100" dirty="0">
                <a:solidFill>
                  <a:srgbClr val="1A1F36"/>
                </a:solidFill>
                <a:latin typeface="Calibri" pitchFamily="34" charset="0"/>
                <a:ea typeface="Calibri" pitchFamily="34" charset="-122"/>
                <a:cs typeface="Calibri" pitchFamily="34" charset="-120"/>
              </a:rPr>
              <a:t>Why it matters, and what it can't do</a:t>
            </a:r>
            <a:endParaRPr lang="en-US" sz="1100" dirty="0"/>
          </a:p>
        </p:txBody>
      </p:sp>
      <p:sp>
        <p:nvSpPr>
          <p:cNvPr id="40" name="Shape 31"/>
          <p:cNvSpPr/>
          <p:nvPr/>
        </p:nvSpPr>
        <p:spPr>
          <a:xfrm>
            <a:off x="6172200" y="5321808"/>
            <a:ext cx="5440680" cy="960120"/>
          </a:xfrm>
          <a:prstGeom prst="roundRect">
            <a:avLst>
              <a:gd name="adj" fmla="val 7619"/>
            </a:avLst>
          </a:prstGeom>
          <a:solidFill>
            <a:srgbClr val="F4F7FD"/>
          </a:solidFill>
          <a:ln/>
        </p:spPr>
        <p:txBody>
          <a:bodyPr/>
          <a:lstStyle/>
          <a:p>
            <a:endParaRPr lang="en-GB"/>
          </a:p>
        </p:txBody>
      </p:sp>
      <p:sp>
        <p:nvSpPr>
          <p:cNvPr id="41" name="Shape 32"/>
          <p:cNvSpPr/>
          <p:nvPr/>
        </p:nvSpPr>
        <p:spPr>
          <a:xfrm>
            <a:off x="6336792" y="5504688"/>
            <a:ext cx="594360" cy="594360"/>
          </a:xfrm>
          <a:prstGeom prst="ellipse">
            <a:avLst/>
          </a:prstGeom>
          <a:solidFill>
            <a:srgbClr val="FFFFFF"/>
          </a:solidFill>
          <a:ln/>
        </p:spPr>
        <p:txBody>
          <a:bodyPr/>
          <a:lstStyle/>
          <a:p>
            <a:endParaRPr lang="en-GB"/>
          </a:p>
        </p:txBody>
      </p:sp>
      <p:pic>
        <p:nvPicPr>
          <p:cNvPr id="42" name="Image 7" descr="preencoded.png"/>
          <p:cNvPicPr>
            <a:picLocks noChangeAspect="1"/>
          </p:cNvPicPr>
          <p:nvPr/>
        </p:nvPicPr>
        <p:blipFill>
          <a:blip r:embed="rId10"/>
          <a:stretch>
            <a:fillRect/>
          </a:stretch>
        </p:blipFill>
        <p:spPr>
          <a:xfrm>
            <a:off x="6414059" y="5581955"/>
            <a:ext cx="439826" cy="439826"/>
          </a:xfrm>
          <a:prstGeom prst="rect">
            <a:avLst/>
          </a:prstGeom>
        </p:spPr>
      </p:pic>
      <p:sp>
        <p:nvSpPr>
          <p:cNvPr id="43" name="Text 33"/>
          <p:cNvSpPr/>
          <p:nvPr/>
        </p:nvSpPr>
        <p:spPr>
          <a:xfrm>
            <a:off x="7086600" y="5431536"/>
            <a:ext cx="4343400" cy="320040"/>
          </a:xfrm>
          <a:prstGeom prst="rect">
            <a:avLst/>
          </a:prstGeom>
          <a:noFill/>
          <a:ln/>
        </p:spPr>
        <p:txBody>
          <a:bodyPr wrap="square" rtlCol="0" anchor="ctr"/>
          <a:lstStyle/>
          <a:p>
            <a:pPr marL="0" indent="0">
              <a:buNone/>
            </a:pPr>
            <a:r>
              <a:rPr lang="en-US" sz="1350" b="1" dirty="0">
                <a:solidFill>
                  <a:srgbClr val="1E2761"/>
                </a:solidFill>
                <a:latin typeface="Calibri" pitchFamily="34" charset="0"/>
                <a:ea typeface="Calibri" pitchFamily="34" charset="-122"/>
                <a:cs typeface="Calibri" pitchFamily="34" charset="-120"/>
              </a:rPr>
              <a:t>8. References</a:t>
            </a:r>
            <a:endParaRPr lang="en-US" sz="1350" dirty="0"/>
          </a:p>
        </p:txBody>
      </p:sp>
      <p:sp>
        <p:nvSpPr>
          <p:cNvPr id="44" name="Text 34"/>
          <p:cNvSpPr/>
          <p:nvPr/>
        </p:nvSpPr>
        <p:spPr>
          <a:xfrm>
            <a:off x="7086600" y="5760720"/>
            <a:ext cx="4343400" cy="457200"/>
          </a:xfrm>
          <a:prstGeom prst="rect">
            <a:avLst/>
          </a:prstGeom>
          <a:noFill/>
          <a:ln/>
        </p:spPr>
        <p:txBody>
          <a:bodyPr wrap="square" rtlCol="0" anchor="ctr"/>
          <a:lstStyle/>
          <a:p>
            <a:pPr marL="0" indent="0">
              <a:buNone/>
            </a:pPr>
            <a:r>
              <a:rPr lang="en-US" sz="1100" dirty="0">
                <a:solidFill>
                  <a:srgbClr val="1A1F36"/>
                </a:solidFill>
                <a:latin typeface="Calibri" pitchFamily="34" charset="0"/>
                <a:ea typeface="Calibri" pitchFamily="34" charset="-122"/>
                <a:cs typeface="Calibri" pitchFamily="34" charset="-120"/>
              </a:rPr>
              <a:t>The evidence behind it all</a:t>
            </a:r>
            <a:endParaRPr lang="en-US" sz="1100" dirty="0"/>
          </a:p>
        </p:txBody>
      </p:sp>
      <p:sp>
        <p:nvSpPr>
          <p:cNvPr id="45" name="Text 35"/>
          <p:cNvSpPr/>
          <p:nvPr/>
        </p:nvSpPr>
        <p:spPr>
          <a:xfrm>
            <a:off x="457200" y="6473952"/>
            <a:ext cx="8229600" cy="274320"/>
          </a:xfrm>
          <a:prstGeom prst="rect">
            <a:avLst/>
          </a:prstGeom>
          <a:noFill/>
          <a:ln/>
        </p:spPr>
        <p:txBody>
          <a:bodyPr wrap="square" rtlCol="0" anchor="ctr"/>
          <a:lstStyle/>
          <a:p>
            <a:pPr marL="0" indent="0">
              <a:buNone/>
            </a:pPr>
            <a:r>
              <a:rPr lang="en-US" sz="900" dirty="0">
                <a:solidFill>
                  <a:srgbClr val="5B6B8C"/>
                </a:solidFill>
                <a:latin typeface="Calibri" pitchFamily="34" charset="0"/>
                <a:ea typeface="Calibri" pitchFamily="34" charset="-122"/>
                <a:cs typeface="Calibri" pitchFamily="34" charset="-120"/>
              </a:rPr>
              <a:t>AI &amp; Workforce Transformation  |  Sahyra Khan  |  ACFA7004</a:t>
            </a:r>
            <a:endParaRPr lang="en-US" sz="900" dirty="0"/>
          </a:p>
        </p:txBody>
      </p:sp>
      <p:sp>
        <p:nvSpPr>
          <p:cNvPr id="46" name="Text 36"/>
          <p:cNvSpPr/>
          <p:nvPr/>
        </p:nvSpPr>
        <p:spPr>
          <a:xfrm>
            <a:off x="11277295" y="6473952"/>
            <a:ext cx="457200" cy="274320"/>
          </a:xfrm>
          <a:prstGeom prst="rect">
            <a:avLst/>
          </a:prstGeom>
          <a:noFill/>
          <a:ln/>
        </p:spPr>
        <p:txBody>
          <a:bodyPr wrap="square" rtlCol="0" anchor="ctr"/>
          <a:lstStyle/>
          <a:p>
            <a:pPr marL="0" indent="0" algn="r">
              <a:buNone/>
            </a:pPr>
            <a:r>
              <a:rPr lang="en-US" sz="900" dirty="0">
                <a:solidFill>
                  <a:srgbClr val="5B6B8C"/>
                </a:solidFill>
                <a:latin typeface="Calibri" pitchFamily="34" charset="0"/>
                <a:ea typeface="Calibri" pitchFamily="34" charset="-122"/>
                <a:cs typeface="Calibri" pitchFamily="34" charset="-120"/>
              </a:rPr>
              <a:t>2</a:t>
            </a:r>
            <a:endParaRPr lang="en-US" sz="9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384048"/>
            <a:ext cx="7315200" cy="320040"/>
          </a:xfrm>
          <a:prstGeom prst="rect">
            <a:avLst/>
          </a:prstGeom>
          <a:noFill/>
          <a:ln/>
        </p:spPr>
        <p:txBody>
          <a:bodyPr wrap="square" rtlCol="0" anchor="ctr"/>
          <a:lstStyle/>
          <a:p>
            <a:pPr marL="0" indent="0">
              <a:buNone/>
            </a:pPr>
            <a:r>
              <a:rPr lang="en-US" sz="1300" b="1" kern="0" spc="200" dirty="0">
                <a:solidFill>
                  <a:srgbClr val="FF7A59"/>
                </a:solidFill>
                <a:latin typeface="Calibri" pitchFamily="34" charset="0"/>
                <a:ea typeface="Calibri" pitchFamily="34" charset="-122"/>
                <a:cs typeface="Calibri" pitchFamily="34" charset="-120"/>
              </a:rPr>
              <a:t>RESEARCH CONTEXT</a:t>
            </a:r>
            <a:endParaRPr lang="en-US" sz="1300" dirty="0"/>
          </a:p>
        </p:txBody>
      </p:sp>
      <p:sp>
        <p:nvSpPr>
          <p:cNvPr id="3" name="Text 1"/>
          <p:cNvSpPr/>
          <p:nvPr/>
        </p:nvSpPr>
        <p:spPr>
          <a:xfrm>
            <a:off x="548640" y="658368"/>
            <a:ext cx="10515600" cy="731520"/>
          </a:xfrm>
          <a:prstGeom prst="rect">
            <a:avLst/>
          </a:prstGeom>
          <a:noFill/>
          <a:ln/>
        </p:spPr>
        <p:txBody>
          <a:bodyPr wrap="square" rtlCol="0" anchor="ctr"/>
          <a:lstStyle/>
          <a:p>
            <a:pPr marL="0" indent="0">
              <a:buNone/>
            </a:pPr>
            <a:r>
              <a:rPr lang="en-US" sz="3000" b="1" dirty="0">
                <a:solidFill>
                  <a:srgbClr val="1E2761"/>
                </a:solidFill>
                <a:latin typeface="Cambria" pitchFamily="34" charset="0"/>
                <a:ea typeface="Cambria" pitchFamily="34" charset="-122"/>
                <a:cs typeface="Cambria" pitchFamily="34" charset="-120"/>
              </a:rPr>
              <a:t>Why This Matters Now</a:t>
            </a:r>
            <a:endParaRPr lang="en-US" sz="3000" dirty="0"/>
          </a:p>
        </p:txBody>
      </p:sp>
      <p:sp>
        <p:nvSpPr>
          <p:cNvPr id="4" name="Text 2"/>
          <p:cNvSpPr/>
          <p:nvPr/>
        </p:nvSpPr>
        <p:spPr>
          <a:xfrm>
            <a:off x="548640" y="1508760"/>
            <a:ext cx="6035040" cy="1554480"/>
          </a:xfrm>
          <a:prstGeom prst="rect">
            <a:avLst/>
          </a:prstGeom>
          <a:noFill/>
          <a:ln/>
        </p:spPr>
        <p:txBody>
          <a:bodyPr wrap="square" rtlCol="0" anchor="ctr"/>
          <a:lstStyle/>
          <a:p>
            <a:pPr marL="0" indent="0">
              <a:lnSpc>
                <a:spcPct val="125000"/>
              </a:lnSpc>
              <a:buNone/>
            </a:pPr>
            <a:r>
              <a:rPr lang="en-US" sz="1500" dirty="0">
                <a:solidFill>
                  <a:srgbClr val="1A1F36"/>
                </a:solidFill>
                <a:latin typeface="Calibri" pitchFamily="34" charset="0"/>
                <a:ea typeface="Calibri" pitchFamily="34" charset="-122"/>
                <a:cs typeface="Calibri" pitchFamily="34" charset="-120"/>
              </a:rPr>
              <a:t>AI - things like machine learning, generative AI, and robotics — has moved out of research labs and into everyday workplaces. Many experts see this as the biggest change to how we work since the Industrial Revolution [1], [3].</a:t>
            </a:r>
            <a:endParaRPr lang="en-US" sz="1500" dirty="0"/>
          </a:p>
        </p:txBody>
      </p:sp>
      <p:sp>
        <p:nvSpPr>
          <p:cNvPr id="5" name="Text 3"/>
          <p:cNvSpPr/>
          <p:nvPr/>
        </p:nvSpPr>
        <p:spPr>
          <a:xfrm>
            <a:off x="548640" y="3200400"/>
            <a:ext cx="5486400" cy="320040"/>
          </a:xfrm>
          <a:prstGeom prst="rect">
            <a:avLst/>
          </a:prstGeom>
          <a:noFill/>
          <a:ln/>
        </p:spPr>
        <p:txBody>
          <a:bodyPr wrap="square" rtlCol="0" anchor="ctr"/>
          <a:lstStyle/>
          <a:p>
            <a:pPr marL="0" indent="0">
              <a:buNone/>
            </a:pPr>
            <a:r>
              <a:rPr lang="en-US" sz="1400" b="1" dirty="0">
                <a:solidFill>
                  <a:srgbClr val="1E2761"/>
                </a:solidFill>
                <a:latin typeface="Calibri" pitchFamily="34" charset="0"/>
                <a:ea typeface="Calibri" pitchFamily="34" charset="-122"/>
                <a:cs typeface="Calibri" pitchFamily="34" charset="-120"/>
              </a:rPr>
              <a:t>What the UK Government Is Doing</a:t>
            </a:r>
            <a:endParaRPr lang="en-US" sz="1400" dirty="0"/>
          </a:p>
        </p:txBody>
      </p:sp>
      <p:sp>
        <p:nvSpPr>
          <p:cNvPr id="6" name="Text 4"/>
          <p:cNvSpPr/>
          <p:nvPr/>
        </p:nvSpPr>
        <p:spPr>
          <a:xfrm>
            <a:off x="548640" y="3566160"/>
            <a:ext cx="6035040" cy="1554480"/>
          </a:xfrm>
          <a:prstGeom prst="rect">
            <a:avLst/>
          </a:prstGeom>
          <a:noFill/>
          <a:ln/>
        </p:spPr>
        <p:txBody>
          <a:bodyPr wrap="square" rtlCol="0" anchor="ctr"/>
          <a:lstStyle/>
          <a:p>
            <a:pPr marL="342900" indent="-342900">
              <a:lnSpc>
                <a:spcPct val="130000"/>
              </a:lnSpc>
              <a:buSzPct val="100000"/>
              <a:buChar char="•"/>
            </a:pPr>
            <a:r>
              <a:rPr lang="en-US" sz="1300" dirty="0">
                <a:solidFill>
                  <a:srgbClr val="1A1F36"/>
                </a:solidFill>
                <a:latin typeface="Calibri" pitchFamily="34" charset="0"/>
                <a:ea typeface="Calibri" pitchFamily="34" charset="-122"/>
                <a:cs typeface="Calibri" pitchFamily="34" charset="-120"/>
              </a:rPr>
              <a:t>National AI Strategy (2021) — a plan to build AI skills nationwide</a:t>
            </a:r>
            <a:endParaRPr lang="en-US" sz="1300" dirty="0"/>
          </a:p>
          <a:p>
            <a:pPr marL="342900" indent="-342900">
              <a:lnSpc>
                <a:spcPct val="130000"/>
              </a:lnSpc>
              <a:buSzPct val="100000"/>
              <a:buChar char="•"/>
            </a:pPr>
            <a:r>
              <a:rPr lang="en-US" sz="1300" dirty="0">
                <a:solidFill>
                  <a:srgbClr val="1A1F36"/>
                </a:solidFill>
                <a:latin typeface="Calibri" pitchFamily="34" charset="0"/>
                <a:ea typeface="Calibri" pitchFamily="34" charset="-122"/>
                <a:cs typeface="Calibri" pitchFamily="34" charset="-120"/>
              </a:rPr>
              <a:t>AI Safety Institute (2023)</a:t>
            </a:r>
            <a:endParaRPr lang="en-US" sz="1300" dirty="0"/>
          </a:p>
          <a:p>
            <a:pPr marL="342900" indent="-342900">
              <a:lnSpc>
                <a:spcPct val="130000"/>
              </a:lnSpc>
              <a:buSzPct val="100000"/>
              <a:buChar char="•"/>
            </a:pPr>
            <a:r>
              <a:rPr lang="en-US" sz="1300" dirty="0">
                <a:solidFill>
                  <a:srgbClr val="1A1F36"/>
                </a:solidFill>
                <a:latin typeface="Calibri" pitchFamily="34" charset="0"/>
                <a:ea typeface="Calibri" pitchFamily="34" charset="-122"/>
                <a:cs typeface="Calibri" pitchFamily="34" charset="-120"/>
              </a:rPr>
              <a:t>New training programmes — though IPPR (2023) says they're not keeping pace with business adoption [9]</a:t>
            </a:r>
            <a:endParaRPr lang="en-US" sz="1300" dirty="0"/>
          </a:p>
        </p:txBody>
      </p:sp>
      <p:sp>
        <p:nvSpPr>
          <p:cNvPr id="7" name="Shape 5"/>
          <p:cNvSpPr/>
          <p:nvPr/>
        </p:nvSpPr>
        <p:spPr>
          <a:xfrm>
            <a:off x="6949440" y="1417320"/>
            <a:ext cx="4663440" cy="1051560"/>
          </a:xfrm>
          <a:prstGeom prst="roundRect">
            <a:avLst>
              <a:gd name="adj" fmla="val 6957"/>
            </a:avLst>
          </a:prstGeom>
          <a:solidFill>
            <a:srgbClr val="F4F7FD"/>
          </a:solidFill>
          <a:ln/>
          <a:effectLst>
            <a:outerShdw blurRad="101600" dist="25400" dir="5400000" algn="bl" rotWithShape="0">
              <a:srgbClr val="000000">
                <a:alpha val="10000"/>
              </a:srgbClr>
            </a:outerShdw>
          </a:effectLst>
        </p:spPr>
        <p:txBody>
          <a:bodyPr/>
          <a:lstStyle/>
          <a:p>
            <a:endParaRPr lang="en-GB"/>
          </a:p>
        </p:txBody>
      </p:sp>
      <p:sp>
        <p:nvSpPr>
          <p:cNvPr id="8" name="Text 6"/>
          <p:cNvSpPr/>
          <p:nvPr/>
        </p:nvSpPr>
        <p:spPr>
          <a:xfrm>
            <a:off x="7178040" y="1490472"/>
            <a:ext cx="1828800" cy="548640"/>
          </a:xfrm>
          <a:prstGeom prst="rect">
            <a:avLst/>
          </a:prstGeom>
          <a:noFill/>
          <a:ln/>
        </p:spPr>
        <p:txBody>
          <a:bodyPr wrap="square" rtlCol="0" anchor="ctr"/>
          <a:lstStyle/>
          <a:p>
            <a:pPr marL="0" indent="0">
              <a:buNone/>
            </a:pPr>
            <a:r>
              <a:rPr lang="en-US" sz="2600" b="1" dirty="0">
                <a:solidFill>
                  <a:srgbClr val="FF7A59"/>
                </a:solidFill>
                <a:latin typeface="Cambria" pitchFamily="34" charset="0"/>
                <a:ea typeface="Cambria" pitchFamily="34" charset="-122"/>
                <a:cs typeface="Cambria" pitchFamily="34" charset="-120"/>
              </a:rPr>
              <a:t>300M</a:t>
            </a:r>
            <a:endParaRPr lang="en-US" sz="2600" dirty="0"/>
          </a:p>
        </p:txBody>
      </p:sp>
      <p:sp>
        <p:nvSpPr>
          <p:cNvPr id="9" name="Text 7"/>
          <p:cNvSpPr/>
          <p:nvPr/>
        </p:nvSpPr>
        <p:spPr>
          <a:xfrm>
            <a:off x="7178040" y="2020824"/>
            <a:ext cx="4206240" cy="274320"/>
          </a:xfrm>
          <a:prstGeom prst="rect">
            <a:avLst/>
          </a:prstGeom>
          <a:noFill/>
          <a:ln/>
        </p:spPr>
        <p:txBody>
          <a:bodyPr wrap="square" rtlCol="0" anchor="ctr"/>
          <a:lstStyle/>
          <a:p>
            <a:pPr marL="0" indent="0">
              <a:buNone/>
            </a:pPr>
            <a:r>
              <a:rPr lang="en-US" sz="1050" dirty="0">
                <a:solidFill>
                  <a:srgbClr val="1A1F36"/>
                </a:solidFill>
                <a:latin typeface="Calibri" pitchFamily="34" charset="0"/>
                <a:ea typeface="Calibri" pitchFamily="34" charset="-122"/>
                <a:cs typeface="Calibri" pitchFamily="34" charset="-120"/>
              </a:rPr>
              <a:t>full-time jobs could be automated globally</a:t>
            </a:r>
            <a:endParaRPr lang="en-US" sz="1050" dirty="0"/>
          </a:p>
        </p:txBody>
      </p:sp>
      <p:sp>
        <p:nvSpPr>
          <p:cNvPr id="10" name="Text 8"/>
          <p:cNvSpPr/>
          <p:nvPr/>
        </p:nvSpPr>
        <p:spPr>
          <a:xfrm>
            <a:off x="7178040" y="2276856"/>
            <a:ext cx="4206240" cy="182880"/>
          </a:xfrm>
          <a:prstGeom prst="rect">
            <a:avLst/>
          </a:prstGeom>
          <a:noFill/>
          <a:ln/>
        </p:spPr>
        <p:txBody>
          <a:bodyPr wrap="square" rtlCol="0" anchor="ctr"/>
          <a:lstStyle/>
          <a:p>
            <a:pPr marL="0" indent="0">
              <a:buNone/>
            </a:pPr>
            <a:r>
              <a:rPr lang="en-US" sz="850" i="1" dirty="0">
                <a:solidFill>
                  <a:srgbClr val="5B6B8C"/>
                </a:solidFill>
                <a:latin typeface="Calibri" pitchFamily="34" charset="0"/>
                <a:ea typeface="Calibri" pitchFamily="34" charset="-122"/>
                <a:cs typeface="Calibri" pitchFamily="34" charset="-120"/>
              </a:rPr>
              <a:t>Goldman Sachs, 2023  [7]</a:t>
            </a:r>
            <a:endParaRPr lang="en-US" sz="850" dirty="0"/>
          </a:p>
        </p:txBody>
      </p:sp>
      <p:sp>
        <p:nvSpPr>
          <p:cNvPr id="11" name="Shape 9"/>
          <p:cNvSpPr/>
          <p:nvPr/>
        </p:nvSpPr>
        <p:spPr>
          <a:xfrm>
            <a:off x="6949440" y="2606040"/>
            <a:ext cx="4663440" cy="1051560"/>
          </a:xfrm>
          <a:prstGeom prst="roundRect">
            <a:avLst>
              <a:gd name="adj" fmla="val 6957"/>
            </a:avLst>
          </a:prstGeom>
          <a:solidFill>
            <a:srgbClr val="F4F7FD"/>
          </a:solidFill>
          <a:ln/>
          <a:effectLst>
            <a:outerShdw blurRad="101600" dist="25400" dir="5400000" algn="bl" rotWithShape="0">
              <a:srgbClr val="000000">
                <a:alpha val="10000"/>
              </a:srgbClr>
            </a:outerShdw>
          </a:effectLst>
        </p:spPr>
        <p:txBody>
          <a:bodyPr/>
          <a:lstStyle/>
          <a:p>
            <a:endParaRPr lang="en-GB"/>
          </a:p>
        </p:txBody>
      </p:sp>
      <p:sp>
        <p:nvSpPr>
          <p:cNvPr id="12" name="Text 10"/>
          <p:cNvSpPr/>
          <p:nvPr/>
        </p:nvSpPr>
        <p:spPr>
          <a:xfrm>
            <a:off x="7178040" y="2679192"/>
            <a:ext cx="1828800" cy="548640"/>
          </a:xfrm>
          <a:prstGeom prst="rect">
            <a:avLst/>
          </a:prstGeom>
          <a:noFill/>
          <a:ln/>
        </p:spPr>
        <p:txBody>
          <a:bodyPr wrap="square" rtlCol="0" anchor="ctr"/>
          <a:lstStyle/>
          <a:p>
            <a:pPr marL="0" indent="0">
              <a:buNone/>
            </a:pPr>
            <a:r>
              <a:rPr lang="en-US" sz="2600" b="1" dirty="0">
                <a:solidFill>
                  <a:srgbClr val="FF7A59"/>
                </a:solidFill>
                <a:latin typeface="Cambria" pitchFamily="34" charset="0"/>
                <a:ea typeface="Cambria" pitchFamily="34" charset="-122"/>
                <a:cs typeface="Cambria" pitchFamily="34" charset="-120"/>
              </a:rPr>
              <a:t>1.5M</a:t>
            </a:r>
            <a:endParaRPr lang="en-US" sz="2600" dirty="0"/>
          </a:p>
        </p:txBody>
      </p:sp>
      <p:sp>
        <p:nvSpPr>
          <p:cNvPr id="13" name="Text 11"/>
          <p:cNvSpPr/>
          <p:nvPr/>
        </p:nvSpPr>
        <p:spPr>
          <a:xfrm>
            <a:off x="7178040" y="3209544"/>
            <a:ext cx="4206240" cy="274320"/>
          </a:xfrm>
          <a:prstGeom prst="rect">
            <a:avLst/>
          </a:prstGeom>
          <a:noFill/>
          <a:ln/>
        </p:spPr>
        <p:txBody>
          <a:bodyPr wrap="square" rtlCol="0" anchor="ctr"/>
          <a:lstStyle/>
          <a:p>
            <a:pPr marL="0" indent="0">
              <a:buNone/>
            </a:pPr>
            <a:r>
              <a:rPr lang="en-US" sz="1050" dirty="0">
                <a:solidFill>
                  <a:srgbClr val="1A1F36"/>
                </a:solidFill>
                <a:latin typeface="Calibri" pitchFamily="34" charset="0"/>
                <a:ea typeface="Calibri" pitchFamily="34" charset="-122"/>
                <a:cs typeface="Calibri" pitchFamily="34" charset="-120"/>
              </a:rPr>
              <a:t>UK workers (7.4%) in high-automation-risk roles</a:t>
            </a:r>
            <a:endParaRPr lang="en-US" sz="1050" dirty="0"/>
          </a:p>
        </p:txBody>
      </p:sp>
      <p:sp>
        <p:nvSpPr>
          <p:cNvPr id="14" name="Text 12"/>
          <p:cNvSpPr/>
          <p:nvPr/>
        </p:nvSpPr>
        <p:spPr>
          <a:xfrm>
            <a:off x="7178040" y="3465576"/>
            <a:ext cx="4206240" cy="182880"/>
          </a:xfrm>
          <a:prstGeom prst="rect">
            <a:avLst/>
          </a:prstGeom>
          <a:noFill/>
          <a:ln/>
        </p:spPr>
        <p:txBody>
          <a:bodyPr wrap="square" rtlCol="0" anchor="ctr"/>
          <a:lstStyle/>
          <a:p>
            <a:pPr marL="0" indent="0">
              <a:buNone/>
            </a:pPr>
            <a:r>
              <a:rPr lang="en-US" sz="850" i="1" dirty="0">
                <a:solidFill>
                  <a:srgbClr val="5B6B8C"/>
                </a:solidFill>
                <a:latin typeface="Calibri" pitchFamily="34" charset="0"/>
                <a:ea typeface="Calibri" pitchFamily="34" charset="-122"/>
                <a:cs typeface="Calibri" pitchFamily="34" charset="-120"/>
              </a:rPr>
              <a:t>Office for National Statistics</a:t>
            </a:r>
            <a:endParaRPr lang="en-US" sz="850" dirty="0"/>
          </a:p>
        </p:txBody>
      </p:sp>
      <p:sp>
        <p:nvSpPr>
          <p:cNvPr id="15" name="Shape 13"/>
          <p:cNvSpPr/>
          <p:nvPr/>
        </p:nvSpPr>
        <p:spPr>
          <a:xfrm>
            <a:off x="6949440" y="3886200"/>
            <a:ext cx="4663440" cy="2194560"/>
          </a:xfrm>
          <a:prstGeom prst="roundRect">
            <a:avLst>
              <a:gd name="adj" fmla="val 3333"/>
            </a:avLst>
          </a:prstGeom>
          <a:solidFill>
            <a:srgbClr val="FFFFFF"/>
          </a:solidFill>
          <a:ln w="12700">
            <a:solidFill>
              <a:srgbClr val="E4E9F5"/>
            </a:solidFill>
            <a:prstDash val="solid"/>
          </a:ln>
          <a:effectLst>
            <a:outerShdw blurRad="101600" dist="25400" dir="5400000" algn="bl" rotWithShape="0">
              <a:srgbClr val="000000">
                <a:alpha val="10000"/>
              </a:srgbClr>
            </a:outerShdw>
          </a:effectLst>
        </p:spPr>
        <p:txBody>
          <a:bodyPr/>
          <a:lstStyle/>
          <a:p>
            <a:endParaRPr lang="en-GB"/>
          </a:p>
        </p:txBody>
      </p:sp>
      <p:sp>
        <p:nvSpPr>
          <p:cNvPr id="16" name="Text 14"/>
          <p:cNvSpPr/>
          <p:nvPr/>
        </p:nvSpPr>
        <p:spPr>
          <a:xfrm>
            <a:off x="7132320" y="3977640"/>
            <a:ext cx="4297680" cy="274320"/>
          </a:xfrm>
          <a:prstGeom prst="rect">
            <a:avLst/>
          </a:prstGeom>
          <a:noFill/>
          <a:ln/>
        </p:spPr>
        <p:txBody>
          <a:bodyPr wrap="square" rtlCol="0" anchor="ctr"/>
          <a:lstStyle/>
          <a:p>
            <a:pPr marL="0" indent="0">
              <a:buNone/>
            </a:pPr>
            <a:r>
              <a:rPr lang="en-US" sz="1050" b="1" dirty="0">
                <a:solidFill>
                  <a:srgbClr val="1E2761"/>
                </a:solidFill>
                <a:latin typeface="Calibri" pitchFamily="34" charset="0"/>
                <a:ea typeface="Calibri" pitchFamily="34" charset="-122"/>
                <a:cs typeface="Calibri" pitchFamily="34" charset="-120"/>
              </a:rPr>
              <a:t>Jobs Displaced vs. Created by 2027 (millions)</a:t>
            </a:r>
            <a:endParaRPr lang="en-US" sz="1050" dirty="0"/>
          </a:p>
        </p:txBody>
      </p:sp>
      <p:graphicFrame>
        <p:nvGraphicFramePr>
          <p:cNvPr id="17" name="Chart 0"/>
          <p:cNvGraphicFramePr/>
          <p:nvPr/>
        </p:nvGraphicFramePr>
        <p:xfrm>
          <a:off x="7086600" y="4251960"/>
          <a:ext cx="4389120" cy="1691640"/>
        </p:xfrm>
        <a:graphic>
          <a:graphicData uri="http://schemas.openxmlformats.org/drawingml/2006/chart">
            <c:chart xmlns:c="http://schemas.openxmlformats.org/drawingml/2006/chart" xmlns:r="http://schemas.openxmlformats.org/officeDocument/2006/relationships" r:id="rId3"/>
          </a:graphicData>
        </a:graphic>
      </p:graphicFrame>
      <p:sp>
        <p:nvSpPr>
          <p:cNvPr id="18" name="Text 15"/>
          <p:cNvSpPr/>
          <p:nvPr/>
        </p:nvSpPr>
        <p:spPr>
          <a:xfrm>
            <a:off x="7132320" y="5879592"/>
            <a:ext cx="4297680" cy="201168"/>
          </a:xfrm>
          <a:prstGeom prst="rect">
            <a:avLst/>
          </a:prstGeom>
          <a:noFill/>
          <a:ln/>
        </p:spPr>
        <p:txBody>
          <a:bodyPr wrap="square" rtlCol="0" anchor="ctr"/>
          <a:lstStyle/>
          <a:p>
            <a:pPr marL="0" indent="0">
              <a:buNone/>
            </a:pPr>
            <a:r>
              <a:rPr lang="en-US" sz="850" i="1" dirty="0">
                <a:solidFill>
                  <a:srgbClr val="5B6B8C"/>
                </a:solidFill>
                <a:latin typeface="Calibri" pitchFamily="34" charset="0"/>
                <a:ea typeface="Calibri" pitchFamily="34" charset="-122"/>
                <a:cs typeface="Calibri" pitchFamily="34" charset="-120"/>
              </a:rPr>
              <a:t>Net: -14M jobs  |  World Economic Forum, 2023  [8]</a:t>
            </a:r>
            <a:endParaRPr lang="en-US" sz="850" dirty="0"/>
          </a:p>
        </p:txBody>
      </p:sp>
      <p:sp>
        <p:nvSpPr>
          <p:cNvPr id="19" name="Text 16"/>
          <p:cNvSpPr/>
          <p:nvPr/>
        </p:nvSpPr>
        <p:spPr>
          <a:xfrm>
            <a:off x="457200" y="6473952"/>
            <a:ext cx="8229600" cy="274320"/>
          </a:xfrm>
          <a:prstGeom prst="rect">
            <a:avLst/>
          </a:prstGeom>
          <a:noFill/>
          <a:ln/>
        </p:spPr>
        <p:txBody>
          <a:bodyPr wrap="square" rtlCol="0" anchor="ctr"/>
          <a:lstStyle/>
          <a:p>
            <a:pPr marL="0" indent="0">
              <a:buNone/>
            </a:pPr>
            <a:r>
              <a:rPr lang="en-US" sz="900" dirty="0">
                <a:solidFill>
                  <a:srgbClr val="5B6B8C"/>
                </a:solidFill>
                <a:latin typeface="Calibri" pitchFamily="34" charset="0"/>
                <a:ea typeface="Calibri" pitchFamily="34" charset="-122"/>
                <a:cs typeface="Calibri" pitchFamily="34" charset="-120"/>
              </a:rPr>
              <a:t>AI &amp; Workforce Transformation  |  Sahyra Khan  |  ACFA7004</a:t>
            </a:r>
            <a:endParaRPr lang="en-US" sz="900" dirty="0"/>
          </a:p>
        </p:txBody>
      </p:sp>
      <p:sp>
        <p:nvSpPr>
          <p:cNvPr id="20" name="Text 17"/>
          <p:cNvSpPr/>
          <p:nvPr/>
        </p:nvSpPr>
        <p:spPr>
          <a:xfrm>
            <a:off x="11277295" y="6473952"/>
            <a:ext cx="457200" cy="274320"/>
          </a:xfrm>
          <a:prstGeom prst="rect">
            <a:avLst/>
          </a:prstGeom>
          <a:noFill/>
          <a:ln/>
        </p:spPr>
        <p:txBody>
          <a:bodyPr wrap="square" rtlCol="0" anchor="ctr"/>
          <a:lstStyle/>
          <a:p>
            <a:pPr marL="0" indent="0" algn="r">
              <a:buNone/>
            </a:pPr>
            <a:r>
              <a:rPr lang="en-US" sz="900" dirty="0">
                <a:solidFill>
                  <a:srgbClr val="5B6B8C"/>
                </a:solidFill>
                <a:latin typeface="Calibri" pitchFamily="34" charset="0"/>
                <a:ea typeface="Calibri" pitchFamily="34" charset="-122"/>
                <a:cs typeface="Calibri" pitchFamily="34" charset="-120"/>
              </a:rPr>
              <a:t>3</a:t>
            </a:r>
            <a:endParaRPr lang="en-US" sz="9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384048"/>
            <a:ext cx="7315200" cy="320040"/>
          </a:xfrm>
          <a:prstGeom prst="rect">
            <a:avLst/>
          </a:prstGeom>
          <a:noFill/>
          <a:ln/>
        </p:spPr>
        <p:txBody>
          <a:bodyPr wrap="square" rtlCol="0" anchor="ctr"/>
          <a:lstStyle/>
          <a:p>
            <a:pPr marL="0" indent="0">
              <a:buNone/>
            </a:pPr>
            <a:r>
              <a:rPr lang="en-US" sz="1300" b="1" kern="0" spc="200" dirty="0">
                <a:solidFill>
                  <a:srgbClr val="FF7A59"/>
                </a:solidFill>
                <a:latin typeface="Calibri" pitchFamily="34" charset="0"/>
                <a:ea typeface="Calibri" pitchFamily="34" charset="-122"/>
                <a:cs typeface="Calibri" pitchFamily="34" charset="-120"/>
              </a:rPr>
              <a:t>RESEARCH PROBLEM</a:t>
            </a:r>
            <a:endParaRPr lang="en-US" sz="1300" dirty="0"/>
          </a:p>
        </p:txBody>
      </p:sp>
      <p:sp>
        <p:nvSpPr>
          <p:cNvPr id="3" name="Text 1"/>
          <p:cNvSpPr/>
          <p:nvPr/>
        </p:nvSpPr>
        <p:spPr>
          <a:xfrm>
            <a:off x="548640" y="658368"/>
            <a:ext cx="10515600" cy="731520"/>
          </a:xfrm>
          <a:prstGeom prst="rect">
            <a:avLst/>
          </a:prstGeom>
          <a:noFill/>
          <a:ln/>
        </p:spPr>
        <p:txBody>
          <a:bodyPr wrap="square" rtlCol="0" anchor="ctr"/>
          <a:lstStyle/>
          <a:p>
            <a:pPr marL="0" indent="0">
              <a:buNone/>
            </a:pPr>
            <a:r>
              <a:rPr lang="en-US" sz="3000" b="1" dirty="0">
                <a:solidFill>
                  <a:srgbClr val="1E2761"/>
                </a:solidFill>
                <a:latin typeface="Cambria" pitchFamily="34" charset="0"/>
                <a:ea typeface="Cambria" pitchFamily="34" charset="-122"/>
                <a:cs typeface="Cambria" pitchFamily="34" charset="-120"/>
              </a:rPr>
              <a:t>A Gap Between Knowing and Doing</a:t>
            </a:r>
            <a:endParaRPr lang="en-US" sz="3000" dirty="0"/>
          </a:p>
        </p:txBody>
      </p:sp>
      <p:sp>
        <p:nvSpPr>
          <p:cNvPr id="4" name="Text 2"/>
          <p:cNvSpPr/>
          <p:nvPr/>
        </p:nvSpPr>
        <p:spPr>
          <a:xfrm>
            <a:off x="548640" y="1508760"/>
            <a:ext cx="6126480" cy="1371600"/>
          </a:xfrm>
          <a:prstGeom prst="rect">
            <a:avLst/>
          </a:prstGeom>
          <a:noFill/>
          <a:ln/>
        </p:spPr>
        <p:txBody>
          <a:bodyPr wrap="square" rtlCol="0" anchor="ctr"/>
          <a:lstStyle/>
          <a:p>
            <a:pPr marL="0" indent="0">
              <a:lnSpc>
                <a:spcPct val="125000"/>
              </a:lnSpc>
              <a:buNone/>
            </a:pPr>
            <a:r>
              <a:rPr lang="en-US" sz="1450" dirty="0">
                <a:solidFill>
                  <a:srgbClr val="1A1F36"/>
                </a:solidFill>
                <a:latin typeface="Calibri" pitchFamily="34" charset="0"/>
                <a:ea typeface="Calibri" pitchFamily="34" charset="-122"/>
                <a:cs typeface="Calibri" pitchFamily="34" charset="-120"/>
              </a:rPr>
              <a:t>Everyone agrees AI brings economic benefits. But there's surprisingly little practical guidance on how organisations and workers can actually adapt to it. Most research looks at either job losses OR business gains — not the messy transition in between [10].</a:t>
            </a:r>
            <a:endParaRPr lang="en-US" sz="1450" dirty="0"/>
          </a:p>
        </p:txBody>
      </p:sp>
      <p:sp>
        <p:nvSpPr>
          <p:cNvPr id="5" name="Shape 3"/>
          <p:cNvSpPr/>
          <p:nvPr/>
        </p:nvSpPr>
        <p:spPr>
          <a:xfrm>
            <a:off x="548640" y="3063240"/>
            <a:ext cx="6126480" cy="2240280"/>
          </a:xfrm>
          <a:prstGeom prst="roundRect">
            <a:avLst>
              <a:gd name="adj" fmla="val 3265"/>
            </a:avLst>
          </a:prstGeom>
          <a:solidFill>
            <a:srgbClr val="FFFFFF"/>
          </a:solidFill>
          <a:ln w="12700">
            <a:solidFill>
              <a:srgbClr val="E4E9F5"/>
            </a:solidFill>
            <a:prstDash val="solid"/>
          </a:ln>
          <a:effectLst>
            <a:outerShdw blurRad="101600" dist="25400" dir="5400000" algn="bl" rotWithShape="0">
              <a:srgbClr val="000000">
                <a:alpha val="10000"/>
              </a:srgbClr>
            </a:outerShdw>
          </a:effectLst>
        </p:spPr>
        <p:txBody>
          <a:bodyPr/>
          <a:lstStyle/>
          <a:p>
            <a:endParaRPr lang="en-GB"/>
          </a:p>
        </p:txBody>
      </p:sp>
      <p:sp>
        <p:nvSpPr>
          <p:cNvPr id="6" name="Text 4"/>
          <p:cNvSpPr/>
          <p:nvPr/>
        </p:nvSpPr>
        <p:spPr>
          <a:xfrm>
            <a:off x="777240" y="3200400"/>
            <a:ext cx="5669280" cy="274320"/>
          </a:xfrm>
          <a:prstGeom prst="rect">
            <a:avLst/>
          </a:prstGeom>
          <a:noFill/>
          <a:ln/>
        </p:spPr>
        <p:txBody>
          <a:bodyPr wrap="square" rtlCol="0" anchor="ctr"/>
          <a:lstStyle/>
          <a:p>
            <a:pPr marL="0" indent="0">
              <a:buNone/>
            </a:pPr>
            <a:r>
              <a:rPr lang="en-US" sz="1200" b="1" dirty="0">
                <a:solidFill>
                  <a:srgbClr val="1E2761"/>
                </a:solidFill>
                <a:latin typeface="Calibri" pitchFamily="34" charset="0"/>
                <a:ea typeface="Calibri" pitchFamily="34" charset="-122"/>
                <a:cs typeface="Calibri" pitchFamily="34" charset="-120"/>
              </a:rPr>
              <a:t>Estimated % of Jobs at High Automation Risk</a:t>
            </a:r>
            <a:endParaRPr lang="en-US" sz="1200" dirty="0"/>
          </a:p>
        </p:txBody>
      </p:sp>
      <p:graphicFrame>
        <p:nvGraphicFramePr>
          <p:cNvPr id="7" name="Chart 0"/>
          <p:cNvGraphicFramePr/>
          <p:nvPr/>
        </p:nvGraphicFramePr>
        <p:xfrm>
          <a:off x="731520" y="3520440"/>
          <a:ext cx="5760720" cy="1554480"/>
        </p:xfrm>
        <a:graphic>
          <a:graphicData uri="http://schemas.openxmlformats.org/drawingml/2006/chart">
            <c:chart xmlns:c="http://schemas.openxmlformats.org/drawingml/2006/chart" xmlns:r="http://schemas.openxmlformats.org/officeDocument/2006/relationships" r:id="rId3"/>
          </a:graphicData>
        </a:graphic>
      </p:graphicFrame>
      <p:sp>
        <p:nvSpPr>
          <p:cNvPr id="8" name="Text 5"/>
          <p:cNvSpPr/>
          <p:nvPr/>
        </p:nvSpPr>
        <p:spPr>
          <a:xfrm>
            <a:off x="777240" y="5074920"/>
            <a:ext cx="5669280" cy="182880"/>
          </a:xfrm>
          <a:prstGeom prst="rect">
            <a:avLst/>
          </a:prstGeom>
          <a:noFill/>
          <a:ln/>
        </p:spPr>
        <p:txBody>
          <a:bodyPr wrap="square" rtlCol="0" anchor="ctr"/>
          <a:lstStyle/>
          <a:p>
            <a:pPr marL="0" indent="0">
              <a:buNone/>
            </a:pPr>
            <a:r>
              <a:rPr lang="en-US" sz="850" i="1" dirty="0">
                <a:solidFill>
                  <a:srgbClr val="5B6B8C"/>
                </a:solidFill>
                <a:latin typeface="Calibri" pitchFamily="34" charset="0"/>
                <a:ea typeface="Calibri" pitchFamily="34" charset="-122"/>
                <a:cs typeface="Calibri" pitchFamily="34" charset="-120"/>
              </a:rPr>
              <a:t>Frey &amp; Osborne, 2017 [21]  |  Arntz, Gregory &amp; Zierahn, OECD [22]</a:t>
            </a:r>
            <a:endParaRPr lang="en-US" sz="850" dirty="0"/>
          </a:p>
        </p:txBody>
      </p:sp>
      <p:sp>
        <p:nvSpPr>
          <p:cNvPr id="9" name="Shape 6"/>
          <p:cNvSpPr/>
          <p:nvPr/>
        </p:nvSpPr>
        <p:spPr>
          <a:xfrm>
            <a:off x="6995160" y="1417320"/>
            <a:ext cx="502920" cy="502920"/>
          </a:xfrm>
          <a:prstGeom prst="ellipse">
            <a:avLst/>
          </a:prstGeom>
          <a:solidFill>
            <a:srgbClr val="F4F7FD"/>
          </a:solidFill>
          <a:ln/>
        </p:spPr>
        <p:txBody>
          <a:bodyPr/>
          <a:lstStyle/>
          <a:p>
            <a:endParaRPr lang="en-GB"/>
          </a:p>
        </p:txBody>
      </p:sp>
      <p:pic>
        <p:nvPicPr>
          <p:cNvPr id="10" name="Image 0" descr="preencoded.png"/>
          <p:cNvPicPr>
            <a:picLocks noChangeAspect="1"/>
          </p:cNvPicPr>
          <p:nvPr/>
        </p:nvPicPr>
        <p:blipFill>
          <a:blip r:embed="rId4"/>
          <a:stretch>
            <a:fillRect/>
          </a:stretch>
        </p:blipFill>
        <p:spPr>
          <a:xfrm>
            <a:off x="7060540" y="1482700"/>
            <a:ext cx="372161" cy="372161"/>
          </a:xfrm>
          <a:prstGeom prst="rect">
            <a:avLst/>
          </a:prstGeom>
        </p:spPr>
      </p:pic>
      <p:sp>
        <p:nvSpPr>
          <p:cNvPr id="11" name="Text 7"/>
          <p:cNvSpPr/>
          <p:nvPr/>
        </p:nvSpPr>
        <p:spPr>
          <a:xfrm>
            <a:off x="7635240" y="1389888"/>
            <a:ext cx="4023360" cy="594360"/>
          </a:xfrm>
          <a:prstGeom prst="rect">
            <a:avLst/>
          </a:prstGeom>
          <a:noFill/>
          <a:ln/>
        </p:spPr>
        <p:txBody>
          <a:bodyPr wrap="square" rtlCol="0" anchor="ctr"/>
          <a:lstStyle/>
          <a:p>
            <a:pPr marL="0" indent="0">
              <a:buNone/>
            </a:pPr>
            <a:r>
              <a:rPr lang="en-US" sz="1200" dirty="0">
                <a:solidFill>
                  <a:srgbClr val="1A1F36"/>
                </a:solidFill>
                <a:latin typeface="Calibri" pitchFamily="34" charset="0"/>
                <a:ea typeface="Calibri" pitchFamily="34" charset="-122"/>
                <a:cs typeface="Calibri" pitchFamily="34" charset="-120"/>
              </a:rPr>
              <a:t>Displacement estimates diverge sharply, creating policy uncertainty</a:t>
            </a:r>
            <a:endParaRPr lang="en-US" sz="1200" dirty="0"/>
          </a:p>
        </p:txBody>
      </p:sp>
      <p:sp>
        <p:nvSpPr>
          <p:cNvPr id="12" name="Shape 8"/>
          <p:cNvSpPr/>
          <p:nvPr/>
        </p:nvSpPr>
        <p:spPr>
          <a:xfrm>
            <a:off x="6995160" y="2203704"/>
            <a:ext cx="502920" cy="502920"/>
          </a:xfrm>
          <a:prstGeom prst="ellipse">
            <a:avLst/>
          </a:prstGeom>
          <a:solidFill>
            <a:srgbClr val="F4F7FD"/>
          </a:solidFill>
          <a:ln/>
        </p:spPr>
        <p:txBody>
          <a:bodyPr/>
          <a:lstStyle/>
          <a:p>
            <a:endParaRPr lang="en-GB"/>
          </a:p>
        </p:txBody>
      </p:sp>
      <p:pic>
        <p:nvPicPr>
          <p:cNvPr id="13" name="Image 1" descr="preencoded.png"/>
          <p:cNvPicPr>
            <a:picLocks noChangeAspect="1"/>
          </p:cNvPicPr>
          <p:nvPr/>
        </p:nvPicPr>
        <p:blipFill>
          <a:blip r:embed="rId5"/>
          <a:stretch>
            <a:fillRect/>
          </a:stretch>
        </p:blipFill>
        <p:spPr>
          <a:xfrm>
            <a:off x="7060540" y="2269084"/>
            <a:ext cx="372161" cy="372161"/>
          </a:xfrm>
          <a:prstGeom prst="rect">
            <a:avLst/>
          </a:prstGeom>
        </p:spPr>
      </p:pic>
      <p:sp>
        <p:nvSpPr>
          <p:cNvPr id="14" name="Text 9"/>
          <p:cNvSpPr/>
          <p:nvPr/>
        </p:nvSpPr>
        <p:spPr>
          <a:xfrm>
            <a:off x="7635240" y="2176272"/>
            <a:ext cx="4023360" cy="594360"/>
          </a:xfrm>
          <a:prstGeom prst="rect">
            <a:avLst/>
          </a:prstGeom>
          <a:noFill/>
          <a:ln/>
        </p:spPr>
        <p:txBody>
          <a:bodyPr wrap="square" rtlCol="0" anchor="ctr"/>
          <a:lstStyle/>
          <a:p>
            <a:pPr marL="0" indent="0">
              <a:buNone/>
            </a:pPr>
            <a:r>
              <a:rPr lang="en-US" sz="1200" dirty="0">
                <a:solidFill>
                  <a:srgbClr val="1A1F36"/>
                </a:solidFill>
                <a:latin typeface="Calibri" pitchFamily="34" charset="0"/>
                <a:ea typeface="Calibri" pitchFamily="34" charset="-122"/>
                <a:cs typeface="Calibri" pitchFamily="34" charset="-120"/>
              </a:rPr>
              <a:t>Reskilling needs (data literacy, human-AI collaboration) outpace worker readiness [12]</a:t>
            </a:r>
            <a:endParaRPr lang="en-US" sz="1200" dirty="0"/>
          </a:p>
        </p:txBody>
      </p:sp>
      <p:sp>
        <p:nvSpPr>
          <p:cNvPr id="15" name="Shape 10"/>
          <p:cNvSpPr/>
          <p:nvPr/>
        </p:nvSpPr>
        <p:spPr>
          <a:xfrm>
            <a:off x="6995160" y="2990088"/>
            <a:ext cx="502920" cy="502920"/>
          </a:xfrm>
          <a:prstGeom prst="ellipse">
            <a:avLst/>
          </a:prstGeom>
          <a:solidFill>
            <a:srgbClr val="F4F7FD"/>
          </a:solidFill>
          <a:ln/>
        </p:spPr>
        <p:txBody>
          <a:bodyPr/>
          <a:lstStyle/>
          <a:p>
            <a:endParaRPr lang="en-GB"/>
          </a:p>
        </p:txBody>
      </p:sp>
      <p:pic>
        <p:nvPicPr>
          <p:cNvPr id="16" name="Image 2" descr="preencoded.png"/>
          <p:cNvPicPr>
            <a:picLocks noChangeAspect="1"/>
          </p:cNvPicPr>
          <p:nvPr/>
        </p:nvPicPr>
        <p:blipFill>
          <a:blip r:embed="rId6"/>
          <a:stretch>
            <a:fillRect/>
          </a:stretch>
        </p:blipFill>
        <p:spPr>
          <a:xfrm>
            <a:off x="7060540" y="3055468"/>
            <a:ext cx="372161" cy="372161"/>
          </a:xfrm>
          <a:prstGeom prst="rect">
            <a:avLst/>
          </a:prstGeom>
        </p:spPr>
      </p:pic>
      <p:sp>
        <p:nvSpPr>
          <p:cNvPr id="17" name="Text 11"/>
          <p:cNvSpPr/>
          <p:nvPr/>
        </p:nvSpPr>
        <p:spPr>
          <a:xfrm>
            <a:off x="7635240" y="2962656"/>
            <a:ext cx="4023360" cy="594360"/>
          </a:xfrm>
          <a:prstGeom prst="rect">
            <a:avLst/>
          </a:prstGeom>
          <a:noFill/>
          <a:ln/>
        </p:spPr>
        <p:txBody>
          <a:bodyPr wrap="square" rtlCol="0" anchor="ctr"/>
          <a:lstStyle/>
          <a:p>
            <a:pPr marL="0" indent="0">
              <a:buNone/>
            </a:pPr>
            <a:r>
              <a:rPr lang="en-US" sz="1200" dirty="0">
                <a:solidFill>
                  <a:srgbClr val="1A1F36"/>
                </a:solidFill>
                <a:latin typeface="Calibri" pitchFamily="34" charset="0"/>
                <a:ea typeface="Calibri" pitchFamily="34" charset="-122"/>
                <a:cs typeface="Calibri" pitchFamily="34" charset="-120"/>
              </a:rPr>
              <a:t>Many organisations lack clear workforce-transition strategies</a:t>
            </a:r>
            <a:endParaRPr lang="en-US" sz="1200" dirty="0"/>
          </a:p>
        </p:txBody>
      </p:sp>
      <p:sp>
        <p:nvSpPr>
          <p:cNvPr id="18" name="Shape 12"/>
          <p:cNvSpPr/>
          <p:nvPr/>
        </p:nvSpPr>
        <p:spPr>
          <a:xfrm>
            <a:off x="6995160" y="3776472"/>
            <a:ext cx="502920" cy="502920"/>
          </a:xfrm>
          <a:prstGeom prst="ellipse">
            <a:avLst/>
          </a:prstGeom>
          <a:solidFill>
            <a:srgbClr val="F4F7FD"/>
          </a:solidFill>
          <a:ln/>
        </p:spPr>
        <p:txBody>
          <a:bodyPr/>
          <a:lstStyle/>
          <a:p>
            <a:endParaRPr lang="en-GB"/>
          </a:p>
        </p:txBody>
      </p:sp>
      <p:pic>
        <p:nvPicPr>
          <p:cNvPr id="19" name="Image 3" descr="preencoded.png"/>
          <p:cNvPicPr>
            <a:picLocks noChangeAspect="1"/>
          </p:cNvPicPr>
          <p:nvPr/>
        </p:nvPicPr>
        <p:blipFill>
          <a:blip r:embed="rId7"/>
          <a:stretch>
            <a:fillRect/>
          </a:stretch>
        </p:blipFill>
        <p:spPr>
          <a:xfrm>
            <a:off x="7060540" y="3841852"/>
            <a:ext cx="372161" cy="372161"/>
          </a:xfrm>
          <a:prstGeom prst="rect">
            <a:avLst/>
          </a:prstGeom>
        </p:spPr>
      </p:pic>
      <p:sp>
        <p:nvSpPr>
          <p:cNvPr id="20" name="Text 13"/>
          <p:cNvSpPr/>
          <p:nvPr/>
        </p:nvSpPr>
        <p:spPr>
          <a:xfrm>
            <a:off x="7635240" y="3749040"/>
            <a:ext cx="4023360" cy="594360"/>
          </a:xfrm>
          <a:prstGeom prst="rect">
            <a:avLst/>
          </a:prstGeom>
          <a:noFill/>
          <a:ln/>
        </p:spPr>
        <p:txBody>
          <a:bodyPr wrap="square" rtlCol="0" anchor="ctr"/>
          <a:lstStyle/>
          <a:p>
            <a:pPr marL="0" indent="0">
              <a:buNone/>
            </a:pPr>
            <a:r>
              <a:rPr lang="en-US" sz="1200" dirty="0">
                <a:solidFill>
                  <a:srgbClr val="1A1F36"/>
                </a:solidFill>
                <a:latin typeface="Calibri" pitchFamily="34" charset="0"/>
                <a:ea typeface="Calibri" pitchFamily="34" charset="-122"/>
                <a:cs typeface="Calibri" pitchFamily="34" charset="-120"/>
              </a:rPr>
              <a:t>Impact falls unevenly by gender, age, education &amp; geography [13]</a:t>
            </a:r>
            <a:endParaRPr lang="en-US" sz="1200" dirty="0"/>
          </a:p>
        </p:txBody>
      </p:sp>
      <p:sp>
        <p:nvSpPr>
          <p:cNvPr id="21" name="Text 14"/>
          <p:cNvSpPr/>
          <p:nvPr/>
        </p:nvSpPr>
        <p:spPr>
          <a:xfrm>
            <a:off x="457200" y="6473952"/>
            <a:ext cx="8229600" cy="274320"/>
          </a:xfrm>
          <a:prstGeom prst="rect">
            <a:avLst/>
          </a:prstGeom>
          <a:noFill/>
          <a:ln/>
        </p:spPr>
        <p:txBody>
          <a:bodyPr wrap="square" rtlCol="0" anchor="ctr"/>
          <a:lstStyle/>
          <a:p>
            <a:pPr marL="0" indent="0">
              <a:buNone/>
            </a:pPr>
            <a:r>
              <a:rPr lang="en-US" sz="900" dirty="0">
                <a:solidFill>
                  <a:srgbClr val="5B6B8C"/>
                </a:solidFill>
                <a:latin typeface="Calibri" pitchFamily="34" charset="0"/>
                <a:ea typeface="Calibri" pitchFamily="34" charset="-122"/>
                <a:cs typeface="Calibri" pitchFamily="34" charset="-120"/>
              </a:rPr>
              <a:t>AI &amp; Workforce Transformation  |  Sahyra Khan  |  ACFA7004</a:t>
            </a:r>
            <a:endParaRPr lang="en-US" sz="900" dirty="0"/>
          </a:p>
        </p:txBody>
      </p:sp>
      <p:sp>
        <p:nvSpPr>
          <p:cNvPr id="22" name="Text 15"/>
          <p:cNvSpPr/>
          <p:nvPr/>
        </p:nvSpPr>
        <p:spPr>
          <a:xfrm>
            <a:off x="11277295" y="6473952"/>
            <a:ext cx="457200" cy="274320"/>
          </a:xfrm>
          <a:prstGeom prst="rect">
            <a:avLst/>
          </a:prstGeom>
          <a:noFill/>
          <a:ln/>
        </p:spPr>
        <p:txBody>
          <a:bodyPr wrap="square" rtlCol="0" anchor="ctr"/>
          <a:lstStyle/>
          <a:p>
            <a:pPr marL="0" indent="0" algn="r">
              <a:buNone/>
            </a:pPr>
            <a:r>
              <a:rPr lang="en-US" sz="900" dirty="0">
                <a:solidFill>
                  <a:srgbClr val="5B6B8C"/>
                </a:solidFill>
                <a:latin typeface="Calibri" pitchFamily="34" charset="0"/>
                <a:ea typeface="Calibri" pitchFamily="34" charset="-122"/>
                <a:cs typeface="Calibri" pitchFamily="34" charset="-120"/>
              </a:rPr>
              <a:t>4</a:t>
            </a:r>
            <a:endParaRPr lang="en-US" sz="9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384048"/>
            <a:ext cx="7315200" cy="320040"/>
          </a:xfrm>
          <a:prstGeom prst="rect">
            <a:avLst/>
          </a:prstGeom>
          <a:noFill/>
          <a:ln/>
        </p:spPr>
        <p:txBody>
          <a:bodyPr wrap="square" rtlCol="0" anchor="ctr"/>
          <a:lstStyle/>
          <a:p>
            <a:pPr marL="0" indent="0">
              <a:buNone/>
            </a:pPr>
            <a:r>
              <a:rPr lang="en-US" sz="1300" b="1" kern="0" spc="200" dirty="0">
                <a:solidFill>
                  <a:srgbClr val="FF7A59"/>
                </a:solidFill>
                <a:latin typeface="Calibri" pitchFamily="34" charset="0"/>
                <a:ea typeface="Calibri" pitchFamily="34" charset="-122"/>
                <a:cs typeface="Calibri" pitchFamily="34" charset="-120"/>
              </a:rPr>
              <a:t>LITERATURE REVIEW</a:t>
            </a:r>
            <a:endParaRPr lang="en-US" sz="1300" dirty="0"/>
          </a:p>
        </p:txBody>
      </p:sp>
      <p:sp>
        <p:nvSpPr>
          <p:cNvPr id="3" name="Text 1"/>
          <p:cNvSpPr/>
          <p:nvPr/>
        </p:nvSpPr>
        <p:spPr>
          <a:xfrm>
            <a:off x="548640" y="658368"/>
            <a:ext cx="10515600" cy="731520"/>
          </a:xfrm>
          <a:prstGeom prst="rect">
            <a:avLst/>
          </a:prstGeom>
          <a:noFill/>
          <a:ln/>
        </p:spPr>
        <p:txBody>
          <a:bodyPr wrap="square" rtlCol="0" anchor="ctr"/>
          <a:lstStyle/>
          <a:p>
            <a:pPr marL="0" indent="0">
              <a:buNone/>
            </a:pPr>
            <a:r>
              <a:rPr lang="en-US" sz="3000" b="1" dirty="0">
                <a:solidFill>
                  <a:srgbClr val="1E2761"/>
                </a:solidFill>
                <a:latin typeface="Cambria" pitchFamily="34" charset="0"/>
                <a:ea typeface="Cambria" pitchFamily="34" charset="-122"/>
                <a:cs typeface="Cambria" pitchFamily="34" charset="-120"/>
              </a:rPr>
              <a:t>What We Know — and What's Missing</a:t>
            </a:r>
            <a:endParaRPr lang="en-US" sz="3000" dirty="0"/>
          </a:p>
        </p:txBody>
      </p:sp>
      <p:sp>
        <p:nvSpPr>
          <p:cNvPr id="4" name="Shape 2"/>
          <p:cNvSpPr/>
          <p:nvPr/>
        </p:nvSpPr>
        <p:spPr>
          <a:xfrm>
            <a:off x="548640" y="1508760"/>
            <a:ext cx="3611880" cy="2788920"/>
          </a:xfrm>
          <a:prstGeom prst="roundRect">
            <a:avLst>
              <a:gd name="adj" fmla="val 2623"/>
            </a:avLst>
          </a:prstGeom>
          <a:solidFill>
            <a:srgbClr val="F4F7FD"/>
          </a:solidFill>
          <a:ln/>
          <a:effectLst>
            <a:outerShdw blurRad="101600" dist="25400" dir="5400000" algn="bl" rotWithShape="0">
              <a:srgbClr val="000000">
                <a:alpha val="8000"/>
              </a:srgbClr>
            </a:outerShdw>
          </a:effectLst>
        </p:spPr>
        <p:txBody>
          <a:bodyPr/>
          <a:lstStyle/>
          <a:p>
            <a:endParaRPr lang="en-GB"/>
          </a:p>
        </p:txBody>
      </p:sp>
      <p:sp>
        <p:nvSpPr>
          <p:cNvPr id="5" name="Shape 3"/>
          <p:cNvSpPr/>
          <p:nvPr/>
        </p:nvSpPr>
        <p:spPr>
          <a:xfrm>
            <a:off x="804672" y="1783080"/>
            <a:ext cx="548640" cy="548640"/>
          </a:xfrm>
          <a:prstGeom prst="ellipse">
            <a:avLst/>
          </a:prstGeom>
          <a:solidFill>
            <a:srgbClr val="FFFFFF"/>
          </a:solidFill>
          <a:ln/>
        </p:spPr>
        <p:txBody>
          <a:bodyPr/>
          <a:lstStyle/>
          <a:p>
            <a:endParaRPr lang="en-GB"/>
          </a:p>
        </p:txBody>
      </p:sp>
      <p:pic>
        <p:nvPicPr>
          <p:cNvPr id="6" name="Image 0" descr="preencoded.png"/>
          <p:cNvPicPr>
            <a:picLocks noChangeAspect="1"/>
          </p:cNvPicPr>
          <p:nvPr/>
        </p:nvPicPr>
        <p:blipFill>
          <a:blip r:embed="rId3"/>
          <a:stretch>
            <a:fillRect/>
          </a:stretch>
        </p:blipFill>
        <p:spPr>
          <a:xfrm>
            <a:off x="875995" y="1854403"/>
            <a:ext cx="405994" cy="405994"/>
          </a:xfrm>
          <a:prstGeom prst="rect">
            <a:avLst/>
          </a:prstGeom>
        </p:spPr>
      </p:pic>
      <p:sp>
        <p:nvSpPr>
          <p:cNvPr id="7" name="Text 4"/>
          <p:cNvSpPr/>
          <p:nvPr/>
        </p:nvSpPr>
        <p:spPr>
          <a:xfrm>
            <a:off x="804672" y="2423160"/>
            <a:ext cx="3108960" cy="502920"/>
          </a:xfrm>
          <a:prstGeom prst="rect">
            <a:avLst/>
          </a:prstGeom>
          <a:noFill/>
          <a:ln/>
        </p:spPr>
        <p:txBody>
          <a:bodyPr wrap="square" rtlCol="0" anchor="ctr"/>
          <a:lstStyle/>
          <a:p>
            <a:pPr marL="0" indent="0">
              <a:buNone/>
            </a:pPr>
            <a:r>
              <a:rPr lang="en-US" sz="1400" b="1" dirty="0">
                <a:solidFill>
                  <a:srgbClr val="1E2761"/>
                </a:solidFill>
                <a:latin typeface="Calibri" pitchFamily="34" charset="0"/>
                <a:ea typeface="Calibri" pitchFamily="34" charset="-122"/>
                <a:cs typeface="Calibri" pitchFamily="34" charset="-120"/>
              </a:rPr>
              <a:t>Task-Based Frameworks</a:t>
            </a:r>
            <a:endParaRPr lang="en-US" sz="1400" dirty="0"/>
          </a:p>
        </p:txBody>
      </p:sp>
      <p:sp>
        <p:nvSpPr>
          <p:cNvPr id="8" name="Text 5"/>
          <p:cNvSpPr/>
          <p:nvPr/>
        </p:nvSpPr>
        <p:spPr>
          <a:xfrm>
            <a:off x="804672" y="2944368"/>
            <a:ext cx="3108960" cy="1234440"/>
          </a:xfrm>
          <a:prstGeom prst="rect">
            <a:avLst/>
          </a:prstGeom>
          <a:noFill/>
          <a:ln/>
        </p:spPr>
        <p:txBody>
          <a:bodyPr wrap="square" rtlCol="0" anchor="ctr"/>
          <a:lstStyle/>
          <a:p>
            <a:pPr marL="0" indent="0">
              <a:lnSpc>
                <a:spcPct val="120000"/>
              </a:lnSpc>
              <a:buNone/>
            </a:pPr>
            <a:r>
              <a:rPr lang="en-US" sz="1100" dirty="0">
                <a:solidFill>
                  <a:srgbClr val="1A1F36"/>
                </a:solidFill>
                <a:latin typeface="Calibri" pitchFamily="34" charset="0"/>
                <a:ea typeface="Calibri" pitchFamily="34" charset="-122"/>
                <a:cs typeface="Calibri" pitchFamily="34" charset="-120"/>
              </a:rPr>
              <a:t>Autor [17] and Acemoglu &amp; Restrepo [11] show technology both displaces routine tasks and creates new ones (the 'reinstatement effect').</a:t>
            </a:r>
            <a:endParaRPr lang="en-US" sz="1100" dirty="0"/>
          </a:p>
        </p:txBody>
      </p:sp>
      <p:sp>
        <p:nvSpPr>
          <p:cNvPr id="9" name="Shape 6"/>
          <p:cNvSpPr/>
          <p:nvPr/>
        </p:nvSpPr>
        <p:spPr>
          <a:xfrm>
            <a:off x="4297680" y="1508760"/>
            <a:ext cx="3611880" cy="2788920"/>
          </a:xfrm>
          <a:prstGeom prst="roundRect">
            <a:avLst>
              <a:gd name="adj" fmla="val 2623"/>
            </a:avLst>
          </a:prstGeom>
          <a:solidFill>
            <a:srgbClr val="F4F7FD"/>
          </a:solidFill>
          <a:ln/>
          <a:effectLst>
            <a:outerShdw blurRad="101600" dist="25400" dir="5400000" algn="bl" rotWithShape="0">
              <a:srgbClr val="000000">
                <a:alpha val="8000"/>
              </a:srgbClr>
            </a:outerShdw>
          </a:effectLst>
        </p:spPr>
        <p:txBody>
          <a:bodyPr/>
          <a:lstStyle/>
          <a:p>
            <a:endParaRPr lang="en-GB"/>
          </a:p>
        </p:txBody>
      </p:sp>
      <p:sp>
        <p:nvSpPr>
          <p:cNvPr id="10" name="Shape 7"/>
          <p:cNvSpPr/>
          <p:nvPr/>
        </p:nvSpPr>
        <p:spPr>
          <a:xfrm>
            <a:off x="4553712" y="1783080"/>
            <a:ext cx="548640" cy="548640"/>
          </a:xfrm>
          <a:prstGeom prst="ellipse">
            <a:avLst/>
          </a:prstGeom>
          <a:solidFill>
            <a:srgbClr val="FFFFFF"/>
          </a:solidFill>
          <a:ln/>
        </p:spPr>
        <p:txBody>
          <a:bodyPr/>
          <a:lstStyle/>
          <a:p>
            <a:endParaRPr lang="en-GB"/>
          </a:p>
        </p:txBody>
      </p:sp>
      <p:pic>
        <p:nvPicPr>
          <p:cNvPr id="11" name="Image 1" descr="preencoded.png"/>
          <p:cNvPicPr>
            <a:picLocks noChangeAspect="1"/>
          </p:cNvPicPr>
          <p:nvPr/>
        </p:nvPicPr>
        <p:blipFill>
          <a:blip r:embed="rId4"/>
          <a:stretch>
            <a:fillRect/>
          </a:stretch>
        </p:blipFill>
        <p:spPr>
          <a:xfrm>
            <a:off x="4625035" y="1854403"/>
            <a:ext cx="405994" cy="405994"/>
          </a:xfrm>
          <a:prstGeom prst="rect">
            <a:avLst/>
          </a:prstGeom>
        </p:spPr>
      </p:pic>
      <p:sp>
        <p:nvSpPr>
          <p:cNvPr id="12" name="Text 8"/>
          <p:cNvSpPr/>
          <p:nvPr/>
        </p:nvSpPr>
        <p:spPr>
          <a:xfrm>
            <a:off x="4553712" y="2423160"/>
            <a:ext cx="3108960" cy="502920"/>
          </a:xfrm>
          <a:prstGeom prst="rect">
            <a:avLst/>
          </a:prstGeom>
          <a:noFill/>
          <a:ln/>
        </p:spPr>
        <p:txBody>
          <a:bodyPr wrap="square" rtlCol="0" anchor="ctr"/>
          <a:lstStyle/>
          <a:p>
            <a:pPr marL="0" indent="0">
              <a:buNone/>
            </a:pPr>
            <a:r>
              <a:rPr lang="en-US" sz="1400" b="1" dirty="0">
                <a:solidFill>
                  <a:srgbClr val="1E2761"/>
                </a:solidFill>
                <a:latin typeface="Calibri" pitchFamily="34" charset="0"/>
                <a:ea typeface="Calibri" pitchFamily="34" charset="-122"/>
                <a:cs typeface="Calibri" pitchFamily="34" charset="-120"/>
              </a:rPr>
              <a:t>Exposure &amp; Displacement Evidence</a:t>
            </a:r>
            <a:endParaRPr lang="en-US" sz="1400" dirty="0"/>
          </a:p>
        </p:txBody>
      </p:sp>
      <p:sp>
        <p:nvSpPr>
          <p:cNvPr id="13" name="Text 9"/>
          <p:cNvSpPr/>
          <p:nvPr/>
        </p:nvSpPr>
        <p:spPr>
          <a:xfrm>
            <a:off x="4553712" y="2944368"/>
            <a:ext cx="3108960" cy="1234440"/>
          </a:xfrm>
          <a:prstGeom prst="rect">
            <a:avLst/>
          </a:prstGeom>
          <a:noFill/>
          <a:ln/>
        </p:spPr>
        <p:txBody>
          <a:bodyPr wrap="square" rtlCol="0" anchor="ctr"/>
          <a:lstStyle/>
          <a:p>
            <a:pPr marL="0" indent="0">
              <a:lnSpc>
                <a:spcPct val="120000"/>
              </a:lnSpc>
              <a:buNone/>
            </a:pPr>
            <a:r>
              <a:rPr lang="en-US" sz="1100" dirty="0">
                <a:solidFill>
                  <a:srgbClr val="1A1F36"/>
                </a:solidFill>
                <a:latin typeface="Calibri" pitchFamily="34" charset="0"/>
                <a:ea typeface="Calibri" pitchFamily="34" charset="-122"/>
                <a:cs typeface="Calibri" pitchFamily="34" charset="-120"/>
              </a:rPr>
              <a:t>Robots reduced employment/wages in exposed US regions [11]; OECD evidence shows generative AI's exposure skews toward higher-paid, higher-education roles [4].</a:t>
            </a:r>
            <a:endParaRPr lang="en-US" sz="1100" dirty="0"/>
          </a:p>
        </p:txBody>
      </p:sp>
      <p:sp>
        <p:nvSpPr>
          <p:cNvPr id="14" name="Shape 10"/>
          <p:cNvSpPr/>
          <p:nvPr/>
        </p:nvSpPr>
        <p:spPr>
          <a:xfrm>
            <a:off x="8046720" y="1508760"/>
            <a:ext cx="3611880" cy="2788920"/>
          </a:xfrm>
          <a:prstGeom prst="roundRect">
            <a:avLst>
              <a:gd name="adj" fmla="val 2623"/>
            </a:avLst>
          </a:prstGeom>
          <a:solidFill>
            <a:srgbClr val="F4F7FD"/>
          </a:solidFill>
          <a:ln/>
          <a:effectLst>
            <a:outerShdw blurRad="101600" dist="25400" dir="5400000" algn="bl" rotWithShape="0">
              <a:srgbClr val="000000">
                <a:alpha val="8000"/>
              </a:srgbClr>
            </a:outerShdw>
          </a:effectLst>
        </p:spPr>
        <p:txBody>
          <a:bodyPr/>
          <a:lstStyle/>
          <a:p>
            <a:endParaRPr lang="en-GB"/>
          </a:p>
        </p:txBody>
      </p:sp>
      <p:sp>
        <p:nvSpPr>
          <p:cNvPr id="15" name="Shape 11"/>
          <p:cNvSpPr/>
          <p:nvPr/>
        </p:nvSpPr>
        <p:spPr>
          <a:xfrm>
            <a:off x="8302752" y="1783080"/>
            <a:ext cx="548640" cy="548640"/>
          </a:xfrm>
          <a:prstGeom prst="ellipse">
            <a:avLst/>
          </a:prstGeom>
          <a:solidFill>
            <a:srgbClr val="FFFFFF"/>
          </a:solidFill>
          <a:ln/>
        </p:spPr>
        <p:txBody>
          <a:bodyPr/>
          <a:lstStyle/>
          <a:p>
            <a:endParaRPr lang="en-GB"/>
          </a:p>
        </p:txBody>
      </p:sp>
      <p:pic>
        <p:nvPicPr>
          <p:cNvPr id="16" name="Image 2" descr="preencoded.png"/>
          <p:cNvPicPr>
            <a:picLocks noChangeAspect="1"/>
          </p:cNvPicPr>
          <p:nvPr/>
        </p:nvPicPr>
        <p:blipFill>
          <a:blip r:embed="rId5"/>
          <a:stretch>
            <a:fillRect/>
          </a:stretch>
        </p:blipFill>
        <p:spPr>
          <a:xfrm>
            <a:off x="8374075" y="1854403"/>
            <a:ext cx="405994" cy="405994"/>
          </a:xfrm>
          <a:prstGeom prst="rect">
            <a:avLst/>
          </a:prstGeom>
        </p:spPr>
      </p:pic>
      <p:sp>
        <p:nvSpPr>
          <p:cNvPr id="17" name="Text 12"/>
          <p:cNvSpPr/>
          <p:nvPr/>
        </p:nvSpPr>
        <p:spPr>
          <a:xfrm>
            <a:off x="8302752" y="2423160"/>
            <a:ext cx="3108960" cy="502920"/>
          </a:xfrm>
          <a:prstGeom prst="rect">
            <a:avLst/>
          </a:prstGeom>
          <a:noFill/>
          <a:ln/>
        </p:spPr>
        <p:txBody>
          <a:bodyPr wrap="square" rtlCol="0" anchor="ctr"/>
          <a:lstStyle/>
          <a:p>
            <a:pPr marL="0" indent="0">
              <a:buNone/>
            </a:pPr>
            <a:r>
              <a:rPr lang="en-US" sz="1400" b="1" dirty="0">
                <a:solidFill>
                  <a:srgbClr val="1E2761"/>
                </a:solidFill>
                <a:latin typeface="Calibri" pitchFamily="34" charset="0"/>
                <a:ea typeface="Calibri" pitchFamily="34" charset="-122"/>
                <a:cs typeface="Calibri" pitchFamily="34" charset="-120"/>
              </a:rPr>
              <a:t>Skills &amp; Organisational Response</a:t>
            </a:r>
            <a:endParaRPr lang="en-US" sz="1400" dirty="0"/>
          </a:p>
        </p:txBody>
      </p:sp>
      <p:sp>
        <p:nvSpPr>
          <p:cNvPr id="18" name="Text 13"/>
          <p:cNvSpPr/>
          <p:nvPr/>
        </p:nvSpPr>
        <p:spPr>
          <a:xfrm>
            <a:off x="8302752" y="2944368"/>
            <a:ext cx="3108960" cy="1234440"/>
          </a:xfrm>
          <a:prstGeom prst="rect">
            <a:avLst/>
          </a:prstGeom>
          <a:noFill/>
          <a:ln/>
        </p:spPr>
        <p:txBody>
          <a:bodyPr wrap="square" rtlCol="0" anchor="ctr"/>
          <a:lstStyle/>
          <a:p>
            <a:pPr marL="0" indent="0">
              <a:lnSpc>
                <a:spcPct val="120000"/>
              </a:lnSpc>
              <a:buNone/>
            </a:pPr>
            <a:r>
              <a:rPr lang="en-US" sz="1100" dirty="0">
                <a:solidFill>
                  <a:srgbClr val="1A1F36"/>
                </a:solidFill>
                <a:latin typeface="Calibri" pitchFamily="34" charset="0"/>
                <a:ea typeface="Calibri" pitchFamily="34" charset="-122"/>
                <a:cs typeface="Calibri" pitchFamily="34" charset="-120"/>
              </a:rPr>
              <a:t>WEF [8] and McKinsey [25] document large-scale reskilling needs, but literature on how organisations actually manage the transition remains thin and mostly US-focused [12].</a:t>
            </a:r>
            <a:endParaRPr lang="en-US" sz="1100" dirty="0"/>
          </a:p>
        </p:txBody>
      </p:sp>
      <p:sp>
        <p:nvSpPr>
          <p:cNvPr id="19" name="Shape 14"/>
          <p:cNvSpPr/>
          <p:nvPr/>
        </p:nvSpPr>
        <p:spPr>
          <a:xfrm>
            <a:off x="548640" y="4526280"/>
            <a:ext cx="11064240" cy="960120"/>
          </a:xfrm>
          <a:prstGeom prst="roundRect">
            <a:avLst>
              <a:gd name="adj" fmla="val 7619"/>
            </a:avLst>
          </a:prstGeom>
          <a:solidFill>
            <a:srgbClr val="1E2761"/>
          </a:solidFill>
          <a:ln/>
        </p:spPr>
        <p:txBody>
          <a:bodyPr/>
          <a:lstStyle/>
          <a:p>
            <a:endParaRPr lang="en-GB"/>
          </a:p>
        </p:txBody>
      </p:sp>
      <p:sp>
        <p:nvSpPr>
          <p:cNvPr id="20" name="Shape 15"/>
          <p:cNvSpPr/>
          <p:nvPr/>
        </p:nvSpPr>
        <p:spPr>
          <a:xfrm>
            <a:off x="777240" y="4663440"/>
            <a:ext cx="685800" cy="685800"/>
          </a:xfrm>
          <a:prstGeom prst="ellipse">
            <a:avLst/>
          </a:prstGeom>
          <a:solidFill>
            <a:srgbClr val="394394"/>
          </a:solidFill>
          <a:ln/>
        </p:spPr>
        <p:txBody>
          <a:bodyPr/>
          <a:lstStyle/>
          <a:p>
            <a:endParaRPr lang="en-GB"/>
          </a:p>
        </p:txBody>
      </p:sp>
      <p:pic>
        <p:nvPicPr>
          <p:cNvPr id="21" name="Image 3" descr="preencoded.png"/>
          <p:cNvPicPr>
            <a:picLocks noChangeAspect="1"/>
          </p:cNvPicPr>
          <p:nvPr/>
        </p:nvPicPr>
        <p:blipFill>
          <a:blip r:embed="rId6"/>
          <a:stretch>
            <a:fillRect/>
          </a:stretch>
        </p:blipFill>
        <p:spPr>
          <a:xfrm>
            <a:off x="866394" y="4752594"/>
            <a:ext cx="507492" cy="507492"/>
          </a:xfrm>
          <a:prstGeom prst="rect">
            <a:avLst/>
          </a:prstGeom>
        </p:spPr>
      </p:pic>
      <p:sp>
        <p:nvSpPr>
          <p:cNvPr id="22" name="Text 16"/>
          <p:cNvSpPr/>
          <p:nvPr/>
        </p:nvSpPr>
        <p:spPr>
          <a:xfrm>
            <a:off x="1600200" y="4645152"/>
            <a:ext cx="9829800" cy="822960"/>
          </a:xfrm>
          <a:prstGeom prst="rect">
            <a:avLst/>
          </a:prstGeom>
          <a:noFill/>
          <a:ln/>
        </p:spPr>
        <p:txBody>
          <a:bodyPr wrap="square" rtlCol="0" anchor="ctr"/>
          <a:lstStyle/>
          <a:p>
            <a:pPr marL="0" indent="0">
              <a:lnSpc>
                <a:spcPct val="115000"/>
              </a:lnSpc>
              <a:buNone/>
            </a:pPr>
            <a:r>
              <a:rPr lang="en-US" sz="1350" b="1" dirty="0">
                <a:solidFill>
                  <a:srgbClr val="FF7A59"/>
                </a:solidFill>
                <a:latin typeface="Calibri" pitchFamily="34" charset="0"/>
                <a:ea typeface="Calibri" pitchFamily="34" charset="-122"/>
                <a:cs typeface="Calibri" pitchFamily="34" charset="-120"/>
              </a:rPr>
              <a:t>The Gap:  </a:t>
            </a:r>
            <a:r>
              <a:rPr lang="en-US" sz="1350" dirty="0">
                <a:solidFill>
                  <a:srgbClr val="FFFFFF"/>
                </a:solidFill>
                <a:latin typeface="Calibri" pitchFamily="34" charset="0"/>
                <a:ea typeface="Calibri" pitchFamily="34" charset="-122"/>
                <a:cs typeface="Calibri" pitchFamily="34" charset="-120"/>
              </a:rPr>
              <a:t>Little research examines the practical organisational strategies, workforce development initiatives, and policy frameworks needed to support the transition itself — especially outside the US.</a:t>
            </a:r>
            <a:endParaRPr lang="en-US" sz="1350" dirty="0"/>
          </a:p>
        </p:txBody>
      </p:sp>
      <p:sp>
        <p:nvSpPr>
          <p:cNvPr id="23" name="Text 17"/>
          <p:cNvSpPr/>
          <p:nvPr/>
        </p:nvSpPr>
        <p:spPr>
          <a:xfrm>
            <a:off x="457200" y="6473952"/>
            <a:ext cx="8229600" cy="274320"/>
          </a:xfrm>
          <a:prstGeom prst="rect">
            <a:avLst/>
          </a:prstGeom>
          <a:noFill/>
          <a:ln/>
        </p:spPr>
        <p:txBody>
          <a:bodyPr wrap="square" rtlCol="0" anchor="ctr"/>
          <a:lstStyle/>
          <a:p>
            <a:pPr marL="0" indent="0">
              <a:buNone/>
            </a:pPr>
            <a:r>
              <a:rPr lang="en-US" sz="900" dirty="0">
                <a:solidFill>
                  <a:srgbClr val="5B6B8C"/>
                </a:solidFill>
                <a:latin typeface="Calibri" pitchFamily="34" charset="0"/>
                <a:ea typeface="Calibri" pitchFamily="34" charset="-122"/>
                <a:cs typeface="Calibri" pitchFamily="34" charset="-120"/>
              </a:rPr>
              <a:t>AI &amp; Workforce Transformation  |  Sahyra Khan  |  ACFA7004</a:t>
            </a:r>
            <a:endParaRPr lang="en-US" sz="900" dirty="0"/>
          </a:p>
        </p:txBody>
      </p:sp>
      <p:sp>
        <p:nvSpPr>
          <p:cNvPr id="24" name="Text 18"/>
          <p:cNvSpPr/>
          <p:nvPr/>
        </p:nvSpPr>
        <p:spPr>
          <a:xfrm>
            <a:off x="11277295" y="6473952"/>
            <a:ext cx="457200" cy="274320"/>
          </a:xfrm>
          <a:prstGeom prst="rect">
            <a:avLst/>
          </a:prstGeom>
          <a:noFill/>
          <a:ln/>
        </p:spPr>
        <p:txBody>
          <a:bodyPr wrap="square" rtlCol="0" anchor="ctr"/>
          <a:lstStyle/>
          <a:p>
            <a:pPr marL="0" indent="0" algn="r">
              <a:buNone/>
            </a:pPr>
            <a:r>
              <a:rPr lang="en-US" sz="900" dirty="0">
                <a:solidFill>
                  <a:srgbClr val="5B6B8C"/>
                </a:solidFill>
                <a:latin typeface="Calibri" pitchFamily="34" charset="0"/>
                <a:ea typeface="Calibri" pitchFamily="34" charset="-122"/>
                <a:cs typeface="Calibri" pitchFamily="34" charset="-120"/>
              </a:rPr>
              <a:t>5</a:t>
            </a:r>
            <a:endParaRPr lang="en-US" sz="9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384048"/>
            <a:ext cx="7315200" cy="320040"/>
          </a:xfrm>
          <a:prstGeom prst="rect">
            <a:avLst/>
          </a:prstGeom>
          <a:noFill/>
          <a:ln/>
        </p:spPr>
        <p:txBody>
          <a:bodyPr wrap="square" rtlCol="0" anchor="ctr"/>
          <a:lstStyle/>
          <a:p>
            <a:pPr marL="0" indent="0">
              <a:buNone/>
            </a:pPr>
            <a:r>
              <a:rPr lang="en-US" sz="1300" b="1" kern="0" spc="200" dirty="0">
                <a:solidFill>
                  <a:srgbClr val="FF7A59"/>
                </a:solidFill>
                <a:latin typeface="Calibri" pitchFamily="34" charset="0"/>
                <a:ea typeface="Calibri" pitchFamily="34" charset="-122"/>
                <a:cs typeface="Calibri" pitchFamily="34" charset="-120"/>
              </a:rPr>
              <a:t>RESEARCH AIM &amp; OBJECTIVES</a:t>
            </a:r>
            <a:endParaRPr lang="en-US" sz="1300" dirty="0"/>
          </a:p>
        </p:txBody>
      </p:sp>
      <p:sp>
        <p:nvSpPr>
          <p:cNvPr id="3" name="Text 1"/>
          <p:cNvSpPr/>
          <p:nvPr/>
        </p:nvSpPr>
        <p:spPr>
          <a:xfrm>
            <a:off x="548640" y="658368"/>
            <a:ext cx="10515600" cy="731520"/>
          </a:xfrm>
          <a:prstGeom prst="rect">
            <a:avLst/>
          </a:prstGeom>
          <a:noFill/>
          <a:ln/>
        </p:spPr>
        <p:txBody>
          <a:bodyPr wrap="square" rtlCol="0" anchor="ctr"/>
          <a:lstStyle/>
          <a:p>
            <a:pPr marL="0" indent="0">
              <a:buNone/>
            </a:pPr>
            <a:r>
              <a:rPr lang="en-US" sz="3000" b="1" dirty="0">
                <a:solidFill>
                  <a:srgbClr val="1E2761"/>
                </a:solidFill>
                <a:latin typeface="Cambria" pitchFamily="34" charset="0"/>
                <a:ea typeface="Cambria" pitchFamily="34" charset="-122"/>
                <a:cs typeface="Cambria" pitchFamily="34" charset="-120"/>
              </a:rPr>
              <a:t>From Problem to Plan</a:t>
            </a:r>
            <a:endParaRPr lang="en-US" sz="3000" dirty="0"/>
          </a:p>
        </p:txBody>
      </p:sp>
      <p:sp>
        <p:nvSpPr>
          <p:cNvPr id="4" name="Shape 2"/>
          <p:cNvSpPr/>
          <p:nvPr/>
        </p:nvSpPr>
        <p:spPr>
          <a:xfrm>
            <a:off x="548640" y="1463040"/>
            <a:ext cx="11064240" cy="987552"/>
          </a:xfrm>
          <a:prstGeom prst="roundRect">
            <a:avLst>
              <a:gd name="adj" fmla="val 6957"/>
            </a:avLst>
          </a:prstGeom>
          <a:solidFill>
            <a:srgbClr val="1E2761"/>
          </a:solidFill>
          <a:ln/>
        </p:spPr>
        <p:txBody>
          <a:bodyPr/>
          <a:lstStyle/>
          <a:p>
            <a:endParaRPr lang="en-GB"/>
          </a:p>
        </p:txBody>
      </p:sp>
      <p:sp>
        <p:nvSpPr>
          <p:cNvPr id="5" name="Shape 3"/>
          <p:cNvSpPr/>
          <p:nvPr/>
        </p:nvSpPr>
        <p:spPr>
          <a:xfrm>
            <a:off x="777240" y="1627632"/>
            <a:ext cx="713232" cy="713232"/>
          </a:xfrm>
          <a:prstGeom prst="ellipse">
            <a:avLst/>
          </a:prstGeom>
          <a:solidFill>
            <a:srgbClr val="394394"/>
          </a:solidFill>
          <a:ln/>
        </p:spPr>
        <p:txBody>
          <a:bodyPr/>
          <a:lstStyle/>
          <a:p>
            <a:endParaRPr lang="en-GB"/>
          </a:p>
        </p:txBody>
      </p:sp>
      <p:pic>
        <p:nvPicPr>
          <p:cNvPr id="6" name="Image 0" descr="preencoded.png"/>
          <p:cNvPicPr>
            <a:picLocks noChangeAspect="1"/>
          </p:cNvPicPr>
          <p:nvPr/>
        </p:nvPicPr>
        <p:blipFill>
          <a:blip r:embed="rId3"/>
          <a:stretch>
            <a:fillRect/>
          </a:stretch>
        </p:blipFill>
        <p:spPr>
          <a:xfrm>
            <a:off x="869960" y="1720352"/>
            <a:ext cx="527792" cy="527792"/>
          </a:xfrm>
          <a:prstGeom prst="rect">
            <a:avLst/>
          </a:prstGeom>
        </p:spPr>
      </p:pic>
      <p:sp>
        <p:nvSpPr>
          <p:cNvPr id="7" name="Text 4"/>
          <p:cNvSpPr/>
          <p:nvPr/>
        </p:nvSpPr>
        <p:spPr>
          <a:xfrm>
            <a:off x="1645920" y="1536192"/>
            <a:ext cx="9784080" cy="914400"/>
          </a:xfrm>
          <a:prstGeom prst="rect">
            <a:avLst/>
          </a:prstGeom>
          <a:noFill/>
          <a:ln/>
        </p:spPr>
        <p:txBody>
          <a:bodyPr wrap="square" rtlCol="0" anchor="ctr"/>
          <a:lstStyle/>
          <a:p>
            <a:pPr marL="0" indent="0">
              <a:lnSpc>
                <a:spcPct val="115000"/>
              </a:lnSpc>
              <a:buNone/>
            </a:pPr>
            <a:r>
              <a:rPr lang="en-US" sz="1250" dirty="0">
                <a:solidFill>
                  <a:srgbClr val="FFFFFF"/>
                </a:solidFill>
                <a:latin typeface="Calibri" pitchFamily="34" charset="0"/>
                <a:ea typeface="Calibri" pitchFamily="34" charset="-122"/>
                <a:cs typeface="Calibri" pitchFamily="34" charset="-120"/>
              </a:rPr>
              <a:t>To investigate AI's impact on employment, workforce readiness, and skill requirements across sectors, and identify strategies that best support employees and organisations through this transition — with attention to differential impacts across demographic groups.</a:t>
            </a:r>
            <a:endParaRPr lang="en-US" sz="1250" dirty="0"/>
          </a:p>
        </p:txBody>
      </p:sp>
      <p:sp>
        <p:nvSpPr>
          <p:cNvPr id="8" name="Text 5"/>
          <p:cNvSpPr/>
          <p:nvPr/>
        </p:nvSpPr>
        <p:spPr>
          <a:xfrm>
            <a:off x="594360" y="2487168"/>
            <a:ext cx="5486400" cy="228600"/>
          </a:xfrm>
          <a:prstGeom prst="rect">
            <a:avLst/>
          </a:prstGeom>
          <a:noFill/>
          <a:ln/>
        </p:spPr>
        <p:txBody>
          <a:bodyPr wrap="square" rtlCol="0" anchor="ctr"/>
          <a:lstStyle/>
          <a:p>
            <a:pPr marL="0" indent="0">
              <a:buNone/>
            </a:pPr>
            <a:r>
              <a:rPr lang="en-US" sz="1050" b="1" kern="0" spc="150" dirty="0">
                <a:solidFill>
                  <a:srgbClr val="5B6B8C"/>
                </a:solidFill>
                <a:latin typeface="Calibri" pitchFamily="34" charset="0"/>
                <a:ea typeface="Calibri" pitchFamily="34" charset="-122"/>
                <a:cs typeface="Calibri" pitchFamily="34" charset="-120"/>
              </a:rPr>
              <a:t>UNDERSTANDING THE PROBLEM</a:t>
            </a:r>
            <a:endParaRPr lang="en-US" sz="1050" dirty="0"/>
          </a:p>
        </p:txBody>
      </p:sp>
      <p:sp>
        <p:nvSpPr>
          <p:cNvPr id="9" name="Text 6"/>
          <p:cNvSpPr/>
          <p:nvPr/>
        </p:nvSpPr>
        <p:spPr>
          <a:xfrm>
            <a:off x="548640" y="4023360"/>
            <a:ext cx="5486400" cy="228600"/>
          </a:xfrm>
          <a:prstGeom prst="rect">
            <a:avLst/>
          </a:prstGeom>
          <a:noFill/>
          <a:ln/>
        </p:spPr>
        <p:txBody>
          <a:bodyPr wrap="square" rtlCol="0" anchor="ctr"/>
          <a:lstStyle/>
          <a:p>
            <a:pPr marL="0" indent="0">
              <a:buNone/>
            </a:pPr>
            <a:r>
              <a:rPr lang="en-US" sz="1050" b="1" kern="0" spc="150" dirty="0">
                <a:solidFill>
                  <a:srgbClr val="5B6B8C"/>
                </a:solidFill>
                <a:latin typeface="Calibri" pitchFamily="34" charset="0"/>
                <a:ea typeface="Calibri" pitchFamily="34" charset="-122"/>
                <a:cs typeface="Calibri" pitchFamily="34" charset="-120"/>
              </a:rPr>
              <a:t>BUILDING THE SOLUTION</a:t>
            </a:r>
            <a:endParaRPr lang="en-US" sz="1050" dirty="0"/>
          </a:p>
        </p:txBody>
      </p:sp>
      <p:sp>
        <p:nvSpPr>
          <p:cNvPr id="10" name="Shape 7"/>
          <p:cNvSpPr/>
          <p:nvPr/>
        </p:nvSpPr>
        <p:spPr>
          <a:xfrm>
            <a:off x="548640" y="2697480"/>
            <a:ext cx="3611880" cy="1234440"/>
          </a:xfrm>
          <a:prstGeom prst="roundRect">
            <a:avLst>
              <a:gd name="adj" fmla="val 5926"/>
            </a:avLst>
          </a:prstGeom>
          <a:solidFill>
            <a:srgbClr val="F4F7FD"/>
          </a:solidFill>
          <a:ln/>
        </p:spPr>
        <p:txBody>
          <a:bodyPr/>
          <a:lstStyle/>
          <a:p>
            <a:endParaRPr lang="en-GB"/>
          </a:p>
        </p:txBody>
      </p:sp>
      <p:sp>
        <p:nvSpPr>
          <p:cNvPr id="11" name="Shape 8"/>
          <p:cNvSpPr/>
          <p:nvPr/>
        </p:nvSpPr>
        <p:spPr>
          <a:xfrm>
            <a:off x="713232" y="2862072"/>
            <a:ext cx="457200" cy="457200"/>
          </a:xfrm>
          <a:prstGeom prst="ellipse">
            <a:avLst/>
          </a:prstGeom>
          <a:solidFill>
            <a:srgbClr val="FF7A59"/>
          </a:solidFill>
          <a:ln/>
        </p:spPr>
        <p:txBody>
          <a:bodyPr/>
          <a:lstStyle/>
          <a:p>
            <a:endParaRPr lang="en-GB"/>
          </a:p>
        </p:txBody>
      </p:sp>
      <p:sp>
        <p:nvSpPr>
          <p:cNvPr id="12" name="Text 9"/>
          <p:cNvSpPr/>
          <p:nvPr/>
        </p:nvSpPr>
        <p:spPr>
          <a:xfrm>
            <a:off x="713232" y="2862072"/>
            <a:ext cx="457200" cy="457200"/>
          </a:xfrm>
          <a:prstGeom prst="rect">
            <a:avLst/>
          </a:prstGeom>
          <a:noFill/>
          <a:ln/>
        </p:spPr>
        <p:txBody>
          <a:bodyPr wrap="square" rtlCol="0" anchor="ctr"/>
          <a:lstStyle/>
          <a:p>
            <a:pPr marL="0" indent="0" algn="ctr">
              <a:buNone/>
            </a:pPr>
            <a:r>
              <a:rPr lang="en-US" sz="1600" b="1" dirty="0">
                <a:solidFill>
                  <a:srgbClr val="FFFFFF"/>
                </a:solidFill>
                <a:latin typeface="Cambria" pitchFamily="34" charset="0"/>
                <a:ea typeface="Cambria" pitchFamily="34" charset="-122"/>
                <a:cs typeface="Cambria" pitchFamily="34" charset="-120"/>
              </a:rPr>
              <a:t>1</a:t>
            </a:r>
            <a:endParaRPr lang="en-US" sz="1600" dirty="0"/>
          </a:p>
        </p:txBody>
      </p:sp>
      <p:sp>
        <p:nvSpPr>
          <p:cNvPr id="13" name="Text 10"/>
          <p:cNvSpPr/>
          <p:nvPr/>
        </p:nvSpPr>
        <p:spPr>
          <a:xfrm>
            <a:off x="1298448" y="2825496"/>
            <a:ext cx="2697480" cy="978408"/>
          </a:xfrm>
          <a:prstGeom prst="rect">
            <a:avLst/>
          </a:prstGeom>
          <a:noFill/>
          <a:ln/>
        </p:spPr>
        <p:txBody>
          <a:bodyPr wrap="square" rtlCol="0" anchor="ctr"/>
          <a:lstStyle/>
          <a:p>
            <a:pPr marL="0" indent="0">
              <a:lnSpc>
                <a:spcPct val="115000"/>
              </a:lnSpc>
              <a:buNone/>
            </a:pPr>
            <a:r>
              <a:rPr lang="en-US" sz="1100" dirty="0">
                <a:solidFill>
                  <a:srgbClr val="1A1F36"/>
                </a:solidFill>
                <a:latin typeface="Calibri" pitchFamily="34" charset="0"/>
                <a:ea typeface="Calibri" pitchFamily="34" charset="-122"/>
                <a:cs typeface="Calibri" pitchFamily="34" charset="-120"/>
              </a:rPr>
              <a:t>Systematic literature review of AI's employment &amp; skills impact (2020–2025)</a:t>
            </a:r>
            <a:endParaRPr lang="en-US" sz="1100" dirty="0"/>
          </a:p>
        </p:txBody>
      </p:sp>
      <p:sp>
        <p:nvSpPr>
          <p:cNvPr id="14" name="Shape 11"/>
          <p:cNvSpPr/>
          <p:nvPr/>
        </p:nvSpPr>
        <p:spPr>
          <a:xfrm>
            <a:off x="4297680" y="2697480"/>
            <a:ext cx="3611880" cy="1234440"/>
          </a:xfrm>
          <a:prstGeom prst="roundRect">
            <a:avLst>
              <a:gd name="adj" fmla="val 5926"/>
            </a:avLst>
          </a:prstGeom>
          <a:solidFill>
            <a:srgbClr val="F4F7FD"/>
          </a:solidFill>
          <a:ln/>
        </p:spPr>
        <p:txBody>
          <a:bodyPr/>
          <a:lstStyle/>
          <a:p>
            <a:endParaRPr lang="en-GB"/>
          </a:p>
        </p:txBody>
      </p:sp>
      <p:sp>
        <p:nvSpPr>
          <p:cNvPr id="15" name="Shape 12"/>
          <p:cNvSpPr/>
          <p:nvPr/>
        </p:nvSpPr>
        <p:spPr>
          <a:xfrm>
            <a:off x="4462272" y="2862072"/>
            <a:ext cx="457200" cy="457200"/>
          </a:xfrm>
          <a:prstGeom prst="ellipse">
            <a:avLst/>
          </a:prstGeom>
          <a:solidFill>
            <a:srgbClr val="FF7A59"/>
          </a:solidFill>
          <a:ln/>
        </p:spPr>
        <p:txBody>
          <a:bodyPr/>
          <a:lstStyle/>
          <a:p>
            <a:endParaRPr lang="en-GB"/>
          </a:p>
        </p:txBody>
      </p:sp>
      <p:sp>
        <p:nvSpPr>
          <p:cNvPr id="16" name="Text 13"/>
          <p:cNvSpPr/>
          <p:nvPr/>
        </p:nvSpPr>
        <p:spPr>
          <a:xfrm>
            <a:off x="4462272" y="2862072"/>
            <a:ext cx="457200" cy="457200"/>
          </a:xfrm>
          <a:prstGeom prst="rect">
            <a:avLst/>
          </a:prstGeom>
          <a:noFill/>
          <a:ln/>
        </p:spPr>
        <p:txBody>
          <a:bodyPr wrap="square" rtlCol="0" anchor="ctr"/>
          <a:lstStyle/>
          <a:p>
            <a:pPr marL="0" indent="0" algn="ctr">
              <a:buNone/>
            </a:pPr>
            <a:r>
              <a:rPr lang="en-US" sz="1600" b="1" dirty="0">
                <a:solidFill>
                  <a:srgbClr val="FFFFFF"/>
                </a:solidFill>
                <a:latin typeface="Cambria" pitchFamily="34" charset="0"/>
                <a:ea typeface="Cambria" pitchFamily="34" charset="-122"/>
                <a:cs typeface="Cambria" pitchFamily="34" charset="-120"/>
              </a:rPr>
              <a:t>2</a:t>
            </a:r>
            <a:endParaRPr lang="en-US" sz="1600" dirty="0"/>
          </a:p>
        </p:txBody>
      </p:sp>
      <p:sp>
        <p:nvSpPr>
          <p:cNvPr id="17" name="Text 14"/>
          <p:cNvSpPr/>
          <p:nvPr/>
        </p:nvSpPr>
        <p:spPr>
          <a:xfrm>
            <a:off x="5047488" y="2825496"/>
            <a:ext cx="2697480" cy="978408"/>
          </a:xfrm>
          <a:prstGeom prst="rect">
            <a:avLst/>
          </a:prstGeom>
          <a:noFill/>
          <a:ln/>
        </p:spPr>
        <p:txBody>
          <a:bodyPr wrap="square" rtlCol="0" anchor="ctr"/>
          <a:lstStyle/>
          <a:p>
            <a:pPr marL="0" indent="0">
              <a:lnSpc>
                <a:spcPct val="115000"/>
              </a:lnSpc>
              <a:buNone/>
            </a:pPr>
            <a:r>
              <a:rPr lang="en-US" sz="1100" dirty="0">
                <a:solidFill>
                  <a:srgbClr val="1A1F36"/>
                </a:solidFill>
                <a:latin typeface="Calibri" pitchFamily="34" charset="0"/>
                <a:ea typeface="Calibri" pitchFamily="34" charset="-122"/>
                <a:cs typeface="Calibri" pitchFamily="34" charset="-120"/>
              </a:rPr>
              <a:t>Analyse AI adoption &amp; employment impact across 5+ industry sectors</a:t>
            </a:r>
            <a:endParaRPr lang="en-US" sz="1100" dirty="0"/>
          </a:p>
        </p:txBody>
      </p:sp>
      <p:sp>
        <p:nvSpPr>
          <p:cNvPr id="18" name="Shape 15"/>
          <p:cNvSpPr/>
          <p:nvPr/>
        </p:nvSpPr>
        <p:spPr>
          <a:xfrm>
            <a:off x="8046720" y="2697480"/>
            <a:ext cx="3611880" cy="1234440"/>
          </a:xfrm>
          <a:prstGeom prst="roundRect">
            <a:avLst>
              <a:gd name="adj" fmla="val 5926"/>
            </a:avLst>
          </a:prstGeom>
          <a:solidFill>
            <a:srgbClr val="F4F7FD"/>
          </a:solidFill>
          <a:ln/>
        </p:spPr>
        <p:txBody>
          <a:bodyPr/>
          <a:lstStyle/>
          <a:p>
            <a:endParaRPr lang="en-GB"/>
          </a:p>
        </p:txBody>
      </p:sp>
      <p:sp>
        <p:nvSpPr>
          <p:cNvPr id="19" name="Shape 16"/>
          <p:cNvSpPr/>
          <p:nvPr/>
        </p:nvSpPr>
        <p:spPr>
          <a:xfrm>
            <a:off x="8211312" y="2862072"/>
            <a:ext cx="457200" cy="457200"/>
          </a:xfrm>
          <a:prstGeom prst="ellipse">
            <a:avLst/>
          </a:prstGeom>
          <a:solidFill>
            <a:srgbClr val="FF7A59"/>
          </a:solidFill>
          <a:ln/>
        </p:spPr>
        <p:txBody>
          <a:bodyPr/>
          <a:lstStyle/>
          <a:p>
            <a:endParaRPr lang="en-GB"/>
          </a:p>
        </p:txBody>
      </p:sp>
      <p:sp>
        <p:nvSpPr>
          <p:cNvPr id="20" name="Text 17"/>
          <p:cNvSpPr/>
          <p:nvPr/>
        </p:nvSpPr>
        <p:spPr>
          <a:xfrm>
            <a:off x="8211312" y="2862072"/>
            <a:ext cx="457200" cy="457200"/>
          </a:xfrm>
          <a:prstGeom prst="rect">
            <a:avLst/>
          </a:prstGeom>
          <a:noFill/>
          <a:ln/>
        </p:spPr>
        <p:txBody>
          <a:bodyPr wrap="square" rtlCol="0" anchor="ctr"/>
          <a:lstStyle/>
          <a:p>
            <a:pPr marL="0" indent="0" algn="ctr">
              <a:buNone/>
            </a:pPr>
            <a:r>
              <a:rPr lang="en-US" sz="1600" b="1" dirty="0">
                <a:solidFill>
                  <a:srgbClr val="FFFFFF"/>
                </a:solidFill>
                <a:latin typeface="Cambria" pitchFamily="34" charset="0"/>
                <a:ea typeface="Cambria" pitchFamily="34" charset="-122"/>
                <a:cs typeface="Cambria" pitchFamily="34" charset="-120"/>
              </a:rPr>
              <a:t>3</a:t>
            </a:r>
            <a:endParaRPr lang="en-US" sz="1600" dirty="0"/>
          </a:p>
        </p:txBody>
      </p:sp>
      <p:sp>
        <p:nvSpPr>
          <p:cNvPr id="21" name="Text 18"/>
          <p:cNvSpPr/>
          <p:nvPr/>
        </p:nvSpPr>
        <p:spPr>
          <a:xfrm>
            <a:off x="8796528" y="2825496"/>
            <a:ext cx="2697480" cy="978408"/>
          </a:xfrm>
          <a:prstGeom prst="rect">
            <a:avLst/>
          </a:prstGeom>
          <a:noFill/>
          <a:ln/>
        </p:spPr>
        <p:txBody>
          <a:bodyPr wrap="square" rtlCol="0" anchor="ctr"/>
          <a:lstStyle/>
          <a:p>
            <a:pPr marL="0" indent="0">
              <a:lnSpc>
                <a:spcPct val="115000"/>
              </a:lnSpc>
              <a:buNone/>
            </a:pPr>
            <a:r>
              <a:rPr lang="en-US" sz="1100" dirty="0">
                <a:solidFill>
                  <a:srgbClr val="1A1F36"/>
                </a:solidFill>
                <a:latin typeface="Calibri" pitchFamily="34" charset="0"/>
                <a:ea typeface="Calibri" pitchFamily="34" charset="-122"/>
                <a:cs typeface="Calibri" pitchFamily="34" charset="-120"/>
              </a:rPr>
              <a:t>Map shifting skill requirements pre- vs. post-AI adoption</a:t>
            </a:r>
            <a:endParaRPr lang="en-US" sz="1100" dirty="0"/>
          </a:p>
        </p:txBody>
      </p:sp>
      <p:sp>
        <p:nvSpPr>
          <p:cNvPr id="22" name="Shape 19"/>
          <p:cNvSpPr/>
          <p:nvPr/>
        </p:nvSpPr>
        <p:spPr>
          <a:xfrm>
            <a:off x="548640" y="4297680"/>
            <a:ext cx="3611880" cy="1234440"/>
          </a:xfrm>
          <a:prstGeom prst="roundRect">
            <a:avLst>
              <a:gd name="adj" fmla="val 5926"/>
            </a:avLst>
          </a:prstGeom>
          <a:solidFill>
            <a:srgbClr val="F4F7FD"/>
          </a:solidFill>
          <a:ln/>
        </p:spPr>
        <p:txBody>
          <a:bodyPr/>
          <a:lstStyle/>
          <a:p>
            <a:endParaRPr lang="en-GB"/>
          </a:p>
        </p:txBody>
      </p:sp>
      <p:sp>
        <p:nvSpPr>
          <p:cNvPr id="23" name="Shape 20"/>
          <p:cNvSpPr/>
          <p:nvPr/>
        </p:nvSpPr>
        <p:spPr>
          <a:xfrm>
            <a:off x="713232" y="4462272"/>
            <a:ext cx="457200" cy="457200"/>
          </a:xfrm>
          <a:prstGeom prst="ellipse">
            <a:avLst/>
          </a:prstGeom>
          <a:solidFill>
            <a:srgbClr val="FF7A59"/>
          </a:solidFill>
          <a:ln/>
        </p:spPr>
        <p:txBody>
          <a:bodyPr/>
          <a:lstStyle/>
          <a:p>
            <a:endParaRPr lang="en-GB"/>
          </a:p>
        </p:txBody>
      </p:sp>
      <p:sp>
        <p:nvSpPr>
          <p:cNvPr id="24" name="Text 21"/>
          <p:cNvSpPr/>
          <p:nvPr/>
        </p:nvSpPr>
        <p:spPr>
          <a:xfrm>
            <a:off x="713232" y="4462272"/>
            <a:ext cx="457200" cy="457200"/>
          </a:xfrm>
          <a:prstGeom prst="rect">
            <a:avLst/>
          </a:prstGeom>
          <a:noFill/>
          <a:ln/>
        </p:spPr>
        <p:txBody>
          <a:bodyPr wrap="square" rtlCol="0" anchor="ctr"/>
          <a:lstStyle/>
          <a:p>
            <a:pPr marL="0" indent="0" algn="ctr">
              <a:buNone/>
            </a:pPr>
            <a:r>
              <a:rPr lang="en-US" sz="1600" b="1" dirty="0">
                <a:solidFill>
                  <a:srgbClr val="FFFFFF"/>
                </a:solidFill>
                <a:latin typeface="Cambria" pitchFamily="34" charset="0"/>
                <a:ea typeface="Cambria" pitchFamily="34" charset="-122"/>
                <a:cs typeface="Cambria" pitchFamily="34" charset="-120"/>
              </a:rPr>
              <a:t>4</a:t>
            </a:r>
            <a:endParaRPr lang="en-US" sz="1600" dirty="0"/>
          </a:p>
        </p:txBody>
      </p:sp>
      <p:sp>
        <p:nvSpPr>
          <p:cNvPr id="25" name="Text 22"/>
          <p:cNvSpPr/>
          <p:nvPr/>
        </p:nvSpPr>
        <p:spPr>
          <a:xfrm>
            <a:off x="1298448" y="4425696"/>
            <a:ext cx="2697480" cy="978408"/>
          </a:xfrm>
          <a:prstGeom prst="rect">
            <a:avLst/>
          </a:prstGeom>
          <a:noFill/>
          <a:ln/>
        </p:spPr>
        <p:txBody>
          <a:bodyPr wrap="square" rtlCol="0" anchor="ctr"/>
          <a:lstStyle/>
          <a:p>
            <a:pPr marL="0" indent="0">
              <a:lnSpc>
                <a:spcPct val="115000"/>
              </a:lnSpc>
              <a:buNone/>
            </a:pPr>
            <a:r>
              <a:rPr lang="en-US" sz="1100" dirty="0">
                <a:solidFill>
                  <a:srgbClr val="1A1F36"/>
                </a:solidFill>
                <a:latin typeface="Calibri" pitchFamily="34" charset="0"/>
                <a:ea typeface="Calibri" pitchFamily="34" charset="-122"/>
                <a:cs typeface="Calibri" pitchFamily="34" charset="-120"/>
              </a:rPr>
              <a:t>Investigate organisational adaptation strategies via case studies</a:t>
            </a:r>
            <a:endParaRPr lang="en-US" sz="1100" dirty="0"/>
          </a:p>
        </p:txBody>
      </p:sp>
      <p:sp>
        <p:nvSpPr>
          <p:cNvPr id="26" name="Shape 23"/>
          <p:cNvSpPr/>
          <p:nvPr/>
        </p:nvSpPr>
        <p:spPr>
          <a:xfrm>
            <a:off x="4297680" y="4297680"/>
            <a:ext cx="3611880" cy="1234440"/>
          </a:xfrm>
          <a:prstGeom prst="roundRect">
            <a:avLst>
              <a:gd name="adj" fmla="val 5926"/>
            </a:avLst>
          </a:prstGeom>
          <a:solidFill>
            <a:srgbClr val="F4F7FD"/>
          </a:solidFill>
          <a:ln/>
        </p:spPr>
        <p:txBody>
          <a:bodyPr/>
          <a:lstStyle/>
          <a:p>
            <a:endParaRPr lang="en-GB"/>
          </a:p>
        </p:txBody>
      </p:sp>
      <p:sp>
        <p:nvSpPr>
          <p:cNvPr id="27" name="Shape 24"/>
          <p:cNvSpPr/>
          <p:nvPr/>
        </p:nvSpPr>
        <p:spPr>
          <a:xfrm>
            <a:off x="4462272" y="4462272"/>
            <a:ext cx="457200" cy="457200"/>
          </a:xfrm>
          <a:prstGeom prst="ellipse">
            <a:avLst/>
          </a:prstGeom>
          <a:solidFill>
            <a:srgbClr val="FF7A59"/>
          </a:solidFill>
          <a:ln/>
        </p:spPr>
        <p:txBody>
          <a:bodyPr/>
          <a:lstStyle/>
          <a:p>
            <a:endParaRPr lang="en-GB"/>
          </a:p>
        </p:txBody>
      </p:sp>
      <p:sp>
        <p:nvSpPr>
          <p:cNvPr id="28" name="Text 25"/>
          <p:cNvSpPr/>
          <p:nvPr/>
        </p:nvSpPr>
        <p:spPr>
          <a:xfrm>
            <a:off x="4462272" y="4462272"/>
            <a:ext cx="457200" cy="457200"/>
          </a:xfrm>
          <a:prstGeom prst="rect">
            <a:avLst/>
          </a:prstGeom>
          <a:noFill/>
          <a:ln/>
        </p:spPr>
        <p:txBody>
          <a:bodyPr wrap="square" rtlCol="0" anchor="ctr"/>
          <a:lstStyle/>
          <a:p>
            <a:pPr marL="0" indent="0" algn="ctr">
              <a:buNone/>
            </a:pPr>
            <a:r>
              <a:rPr lang="en-US" sz="1600" b="1" dirty="0">
                <a:solidFill>
                  <a:srgbClr val="FFFFFF"/>
                </a:solidFill>
                <a:latin typeface="Cambria" pitchFamily="34" charset="0"/>
                <a:ea typeface="Cambria" pitchFamily="34" charset="-122"/>
                <a:cs typeface="Cambria" pitchFamily="34" charset="-120"/>
              </a:rPr>
              <a:t>5</a:t>
            </a:r>
            <a:endParaRPr lang="en-US" sz="1600" dirty="0"/>
          </a:p>
        </p:txBody>
      </p:sp>
      <p:sp>
        <p:nvSpPr>
          <p:cNvPr id="29" name="Text 26"/>
          <p:cNvSpPr/>
          <p:nvPr/>
        </p:nvSpPr>
        <p:spPr>
          <a:xfrm>
            <a:off x="5047488" y="4425696"/>
            <a:ext cx="2697480" cy="978408"/>
          </a:xfrm>
          <a:prstGeom prst="rect">
            <a:avLst/>
          </a:prstGeom>
          <a:noFill/>
          <a:ln/>
        </p:spPr>
        <p:txBody>
          <a:bodyPr wrap="square" rtlCol="0" anchor="ctr"/>
          <a:lstStyle/>
          <a:p>
            <a:pPr marL="0" indent="0">
              <a:lnSpc>
                <a:spcPct val="115000"/>
              </a:lnSpc>
              <a:buNone/>
            </a:pPr>
            <a:r>
              <a:rPr lang="en-US" sz="1100" dirty="0">
                <a:solidFill>
                  <a:srgbClr val="1A1F36"/>
                </a:solidFill>
                <a:latin typeface="Calibri" pitchFamily="34" charset="0"/>
                <a:ea typeface="Calibri" pitchFamily="34" charset="-122"/>
                <a:cs typeface="Calibri" pitchFamily="34" charset="-120"/>
              </a:rPr>
              <a:t>Assess differential impact across gender, age &amp; education</a:t>
            </a:r>
            <a:endParaRPr lang="en-US" sz="1100" dirty="0"/>
          </a:p>
        </p:txBody>
      </p:sp>
      <p:sp>
        <p:nvSpPr>
          <p:cNvPr id="30" name="Shape 27"/>
          <p:cNvSpPr/>
          <p:nvPr/>
        </p:nvSpPr>
        <p:spPr>
          <a:xfrm>
            <a:off x="8046720" y="4297680"/>
            <a:ext cx="3611880" cy="1234440"/>
          </a:xfrm>
          <a:prstGeom prst="roundRect">
            <a:avLst>
              <a:gd name="adj" fmla="val 5926"/>
            </a:avLst>
          </a:prstGeom>
          <a:solidFill>
            <a:srgbClr val="F4F7FD"/>
          </a:solidFill>
          <a:ln/>
        </p:spPr>
        <p:txBody>
          <a:bodyPr/>
          <a:lstStyle/>
          <a:p>
            <a:endParaRPr lang="en-GB"/>
          </a:p>
        </p:txBody>
      </p:sp>
      <p:sp>
        <p:nvSpPr>
          <p:cNvPr id="31" name="Shape 28"/>
          <p:cNvSpPr/>
          <p:nvPr/>
        </p:nvSpPr>
        <p:spPr>
          <a:xfrm>
            <a:off x="8211312" y="4462272"/>
            <a:ext cx="457200" cy="457200"/>
          </a:xfrm>
          <a:prstGeom prst="ellipse">
            <a:avLst/>
          </a:prstGeom>
          <a:solidFill>
            <a:srgbClr val="FF7A59"/>
          </a:solidFill>
          <a:ln/>
        </p:spPr>
        <p:txBody>
          <a:bodyPr/>
          <a:lstStyle/>
          <a:p>
            <a:endParaRPr lang="en-GB"/>
          </a:p>
        </p:txBody>
      </p:sp>
      <p:sp>
        <p:nvSpPr>
          <p:cNvPr id="32" name="Text 29"/>
          <p:cNvSpPr/>
          <p:nvPr/>
        </p:nvSpPr>
        <p:spPr>
          <a:xfrm>
            <a:off x="8211312" y="4462272"/>
            <a:ext cx="457200" cy="457200"/>
          </a:xfrm>
          <a:prstGeom prst="rect">
            <a:avLst/>
          </a:prstGeom>
          <a:noFill/>
          <a:ln/>
        </p:spPr>
        <p:txBody>
          <a:bodyPr wrap="square" rtlCol="0" anchor="ctr"/>
          <a:lstStyle/>
          <a:p>
            <a:pPr marL="0" indent="0" algn="ctr">
              <a:buNone/>
            </a:pPr>
            <a:r>
              <a:rPr lang="en-US" sz="1600" b="1" dirty="0">
                <a:solidFill>
                  <a:srgbClr val="FFFFFF"/>
                </a:solidFill>
                <a:latin typeface="Cambria" pitchFamily="34" charset="0"/>
                <a:ea typeface="Cambria" pitchFamily="34" charset="-122"/>
                <a:cs typeface="Cambria" pitchFamily="34" charset="-120"/>
              </a:rPr>
              <a:t>6</a:t>
            </a:r>
            <a:endParaRPr lang="en-US" sz="1600" dirty="0"/>
          </a:p>
        </p:txBody>
      </p:sp>
      <p:sp>
        <p:nvSpPr>
          <p:cNvPr id="33" name="Text 30"/>
          <p:cNvSpPr/>
          <p:nvPr/>
        </p:nvSpPr>
        <p:spPr>
          <a:xfrm>
            <a:off x="8796528" y="4425696"/>
            <a:ext cx="2697480" cy="978408"/>
          </a:xfrm>
          <a:prstGeom prst="rect">
            <a:avLst/>
          </a:prstGeom>
          <a:noFill/>
          <a:ln/>
        </p:spPr>
        <p:txBody>
          <a:bodyPr wrap="square" rtlCol="0" anchor="ctr"/>
          <a:lstStyle/>
          <a:p>
            <a:pPr marL="0" indent="0">
              <a:lnSpc>
                <a:spcPct val="115000"/>
              </a:lnSpc>
              <a:buNone/>
            </a:pPr>
            <a:r>
              <a:rPr lang="en-US" sz="1100" dirty="0">
                <a:solidFill>
                  <a:srgbClr val="1A1F36"/>
                </a:solidFill>
                <a:latin typeface="Calibri" pitchFamily="34" charset="0"/>
                <a:ea typeface="Calibri" pitchFamily="34" charset="-122"/>
                <a:cs typeface="Calibri" pitchFamily="34" charset="-120"/>
              </a:rPr>
              <a:t>Synthesise findings into an evidence-based policy framework</a:t>
            </a:r>
            <a:endParaRPr lang="en-US" sz="1100" dirty="0"/>
          </a:p>
        </p:txBody>
      </p:sp>
      <p:sp>
        <p:nvSpPr>
          <p:cNvPr id="34" name="Text 31"/>
          <p:cNvSpPr/>
          <p:nvPr/>
        </p:nvSpPr>
        <p:spPr>
          <a:xfrm>
            <a:off x="457200" y="6473952"/>
            <a:ext cx="8229600" cy="274320"/>
          </a:xfrm>
          <a:prstGeom prst="rect">
            <a:avLst/>
          </a:prstGeom>
          <a:noFill/>
          <a:ln/>
        </p:spPr>
        <p:txBody>
          <a:bodyPr wrap="square" rtlCol="0" anchor="ctr"/>
          <a:lstStyle/>
          <a:p>
            <a:pPr marL="0" indent="0">
              <a:buNone/>
            </a:pPr>
            <a:r>
              <a:rPr lang="en-US" sz="900" dirty="0">
                <a:solidFill>
                  <a:srgbClr val="5B6B8C"/>
                </a:solidFill>
                <a:latin typeface="Calibri" pitchFamily="34" charset="0"/>
                <a:ea typeface="Calibri" pitchFamily="34" charset="-122"/>
                <a:cs typeface="Calibri" pitchFamily="34" charset="-120"/>
              </a:rPr>
              <a:t>AI &amp; Workforce Transformation  |  Sahyra Khan  |  ACFA7004</a:t>
            </a:r>
            <a:endParaRPr lang="en-US" sz="900" dirty="0"/>
          </a:p>
        </p:txBody>
      </p:sp>
      <p:sp>
        <p:nvSpPr>
          <p:cNvPr id="35" name="Text 32"/>
          <p:cNvSpPr/>
          <p:nvPr/>
        </p:nvSpPr>
        <p:spPr>
          <a:xfrm>
            <a:off x="11277295" y="6473952"/>
            <a:ext cx="457200" cy="274320"/>
          </a:xfrm>
          <a:prstGeom prst="rect">
            <a:avLst/>
          </a:prstGeom>
          <a:noFill/>
          <a:ln/>
        </p:spPr>
        <p:txBody>
          <a:bodyPr wrap="square" rtlCol="0" anchor="ctr"/>
          <a:lstStyle/>
          <a:p>
            <a:pPr marL="0" indent="0" algn="r">
              <a:buNone/>
            </a:pPr>
            <a:r>
              <a:rPr lang="en-US" sz="900" dirty="0">
                <a:solidFill>
                  <a:srgbClr val="5B6B8C"/>
                </a:solidFill>
                <a:latin typeface="Calibri" pitchFamily="34" charset="0"/>
                <a:ea typeface="Calibri" pitchFamily="34" charset="-122"/>
                <a:cs typeface="Calibri" pitchFamily="34" charset="-120"/>
              </a:rPr>
              <a:t>6</a:t>
            </a:r>
            <a:endParaRPr lang="en-US" sz="9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384048"/>
            <a:ext cx="7315200" cy="320040"/>
          </a:xfrm>
          <a:prstGeom prst="rect">
            <a:avLst/>
          </a:prstGeom>
          <a:noFill/>
          <a:ln/>
        </p:spPr>
        <p:txBody>
          <a:bodyPr wrap="square" rtlCol="0" anchor="ctr"/>
          <a:lstStyle/>
          <a:p>
            <a:pPr marL="0" indent="0">
              <a:buNone/>
            </a:pPr>
            <a:r>
              <a:rPr lang="en-US" sz="1300" b="1" kern="0" spc="200" dirty="0">
                <a:solidFill>
                  <a:srgbClr val="FF7A59"/>
                </a:solidFill>
                <a:latin typeface="Calibri" pitchFamily="34" charset="0"/>
                <a:ea typeface="Calibri" pitchFamily="34" charset="-122"/>
                <a:cs typeface="Calibri" pitchFamily="34" charset="-120"/>
              </a:rPr>
              <a:t>RESEARCH METHODOLOGY</a:t>
            </a:r>
            <a:endParaRPr lang="en-US" sz="1300" dirty="0"/>
          </a:p>
        </p:txBody>
      </p:sp>
      <p:sp>
        <p:nvSpPr>
          <p:cNvPr id="3" name="Text 1"/>
          <p:cNvSpPr/>
          <p:nvPr/>
        </p:nvSpPr>
        <p:spPr>
          <a:xfrm>
            <a:off x="548640" y="658368"/>
            <a:ext cx="10515600" cy="731520"/>
          </a:xfrm>
          <a:prstGeom prst="rect">
            <a:avLst/>
          </a:prstGeom>
          <a:noFill/>
          <a:ln/>
        </p:spPr>
        <p:txBody>
          <a:bodyPr wrap="square" rtlCol="0" anchor="ctr"/>
          <a:lstStyle/>
          <a:p>
            <a:pPr marL="0" indent="0">
              <a:buNone/>
            </a:pPr>
            <a:r>
              <a:rPr lang="en-US" sz="3000" b="1" dirty="0">
                <a:solidFill>
                  <a:srgbClr val="1E2761"/>
                </a:solidFill>
                <a:latin typeface="Cambria" pitchFamily="34" charset="0"/>
                <a:ea typeface="Cambria" pitchFamily="34" charset="-122"/>
                <a:cs typeface="Cambria" pitchFamily="34" charset="-120"/>
              </a:rPr>
              <a:t>A Mixed-Methods Design</a:t>
            </a:r>
            <a:endParaRPr lang="en-US" sz="3000" dirty="0"/>
          </a:p>
        </p:txBody>
      </p:sp>
      <p:sp>
        <p:nvSpPr>
          <p:cNvPr id="4" name="Text 2"/>
          <p:cNvSpPr/>
          <p:nvPr/>
        </p:nvSpPr>
        <p:spPr>
          <a:xfrm>
            <a:off x="548640" y="1463040"/>
            <a:ext cx="11064240" cy="1097280"/>
          </a:xfrm>
          <a:prstGeom prst="rect">
            <a:avLst/>
          </a:prstGeom>
          <a:noFill/>
          <a:ln/>
        </p:spPr>
        <p:txBody>
          <a:bodyPr wrap="square" rtlCol="0" anchor="ctr"/>
          <a:lstStyle/>
          <a:p>
            <a:pPr marL="0" indent="0">
              <a:lnSpc>
                <a:spcPct val="125000"/>
              </a:lnSpc>
              <a:buNone/>
            </a:pPr>
            <a:r>
              <a:rPr lang="en-US" sz="1350" dirty="0">
                <a:solidFill>
                  <a:srgbClr val="1A1F36"/>
                </a:solidFill>
                <a:latin typeface="Calibri" pitchFamily="34" charset="0"/>
                <a:ea typeface="Calibri" pitchFamily="34" charset="-122"/>
                <a:cs typeface="Calibri" pitchFamily="34" charset="-120"/>
              </a:rPr>
              <a:t>Combining quantitative secondary-data analysis with qualitative case study analysis allows the research to capture both measurable employment trends and the organisational experience behind them — using multiple data sources to triangulate and strengthen reliability. As the study relies solely on secondary data, no primary data collection or institutional ethics approval is required.</a:t>
            </a:r>
            <a:endParaRPr lang="en-US" sz="1350" dirty="0"/>
          </a:p>
        </p:txBody>
      </p:sp>
      <p:sp>
        <p:nvSpPr>
          <p:cNvPr id="5" name="Shape 3"/>
          <p:cNvSpPr/>
          <p:nvPr/>
        </p:nvSpPr>
        <p:spPr>
          <a:xfrm>
            <a:off x="548640" y="2697480"/>
            <a:ext cx="5394960" cy="2880360"/>
          </a:xfrm>
          <a:prstGeom prst="roundRect">
            <a:avLst>
              <a:gd name="adj" fmla="val 2540"/>
            </a:avLst>
          </a:prstGeom>
          <a:solidFill>
            <a:srgbClr val="F4F7FD"/>
          </a:solidFill>
          <a:ln/>
        </p:spPr>
        <p:txBody>
          <a:bodyPr/>
          <a:lstStyle/>
          <a:p>
            <a:endParaRPr lang="en-GB"/>
          </a:p>
        </p:txBody>
      </p:sp>
      <p:sp>
        <p:nvSpPr>
          <p:cNvPr id="6" name="Shape 4"/>
          <p:cNvSpPr/>
          <p:nvPr/>
        </p:nvSpPr>
        <p:spPr>
          <a:xfrm>
            <a:off x="822960" y="2926080"/>
            <a:ext cx="566928" cy="566928"/>
          </a:xfrm>
          <a:prstGeom prst="ellipse">
            <a:avLst/>
          </a:prstGeom>
          <a:solidFill>
            <a:srgbClr val="FFFFFF"/>
          </a:solidFill>
          <a:ln/>
        </p:spPr>
        <p:txBody>
          <a:bodyPr/>
          <a:lstStyle/>
          <a:p>
            <a:endParaRPr lang="en-GB"/>
          </a:p>
        </p:txBody>
      </p:sp>
      <p:pic>
        <p:nvPicPr>
          <p:cNvPr id="7" name="Image 0" descr="preencoded.png"/>
          <p:cNvPicPr>
            <a:picLocks noChangeAspect="1"/>
          </p:cNvPicPr>
          <p:nvPr/>
        </p:nvPicPr>
        <p:blipFill>
          <a:blip r:embed="rId3"/>
          <a:stretch>
            <a:fillRect/>
          </a:stretch>
        </p:blipFill>
        <p:spPr>
          <a:xfrm>
            <a:off x="896661" y="2999781"/>
            <a:ext cx="419527" cy="419527"/>
          </a:xfrm>
          <a:prstGeom prst="rect">
            <a:avLst/>
          </a:prstGeom>
        </p:spPr>
      </p:pic>
      <p:sp>
        <p:nvSpPr>
          <p:cNvPr id="8" name="Text 5"/>
          <p:cNvSpPr/>
          <p:nvPr/>
        </p:nvSpPr>
        <p:spPr>
          <a:xfrm>
            <a:off x="1508760" y="2999232"/>
            <a:ext cx="4114800" cy="411480"/>
          </a:xfrm>
          <a:prstGeom prst="rect">
            <a:avLst/>
          </a:prstGeom>
          <a:noFill/>
          <a:ln/>
        </p:spPr>
        <p:txBody>
          <a:bodyPr wrap="square" rtlCol="0" anchor="ctr"/>
          <a:lstStyle/>
          <a:p>
            <a:pPr marL="0" indent="0">
              <a:buNone/>
            </a:pPr>
            <a:r>
              <a:rPr lang="en-US" sz="1500" b="1" dirty="0">
                <a:solidFill>
                  <a:srgbClr val="1E2761"/>
                </a:solidFill>
                <a:latin typeface="Calibri" pitchFamily="34" charset="0"/>
                <a:ea typeface="Calibri" pitchFamily="34" charset="-122"/>
                <a:cs typeface="Calibri" pitchFamily="34" charset="-120"/>
              </a:rPr>
              <a:t>Quantitative Strand</a:t>
            </a:r>
            <a:endParaRPr lang="en-US" sz="1500" dirty="0"/>
          </a:p>
        </p:txBody>
      </p:sp>
      <p:sp>
        <p:nvSpPr>
          <p:cNvPr id="9" name="Text 6"/>
          <p:cNvSpPr/>
          <p:nvPr/>
        </p:nvSpPr>
        <p:spPr>
          <a:xfrm>
            <a:off x="1508760" y="3364992"/>
            <a:ext cx="4114800" cy="274320"/>
          </a:xfrm>
          <a:prstGeom prst="rect">
            <a:avLst/>
          </a:prstGeom>
          <a:noFill/>
          <a:ln/>
        </p:spPr>
        <p:txBody>
          <a:bodyPr wrap="square" rtlCol="0" anchor="ctr"/>
          <a:lstStyle/>
          <a:p>
            <a:pPr marL="0" indent="0">
              <a:buNone/>
            </a:pPr>
            <a:r>
              <a:rPr lang="en-US" sz="1100" i="1" dirty="0">
                <a:solidFill>
                  <a:srgbClr val="5B6B8C"/>
                </a:solidFill>
                <a:latin typeface="Calibri" pitchFamily="34" charset="0"/>
                <a:ea typeface="Calibri" pitchFamily="34" charset="-122"/>
                <a:cs typeface="Calibri" pitchFamily="34" charset="-120"/>
              </a:rPr>
              <a:t>Secondary Statistical Analysis</a:t>
            </a:r>
            <a:endParaRPr lang="en-US" sz="1100" dirty="0"/>
          </a:p>
        </p:txBody>
      </p:sp>
      <p:sp>
        <p:nvSpPr>
          <p:cNvPr id="10" name="Text 7"/>
          <p:cNvSpPr/>
          <p:nvPr/>
        </p:nvSpPr>
        <p:spPr>
          <a:xfrm>
            <a:off x="822960" y="3794760"/>
            <a:ext cx="4846320" cy="1691640"/>
          </a:xfrm>
          <a:prstGeom prst="rect">
            <a:avLst/>
          </a:prstGeom>
          <a:noFill/>
          <a:ln/>
        </p:spPr>
        <p:txBody>
          <a:bodyPr wrap="square" rtlCol="0" anchor="ctr"/>
          <a:lstStyle/>
          <a:p>
            <a:pPr marL="342900" indent="-342900">
              <a:lnSpc>
                <a:spcPct val="130000"/>
              </a:lnSpc>
              <a:buSzPct val="100000"/>
              <a:buChar char="•"/>
            </a:pPr>
            <a:r>
              <a:rPr lang="en-US" sz="1250" dirty="0">
                <a:solidFill>
                  <a:srgbClr val="1A1F36"/>
                </a:solidFill>
                <a:latin typeface="Calibri" pitchFamily="34" charset="0"/>
                <a:ea typeface="Calibri" pitchFamily="34" charset="-122"/>
                <a:cs typeface="Calibri" pitchFamily="34" charset="-120"/>
              </a:rPr>
              <a:t>Descriptive statistics</a:t>
            </a:r>
            <a:endParaRPr lang="en-US" sz="1250" dirty="0"/>
          </a:p>
          <a:p>
            <a:pPr marL="342900" indent="-342900">
              <a:lnSpc>
                <a:spcPct val="130000"/>
              </a:lnSpc>
              <a:buSzPct val="100000"/>
              <a:buChar char="•"/>
            </a:pPr>
            <a:r>
              <a:rPr lang="en-US" sz="1250" dirty="0">
                <a:solidFill>
                  <a:srgbClr val="1A1F36"/>
                </a:solidFill>
                <a:latin typeface="Calibri" pitchFamily="34" charset="0"/>
                <a:ea typeface="Calibri" pitchFamily="34" charset="-122"/>
                <a:cs typeface="Calibri" pitchFamily="34" charset="-120"/>
              </a:rPr>
              <a:t>Correlation analysis</a:t>
            </a:r>
            <a:endParaRPr lang="en-US" sz="1250" dirty="0"/>
          </a:p>
          <a:p>
            <a:pPr marL="342900" indent="-342900">
              <a:lnSpc>
                <a:spcPct val="130000"/>
              </a:lnSpc>
              <a:buSzPct val="100000"/>
              <a:buChar char="•"/>
            </a:pPr>
            <a:r>
              <a:rPr lang="en-US" sz="1250" dirty="0">
                <a:solidFill>
                  <a:srgbClr val="1A1F36"/>
                </a:solidFill>
                <a:latin typeface="Calibri" pitchFamily="34" charset="0"/>
                <a:ea typeface="Calibri" pitchFamily="34" charset="-122"/>
                <a:cs typeface="Calibri" pitchFamily="34" charset="-120"/>
              </a:rPr>
              <a:t>Regression analysis</a:t>
            </a:r>
            <a:endParaRPr lang="en-US" sz="1250" dirty="0"/>
          </a:p>
        </p:txBody>
      </p:sp>
      <p:sp>
        <p:nvSpPr>
          <p:cNvPr id="11" name="Shape 8"/>
          <p:cNvSpPr/>
          <p:nvPr/>
        </p:nvSpPr>
        <p:spPr>
          <a:xfrm>
            <a:off x="6126480" y="2697480"/>
            <a:ext cx="5394960" cy="2880360"/>
          </a:xfrm>
          <a:prstGeom prst="roundRect">
            <a:avLst>
              <a:gd name="adj" fmla="val 2540"/>
            </a:avLst>
          </a:prstGeom>
          <a:solidFill>
            <a:srgbClr val="F4F7FD"/>
          </a:solidFill>
          <a:ln/>
        </p:spPr>
        <p:txBody>
          <a:bodyPr/>
          <a:lstStyle/>
          <a:p>
            <a:endParaRPr lang="en-GB"/>
          </a:p>
        </p:txBody>
      </p:sp>
      <p:sp>
        <p:nvSpPr>
          <p:cNvPr id="12" name="Shape 9"/>
          <p:cNvSpPr/>
          <p:nvPr/>
        </p:nvSpPr>
        <p:spPr>
          <a:xfrm>
            <a:off x="6400800" y="2926080"/>
            <a:ext cx="566928" cy="566928"/>
          </a:xfrm>
          <a:prstGeom prst="ellipse">
            <a:avLst/>
          </a:prstGeom>
          <a:solidFill>
            <a:srgbClr val="FFFFFF"/>
          </a:solidFill>
          <a:ln/>
        </p:spPr>
        <p:txBody>
          <a:bodyPr/>
          <a:lstStyle/>
          <a:p>
            <a:endParaRPr lang="en-GB"/>
          </a:p>
        </p:txBody>
      </p:sp>
      <p:pic>
        <p:nvPicPr>
          <p:cNvPr id="13" name="Image 1" descr="preencoded.png"/>
          <p:cNvPicPr>
            <a:picLocks noChangeAspect="1"/>
          </p:cNvPicPr>
          <p:nvPr/>
        </p:nvPicPr>
        <p:blipFill>
          <a:blip r:embed="rId4"/>
          <a:stretch>
            <a:fillRect/>
          </a:stretch>
        </p:blipFill>
        <p:spPr>
          <a:xfrm>
            <a:off x="6474501" y="2999781"/>
            <a:ext cx="419527" cy="419527"/>
          </a:xfrm>
          <a:prstGeom prst="rect">
            <a:avLst/>
          </a:prstGeom>
        </p:spPr>
      </p:pic>
      <p:sp>
        <p:nvSpPr>
          <p:cNvPr id="14" name="Text 10"/>
          <p:cNvSpPr/>
          <p:nvPr/>
        </p:nvSpPr>
        <p:spPr>
          <a:xfrm>
            <a:off x="7086600" y="2999232"/>
            <a:ext cx="4114800" cy="411480"/>
          </a:xfrm>
          <a:prstGeom prst="rect">
            <a:avLst/>
          </a:prstGeom>
          <a:noFill/>
          <a:ln/>
        </p:spPr>
        <p:txBody>
          <a:bodyPr wrap="square" rtlCol="0" anchor="ctr"/>
          <a:lstStyle/>
          <a:p>
            <a:pPr marL="0" indent="0">
              <a:buNone/>
            </a:pPr>
            <a:r>
              <a:rPr lang="en-US" sz="1500" b="1" dirty="0">
                <a:solidFill>
                  <a:srgbClr val="1E2761"/>
                </a:solidFill>
                <a:latin typeface="Calibri" pitchFamily="34" charset="0"/>
                <a:ea typeface="Calibri" pitchFamily="34" charset="-122"/>
                <a:cs typeface="Calibri" pitchFamily="34" charset="-120"/>
              </a:rPr>
              <a:t>Qualitative Strand</a:t>
            </a:r>
            <a:endParaRPr lang="en-US" sz="1500" dirty="0"/>
          </a:p>
        </p:txBody>
      </p:sp>
      <p:sp>
        <p:nvSpPr>
          <p:cNvPr id="15" name="Text 11"/>
          <p:cNvSpPr/>
          <p:nvPr/>
        </p:nvSpPr>
        <p:spPr>
          <a:xfrm>
            <a:off x="7086600" y="3364992"/>
            <a:ext cx="4114800" cy="274320"/>
          </a:xfrm>
          <a:prstGeom prst="rect">
            <a:avLst/>
          </a:prstGeom>
          <a:noFill/>
          <a:ln/>
        </p:spPr>
        <p:txBody>
          <a:bodyPr wrap="square" rtlCol="0" anchor="ctr"/>
          <a:lstStyle/>
          <a:p>
            <a:pPr marL="0" indent="0">
              <a:buNone/>
            </a:pPr>
            <a:r>
              <a:rPr lang="en-US" sz="1100" i="1" dirty="0">
                <a:solidFill>
                  <a:srgbClr val="5B6B8C"/>
                </a:solidFill>
                <a:latin typeface="Calibri" pitchFamily="34" charset="0"/>
                <a:ea typeface="Calibri" pitchFamily="34" charset="-122"/>
                <a:cs typeface="Calibri" pitchFamily="34" charset="-120"/>
              </a:rPr>
              <a:t>Reflexive Thematic Analysis (Braun &amp; Clarke) [28]</a:t>
            </a:r>
            <a:endParaRPr lang="en-US" sz="1100" dirty="0"/>
          </a:p>
        </p:txBody>
      </p:sp>
      <p:sp>
        <p:nvSpPr>
          <p:cNvPr id="16" name="Text 12"/>
          <p:cNvSpPr/>
          <p:nvPr/>
        </p:nvSpPr>
        <p:spPr>
          <a:xfrm>
            <a:off x="6400800" y="3794760"/>
            <a:ext cx="4846320" cy="1691640"/>
          </a:xfrm>
          <a:prstGeom prst="rect">
            <a:avLst/>
          </a:prstGeom>
          <a:noFill/>
          <a:ln/>
        </p:spPr>
        <p:txBody>
          <a:bodyPr wrap="square" rtlCol="0" anchor="ctr"/>
          <a:lstStyle/>
          <a:p>
            <a:pPr marL="342900" indent="-342900">
              <a:lnSpc>
                <a:spcPct val="130000"/>
              </a:lnSpc>
              <a:buSzPct val="100000"/>
              <a:buChar char="•"/>
            </a:pPr>
            <a:r>
              <a:rPr lang="en-US" sz="1250" dirty="0">
                <a:solidFill>
                  <a:srgbClr val="1A1F36"/>
                </a:solidFill>
                <a:latin typeface="Calibri" pitchFamily="34" charset="0"/>
                <a:ea typeface="Calibri" pitchFamily="34" charset="-122"/>
                <a:cs typeface="Calibri" pitchFamily="34" charset="-120"/>
              </a:rPr>
              <a:t>Case studies: IBM, Amazon, AT&amp;T, Siemens, Denmark</a:t>
            </a:r>
            <a:endParaRPr lang="en-US" sz="1250" dirty="0"/>
          </a:p>
          <a:p>
            <a:pPr marL="342900" indent="-342900">
              <a:lnSpc>
                <a:spcPct val="130000"/>
              </a:lnSpc>
              <a:buSzPct val="100000"/>
              <a:buChar char="•"/>
            </a:pPr>
            <a:r>
              <a:rPr lang="en-US" sz="1250" dirty="0">
                <a:solidFill>
                  <a:srgbClr val="1A1F36"/>
                </a:solidFill>
                <a:latin typeface="Calibri" pitchFamily="34" charset="0"/>
                <a:ea typeface="Calibri" pitchFamily="34" charset="-122"/>
                <a:cs typeface="Calibri" pitchFamily="34" charset="-120"/>
              </a:rPr>
              <a:t>Six-phase coding process</a:t>
            </a:r>
            <a:endParaRPr lang="en-US" sz="1250" dirty="0"/>
          </a:p>
          <a:p>
            <a:pPr marL="342900" indent="-342900">
              <a:lnSpc>
                <a:spcPct val="130000"/>
              </a:lnSpc>
              <a:buSzPct val="100000"/>
              <a:buChar char="•"/>
            </a:pPr>
            <a:r>
              <a:rPr lang="en-US" sz="1250" dirty="0">
                <a:solidFill>
                  <a:srgbClr val="1A1F36"/>
                </a:solidFill>
                <a:latin typeface="Calibri" pitchFamily="34" charset="0"/>
                <a:ea typeface="Calibri" pitchFamily="34" charset="-122"/>
                <a:cs typeface="Calibri" pitchFamily="34" charset="-120"/>
              </a:rPr>
              <a:t>Supported by NVivo software</a:t>
            </a:r>
            <a:endParaRPr lang="en-US" sz="1250" dirty="0"/>
          </a:p>
        </p:txBody>
      </p:sp>
      <p:sp>
        <p:nvSpPr>
          <p:cNvPr id="17" name="Text 13"/>
          <p:cNvSpPr/>
          <p:nvPr/>
        </p:nvSpPr>
        <p:spPr>
          <a:xfrm>
            <a:off x="457200" y="6473952"/>
            <a:ext cx="8229600" cy="274320"/>
          </a:xfrm>
          <a:prstGeom prst="rect">
            <a:avLst/>
          </a:prstGeom>
          <a:noFill/>
          <a:ln/>
        </p:spPr>
        <p:txBody>
          <a:bodyPr wrap="square" rtlCol="0" anchor="ctr"/>
          <a:lstStyle/>
          <a:p>
            <a:pPr marL="0" indent="0">
              <a:buNone/>
            </a:pPr>
            <a:r>
              <a:rPr lang="en-US" sz="900" dirty="0">
                <a:solidFill>
                  <a:srgbClr val="5B6B8C"/>
                </a:solidFill>
                <a:latin typeface="Calibri" pitchFamily="34" charset="0"/>
                <a:ea typeface="Calibri" pitchFamily="34" charset="-122"/>
                <a:cs typeface="Calibri" pitchFamily="34" charset="-120"/>
              </a:rPr>
              <a:t>AI &amp; Workforce Transformation  |  Sahyra Khan  |  ACFA7004</a:t>
            </a:r>
            <a:endParaRPr lang="en-US" sz="900" dirty="0"/>
          </a:p>
        </p:txBody>
      </p:sp>
      <p:sp>
        <p:nvSpPr>
          <p:cNvPr id="18" name="Text 14"/>
          <p:cNvSpPr/>
          <p:nvPr/>
        </p:nvSpPr>
        <p:spPr>
          <a:xfrm>
            <a:off x="11277295" y="6473952"/>
            <a:ext cx="457200" cy="274320"/>
          </a:xfrm>
          <a:prstGeom prst="rect">
            <a:avLst/>
          </a:prstGeom>
          <a:noFill/>
          <a:ln/>
        </p:spPr>
        <p:txBody>
          <a:bodyPr wrap="square" rtlCol="0" anchor="ctr"/>
          <a:lstStyle/>
          <a:p>
            <a:pPr marL="0" indent="0" algn="r">
              <a:buNone/>
            </a:pPr>
            <a:r>
              <a:rPr lang="en-US" sz="900" dirty="0">
                <a:solidFill>
                  <a:srgbClr val="5B6B8C"/>
                </a:solidFill>
                <a:latin typeface="Calibri" pitchFamily="34" charset="0"/>
                <a:ea typeface="Calibri" pitchFamily="34" charset="-122"/>
                <a:cs typeface="Calibri" pitchFamily="34" charset="-120"/>
              </a:rPr>
              <a:t>7</a:t>
            </a:r>
            <a:endParaRPr lang="en-US" sz="9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384048"/>
            <a:ext cx="7315200" cy="320040"/>
          </a:xfrm>
          <a:prstGeom prst="rect">
            <a:avLst/>
          </a:prstGeom>
          <a:noFill/>
          <a:ln/>
        </p:spPr>
        <p:txBody>
          <a:bodyPr wrap="square" rtlCol="0" anchor="ctr"/>
          <a:lstStyle/>
          <a:p>
            <a:pPr marL="0" indent="0">
              <a:buNone/>
            </a:pPr>
            <a:r>
              <a:rPr lang="en-US" sz="1300" b="1" kern="0" spc="200" dirty="0">
                <a:solidFill>
                  <a:srgbClr val="FF7A59"/>
                </a:solidFill>
                <a:latin typeface="Calibri" pitchFamily="34" charset="0"/>
                <a:ea typeface="Calibri" pitchFamily="34" charset="-122"/>
                <a:cs typeface="Calibri" pitchFamily="34" charset="-120"/>
              </a:rPr>
              <a:t>RESEARCH METHODOLOGY</a:t>
            </a:r>
            <a:endParaRPr lang="en-US" sz="1300" dirty="0"/>
          </a:p>
        </p:txBody>
      </p:sp>
      <p:sp>
        <p:nvSpPr>
          <p:cNvPr id="3" name="Text 1"/>
          <p:cNvSpPr/>
          <p:nvPr/>
        </p:nvSpPr>
        <p:spPr>
          <a:xfrm>
            <a:off x="548640" y="658368"/>
            <a:ext cx="10515600" cy="731520"/>
          </a:xfrm>
          <a:prstGeom prst="rect">
            <a:avLst/>
          </a:prstGeom>
          <a:noFill/>
          <a:ln/>
        </p:spPr>
        <p:txBody>
          <a:bodyPr wrap="square" rtlCol="0" anchor="ctr"/>
          <a:lstStyle/>
          <a:p>
            <a:pPr marL="0" indent="0">
              <a:buNone/>
            </a:pPr>
            <a:r>
              <a:rPr lang="en-US" sz="3000" b="1" dirty="0">
                <a:solidFill>
                  <a:srgbClr val="1E2761"/>
                </a:solidFill>
                <a:latin typeface="Cambria" pitchFamily="34" charset="0"/>
                <a:ea typeface="Cambria" pitchFamily="34" charset="-122"/>
                <a:cs typeface="Cambria" pitchFamily="34" charset="-120"/>
              </a:rPr>
              <a:t>Data Sources &amp; Evaluation</a:t>
            </a:r>
            <a:endParaRPr lang="en-US" sz="3000" dirty="0"/>
          </a:p>
        </p:txBody>
      </p:sp>
      <p:sp>
        <p:nvSpPr>
          <p:cNvPr id="4" name="Shape 2"/>
          <p:cNvSpPr/>
          <p:nvPr/>
        </p:nvSpPr>
        <p:spPr>
          <a:xfrm>
            <a:off x="548640" y="1508760"/>
            <a:ext cx="548640" cy="548640"/>
          </a:xfrm>
          <a:prstGeom prst="ellipse">
            <a:avLst/>
          </a:prstGeom>
          <a:solidFill>
            <a:srgbClr val="F4F7FD"/>
          </a:solidFill>
          <a:ln/>
        </p:spPr>
        <p:txBody>
          <a:bodyPr/>
          <a:lstStyle/>
          <a:p>
            <a:endParaRPr lang="en-GB"/>
          </a:p>
        </p:txBody>
      </p:sp>
      <p:pic>
        <p:nvPicPr>
          <p:cNvPr id="5" name="Image 0" descr="preencoded.png"/>
          <p:cNvPicPr>
            <a:picLocks noChangeAspect="1"/>
          </p:cNvPicPr>
          <p:nvPr/>
        </p:nvPicPr>
        <p:blipFill>
          <a:blip r:embed="rId3"/>
          <a:stretch>
            <a:fillRect/>
          </a:stretch>
        </p:blipFill>
        <p:spPr>
          <a:xfrm>
            <a:off x="619963" y="1580083"/>
            <a:ext cx="405994" cy="405994"/>
          </a:xfrm>
          <a:prstGeom prst="rect">
            <a:avLst/>
          </a:prstGeom>
        </p:spPr>
      </p:pic>
      <p:sp>
        <p:nvSpPr>
          <p:cNvPr id="6" name="Text 3"/>
          <p:cNvSpPr/>
          <p:nvPr/>
        </p:nvSpPr>
        <p:spPr>
          <a:xfrm>
            <a:off x="1280160" y="1490472"/>
            <a:ext cx="4023360" cy="320040"/>
          </a:xfrm>
          <a:prstGeom prst="rect">
            <a:avLst/>
          </a:prstGeom>
          <a:noFill/>
          <a:ln/>
        </p:spPr>
        <p:txBody>
          <a:bodyPr wrap="square" rtlCol="0" anchor="ctr"/>
          <a:lstStyle/>
          <a:p>
            <a:pPr marL="0" indent="0">
              <a:buNone/>
            </a:pPr>
            <a:r>
              <a:rPr lang="en-US" sz="1350" b="1" dirty="0">
                <a:solidFill>
                  <a:srgbClr val="1E2761"/>
                </a:solidFill>
                <a:latin typeface="Calibri" pitchFamily="34" charset="0"/>
                <a:ea typeface="Calibri" pitchFamily="34" charset="-122"/>
                <a:cs typeface="Calibri" pitchFamily="34" charset="-120"/>
              </a:rPr>
              <a:t>Employment &amp; Adoption Data</a:t>
            </a:r>
            <a:endParaRPr lang="en-US" sz="1350" dirty="0"/>
          </a:p>
        </p:txBody>
      </p:sp>
      <p:sp>
        <p:nvSpPr>
          <p:cNvPr id="7" name="Text 4"/>
          <p:cNvSpPr/>
          <p:nvPr/>
        </p:nvSpPr>
        <p:spPr>
          <a:xfrm>
            <a:off x="1280160" y="1801368"/>
            <a:ext cx="4114800" cy="365760"/>
          </a:xfrm>
          <a:prstGeom prst="rect">
            <a:avLst/>
          </a:prstGeom>
          <a:noFill/>
          <a:ln/>
        </p:spPr>
        <p:txBody>
          <a:bodyPr wrap="square" rtlCol="0" anchor="ctr"/>
          <a:lstStyle/>
          <a:p>
            <a:pPr marL="0" indent="0">
              <a:buNone/>
            </a:pPr>
            <a:r>
              <a:rPr lang="en-US" sz="1100" dirty="0">
                <a:solidFill>
                  <a:srgbClr val="1A1F36"/>
                </a:solidFill>
                <a:latin typeface="Calibri" pitchFamily="34" charset="0"/>
                <a:ea typeface="Calibri" pitchFamily="34" charset="-122"/>
                <a:cs typeface="Calibri" pitchFamily="34" charset="-120"/>
              </a:rPr>
              <a:t>World Economic Forum, ONS, McKinsey Global Institute, OECD</a:t>
            </a:r>
            <a:endParaRPr lang="en-US" sz="1100" dirty="0"/>
          </a:p>
        </p:txBody>
      </p:sp>
      <p:sp>
        <p:nvSpPr>
          <p:cNvPr id="8" name="Shape 5"/>
          <p:cNvSpPr/>
          <p:nvPr/>
        </p:nvSpPr>
        <p:spPr>
          <a:xfrm>
            <a:off x="548640" y="2286000"/>
            <a:ext cx="548640" cy="548640"/>
          </a:xfrm>
          <a:prstGeom prst="ellipse">
            <a:avLst/>
          </a:prstGeom>
          <a:solidFill>
            <a:srgbClr val="F4F7FD"/>
          </a:solidFill>
          <a:ln/>
        </p:spPr>
        <p:txBody>
          <a:bodyPr/>
          <a:lstStyle/>
          <a:p>
            <a:endParaRPr lang="en-GB"/>
          </a:p>
        </p:txBody>
      </p:sp>
      <p:pic>
        <p:nvPicPr>
          <p:cNvPr id="9" name="Image 1" descr="preencoded.png"/>
          <p:cNvPicPr>
            <a:picLocks noChangeAspect="1"/>
          </p:cNvPicPr>
          <p:nvPr/>
        </p:nvPicPr>
        <p:blipFill>
          <a:blip r:embed="rId4"/>
          <a:stretch>
            <a:fillRect/>
          </a:stretch>
        </p:blipFill>
        <p:spPr>
          <a:xfrm>
            <a:off x="619963" y="2357323"/>
            <a:ext cx="405994" cy="405994"/>
          </a:xfrm>
          <a:prstGeom prst="rect">
            <a:avLst/>
          </a:prstGeom>
        </p:spPr>
      </p:pic>
      <p:sp>
        <p:nvSpPr>
          <p:cNvPr id="10" name="Text 6"/>
          <p:cNvSpPr/>
          <p:nvPr/>
        </p:nvSpPr>
        <p:spPr>
          <a:xfrm>
            <a:off x="1280160" y="2267712"/>
            <a:ext cx="4023360" cy="320040"/>
          </a:xfrm>
          <a:prstGeom prst="rect">
            <a:avLst/>
          </a:prstGeom>
          <a:noFill/>
          <a:ln/>
        </p:spPr>
        <p:txBody>
          <a:bodyPr wrap="square" rtlCol="0" anchor="ctr"/>
          <a:lstStyle/>
          <a:p>
            <a:pPr marL="0" indent="0">
              <a:buNone/>
            </a:pPr>
            <a:r>
              <a:rPr lang="en-US" sz="1350" b="1" dirty="0">
                <a:solidFill>
                  <a:srgbClr val="1E2761"/>
                </a:solidFill>
                <a:latin typeface="Calibri" pitchFamily="34" charset="0"/>
                <a:ea typeface="Calibri" pitchFamily="34" charset="-122"/>
                <a:cs typeface="Calibri" pitchFamily="34" charset="-120"/>
              </a:rPr>
              <a:t>Skills &amp; Job-Posting Data</a:t>
            </a:r>
            <a:endParaRPr lang="en-US" sz="1350" dirty="0"/>
          </a:p>
        </p:txBody>
      </p:sp>
      <p:sp>
        <p:nvSpPr>
          <p:cNvPr id="11" name="Text 7"/>
          <p:cNvSpPr/>
          <p:nvPr/>
        </p:nvSpPr>
        <p:spPr>
          <a:xfrm>
            <a:off x="1280160" y="2578608"/>
            <a:ext cx="4114800" cy="365760"/>
          </a:xfrm>
          <a:prstGeom prst="rect">
            <a:avLst/>
          </a:prstGeom>
          <a:noFill/>
          <a:ln/>
        </p:spPr>
        <p:txBody>
          <a:bodyPr wrap="square" rtlCol="0" anchor="ctr"/>
          <a:lstStyle/>
          <a:p>
            <a:pPr marL="0" indent="0">
              <a:buNone/>
            </a:pPr>
            <a:r>
              <a:rPr lang="en-US" sz="1100" dirty="0">
                <a:solidFill>
                  <a:srgbClr val="1A1F36"/>
                </a:solidFill>
                <a:latin typeface="Calibri" pitchFamily="34" charset="0"/>
                <a:ea typeface="Calibri" pitchFamily="34" charset="-122"/>
                <a:cs typeface="Calibri" pitchFamily="34" charset="-120"/>
              </a:rPr>
              <a:t>LinkedIn Economic Graph, Burning Glass Technologies</a:t>
            </a:r>
            <a:endParaRPr lang="en-US" sz="1100" dirty="0"/>
          </a:p>
        </p:txBody>
      </p:sp>
      <p:sp>
        <p:nvSpPr>
          <p:cNvPr id="12" name="Shape 8"/>
          <p:cNvSpPr/>
          <p:nvPr/>
        </p:nvSpPr>
        <p:spPr>
          <a:xfrm>
            <a:off x="548640" y="3063240"/>
            <a:ext cx="548640" cy="548640"/>
          </a:xfrm>
          <a:prstGeom prst="ellipse">
            <a:avLst/>
          </a:prstGeom>
          <a:solidFill>
            <a:srgbClr val="F4F7FD"/>
          </a:solidFill>
          <a:ln/>
        </p:spPr>
        <p:txBody>
          <a:bodyPr/>
          <a:lstStyle/>
          <a:p>
            <a:endParaRPr lang="en-GB"/>
          </a:p>
        </p:txBody>
      </p:sp>
      <p:pic>
        <p:nvPicPr>
          <p:cNvPr id="13" name="Image 2" descr="preencoded.png"/>
          <p:cNvPicPr>
            <a:picLocks noChangeAspect="1"/>
          </p:cNvPicPr>
          <p:nvPr/>
        </p:nvPicPr>
        <p:blipFill>
          <a:blip r:embed="rId5"/>
          <a:stretch>
            <a:fillRect/>
          </a:stretch>
        </p:blipFill>
        <p:spPr>
          <a:xfrm>
            <a:off x="619963" y="3134563"/>
            <a:ext cx="405994" cy="405994"/>
          </a:xfrm>
          <a:prstGeom prst="rect">
            <a:avLst/>
          </a:prstGeom>
        </p:spPr>
      </p:pic>
      <p:sp>
        <p:nvSpPr>
          <p:cNvPr id="14" name="Text 9"/>
          <p:cNvSpPr/>
          <p:nvPr/>
        </p:nvSpPr>
        <p:spPr>
          <a:xfrm>
            <a:off x="1280160" y="3044952"/>
            <a:ext cx="4023360" cy="320040"/>
          </a:xfrm>
          <a:prstGeom prst="rect">
            <a:avLst/>
          </a:prstGeom>
          <a:noFill/>
          <a:ln/>
        </p:spPr>
        <p:txBody>
          <a:bodyPr wrap="square" rtlCol="0" anchor="ctr"/>
          <a:lstStyle/>
          <a:p>
            <a:pPr marL="0" indent="0">
              <a:buNone/>
            </a:pPr>
            <a:r>
              <a:rPr lang="en-US" sz="1350" b="1" dirty="0">
                <a:solidFill>
                  <a:srgbClr val="1E2761"/>
                </a:solidFill>
                <a:latin typeface="Calibri" pitchFamily="34" charset="0"/>
                <a:ea typeface="Calibri" pitchFamily="34" charset="-122"/>
                <a:cs typeface="Calibri" pitchFamily="34" charset="-120"/>
              </a:rPr>
              <a:t>Demographic Impact Data</a:t>
            </a:r>
            <a:endParaRPr lang="en-US" sz="1350" dirty="0"/>
          </a:p>
        </p:txBody>
      </p:sp>
      <p:sp>
        <p:nvSpPr>
          <p:cNvPr id="15" name="Text 10"/>
          <p:cNvSpPr/>
          <p:nvPr/>
        </p:nvSpPr>
        <p:spPr>
          <a:xfrm>
            <a:off x="1280160" y="3355848"/>
            <a:ext cx="4114800" cy="365760"/>
          </a:xfrm>
          <a:prstGeom prst="rect">
            <a:avLst/>
          </a:prstGeom>
          <a:noFill/>
          <a:ln/>
        </p:spPr>
        <p:txBody>
          <a:bodyPr wrap="square" rtlCol="0" anchor="ctr"/>
          <a:lstStyle/>
          <a:p>
            <a:pPr marL="0" indent="0">
              <a:buNone/>
            </a:pPr>
            <a:r>
              <a:rPr lang="en-US" sz="1100" dirty="0">
                <a:solidFill>
                  <a:srgbClr val="1A1F36"/>
                </a:solidFill>
                <a:latin typeface="Calibri" pitchFamily="34" charset="0"/>
                <a:ea typeface="Calibri" pitchFamily="34" charset="-122"/>
                <a:cs typeface="Calibri" pitchFamily="34" charset="-120"/>
              </a:rPr>
              <a:t>ONS, OECD, ILO — by gender, age, education</a:t>
            </a:r>
            <a:endParaRPr lang="en-US" sz="1100" dirty="0"/>
          </a:p>
        </p:txBody>
      </p:sp>
      <p:sp>
        <p:nvSpPr>
          <p:cNvPr id="16" name="Shape 11"/>
          <p:cNvSpPr/>
          <p:nvPr/>
        </p:nvSpPr>
        <p:spPr>
          <a:xfrm>
            <a:off x="548640" y="3840480"/>
            <a:ext cx="548640" cy="548640"/>
          </a:xfrm>
          <a:prstGeom prst="ellipse">
            <a:avLst/>
          </a:prstGeom>
          <a:solidFill>
            <a:srgbClr val="F4F7FD"/>
          </a:solidFill>
          <a:ln/>
        </p:spPr>
        <p:txBody>
          <a:bodyPr/>
          <a:lstStyle/>
          <a:p>
            <a:endParaRPr lang="en-GB"/>
          </a:p>
        </p:txBody>
      </p:sp>
      <p:pic>
        <p:nvPicPr>
          <p:cNvPr id="17" name="Image 3" descr="preencoded.png"/>
          <p:cNvPicPr>
            <a:picLocks noChangeAspect="1"/>
          </p:cNvPicPr>
          <p:nvPr/>
        </p:nvPicPr>
        <p:blipFill>
          <a:blip r:embed="rId6"/>
          <a:stretch>
            <a:fillRect/>
          </a:stretch>
        </p:blipFill>
        <p:spPr>
          <a:xfrm>
            <a:off x="619963" y="3911803"/>
            <a:ext cx="405994" cy="405994"/>
          </a:xfrm>
          <a:prstGeom prst="rect">
            <a:avLst/>
          </a:prstGeom>
        </p:spPr>
      </p:pic>
      <p:sp>
        <p:nvSpPr>
          <p:cNvPr id="18" name="Text 12"/>
          <p:cNvSpPr/>
          <p:nvPr/>
        </p:nvSpPr>
        <p:spPr>
          <a:xfrm>
            <a:off x="1280160" y="3822192"/>
            <a:ext cx="4023360" cy="320040"/>
          </a:xfrm>
          <a:prstGeom prst="rect">
            <a:avLst/>
          </a:prstGeom>
          <a:noFill/>
          <a:ln/>
        </p:spPr>
        <p:txBody>
          <a:bodyPr wrap="square" rtlCol="0" anchor="ctr"/>
          <a:lstStyle/>
          <a:p>
            <a:pPr marL="0" indent="0">
              <a:buNone/>
            </a:pPr>
            <a:r>
              <a:rPr lang="en-US" sz="1350" b="1" dirty="0">
                <a:solidFill>
                  <a:srgbClr val="1E2761"/>
                </a:solidFill>
                <a:latin typeface="Calibri" pitchFamily="34" charset="0"/>
                <a:ea typeface="Calibri" pitchFamily="34" charset="-122"/>
                <a:cs typeface="Calibri" pitchFamily="34" charset="-120"/>
              </a:rPr>
              <a:t>Case Study Materials</a:t>
            </a:r>
            <a:endParaRPr lang="en-US" sz="1350" dirty="0"/>
          </a:p>
        </p:txBody>
      </p:sp>
      <p:sp>
        <p:nvSpPr>
          <p:cNvPr id="19" name="Text 13"/>
          <p:cNvSpPr/>
          <p:nvPr/>
        </p:nvSpPr>
        <p:spPr>
          <a:xfrm>
            <a:off x="1280160" y="4133088"/>
            <a:ext cx="4114800" cy="365760"/>
          </a:xfrm>
          <a:prstGeom prst="rect">
            <a:avLst/>
          </a:prstGeom>
          <a:noFill/>
          <a:ln/>
        </p:spPr>
        <p:txBody>
          <a:bodyPr wrap="square" rtlCol="0" anchor="ctr"/>
          <a:lstStyle/>
          <a:p>
            <a:pPr marL="0" indent="0">
              <a:buNone/>
            </a:pPr>
            <a:r>
              <a:rPr lang="en-US" sz="1100" dirty="0">
                <a:solidFill>
                  <a:srgbClr val="1A1F36"/>
                </a:solidFill>
                <a:latin typeface="Calibri" pitchFamily="34" charset="0"/>
                <a:ea typeface="Calibri" pitchFamily="34" charset="-122"/>
                <a:cs typeface="Calibri" pitchFamily="34" charset="-120"/>
              </a:rPr>
              <a:t>Published company reports &amp; documented industry case studies</a:t>
            </a:r>
            <a:endParaRPr lang="en-US" sz="1100" dirty="0"/>
          </a:p>
        </p:txBody>
      </p:sp>
      <p:sp>
        <p:nvSpPr>
          <p:cNvPr id="20" name="Shape 14"/>
          <p:cNvSpPr/>
          <p:nvPr/>
        </p:nvSpPr>
        <p:spPr>
          <a:xfrm>
            <a:off x="5943600" y="1508760"/>
            <a:ext cx="5669280" cy="3246120"/>
          </a:xfrm>
          <a:prstGeom prst="roundRect">
            <a:avLst>
              <a:gd name="adj" fmla="val 2254"/>
            </a:avLst>
          </a:prstGeom>
          <a:solidFill>
            <a:srgbClr val="1E2761"/>
          </a:solidFill>
          <a:ln/>
        </p:spPr>
        <p:txBody>
          <a:bodyPr/>
          <a:lstStyle/>
          <a:p>
            <a:endParaRPr lang="en-GB"/>
          </a:p>
        </p:txBody>
      </p:sp>
      <p:sp>
        <p:nvSpPr>
          <p:cNvPr id="21" name="Text 15"/>
          <p:cNvSpPr/>
          <p:nvPr/>
        </p:nvSpPr>
        <p:spPr>
          <a:xfrm>
            <a:off x="6263640" y="1737360"/>
            <a:ext cx="5029200" cy="365760"/>
          </a:xfrm>
          <a:prstGeom prst="rect">
            <a:avLst/>
          </a:prstGeom>
          <a:noFill/>
          <a:ln/>
        </p:spPr>
        <p:txBody>
          <a:bodyPr wrap="square" rtlCol="0" anchor="ctr"/>
          <a:lstStyle/>
          <a:p>
            <a:pPr marL="0" indent="0">
              <a:buNone/>
            </a:pPr>
            <a:r>
              <a:rPr lang="en-US" sz="1500" b="1" dirty="0">
                <a:solidFill>
                  <a:srgbClr val="FFFFFF"/>
                </a:solidFill>
                <a:latin typeface="Calibri" pitchFamily="34" charset="0"/>
                <a:ea typeface="Calibri" pitchFamily="34" charset="-122"/>
                <a:cs typeface="Calibri" pitchFamily="34" charset="-120"/>
              </a:rPr>
              <a:t>Analysis &amp; Evaluation</a:t>
            </a:r>
            <a:endParaRPr lang="en-US" sz="1500" dirty="0"/>
          </a:p>
        </p:txBody>
      </p:sp>
      <p:sp>
        <p:nvSpPr>
          <p:cNvPr id="22" name="Text 16"/>
          <p:cNvSpPr/>
          <p:nvPr/>
        </p:nvSpPr>
        <p:spPr>
          <a:xfrm>
            <a:off x="6263640" y="2194560"/>
            <a:ext cx="5074920" cy="2377440"/>
          </a:xfrm>
          <a:prstGeom prst="rect">
            <a:avLst/>
          </a:prstGeom>
          <a:noFill/>
          <a:ln/>
        </p:spPr>
        <p:txBody>
          <a:bodyPr wrap="square" rtlCol="0" anchor="ctr"/>
          <a:lstStyle/>
          <a:p>
            <a:pPr marL="342900" indent="-342900">
              <a:lnSpc>
                <a:spcPct val="135000"/>
              </a:lnSpc>
              <a:buSzPct val="100000"/>
              <a:buChar char="•"/>
            </a:pPr>
            <a:r>
              <a:rPr lang="en-US" sz="1250" dirty="0">
                <a:solidFill>
                  <a:srgbClr val="FFFFFF"/>
                </a:solidFill>
                <a:latin typeface="Calibri" pitchFamily="34" charset="0"/>
                <a:ea typeface="Calibri" pitchFamily="34" charset="-122"/>
                <a:cs typeface="Calibri" pitchFamily="34" charset="-120"/>
              </a:rPr>
              <a:t>Descriptive + correlation + regression analysis of employment/exposure trends</a:t>
            </a:r>
            <a:endParaRPr lang="en-US" sz="1250" dirty="0"/>
          </a:p>
          <a:p>
            <a:pPr marL="342900" indent="-342900">
              <a:lnSpc>
                <a:spcPct val="135000"/>
              </a:lnSpc>
              <a:buSzPct val="100000"/>
              <a:buChar char="•"/>
            </a:pPr>
            <a:r>
              <a:rPr lang="en-US" sz="1250" dirty="0">
                <a:solidFill>
                  <a:srgbClr val="FFFFFF"/>
                </a:solidFill>
                <a:latin typeface="Calibri" pitchFamily="34" charset="0"/>
                <a:ea typeface="Calibri" pitchFamily="34" charset="-122"/>
                <a:cs typeface="Calibri" pitchFamily="34" charset="-120"/>
              </a:rPr>
              <a:t>Six-phase Reflexive Thematic Analysis: familiarisation → coding → themes → review → naming → report</a:t>
            </a:r>
            <a:endParaRPr lang="en-US" sz="1250" dirty="0"/>
          </a:p>
          <a:p>
            <a:pPr marL="342900" indent="-342900">
              <a:lnSpc>
                <a:spcPct val="135000"/>
              </a:lnSpc>
              <a:buSzPct val="100000"/>
              <a:buChar char="•"/>
            </a:pPr>
            <a:r>
              <a:rPr lang="en-US" sz="1250" dirty="0">
                <a:solidFill>
                  <a:srgbClr val="FFFFFF"/>
                </a:solidFill>
                <a:latin typeface="Calibri" pitchFamily="34" charset="0"/>
                <a:ea typeface="Calibri" pitchFamily="34" charset="-122"/>
                <a:cs typeface="Calibri" pitchFamily="34" charset="-120"/>
              </a:rPr>
              <a:t>Triangulation across quantitative and qualitative strands for reliability</a:t>
            </a:r>
            <a:endParaRPr lang="en-US" sz="1250" dirty="0"/>
          </a:p>
        </p:txBody>
      </p:sp>
      <p:sp>
        <p:nvSpPr>
          <p:cNvPr id="23" name="Text 17"/>
          <p:cNvSpPr/>
          <p:nvPr/>
        </p:nvSpPr>
        <p:spPr>
          <a:xfrm>
            <a:off x="457200" y="6473952"/>
            <a:ext cx="8229600" cy="274320"/>
          </a:xfrm>
          <a:prstGeom prst="rect">
            <a:avLst/>
          </a:prstGeom>
          <a:noFill/>
          <a:ln/>
        </p:spPr>
        <p:txBody>
          <a:bodyPr wrap="square" rtlCol="0" anchor="ctr"/>
          <a:lstStyle/>
          <a:p>
            <a:pPr marL="0" indent="0">
              <a:buNone/>
            </a:pPr>
            <a:r>
              <a:rPr lang="en-US" sz="900" dirty="0">
                <a:solidFill>
                  <a:srgbClr val="5B6B8C"/>
                </a:solidFill>
                <a:latin typeface="Calibri" pitchFamily="34" charset="0"/>
                <a:ea typeface="Calibri" pitchFamily="34" charset="-122"/>
                <a:cs typeface="Calibri" pitchFamily="34" charset="-120"/>
              </a:rPr>
              <a:t>AI &amp; Workforce Transformation  |  Sahyra Khan  |  ACFA7004</a:t>
            </a:r>
            <a:endParaRPr lang="en-US" sz="900" dirty="0"/>
          </a:p>
        </p:txBody>
      </p:sp>
      <p:sp>
        <p:nvSpPr>
          <p:cNvPr id="24" name="Text 18"/>
          <p:cNvSpPr/>
          <p:nvPr/>
        </p:nvSpPr>
        <p:spPr>
          <a:xfrm>
            <a:off x="11277295" y="6473952"/>
            <a:ext cx="457200" cy="274320"/>
          </a:xfrm>
          <a:prstGeom prst="rect">
            <a:avLst/>
          </a:prstGeom>
          <a:noFill/>
          <a:ln/>
        </p:spPr>
        <p:txBody>
          <a:bodyPr wrap="square" rtlCol="0" anchor="ctr"/>
          <a:lstStyle/>
          <a:p>
            <a:pPr marL="0" indent="0" algn="r">
              <a:buNone/>
            </a:pPr>
            <a:r>
              <a:rPr lang="en-US" sz="900" dirty="0">
                <a:solidFill>
                  <a:srgbClr val="5B6B8C"/>
                </a:solidFill>
                <a:latin typeface="Calibri" pitchFamily="34" charset="0"/>
                <a:ea typeface="Calibri" pitchFamily="34" charset="-122"/>
                <a:cs typeface="Calibri" pitchFamily="34" charset="-120"/>
              </a:rPr>
              <a:t>8</a:t>
            </a:r>
            <a:endParaRPr lang="en-US" sz="9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384048"/>
            <a:ext cx="7315200" cy="320040"/>
          </a:xfrm>
          <a:prstGeom prst="rect">
            <a:avLst/>
          </a:prstGeom>
          <a:noFill/>
          <a:ln/>
        </p:spPr>
        <p:txBody>
          <a:bodyPr wrap="square" rtlCol="0" anchor="ctr"/>
          <a:lstStyle/>
          <a:p>
            <a:pPr marL="0" indent="0">
              <a:buNone/>
            </a:pPr>
            <a:r>
              <a:rPr lang="en-US" sz="1300" b="1" kern="0" spc="200" dirty="0">
                <a:solidFill>
                  <a:srgbClr val="FF7A59"/>
                </a:solidFill>
                <a:latin typeface="Calibri" pitchFamily="34" charset="0"/>
                <a:ea typeface="Calibri" pitchFamily="34" charset="-122"/>
                <a:cs typeface="Calibri" pitchFamily="34" charset="-120"/>
              </a:rPr>
              <a:t>PROJECT PLANNING &amp; RESOURCES</a:t>
            </a:r>
            <a:endParaRPr lang="en-US" sz="1300" dirty="0"/>
          </a:p>
        </p:txBody>
      </p:sp>
      <p:sp>
        <p:nvSpPr>
          <p:cNvPr id="3" name="Text 1"/>
          <p:cNvSpPr/>
          <p:nvPr/>
        </p:nvSpPr>
        <p:spPr>
          <a:xfrm>
            <a:off x="548640" y="658368"/>
            <a:ext cx="10515600" cy="731520"/>
          </a:xfrm>
          <a:prstGeom prst="rect">
            <a:avLst/>
          </a:prstGeom>
          <a:noFill/>
          <a:ln/>
        </p:spPr>
        <p:txBody>
          <a:bodyPr wrap="square" rtlCol="0" anchor="ctr"/>
          <a:lstStyle/>
          <a:p>
            <a:pPr marL="0" indent="0">
              <a:buNone/>
            </a:pPr>
            <a:r>
              <a:rPr lang="en-US" sz="3000" b="1" dirty="0">
                <a:solidFill>
                  <a:srgbClr val="1E2761"/>
                </a:solidFill>
                <a:latin typeface="Cambria" pitchFamily="34" charset="0"/>
                <a:ea typeface="Cambria" pitchFamily="34" charset="-122"/>
                <a:cs typeface="Cambria" pitchFamily="34" charset="-120"/>
              </a:rPr>
              <a:t>A 10-Week Delivery Plan</a:t>
            </a:r>
            <a:endParaRPr lang="en-US" sz="3000" dirty="0"/>
          </a:p>
        </p:txBody>
      </p:sp>
      <p:sp>
        <p:nvSpPr>
          <p:cNvPr id="4" name="Shape 2"/>
          <p:cNvSpPr/>
          <p:nvPr/>
        </p:nvSpPr>
        <p:spPr>
          <a:xfrm>
            <a:off x="548640" y="1600200"/>
            <a:ext cx="2697480" cy="1965960"/>
          </a:xfrm>
          <a:prstGeom prst="roundRect">
            <a:avLst>
              <a:gd name="adj" fmla="val 3721"/>
            </a:avLst>
          </a:prstGeom>
          <a:solidFill>
            <a:srgbClr val="1E2761"/>
          </a:solidFill>
          <a:ln/>
        </p:spPr>
        <p:txBody>
          <a:bodyPr/>
          <a:lstStyle/>
          <a:p>
            <a:endParaRPr lang="en-GB"/>
          </a:p>
        </p:txBody>
      </p:sp>
      <p:sp>
        <p:nvSpPr>
          <p:cNvPr id="5" name="Shape 3"/>
          <p:cNvSpPr/>
          <p:nvPr/>
        </p:nvSpPr>
        <p:spPr>
          <a:xfrm>
            <a:off x="1577340" y="1810512"/>
            <a:ext cx="640080" cy="640080"/>
          </a:xfrm>
          <a:prstGeom prst="ellipse">
            <a:avLst/>
          </a:prstGeom>
          <a:solidFill>
            <a:srgbClr val="394394"/>
          </a:solidFill>
          <a:ln/>
        </p:spPr>
        <p:txBody>
          <a:bodyPr/>
          <a:lstStyle/>
          <a:p>
            <a:endParaRPr lang="en-GB"/>
          </a:p>
        </p:txBody>
      </p:sp>
      <p:pic>
        <p:nvPicPr>
          <p:cNvPr id="6" name="Image 0" descr="preencoded.png"/>
          <p:cNvPicPr>
            <a:picLocks noChangeAspect="1"/>
          </p:cNvPicPr>
          <p:nvPr/>
        </p:nvPicPr>
        <p:blipFill>
          <a:blip r:embed="rId3"/>
          <a:stretch>
            <a:fillRect/>
          </a:stretch>
        </p:blipFill>
        <p:spPr>
          <a:xfrm>
            <a:off x="1660550" y="1893722"/>
            <a:ext cx="473659" cy="473659"/>
          </a:xfrm>
          <a:prstGeom prst="rect">
            <a:avLst/>
          </a:prstGeom>
        </p:spPr>
      </p:pic>
      <p:sp>
        <p:nvSpPr>
          <p:cNvPr id="7" name="Text 4"/>
          <p:cNvSpPr/>
          <p:nvPr/>
        </p:nvSpPr>
        <p:spPr>
          <a:xfrm>
            <a:off x="685800" y="2606040"/>
            <a:ext cx="2423160" cy="320040"/>
          </a:xfrm>
          <a:prstGeom prst="rect">
            <a:avLst/>
          </a:prstGeom>
          <a:noFill/>
          <a:ln/>
        </p:spPr>
        <p:txBody>
          <a:bodyPr wrap="square" rtlCol="0" anchor="ctr"/>
          <a:lstStyle/>
          <a:p>
            <a:pPr marL="0" indent="0" algn="ctr">
              <a:buNone/>
            </a:pPr>
            <a:r>
              <a:rPr lang="en-US" sz="1300" b="1" dirty="0">
                <a:solidFill>
                  <a:srgbClr val="FF7A59"/>
                </a:solidFill>
                <a:latin typeface="Calibri" pitchFamily="34" charset="0"/>
                <a:ea typeface="Calibri" pitchFamily="34" charset="-122"/>
                <a:cs typeface="Calibri" pitchFamily="34" charset="-120"/>
              </a:rPr>
              <a:t>Weeks 1-2</a:t>
            </a:r>
            <a:endParaRPr lang="en-US" sz="1300" dirty="0"/>
          </a:p>
        </p:txBody>
      </p:sp>
      <p:sp>
        <p:nvSpPr>
          <p:cNvPr id="8" name="Text 5"/>
          <p:cNvSpPr/>
          <p:nvPr/>
        </p:nvSpPr>
        <p:spPr>
          <a:xfrm>
            <a:off x="685800" y="2926080"/>
            <a:ext cx="2423160" cy="548640"/>
          </a:xfrm>
          <a:prstGeom prst="rect">
            <a:avLst/>
          </a:prstGeom>
          <a:noFill/>
          <a:ln/>
        </p:spPr>
        <p:txBody>
          <a:bodyPr wrap="square" rtlCol="0" anchor="ctr"/>
          <a:lstStyle/>
          <a:p>
            <a:pPr marL="0" indent="0" algn="ctr">
              <a:buNone/>
            </a:pPr>
            <a:r>
              <a:rPr lang="en-US" sz="1150" dirty="0">
                <a:solidFill>
                  <a:srgbClr val="FFFFFF"/>
                </a:solidFill>
                <a:latin typeface="Calibri" pitchFamily="34" charset="0"/>
                <a:ea typeface="Calibri" pitchFamily="34" charset="-122"/>
                <a:cs typeface="Calibri" pitchFamily="34" charset="-120"/>
              </a:rPr>
              <a:t>Literature Review &amp; Data Access</a:t>
            </a:r>
            <a:endParaRPr lang="en-US" sz="1150" dirty="0"/>
          </a:p>
        </p:txBody>
      </p:sp>
      <p:sp>
        <p:nvSpPr>
          <p:cNvPr id="9" name="Shape 6"/>
          <p:cNvSpPr/>
          <p:nvPr/>
        </p:nvSpPr>
        <p:spPr>
          <a:xfrm>
            <a:off x="3273552" y="2514600"/>
            <a:ext cx="128016" cy="128016"/>
          </a:xfrm>
          <a:prstGeom prst="ellipse">
            <a:avLst/>
          </a:prstGeom>
          <a:solidFill>
            <a:srgbClr val="FF7A59"/>
          </a:solidFill>
          <a:ln/>
        </p:spPr>
        <p:txBody>
          <a:bodyPr/>
          <a:lstStyle/>
          <a:p>
            <a:endParaRPr lang="en-GB"/>
          </a:p>
        </p:txBody>
      </p:sp>
      <p:sp>
        <p:nvSpPr>
          <p:cNvPr id="10" name="Shape 7"/>
          <p:cNvSpPr/>
          <p:nvPr/>
        </p:nvSpPr>
        <p:spPr>
          <a:xfrm>
            <a:off x="3429000" y="1600200"/>
            <a:ext cx="2697480" cy="1965960"/>
          </a:xfrm>
          <a:prstGeom prst="roundRect">
            <a:avLst>
              <a:gd name="adj" fmla="val 3721"/>
            </a:avLst>
          </a:prstGeom>
          <a:solidFill>
            <a:srgbClr val="F4F7FD"/>
          </a:solidFill>
          <a:ln/>
        </p:spPr>
        <p:txBody>
          <a:bodyPr/>
          <a:lstStyle/>
          <a:p>
            <a:endParaRPr lang="en-GB"/>
          </a:p>
        </p:txBody>
      </p:sp>
      <p:sp>
        <p:nvSpPr>
          <p:cNvPr id="11" name="Shape 8"/>
          <p:cNvSpPr/>
          <p:nvPr/>
        </p:nvSpPr>
        <p:spPr>
          <a:xfrm>
            <a:off x="4457700" y="1810512"/>
            <a:ext cx="640080" cy="640080"/>
          </a:xfrm>
          <a:prstGeom prst="ellipse">
            <a:avLst/>
          </a:prstGeom>
          <a:solidFill>
            <a:srgbClr val="FFFFFF"/>
          </a:solidFill>
          <a:ln/>
        </p:spPr>
        <p:txBody>
          <a:bodyPr/>
          <a:lstStyle/>
          <a:p>
            <a:endParaRPr lang="en-GB"/>
          </a:p>
        </p:txBody>
      </p:sp>
      <p:pic>
        <p:nvPicPr>
          <p:cNvPr id="12" name="Image 1" descr="preencoded.png"/>
          <p:cNvPicPr>
            <a:picLocks noChangeAspect="1"/>
          </p:cNvPicPr>
          <p:nvPr/>
        </p:nvPicPr>
        <p:blipFill>
          <a:blip r:embed="rId4"/>
          <a:stretch>
            <a:fillRect/>
          </a:stretch>
        </p:blipFill>
        <p:spPr>
          <a:xfrm>
            <a:off x="4540910" y="1893722"/>
            <a:ext cx="473659" cy="473659"/>
          </a:xfrm>
          <a:prstGeom prst="rect">
            <a:avLst/>
          </a:prstGeom>
        </p:spPr>
      </p:pic>
      <p:sp>
        <p:nvSpPr>
          <p:cNvPr id="13" name="Text 9"/>
          <p:cNvSpPr/>
          <p:nvPr/>
        </p:nvSpPr>
        <p:spPr>
          <a:xfrm>
            <a:off x="3566160" y="2606040"/>
            <a:ext cx="2423160" cy="320040"/>
          </a:xfrm>
          <a:prstGeom prst="rect">
            <a:avLst/>
          </a:prstGeom>
          <a:noFill/>
          <a:ln/>
        </p:spPr>
        <p:txBody>
          <a:bodyPr wrap="square" rtlCol="0" anchor="ctr"/>
          <a:lstStyle/>
          <a:p>
            <a:pPr marL="0" indent="0" algn="ctr">
              <a:buNone/>
            </a:pPr>
            <a:r>
              <a:rPr lang="en-US" sz="1300" b="1" dirty="0">
                <a:solidFill>
                  <a:srgbClr val="1E2761"/>
                </a:solidFill>
                <a:latin typeface="Calibri" pitchFamily="34" charset="0"/>
                <a:ea typeface="Calibri" pitchFamily="34" charset="-122"/>
                <a:cs typeface="Calibri" pitchFamily="34" charset="-120"/>
              </a:rPr>
              <a:t>Weeks 3-5</a:t>
            </a:r>
            <a:endParaRPr lang="en-US" sz="1300" dirty="0"/>
          </a:p>
        </p:txBody>
      </p:sp>
      <p:sp>
        <p:nvSpPr>
          <p:cNvPr id="14" name="Text 10"/>
          <p:cNvSpPr/>
          <p:nvPr/>
        </p:nvSpPr>
        <p:spPr>
          <a:xfrm>
            <a:off x="3566160" y="2926080"/>
            <a:ext cx="2423160" cy="548640"/>
          </a:xfrm>
          <a:prstGeom prst="rect">
            <a:avLst/>
          </a:prstGeom>
          <a:noFill/>
          <a:ln/>
        </p:spPr>
        <p:txBody>
          <a:bodyPr wrap="square" rtlCol="0" anchor="ctr"/>
          <a:lstStyle/>
          <a:p>
            <a:pPr marL="0" indent="0" algn="ctr">
              <a:buNone/>
            </a:pPr>
            <a:r>
              <a:rPr lang="en-US" sz="1150" dirty="0">
                <a:solidFill>
                  <a:srgbClr val="1A1F36"/>
                </a:solidFill>
                <a:latin typeface="Calibri" pitchFamily="34" charset="0"/>
                <a:ea typeface="Calibri" pitchFamily="34" charset="-122"/>
                <a:cs typeface="Calibri" pitchFamily="34" charset="-120"/>
              </a:rPr>
              <a:t>Quantitative Analysis</a:t>
            </a:r>
            <a:endParaRPr lang="en-US" sz="1150" dirty="0"/>
          </a:p>
        </p:txBody>
      </p:sp>
      <p:sp>
        <p:nvSpPr>
          <p:cNvPr id="15" name="Shape 11"/>
          <p:cNvSpPr/>
          <p:nvPr/>
        </p:nvSpPr>
        <p:spPr>
          <a:xfrm>
            <a:off x="6153912" y="2514600"/>
            <a:ext cx="128016" cy="128016"/>
          </a:xfrm>
          <a:prstGeom prst="ellipse">
            <a:avLst/>
          </a:prstGeom>
          <a:solidFill>
            <a:srgbClr val="FF7A59"/>
          </a:solidFill>
          <a:ln/>
        </p:spPr>
        <p:txBody>
          <a:bodyPr/>
          <a:lstStyle/>
          <a:p>
            <a:endParaRPr lang="en-GB"/>
          </a:p>
        </p:txBody>
      </p:sp>
      <p:sp>
        <p:nvSpPr>
          <p:cNvPr id="16" name="Shape 12"/>
          <p:cNvSpPr/>
          <p:nvPr/>
        </p:nvSpPr>
        <p:spPr>
          <a:xfrm>
            <a:off x="6309360" y="1600200"/>
            <a:ext cx="2697480" cy="1965960"/>
          </a:xfrm>
          <a:prstGeom prst="roundRect">
            <a:avLst>
              <a:gd name="adj" fmla="val 3721"/>
            </a:avLst>
          </a:prstGeom>
          <a:solidFill>
            <a:srgbClr val="1E2761"/>
          </a:solidFill>
          <a:ln/>
        </p:spPr>
        <p:txBody>
          <a:bodyPr/>
          <a:lstStyle/>
          <a:p>
            <a:endParaRPr lang="en-GB"/>
          </a:p>
        </p:txBody>
      </p:sp>
      <p:sp>
        <p:nvSpPr>
          <p:cNvPr id="17" name="Shape 13"/>
          <p:cNvSpPr/>
          <p:nvPr/>
        </p:nvSpPr>
        <p:spPr>
          <a:xfrm>
            <a:off x="7338060" y="1810512"/>
            <a:ext cx="640080" cy="640080"/>
          </a:xfrm>
          <a:prstGeom prst="ellipse">
            <a:avLst/>
          </a:prstGeom>
          <a:solidFill>
            <a:srgbClr val="394394"/>
          </a:solidFill>
          <a:ln/>
        </p:spPr>
        <p:txBody>
          <a:bodyPr/>
          <a:lstStyle/>
          <a:p>
            <a:endParaRPr lang="en-GB"/>
          </a:p>
        </p:txBody>
      </p:sp>
      <p:pic>
        <p:nvPicPr>
          <p:cNvPr id="18" name="Image 2" descr="preencoded.png"/>
          <p:cNvPicPr>
            <a:picLocks noChangeAspect="1"/>
          </p:cNvPicPr>
          <p:nvPr/>
        </p:nvPicPr>
        <p:blipFill>
          <a:blip r:embed="rId5"/>
          <a:stretch>
            <a:fillRect/>
          </a:stretch>
        </p:blipFill>
        <p:spPr>
          <a:xfrm>
            <a:off x="7421270" y="1893722"/>
            <a:ext cx="473659" cy="473659"/>
          </a:xfrm>
          <a:prstGeom prst="rect">
            <a:avLst/>
          </a:prstGeom>
        </p:spPr>
      </p:pic>
      <p:sp>
        <p:nvSpPr>
          <p:cNvPr id="19" name="Text 14"/>
          <p:cNvSpPr/>
          <p:nvPr/>
        </p:nvSpPr>
        <p:spPr>
          <a:xfrm>
            <a:off x="6446520" y="2606040"/>
            <a:ext cx="2423160" cy="320040"/>
          </a:xfrm>
          <a:prstGeom prst="rect">
            <a:avLst/>
          </a:prstGeom>
          <a:noFill/>
          <a:ln/>
        </p:spPr>
        <p:txBody>
          <a:bodyPr wrap="square" rtlCol="0" anchor="ctr"/>
          <a:lstStyle/>
          <a:p>
            <a:pPr marL="0" indent="0" algn="ctr">
              <a:buNone/>
            </a:pPr>
            <a:r>
              <a:rPr lang="en-US" sz="1300" b="1" dirty="0">
                <a:solidFill>
                  <a:srgbClr val="FF7A59"/>
                </a:solidFill>
                <a:latin typeface="Calibri" pitchFamily="34" charset="0"/>
                <a:ea typeface="Calibri" pitchFamily="34" charset="-122"/>
                <a:cs typeface="Calibri" pitchFamily="34" charset="-120"/>
              </a:rPr>
              <a:t>Weeks 6-8</a:t>
            </a:r>
            <a:endParaRPr lang="en-US" sz="1300" dirty="0"/>
          </a:p>
        </p:txBody>
      </p:sp>
      <p:sp>
        <p:nvSpPr>
          <p:cNvPr id="20" name="Text 15"/>
          <p:cNvSpPr/>
          <p:nvPr/>
        </p:nvSpPr>
        <p:spPr>
          <a:xfrm>
            <a:off x="6446520" y="2926080"/>
            <a:ext cx="2423160" cy="548640"/>
          </a:xfrm>
          <a:prstGeom prst="rect">
            <a:avLst/>
          </a:prstGeom>
          <a:noFill/>
          <a:ln/>
        </p:spPr>
        <p:txBody>
          <a:bodyPr wrap="square" rtlCol="0" anchor="ctr"/>
          <a:lstStyle/>
          <a:p>
            <a:pPr marL="0" indent="0" algn="ctr">
              <a:buNone/>
            </a:pPr>
            <a:r>
              <a:rPr lang="en-US" sz="1150" dirty="0">
                <a:solidFill>
                  <a:srgbClr val="FFFFFF"/>
                </a:solidFill>
                <a:latin typeface="Calibri" pitchFamily="34" charset="0"/>
                <a:ea typeface="Calibri" pitchFamily="34" charset="-122"/>
                <a:cs typeface="Calibri" pitchFamily="34" charset="-120"/>
              </a:rPr>
              <a:t>Qualitative Case Study Analysis</a:t>
            </a:r>
            <a:endParaRPr lang="en-US" sz="1150" dirty="0"/>
          </a:p>
        </p:txBody>
      </p:sp>
      <p:sp>
        <p:nvSpPr>
          <p:cNvPr id="21" name="Shape 16"/>
          <p:cNvSpPr/>
          <p:nvPr/>
        </p:nvSpPr>
        <p:spPr>
          <a:xfrm>
            <a:off x="9034272" y="2514600"/>
            <a:ext cx="128016" cy="128016"/>
          </a:xfrm>
          <a:prstGeom prst="ellipse">
            <a:avLst/>
          </a:prstGeom>
          <a:solidFill>
            <a:srgbClr val="FF7A59"/>
          </a:solidFill>
          <a:ln/>
        </p:spPr>
        <p:txBody>
          <a:bodyPr/>
          <a:lstStyle/>
          <a:p>
            <a:endParaRPr lang="en-GB"/>
          </a:p>
        </p:txBody>
      </p:sp>
      <p:sp>
        <p:nvSpPr>
          <p:cNvPr id="22" name="Shape 17"/>
          <p:cNvSpPr/>
          <p:nvPr/>
        </p:nvSpPr>
        <p:spPr>
          <a:xfrm>
            <a:off x="9189720" y="1600200"/>
            <a:ext cx="2697480" cy="1965960"/>
          </a:xfrm>
          <a:prstGeom prst="roundRect">
            <a:avLst>
              <a:gd name="adj" fmla="val 3721"/>
            </a:avLst>
          </a:prstGeom>
          <a:solidFill>
            <a:srgbClr val="F4F7FD"/>
          </a:solidFill>
          <a:ln/>
        </p:spPr>
        <p:txBody>
          <a:bodyPr/>
          <a:lstStyle/>
          <a:p>
            <a:endParaRPr lang="en-GB"/>
          </a:p>
        </p:txBody>
      </p:sp>
      <p:sp>
        <p:nvSpPr>
          <p:cNvPr id="23" name="Shape 18"/>
          <p:cNvSpPr/>
          <p:nvPr/>
        </p:nvSpPr>
        <p:spPr>
          <a:xfrm>
            <a:off x="10218420" y="1810512"/>
            <a:ext cx="640080" cy="640080"/>
          </a:xfrm>
          <a:prstGeom prst="ellipse">
            <a:avLst/>
          </a:prstGeom>
          <a:solidFill>
            <a:srgbClr val="FFFFFF"/>
          </a:solidFill>
          <a:ln/>
        </p:spPr>
        <p:txBody>
          <a:bodyPr/>
          <a:lstStyle/>
          <a:p>
            <a:endParaRPr lang="en-GB"/>
          </a:p>
        </p:txBody>
      </p:sp>
      <p:pic>
        <p:nvPicPr>
          <p:cNvPr id="24" name="Image 3" descr="preencoded.png"/>
          <p:cNvPicPr>
            <a:picLocks noChangeAspect="1"/>
          </p:cNvPicPr>
          <p:nvPr/>
        </p:nvPicPr>
        <p:blipFill>
          <a:blip r:embed="rId6"/>
          <a:stretch>
            <a:fillRect/>
          </a:stretch>
        </p:blipFill>
        <p:spPr>
          <a:xfrm>
            <a:off x="10301630" y="1893722"/>
            <a:ext cx="473659" cy="473659"/>
          </a:xfrm>
          <a:prstGeom prst="rect">
            <a:avLst/>
          </a:prstGeom>
        </p:spPr>
      </p:pic>
      <p:sp>
        <p:nvSpPr>
          <p:cNvPr id="25" name="Text 19"/>
          <p:cNvSpPr/>
          <p:nvPr/>
        </p:nvSpPr>
        <p:spPr>
          <a:xfrm>
            <a:off x="9326880" y="2606040"/>
            <a:ext cx="2423160" cy="320040"/>
          </a:xfrm>
          <a:prstGeom prst="rect">
            <a:avLst/>
          </a:prstGeom>
          <a:noFill/>
          <a:ln/>
        </p:spPr>
        <p:txBody>
          <a:bodyPr wrap="square" rtlCol="0" anchor="ctr"/>
          <a:lstStyle/>
          <a:p>
            <a:pPr marL="0" indent="0" algn="ctr">
              <a:buNone/>
            </a:pPr>
            <a:r>
              <a:rPr lang="en-US" sz="1300" b="1" dirty="0">
                <a:solidFill>
                  <a:srgbClr val="1E2761"/>
                </a:solidFill>
                <a:latin typeface="Calibri" pitchFamily="34" charset="0"/>
                <a:ea typeface="Calibri" pitchFamily="34" charset="-122"/>
                <a:cs typeface="Calibri" pitchFamily="34" charset="-120"/>
              </a:rPr>
              <a:t>Weeks 9-10</a:t>
            </a:r>
            <a:endParaRPr lang="en-US" sz="1300" dirty="0"/>
          </a:p>
        </p:txBody>
      </p:sp>
      <p:sp>
        <p:nvSpPr>
          <p:cNvPr id="26" name="Text 20"/>
          <p:cNvSpPr/>
          <p:nvPr/>
        </p:nvSpPr>
        <p:spPr>
          <a:xfrm>
            <a:off x="9326880" y="2926080"/>
            <a:ext cx="2423160" cy="548640"/>
          </a:xfrm>
          <a:prstGeom prst="rect">
            <a:avLst/>
          </a:prstGeom>
          <a:noFill/>
          <a:ln/>
        </p:spPr>
        <p:txBody>
          <a:bodyPr wrap="square" rtlCol="0" anchor="ctr"/>
          <a:lstStyle/>
          <a:p>
            <a:pPr marL="0" indent="0" algn="ctr">
              <a:buNone/>
            </a:pPr>
            <a:r>
              <a:rPr lang="en-US" sz="1150" dirty="0">
                <a:solidFill>
                  <a:srgbClr val="1A1F36"/>
                </a:solidFill>
                <a:latin typeface="Calibri" pitchFamily="34" charset="0"/>
                <a:ea typeface="Calibri" pitchFamily="34" charset="-122"/>
                <a:cs typeface="Calibri" pitchFamily="34" charset="-120"/>
              </a:rPr>
              <a:t>Synthesis &amp; Reporting</a:t>
            </a:r>
            <a:endParaRPr lang="en-US" sz="1150" dirty="0"/>
          </a:p>
        </p:txBody>
      </p:sp>
      <p:sp>
        <p:nvSpPr>
          <p:cNvPr id="27" name="Text 21"/>
          <p:cNvSpPr/>
          <p:nvPr/>
        </p:nvSpPr>
        <p:spPr>
          <a:xfrm>
            <a:off x="548640" y="3886200"/>
            <a:ext cx="5486400" cy="365760"/>
          </a:xfrm>
          <a:prstGeom prst="rect">
            <a:avLst/>
          </a:prstGeom>
          <a:noFill/>
          <a:ln/>
        </p:spPr>
        <p:txBody>
          <a:bodyPr wrap="square" rtlCol="0" anchor="ctr"/>
          <a:lstStyle/>
          <a:p>
            <a:pPr marL="0" indent="0">
              <a:buNone/>
            </a:pPr>
            <a:r>
              <a:rPr lang="en-US" sz="1500" b="1" dirty="0">
                <a:solidFill>
                  <a:srgbClr val="1E2761"/>
                </a:solidFill>
                <a:latin typeface="Calibri" pitchFamily="34" charset="0"/>
                <a:ea typeface="Calibri" pitchFamily="34" charset="-122"/>
                <a:cs typeface="Calibri" pitchFamily="34" charset="-120"/>
              </a:rPr>
              <a:t>Four Key Milestones</a:t>
            </a:r>
            <a:endParaRPr lang="en-US" sz="1500" dirty="0"/>
          </a:p>
        </p:txBody>
      </p:sp>
      <p:sp>
        <p:nvSpPr>
          <p:cNvPr id="28" name="Shape 22"/>
          <p:cNvSpPr/>
          <p:nvPr/>
        </p:nvSpPr>
        <p:spPr>
          <a:xfrm>
            <a:off x="548640" y="4389120"/>
            <a:ext cx="137160" cy="137160"/>
          </a:xfrm>
          <a:prstGeom prst="ellipse">
            <a:avLst/>
          </a:prstGeom>
          <a:solidFill>
            <a:srgbClr val="FF7A59"/>
          </a:solidFill>
          <a:ln/>
        </p:spPr>
        <p:txBody>
          <a:bodyPr/>
          <a:lstStyle/>
          <a:p>
            <a:endParaRPr lang="en-GB"/>
          </a:p>
        </p:txBody>
      </p:sp>
      <p:sp>
        <p:nvSpPr>
          <p:cNvPr id="29" name="Text 23"/>
          <p:cNvSpPr/>
          <p:nvPr/>
        </p:nvSpPr>
        <p:spPr>
          <a:xfrm>
            <a:off x="822960" y="4270248"/>
            <a:ext cx="5943600" cy="365760"/>
          </a:xfrm>
          <a:prstGeom prst="rect">
            <a:avLst/>
          </a:prstGeom>
          <a:noFill/>
          <a:ln/>
        </p:spPr>
        <p:txBody>
          <a:bodyPr wrap="square" rtlCol="0" anchor="ctr"/>
          <a:lstStyle/>
          <a:p>
            <a:pPr marL="0" indent="0">
              <a:buNone/>
            </a:pPr>
            <a:r>
              <a:rPr lang="en-US" sz="1200" dirty="0">
                <a:solidFill>
                  <a:srgbClr val="1A1F36"/>
                </a:solidFill>
                <a:latin typeface="Calibri" pitchFamily="34" charset="0"/>
                <a:ea typeface="Calibri" pitchFamily="34" charset="-122"/>
                <a:cs typeface="Calibri" pitchFamily="34" charset="-120"/>
              </a:rPr>
              <a:t>M1 — Literature review &amp; data access confirmed</a:t>
            </a:r>
            <a:endParaRPr lang="en-US" sz="1200" dirty="0"/>
          </a:p>
        </p:txBody>
      </p:sp>
      <p:sp>
        <p:nvSpPr>
          <p:cNvPr id="30" name="Shape 24"/>
          <p:cNvSpPr/>
          <p:nvPr/>
        </p:nvSpPr>
        <p:spPr>
          <a:xfrm>
            <a:off x="548640" y="4773168"/>
            <a:ext cx="137160" cy="137160"/>
          </a:xfrm>
          <a:prstGeom prst="ellipse">
            <a:avLst/>
          </a:prstGeom>
          <a:solidFill>
            <a:srgbClr val="FF7A59"/>
          </a:solidFill>
          <a:ln/>
        </p:spPr>
        <p:txBody>
          <a:bodyPr/>
          <a:lstStyle/>
          <a:p>
            <a:endParaRPr lang="en-GB"/>
          </a:p>
        </p:txBody>
      </p:sp>
      <p:sp>
        <p:nvSpPr>
          <p:cNvPr id="31" name="Text 25"/>
          <p:cNvSpPr/>
          <p:nvPr/>
        </p:nvSpPr>
        <p:spPr>
          <a:xfrm>
            <a:off x="822960" y="4654296"/>
            <a:ext cx="5943600" cy="365760"/>
          </a:xfrm>
          <a:prstGeom prst="rect">
            <a:avLst/>
          </a:prstGeom>
          <a:noFill/>
          <a:ln/>
        </p:spPr>
        <p:txBody>
          <a:bodyPr wrap="square" rtlCol="0" anchor="ctr"/>
          <a:lstStyle/>
          <a:p>
            <a:pPr marL="0" indent="0">
              <a:buNone/>
            </a:pPr>
            <a:r>
              <a:rPr lang="en-US" sz="1200" dirty="0">
                <a:solidFill>
                  <a:srgbClr val="1A1F36"/>
                </a:solidFill>
                <a:latin typeface="Calibri" pitchFamily="34" charset="0"/>
                <a:ea typeface="Calibri" pitchFamily="34" charset="-122"/>
                <a:cs typeface="Calibri" pitchFamily="34" charset="-120"/>
              </a:rPr>
              <a:t>M2 — Quantitative analysis complete</a:t>
            </a:r>
            <a:endParaRPr lang="en-US" sz="1200" dirty="0"/>
          </a:p>
        </p:txBody>
      </p:sp>
      <p:sp>
        <p:nvSpPr>
          <p:cNvPr id="32" name="Shape 26"/>
          <p:cNvSpPr/>
          <p:nvPr/>
        </p:nvSpPr>
        <p:spPr>
          <a:xfrm>
            <a:off x="548640" y="5157216"/>
            <a:ext cx="137160" cy="137160"/>
          </a:xfrm>
          <a:prstGeom prst="ellipse">
            <a:avLst/>
          </a:prstGeom>
          <a:solidFill>
            <a:srgbClr val="FF7A59"/>
          </a:solidFill>
          <a:ln/>
        </p:spPr>
        <p:txBody>
          <a:bodyPr/>
          <a:lstStyle/>
          <a:p>
            <a:endParaRPr lang="en-GB"/>
          </a:p>
        </p:txBody>
      </p:sp>
      <p:sp>
        <p:nvSpPr>
          <p:cNvPr id="33" name="Text 27"/>
          <p:cNvSpPr/>
          <p:nvPr/>
        </p:nvSpPr>
        <p:spPr>
          <a:xfrm>
            <a:off x="822960" y="5038344"/>
            <a:ext cx="5943600" cy="365760"/>
          </a:xfrm>
          <a:prstGeom prst="rect">
            <a:avLst/>
          </a:prstGeom>
          <a:noFill/>
          <a:ln/>
        </p:spPr>
        <p:txBody>
          <a:bodyPr wrap="square" rtlCol="0" anchor="ctr"/>
          <a:lstStyle/>
          <a:p>
            <a:pPr marL="0" indent="0">
              <a:buNone/>
            </a:pPr>
            <a:r>
              <a:rPr lang="en-US" sz="1200" dirty="0">
                <a:solidFill>
                  <a:srgbClr val="1A1F36"/>
                </a:solidFill>
                <a:latin typeface="Calibri" pitchFamily="34" charset="0"/>
                <a:ea typeface="Calibri" pitchFamily="34" charset="-122"/>
                <a:cs typeface="Calibri" pitchFamily="34" charset="-120"/>
              </a:rPr>
              <a:t>M3 — Case study coding &amp; themes finalised</a:t>
            </a:r>
            <a:endParaRPr lang="en-US" sz="1200" dirty="0"/>
          </a:p>
        </p:txBody>
      </p:sp>
      <p:sp>
        <p:nvSpPr>
          <p:cNvPr id="34" name="Shape 28"/>
          <p:cNvSpPr/>
          <p:nvPr/>
        </p:nvSpPr>
        <p:spPr>
          <a:xfrm>
            <a:off x="548640" y="5541264"/>
            <a:ext cx="137160" cy="137160"/>
          </a:xfrm>
          <a:prstGeom prst="ellipse">
            <a:avLst/>
          </a:prstGeom>
          <a:solidFill>
            <a:srgbClr val="FF7A59"/>
          </a:solidFill>
          <a:ln/>
        </p:spPr>
        <p:txBody>
          <a:bodyPr/>
          <a:lstStyle/>
          <a:p>
            <a:endParaRPr lang="en-GB"/>
          </a:p>
        </p:txBody>
      </p:sp>
      <p:sp>
        <p:nvSpPr>
          <p:cNvPr id="35" name="Text 29"/>
          <p:cNvSpPr/>
          <p:nvPr/>
        </p:nvSpPr>
        <p:spPr>
          <a:xfrm>
            <a:off x="822960" y="5422392"/>
            <a:ext cx="5943600" cy="365760"/>
          </a:xfrm>
          <a:prstGeom prst="rect">
            <a:avLst/>
          </a:prstGeom>
          <a:noFill/>
          <a:ln/>
        </p:spPr>
        <p:txBody>
          <a:bodyPr wrap="square" rtlCol="0" anchor="ctr"/>
          <a:lstStyle/>
          <a:p>
            <a:pPr marL="0" indent="0">
              <a:buNone/>
            </a:pPr>
            <a:r>
              <a:rPr lang="en-US" sz="1200" dirty="0">
                <a:solidFill>
                  <a:srgbClr val="1A1F36"/>
                </a:solidFill>
                <a:latin typeface="Calibri" pitchFamily="34" charset="0"/>
                <a:ea typeface="Calibri" pitchFamily="34" charset="-122"/>
                <a:cs typeface="Calibri" pitchFamily="34" charset="-120"/>
              </a:rPr>
              <a:t>M4 — Final strategy framework &amp; report delivered</a:t>
            </a:r>
            <a:endParaRPr lang="en-US" sz="1200" dirty="0"/>
          </a:p>
        </p:txBody>
      </p:sp>
      <p:sp>
        <p:nvSpPr>
          <p:cNvPr id="36" name="Shape 30"/>
          <p:cNvSpPr/>
          <p:nvPr/>
        </p:nvSpPr>
        <p:spPr>
          <a:xfrm>
            <a:off x="7132320" y="3886200"/>
            <a:ext cx="4480560" cy="2286000"/>
          </a:xfrm>
          <a:prstGeom prst="roundRect">
            <a:avLst>
              <a:gd name="adj" fmla="val 3200"/>
            </a:avLst>
          </a:prstGeom>
          <a:solidFill>
            <a:srgbClr val="F4F7FD"/>
          </a:solidFill>
          <a:ln/>
        </p:spPr>
        <p:txBody>
          <a:bodyPr/>
          <a:lstStyle/>
          <a:p>
            <a:endParaRPr lang="en-GB"/>
          </a:p>
        </p:txBody>
      </p:sp>
      <p:sp>
        <p:nvSpPr>
          <p:cNvPr id="37" name="Text 31"/>
          <p:cNvSpPr/>
          <p:nvPr/>
        </p:nvSpPr>
        <p:spPr>
          <a:xfrm>
            <a:off x="7360920" y="4069080"/>
            <a:ext cx="4023360" cy="320040"/>
          </a:xfrm>
          <a:prstGeom prst="rect">
            <a:avLst/>
          </a:prstGeom>
          <a:noFill/>
          <a:ln/>
        </p:spPr>
        <p:txBody>
          <a:bodyPr wrap="square" rtlCol="0" anchor="ctr"/>
          <a:lstStyle/>
          <a:p>
            <a:pPr marL="0" indent="0">
              <a:buNone/>
            </a:pPr>
            <a:r>
              <a:rPr lang="en-US" sz="1400" b="1" dirty="0">
                <a:solidFill>
                  <a:srgbClr val="1E2761"/>
                </a:solidFill>
                <a:latin typeface="Calibri" pitchFamily="34" charset="0"/>
                <a:ea typeface="Calibri" pitchFamily="34" charset="-122"/>
                <a:cs typeface="Calibri" pitchFamily="34" charset="-120"/>
              </a:rPr>
              <a:t>Resources Required</a:t>
            </a:r>
            <a:endParaRPr lang="en-US" sz="1400" dirty="0"/>
          </a:p>
        </p:txBody>
      </p:sp>
      <p:sp>
        <p:nvSpPr>
          <p:cNvPr id="38" name="Text 32"/>
          <p:cNvSpPr/>
          <p:nvPr/>
        </p:nvSpPr>
        <p:spPr>
          <a:xfrm>
            <a:off x="7360920" y="4434840"/>
            <a:ext cx="4023360" cy="1645920"/>
          </a:xfrm>
          <a:prstGeom prst="rect">
            <a:avLst/>
          </a:prstGeom>
          <a:noFill/>
          <a:ln/>
        </p:spPr>
        <p:txBody>
          <a:bodyPr wrap="square" rtlCol="0" anchor="ctr"/>
          <a:lstStyle/>
          <a:p>
            <a:pPr marL="342900" indent="-342900">
              <a:lnSpc>
                <a:spcPct val="130000"/>
              </a:lnSpc>
              <a:buSzPct val="100000"/>
              <a:buChar char="•"/>
            </a:pPr>
            <a:r>
              <a:rPr lang="en-US" sz="1150" dirty="0">
                <a:solidFill>
                  <a:srgbClr val="1A1F36"/>
                </a:solidFill>
                <a:latin typeface="Calibri" pitchFamily="34" charset="0"/>
                <a:ea typeface="Calibri" pitchFamily="34" charset="-122"/>
                <a:cs typeface="Calibri" pitchFamily="34" charset="-120"/>
              </a:rPr>
              <a:t>Publicly available secondary datasets (free access)</a:t>
            </a:r>
            <a:endParaRPr lang="en-US" sz="1150" dirty="0"/>
          </a:p>
          <a:p>
            <a:pPr marL="342900" indent="-342900">
              <a:lnSpc>
                <a:spcPct val="130000"/>
              </a:lnSpc>
              <a:buSzPct val="100000"/>
              <a:buChar char="•"/>
            </a:pPr>
            <a:r>
              <a:rPr lang="en-US" sz="1150" dirty="0">
                <a:solidFill>
                  <a:srgbClr val="1A1F36"/>
                </a:solidFill>
                <a:latin typeface="Calibri" pitchFamily="34" charset="0"/>
                <a:ea typeface="Calibri" pitchFamily="34" charset="-122"/>
                <a:cs typeface="Calibri" pitchFamily="34" charset="-120"/>
              </a:rPr>
              <a:t>NVivo qualitative analysis software</a:t>
            </a:r>
            <a:endParaRPr lang="en-US" sz="1150" dirty="0"/>
          </a:p>
          <a:p>
            <a:pPr marL="342900" indent="-342900">
              <a:lnSpc>
                <a:spcPct val="130000"/>
              </a:lnSpc>
              <a:buSzPct val="100000"/>
              <a:buChar char="•"/>
            </a:pPr>
            <a:r>
              <a:rPr lang="en-US" sz="1150" dirty="0">
                <a:solidFill>
                  <a:srgbClr val="1A1F36"/>
                </a:solidFill>
                <a:latin typeface="Calibri" pitchFamily="34" charset="0"/>
                <a:ea typeface="Calibri" pitchFamily="34" charset="-122"/>
                <a:cs typeface="Calibri" pitchFamily="34" charset="-120"/>
              </a:rPr>
              <a:t>Statistical software (R / SPSS)</a:t>
            </a:r>
            <a:endParaRPr lang="en-US" sz="1150" dirty="0"/>
          </a:p>
          <a:p>
            <a:pPr marL="342900" indent="-342900">
              <a:lnSpc>
                <a:spcPct val="130000"/>
              </a:lnSpc>
              <a:buSzPct val="100000"/>
              <a:buChar char="•"/>
            </a:pPr>
            <a:r>
              <a:rPr lang="en-US" sz="1150" dirty="0">
                <a:solidFill>
                  <a:srgbClr val="1A1F36"/>
                </a:solidFill>
                <a:latin typeface="Calibri" pitchFamily="34" charset="0"/>
                <a:ea typeface="Calibri" pitchFamily="34" charset="-122"/>
                <a:cs typeface="Calibri" pitchFamily="34" charset="-120"/>
              </a:rPr>
              <a:t>No primary data collection — no ethics approval required</a:t>
            </a:r>
            <a:endParaRPr lang="en-US" sz="1150" dirty="0"/>
          </a:p>
        </p:txBody>
      </p:sp>
      <p:sp>
        <p:nvSpPr>
          <p:cNvPr id="39" name="Text 33"/>
          <p:cNvSpPr/>
          <p:nvPr/>
        </p:nvSpPr>
        <p:spPr>
          <a:xfrm>
            <a:off x="457200" y="6473952"/>
            <a:ext cx="8229600" cy="274320"/>
          </a:xfrm>
          <a:prstGeom prst="rect">
            <a:avLst/>
          </a:prstGeom>
          <a:noFill/>
          <a:ln/>
        </p:spPr>
        <p:txBody>
          <a:bodyPr wrap="square" rtlCol="0" anchor="ctr"/>
          <a:lstStyle/>
          <a:p>
            <a:pPr marL="0" indent="0">
              <a:buNone/>
            </a:pPr>
            <a:r>
              <a:rPr lang="en-US" sz="900" dirty="0">
                <a:solidFill>
                  <a:srgbClr val="5B6B8C"/>
                </a:solidFill>
                <a:latin typeface="Calibri" pitchFamily="34" charset="0"/>
                <a:ea typeface="Calibri" pitchFamily="34" charset="-122"/>
                <a:cs typeface="Calibri" pitchFamily="34" charset="-120"/>
              </a:rPr>
              <a:t>AI &amp; Workforce Transformation  |  Sahyra Khan  |  ACFA7004</a:t>
            </a:r>
            <a:endParaRPr lang="en-US" sz="900" dirty="0"/>
          </a:p>
        </p:txBody>
      </p:sp>
      <p:sp>
        <p:nvSpPr>
          <p:cNvPr id="40" name="Text 34"/>
          <p:cNvSpPr/>
          <p:nvPr/>
        </p:nvSpPr>
        <p:spPr>
          <a:xfrm>
            <a:off x="11277295" y="6473952"/>
            <a:ext cx="457200" cy="274320"/>
          </a:xfrm>
          <a:prstGeom prst="rect">
            <a:avLst/>
          </a:prstGeom>
          <a:noFill/>
          <a:ln/>
        </p:spPr>
        <p:txBody>
          <a:bodyPr wrap="square" rtlCol="0" anchor="ctr"/>
          <a:lstStyle/>
          <a:p>
            <a:pPr marL="0" indent="0" algn="r">
              <a:buNone/>
            </a:pPr>
            <a:r>
              <a:rPr lang="en-US" sz="900" dirty="0">
                <a:solidFill>
                  <a:srgbClr val="5B6B8C"/>
                </a:solidFill>
                <a:latin typeface="Calibri" pitchFamily="34" charset="0"/>
                <a:ea typeface="Calibri" pitchFamily="34" charset="-122"/>
                <a:cs typeface="Calibri" pitchFamily="34" charset="-120"/>
              </a:rPr>
              <a:t>9</a:t>
            </a:r>
            <a:endParaRPr lang="en-US" sz="9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384048"/>
            <a:ext cx="7315200" cy="320040"/>
          </a:xfrm>
          <a:prstGeom prst="rect">
            <a:avLst/>
          </a:prstGeom>
          <a:noFill/>
          <a:ln/>
        </p:spPr>
        <p:txBody>
          <a:bodyPr wrap="square" rtlCol="0" anchor="ctr"/>
          <a:lstStyle/>
          <a:p>
            <a:pPr marL="0" indent="0">
              <a:buNone/>
            </a:pPr>
            <a:r>
              <a:rPr lang="en-US" sz="1300" b="1" kern="0" spc="200" dirty="0">
                <a:solidFill>
                  <a:srgbClr val="FF7A59"/>
                </a:solidFill>
                <a:latin typeface="Calibri" pitchFamily="34" charset="0"/>
                <a:ea typeface="Calibri" pitchFamily="34" charset="-122"/>
                <a:cs typeface="Calibri" pitchFamily="34" charset="-120"/>
              </a:rPr>
              <a:t>PROJECT PLANNING</a:t>
            </a:r>
            <a:endParaRPr lang="en-US" sz="1300" dirty="0"/>
          </a:p>
        </p:txBody>
      </p:sp>
      <p:sp>
        <p:nvSpPr>
          <p:cNvPr id="3" name="Text 1"/>
          <p:cNvSpPr/>
          <p:nvPr/>
        </p:nvSpPr>
        <p:spPr>
          <a:xfrm>
            <a:off x="548640" y="658368"/>
            <a:ext cx="10515600" cy="731520"/>
          </a:xfrm>
          <a:prstGeom prst="rect">
            <a:avLst/>
          </a:prstGeom>
          <a:noFill/>
          <a:ln/>
        </p:spPr>
        <p:txBody>
          <a:bodyPr wrap="square" rtlCol="0" anchor="ctr"/>
          <a:lstStyle/>
          <a:p>
            <a:pPr marL="0" indent="0">
              <a:buNone/>
            </a:pPr>
            <a:r>
              <a:rPr lang="en-US" sz="3000" b="1" dirty="0">
                <a:solidFill>
                  <a:srgbClr val="1E2761"/>
                </a:solidFill>
                <a:latin typeface="Cambria" pitchFamily="34" charset="0"/>
                <a:ea typeface="Cambria" pitchFamily="34" charset="-122"/>
                <a:cs typeface="Cambria" pitchFamily="34" charset="-120"/>
              </a:rPr>
              <a:t>Gantt Chart &amp; Milestones</a:t>
            </a:r>
            <a:endParaRPr lang="en-US" sz="3000" dirty="0"/>
          </a:p>
        </p:txBody>
      </p:sp>
      <p:sp>
        <p:nvSpPr>
          <p:cNvPr id="4" name="Text 2"/>
          <p:cNvSpPr/>
          <p:nvPr/>
        </p:nvSpPr>
        <p:spPr>
          <a:xfrm>
            <a:off x="548640" y="1417320"/>
            <a:ext cx="10789920" cy="320040"/>
          </a:xfrm>
          <a:prstGeom prst="rect">
            <a:avLst/>
          </a:prstGeom>
          <a:noFill/>
          <a:ln/>
        </p:spPr>
        <p:txBody>
          <a:bodyPr wrap="square" rtlCol="0" anchor="ctr"/>
          <a:lstStyle/>
          <a:p>
            <a:pPr marL="0" indent="0">
              <a:buNone/>
            </a:pPr>
            <a:r>
              <a:rPr lang="en-US" sz="1300" i="1" dirty="0">
                <a:solidFill>
                  <a:srgbClr val="5B6B8C"/>
                </a:solidFill>
                <a:latin typeface="Calibri" pitchFamily="34" charset="0"/>
                <a:ea typeface="Calibri" pitchFamily="34" charset="-122"/>
                <a:cs typeface="Calibri" pitchFamily="34" charset="-120"/>
              </a:rPr>
              <a:t>These are the actual planning figures from my written proposal.</a:t>
            </a:r>
            <a:endParaRPr lang="en-US" sz="1300" dirty="0"/>
          </a:p>
        </p:txBody>
      </p:sp>
      <p:sp>
        <p:nvSpPr>
          <p:cNvPr id="5" name="Shape 3"/>
          <p:cNvSpPr/>
          <p:nvPr/>
        </p:nvSpPr>
        <p:spPr>
          <a:xfrm>
            <a:off x="502920" y="1828800"/>
            <a:ext cx="6080760" cy="4507672"/>
          </a:xfrm>
          <a:prstGeom prst="roundRect">
            <a:avLst>
              <a:gd name="adj" fmla="val 1217"/>
            </a:avLst>
          </a:prstGeom>
          <a:solidFill>
            <a:srgbClr val="F4F7FD"/>
          </a:solidFill>
          <a:ln/>
        </p:spPr>
        <p:txBody>
          <a:bodyPr/>
          <a:lstStyle/>
          <a:p>
            <a:endParaRPr lang="en-GB"/>
          </a:p>
        </p:txBody>
      </p:sp>
      <p:pic>
        <p:nvPicPr>
          <p:cNvPr id="6" name="Image 0" descr="/home/claude/deck/gantt.png"/>
          <p:cNvPicPr>
            <a:picLocks noChangeAspect="1"/>
          </p:cNvPicPr>
          <p:nvPr/>
        </p:nvPicPr>
        <p:blipFill>
          <a:blip r:embed="rId3"/>
          <a:stretch>
            <a:fillRect/>
          </a:stretch>
        </p:blipFill>
        <p:spPr>
          <a:xfrm>
            <a:off x="548640" y="1965960"/>
            <a:ext cx="5989320" cy="3913312"/>
          </a:xfrm>
          <a:prstGeom prst="rect">
            <a:avLst/>
          </a:prstGeom>
        </p:spPr>
      </p:pic>
      <p:sp>
        <p:nvSpPr>
          <p:cNvPr id="7" name="Text 4"/>
          <p:cNvSpPr/>
          <p:nvPr/>
        </p:nvSpPr>
        <p:spPr>
          <a:xfrm>
            <a:off x="548640" y="5952424"/>
            <a:ext cx="5943600" cy="365760"/>
          </a:xfrm>
          <a:prstGeom prst="rect">
            <a:avLst/>
          </a:prstGeom>
          <a:noFill/>
          <a:ln/>
        </p:spPr>
        <p:txBody>
          <a:bodyPr wrap="square" rtlCol="0" anchor="ctr"/>
          <a:lstStyle/>
          <a:p>
            <a:pPr marL="0" indent="0" algn="ctr">
              <a:buNone/>
            </a:pPr>
            <a:r>
              <a:rPr lang="en-US" sz="1100" i="1" dirty="0">
                <a:solidFill>
                  <a:srgbClr val="5B6B8C"/>
                </a:solidFill>
                <a:latin typeface="Calibri" pitchFamily="34" charset="0"/>
                <a:ea typeface="Calibri" pitchFamily="34" charset="-122"/>
                <a:cs typeface="Calibri" pitchFamily="34" charset="-120"/>
              </a:rPr>
              <a:t>Figure: Project Gantt Chart (10-week plan)</a:t>
            </a:r>
            <a:endParaRPr lang="en-US" sz="1100" dirty="0"/>
          </a:p>
        </p:txBody>
      </p:sp>
      <p:sp>
        <p:nvSpPr>
          <p:cNvPr id="8" name="Shape 5"/>
          <p:cNvSpPr/>
          <p:nvPr/>
        </p:nvSpPr>
        <p:spPr>
          <a:xfrm>
            <a:off x="6736080" y="1828800"/>
            <a:ext cx="4983480" cy="3806906"/>
          </a:xfrm>
          <a:prstGeom prst="roundRect">
            <a:avLst>
              <a:gd name="adj" fmla="val 1441"/>
            </a:avLst>
          </a:prstGeom>
          <a:solidFill>
            <a:srgbClr val="F4F7FD"/>
          </a:solidFill>
          <a:ln/>
        </p:spPr>
        <p:txBody>
          <a:bodyPr/>
          <a:lstStyle/>
          <a:p>
            <a:endParaRPr lang="en-GB"/>
          </a:p>
        </p:txBody>
      </p:sp>
      <p:pic>
        <p:nvPicPr>
          <p:cNvPr id="9" name="Image 1" descr="/home/claude/deck/milestones.png"/>
          <p:cNvPicPr>
            <a:picLocks noChangeAspect="1"/>
          </p:cNvPicPr>
          <p:nvPr/>
        </p:nvPicPr>
        <p:blipFill>
          <a:blip r:embed="rId4"/>
          <a:stretch>
            <a:fillRect/>
          </a:stretch>
        </p:blipFill>
        <p:spPr>
          <a:xfrm>
            <a:off x="6766560" y="2125980"/>
            <a:ext cx="4892040" cy="3212546"/>
          </a:xfrm>
          <a:prstGeom prst="rect">
            <a:avLst/>
          </a:prstGeom>
        </p:spPr>
      </p:pic>
      <p:sp>
        <p:nvSpPr>
          <p:cNvPr id="10" name="Text 6"/>
          <p:cNvSpPr/>
          <p:nvPr/>
        </p:nvSpPr>
        <p:spPr>
          <a:xfrm>
            <a:off x="6720840" y="5304236"/>
            <a:ext cx="4892040" cy="365760"/>
          </a:xfrm>
          <a:prstGeom prst="rect">
            <a:avLst/>
          </a:prstGeom>
          <a:noFill/>
          <a:ln/>
        </p:spPr>
        <p:txBody>
          <a:bodyPr wrap="square" rtlCol="0" anchor="ctr"/>
          <a:lstStyle/>
          <a:p>
            <a:pPr marL="0" indent="0" algn="ctr">
              <a:buNone/>
            </a:pPr>
            <a:r>
              <a:rPr lang="en-US" sz="1100" i="1" dirty="0">
                <a:solidFill>
                  <a:srgbClr val="5B6B8C"/>
                </a:solidFill>
                <a:latin typeface="Calibri" pitchFamily="34" charset="0"/>
                <a:ea typeface="Calibri" pitchFamily="34" charset="-122"/>
                <a:cs typeface="Calibri" pitchFamily="34" charset="-120"/>
              </a:rPr>
              <a:t>Figure: Four Key Project Milestones</a:t>
            </a:r>
            <a:endParaRPr lang="en-US" sz="1100" dirty="0"/>
          </a:p>
        </p:txBody>
      </p:sp>
      <p:sp>
        <p:nvSpPr>
          <p:cNvPr id="11" name="Text 7"/>
          <p:cNvSpPr/>
          <p:nvPr/>
        </p:nvSpPr>
        <p:spPr>
          <a:xfrm>
            <a:off x="457200" y="6473952"/>
            <a:ext cx="8229600" cy="274320"/>
          </a:xfrm>
          <a:prstGeom prst="rect">
            <a:avLst/>
          </a:prstGeom>
          <a:noFill/>
          <a:ln/>
        </p:spPr>
        <p:txBody>
          <a:bodyPr wrap="square" rtlCol="0" anchor="ctr"/>
          <a:lstStyle/>
          <a:p>
            <a:pPr marL="0" indent="0">
              <a:buNone/>
            </a:pPr>
            <a:r>
              <a:rPr lang="en-US" sz="900" dirty="0">
                <a:solidFill>
                  <a:srgbClr val="5B6B8C"/>
                </a:solidFill>
                <a:latin typeface="Calibri" pitchFamily="34" charset="0"/>
                <a:ea typeface="Calibri" pitchFamily="34" charset="-122"/>
                <a:cs typeface="Calibri" pitchFamily="34" charset="-120"/>
              </a:rPr>
              <a:t>AI &amp; Workforce Transformation  |  Sahyra Khan  |  ACFA7004</a:t>
            </a:r>
            <a:endParaRPr lang="en-US" sz="900" dirty="0"/>
          </a:p>
        </p:txBody>
      </p:sp>
      <p:sp>
        <p:nvSpPr>
          <p:cNvPr id="12" name="Text 8"/>
          <p:cNvSpPr/>
          <p:nvPr/>
        </p:nvSpPr>
        <p:spPr>
          <a:xfrm>
            <a:off x="11277295" y="6473952"/>
            <a:ext cx="457200" cy="274320"/>
          </a:xfrm>
          <a:prstGeom prst="rect">
            <a:avLst/>
          </a:prstGeom>
          <a:noFill/>
          <a:ln/>
        </p:spPr>
        <p:txBody>
          <a:bodyPr wrap="square" rtlCol="0" anchor="ctr"/>
          <a:lstStyle/>
          <a:p>
            <a:pPr marL="0" indent="0" algn="r">
              <a:buNone/>
            </a:pPr>
            <a:r>
              <a:rPr lang="en-US" sz="900" dirty="0">
                <a:solidFill>
                  <a:srgbClr val="5B6B8C"/>
                </a:solidFill>
                <a:latin typeface="Calibri" pitchFamily="34" charset="0"/>
                <a:ea typeface="Calibri" pitchFamily="34" charset="-122"/>
                <a:cs typeface="Calibri" pitchFamily="34" charset="-120"/>
              </a:rPr>
              <a:t>10</a:t>
            </a:r>
            <a:endParaRPr lang="en-US" sz="9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384048"/>
            <a:ext cx="7315200" cy="320040"/>
          </a:xfrm>
          <a:prstGeom prst="rect">
            <a:avLst/>
          </a:prstGeom>
          <a:noFill/>
          <a:ln/>
        </p:spPr>
        <p:txBody>
          <a:bodyPr wrap="square" rtlCol="0" anchor="ctr"/>
          <a:lstStyle/>
          <a:p>
            <a:pPr marL="0" indent="0">
              <a:buNone/>
            </a:pPr>
            <a:r>
              <a:rPr lang="en-US" sz="1300" b="1" kern="0" spc="200" dirty="0">
                <a:solidFill>
                  <a:srgbClr val="FF7A59"/>
                </a:solidFill>
                <a:latin typeface="Calibri" pitchFamily="34" charset="0"/>
                <a:ea typeface="Calibri" pitchFamily="34" charset="-122"/>
                <a:cs typeface="Calibri" pitchFamily="34" charset="-120"/>
              </a:rPr>
              <a:t>PROJECT IMPACT &amp; LIMITATIONS</a:t>
            </a:r>
            <a:endParaRPr lang="en-US" sz="1300" dirty="0"/>
          </a:p>
        </p:txBody>
      </p:sp>
      <p:sp>
        <p:nvSpPr>
          <p:cNvPr id="3" name="Text 1"/>
          <p:cNvSpPr/>
          <p:nvPr/>
        </p:nvSpPr>
        <p:spPr>
          <a:xfrm>
            <a:off x="548640" y="658368"/>
            <a:ext cx="10515600" cy="731520"/>
          </a:xfrm>
          <a:prstGeom prst="rect">
            <a:avLst/>
          </a:prstGeom>
          <a:noFill/>
          <a:ln/>
        </p:spPr>
        <p:txBody>
          <a:bodyPr wrap="square" rtlCol="0" anchor="ctr"/>
          <a:lstStyle/>
          <a:p>
            <a:pPr marL="0" indent="0">
              <a:buNone/>
            </a:pPr>
            <a:r>
              <a:rPr lang="en-US" sz="3000" b="1" dirty="0">
                <a:solidFill>
                  <a:srgbClr val="1E2761"/>
                </a:solidFill>
                <a:latin typeface="Cambria" pitchFamily="34" charset="0"/>
                <a:ea typeface="Cambria" pitchFamily="34" charset="-122"/>
                <a:cs typeface="Cambria" pitchFamily="34" charset="-120"/>
              </a:rPr>
              <a:t>What This Research Delivers - and Where It's Bounded</a:t>
            </a:r>
            <a:endParaRPr lang="en-US" sz="3000" dirty="0"/>
          </a:p>
        </p:txBody>
      </p:sp>
      <p:sp>
        <p:nvSpPr>
          <p:cNvPr id="4" name="Shape 2"/>
          <p:cNvSpPr/>
          <p:nvPr/>
        </p:nvSpPr>
        <p:spPr>
          <a:xfrm>
            <a:off x="548640" y="1508760"/>
            <a:ext cx="5440680" cy="4480560"/>
          </a:xfrm>
          <a:prstGeom prst="roundRect">
            <a:avLst>
              <a:gd name="adj" fmla="val 1633"/>
            </a:avLst>
          </a:prstGeom>
          <a:solidFill>
            <a:srgbClr val="1E2761"/>
          </a:solidFill>
          <a:ln/>
        </p:spPr>
        <p:txBody>
          <a:bodyPr/>
          <a:lstStyle/>
          <a:p>
            <a:endParaRPr lang="en-GB"/>
          </a:p>
        </p:txBody>
      </p:sp>
      <p:sp>
        <p:nvSpPr>
          <p:cNvPr id="5" name="Shape 3"/>
          <p:cNvSpPr/>
          <p:nvPr/>
        </p:nvSpPr>
        <p:spPr>
          <a:xfrm>
            <a:off x="822960" y="1737360"/>
            <a:ext cx="548640" cy="548640"/>
          </a:xfrm>
          <a:prstGeom prst="ellipse">
            <a:avLst/>
          </a:prstGeom>
          <a:solidFill>
            <a:srgbClr val="394394"/>
          </a:solidFill>
          <a:ln/>
        </p:spPr>
        <p:txBody>
          <a:bodyPr/>
          <a:lstStyle/>
          <a:p>
            <a:endParaRPr lang="en-GB"/>
          </a:p>
        </p:txBody>
      </p:sp>
      <p:pic>
        <p:nvPicPr>
          <p:cNvPr id="6" name="Image 0" descr="preencoded.png"/>
          <p:cNvPicPr>
            <a:picLocks noChangeAspect="1"/>
          </p:cNvPicPr>
          <p:nvPr/>
        </p:nvPicPr>
        <p:blipFill>
          <a:blip r:embed="rId3"/>
          <a:stretch>
            <a:fillRect/>
          </a:stretch>
        </p:blipFill>
        <p:spPr>
          <a:xfrm>
            <a:off x="894283" y="1808683"/>
            <a:ext cx="405994" cy="405994"/>
          </a:xfrm>
          <a:prstGeom prst="rect">
            <a:avLst/>
          </a:prstGeom>
        </p:spPr>
      </p:pic>
      <p:sp>
        <p:nvSpPr>
          <p:cNvPr id="7" name="Text 4"/>
          <p:cNvSpPr/>
          <p:nvPr/>
        </p:nvSpPr>
        <p:spPr>
          <a:xfrm>
            <a:off x="1508760" y="1810512"/>
            <a:ext cx="4114800" cy="365760"/>
          </a:xfrm>
          <a:prstGeom prst="rect">
            <a:avLst/>
          </a:prstGeom>
          <a:noFill/>
          <a:ln/>
        </p:spPr>
        <p:txBody>
          <a:bodyPr wrap="square" rtlCol="0" anchor="ctr"/>
          <a:lstStyle/>
          <a:p>
            <a:pPr marL="0" indent="0">
              <a:buNone/>
            </a:pPr>
            <a:r>
              <a:rPr lang="en-US" sz="1500" b="1" dirty="0">
                <a:solidFill>
                  <a:srgbClr val="FFFFFF"/>
                </a:solidFill>
                <a:latin typeface="Calibri" pitchFamily="34" charset="0"/>
                <a:ea typeface="Calibri" pitchFamily="34" charset="-122"/>
                <a:cs typeface="Calibri" pitchFamily="34" charset="-120"/>
              </a:rPr>
              <a:t>Potential Impact</a:t>
            </a:r>
            <a:endParaRPr lang="en-US" sz="1500" dirty="0"/>
          </a:p>
        </p:txBody>
      </p:sp>
      <p:sp>
        <p:nvSpPr>
          <p:cNvPr id="8" name="Text 5"/>
          <p:cNvSpPr/>
          <p:nvPr/>
        </p:nvSpPr>
        <p:spPr>
          <a:xfrm>
            <a:off x="822960" y="2331720"/>
            <a:ext cx="4846320" cy="274320"/>
          </a:xfrm>
          <a:prstGeom prst="rect">
            <a:avLst/>
          </a:prstGeom>
          <a:noFill/>
          <a:ln/>
        </p:spPr>
        <p:txBody>
          <a:bodyPr wrap="square" rtlCol="0" anchor="ctr"/>
          <a:lstStyle/>
          <a:p>
            <a:pPr marL="0" indent="0">
              <a:buNone/>
            </a:pPr>
            <a:r>
              <a:rPr lang="en-US" sz="1250" b="1" dirty="0">
                <a:solidFill>
                  <a:srgbClr val="FF7A59"/>
                </a:solidFill>
                <a:latin typeface="Calibri" pitchFamily="34" charset="0"/>
                <a:ea typeface="Calibri" pitchFamily="34" charset="-122"/>
                <a:cs typeface="Calibri" pitchFamily="34" charset="-120"/>
              </a:rPr>
              <a:t>Theoretical</a:t>
            </a:r>
            <a:endParaRPr lang="en-US" sz="1250" dirty="0"/>
          </a:p>
        </p:txBody>
      </p:sp>
      <p:sp>
        <p:nvSpPr>
          <p:cNvPr id="9" name="Text 6"/>
          <p:cNvSpPr/>
          <p:nvPr/>
        </p:nvSpPr>
        <p:spPr>
          <a:xfrm>
            <a:off x="822960" y="2624328"/>
            <a:ext cx="4846320" cy="640080"/>
          </a:xfrm>
          <a:prstGeom prst="rect">
            <a:avLst/>
          </a:prstGeom>
          <a:noFill/>
          <a:ln/>
        </p:spPr>
        <p:txBody>
          <a:bodyPr wrap="square" rtlCol="0" anchor="ctr"/>
          <a:lstStyle/>
          <a:p>
            <a:pPr marL="0" indent="0">
              <a:lnSpc>
                <a:spcPct val="120000"/>
              </a:lnSpc>
              <a:buNone/>
            </a:pPr>
            <a:r>
              <a:rPr lang="en-US" sz="1100" dirty="0">
                <a:solidFill>
                  <a:srgbClr val="FFFFFF"/>
                </a:solidFill>
                <a:latin typeface="Calibri" pitchFamily="34" charset="0"/>
                <a:ea typeface="Calibri" pitchFamily="34" charset="-122"/>
                <a:cs typeface="Calibri" pitchFamily="34" charset="-120"/>
              </a:rPr>
              <a:t>Improves understanding of how AI affects knowledge-based and professional occupations in the UK</a:t>
            </a:r>
            <a:endParaRPr lang="en-US" sz="1100" dirty="0"/>
          </a:p>
        </p:txBody>
      </p:sp>
      <p:sp>
        <p:nvSpPr>
          <p:cNvPr id="10" name="Text 7"/>
          <p:cNvSpPr/>
          <p:nvPr/>
        </p:nvSpPr>
        <p:spPr>
          <a:xfrm>
            <a:off x="822960" y="3337560"/>
            <a:ext cx="4846320" cy="274320"/>
          </a:xfrm>
          <a:prstGeom prst="rect">
            <a:avLst/>
          </a:prstGeom>
          <a:noFill/>
          <a:ln/>
        </p:spPr>
        <p:txBody>
          <a:bodyPr wrap="square" rtlCol="0" anchor="ctr"/>
          <a:lstStyle/>
          <a:p>
            <a:pPr marL="0" indent="0">
              <a:buNone/>
            </a:pPr>
            <a:r>
              <a:rPr lang="en-US" sz="1250" b="1" dirty="0">
                <a:solidFill>
                  <a:srgbClr val="FF7A59"/>
                </a:solidFill>
                <a:latin typeface="Calibri" pitchFamily="34" charset="0"/>
                <a:ea typeface="Calibri" pitchFamily="34" charset="-122"/>
                <a:cs typeface="Calibri" pitchFamily="34" charset="-120"/>
              </a:rPr>
              <a:t>Practical</a:t>
            </a:r>
            <a:endParaRPr lang="en-US" sz="1250" dirty="0"/>
          </a:p>
        </p:txBody>
      </p:sp>
      <p:sp>
        <p:nvSpPr>
          <p:cNvPr id="11" name="Text 8"/>
          <p:cNvSpPr/>
          <p:nvPr/>
        </p:nvSpPr>
        <p:spPr>
          <a:xfrm>
            <a:off x="822960" y="3630168"/>
            <a:ext cx="4846320" cy="640080"/>
          </a:xfrm>
          <a:prstGeom prst="rect">
            <a:avLst/>
          </a:prstGeom>
          <a:noFill/>
          <a:ln/>
        </p:spPr>
        <p:txBody>
          <a:bodyPr wrap="square" rtlCol="0" anchor="ctr"/>
          <a:lstStyle/>
          <a:p>
            <a:pPr marL="0" indent="0">
              <a:lnSpc>
                <a:spcPct val="120000"/>
              </a:lnSpc>
              <a:buNone/>
            </a:pPr>
            <a:r>
              <a:rPr lang="en-US" sz="1100" dirty="0">
                <a:solidFill>
                  <a:srgbClr val="FFFFFF"/>
                </a:solidFill>
                <a:latin typeface="Calibri" pitchFamily="34" charset="0"/>
                <a:ea typeface="Calibri" pitchFamily="34" charset="-122"/>
                <a:cs typeface="Calibri" pitchFamily="34" charset="-120"/>
              </a:rPr>
              <a:t>Recommendations for organisations, policymakers &amp; educational institutions on reskilling and workforce planning</a:t>
            </a:r>
            <a:endParaRPr lang="en-US" sz="1100" dirty="0"/>
          </a:p>
        </p:txBody>
      </p:sp>
      <p:sp>
        <p:nvSpPr>
          <p:cNvPr id="12" name="Text 9"/>
          <p:cNvSpPr/>
          <p:nvPr/>
        </p:nvSpPr>
        <p:spPr>
          <a:xfrm>
            <a:off x="822960" y="4343400"/>
            <a:ext cx="4846320" cy="274320"/>
          </a:xfrm>
          <a:prstGeom prst="rect">
            <a:avLst/>
          </a:prstGeom>
          <a:noFill/>
          <a:ln/>
        </p:spPr>
        <p:txBody>
          <a:bodyPr wrap="square" rtlCol="0" anchor="ctr"/>
          <a:lstStyle/>
          <a:p>
            <a:pPr marL="0" indent="0">
              <a:buNone/>
            </a:pPr>
            <a:r>
              <a:rPr lang="en-US" sz="1250" b="1" dirty="0">
                <a:solidFill>
                  <a:srgbClr val="FF7A59"/>
                </a:solidFill>
                <a:latin typeface="Calibri" pitchFamily="34" charset="0"/>
                <a:ea typeface="Calibri" pitchFamily="34" charset="-122"/>
                <a:cs typeface="Calibri" pitchFamily="34" charset="-120"/>
              </a:rPr>
              <a:t>Societal</a:t>
            </a:r>
            <a:endParaRPr lang="en-US" sz="1250" dirty="0"/>
          </a:p>
        </p:txBody>
      </p:sp>
      <p:sp>
        <p:nvSpPr>
          <p:cNvPr id="13" name="Text 10"/>
          <p:cNvSpPr/>
          <p:nvPr/>
        </p:nvSpPr>
        <p:spPr>
          <a:xfrm>
            <a:off x="822960" y="4636008"/>
            <a:ext cx="4846320" cy="640080"/>
          </a:xfrm>
          <a:prstGeom prst="rect">
            <a:avLst/>
          </a:prstGeom>
          <a:noFill/>
          <a:ln/>
        </p:spPr>
        <p:txBody>
          <a:bodyPr wrap="square" rtlCol="0" anchor="ctr"/>
          <a:lstStyle/>
          <a:p>
            <a:pPr marL="0" indent="0">
              <a:lnSpc>
                <a:spcPct val="120000"/>
              </a:lnSpc>
              <a:buNone/>
            </a:pPr>
            <a:r>
              <a:rPr lang="en-US" sz="1100" dirty="0">
                <a:solidFill>
                  <a:srgbClr val="FFFFFF"/>
                </a:solidFill>
                <a:latin typeface="Calibri" pitchFamily="34" charset="0"/>
                <a:ea typeface="Calibri" pitchFamily="34" charset="-122"/>
                <a:cs typeface="Calibri" pitchFamily="34" charset="-120"/>
              </a:rPr>
              <a:t>Highlights how AI affects worker groups differently — supporting fairer, more inclusive transition policy</a:t>
            </a:r>
            <a:endParaRPr lang="en-US" sz="1100" dirty="0"/>
          </a:p>
        </p:txBody>
      </p:sp>
      <p:sp>
        <p:nvSpPr>
          <p:cNvPr id="14" name="Shape 11"/>
          <p:cNvSpPr/>
          <p:nvPr/>
        </p:nvSpPr>
        <p:spPr>
          <a:xfrm>
            <a:off x="6172200" y="1508760"/>
            <a:ext cx="5440680" cy="4480560"/>
          </a:xfrm>
          <a:prstGeom prst="roundRect">
            <a:avLst>
              <a:gd name="adj" fmla="val 1633"/>
            </a:avLst>
          </a:prstGeom>
          <a:solidFill>
            <a:srgbClr val="F4F7FD"/>
          </a:solidFill>
          <a:ln/>
        </p:spPr>
        <p:txBody>
          <a:bodyPr/>
          <a:lstStyle/>
          <a:p>
            <a:endParaRPr lang="en-GB"/>
          </a:p>
        </p:txBody>
      </p:sp>
      <p:sp>
        <p:nvSpPr>
          <p:cNvPr id="15" name="Shape 12"/>
          <p:cNvSpPr/>
          <p:nvPr/>
        </p:nvSpPr>
        <p:spPr>
          <a:xfrm>
            <a:off x="6446520" y="1737360"/>
            <a:ext cx="548640" cy="548640"/>
          </a:xfrm>
          <a:prstGeom prst="ellipse">
            <a:avLst/>
          </a:prstGeom>
          <a:solidFill>
            <a:srgbClr val="FFFFFF"/>
          </a:solidFill>
          <a:ln/>
        </p:spPr>
        <p:txBody>
          <a:bodyPr/>
          <a:lstStyle/>
          <a:p>
            <a:endParaRPr lang="en-GB"/>
          </a:p>
        </p:txBody>
      </p:sp>
      <p:pic>
        <p:nvPicPr>
          <p:cNvPr id="16" name="Image 1" descr="preencoded.png"/>
          <p:cNvPicPr>
            <a:picLocks noChangeAspect="1"/>
          </p:cNvPicPr>
          <p:nvPr/>
        </p:nvPicPr>
        <p:blipFill>
          <a:blip r:embed="rId4"/>
          <a:stretch>
            <a:fillRect/>
          </a:stretch>
        </p:blipFill>
        <p:spPr>
          <a:xfrm>
            <a:off x="6517843" y="1808683"/>
            <a:ext cx="405994" cy="405994"/>
          </a:xfrm>
          <a:prstGeom prst="rect">
            <a:avLst/>
          </a:prstGeom>
        </p:spPr>
      </p:pic>
      <p:sp>
        <p:nvSpPr>
          <p:cNvPr id="17" name="Text 13"/>
          <p:cNvSpPr/>
          <p:nvPr/>
        </p:nvSpPr>
        <p:spPr>
          <a:xfrm>
            <a:off x="7132320" y="1810512"/>
            <a:ext cx="4206240" cy="365760"/>
          </a:xfrm>
          <a:prstGeom prst="rect">
            <a:avLst/>
          </a:prstGeom>
          <a:noFill/>
          <a:ln/>
        </p:spPr>
        <p:txBody>
          <a:bodyPr wrap="square" rtlCol="0" anchor="ctr"/>
          <a:lstStyle/>
          <a:p>
            <a:pPr marL="0" indent="0">
              <a:buNone/>
            </a:pPr>
            <a:r>
              <a:rPr lang="en-US" sz="1500" b="1" dirty="0">
                <a:solidFill>
                  <a:srgbClr val="1E2761"/>
                </a:solidFill>
                <a:latin typeface="Calibri" pitchFamily="34" charset="0"/>
                <a:ea typeface="Calibri" pitchFamily="34" charset="-122"/>
                <a:cs typeface="Calibri" pitchFamily="34" charset="-120"/>
              </a:rPr>
              <a:t>Acknowledged Limitations</a:t>
            </a:r>
            <a:endParaRPr lang="en-US" sz="1500" dirty="0"/>
          </a:p>
        </p:txBody>
      </p:sp>
      <p:sp>
        <p:nvSpPr>
          <p:cNvPr id="18" name="Text 14"/>
          <p:cNvSpPr/>
          <p:nvPr/>
        </p:nvSpPr>
        <p:spPr>
          <a:xfrm>
            <a:off x="6446520" y="2423160"/>
            <a:ext cx="4892040" cy="3291840"/>
          </a:xfrm>
          <a:prstGeom prst="rect">
            <a:avLst/>
          </a:prstGeom>
          <a:noFill/>
          <a:ln/>
        </p:spPr>
        <p:txBody>
          <a:bodyPr wrap="square" rtlCol="0" anchor="ctr"/>
          <a:lstStyle/>
          <a:p>
            <a:pPr marL="342900" indent="-342900">
              <a:lnSpc>
                <a:spcPct val="135000"/>
              </a:lnSpc>
              <a:buSzPct val="100000"/>
              <a:buChar char="•"/>
            </a:pPr>
            <a:r>
              <a:rPr lang="en-US" sz="1200" dirty="0">
                <a:solidFill>
                  <a:srgbClr val="1A1F36"/>
                </a:solidFill>
                <a:latin typeface="Calibri" pitchFamily="34" charset="0"/>
                <a:ea typeface="Calibri" pitchFamily="34" charset="-122"/>
                <a:cs typeface="Calibri" pitchFamily="34" charset="-120"/>
              </a:rPr>
              <a:t>Secondary-data quality, recency &amp; comparability constraints</a:t>
            </a:r>
            <a:endParaRPr lang="en-US" sz="1200" dirty="0"/>
          </a:p>
          <a:p>
            <a:pPr marL="342900" indent="-342900">
              <a:lnSpc>
                <a:spcPct val="135000"/>
              </a:lnSpc>
              <a:buSzPct val="100000"/>
              <a:buChar char="•"/>
            </a:pPr>
            <a:r>
              <a:rPr lang="en-US" sz="1200" dirty="0">
                <a:solidFill>
                  <a:srgbClr val="1A1F36"/>
                </a:solidFill>
                <a:latin typeface="Calibri" pitchFamily="34" charset="0"/>
                <a:ea typeface="Calibri" pitchFamily="34" charset="-122"/>
                <a:cs typeface="Calibri" pitchFamily="34" charset="-120"/>
              </a:rPr>
              <a:t>Case studies favour large, well-documented firms — limits SME generalisability</a:t>
            </a:r>
            <a:endParaRPr lang="en-US" sz="1200" dirty="0"/>
          </a:p>
          <a:p>
            <a:pPr marL="342900" indent="-342900">
              <a:lnSpc>
                <a:spcPct val="135000"/>
              </a:lnSpc>
              <a:buSzPct val="100000"/>
              <a:buChar char="•"/>
            </a:pPr>
            <a:r>
              <a:rPr lang="en-US" sz="1200" dirty="0">
                <a:solidFill>
                  <a:srgbClr val="1A1F36"/>
                </a:solidFill>
                <a:latin typeface="Calibri" pitchFamily="34" charset="0"/>
                <a:ea typeface="Calibri" pitchFamily="34" charset="-122"/>
                <a:cs typeface="Calibri" pitchFamily="34" charset="-120"/>
              </a:rPr>
              <a:t>Fast-moving AI capabilities may date specific findings</a:t>
            </a:r>
            <a:endParaRPr lang="en-US" sz="1200" dirty="0"/>
          </a:p>
          <a:p>
            <a:pPr marL="342900" indent="-342900">
              <a:lnSpc>
                <a:spcPct val="135000"/>
              </a:lnSpc>
              <a:buSzPct val="100000"/>
              <a:buChar char="•"/>
            </a:pPr>
            <a:r>
              <a:rPr lang="en-US" sz="1200" dirty="0">
                <a:solidFill>
                  <a:srgbClr val="1A1F36"/>
                </a:solidFill>
                <a:latin typeface="Calibri" pitchFamily="34" charset="0"/>
                <a:ea typeface="Calibri" pitchFamily="34" charset="-122"/>
                <a:cs typeface="Calibri" pitchFamily="34" charset="-120"/>
              </a:rPr>
              <a:t>Cross-sectional data limits causal inference — associations, not causation</a:t>
            </a:r>
            <a:endParaRPr lang="en-US" sz="1200" dirty="0"/>
          </a:p>
        </p:txBody>
      </p:sp>
      <p:sp>
        <p:nvSpPr>
          <p:cNvPr id="19" name="Text 15"/>
          <p:cNvSpPr/>
          <p:nvPr/>
        </p:nvSpPr>
        <p:spPr>
          <a:xfrm>
            <a:off x="457200" y="6473952"/>
            <a:ext cx="8229600" cy="274320"/>
          </a:xfrm>
          <a:prstGeom prst="rect">
            <a:avLst/>
          </a:prstGeom>
          <a:noFill/>
          <a:ln/>
        </p:spPr>
        <p:txBody>
          <a:bodyPr wrap="square" rtlCol="0" anchor="ctr"/>
          <a:lstStyle/>
          <a:p>
            <a:pPr marL="0" indent="0">
              <a:buNone/>
            </a:pPr>
            <a:r>
              <a:rPr lang="en-US" sz="900" dirty="0">
                <a:solidFill>
                  <a:srgbClr val="5B6B8C"/>
                </a:solidFill>
                <a:latin typeface="Calibri" pitchFamily="34" charset="0"/>
                <a:ea typeface="Calibri" pitchFamily="34" charset="-122"/>
                <a:cs typeface="Calibri" pitchFamily="34" charset="-120"/>
              </a:rPr>
              <a:t>AI &amp; Workforce Transformation  |  Sahyra Khan  |  ACFA7004</a:t>
            </a:r>
            <a:endParaRPr lang="en-US" sz="900" dirty="0"/>
          </a:p>
        </p:txBody>
      </p:sp>
      <p:sp>
        <p:nvSpPr>
          <p:cNvPr id="20" name="Text 16"/>
          <p:cNvSpPr/>
          <p:nvPr/>
        </p:nvSpPr>
        <p:spPr>
          <a:xfrm>
            <a:off x="11277295" y="6473952"/>
            <a:ext cx="457200" cy="274320"/>
          </a:xfrm>
          <a:prstGeom prst="rect">
            <a:avLst/>
          </a:prstGeom>
          <a:noFill/>
          <a:ln/>
        </p:spPr>
        <p:txBody>
          <a:bodyPr wrap="square" rtlCol="0" anchor="ctr"/>
          <a:lstStyle/>
          <a:p>
            <a:pPr marL="0" indent="0" algn="r">
              <a:buNone/>
            </a:pPr>
            <a:r>
              <a:rPr lang="en-US" sz="900" dirty="0">
                <a:solidFill>
                  <a:srgbClr val="5B6B8C"/>
                </a:solidFill>
                <a:latin typeface="Calibri" pitchFamily="34" charset="0"/>
                <a:ea typeface="Calibri" pitchFamily="34" charset="-122"/>
                <a:cs typeface="Calibri" pitchFamily="34" charset="-120"/>
              </a:rPr>
              <a:t>11</a:t>
            </a:r>
            <a:endParaRPr lang="en-US" sz="9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548640" y="384048"/>
            <a:ext cx="7315200" cy="320040"/>
          </a:xfrm>
          <a:prstGeom prst="rect">
            <a:avLst/>
          </a:prstGeom>
          <a:noFill/>
          <a:ln/>
        </p:spPr>
        <p:txBody>
          <a:bodyPr wrap="square" rtlCol="0" anchor="ctr"/>
          <a:lstStyle/>
          <a:p>
            <a:pPr marL="0" indent="0">
              <a:buNone/>
            </a:pPr>
            <a:r>
              <a:rPr lang="en-US" sz="1300" b="1" kern="0" spc="200" dirty="0">
                <a:solidFill>
                  <a:srgbClr val="FF7A59"/>
                </a:solidFill>
                <a:latin typeface="Calibri" pitchFamily="34" charset="0"/>
                <a:ea typeface="Calibri" pitchFamily="34" charset="-122"/>
                <a:cs typeface="Calibri" pitchFamily="34" charset="-120"/>
              </a:rPr>
              <a:t>CONCLUSION</a:t>
            </a:r>
            <a:endParaRPr lang="en-US" sz="1300" dirty="0"/>
          </a:p>
        </p:txBody>
      </p:sp>
      <p:sp>
        <p:nvSpPr>
          <p:cNvPr id="3" name="Text 1"/>
          <p:cNvSpPr/>
          <p:nvPr/>
        </p:nvSpPr>
        <p:spPr>
          <a:xfrm>
            <a:off x="548640" y="658368"/>
            <a:ext cx="10515600" cy="731520"/>
          </a:xfrm>
          <a:prstGeom prst="rect">
            <a:avLst/>
          </a:prstGeom>
          <a:noFill/>
          <a:ln/>
        </p:spPr>
        <p:txBody>
          <a:bodyPr wrap="square" rtlCol="0" anchor="ctr"/>
          <a:lstStyle/>
          <a:p>
            <a:pPr marL="0" indent="0">
              <a:buNone/>
            </a:pPr>
            <a:r>
              <a:rPr lang="en-US" sz="3000" b="1" dirty="0">
                <a:solidFill>
                  <a:srgbClr val="1E2761"/>
                </a:solidFill>
                <a:latin typeface="Cambria" pitchFamily="34" charset="0"/>
                <a:ea typeface="Cambria" pitchFamily="34" charset="-122"/>
                <a:cs typeface="Cambria" pitchFamily="34" charset="-120"/>
              </a:rPr>
              <a:t>Bringing It All Together</a:t>
            </a:r>
            <a:endParaRPr lang="en-US" sz="3000" dirty="0"/>
          </a:p>
        </p:txBody>
      </p:sp>
      <p:sp>
        <p:nvSpPr>
          <p:cNvPr id="4" name="Shape 2"/>
          <p:cNvSpPr/>
          <p:nvPr/>
        </p:nvSpPr>
        <p:spPr>
          <a:xfrm>
            <a:off x="548640" y="1463040"/>
            <a:ext cx="11064240" cy="1097280"/>
          </a:xfrm>
          <a:prstGeom prst="roundRect">
            <a:avLst>
              <a:gd name="adj" fmla="val 6667"/>
            </a:avLst>
          </a:prstGeom>
          <a:solidFill>
            <a:srgbClr val="1E2761"/>
          </a:solidFill>
          <a:ln/>
        </p:spPr>
        <p:txBody>
          <a:bodyPr/>
          <a:lstStyle/>
          <a:p>
            <a:endParaRPr lang="en-GB"/>
          </a:p>
        </p:txBody>
      </p:sp>
      <p:sp>
        <p:nvSpPr>
          <p:cNvPr id="5" name="Shape 3"/>
          <p:cNvSpPr/>
          <p:nvPr/>
        </p:nvSpPr>
        <p:spPr>
          <a:xfrm>
            <a:off x="777240" y="1627632"/>
            <a:ext cx="713232" cy="713232"/>
          </a:xfrm>
          <a:prstGeom prst="ellipse">
            <a:avLst/>
          </a:prstGeom>
          <a:solidFill>
            <a:srgbClr val="394394"/>
          </a:solidFill>
          <a:ln/>
        </p:spPr>
        <p:txBody>
          <a:bodyPr/>
          <a:lstStyle/>
          <a:p>
            <a:endParaRPr lang="en-GB"/>
          </a:p>
        </p:txBody>
      </p:sp>
      <p:pic>
        <p:nvPicPr>
          <p:cNvPr id="6" name="Image 0" descr="preencoded.png"/>
          <p:cNvPicPr>
            <a:picLocks noChangeAspect="1"/>
          </p:cNvPicPr>
          <p:nvPr/>
        </p:nvPicPr>
        <p:blipFill>
          <a:blip r:embed="rId3"/>
          <a:stretch>
            <a:fillRect/>
          </a:stretch>
        </p:blipFill>
        <p:spPr>
          <a:xfrm>
            <a:off x="869960" y="1720352"/>
            <a:ext cx="527792" cy="527792"/>
          </a:xfrm>
          <a:prstGeom prst="rect">
            <a:avLst/>
          </a:prstGeom>
        </p:spPr>
      </p:pic>
      <p:sp>
        <p:nvSpPr>
          <p:cNvPr id="7" name="Text 4"/>
          <p:cNvSpPr/>
          <p:nvPr/>
        </p:nvSpPr>
        <p:spPr>
          <a:xfrm>
            <a:off x="1645920" y="1536192"/>
            <a:ext cx="9784080" cy="914400"/>
          </a:xfrm>
          <a:prstGeom prst="rect">
            <a:avLst/>
          </a:prstGeom>
          <a:noFill/>
          <a:ln/>
        </p:spPr>
        <p:txBody>
          <a:bodyPr wrap="square" rtlCol="0" anchor="ctr"/>
          <a:lstStyle/>
          <a:p>
            <a:pPr marL="0" indent="0">
              <a:lnSpc>
                <a:spcPct val="115000"/>
              </a:lnSpc>
              <a:buNone/>
            </a:pPr>
            <a:r>
              <a:rPr lang="en-US" sz="1300" dirty="0">
                <a:solidFill>
                  <a:srgbClr val="FFFFFF"/>
                </a:solidFill>
                <a:latin typeface="Calibri" pitchFamily="34" charset="0"/>
                <a:ea typeface="Calibri" pitchFamily="34" charset="-122"/>
                <a:cs typeface="Calibri" pitchFamily="34" charset="-120"/>
              </a:rPr>
              <a:t>AI is transforming employment faster than organisations and policy can adapt — this research closes that gap by turning global displacement estimates into practical, evidence-based guidance for the UK workforce transition.</a:t>
            </a:r>
            <a:endParaRPr lang="en-US" sz="1300" dirty="0"/>
          </a:p>
        </p:txBody>
      </p:sp>
      <p:sp>
        <p:nvSpPr>
          <p:cNvPr id="8" name="Shape 5"/>
          <p:cNvSpPr/>
          <p:nvPr/>
        </p:nvSpPr>
        <p:spPr>
          <a:xfrm>
            <a:off x="548640" y="2788920"/>
            <a:ext cx="2697480" cy="2651760"/>
          </a:xfrm>
          <a:prstGeom prst="roundRect">
            <a:avLst>
              <a:gd name="adj" fmla="val 2759"/>
            </a:avLst>
          </a:prstGeom>
          <a:solidFill>
            <a:srgbClr val="F4F7FD"/>
          </a:solidFill>
          <a:ln/>
        </p:spPr>
        <p:txBody>
          <a:bodyPr/>
          <a:lstStyle/>
          <a:p>
            <a:endParaRPr lang="en-GB"/>
          </a:p>
        </p:txBody>
      </p:sp>
      <p:sp>
        <p:nvSpPr>
          <p:cNvPr id="9" name="Shape 6"/>
          <p:cNvSpPr/>
          <p:nvPr/>
        </p:nvSpPr>
        <p:spPr>
          <a:xfrm>
            <a:off x="713232" y="2971800"/>
            <a:ext cx="548640" cy="548640"/>
          </a:xfrm>
          <a:prstGeom prst="ellipse">
            <a:avLst/>
          </a:prstGeom>
          <a:solidFill>
            <a:srgbClr val="FFFFFF"/>
          </a:solidFill>
          <a:ln/>
        </p:spPr>
        <p:txBody>
          <a:bodyPr/>
          <a:lstStyle/>
          <a:p>
            <a:endParaRPr lang="en-GB"/>
          </a:p>
        </p:txBody>
      </p:sp>
      <p:pic>
        <p:nvPicPr>
          <p:cNvPr id="10" name="Image 1" descr="preencoded.png"/>
          <p:cNvPicPr>
            <a:picLocks noChangeAspect="1"/>
          </p:cNvPicPr>
          <p:nvPr/>
        </p:nvPicPr>
        <p:blipFill>
          <a:blip r:embed="rId4"/>
          <a:stretch>
            <a:fillRect/>
          </a:stretch>
        </p:blipFill>
        <p:spPr>
          <a:xfrm>
            <a:off x="784555" y="3043123"/>
            <a:ext cx="405994" cy="405994"/>
          </a:xfrm>
          <a:prstGeom prst="rect">
            <a:avLst/>
          </a:prstGeom>
        </p:spPr>
      </p:pic>
      <p:sp>
        <p:nvSpPr>
          <p:cNvPr id="11" name="Text 7"/>
          <p:cNvSpPr/>
          <p:nvPr/>
        </p:nvSpPr>
        <p:spPr>
          <a:xfrm>
            <a:off x="713232" y="3611880"/>
            <a:ext cx="2368296" cy="365760"/>
          </a:xfrm>
          <a:prstGeom prst="rect">
            <a:avLst/>
          </a:prstGeom>
          <a:noFill/>
          <a:ln/>
        </p:spPr>
        <p:txBody>
          <a:bodyPr wrap="square" rtlCol="0" anchor="ctr"/>
          <a:lstStyle/>
          <a:p>
            <a:pPr marL="0" indent="0">
              <a:buNone/>
            </a:pPr>
            <a:r>
              <a:rPr lang="en-US" sz="1300" b="1" dirty="0">
                <a:solidFill>
                  <a:srgbClr val="1E2761"/>
                </a:solidFill>
                <a:latin typeface="Calibri" pitchFamily="34" charset="0"/>
                <a:ea typeface="Calibri" pitchFamily="34" charset="-122"/>
                <a:cs typeface="Calibri" pitchFamily="34" charset="-120"/>
              </a:rPr>
              <a:t>What I'm Doing</a:t>
            </a:r>
            <a:endParaRPr lang="en-US" sz="1300" dirty="0"/>
          </a:p>
        </p:txBody>
      </p:sp>
      <p:sp>
        <p:nvSpPr>
          <p:cNvPr id="12" name="Text 8"/>
          <p:cNvSpPr/>
          <p:nvPr/>
        </p:nvSpPr>
        <p:spPr>
          <a:xfrm>
            <a:off x="713232" y="3977640"/>
            <a:ext cx="2368296" cy="1371600"/>
          </a:xfrm>
          <a:prstGeom prst="rect">
            <a:avLst/>
          </a:prstGeom>
          <a:noFill/>
          <a:ln/>
        </p:spPr>
        <p:txBody>
          <a:bodyPr wrap="square" rtlCol="0" anchor="ctr"/>
          <a:lstStyle/>
          <a:p>
            <a:pPr marL="0" indent="0">
              <a:lnSpc>
                <a:spcPct val="120000"/>
              </a:lnSpc>
              <a:buNone/>
            </a:pPr>
            <a:r>
              <a:rPr lang="en-US" sz="1050" dirty="0">
                <a:solidFill>
                  <a:srgbClr val="1A1F36"/>
                </a:solidFill>
                <a:latin typeface="Calibri" pitchFamily="34" charset="0"/>
                <a:ea typeface="Calibri" pitchFamily="34" charset="-122"/>
                <a:cs typeface="Calibri" pitchFamily="34" charset="-120"/>
              </a:rPr>
              <a:t>Investigating how AI reshapes jobs, skills, and organisational readiness across sectors — and what actually helps people and businesses adapt.</a:t>
            </a:r>
            <a:endParaRPr lang="en-US" sz="1050" dirty="0"/>
          </a:p>
        </p:txBody>
      </p:sp>
      <p:sp>
        <p:nvSpPr>
          <p:cNvPr id="13" name="Shape 9"/>
          <p:cNvSpPr/>
          <p:nvPr/>
        </p:nvSpPr>
        <p:spPr>
          <a:xfrm>
            <a:off x="3364992" y="2788920"/>
            <a:ext cx="2697480" cy="2651760"/>
          </a:xfrm>
          <a:prstGeom prst="roundRect">
            <a:avLst>
              <a:gd name="adj" fmla="val 2759"/>
            </a:avLst>
          </a:prstGeom>
          <a:solidFill>
            <a:srgbClr val="F4F7FD"/>
          </a:solidFill>
          <a:ln/>
        </p:spPr>
        <p:txBody>
          <a:bodyPr/>
          <a:lstStyle/>
          <a:p>
            <a:endParaRPr lang="en-GB"/>
          </a:p>
        </p:txBody>
      </p:sp>
      <p:sp>
        <p:nvSpPr>
          <p:cNvPr id="14" name="Shape 10"/>
          <p:cNvSpPr/>
          <p:nvPr/>
        </p:nvSpPr>
        <p:spPr>
          <a:xfrm>
            <a:off x="3529584" y="2971800"/>
            <a:ext cx="548640" cy="548640"/>
          </a:xfrm>
          <a:prstGeom prst="ellipse">
            <a:avLst/>
          </a:prstGeom>
          <a:solidFill>
            <a:srgbClr val="FFFFFF"/>
          </a:solidFill>
          <a:ln/>
        </p:spPr>
        <p:txBody>
          <a:bodyPr/>
          <a:lstStyle/>
          <a:p>
            <a:endParaRPr lang="en-GB"/>
          </a:p>
        </p:txBody>
      </p:sp>
      <p:pic>
        <p:nvPicPr>
          <p:cNvPr id="15" name="Image 2" descr="preencoded.png"/>
          <p:cNvPicPr>
            <a:picLocks noChangeAspect="1"/>
          </p:cNvPicPr>
          <p:nvPr/>
        </p:nvPicPr>
        <p:blipFill>
          <a:blip r:embed="rId5"/>
          <a:stretch>
            <a:fillRect/>
          </a:stretch>
        </p:blipFill>
        <p:spPr>
          <a:xfrm>
            <a:off x="3600907" y="3043123"/>
            <a:ext cx="405994" cy="405994"/>
          </a:xfrm>
          <a:prstGeom prst="rect">
            <a:avLst/>
          </a:prstGeom>
        </p:spPr>
      </p:pic>
      <p:sp>
        <p:nvSpPr>
          <p:cNvPr id="16" name="Text 11"/>
          <p:cNvSpPr/>
          <p:nvPr/>
        </p:nvSpPr>
        <p:spPr>
          <a:xfrm>
            <a:off x="3529584" y="3611880"/>
            <a:ext cx="2368296" cy="365760"/>
          </a:xfrm>
          <a:prstGeom prst="rect">
            <a:avLst/>
          </a:prstGeom>
          <a:noFill/>
          <a:ln/>
        </p:spPr>
        <p:txBody>
          <a:bodyPr wrap="square" rtlCol="0" anchor="ctr"/>
          <a:lstStyle/>
          <a:p>
            <a:pPr marL="0" indent="0">
              <a:buNone/>
            </a:pPr>
            <a:r>
              <a:rPr lang="en-US" sz="1300" b="1" dirty="0">
                <a:solidFill>
                  <a:srgbClr val="1E2761"/>
                </a:solidFill>
                <a:latin typeface="Calibri" pitchFamily="34" charset="0"/>
                <a:ea typeface="Calibri" pitchFamily="34" charset="-122"/>
                <a:cs typeface="Calibri" pitchFamily="34" charset="-120"/>
              </a:rPr>
              <a:t>How I'm Doing It</a:t>
            </a:r>
            <a:endParaRPr lang="en-US" sz="1300" dirty="0"/>
          </a:p>
        </p:txBody>
      </p:sp>
      <p:sp>
        <p:nvSpPr>
          <p:cNvPr id="17" name="Text 12"/>
          <p:cNvSpPr/>
          <p:nvPr/>
        </p:nvSpPr>
        <p:spPr>
          <a:xfrm>
            <a:off x="3529584" y="3977640"/>
            <a:ext cx="2368296" cy="1371600"/>
          </a:xfrm>
          <a:prstGeom prst="rect">
            <a:avLst/>
          </a:prstGeom>
          <a:noFill/>
          <a:ln/>
        </p:spPr>
        <p:txBody>
          <a:bodyPr wrap="square" rtlCol="0" anchor="ctr"/>
          <a:lstStyle/>
          <a:p>
            <a:pPr marL="0" indent="0">
              <a:lnSpc>
                <a:spcPct val="120000"/>
              </a:lnSpc>
              <a:buNone/>
            </a:pPr>
            <a:r>
              <a:rPr lang="en-US" sz="1050" dirty="0">
                <a:solidFill>
                  <a:srgbClr val="1A1F36"/>
                </a:solidFill>
                <a:latin typeface="Calibri" pitchFamily="34" charset="0"/>
                <a:ea typeface="Calibri" pitchFamily="34" charset="-122"/>
                <a:cs typeface="Calibri" pitchFamily="34" charset="-120"/>
              </a:rPr>
              <a:t>A mixed-methods design: secondary employment data analysis paired with real-world organisational case studies (IBM, Amazon, AT&amp;T, Siemens, Denmark).</a:t>
            </a:r>
            <a:endParaRPr lang="en-US" sz="1050" dirty="0"/>
          </a:p>
        </p:txBody>
      </p:sp>
      <p:sp>
        <p:nvSpPr>
          <p:cNvPr id="18" name="Shape 13"/>
          <p:cNvSpPr/>
          <p:nvPr/>
        </p:nvSpPr>
        <p:spPr>
          <a:xfrm>
            <a:off x="6181344" y="2788920"/>
            <a:ext cx="2697480" cy="2651760"/>
          </a:xfrm>
          <a:prstGeom prst="roundRect">
            <a:avLst>
              <a:gd name="adj" fmla="val 2759"/>
            </a:avLst>
          </a:prstGeom>
          <a:solidFill>
            <a:srgbClr val="F4F7FD"/>
          </a:solidFill>
          <a:ln/>
        </p:spPr>
        <p:txBody>
          <a:bodyPr/>
          <a:lstStyle/>
          <a:p>
            <a:endParaRPr lang="en-GB"/>
          </a:p>
        </p:txBody>
      </p:sp>
      <p:sp>
        <p:nvSpPr>
          <p:cNvPr id="19" name="Shape 14"/>
          <p:cNvSpPr/>
          <p:nvPr/>
        </p:nvSpPr>
        <p:spPr>
          <a:xfrm>
            <a:off x="6345936" y="2971800"/>
            <a:ext cx="548640" cy="548640"/>
          </a:xfrm>
          <a:prstGeom prst="ellipse">
            <a:avLst/>
          </a:prstGeom>
          <a:solidFill>
            <a:srgbClr val="FFFFFF"/>
          </a:solidFill>
          <a:ln/>
        </p:spPr>
        <p:txBody>
          <a:bodyPr/>
          <a:lstStyle/>
          <a:p>
            <a:endParaRPr lang="en-GB"/>
          </a:p>
        </p:txBody>
      </p:sp>
      <p:pic>
        <p:nvPicPr>
          <p:cNvPr id="20" name="Image 3" descr="preencoded.png"/>
          <p:cNvPicPr>
            <a:picLocks noChangeAspect="1"/>
          </p:cNvPicPr>
          <p:nvPr/>
        </p:nvPicPr>
        <p:blipFill>
          <a:blip r:embed="rId6"/>
          <a:stretch>
            <a:fillRect/>
          </a:stretch>
        </p:blipFill>
        <p:spPr>
          <a:xfrm>
            <a:off x="6417259" y="3043123"/>
            <a:ext cx="405994" cy="405994"/>
          </a:xfrm>
          <a:prstGeom prst="rect">
            <a:avLst/>
          </a:prstGeom>
        </p:spPr>
      </p:pic>
      <p:sp>
        <p:nvSpPr>
          <p:cNvPr id="21" name="Text 15"/>
          <p:cNvSpPr/>
          <p:nvPr/>
        </p:nvSpPr>
        <p:spPr>
          <a:xfrm>
            <a:off x="6345936" y="3611880"/>
            <a:ext cx="2368296" cy="365760"/>
          </a:xfrm>
          <a:prstGeom prst="rect">
            <a:avLst/>
          </a:prstGeom>
          <a:noFill/>
          <a:ln/>
        </p:spPr>
        <p:txBody>
          <a:bodyPr wrap="square" rtlCol="0" anchor="ctr"/>
          <a:lstStyle/>
          <a:p>
            <a:pPr marL="0" indent="0">
              <a:buNone/>
            </a:pPr>
            <a:r>
              <a:rPr lang="en-US" sz="1300" b="1" dirty="0">
                <a:solidFill>
                  <a:srgbClr val="1E2761"/>
                </a:solidFill>
                <a:latin typeface="Calibri" pitchFamily="34" charset="0"/>
                <a:ea typeface="Calibri" pitchFamily="34" charset="-122"/>
                <a:cs typeface="Calibri" pitchFamily="34" charset="-120"/>
              </a:rPr>
              <a:t>Why It Matters</a:t>
            </a:r>
            <a:endParaRPr lang="en-US" sz="1300" dirty="0"/>
          </a:p>
        </p:txBody>
      </p:sp>
      <p:sp>
        <p:nvSpPr>
          <p:cNvPr id="22" name="Text 16"/>
          <p:cNvSpPr/>
          <p:nvPr/>
        </p:nvSpPr>
        <p:spPr>
          <a:xfrm>
            <a:off x="6345936" y="3977640"/>
            <a:ext cx="2368296" cy="1371600"/>
          </a:xfrm>
          <a:prstGeom prst="rect">
            <a:avLst/>
          </a:prstGeom>
          <a:noFill/>
          <a:ln/>
        </p:spPr>
        <p:txBody>
          <a:bodyPr wrap="square" rtlCol="0" anchor="ctr"/>
          <a:lstStyle/>
          <a:p>
            <a:pPr marL="0" indent="0">
              <a:lnSpc>
                <a:spcPct val="120000"/>
              </a:lnSpc>
              <a:buNone/>
            </a:pPr>
            <a:r>
              <a:rPr lang="en-US" sz="1050" dirty="0">
                <a:solidFill>
                  <a:srgbClr val="1A1F36"/>
                </a:solidFill>
                <a:latin typeface="Calibri" pitchFamily="34" charset="0"/>
                <a:ea typeface="Calibri" pitchFamily="34" charset="-122"/>
                <a:cs typeface="Calibri" pitchFamily="34" charset="-120"/>
              </a:rPr>
              <a:t>Fills a genuine gap — most research covers job losses or business gains, not the practical transition in between, and rarely with a UK focus.</a:t>
            </a:r>
            <a:endParaRPr lang="en-US" sz="1050" dirty="0"/>
          </a:p>
        </p:txBody>
      </p:sp>
      <p:sp>
        <p:nvSpPr>
          <p:cNvPr id="23" name="Shape 17"/>
          <p:cNvSpPr/>
          <p:nvPr/>
        </p:nvSpPr>
        <p:spPr>
          <a:xfrm>
            <a:off x="8997696" y="2788920"/>
            <a:ext cx="2697480" cy="2651760"/>
          </a:xfrm>
          <a:prstGeom prst="roundRect">
            <a:avLst>
              <a:gd name="adj" fmla="val 2759"/>
            </a:avLst>
          </a:prstGeom>
          <a:solidFill>
            <a:srgbClr val="F4F7FD"/>
          </a:solidFill>
          <a:ln/>
        </p:spPr>
        <p:txBody>
          <a:bodyPr/>
          <a:lstStyle/>
          <a:p>
            <a:endParaRPr lang="en-GB"/>
          </a:p>
        </p:txBody>
      </p:sp>
      <p:sp>
        <p:nvSpPr>
          <p:cNvPr id="24" name="Shape 18"/>
          <p:cNvSpPr/>
          <p:nvPr/>
        </p:nvSpPr>
        <p:spPr>
          <a:xfrm>
            <a:off x="9162288" y="2971800"/>
            <a:ext cx="548640" cy="548640"/>
          </a:xfrm>
          <a:prstGeom prst="ellipse">
            <a:avLst/>
          </a:prstGeom>
          <a:solidFill>
            <a:srgbClr val="FFFFFF"/>
          </a:solidFill>
          <a:ln/>
        </p:spPr>
        <p:txBody>
          <a:bodyPr/>
          <a:lstStyle/>
          <a:p>
            <a:endParaRPr lang="en-GB"/>
          </a:p>
        </p:txBody>
      </p:sp>
      <p:pic>
        <p:nvPicPr>
          <p:cNvPr id="25" name="Image 4" descr="preencoded.png"/>
          <p:cNvPicPr>
            <a:picLocks noChangeAspect="1"/>
          </p:cNvPicPr>
          <p:nvPr/>
        </p:nvPicPr>
        <p:blipFill>
          <a:blip r:embed="rId3"/>
          <a:stretch>
            <a:fillRect/>
          </a:stretch>
        </p:blipFill>
        <p:spPr>
          <a:xfrm>
            <a:off x="9233611" y="3043123"/>
            <a:ext cx="405994" cy="405994"/>
          </a:xfrm>
          <a:prstGeom prst="rect">
            <a:avLst/>
          </a:prstGeom>
        </p:spPr>
      </p:pic>
      <p:sp>
        <p:nvSpPr>
          <p:cNvPr id="26" name="Text 19"/>
          <p:cNvSpPr/>
          <p:nvPr/>
        </p:nvSpPr>
        <p:spPr>
          <a:xfrm>
            <a:off x="9162288" y="3611880"/>
            <a:ext cx="2368296" cy="365760"/>
          </a:xfrm>
          <a:prstGeom prst="rect">
            <a:avLst/>
          </a:prstGeom>
          <a:noFill/>
          <a:ln/>
        </p:spPr>
        <p:txBody>
          <a:bodyPr wrap="square" rtlCol="0" anchor="ctr"/>
          <a:lstStyle/>
          <a:p>
            <a:pPr marL="0" indent="0">
              <a:buNone/>
            </a:pPr>
            <a:r>
              <a:rPr lang="en-US" sz="1300" b="1" dirty="0">
                <a:solidFill>
                  <a:srgbClr val="1E2761"/>
                </a:solidFill>
                <a:latin typeface="Calibri" pitchFamily="34" charset="0"/>
                <a:ea typeface="Calibri" pitchFamily="34" charset="-122"/>
                <a:cs typeface="Calibri" pitchFamily="34" charset="-120"/>
              </a:rPr>
              <a:t>What It Delivers</a:t>
            </a:r>
            <a:endParaRPr lang="en-US" sz="1300" dirty="0"/>
          </a:p>
        </p:txBody>
      </p:sp>
      <p:sp>
        <p:nvSpPr>
          <p:cNvPr id="27" name="Text 20"/>
          <p:cNvSpPr/>
          <p:nvPr/>
        </p:nvSpPr>
        <p:spPr>
          <a:xfrm>
            <a:off x="9162288" y="3977640"/>
            <a:ext cx="2368296" cy="1371600"/>
          </a:xfrm>
          <a:prstGeom prst="rect">
            <a:avLst/>
          </a:prstGeom>
          <a:noFill/>
          <a:ln/>
        </p:spPr>
        <p:txBody>
          <a:bodyPr wrap="square" rtlCol="0" anchor="ctr"/>
          <a:lstStyle/>
          <a:p>
            <a:pPr marL="0" indent="0">
              <a:lnSpc>
                <a:spcPct val="120000"/>
              </a:lnSpc>
              <a:buNone/>
            </a:pPr>
            <a:r>
              <a:rPr lang="en-US" sz="1050" dirty="0">
                <a:solidFill>
                  <a:srgbClr val="1A1F36"/>
                </a:solidFill>
                <a:latin typeface="Calibri" pitchFamily="34" charset="0"/>
                <a:ea typeface="Calibri" pitchFamily="34" charset="-122"/>
                <a:cs typeface="Calibri" pitchFamily="34" charset="-120"/>
              </a:rPr>
              <a:t>A practical, evidence-based framework to help organisations, policymakers, and educators support workers through AI-driven change.</a:t>
            </a:r>
            <a:endParaRPr lang="en-US" sz="1050" dirty="0"/>
          </a:p>
        </p:txBody>
      </p:sp>
      <p:sp>
        <p:nvSpPr>
          <p:cNvPr id="28" name="Text 21"/>
          <p:cNvSpPr/>
          <p:nvPr/>
        </p:nvSpPr>
        <p:spPr>
          <a:xfrm>
            <a:off x="457200" y="6473952"/>
            <a:ext cx="8229600" cy="274320"/>
          </a:xfrm>
          <a:prstGeom prst="rect">
            <a:avLst/>
          </a:prstGeom>
          <a:noFill/>
          <a:ln/>
        </p:spPr>
        <p:txBody>
          <a:bodyPr wrap="square" rtlCol="0" anchor="ctr"/>
          <a:lstStyle/>
          <a:p>
            <a:pPr marL="0" indent="0">
              <a:buNone/>
            </a:pPr>
            <a:r>
              <a:rPr lang="en-US" sz="900" dirty="0">
                <a:solidFill>
                  <a:srgbClr val="5B6B8C"/>
                </a:solidFill>
                <a:latin typeface="Calibri" pitchFamily="34" charset="0"/>
                <a:ea typeface="Calibri" pitchFamily="34" charset="-122"/>
                <a:cs typeface="Calibri" pitchFamily="34" charset="-120"/>
              </a:rPr>
              <a:t>AI &amp; Workforce Transformation  |  Sahyra Khan  |  ACFA7004</a:t>
            </a:r>
            <a:endParaRPr lang="en-US" sz="900" dirty="0"/>
          </a:p>
        </p:txBody>
      </p:sp>
      <p:sp>
        <p:nvSpPr>
          <p:cNvPr id="29" name="Text 22"/>
          <p:cNvSpPr/>
          <p:nvPr/>
        </p:nvSpPr>
        <p:spPr>
          <a:xfrm>
            <a:off x="11277295" y="6473952"/>
            <a:ext cx="457200" cy="274320"/>
          </a:xfrm>
          <a:prstGeom prst="rect">
            <a:avLst/>
          </a:prstGeom>
          <a:noFill/>
          <a:ln/>
        </p:spPr>
        <p:txBody>
          <a:bodyPr wrap="square" rtlCol="0" anchor="ctr"/>
          <a:lstStyle/>
          <a:p>
            <a:pPr marL="0" indent="0" algn="r">
              <a:buNone/>
            </a:pPr>
            <a:r>
              <a:rPr lang="en-US" sz="900" dirty="0">
                <a:solidFill>
                  <a:srgbClr val="5B6B8C"/>
                </a:solidFill>
                <a:latin typeface="Calibri" pitchFamily="34" charset="0"/>
                <a:ea typeface="Calibri" pitchFamily="34" charset="-122"/>
                <a:cs typeface="Calibri" pitchFamily="34" charset="-120"/>
              </a:rPr>
              <a:t>13</a:t>
            </a:r>
            <a:endParaRPr lang="en-US" sz="9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2">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384048"/>
            <a:ext cx="7315200" cy="320040"/>
          </a:xfrm>
          <a:prstGeom prst="rect">
            <a:avLst/>
          </a:prstGeom>
          <a:noFill/>
          <a:ln/>
        </p:spPr>
        <p:txBody>
          <a:bodyPr wrap="square" rtlCol="0" anchor="ctr"/>
          <a:lstStyle/>
          <a:p>
            <a:pPr marL="0" indent="0">
              <a:buNone/>
            </a:pPr>
            <a:r>
              <a:rPr lang="en-US" sz="1300" b="1" kern="0" spc="200" dirty="0">
                <a:solidFill>
                  <a:srgbClr val="FF7A59"/>
                </a:solidFill>
                <a:latin typeface="Calibri" pitchFamily="34" charset="0"/>
                <a:ea typeface="Calibri" pitchFamily="34" charset="-122"/>
                <a:cs typeface="Calibri" pitchFamily="34" charset="-120"/>
              </a:rPr>
              <a:t>REFERENCES</a:t>
            </a:r>
            <a:endParaRPr lang="en-US" sz="1300" dirty="0"/>
          </a:p>
        </p:txBody>
      </p:sp>
      <p:sp>
        <p:nvSpPr>
          <p:cNvPr id="3" name="Text 1"/>
          <p:cNvSpPr/>
          <p:nvPr/>
        </p:nvSpPr>
        <p:spPr>
          <a:xfrm>
            <a:off x="548640" y="658368"/>
            <a:ext cx="10515600" cy="731520"/>
          </a:xfrm>
          <a:prstGeom prst="rect">
            <a:avLst/>
          </a:prstGeom>
          <a:noFill/>
          <a:ln/>
        </p:spPr>
        <p:txBody>
          <a:bodyPr wrap="square" rtlCol="0" anchor="ctr"/>
          <a:lstStyle/>
          <a:p>
            <a:pPr marL="0" indent="0">
              <a:buNone/>
            </a:pPr>
            <a:r>
              <a:rPr lang="en-US" sz="3000" b="1" dirty="0">
                <a:solidFill>
                  <a:srgbClr val="1E2761"/>
                </a:solidFill>
                <a:latin typeface="Cambria" pitchFamily="34" charset="0"/>
                <a:ea typeface="Cambria" pitchFamily="34" charset="-122"/>
                <a:cs typeface="Cambria" pitchFamily="34" charset="-120"/>
              </a:rPr>
              <a:t>Key Sources (IEEE Style)</a:t>
            </a:r>
            <a:endParaRPr lang="en-US" sz="3000" dirty="0"/>
          </a:p>
        </p:txBody>
      </p:sp>
      <p:sp>
        <p:nvSpPr>
          <p:cNvPr id="4" name="Shape 2"/>
          <p:cNvSpPr/>
          <p:nvPr/>
        </p:nvSpPr>
        <p:spPr>
          <a:xfrm>
            <a:off x="548640" y="1554480"/>
            <a:ext cx="566928" cy="384048"/>
          </a:xfrm>
          <a:prstGeom prst="roundRect">
            <a:avLst>
              <a:gd name="adj" fmla="val 14286"/>
            </a:avLst>
          </a:prstGeom>
          <a:solidFill>
            <a:srgbClr val="1E2761"/>
          </a:solidFill>
          <a:ln/>
        </p:spPr>
        <p:txBody>
          <a:bodyPr/>
          <a:lstStyle/>
          <a:p>
            <a:endParaRPr lang="en-GB"/>
          </a:p>
        </p:txBody>
      </p:sp>
      <p:sp>
        <p:nvSpPr>
          <p:cNvPr id="5" name="Text 3"/>
          <p:cNvSpPr/>
          <p:nvPr/>
        </p:nvSpPr>
        <p:spPr>
          <a:xfrm>
            <a:off x="548640" y="1554480"/>
            <a:ext cx="566928" cy="384048"/>
          </a:xfrm>
          <a:prstGeom prst="rect">
            <a:avLst/>
          </a:prstGeom>
          <a:noFill/>
          <a:ln/>
        </p:spPr>
        <p:txBody>
          <a:bodyPr wrap="square" rtlCol="0" anchor="ctr"/>
          <a:lstStyle/>
          <a:p>
            <a:pPr marL="0" indent="0" algn="ctr">
              <a:buNone/>
            </a:pPr>
            <a:r>
              <a:rPr lang="en-US" sz="1150" b="1" dirty="0">
                <a:solidFill>
                  <a:srgbClr val="FFFFFF"/>
                </a:solidFill>
                <a:latin typeface="Calibri" pitchFamily="34" charset="0"/>
                <a:ea typeface="Calibri" pitchFamily="34" charset="-122"/>
                <a:cs typeface="Calibri" pitchFamily="34" charset="-120"/>
              </a:rPr>
              <a:t>[8]</a:t>
            </a:r>
            <a:endParaRPr lang="en-US" sz="1150" dirty="0"/>
          </a:p>
        </p:txBody>
      </p:sp>
      <p:sp>
        <p:nvSpPr>
          <p:cNvPr id="6" name="Shape 4"/>
          <p:cNvSpPr/>
          <p:nvPr/>
        </p:nvSpPr>
        <p:spPr>
          <a:xfrm>
            <a:off x="1207008" y="1554480"/>
            <a:ext cx="566928" cy="384048"/>
          </a:xfrm>
          <a:prstGeom prst="roundRect">
            <a:avLst>
              <a:gd name="adj" fmla="val 14286"/>
            </a:avLst>
          </a:prstGeom>
          <a:solidFill>
            <a:srgbClr val="FF7A59"/>
          </a:solidFill>
          <a:ln/>
        </p:spPr>
        <p:txBody>
          <a:bodyPr/>
          <a:lstStyle/>
          <a:p>
            <a:endParaRPr lang="en-GB"/>
          </a:p>
        </p:txBody>
      </p:sp>
      <p:sp>
        <p:nvSpPr>
          <p:cNvPr id="7" name="Text 5"/>
          <p:cNvSpPr/>
          <p:nvPr/>
        </p:nvSpPr>
        <p:spPr>
          <a:xfrm>
            <a:off x="1207008" y="1554480"/>
            <a:ext cx="566928" cy="384048"/>
          </a:xfrm>
          <a:prstGeom prst="rect">
            <a:avLst/>
          </a:prstGeom>
          <a:noFill/>
          <a:ln/>
        </p:spPr>
        <p:txBody>
          <a:bodyPr wrap="square" rtlCol="0" anchor="ctr"/>
          <a:lstStyle/>
          <a:p>
            <a:pPr marL="0" indent="0" algn="ctr">
              <a:buNone/>
            </a:pPr>
            <a:r>
              <a:rPr lang="en-US" sz="1150" b="1" dirty="0">
                <a:solidFill>
                  <a:srgbClr val="FFFFFF"/>
                </a:solidFill>
                <a:latin typeface="Calibri" pitchFamily="34" charset="0"/>
                <a:ea typeface="Calibri" pitchFamily="34" charset="-122"/>
                <a:cs typeface="Calibri" pitchFamily="34" charset="-120"/>
              </a:rPr>
              <a:t>2023</a:t>
            </a:r>
            <a:endParaRPr lang="en-US" sz="1150" dirty="0"/>
          </a:p>
        </p:txBody>
      </p:sp>
      <p:sp>
        <p:nvSpPr>
          <p:cNvPr id="8" name="Text 6"/>
          <p:cNvSpPr/>
          <p:nvPr/>
        </p:nvSpPr>
        <p:spPr>
          <a:xfrm>
            <a:off x="1965960" y="1536192"/>
            <a:ext cx="9418320" cy="457200"/>
          </a:xfrm>
          <a:prstGeom prst="rect">
            <a:avLst/>
          </a:prstGeom>
          <a:noFill/>
          <a:ln/>
        </p:spPr>
        <p:txBody>
          <a:bodyPr wrap="square" rtlCol="0" anchor="ctr"/>
          <a:lstStyle/>
          <a:p>
            <a:pPr marL="0" indent="0">
              <a:buNone/>
            </a:pPr>
            <a:r>
              <a:rPr lang="en-US" sz="1200" dirty="0">
                <a:solidFill>
                  <a:srgbClr val="1A1F36"/>
                </a:solidFill>
                <a:latin typeface="Calibri" pitchFamily="34" charset="0"/>
                <a:ea typeface="Calibri" pitchFamily="34" charset="-122"/>
                <a:cs typeface="Calibri" pitchFamily="34" charset="-120"/>
              </a:rPr>
              <a:t>World Economic Forum, “The Future of Jobs Report 2023,” WEF, Geneva.</a:t>
            </a:r>
            <a:endParaRPr lang="en-US" sz="1200" dirty="0"/>
          </a:p>
        </p:txBody>
      </p:sp>
      <p:sp>
        <p:nvSpPr>
          <p:cNvPr id="9" name="Shape 7"/>
          <p:cNvSpPr/>
          <p:nvPr/>
        </p:nvSpPr>
        <p:spPr>
          <a:xfrm>
            <a:off x="548640" y="2084832"/>
            <a:ext cx="566928" cy="384048"/>
          </a:xfrm>
          <a:prstGeom prst="roundRect">
            <a:avLst>
              <a:gd name="adj" fmla="val 14286"/>
            </a:avLst>
          </a:prstGeom>
          <a:solidFill>
            <a:srgbClr val="1E2761"/>
          </a:solidFill>
          <a:ln/>
        </p:spPr>
        <p:txBody>
          <a:bodyPr/>
          <a:lstStyle/>
          <a:p>
            <a:endParaRPr lang="en-GB"/>
          </a:p>
        </p:txBody>
      </p:sp>
      <p:sp>
        <p:nvSpPr>
          <p:cNvPr id="10" name="Text 8"/>
          <p:cNvSpPr/>
          <p:nvPr/>
        </p:nvSpPr>
        <p:spPr>
          <a:xfrm>
            <a:off x="548640" y="2084832"/>
            <a:ext cx="566928" cy="384048"/>
          </a:xfrm>
          <a:prstGeom prst="rect">
            <a:avLst/>
          </a:prstGeom>
          <a:noFill/>
          <a:ln/>
        </p:spPr>
        <p:txBody>
          <a:bodyPr wrap="square" rtlCol="0" anchor="ctr"/>
          <a:lstStyle/>
          <a:p>
            <a:pPr marL="0" indent="0" algn="ctr">
              <a:buNone/>
            </a:pPr>
            <a:r>
              <a:rPr lang="en-US" sz="1150" b="1" dirty="0">
                <a:solidFill>
                  <a:srgbClr val="FFFFFF"/>
                </a:solidFill>
                <a:latin typeface="Calibri" pitchFamily="34" charset="0"/>
                <a:ea typeface="Calibri" pitchFamily="34" charset="-122"/>
                <a:cs typeface="Calibri" pitchFamily="34" charset="-120"/>
              </a:rPr>
              <a:t>[7]</a:t>
            </a:r>
            <a:endParaRPr lang="en-US" sz="1150" dirty="0"/>
          </a:p>
        </p:txBody>
      </p:sp>
      <p:sp>
        <p:nvSpPr>
          <p:cNvPr id="11" name="Shape 9"/>
          <p:cNvSpPr/>
          <p:nvPr/>
        </p:nvSpPr>
        <p:spPr>
          <a:xfrm>
            <a:off x="1207008" y="2084832"/>
            <a:ext cx="566928" cy="384048"/>
          </a:xfrm>
          <a:prstGeom prst="roundRect">
            <a:avLst>
              <a:gd name="adj" fmla="val 14286"/>
            </a:avLst>
          </a:prstGeom>
          <a:solidFill>
            <a:srgbClr val="FF7A59"/>
          </a:solidFill>
          <a:ln/>
        </p:spPr>
        <p:txBody>
          <a:bodyPr/>
          <a:lstStyle/>
          <a:p>
            <a:endParaRPr lang="en-GB"/>
          </a:p>
        </p:txBody>
      </p:sp>
      <p:sp>
        <p:nvSpPr>
          <p:cNvPr id="12" name="Text 10"/>
          <p:cNvSpPr/>
          <p:nvPr/>
        </p:nvSpPr>
        <p:spPr>
          <a:xfrm>
            <a:off x="1207008" y="2084832"/>
            <a:ext cx="566928" cy="384048"/>
          </a:xfrm>
          <a:prstGeom prst="rect">
            <a:avLst/>
          </a:prstGeom>
          <a:noFill/>
          <a:ln/>
        </p:spPr>
        <p:txBody>
          <a:bodyPr wrap="square" rtlCol="0" anchor="ctr"/>
          <a:lstStyle/>
          <a:p>
            <a:pPr marL="0" indent="0" algn="ctr">
              <a:buNone/>
            </a:pPr>
            <a:r>
              <a:rPr lang="en-US" sz="1150" b="1" dirty="0">
                <a:solidFill>
                  <a:srgbClr val="FFFFFF"/>
                </a:solidFill>
                <a:latin typeface="Calibri" pitchFamily="34" charset="0"/>
                <a:ea typeface="Calibri" pitchFamily="34" charset="-122"/>
                <a:cs typeface="Calibri" pitchFamily="34" charset="-120"/>
              </a:rPr>
              <a:t>2023</a:t>
            </a:r>
            <a:endParaRPr lang="en-US" sz="1150" dirty="0"/>
          </a:p>
        </p:txBody>
      </p:sp>
      <p:sp>
        <p:nvSpPr>
          <p:cNvPr id="13" name="Text 11"/>
          <p:cNvSpPr/>
          <p:nvPr/>
        </p:nvSpPr>
        <p:spPr>
          <a:xfrm>
            <a:off x="1965960" y="2066544"/>
            <a:ext cx="9418320" cy="457200"/>
          </a:xfrm>
          <a:prstGeom prst="rect">
            <a:avLst/>
          </a:prstGeom>
          <a:noFill/>
          <a:ln/>
        </p:spPr>
        <p:txBody>
          <a:bodyPr wrap="square" rtlCol="0" anchor="ctr"/>
          <a:lstStyle/>
          <a:p>
            <a:pPr marL="0" indent="0">
              <a:buNone/>
            </a:pPr>
            <a:r>
              <a:rPr lang="en-US" sz="1200" dirty="0">
                <a:solidFill>
                  <a:srgbClr val="1A1F36"/>
                </a:solidFill>
                <a:latin typeface="Calibri" pitchFamily="34" charset="0"/>
                <a:ea typeface="Calibri" pitchFamily="34" charset="-122"/>
                <a:cs typeface="Calibri" pitchFamily="34" charset="-120"/>
              </a:rPr>
              <a:t>Goldman Sachs, “The Potentially Large Effects of Artificial Intelligence on Economic Growth.”</a:t>
            </a:r>
            <a:endParaRPr lang="en-US" sz="1200" dirty="0"/>
          </a:p>
        </p:txBody>
      </p:sp>
      <p:sp>
        <p:nvSpPr>
          <p:cNvPr id="14" name="Shape 12"/>
          <p:cNvSpPr/>
          <p:nvPr/>
        </p:nvSpPr>
        <p:spPr>
          <a:xfrm>
            <a:off x="548640" y="2615184"/>
            <a:ext cx="566928" cy="384048"/>
          </a:xfrm>
          <a:prstGeom prst="roundRect">
            <a:avLst>
              <a:gd name="adj" fmla="val 14286"/>
            </a:avLst>
          </a:prstGeom>
          <a:solidFill>
            <a:srgbClr val="1E2761"/>
          </a:solidFill>
          <a:ln/>
        </p:spPr>
        <p:txBody>
          <a:bodyPr/>
          <a:lstStyle/>
          <a:p>
            <a:endParaRPr lang="en-GB"/>
          </a:p>
        </p:txBody>
      </p:sp>
      <p:sp>
        <p:nvSpPr>
          <p:cNvPr id="15" name="Text 13"/>
          <p:cNvSpPr/>
          <p:nvPr/>
        </p:nvSpPr>
        <p:spPr>
          <a:xfrm>
            <a:off x="548640" y="2615184"/>
            <a:ext cx="566928" cy="384048"/>
          </a:xfrm>
          <a:prstGeom prst="rect">
            <a:avLst/>
          </a:prstGeom>
          <a:noFill/>
          <a:ln/>
        </p:spPr>
        <p:txBody>
          <a:bodyPr wrap="square" rtlCol="0" anchor="ctr"/>
          <a:lstStyle/>
          <a:p>
            <a:pPr marL="0" indent="0" algn="ctr">
              <a:buNone/>
            </a:pPr>
            <a:r>
              <a:rPr lang="en-US" sz="1150" b="1" dirty="0">
                <a:solidFill>
                  <a:srgbClr val="FFFFFF"/>
                </a:solidFill>
                <a:latin typeface="Calibri" pitchFamily="34" charset="0"/>
                <a:ea typeface="Calibri" pitchFamily="34" charset="-122"/>
                <a:cs typeface="Calibri" pitchFamily="34" charset="-120"/>
              </a:rPr>
              <a:t>[11]</a:t>
            </a:r>
            <a:endParaRPr lang="en-US" sz="1150" dirty="0"/>
          </a:p>
        </p:txBody>
      </p:sp>
      <p:sp>
        <p:nvSpPr>
          <p:cNvPr id="16" name="Shape 14"/>
          <p:cNvSpPr/>
          <p:nvPr/>
        </p:nvSpPr>
        <p:spPr>
          <a:xfrm>
            <a:off x="1207008" y="2615184"/>
            <a:ext cx="566928" cy="384048"/>
          </a:xfrm>
          <a:prstGeom prst="roundRect">
            <a:avLst>
              <a:gd name="adj" fmla="val 14286"/>
            </a:avLst>
          </a:prstGeom>
          <a:solidFill>
            <a:srgbClr val="FF7A59"/>
          </a:solidFill>
          <a:ln/>
        </p:spPr>
        <p:txBody>
          <a:bodyPr/>
          <a:lstStyle/>
          <a:p>
            <a:endParaRPr lang="en-GB"/>
          </a:p>
        </p:txBody>
      </p:sp>
      <p:sp>
        <p:nvSpPr>
          <p:cNvPr id="17" name="Text 15"/>
          <p:cNvSpPr/>
          <p:nvPr/>
        </p:nvSpPr>
        <p:spPr>
          <a:xfrm>
            <a:off x="1207008" y="2615184"/>
            <a:ext cx="566928" cy="384048"/>
          </a:xfrm>
          <a:prstGeom prst="rect">
            <a:avLst/>
          </a:prstGeom>
          <a:noFill/>
          <a:ln/>
        </p:spPr>
        <p:txBody>
          <a:bodyPr wrap="square" rtlCol="0" anchor="ctr"/>
          <a:lstStyle/>
          <a:p>
            <a:pPr marL="0" indent="0" algn="ctr">
              <a:buNone/>
            </a:pPr>
            <a:r>
              <a:rPr lang="en-US" sz="1150" b="1" dirty="0">
                <a:solidFill>
                  <a:srgbClr val="FFFFFF"/>
                </a:solidFill>
                <a:latin typeface="Calibri" pitchFamily="34" charset="0"/>
                <a:ea typeface="Calibri" pitchFamily="34" charset="-122"/>
                <a:cs typeface="Calibri" pitchFamily="34" charset="-120"/>
              </a:rPr>
              <a:t>2020</a:t>
            </a:r>
            <a:endParaRPr lang="en-US" sz="1150" dirty="0"/>
          </a:p>
        </p:txBody>
      </p:sp>
      <p:sp>
        <p:nvSpPr>
          <p:cNvPr id="18" name="Text 16"/>
          <p:cNvSpPr/>
          <p:nvPr/>
        </p:nvSpPr>
        <p:spPr>
          <a:xfrm>
            <a:off x="1965960" y="2596896"/>
            <a:ext cx="9418320" cy="457200"/>
          </a:xfrm>
          <a:prstGeom prst="rect">
            <a:avLst/>
          </a:prstGeom>
          <a:noFill/>
          <a:ln/>
        </p:spPr>
        <p:txBody>
          <a:bodyPr wrap="square" rtlCol="0" anchor="ctr"/>
          <a:lstStyle/>
          <a:p>
            <a:pPr marL="0" indent="0">
              <a:buNone/>
            </a:pPr>
            <a:r>
              <a:rPr lang="en-US" sz="1200" dirty="0">
                <a:solidFill>
                  <a:srgbClr val="1A1F36"/>
                </a:solidFill>
                <a:latin typeface="Calibri" pitchFamily="34" charset="0"/>
                <a:ea typeface="Calibri" pitchFamily="34" charset="-122"/>
                <a:cs typeface="Calibri" pitchFamily="34" charset="-120"/>
              </a:rPr>
              <a:t>D. Acemoglu and P. Restrepo, “Robots and jobs: Evidence from US labor markets,” J. Political Economy, vol. 128.</a:t>
            </a:r>
            <a:endParaRPr lang="en-US" sz="1200" dirty="0"/>
          </a:p>
        </p:txBody>
      </p:sp>
      <p:sp>
        <p:nvSpPr>
          <p:cNvPr id="19" name="Shape 17"/>
          <p:cNvSpPr/>
          <p:nvPr/>
        </p:nvSpPr>
        <p:spPr>
          <a:xfrm>
            <a:off x="548640" y="3145536"/>
            <a:ext cx="566928" cy="384048"/>
          </a:xfrm>
          <a:prstGeom prst="roundRect">
            <a:avLst>
              <a:gd name="adj" fmla="val 14286"/>
            </a:avLst>
          </a:prstGeom>
          <a:solidFill>
            <a:srgbClr val="1E2761"/>
          </a:solidFill>
          <a:ln/>
        </p:spPr>
        <p:txBody>
          <a:bodyPr/>
          <a:lstStyle/>
          <a:p>
            <a:endParaRPr lang="en-GB"/>
          </a:p>
        </p:txBody>
      </p:sp>
      <p:sp>
        <p:nvSpPr>
          <p:cNvPr id="20" name="Text 18"/>
          <p:cNvSpPr/>
          <p:nvPr/>
        </p:nvSpPr>
        <p:spPr>
          <a:xfrm>
            <a:off x="548640" y="3145536"/>
            <a:ext cx="566928" cy="384048"/>
          </a:xfrm>
          <a:prstGeom prst="rect">
            <a:avLst/>
          </a:prstGeom>
          <a:noFill/>
          <a:ln/>
        </p:spPr>
        <p:txBody>
          <a:bodyPr wrap="square" rtlCol="0" anchor="ctr"/>
          <a:lstStyle/>
          <a:p>
            <a:pPr marL="0" indent="0" algn="ctr">
              <a:buNone/>
            </a:pPr>
            <a:r>
              <a:rPr lang="en-US" sz="1150" b="1" dirty="0">
                <a:solidFill>
                  <a:srgbClr val="FFFFFF"/>
                </a:solidFill>
                <a:latin typeface="Calibri" pitchFamily="34" charset="0"/>
                <a:ea typeface="Calibri" pitchFamily="34" charset="-122"/>
                <a:cs typeface="Calibri" pitchFamily="34" charset="-120"/>
              </a:rPr>
              <a:t>[22]</a:t>
            </a:r>
            <a:endParaRPr lang="en-US" sz="1150" dirty="0"/>
          </a:p>
        </p:txBody>
      </p:sp>
      <p:sp>
        <p:nvSpPr>
          <p:cNvPr id="21" name="Shape 19"/>
          <p:cNvSpPr/>
          <p:nvPr/>
        </p:nvSpPr>
        <p:spPr>
          <a:xfrm>
            <a:off x="1207008" y="3145536"/>
            <a:ext cx="566928" cy="384048"/>
          </a:xfrm>
          <a:prstGeom prst="roundRect">
            <a:avLst>
              <a:gd name="adj" fmla="val 14286"/>
            </a:avLst>
          </a:prstGeom>
          <a:solidFill>
            <a:srgbClr val="FF7A59"/>
          </a:solidFill>
          <a:ln/>
        </p:spPr>
        <p:txBody>
          <a:bodyPr/>
          <a:lstStyle/>
          <a:p>
            <a:endParaRPr lang="en-GB"/>
          </a:p>
        </p:txBody>
      </p:sp>
      <p:sp>
        <p:nvSpPr>
          <p:cNvPr id="22" name="Text 20"/>
          <p:cNvSpPr/>
          <p:nvPr/>
        </p:nvSpPr>
        <p:spPr>
          <a:xfrm>
            <a:off x="1207008" y="3145536"/>
            <a:ext cx="566928" cy="384048"/>
          </a:xfrm>
          <a:prstGeom prst="rect">
            <a:avLst/>
          </a:prstGeom>
          <a:noFill/>
          <a:ln/>
        </p:spPr>
        <p:txBody>
          <a:bodyPr wrap="square" rtlCol="0" anchor="ctr"/>
          <a:lstStyle/>
          <a:p>
            <a:pPr marL="0" indent="0" algn="ctr">
              <a:buNone/>
            </a:pPr>
            <a:r>
              <a:rPr lang="en-US" sz="1150" b="1" dirty="0">
                <a:solidFill>
                  <a:srgbClr val="FFFFFF"/>
                </a:solidFill>
                <a:latin typeface="Calibri" pitchFamily="34" charset="0"/>
                <a:ea typeface="Calibri" pitchFamily="34" charset="-122"/>
                <a:cs typeface="Calibri" pitchFamily="34" charset="-120"/>
              </a:rPr>
              <a:t>2016</a:t>
            </a:r>
            <a:endParaRPr lang="en-US" sz="1150" dirty="0"/>
          </a:p>
        </p:txBody>
      </p:sp>
      <p:sp>
        <p:nvSpPr>
          <p:cNvPr id="23" name="Text 21"/>
          <p:cNvSpPr/>
          <p:nvPr/>
        </p:nvSpPr>
        <p:spPr>
          <a:xfrm>
            <a:off x="1965960" y="3127248"/>
            <a:ext cx="9418320" cy="457200"/>
          </a:xfrm>
          <a:prstGeom prst="rect">
            <a:avLst/>
          </a:prstGeom>
          <a:noFill/>
          <a:ln/>
        </p:spPr>
        <p:txBody>
          <a:bodyPr wrap="square" rtlCol="0" anchor="ctr"/>
          <a:lstStyle/>
          <a:p>
            <a:pPr marL="0" indent="0">
              <a:buNone/>
            </a:pPr>
            <a:r>
              <a:rPr lang="en-US" sz="1200" dirty="0">
                <a:solidFill>
                  <a:srgbClr val="1A1F36"/>
                </a:solidFill>
                <a:latin typeface="Calibri" pitchFamily="34" charset="0"/>
                <a:ea typeface="Calibri" pitchFamily="34" charset="-122"/>
                <a:cs typeface="Calibri" pitchFamily="34" charset="-120"/>
              </a:rPr>
              <a:t>M. Arntz, T. Gregory, and U. Zierahn, “The risk of automation for jobs in OECD countries,” OECD Working Papers.</a:t>
            </a:r>
            <a:endParaRPr lang="en-US" sz="1200" dirty="0"/>
          </a:p>
        </p:txBody>
      </p:sp>
      <p:sp>
        <p:nvSpPr>
          <p:cNvPr id="24" name="Shape 22"/>
          <p:cNvSpPr/>
          <p:nvPr/>
        </p:nvSpPr>
        <p:spPr>
          <a:xfrm>
            <a:off x="548640" y="3675888"/>
            <a:ext cx="566928" cy="384048"/>
          </a:xfrm>
          <a:prstGeom prst="roundRect">
            <a:avLst>
              <a:gd name="adj" fmla="val 14286"/>
            </a:avLst>
          </a:prstGeom>
          <a:solidFill>
            <a:srgbClr val="1E2761"/>
          </a:solidFill>
          <a:ln/>
        </p:spPr>
        <p:txBody>
          <a:bodyPr/>
          <a:lstStyle/>
          <a:p>
            <a:endParaRPr lang="en-GB"/>
          </a:p>
        </p:txBody>
      </p:sp>
      <p:sp>
        <p:nvSpPr>
          <p:cNvPr id="25" name="Text 23"/>
          <p:cNvSpPr/>
          <p:nvPr/>
        </p:nvSpPr>
        <p:spPr>
          <a:xfrm>
            <a:off x="548640" y="3675888"/>
            <a:ext cx="566928" cy="384048"/>
          </a:xfrm>
          <a:prstGeom prst="rect">
            <a:avLst/>
          </a:prstGeom>
          <a:noFill/>
          <a:ln/>
        </p:spPr>
        <p:txBody>
          <a:bodyPr wrap="square" rtlCol="0" anchor="ctr"/>
          <a:lstStyle/>
          <a:p>
            <a:pPr marL="0" indent="0" algn="ctr">
              <a:buNone/>
            </a:pPr>
            <a:r>
              <a:rPr lang="en-US" sz="1150" b="1" dirty="0">
                <a:solidFill>
                  <a:srgbClr val="FFFFFF"/>
                </a:solidFill>
                <a:latin typeface="Calibri" pitchFamily="34" charset="0"/>
                <a:ea typeface="Calibri" pitchFamily="34" charset="-122"/>
                <a:cs typeface="Calibri" pitchFamily="34" charset="-120"/>
              </a:rPr>
              <a:t>[20]</a:t>
            </a:r>
            <a:endParaRPr lang="en-US" sz="1150" dirty="0"/>
          </a:p>
        </p:txBody>
      </p:sp>
      <p:sp>
        <p:nvSpPr>
          <p:cNvPr id="26" name="Shape 24"/>
          <p:cNvSpPr/>
          <p:nvPr/>
        </p:nvSpPr>
        <p:spPr>
          <a:xfrm>
            <a:off x="1207008" y="3675888"/>
            <a:ext cx="566928" cy="384048"/>
          </a:xfrm>
          <a:prstGeom prst="roundRect">
            <a:avLst>
              <a:gd name="adj" fmla="val 14286"/>
            </a:avLst>
          </a:prstGeom>
          <a:solidFill>
            <a:srgbClr val="FF7A59"/>
          </a:solidFill>
          <a:ln/>
        </p:spPr>
        <p:txBody>
          <a:bodyPr/>
          <a:lstStyle/>
          <a:p>
            <a:endParaRPr lang="en-GB"/>
          </a:p>
        </p:txBody>
      </p:sp>
      <p:sp>
        <p:nvSpPr>
          <p:cNvPr id="27" name="Text 25"/>
          <p:cNvSpPr/>
          <p:nvPr/>
        </p:nvSpPr>
        <p:spPr>
          <a:xfrm>
            <a:off x="1207008" y="3675888"/>
            <a:ext cx="566928" cy="384048"/>
          </a:xfrm>
          <a:prstGeom prst="rect">
            <a:avLst/>
          </a:prstGeom>
          <a:noFill/>
          <a:ln/>
        </p:spPr>
        <p:txBody>
          <a:bodyPr wrap="square" rtlCol="0" anchor="ctr"/>
          <a:lstStyle/>
          <a:p>
            <a:pPr marL="0" indent="0" algn="ctr">
              <a:buNone/>
            </a:pPr>
            <a:r>
              <a:rPr lang="en-US" sz="1150" b="1" dirty="0">
                <a:solidFill>
                  <a:srgbClr val="FFFFFF"/>
                </a:solidFill>
                <a:latin typeface="Calibri" pitchFamily="34" charset="0"/>
                <a:ea typeface="Calibri" pitchFamily="34" charset="-122"/>
                <a:cs typeface="Calibri" pitchFamily="34" charset="-120"/>
              </a:rPr>
              <a:t>2021</a:t>
            </a:r>
            <a:endParaRPr lang="en-US" sz="1150" dirty="0"/>
          </a:p>
        </p:txBody>
      </p:sp>
      <p:sp>
        <p:nvSpPr>
          <p:cNvPr id="28" name="Text 26"/>
          <p:cNvSpPr/>
          <p:nvPr/>
        </p:nvSpPr>
        <p:spPr>
          <a:xfrm>
            <a:off x="1965960" y="3657600"/>
            <a:ext cx="9418320" cy="457200"/>
          </a:xfrm>
          <a:prstGeom prst="rect">
            <a:avLst/>
          </a:prstGeom>
          <a:noFill/>
          <a:ln/>
        </p:spPr>
        <p:txBody>
          <a:bodyPr wrap="square" rtlCol="0" anchor="ctr"/>
          <a:lstStyle/>
          <a:p>
            <a:pPr marL="0" indent="0">
              <a:buNone/>
            </a:pPr>
            <a:r>
              <a:rPr lang="en-US" sz="1200" dirty="0">
                <a:solidFill>
                  <a:srgbClr val="1A1F36"/>
                </a:solidFill>
                <a:latin typeface="Calibri" pitchFamily="34" charset="0"/>
                <a:ea typeface="Calibri" pitchFamily="34" charset="-122"/>
                <a:cs typeface="Calibri" pitchFamily="34" charset="-120"/>
              </a:rPr>
              <a:t>M. Lane and A. Saint-Martin, “The impact of AI on the labour market,” OECD Social, Employment &amp; Migration WP.</a:t>
            </a:r>
            <a:endParaRPr lang="en-US" sz="1200" dirty="0"/>
          </a:p>
        </p:txBody>
      </p:sp>
      <p:sp>
        <p:nvSpPr>
          <p:cNvPr id="29" name="Shape 27"/>
          <p:cNvSpPr/>
          <p:nvPr/>
        </p:nvSpPr>
        <p:spPr>
          <a:xfrm>
            <a:off x="548640" y="4206240"/>
            <a:ext cx="566928" cy="384048"/>
          </a:xfrm>
          <a:prstGeom prst="roundRect">
            <a:avLst>
              <a:gd name="adj" fmla="val 14286"/>
            </a:avLst>
          </a:prstGeom>
          <a:solidFill>
            <a:srgbClr val="1E2761"/>
          </a:solidFill>
          <a:ln/>
        </p:spPr>
        <p:txBody>
          <a:bodyPr/>
          <a:lstStyle/>
          <a:p>
            <a:endParaRPr lang="en-GB"/>
          </a:p>
        </p:txBody>
      </p:sp>
      <p:sp>
        <p:nvSpPr>
          <p:cNvPr id="30" name="Text 28"/>
          <p:cNvSpPr/>
          <p:nvPr/>
        </p:nvSpPr>
        <p:spPr>
          <a:xfrm>
            <a:off x="548640" y="4206240"/>
            <a:ext cx="566928" cy="384048"/>
          </a:xfrm>
          <a:prstGeom prst="rect">
            <a:avLst/>
          </a:prstGeom>
          <a:noFill/>
          <a:ln/>
        </p:spPr>
        <p:txBody>
          <a:bodyPr wrap="square" rtlCol="0" anchor="ctr"/>
          <a:lstStyle/>
          <a:p>
            <a:pPr marL="0" indent="0" algn="ctr">
              <a:buNone/>
            </a:pPr>
            <a:r>
              <a:rPr lang="en-US" sz="1150" b="1" dirty="0">
                <a:solidFill>
                  <a:srgbClr val="FFFFFF"/>
                </a:solidFill>
                <a:latin typeface="Calibri" pitchFamily="34" charset="0"/>
                <a:ea typeface="Calibri" pitchFamily="34" charset="-122"/>
                <a:cs typeface="Calibri" pitchFamily="34" charset="-120"/>
              </a:rPr>
              <a:t>[28]</a:t>
            </a:r>
            <a:endParaRPr lang="en-US" sz="1150" dirty="0"/>
          </a:p>
        </p:txBody>
      </p:sp>
      <p:sp>
        <p:nvSpPr>
          <p:cNvPr id="31" name="Shape 29"/>
          <p:cNvSpPr/>
          <p:nvPr/>
        </p:nvSpPr>
        <p:spPr>
          <a:xfrm>
            <a:off x="1207008" y="4206240"/>
            <a:ext cx="566928" cy="384048"/>
          </a:xfrm>
          <a:prstGeom prst="roundRect">
            <a:avLst>
              <a:gd name="adj" fmla="val 14286"/>
            </a:avLst>
          </a:prstGeom>
          <a:solidFill>
            <a:srgbClr val="FF7A59"/>
          </a:solidFill>
          <a:ln/>
        </p:spPr>
        <p:txBody>
          <a:bodyPr/>
          <a:lstStyle/>
          <a:p>
            <a:endParaRPr lang="en-GB"/>
          </a:p>
        </p:txBody>
      </p:sp>
      <p:sp>
        <p:nvSpPr>
          <p:cNvPr id="32" name="Text 30"/>
          <p:cNvSpPr/>
          <p:nvPr/>
        </p:nvSpPr>
        <p:spPr>
          <a:xfrm>
            <a:off x="1207008" y="4206240"/>
            <a:ext cx="566928" cy="384048"/>
          </a:xfrm>
          <a:prstGeom prst="rect">
            <a:avLst/>
          </a:prstGeom>
          <a:noFill/>
          <a:ln/>
        </p:spPr>
        <p:txBody>
          <a:bodyPr wrap="square" rtlCol="0" anchor="ctr"/>
          <a:lstStyle/>
          <a:p>
            <a:pPr marL="0" indent="0" algn="ctr">
              <a:buNone/>
            </a:pPr>
            <a:r>
              <a:rPr lang="en-US" sz="1150" b="1" dirty="0">
                <a:solidFill>
                  <a:srgbClr val="FFFFFF"/>
                </a:solidFill>
                <a:latin typeface="Calibri" pitchFamily="34" charset="0"/>
                <a:ea typeface="Calibri" pitchFamily="34" charset="-122"/>
                <a:cs typeface="Calibri" pitchFamily="34" charset="-120"/>
              </a:rPr>
              <a:t>2022</a:t>
            </a:r>
            <a:endParaRPr lang="en-US" sz="1150" dirty="0"/>
          </a:p>
        </p:txBody>
      </p:sp>
      <p:sp>
        <p:nvSpPr>
          <p:cNvPr id="33" name="Text 31"/>
          <p:cNvSpPr/>
          <p:nvPr/>
        </p:nvSpPr>
        <p:spPr>
          <a:xfrm>
            <a:off x="1965960" y="4187952"/>
            <a:ext cx="9418320" cy="457200"/>
          </a:xfrm>
          <a:prstGeom prst="rect">
            <a:avLst/>
          </a:prstGeom>
          <a:noFill/>
          <a:ln/>
        </p:spPr>
        <p:txBody>
          <a:bodyPr wrap="square" rtlCol="0" anchor="ctr"/>
          <a:lstStyle/>
          <a:p>
            <a:pPr marL="0" indent="0">
              <a:buNone/>
            </a:pPr>
            <a:r>
              <a:rPr lang="en-US" sz="1200" dirty="0">
                <a:solidFill>
                  <a:srgbClr val="1A1F36"/>
                </a:solidFill>
                <a:latin typeface="Calibri" pitchFamily="34" charset="0"/>
                <a:ea typeface="Calibri" pitchFamily="34" charset="-122"/>
                <a:cs typeface="Calibri" pitchFamily="34" charset="-120"/>
              </a:rPr>
              <a:t>V. Braun and V. Clarke, Thematic Analysis: A Practical Guide. SAGE Publications.</a:t>
            </a:r>
            <a:endParaRPr lang="en-US" sz="1200" dirty="0"/>
          </a:p>
        </p:txBody>
      </p:sp>
      <p:sp>
        <p:nvSpPr>
          <p:cNvPr id="34" name="Text 32"/>
          <p:cNvSpPr/>
          <p:nvPr/>
        </p:nvSpPr>
        <p:spPr>
          <a:xfrm>
            <a:off x="457200" y="5960872"/>
            <a:ext cx="10607040" cy="365760"/>
          </a:xfrm>
          <a:prstGeom prst="rect">
            <a:avLst/>
          </a:prstGeom>
          <a:noFill/>
          <a:ln/>
        </p:spPr>
        <p:txBody>
          <a:bodyPr wrap="square" rtlCol="0" anchor="ctr"/>
          <a:lstStyle/>
          <a:p>
            <a:pPr marL="0" indent="0">
              <a:buNone/>
            </a:pPr>
            <a:r>
              <a:rPr lang="en-US" sz="1100" i="1" dirty="0">
                <a:solidFill>
                  <a:srgbClr val="5B6B8C"/>
                </a:solidFill>
                <a:latin typeface="Calibri" pitchFamily="34" charset="0"/>
                <a:ea typeface="Calibri" pitchFamily="34" charset="-122"/>
                <a:cs typeface="Calibri" pitchFamily="34" charset="-120"/>
              </a:rPr>
              <a:t>Full reference list of 28 sources, spanning 2016–2024, provided in IEEE style in the accompanying written research proposal.</a:t>
            </a:r>
            <a:endParaRPr lang="en-US" sz="1100" dirty="0"/>
          </a:p>
        </p:txBody>
      </p:sp>
      <p:sp>
        <p:nvSpPr>
          <p:cNvPr id="35" name="Text 33"/>
          <p:cNvSpPr/>
          <p:nvPr/>
        </p:nvSpPr>
        <p:spPr>
          <a:xfrm>
            <a:off x="457200" y="6473952"/>
            <a:ext cx="8229600" cy="274320"/>
          </a:xfrm>
          <a:prstGeom prst="rect">
            <a:avLst/>
          </a:prstGeom>
          <a:noFill/>
          <a:ln/>
        </p:spPr>
        <p:txBody>
          <a:bodyPr wrap="square" rtlCol="0" anchor="ctr"/>
          <a:lstStyle/>
          <a:p>
            <a:pPr marL="0" indent="0">
              <a:buNone/>
            </a:pPr>
            <a:r>
              <a:rPr lang="en-US" sz="900" dirty="0">
                <a:solidFill>
                  <a:srgbClr val="5B6B8C"/>
                </a:solidFill>
                <a:latin typeface="Calibri" pitchFamily="34" charset="0"/>
                <a:ea typeface="Calibri" pitchFamily="34" charset="-122"/>
                <a:cs typeface="Calibri" pitchFamily="34" charset="-120"/>
              </a:rPr>
              <a:t>AI &amp; Workforce Transformation  |  Sahyra Khan  |  ACFA7004</a:t>
            </a:r>
            <a:endParaRPr lang="en-US" sz="900" dirty="0"/>
          </a:p>
        </p:txBody>
      </p:sp>
      <p:sp>
        <p:nvSpPr>
          <p:cNvPr id="36" name="Text 34"/>
          <p:cNvSpPr/>
          <p:nvPr/>
        </p:nvSpPr>
        <p:spPr>
          <a:xfrm>
            <a:off x="11277295" y="6473952"/>
            <a:ext cx="457200" cy="274320"/>
          </a:xfrm>
          <a:prstGeom prst="rect">
            <a:avLst/>
          </a:prstGeom>
          <a:noFill/>
          <a:ln/>
        </p:spPr>
        <p:txBody>
          <a:bodyPr wrap="square" rtlCol="0" anchor="ctr"/>
          <a:lstStyle/>
          <a:p>
            <a:pPr marL="0" indent="0" algn="r">
              <a:buNone/>
            </a:pPr>
            <a:r>
              <a:rPr lang="en-US" sz="900" dirty="0">
                <a:solidFill>
                  <a:srgbClr val="5B6B8C"/>
                </a:solidFill>
                <a:latin typeface="Calibri" pitchFamily="34" charset="0"/>
                <a:ea typeface="Calibri" pitchFamily="34" charset="-122"/>
                <a:cs typeface="Calibri" pitchFamily="34" charset="-120"/>
              </a:rPr>
              <a:t>12</a:t>
            </a:r>
            <a:endParaRPr lang="en-US" sz="9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3">
    <p:bg>
      <p:bgPr>
        <a:solidFill>
          <a:srgbClr val="1E2761"/>
        </a:solidFill>
        <a:effectLst/>
      </p:bgPr>
    </p:bg>
    <p:spTree>
      <p:nvGrpSpPr>
        <p:cNvPr id="1" name=""/>
        <p:cNvGrpSpPr/>
        <p:nvPr/>
      </p:nvGrpSpPr>
      <p:grpSpPr>
        <a:xfrm>
          <a:off x="0" y="0"/>
          <a:ext cx="0" cy="0"/>
          <a:chOff x="0" y="0"/>
          <a:chExt cx="0" cy="0"/>
        </a:xfrm>
      </p:grpSpPr>
      <p:sp>
        <p:nvSpPr>
          <p:cNvPr id="2" name="Shape 0"/>
          <p:cNvSpPr/>
          <p:nvPr/>
        </p:nvSpPr>
        <p:spPr>
          <a:xfrm>
            <a:off x="-1371600" y="3840480"/>
            <a:ext cx="5029200" cy="5029200"/>
          </a:xfrm>
          <a:prstGeom prst="ellipse">
            <a:avLst/>
          </a:prstGeom>
          <a:solidFill>
            <a:srgbClr val="263080"/>
          </a:solidFill>
          <a:ln/>
        </p:spPr>
        <p:txBody>
          <a:bodyPr/>
          <a:lstStyle/>
          <a:p>
            <a:endParaRPr lang="en-GB"/>
          </a:p>
        </p:txBody>
      </p:sp>
      <p:sp>
        <p:nvSpPr>
          <p:cNvPr id="3" name="Shape 1"/>
          <p:cNvSpPr/>
          <p:nvPr/>
        </p:nvSpPr>
        <p:spPr>
          <a:xfrm>
            <a:off x="5592928" y="1371600"/>
            <a:ext cx="1005840" cy="1005840"/>
          </a:xfrm>
          <a:prstGeom prst="ellipse">
            <a:avLst/>
          </a:prstGeom>
          <a:solidFill>
            <a:srgbClr val="394394"/>
          </a:solidFill>
          <a:ln/>
        </p:spPr>
        <p:txBody>
          <a:bodyPr/>
          <a:lstStyle/>
          <a:p>
            <a:endParaRPr lang="en-GB"/>
          </a:p>
        </p:txBody>
      </p:sp>
      <p:pic>
        <p:nvPicPr>
          <p:cNvPr id="4" name="Image 0" descr="preencoded.png"/>
          <p:cNvPicPr>
            <a:picLocks noChangeAspect="1"/>
          </p:cNvPicPr>
          <p:nvPr/>
        </p:nvPicPr>
        <p:blipFill>
          <a:blip r:embed="rId3"/>
          <a:stretch>
            <a:fillRect/>
          </a:stretch>
        </p:blipFill>
        <p:spPr>
          <a:xfrm>
            <a:off x="5723687" y="1502359"/>
            <a:ext cx="744322" cy="744322"/>
          </a:xfrm>
          <a:prstGeom prst="rect">
            <a:avLst/>
          </a:prstGeom>
        </p:spPr>
      </p:pic>
      <p:sp>
        <p:nvSpPr>
          <p:cNvPr id="5" name="Text 2"/>
          <p:cNvSpPr/>
          <p:nvPr/>
        </p:nvSpPr>
        <p:spPr>
          <a:xfrm>
            <a:off x="0" y="2651760"/>
            <a:ext cx="12191695" cy="914400"/>
          </a:xfrm>
          <a:prstGeom prst="rect">
            <a:avLst/>
          </a:prstGeom>
          <a:noFill/>
          <a:ln/>
        </p:spPr>
        <p:txBody>
          <a:bodyPr wrap="square" rtlCol="0" anchor="ctr"/>
          <a:lstStyle/>
          <a:p>
            <a:pPr marL="0" indent="0" algn="ctr">
              <a:buNone/>
            </a:pPr>
            <a:r>
              <a:rPr lang="en-US" sz="4200" b="1" dirty="0">
                <a:solidFill>
                  <a:srgbClr val="FFFFFF"/>
                </a:solidFill>
                <a:latin typeface="Cambria" pitchFamily="34" charset="0"/>
                <a:ea typeface="Cambria" pitchFamily="34" charset="-122"/>
                <a:cs typeface="Cambria" pitchFamily="34" charset="-120"/>
              </a:rPr>
              <a:t>Thank You</a:t>
            </a:r>
            <a:endParaRPr lang="en-US" sz="4200" dirty="0"/>
          </a:p>
        </p:txBody>
      </p:sp>
      <p:sp>
        <p:nvSpPr>
          <p:cNvPr id="6" name="Text 3"/>
          <p:cNvSpPr/>
          <p:nvPr/>
        </p:nvSpPr>
        <p:spPr>
          <a:xfrm>
            <a:off x="0" y="3520440"/>
            <a:ext cx="12191695" cy="548640"/>
          </a:xfrm>
          <a:prstGeom prst="rect">
            <a:avLst/>
          </a:prstGeom>
          <a:noFill/>
          <a:ln/>
        </p:spPr>
        <p:txBody>
          <a:bodyPr wrap="square" rtlCol="0" anchor="ctr"/>
          <a:lstStyle/>
          <a:p>
            <a:pPr marL="0" indent="0" algn="ctr">
              <a:buNone/>
            </a:pPr>
            <a:r>
              <a:rPr lang="en-US" sz="1800" i="1" dirty="0">
                <a:solidFill>
                  <a:srgbClr val="CADCFC"/>
                </a:solidFill>
                <a:latin typeface="Calibri" pitchFamily="34" charset="0"/>
                <a:ea typeface="Calibri" pitchFamily="34" charset="-122"/>
                <a:cs typeface="Calibri" pitchFamily="34" charset="-120"/>
              </a:rPr>
              <a:t>Questions &amp; Discussion</a:t>
            </a:r>
            <a:endParaRPr lang="en-US" sz="1800" dirty="0"/>
          </a:p>
        </p:txBody>
      </p:sp>
      <p:sp>
        <p:nvSpPr>
          <p:cNvPr id="7" name="Shape 4"/>
          <p:cNvSpPr/>
          <p:nvPr/>
        </p:nvSpPr>
        <p:spPr>
          <a:xfrm>
            <a:off x="5090008" y="4206240"/>
            <a:ext cx="2011680" cy="0"/>
          </a:xfrm>
          <a:prstGeom prst="line">
            <a:avLst/>
          </a:prstGeom>
          <a:noFill/>
          <a:ln w="31750">
            <a:solidFill>
              <a:srgbClr val="FF7A59"/>
            </a:solidFill>
            <a:prstDash val="solid"/>
          </a:ln>
        </p:spPr>
        <p:txBody>
          <a:bodyPr/>
          <a:lstStyle/>
          <a:p>
            <a:endParaRPr lang="en-GB"/>
          </a:p>
        </p:txBody>
      </p:sp>
      <p:sp>
        <p:nvSpPr>
          <p:cNvPr id="8" name="Text 5"/>
          <p:cNvSpPr/>
          <p:nvPr/>
        </p:nvSpPr>
        <p:spPr>
          <a:xfrm>
            <a:off x="0" y="4434840"/>
            <a:ext cx="12191695" cy="365760"/>
          </a:xfrm>
          <a:prstGeom prst="rect">
            <a:avLst/>
          </a:prstGeom>
          <a:noFill/>
          <a:ln/>
        </p:spPr>
        <p:txBody>
          <a:bodyPr wrap="square" rtlCol="0" anchor="ctr"/>
          <a:lstStyle/>
          <a:p>
            <a:pPr marL="0" indent="0" algn="ctr">
              <a:buNone/>
            </a:pPr>
            <a:r>
              <a:rPr lang="en-US" sz="1200" dirty="0">
                <a:solidFill>
                  <a:srgbClr val="FFFFFF"/>
                </a:solidFill>
                <a:latin typeface="Calibri" pitchFamily="34" charset="0"/>
                <a:ea typeface="Calibri" pitchFamily="34" charset="-122"/>
                <a:cs typeface="Calibri" pitchFamily="34" charset="-120"/>
              </a:rPr>
              <a:t>Sahyra Khan  |  2237641  |  Research Methods and Professional Development</a:t>
            </a:r>
            <a:endParaRPr lang="en-US" sz="12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1187</TotalTime>
  <Words>2629</Words>
  <Application>Microsoft Office PowerPoint</Application>
  <PresentationFormat>Widescreen</PresentationFormat>
  <Paragraphs>266</Paragraphs>
  <Slides>14</Slides>
  <Notes>14</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14</vt:i4>
      </vt:variant>
    </vt:vector>
  </HeadingPairs>
  <TitlesOfParts>
    <vt:vector size="18" baseType="lpstr">
      <vt:lpstr>Arial</vt:lpstr>
      <vt:lpstr>Calibri</vt:lpstr>
      <vt:lpstr>Cambria</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AI and Workforce Transformation</dc:title>
  <dc:subject>PptxGenJS Presentation</dc:subject>
  <dc:creator>Sahyra Khan</dc:creator>
  <cp:lastModifiedBy>Sahyra Khan (2237641)</cp:lastModifiedBy>
  <cp:revision>3</cp:revision>
  <dcterms:created xsi:type="dcterms:W3CDTF">2026-07-05T15:25:45Z</dcterms:created>
  <dcterms:modified xsi:type="dcterms:W3CDTF">2026-07-06T11:51:52Z</dcterms:modified>
</cp:coreProperties>
</file>