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1"/>
    <p:sldMasterId id="2147483707" r:id="rId2"/>
  </p:sldMasterIdLst>
  <p:notesMasterIdLst>
    <p:notesMasterId r:id="rId52"/>
  </p:notesMasterIdLst>
  <p:sldIdLst>
    <p:sldId id="256" r:id="rId3"/>
    <p:sldId id="307" r:id="rId4"/>
    <p:sldId id="257" r:id="rId5"/>
    <p:sldId id="308" r:id="rId6"/>
    <p:sldId id="262" r:id="rId7"/>
    <p:sldId id="263" r:id="rId8"/>
    <p:sldId id="279" r:id="rId9"/>
    <p:sldId id="264" r:id="rId10"/>
    <p:sldId id="280" r:id="rId11"/>
    <p:sldId id="281" r:id="rId12"/>
    <p:sldId id="275" r:id="rId13"/>
    <p:sldId id="283" r:id="rId14"/>
    <p:sldId id="272" r:id="rId15"/>
    <p:sldId id="273" r:id="rId16"/>
    <p:sldId id="26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285" r:id="rId25"/>
    <p:sldId id="288" r:id="rId26"/>
    <p:sldId id="321" r:id="rId27"/>
    <p:sldId id="306" r:id="rId28"/>
    <p:sldId id="276" r:id="rId29"/>
    <p:sldId id="310" r:id="rId30"/>
    <p:sldId id="278" r:id="rId31"/>
    <p:sldId id="311" r:id="rId32"/>
    <p:sldId id="316" r:id="rId33"/>
    <p:sldId id="317" r:id="rId34"/>
    <p:sldId id="260" r:id="rId35"/>
    <p:sldId id="261" r:id="rId36"/>
    <p:sldId id="312" r:id="rId37"/>
    <p:sldId id="313" r:id="rId38"/>
    <p:sldId id="314" r:id="rId39"/>
    <p:sldId id="322" r:id="rId40"/>
    <p:sldId id="267" r:id="rId41"/>
    <p:sldId id="323" r:id="rId42"/>
    <p:sldId id="315" r:id="rId43"/>
    <p:sldId id="318" r:id="rId44"/>
    <p:sldId id="269" r:id="rId45"/>
    <p:sldId id="324" r:id="rId46"/>
    <p:sldId id="325" r:id="rId47"/>
    <p:sldId id="320" r:id="rId48"/>
    <p:sldId id="270" r:id="rId49"/>
    <p:sldId id="309" r:id="rId50"/>
    <p:sldId id="326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8FD130-3E50-9E4A-A27A-A1BC6BEB1D8F}" v="8" dt="2020-10-09T09:36:11.896"/>
    <p1510:client id="{ED28E9AE-9F0D-3A83-12D1-49908B513C4A}" v="1" dt="2020-10-13T15:05:41.4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25"/>
    <p:restoredTop sz="94673"/>
  </p:normalViewPr>
  <p:slideViewPr>
    <p:cSldViewPr snapToGrid="0" snapToObjects="1">
      <p:cViewPr varScale="1">
        <p:scale>
          <a:sx n="79" d="100"/>
          <a:sy n="79" d="100"/>
        </p:scale>
        <p:origin x="54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B17DC1-9D03-EE42-B33F-354BDB536BB2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7FE2F-5DF6-DE41-87E3-C69984EC4B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395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33A9C0D0-8827-8B41-99F9-5D38BE015796}" type="slidenum">
              <a:rPr lang="en-GB" altLang="en-US" sz="1200">
                <a:latin typeface="Arial" charset="0"/>
              </a:rPr>
              <a:pPr/>
              <a:t>16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899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102A89D9-C84B-1244-AA24-B67D5B177583}" type="slidenum">
              <a:rPr lang="en-GB" altLang="en-US" sz="1200">
                <a:latin typeface="Arial" charset="0"/>
              </a:rPr>
              <a:pPr/>
              <a:t>17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3843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1D4C49C7-84B1-6845-A5BB-FC987FC80436}" type="slidenum">
              <a:rPr lang="en-GB" altLang="en-US" sz="1200">
                <a:latin typeface="Arial" charset="0"/>
              </a:rPr>
              <a:pPr/>
              <a:t>18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9945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387AAB5A-F857-644A-9690-40CD17791E6F}" type="slidenum">
              <a:rPr lang="en-GB" altLang="en-US" sz="1200">
                <a:latin typeface="Arial" charset="0"/>
              </a:rPr>
              <a:pPr/>
              <a:t>19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8043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fld id="{4FD12902-1B03-8648-BCB2-A198E0E78AB4}" type="slidenum">
              <a:rPr lang="en-GB" altLang="en-US" sz="1200">
                <a:latin typeface="Arial" charset="0"/>
              </a:rPr>
              <a:pPr/>
              <a:t>20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184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955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623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6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754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153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920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1844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574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316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456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67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0777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520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339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669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8410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3011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154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0830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3621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5433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5456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5051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67769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6636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3560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6229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1703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5961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4FB4D-7CF2-EA4B-9F1F-55E0AE932426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21AD-A5E8-D84D-9878-9C0DEB2C35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735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4929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704" r:id="rId6"/>
    <p:sldLayoutId id="2147483699" r:id="rId7"/>
    <p:sldLayoutId id="2147483700" r:id="rId8"/>
    <p:sldLayoutId id="2147483701" r:id="rId9"/>
    <p:sldLayoutId id="2147483703" r:id="rId10"/>
    <p:sldLayoutId id="2147483702" r:id="rId11"/>
    <p:sldLayoutId id="2147483706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724D2FF-2C5C-C14E-A8F9-318D6F7BB2F5}" type="datetimeFigureOut">
              <a:rPr lang="en-US" smtClean="0"/>
              <a:t>10/14/2020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8001C30-4952-0040-A4A3-1DF85EC493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629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  <p:sldLayoutId id="2147483725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quizizz.com/admin/quiz/5f85c404dcd756001b58ce5f" TargetMode="Externa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.png"/><Relationship Id="rId4" Type="http://schemas.openxmlformats.org/officeDocument/2006/relationships/image" Target="../media/image15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21.tiff"/><Relationship Id="rId5" Type="http://schemas.openxmlformats.org/officeDocument/2006/relationships/image" Target="../media/image20.tiff"/><Relationship Id="rId4" Type="http://schemas.openxmlformats.org/officeDocument/2006/relationships/image" Target="../media/image19.tif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2.png"/><Relationship Id="rId4" Type="http://schemas.openxmlformats.org/officeDocument/2006/relationships/image" Target="../media/image1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63EE16E-43BA-4854-9E85-0B2F741DBC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64" b="7166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50901-0DDC-BD42-A680-1B1D476BD0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5517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US" sz="5400" dirty="0" err="1">
                <a:solidFill>
                  <a:schemeClr val="tx1"/>
                </a:solidFill>
              </a:rPr>
              <a:t>Taclo’r</a:t>
            </a:r>
            <a:r>
              <a:rPr lang="en-US" sz="5400" dirty="0">
                <a:solidFill>
                  <a:schemeClr val="tx1"/>
                </a:solidFill>
              </a:rPr>
              <a:t> </a:t>
            </a:r>
            <a:r>
              <a:rPr lang="en-US" sz="5400" dirty="0" err="1">
                <a:solidFill>
                  <a:schemeClr val="tx1"/>
                </a:solidFill>
              </a:rPr>
              <a:t>Treiglo</a:t>
            </a:r>
            <a:r>
              <a:rPr lang="en-US" sz="5400" dirty="0">
                <a:solidFill>
                  <a:schemeClr val="tx1"/>
                </a:solidFill>
              </a:rPr>
              <a:t>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65A8D9-1BAF-F042-971F-1D61E8ADC2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85516" y="4735799"/>
            <a:ext cx="6470693" cy="605256"/>
          </a:xfrm>
        </p:spPr>
        <p:txBody>
          <a:bodyPr>
            <a:normAutofit/>
          </a:bodyPr>
          <a:lstStyle/>
          <a:p>
            <a:r>
              <a:rPr lang="en-US" dirty="0"/>
              <a:t>TAR 2020 - 2021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50218C5-E017-43D2-8345-FD9FBF0C99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89D32E-A48B-E54B-8E7B-2B9036B254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0259" y="-22714"/>
            <a:ext cx="4337782" cy="97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028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715A5-6E54-9A43-B4C8-CF7F7D1F5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Heddiw</a:t>
            </a:r>
            <a:r>
              <a:rPr lang="en-US" dirty="0"/>
              <a:t>,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D4209-7D5D-FE4F-A9C1-F6DA6729D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000" dirty="0" err="1"/>
              <a:t>Taclo’r</a:t>
            </a:r>
            <a:r>
              <a:rPr lang="en-US" sz="3000" dirty="0"/>
              <a:t> </a:t>
            </a:r>
            <a:r>
              <a:rPr lang="en-US" sz="3000" dirty="0" err="1"/>
              <a:t>treiglo</a:t>
            </a:r>
            <a:endParaRPr lang="en-US" sz="3000" dirty="0"/>
          </a:p>
          <a:p>
            <a:r>
              <a:rPr lang="en-US" sz="3000" dirty="0" err="1"/>
              <a:t>Edrych</a:t>
            </a:r>
            <a:r>
              <a:rPr lang="en-US" sz="3000" dirty="0"/>
              <a:t> </a:t>
            </a:r>
            <a:r>
              <a:rPr lang="en-US" sz="3000" dirty="0" err="1"/>
              <a:t>ar</a:t>
            </a:r>
            <a:r>
              <a:rPr lang="en-US" sz="3000" dirty="0"/>
              <a:t> </a:t>
            </a:r>
            <a:r>
              <a:rPr lang="en-US" sz="3000" dirty="0" err="1"/>
              <a:t>arfau</a:t>
            </a:r>
            <a:r>
              <a:rPr lang="en-US" sz="3000" dirty="0"/>
              <a:t> </a:t>
            </a:r>
            <a:r>
              <a:rPr lang="en-US" sz="3000" dirty="0" err="1"/>
              <a:t>cyfrifiadurol</a:t>
            </a:r>
            <a:r>
              <a:rPr lang="en-US" sz="3000" dirty="0"/>
              <a:t> </a:t>
            </a:r>
            <a:r>
              <a:rPr lang="en-US" sz="3000" dirty="0" err="1"/>
              <a:t>i’ch</a:t>
            </a:r>
            <a:r>
              <a:rPr lang="en-US" sz="3000" dirty="0"/>
              <a:t> </a:t>
            </a:r>
            <a:r>
              <a:rPr lang="en-US" sz="3000" dirty="0" err="1"/>
              <a:t>helpu</a:t>
            </a:r>
            <a:r>
              <a:rPr lang="en-US" sz="3000" dirty="0"/>
              <a:t> </a:t>
            </a:r>
            <a:r>
              <a:rPr lang="en-US" sz="3000" dirty="0" err="1"/>
              <a:t>gyda</a:t>
            </a:r>
            <a:r>
              <a:rPr lang="en-US" sz="3000" dirty="0"/>
              <a:t> </a:t>
            </a:r>
            <a:r>
              <a:rPr lang="en-US" sz="3000" dirty="0" err="1"/>
              <a:t>chywirdeb</a:t>
            </a:r>
            <a:r>
              <a:rPr lang="en-US" sz="3000" dirty="0"/>
              <a:t> </a:t>
            </a:r>
            <a:r>
              <a:rPr lang="en-US" sz="3000" dirty="0" err="1"/>
              <a:t>iaith</a:t>
            </a:r>
            <a:endParaRPr lang="en-US" sz="30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275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0120-37B0-1C41-989B-6AFC84682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887289"/>
          </a:xfrm>
        </p:spPr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Treigladau</a:t>
            </a:r>
            <a:r>
              <a:rPr lang="en-US" dirty="0"/>
              <a:t> :  Beth </a:t>
            </a:r>
            <a:r>
              <a:rPr lang="en-US" dirty="0" err="1"/>
              <a:t>ydyn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?</a:t>
            </a: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48D81045-B48D-7F47-AF85-112C0CF79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648" y="1440936"/>
            <a:ext cx="10270936" cy="462623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cap="none" dirty="0" err="1"/>
              <a:t>Treiglad</a:t>
            </a:r>
            <a:r>
              <a:rPr lang="en-US" cap="none" dirty="0"/>
              <a:t> </a:t>
            </a:r>
            <a:r>
              <a:rPr lang="en-US" cap="none" dirty="0" err="1"/>
              <a:t>yw</a:t>
            </a:r>
            <a:r>
              <a:rPr lang="en-US" cap="none" dirty="0"/>
              <a:t> pan </a:t>
            </a:r>
            <a:r>
              <a:rPr lang="en-US" cap="none" dirty="0" err="1"/>
              <a:t>fydd</a:t>
            </a:r>
            <a:r>
              <a:rPr lang="en-US" cap="none" dirty="0"/>
              <a:t> </a:t>
            </a:r>
            <a:r>
              <a:rPr lang="en-US" cap="none" dirty="0" err="1"/>
              <a:t>llythyren</a:t>
            </a:r>
            <a:r>
              <a:rPr lang="en-US" cap="none" dirty="0"/>
              <a:t> </a:t>
            </a:r>
            <a:r>
              <a:rPr lang="en-US" cap="none" dirty="0" err="1"/>
              <a:t>gyntaf</a:t>
            </a:r>
            <a:r>
              <a:rPr lang="en-US" cap="none" dirty="0"/>
              <a:t> </a:t>
            </a:r>
            <a:r>
              <a:rPr lang="en-US" cap="none" dirty="0" err="1"/>
              <a:t>gair</a:t>
            </a:r>
            <a:r>
              <a:rPr lang="en-US" cap="none" dirty="0"/>
              <a:t> </a:t>
            </a:r>
            <a:r>
              <a:rPr lang="en-US" cap="none" dirty="0" err="1"/>
              <a:t>yn</a:t>
            </a:r>
            <a:r>
              <a:rPr lang="en-US" cap="none" dirty="0"/>
              <a:t> </a:t>
            </a:r>
            <a:r>
              <a:rPr lang="en-US" cap="none" dirty="0" err="1"/>
              <a:t>newid</a:t>
            </a:r>
            <a:r>
              <a:rPr lang="en-US" cap="none" dirty="0"/>
              <a:t>. </a:t>
            </a:r>
          </a:p>
          <a:p>
            <a:pPr marL="0" indent="0">
              <a:buNone/>
            </a:pPr>
            <a:r>
              <a:rPr lang="en-US" cap="none" dirty="0" err="1"/>
              <a:t>Gan</a:t>
            </a:r>
            <a:r>
              <a:rPr lang="en-US" cap="none" dirty="0"/>
              <a:t> </a:t>
            </a:r>
            <a:r>
              <a:rPr lang="en-US" cap="none" dirty="0" err="1"/>
              <a:t>amlaf</a:t>
            </a:r>
            <a:r>
              <a:rPr lang="en-US" cap="none" dirty="0"/>
              <a:t>, dim </a:t>
            </a:r>
            <a:r>
              <a:rPr lang="en-US" cap="none" dirty="0" err="1"/>
              <a:t>ond</a:t>
            </a:r>
            <a:r>
              <a:rPr lang="en-US" cap="none" dirty="0"/>
              <a:t> y </a:t>
            </a:r>
            <a:r>
              <a:rPr lang="en-US" cap="none" dirty="0" err="1"/>
              <a:t>llythyren</a:t>
            </a:r>
            <a:r>
              <a:rPr lang="en-US" cap="none" dirty="0"/>
              <a:t> </a:t>
            </a:r>
            <a:r>
              <a:rPr lang="en-US" cap="none" dirty="0" err="1"/>
              <a:t>gyntaf</a:t>
            </a:r>
            <a:r>
              <a:rPr lang="en-US" cap="none" dirty="0"/>
              <a:t> </a:t>
            </a:r>
            <a:r>
              <a:rPr lang="en-US" cap="none" dirty="0" err="1"/>
              <a:t>fydd</a:t>
            </a:r>
            <a:r>
              <a:rPr lang="en-US" cap="none" dirty="0"/>
              <a:t> </a:t>
            </a:r>
            <a:r>
              <a:rPr lang="en-US" cap="none" dirty="0" err="1"/>
              <a:t>yn</a:t>
            </a:r>
            <a:r>
              <a:rPr lang="en-US" cap="none" dirty="0"/>
              <a:t> </a:t>
            </a:r>
            <a:r>
              <a:rPr lang="en-US" cap="none" dirty="0" err="1"/>
              <a:t>newid</a:t>
            </a:r>
            <a:r>
              <a:rPr lang="en-US" cap="none" dirty="0"/>
              <a:t>.</a:t>
            </a:r>
          </a:p>
          <a:p>
            <a:pPr marL="0" indent="0">
              <a:buNone/>
            </a:pPr>
            <a:r>
              <a:rPr lang="en-US" cap="none" dirty="0"/>
              <a:t>Y </a:t>
            </a:r>
            <a:r>
              <a:rPr lang="en-US" cap="none" dirty="0" err="1"/>
              <a:t>Gymraeg</a:t>
            </a:r>
            <a:r>
              <a:rPr lang="en-US" cap="none" dirty="0"/>
              <a:t> </a:t>
            </a:r>
            <a:r>
              <a:rPr lang="en-US" cap="none" dirty="0" err="1"/>
              <a:t>yw’r</a:t>
            </a:r>
            <a:r>
              <a:rPr lang="en-US" cap="none" dirty="0"/>
              <a:t> </a:t>
            </a:r>
            <a:r>
              <a:rPr lang="en-US" cap="none" dirty="0" err="1"/>
              <a:t>unig</a:t>
            </a:r>
            <a:r>
              <a:rPr lang="en-US" cap="none" dirty="0"/>
              <a:t> </a:t>
            </a:r>
            <a:r>
              <a:rPr lang="en-US" cap="none" dirty="0" err="1"/>
              <a:t>iaith</a:t>
            </a:r>
            <a:r>
              <a:rPr lang="en-US" cap="none" dirty="0"/>
              <a:t> </a:t>
            </a:r>
            <a:r>
              <a:rPr lang="en-US" cap="none" dirty="0" err="1"/>
              <a:t>yn</a:t>
            </a:r>
            <a:r>
              <a:rPr lang="en-US" cap="none" dirty="0"/>
              <a:t> y </a:t>
            </a:r>
            <a:r>
              <a:rPr lang="en-US" cap="none" dirty="0" err="1"/>
              <a:t>byd</a:t>
            </a:r>
            <a:r>
              <a:rPr lang="en-US" cap="none" dirty="0"/>
              <a:t> </a:t>
            </a:r>
            <a:r>
              <a:rPr lang="en-US" cap="none" dirty="0" err="1"/>
              <a:t>sy’n</a:t>
            </a:r>
            <a:r>
              <a:rPr lang="en-US" cap="none" dirty="0"/>
              <a:t> </a:t>
            </a:r>
            <a:r>
              <a:rPr lang="en-US" cap="none" dirty="0" err="1"/>
              <a:t>defnyddio’r</a:t>
            </a:r>
            <a:r>
              <a:rPr lang="en-US" cap="none" dirty="0"/>
              <a:t> </a:t>
            </a:r>
            <a:r>
              <a:rPr lang="en-US" cap="none" dirty="0" err="1"/>
              <a:t>treiglad</a:t>
            </a:r>
            <a:r>
              <a:rPr lang="en-US" cap="none" dirty="0"/>
              <a:t> </a:t>
            </a:r>
            <a:r>
              <a:rPr lang="en-US" cap="none" dirty="0" err="1"/>
              <a:t>fel</a:t>
            </a:r>
            <a:r>
              <a:rPr lang="en-US" cap="none" dirty="0"/>
              <a:t> </a:t>
            </a:r>
            <a:r>
              <a:rPr lang="en-US" cap="none" dirty="0" err="1"/>
              <a:t>rhan</a:t>
            </a:r>
            <a:r>
              <a:rPr lang="en-US" cap="none" dirty="0"/>
              <a:t> </a:t>
            </a:r>
            <a:r>
              <a:rPr lang="en-US" cap="none" dirty="0" err="1"/>
              <a:t>o’i</a:t>
            </a:r>
            <a:r>
              <a:rPr lang="en-US" cap="none" dirty="0"/>
              <a:t> </a:t>
            </a:r>
            <a:r>
              <a:rPr lang="en-US" cap="none" dirty="0" err="1"/>
              <a:t>gramadeg</a:t>
            </a:r>
            <a:r>
              <a:rPr lang="en-US" cap="none" dirty="0"/>
              <a:t>.</a:t>
            </a:r>
          </a:p>
          <a:p>
            <a:pPr marL="0" indent="0">
              <a:buNone/>
            </a:pPr>
            <a:r>
              <a:rPr lang="en-US" cap="none" dirty="0" err="1"/>
              <a:t>Gan</a:t>
            </a:r>
            <a:r>
              <a:rPr lang="en-US" cap="none" dirty="0"/>
              <a:t> </a:t>
            </a:r>
            <a:r>
              <a:rPr lang="en-US" cap="none" dirty="0" err="1"/>
              <a:t>amlaf</a:t>
            </a:r>
            <a:r>
              <a:rPr lang="en-US" cap="none" dirty="0"/>
              <a:t>, y </a:t>
            </a:r>
            <a:r>
              <a:rPr lang="en-US" cap="none" dirty="0" err="1"/>
              <a:t>gair</a:t>
            </a:r>
            <a:r>
              <a:rPr lang="en-US" cap="none" dirty="0"/>
              <a:t> </a:t>
            </a:r>
            <a:r>
              <a:rPr lang="en-US" cap="none" dirty="0" err="1"/>
              <a:t>yn</a:t>
            </a:r>
            <a:r>
              <a:rPr lang="en-US" cap="none" dirty="0"/>
              <a:t> union o </a:t>
            </a:r>
            <a:r>
              <a:rPr lang="en-US" cap="none" dirty="0" err="1"/>
              <a:t>flaen</a:t>
            </a:r>
            <a:r>
              <a:rPr lang="en-US" cap="none" dirty="0"/>
              <a:t> y </a:t>
            </a:r>
            <a:r>
              <a:rPr lang="en-US" cap="none" dirty="0" err="1"/>
              <a:t>gair</a:t>
            </a:r>
            <a:r>
              <a:rPr lang="en-US" cap="none" dirty="0"/>
              <a:t> </a:t>
            </a:r>
            <a:r>
              <a:rPr lang="en-US" cap="none" dirty="0" err="1"/>
              <a:t>fydd</a:t>
            </a:r>
            <a:r>
              <a:rPr lang="en-US" cap="none" dirty="0"/>
              <a:t> </a:t>
            </a:r>
            <a:r>
              <a:rPr lang="en-US" cap="none" dirty="0" err="1"/>
              <a:t>yn</a:t>
            </a:r>
            <a:r>
              <a:rPr lang="en-US" cap="none" dirty="0"/>
              <a:t> </a:t>
            </a:r>
            <a:r>
              <a:rPr lang="en-US" cap="none" dirty="0" err="1"/>
              <a:t>achosi’r</a:t>
            </a:r>
            <a:r>
              <a:rPr lang="en-US" cap="none" dirty="0"/>
              <a:t> </a:t>
            </a:r>
            <a:r>
              <a:rPr lang="en-US" cap="none" dirty="0" err="1"/>
              <a:t>treiglad</a:t>
            </a:r>
            <a:r>
              <a:rPr lang="en-US" cap="none" dirty="0"/>
              <a:t>.</a:t>
            </a:r>
          </a:p>
          <a:p>
            <a:pPr marL="0" indent="0">
              <a:buNone/>
            </a:pPr>
            <a:r>
              <a:rPr lang="en-US" cap="none" dirty="0"/>
              <a:t>Mae 3 math </a:t>
            </a:r>
            <a:r>
              <a:rPr lang="en-US" cap="none" dirty="0" err="1"/>
              <a:t>gwahanol</a:t>
            </a:r>
            <a:r>
              <a:rPr lang="en-US" cap="none" dirty="0"/>
              <a:t> o </a:t>
            </a:r>
            <a:r>
              <a:rPr lang="en-US" cap="none" dirty="0" err="1"/>
              <a:t>dreiglad</a:t>
            </a:r>
            <a:r>
              <a:rPr lang="en-US" cap="none" dirty="0"/>
              <a:t> – </a:t>
            </a:r>
            <a:r>
              <a:rPr lang="en-US" cap="none" dirty="0" err="1"/>
              <a:t>meddal</a:t>
            </a:r>
            <a:r>
              <a:rPr lang="en-US" cap="none" dirty="0"/>
              <a:t>, </a:t>
            </a:r>
            <a:r>
              <a:rPr lang="en-US" cap="none" dirty="0" err="1"/>
              <a:t>trwynol</a:t>
            </a:r>
            <a:r>
              <a:rPr lang="en-US" cap="none" dirty="0"/>
              <a:t> a </a:t>
            </a:r>
            <a:r>
              <a:rPr lang="en-US" cap="none" dirty="0" err="1"/>
              <a:t>llaes</a:t>
            </a:r>
            <a:r>
              <a:rPr lang="en-US" cap="none" dirty="0"/>
              <a:t>.</a:t>
            </a:r>
          </a:p>
          <a:p>
            <a:pPr marL="0" indent="0">
              <a:buNone/>
            </a:pPr>
            <a:r>
              <a:rPr lang="en-US" cap="none" dirty="0" err="1"/>
              <a:t>Dydy’r</a:t>
            </a:r>
            <a:r>
              <a:rPr lang="en-US" cap="none" dirty="0"/>
              <a:t> </a:t>
            </a:r>
            <a:r>
              <a:rPr lang="en-US" cap="none" dirty="0" err="1"/>
              <a:t>treigladau</a:t>
            </a:r>
            <a:r>
              <a:rPr lang="en-US" cap="none" dirty="0"/>
              <a:t> </a:t>
            </a:r>
            <a:r>
              <a:rPr lang="en-US" cap="none" dirty="0" err="1"/>
              <a:t>ddim</a:t>
            </a:r>
            <a:r>
              <a:rPr lang="en-US" cap="none" dirty="0"/>
              <a:t> </a:t>
            </a:r>
            <a:r>
              <a:rPr lang="en-US" cap="none" dirty="0" err="1"/>
              <a:t>yn</a:t>
            </a:r>
            <a:r>
              <a:rPr lang="en-US" cap="none" dirty="0"/>
              <a:t> </a:t>
            </a:r>
            <a:r>
              <a:rPr lang="en-US" cap="none" dirty="0" err="1"/>
              <a:t>effeithio</a:t>
            </a:r>
            <a:r>
              <a:rPr lang="en-US" cap="none" dirty="0"/>
              <a:t> </a:t>
            </a:r>
            <a:r>
              <a:rPr lang="en-US" cap="none" dirty="0" err="1"/>
              <a:t>ar</a:t>
            </a:r>
            <a:r>
              <a:rPr lang="en-US" cap="none" dirty="0"/>
              <a:t> bob </a:t>
            </a:r>
            <a:r>
              <a:rPr lang="en-US" cap="none" dirty="0" err="1"/>
              <a:t>llythyren</a:t>
            </a:r>
            <a:r>
              <a:rPr lang="en-US" cap="none" dirty="0"/>
              <a:t> </a:t>
            </a:r>
            <a:r>
              <a:rPr lang="en-US" cap="none" dirty="0" err="1"/>
              <a:t>yn</a:t>
            </a:r>
            <a:r>
              <a:rPr lang="en-US" cap="none" dirty="0"/>
              <a:t> </a:t>
            </a:r>
            <a:r>
              <a:rPr lang="en-US" cap="none" dirty="0" err="1"/>
              <a:t>yr</a:t>
            </a:r>
            <a:r>
              <a:rPr lang="en-US" cap="none" dirty="0"/>
              <a:t> </a:t>
            </a:r>
            <a:r>
              <a:rPr lang="en-US" cap="none" dirty="0" err="1"/>
              <a:t>wyddor</a:t>
            </a:r>
            <a:r>
              <a:rPr lang="en-US" cap="none" dirty="0"/>
              <a:t>…</a:t>
            </a:r>
          </a:p>
          <a:p>
            <a:pPr marL="0" indent="0">
              <a:buNone/>
            </a:pPr>
            <a:r>
              <a:rPr lang="en-US" cap="none" dirty="0"/>
              <a:t>	</a:t>
            </a:r>
            <a:r>
              <a:rPr lang="en-US" cap="none" dirty="0" err="1"/>
              <a:t>Treiglad</a:t>
            </a:r>
            <a:r>
              <a:rPr lang="en-US" cap="none" dirty="0"/>
              <a:t> </a:t>
            </a:r>
            <a:r>
              <a:rPr lang="en-US" cap="none" dirty="0" err="1"/>
              <a:t>meddal</a:t>
            </a:r>
            <a:r>
              <a:rPr lang="en-US" cap="none" dirty="0"/>
              <a:t> – 9 </a:t>
            </a:r>
            <a:r>
              <a:rPr lang="en-US" cap="none" dirty="0" err="1"/>
              <a:t>llythyren</a:t>
            </a:r>
            <a:endParaRPr lang="en-US" cap="none" dirty="0"/>
          </a:p>
          <a:p>
            <a:pPr marL="0" indent="0">
              <a:buNone/>
            </a:pPr>
            <a:r>
              <a:rPr lang="en-US" cap="none" dirty="0"/>
              <a:t>	</a:t>
            </a:r>
            <a:r>
              <a:rPr lang="en-US" cap="none" dirty="0" err="1"/>
              <a:t>Treiglad</a:t>
            </a:r>
            <a:r>
              <a:rPr lang="en-US" cap="none" dirty="0"/>
              <a:t> </a:t>
            </a:r>
            <a:r>
              <a:rPr lang="en-US" cap="none" dirty="0" err="1"/>
              <a:t>trwynol</a:t>
            </a:r>
            <a:r>
              <a:rPr lang="en-US" cap="none" dirty="0"/>
              <a:t> – 6 </a:t>
            </a:r>
            <a:r>
              <a:rPr lang="en-US" cap="none" dirty="0" err="1"/>
              <a:t>llythyren</a:t>
            </a:r>
            <a:endParaRPr lang="en-US" cap="none" dirty="0"/>
          </a:p>
          <a:p>
            <a:pPr marL="0" indent="0">
              <a:buNone/>
            </a:pPr>
            <a:r>
              <a:rPr lang="en-US" cap="none" dirty="0"/>
              <a:t>	</a:t>
            </a:r>
            <a:r>
              <a:rPr lang="en-US" cap="none" dirty="0" err="1"/>
              <a:t>Treiglad</a:t>
            </a:r>
            <a:r>
              <a:rPr lang="en-US" cap="none" dirty="0"/>
              <a:t> </a:t>
            </a:r>
            <a:r>
              <a:rPr lang="en-US" cap="none" dirty="0" err="1"/>
              <a:t>llaes</a:t>
            </a:r>
            <a:r>
              <a:rPr lang="en-US" cap="none" dirty="0"/>
              <a:t> – 3 </a:t>
            </a:r>
            <a:r>
              <a:rPr lang="en-US" cap="none" dirty="0" err="1"/>
              <a:t>llythyren</a:t>
            </a:r>
            <a:endParaRPr lang="en-US" cap="none" dirty="0"/>
          </a:p>
        </p:txBody>
      </p:sp>
    </p:spTree>
    <p:extLst>
      <p:ext uri="{BB962C8B-B14F-4D97-AF65-F5344CB8AC3E}">
        <p14:creationId xmlns:p14="http://schemas.microsoft.com/office/powerpoint/2010/main" val="214556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6579629-04D9-594D-975D-B882670C12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767697"/>
              </p:ext>
            </p:extLst>
          </p:nvPr>
        </p:nvGraphicFramePr>
        <p:xfrm>
          <a:off x="1760308" y="196487"/>
          <a:ext cx="8421380" cy="56495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53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53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053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053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4951">
                <a:tc>
                  <a:txBody>
                    <a:bodyPr/>
                    <a:lstStyle/>
                    <a:p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Tabl</a:t>
                      </a:r>
                      <a:r>
                        <a:rPr lang="en-US" sz="21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tx1"/>
                          </a:solidFill>
                        </a:rPr>
                        <a:t>Treiglo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Meddal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Trwynol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Llaes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p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mh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ph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t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th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c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ngh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ch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dd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/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ll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l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6495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rh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r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0232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0"/>
            <a:ext cx="10364451" cy="1596177"/>
          </a:xfrm>
        </p:spPr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t="10034" b="10034"/>
          <a:stretch>
            <a:fillRect/>
          </a:stretch>
        </p:blipFill>
        <p:spPr>
          <a:xfrm>
            <a:off x="2095170" y="2588540"/>
            <a:ext cx="2974790" cy="1839652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632300" y="1488297"/>
          <a:ext cx="3859014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95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95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gwreiddiol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treiglad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dd</a:t>
                      </a:r>
                      <a:endParaRPr lang="en-US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ll</a:t>
                      </a:r>
                      <a:endParaRPr lang="en-US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rh</a:t>
                      </a:r>
                      <a:endParaRPr lang="en-US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0423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56673"/>
            <a:ext cx="10364451" cy="1596177"/>
          </a:xfrm>
        </p:spPr>
        <p:txBody>
          <a:bodyPr/>
          <a:lstStyle/>
          <a:p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tro</a:t>
            </a:r>
            <a:r>
              <a:rPr lang="en-US" dirty="0"/>
              <a:t> chi…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494907" y="1770452"/>
            <a:ext cx="8229600" cy="4525963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dirty="0" err="1"/>
              <a:t>Darllenwch</a:t>
            </a:r>
            <a:r>
              <a:rPr lang="en-US" dirty="0"/>
              <a:t> y </a:t>
            </a:r>
            <a:r>
              <a:rPr lang="en-US" dirty="0" err="1"/>
              <a:t>cliwiau</a:t>
            </a:r>
            <a:r>
              <a:rPr lang="en-US" dirty="0"/>
              <a:t>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darganfod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70" y="4953063"/>
            <a:ext cx="1720730" cy="1400244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AD2E36C-77FC-F445-9AE9-C90FF09C802C}"/>
              </a:ext>
            </a:extLst>
          </p:cNvPr>
          <p:cNvSpPr/>
          <p:nvPr/>
        </p:nvSpPr>
        <p:spPr>
          <a:xfrm>
            <a:off x="8986345" y="197630"/>
            <a:ext cx="2942896" cy="12919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Cofiwch</a:t>
            </a:r>
            <a:r>
              <a:rPr lang="en-US" b="1" dirty="0">
                <a:solidFill>
                  <a:schemeClr val="tx1"/>
                </a:solidFill>
              </a:rPr>
              <a:t>! </a:t>
            </a:r>
          </a:p>
          <a:p>
            <a:pPr algn="ctr"/>
            <a:r>
              <a:rPr lang="en-US" dirty="0" err="1">
                <a:solidFill>
                  <a:schemeClr val="tx1"/>
                </a:solidFill>
              </a:rPr>
              <a:t>Fwy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na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thebyg</a:t>
            </a:r>
            <a:r>
              <a:rPr lang="en-US" dirty="0">
                <a:solidFill>
                  <a:schemeClr val="tx1"/>
                </a:solidFill>
              </a:rPr>
              <a:t> – dim </a:t>
            </a:r>
            <a:r>
              <a:rPr lang="en-US" dirty="0" err="1">
                <a:solidFill>
                  <a:schemeClr val="tx1"/>
                </a:solidFill>
              </a:rPr>
              <a:t>ond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gair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union o </a:t>
            </a:r>
            <a:r>
              <a:rPr lang="en-US" dirty="0" err="1">
                <a:solidFill>
                  <a:schemeClr val="tx1"/>
                </a:solidFill>
              </a:rPr>
              <a:t>flaen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gair</a:t>
            </a:r>
            <a:r>
              <a:rPr lang="en-US" dirty="0">
                <a:solidFill>
                  <a:schemeClr val="tx1"/>
                </a:solidFill>
              </a:rPr>
              <a:t> all </a:t>
            </a:r>
            <a:r>
              <a:rPr lang="en-US" dirty="0" err="1">
                <a:solidFill>
                  <a:schemeClr val="tx1"/>
                </a:solidFill>
              </a:rPr>
              <a:t>achosi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treiglad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30E889E-B9AE-DD49-9488-3B71A1A58B53}"/>
              </a:ext>
            </a:extLst>
          </p:cNvPr>
          <p:cNvSpPr/>
          <p:nvPr/>
        </p:nvSpPr>
        <p:spPr>
          <a:xfrm>
            <a:off x="262760" y="205888"/>
            <a:ext cx="2942896" cy="12919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Meddyliwch</a:t>
            </a:r>
            <a:r>
              <a:rPr lang="en-US" b="1" dirty="0">
                <a:solidFill>
                  <a:schemeClr val="tx1"/>
                </a:solidFill>
              </a:rPr>
              <a:t> … 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Beth </a:t>
            </a:r>
            <a:r>
              <a:rPr lang="en-US" dirty="0" err="1">
                <a:solidFill>
                  <a:schemeClr val="tx1"/>
                </a:solidFill>
              </a:rPr>
              <a:t>ydy</a:t>
            </a:r>
            <a:r>
              <a:rPr lang="en-US" dirty="0">
                <a:solidFill>
                  <a:schemeClr val="tx1"/>
                </a:solidFill>
              </a:rPr>
              <a:t> ‘</a:t>
            </a:r>
            <a:r>
              <a:rPr lang="en-US" dirty="0" err="1">
                <a:solidFill>
                  <a:schemeClr val="tx1"/>
                </a:solidFill>
              </a:rPr>
              <a:t>swydd</a:t>
            </a:r>
            <a:r>
              <a:rPr lang="en-US" dirty="0">
                <a:solidFill>
                  <a:schemeClr val="tx1"/>
                </a:solidFill>
              </a:rPr>
              <a:t>’ y </a:t>
            </a:r>
            <a:r>
              <a:rPr lang="en-US" dirty="0" err="1">
                <a:solidFill>
                  <a:schemeClr val="tx1"/>
                </a:solidFill>
              </a:rPr>
              <a:t>gair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frawddeg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DBD5611D-3E51-7C4F-8E3D-9A465A783107}"/>
              </a:ext>
            </a:extLst>
          </p:cNvPr>
          <p:cNvSpPr/>
          <p:nvPr/>
        </p:nvSpPr>
        <p:spPr>
          <a:xfrm>
            <a:off x="831584" y="2760529"/>
            <a:ext cx="3893906" cy="16541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/>
              <a:t>Cliw</a:t>
            </a:r>
            <a:r>
              <a:rPr lang="en-US" dirty="0"/>
              <a:t> 1…</a:t>
            </a:r>
          </a:p>
          <a:p>
            <a:r>
              <a:rPr lang="en-US" dirty="0" err="1"/>
              <a:t>Ei</a:t>
            </a:r>
            <a:r>
              <a:rPr lang="en-US" dirty="0"/>
              <a:t> got e OND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chot</a:t>
            </a:r>
            <a:r>
              <a:rPr lang="en-US" dirty="0"/>
              <a:t> hi</a:t>
            </a:r>
          </a:p>
          <a:p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lyfr</a:t>
            </a:r>
            <a:r>
              <a:rPr lang="en-US" dirty="0"/>
              <a:t> e OND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llyfr</a:t>
            </a:r>
            <a:r>
              <a:rPr lang="en-US" dirty="0"/>
              <a:t> hi</a:t>
            </a:r>
          </a:p>
          <a:p>
            <a:pPr algn="ctr"/>
            <a:endParaRPr lang="en-US" dirty="0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F744C2A8-C7AC-6442-8151-A88DE92A305D}"/>
              </a:ext>
            </a:extLst>
          </p:cNvPr>
          <p:cNvSpPr/>
          <p:nvPr/>
        </p:nvSpPr>
        <p:spPr>
          <a:xfrm>
            <a:off x="7058735" y="2542162"/>
            <a:ext cx="4338495" cy="18642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/>
              <a:t>Cliw</a:t>
            </a:r>
            <a:r>
              <a:rPr lang="en-US" dirty="0"/>
              <a:t> 2…</a:t>
            </a:r>
          </a:p>
          <a:p>
            <a:r>
              <a:rPr lang="en-US" dirty="0" err="1"/>
              <a:t>Dwy</a:t>
            </a:r>
            <a:r>
              <a:rPr lang="en-US" dirty="0"/>
              <a:t> </a:t>
            </a:r>
            <a:r>
              <a:rPr lang="en-US" dirty="0" err="1"/>
              <a:t>ferch</a:t>
            </a:r>
            <a:r>
              <a:rPr lang="en-US" dirty="0"/>
              <a:t> a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fachgen</a:t>
            </a:r>
            <a:endParaRPr lang="en-US" dirty="0"/>
          </a:p>
          <a:p>
            <a:r>
              <a:rPr lang="en-US" dirty="0" err="1"/>
              <a:t>Dwy</a:t>
            </a:r>
            <a:r>
              <a:rPr lang="en-US" dirty="0"/>
              <a:t> </a:t>
            </a:r>
            <a:r>
              <a:rPr lang="en-US" dirty="0" err="1"/>
              <a:t>gadair</a:t>
            </a:r>
            <a:r>
              <a:rPr lang="en-US" dirty="0"/>
              <a:t> a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fwrdd</a:t>
            </a:r>
            <a:endParaRPr lang="en-US" dirty="0"/>
          </a:p>
          <a:p>
            <a:pPr algn="ctr"/>
            <a:endParaRPr lang="en-US" dirty="0"/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DE03C1A7-D193-8946-BCC1-11F731DF2C99}"/>
              </a:ext>
            </a:extLst>
          </p:cNvPr>
          <p:cNvSpPr/>
          <p:nvPr/>
        </p:nvSpPr>
        <p:spPr>
          <a:xfrm>
            <a:off x="4038598" y="4633765"/>
            <a:ext cx="4556589" cy="19318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/>
              <a:t>Cliw</a:t>
            </a:r>
            <a:r>
              <a:rPr lang="en-US" dirty="0"/>
              <a:t> 3…</a:t>
            </a:r>
          </a:p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OND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rhedeg</a:t>
            </a:r>
            <a:endParaRPr lang="en-US" dirty="0"/>
          </a:p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ddiddorol</a:t>
            </a:r>
            <a:r>
              <a:rPr lang="en-US" dirty="0"/>
              <a:t> OND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darllen</a:t>
            </a:r>
            <a:endParaRPr lang="en-US" dirty="0"/>
          </a:p>
          <a:p>
            <a:pPr algn="ctr"/>
            <a:endParaRPr lang="en-US" dirty="0"/>
          </a:p>
        </p:txBody>
      </p:sp>
      <p:pic>
        <p:nvPicPr>
          <p:cNvPr id="4098" name="Picture 2" descr="Pause with purpose for meaning, clarity and impact - Now you're talking">
            <a:extLst>
              <a:ext uri="{FF2B5EF4-FFF2-40B4-BE49-F238E27FC236}">
                <a16:creationId xmlns:a16="http://schemas.microsoft.com/office/drawing/2014/main" id="{28CA4ADE-6B09-9446-9BB8-B841FF9B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0482" y="5124448"/>
            <a:ext cx="1706748" cy="1171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4717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D76B-F471-B540-8CF2-90C3A6DBF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Dyma’r</a:t>
            </a:r>
            <a:r>
              <a:rPr lang="en-US" dirty="0"/>
              <a:t> </a:t>
            </a:r>
            <a:r>
              <a:rPr lang="en-US" dirty="0" err="1"/>
              <a:t>Cliw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Beth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rheol</a:t>
            </a:r>
            <a:r>
              <a:rPr lang="en-US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ACAE03-0801-CE4A-AAE5-7D2BBF4FE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872" y="4839239"/>
            <a:ext cx="1720730" cy="1400244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7A40675D-D9E0-F04A-B985-33F30D0A4FB8}"/>
              </a:ext>
            </a:extLst>
          </p:cNvPr>
          <p:cNvSpPr/>
          <p:nvPr/>
        </p:nvSpPr>
        <p:spPr>
          <a:xfrm>
            <a:off x="262760" y="232273"/>
            <a:ext cx="2942896" cy="12919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Meddyliwch</a:t>
            </a:r>
            <a:r>
              <a:rPr lang="en-US" b="1" dirty="0">
                <a:solidFill>
                  <a:schemeClr val="tx1"/>
                </a:solidFill>
              </a:rPr>
              <a:t> … 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Beth </a:t>
            </a:r>
            <a:r>
              <a:rPr lang="en-US" dirty="0" err="1">
                <a:solidFill>
                  <a:schemeClr val="tx1"/>
                </a:solidFill>
              </a:rPr>
              <a:t>ydy</a:t>
            </a:r>
            <a:r>
              <a:rPr lang="en-US" dirty="0">
                <a:solidFill>
                  <a:schemeClr val="tx1"/>
                </a:solidFill>
              </a:rPr>
              <a:t> ‘</a:t>
            </a:r>
            <a:r>
              <a:rPr lang="en-US" dirty="0" err="1">
                <a:solidFill>
                  <a:schemeClr val="tx1"/>
                </a:solidFill>
              </a:rPr>
              <a:t>swydd</a:t>
            </a:r>
            <a:r>
              <a:rPr lang="en-US" dirty="0">
                <a:solidFill>
                  <a:schemeClr val="tx1"/>
                </a:solidFill>
              </a:rPr>
              <a:t>’ y </a:t>
            </a:r>
            <a:r>
              <a:rPr lang="en-US" dirty="0" err="1">
                <a:solidFill>
                  <a:schemeClr val="tx1"/>
                </a:solidFill>
              </a:rPr>
              <a:t>gair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frawddeg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90F40654-DF27-C54F-84F6-0B1BEB341CE2}"/>
              </a:ext>
            </a:extLst>
          </p:cNvPr>
          <p:cNvSpPr/>
          <p:nvPr/>
        </p:nvSpPr>
        <p:spPr>
          <a:xfrm>
            <a:off x="8986346" y="232272"/>
            <a:ext cx="2942896" cy="12919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Meddyliwch</a:t>
            </a:r>
            <a:r>
              <a:rPr lang="en-US" b="1" dirty="0">
                <a:solidFill>
                  <a:schemeClr val="tx1"/>
                </a:solidFill>
              </a:rPr>
              <a:t> … 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Beth </a:t>
            </a:r>
            <a:r>
              <a:rPr lang="en-US" dirty="0" err="1">
                <a:solidFill>
                  <a:schemeClr val="tx1"/>
                </a:solidFill>
              </a:rPr>
              <a:t>ydy</a:t>
            </a:r>
            <a:r>
              <a:rPr lang="en-US" dirty="0">
                <a:solidFill>
                  <a:schemeClr val="tx1"/>
                </a:solidFill>
              </a:rPr>
              <a:t> ‘</a:t>
            </a:r>
            <a:r>
              <a:rPr lang="en-US" dirty="0" err="1">
                <a:solidFill>
                  <a:schemeClr val="tx1"/>
                </a:solidFill>
              </a:rPr>
              <a:t>swydd</a:t>
            </a:r>
            <a:r>
              <a:rPr lang="en-US" dirty="0">
                <a:solidFill>
                  <a:schemeClr val="tx1"/>
                </a:solidFill>
              </a:rPr>
              <a:t>’ y </a:t>
            </a:r>
            <a:r>
              <a:rPr lang="en-US" dirty="0" err="1">
                <a:solidFill>
                  <a:schemeClr val="tx1"/>
                </a:solidFill>
              </a:rPr>
              <a:t>gair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frawddeg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8B333F84-5A00-F449-8379-36AA9728C094}"/>
              </a:ext>
            </a:extLst>
          </p:cNvPr>
          <p:cNvSpPr/>
          <p:nvPr/>
        </p:nvSpPr>
        <p:spPr>
          <a:xfrm>
            <a:off x="1047342" y="2164899"/>
            <a:ext cx="3893906" cy="16541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/>
              <a:t>Cliw</a:t>
            </a:r>
            <a:r>
              <a:rPr lang="en-US" dirty="0"/>
              <a:t> 4 …</a:t>
            </a:r>
          </a:p>
          <a:p>
            <a:pPr algn="ctr"/>
            <a:r>
              <a:rPr lang="en-US" dirty="0"/>
              <a:t>Am </a:t>
            </a:r>
            <a:r>
              <a:rPr lang="en-US" dirty="0" err="1"/>
              <a:t>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.  </a:t>
            </a:r>
          </a:p>
          <a:p>
            <a:pPr algn="ctr"/>
            <a:r>
              <a:rPr lang="en-US" dirty="0"/>
              <a:t>O </a:t>
            </a:r>
            <a:r>
              <a:rPr lang="en-US" dirty="0" err="1"/>
              <a:t>weithio</a:t>
            </a:r>
            <a:r>
              <a:rPr lang="en-US" dirty="0"/>
              <a:t>.       I weld.    </a:t>
            </a:r>
          </a:p>
          <a:p>
            <a:pPr algn="ctr"/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fynd</a:t>
            </a:r>
            <a:r>
              <a:rPr lang="en-US" dirty="0"/>
              <a:t>.    </a:t>
            </a:r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CD28EFEF-D1FE-1041-BEE0-9249ABD7C03B}"/>
              </a:ext>
            </a:extLst>
          </p:cNvPr>
          <p:cNvSpPr/>
          <p:nvPr/>
        </p:nvSpPr>
        <p:spPr>
          <a:xfrm>
            <a:off x="7600540" y="2214694"/>
            <a:ext cx="4328699" cy="16541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/>
              <a:t>Cliw</a:t>
            </a:r>
            <a:r>
              <a:rPr lang="en-US" dirty="0"/>
              <a:t> 5 …</a:t>
            </a:r>
          </a:p>
          <a:p>
            <a:r>
              <a:rPr lang="en-US" dirty="0"/>
              <a:t>Dy fag a </a:t>
            </a:r>
            <a:r>
              <a:rPr lang="en-US" dirty="0" err="1"/>
              <a:t>dy</a:t>
            </a:r>
            <a:r>
              <a:rPr lang="en-US" dirty="0"/>
              <a:t> got di</a:t>
            </a:r>
          </a:p>
          <a:p>
            <a:r>
              <a:rPr lang="en-US" dirty="0"/>
              <a:t>Dy </a:t>
            </a:r>
            <a:r>
              <a:rPr lang="en-US" dirty="0" err="1"/>
              <a:t>wers</a:t>
            </a:r>
            <a:r>
              <a:rPr lang="en-US" dirty="0"/>
              <a:t> a </a:t>
            </a:r>
            <a:r>
              <a:rPr lang="en-US" dirty="0" err="1"/>
              <a:t>dy</a:t>
            </a:r>
            <a:r>
              <a:rPr lang="en-US" dirty="0"/>
              <a:t> </a:t>
            </a:r>
            <a:r>
              <a:rPr lang="en-US" dirty="0" err="1"/>
              <a:t>ddosbarth</a:t>
            </a:r>
            <a:r>
              <a:rPr lang="en-US" dirty="0"/>
              <a:t> di</a:t>
            </a:r>
          </a:p>
          <a:p>
            <a:pPr algn="ctr"/>
            <a:endParaRPr lang="en-US" dirty="0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95C62112-A8D1-9840-8F99-34ED268FEC21}"/>
              </a:ext>
            </a:extLst>
          </p:cNvPr>
          <p:cNvSpPr/>
          <p:nvPr/>
        </p:nvSpPr>
        <p:spPr>
          <a:xfrm>
            <a:off x="4621036" y="4241560"/>
            <a:ext cx="3893906" cy="199792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/>
              <a:t>Cliw</a:t>
            </a:r>
            <a:r>
              <a:rPr lang="en-US" dirty="0"/>
              <a:t> 6 …</a:t>
            </a:r>
          </a:p>
          <a:p>
            <a:r>
              <a:rPr lang="en-US" dirty="0"/>
              <a:t>Bore da </a:t>
            </a:r>
            <a:r>
              <a:rPr lang="en-US" dirty="0" err="1"/>
              <a:t>Flwyddyn</a:t>
            </a:r>
            <a:r>
              <a:rPr lang="en-US" dirty="0"/>
              <a:t> 9.</a:t>
            </a:r>
          </a:p>
          <a:p>
            <a:r>
              <a:rPr lang="en-US" dirty="0" err="1"/>
              <a:t>Gwrandewch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astud</a:t>
            </a:r>
            <a:r>
              <a:rPr lang="en-US" dirty="0"/>
              <a:t> </a:t>
            </a:r>
            <a:r>
              <a:rPr lang="en-US" dirty="0" err="1"/>
              <a:t>ferched</a:t>
            </a:r>
            <a:r>
              <a:rPr lang="en-US" dirty="0"/>
              <a:t>!</a:t>
            </a:r>
          </a:p>
        </p:txBody>
      </p:sp>
      <p:pic>
        <p:nvPicPr>
          <p:cNvPr id="5122" name="Picture 2" descr="Pause with purpose for meaning, clarity and impact - Now you're talking">
            <a:extLst>
              <a:ext uri="{FF2B5EF4-FFF2-40B4-BE49-F238E27FC236}">
                <a16:creationId xmlns:a16="http://schemas.microsoft.com/office/drawing/2014/main" id="{06ABE257-90CF-5B4C-90D2-746E7BF3A7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2171" y="5098170"/>
            <a:ext cx="1720730" cy="118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1210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68" y="94536"/>
            <a:ext cx="10364451" cy="1596177"/>
          </a:xfrm>
        </p:spPr>
        <p:txBody>
          <a:bodyPr anchor="t"/>
          <a:lstStyle/>
          <a:p>
            <a:r>
              <a:rPr lang="en-US" dirty="0"/>
              <a:t>RHAI </a:t>
            </a:r>
            <a:r>
              <a:rPr lang="en-US" dirty="0" err="1"/>
              <a:t>Rheolau’r</a:t>
            </a:r>
            <a:r>
              <a:rPr lang="en-US" dirty="0"/>
              <a:t>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…</a:t>
            </a:r>
          </a:p>
        </p:txBody>
      </p:sp>
      <p:sp>
        <p:nvSpPr>
          <p:cNvPr id="6" name="Explosion 2 5"/>
          <p:cNvSpPr/>
          <p:nvPr/>
        </p:nvSpPr>
        <p:spPr>
          <a:xfrm rot="812199">
            <a:off x="444494" y="3468167"/>
            <a:ext cx="4034640" cy="3585301"/>
          </a:xfrm>
          <a:prstGeom prst="irregularSeal2">
            <a:avLst/>
          </a:prstGeom>
          <a:solidFill>
            <a:srgbClr val="EDB39B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Bydd</a:t>
            </a:r>
            <a:r>
              <a:rPr lang="en-US" dirty="0">
                <a:solidFill>
                  <a:srgbClr val="000000"/>
                </a:solidFill>
                <a:latin typeface="Tw Cen MT" panose="020B0602020104020603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ansoddeiriau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yn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treiglo’n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feddal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ôl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‘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yn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’ (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yn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golygu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‘is’)</a:t>
            </a:r>
          </a:p>
        </p:txBody>
      </p:sp>
      <p:sp>
        <p:nvSpPr>
          <p:cNvPr id="8" name="Explosion 2 7">
            <a:extLst>
              <a:ext uri="{FF2B5EF4-FFF2-40B4-BE49-F238E27FC236}">
                <a16:creationId xmlns:a16="http://schemas.microsoft.com/office/drawing/2014/main" id="{8BAADA2A-90EE-1043-87B6-B8C8D08323D2}"/>
              </a:ext>
            </a:extLst>
          </p:cNvPr>
          <p:cNvSpPr/>
          <p:nvPr/>
        </p:nvSpPr>
        <p:spPr>
          <a:xfrm rot="237685">
            <a:off x="4449468" y="3167653"/>
            <a:ext cx="3605554" cy="2233727"/>
          </a:xfrm>
          <a:prstGeom prst="irregularSeal2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Bydd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treiglad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meddal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ôl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yr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arddodiaid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9" name="Explosion 2 8">
            <a:extLst>
              <a:ext uri="{FF2B5EF4-FFF2-40B4-BE49-F238E27FC236}">
                <a16:creationId xmlns:a16="http://schemas.microsoft.com/office/drawing/2014/main" id="{DE06B893-4DF2-E348-81F8-2199436FFA3D}"/>
              </a:ext>
            </a:extLst>
          </p:cNvPr>
          <p:cNvSpPr/>
          <p:nvPr/>
        </p:nvSpPr>
        <p:spPr>
          <a:xfrm>
            <a:off x="8630922" y="231075"/>
            <a:ext cx="3515426" cy="3691745"/>
          </a:xfrm>
          <a:prstGeom prst="irregularSeal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Bydd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TM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ôl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y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rhagenwau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‘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’ …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1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ensil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raig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11" name="Explosion 2 10">
            <a:extLst>
              <a:ext uri="{FF2B5EF4-FFF2-40B4-BE49-F238E27FC236}">
                <a16:creationId xmlns:a16="http://schemas.microsoft.com/office/drawing/2014/main" id="{6FB467E9-112E-7D4F-B9C0-8B4ED38347CA}"/>
              </a:ext>
            </a:extLst>
          </p:cNvPr>
          <p:cNvSpPr/>
          <p:nvPr/>
        </p:nvSpPr>
        <p:spPr>
          <a:xfrm>
            <a:off x="168863" y="607509"/>
            <a:ext cx="4254305" cy="3691745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Bydd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TM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ôl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y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rhagenw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‘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ei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’ (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gwr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) …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ei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ot 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ei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ag e</a:t>
            </a:r>
          </a:p>
        </p:txBody>
      </p:sp>
      <p:sp>
        <p:nvSpPr>
          <p:cNvPr id="12" name="Explosion 2 11">
            <a:extLst>
              <a:ext uri="{FF2B5EF4-FFF2-40B4-BE49-F238E27FC236}">
                <a16:creationId xmlns:a16="http://schemas.microsoft.com/office/drawing/2014/main" id="{3654B24B-94EC-AC4F-8700-75F719B088F3}"/>
              </a:ext>
            </a:extLst>
          </p:cNvPr>
          <p:cNvSpPr/>
          <p:nvPr/>
        </p:nvSpPr>
        <p:spPr>
          <a:xfrm rot="548155">
            <a:off x="4751017" y="833507"/>
            <a:ext cx="3605554" cy="2486878"/>
          </a:xfrm>
          <a:prstGeom prst="irregularSeal2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Bydd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enwau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yn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treiglo’n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feddal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ôl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‘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dau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’ a ‘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dwy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’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</a:t>
            </a:r>
          </a:p>
        </p:txBody>
      </p:sp>
      <p:sp>
        <p:nvSpPr>
          <p:cNvPr id="13" name="Explosion 2 12">
            <a:extLst>
              <a:ext uri="{FF2B5EF4-FFF2-40B4-BE49-F238E27FC236}">
                <a16:creationId xmlns:a16="http://schemas.microsoft.com/office/drawing/2014/main" id="{8D9C4A9A-EC2D-8244-9F36-88C8EA84C6CD}"/>
              </a:ext>
            </a:extLst>
          </p:cNvPr>
          <p:cNvSpPr/>
          <p:nvPr/>
        </p:nvSpPr>
        <p:spPr>
          <a:xfrm rot="793893">
            <a:off x="7635124" y="3257183"/>
            <a:ext cx="4298960" cy="4007266"/>
          </a:xfrm>
          <a:prstGeom prst="irregularSeal2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Rhaid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treiglo’n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feddal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wrth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gyfarch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…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Bore da, </a:t>
            </a:r>
            <a:r>
              <a:rPr kumimoji="0" lang="en-US" sz="1800" b="1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lant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yfeillion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croeso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i’r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639260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73EB-D26D-F746-B8C7-BAA823A2D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73987"/>
            <a:ext cx="10364451" cy="1107541"/>
          </a:xfrm>
        </p:spPr>
        <p:txBody>
          <a:bodyPr/>
          <a:lstStyle/>
          <a:p>
            <a:r>
              <a:rPr lang="en-US" dirty="0" err="1"/>
              <a:t>Ei</a:t>
            </a:r>
            <a:r>
              <a:rPr lang="en-US" dirty="0"/>
              <a:t> (</a:t>
            </a:r>
            <a:r>
              <a:rPr lang="en-US" dirty="0" err="1"/>
              <a:t>Gwr</a:t>
            </a:r>
            <a:r>
              <a:rPr lang="en-US" dirty="0"/>
              <a:t>) a Dy… (his &amp; your)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C26BC-6CFC-6641-9C0A-0F8E7E57472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16516" y="1637628"/>
            <a:ext cx="10363826" cy="3424107"/>
          </a:xfrm>
        </p:spPr>
        <p:txBody>
          <a:bodyPr/>
          <a:lstStyle/>
          <a:p>
            <a:pPr marL="0" indent="0">
              <a:buNone/>
            </a:pP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–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golygu</a:t>
            </a:r>
            <a:r>
              <a:rPr lang="en-US" dirty="0"/>
              <a:t> his, a </a:t>
            </a:r>
            <a:r>
              <a:rPr lang="en-US" dirty="0" err="1"/>
              <a:t>dy</a:t>
            </a:r>
            <a:r>
              <a:rPr lang="en-US" dirty="0"/>
              <a:t> (your)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achosi</a:t>
            </a:r>
            <a:r>
              <a:rPr lang="en-US" dirty="0"/>
              <a:t>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 bob </a:t>
            </a:r>
            <a:r>
              <a:rPr lang="en-US" dirty="0" err="1"/>
              <a:t>tro</a:t>
            </a:r>
            <a:r>
              <a:rPr lang="en-US" dirty="0"/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107D9E-3B91-C44C-A419-68D23AAC0870}"/>
              </a:ext>
            </a:extLst>
          </p:cNvPr>
          <p:cNvSpPr txBox="1"/>
          <p:nvPr/>
        </p:nvSpPr>
        <p:spPr>
          <a:xfrm>
            <a:off x="452064" y="2840179"/>
            <a:ext cx="5376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Cyfieithwch</a:t>
            </a:r>
            <a:r>
              <a:rPr lang="en-GB" sz="2400" dirty="0"/>
              <a:t> y </a:t>
            </a:r>
            <a:r>
              <a:rPr lang="en-GB" sz="2400" dirty="0" err="1"/>
              <a:t>brawddegau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…</a:t>
            </a:r>
          </a:p>
          <a:p>
            <a:endParaRPr lang="en-GB" sz="2400" dirty="0"/>
          </a:p>
          <a:p>
            <a:pPr marL="342900" indent="-342900">
              <a:buAutoNum type="arabicPeriod"/>
            </a:pPr>
            <a:r>
              <a:rPr lang="en-GB" sz="2400" dirty="0"/>
              <a:t>Jac has lost his book.</a:t>
            </a:r>
          </a:p>
          <a:p>
            <a:pPr marL="342900" indent="-342900">
              <a:buAutoNum type="arabicPeriod"/>
            </a:pPr>
            <a:r>
              <a:rPr lang="en-GB" sz="2400" dirty="0"/>
              <a:t>Take your laptop out of your bag.</a:t>
            </a:r>
          </a:p>
          <a:p>
            <a:pPr marL="342900" indent="-342900">
              <a:buAutoNum type="arabicPeriod"/>
            </a:pPr>
            <a:r>
              <a:rPr lang="en-GB" sz="2400" dirty="0"/>
              <a:t>Where are your colouring pencils?</a:t>
            </a:r>
          </a:p>
          <a:p>
            <a:pPr marL="342900" indent="-342900">
              <a:buAutoNum type="arabicPeriod"/>
            </a:pPr>
            <a:r>
              <a:rPr lang="en-GB" sz="2400" dirty="0"/>
              <a:t>Why haven’t you done your homework?</a:t>
            </a:r>
          </a:p>
          <a:p>
            <a:pPr marL="342900" indent="-342900">
              <a:buAutoNum type="arabicPeriod"/>
            </a:pPr>
            <a:r>
              <a:rPr lang="en-GB" sz="2400" dirty="0"/>
              <a:t>The teacher is in his classroom.</a:t>
            </a:r>
          </a:p>
        </p:txBody>
      </p:sp>
      <p:pic>
        <p:nvPicPr>
          <p:cNvPr id="6146" name="Picture 2" descr="Pause with purpose for meaning, clarity and impact - Now you're talking">
            <a:extLst>
              <a:ext uri="{FF2B5EF4-FFF2-40B4-BE49-F238E27FC236}">
                <a16:creationId xmlns:a16="http://schemas.microsoft.com/office/drawing/2014/main" id="{F49E5DB6-AFCA-2C40-AC5D-07F706D4B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854" y="2450046"/>
            <a:ext cx="2175316" cy="1493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Write Clipart - 68 cliparts">
            <a:extLst>
              <a:ext uri="{FF2B5EF4-FFF2-40B4-BE49-F238E27FC236}">
                <a16:creationId xmlns:a16="http://schemas.microsoft.com/office/drawing/2014/main" id="{67161405-1648-8541-84B9-3E466253A5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0255">
            <a:off x="8518850" y="3126928"/>
            <a:ext cx="1967234" cy="2510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0532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7F5EA-1ED7-D548-A633-126E2443A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318855"/>
            <a:ext cx="10364451" cy="747946"/>
          </a:xfrm>
        </p:spPr>
        <p:txBody>
          <a:bodyPr/>
          <a:lstStyle/>
          <a:p>
            <a:r>
              <a:rPr lang="en-US" dirty="0" err="1"/>
              <a:t>Dau</a:t>
            </a:r>
            <a:r>
              <a:rPr lang="en-US" dirty="0"/>
              <a:t> a </a:t>
            </a:r>
            <a:r>
              <a:rPr lang="en-US" dirty="0" err="1"/>
              <a:t>dwy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4BEF1-1FEF-9F48-98E8-2330400F159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80835" y="1174934"/>
            <a:ext cx="10900881" cy="52717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err="1"/>
              <a:t>Dylai’r</a:t>
            </a:r>
            <a:r>
              <a:rPr lang="en-US" dirty="0"/>
              <a:t> </a:t>
            </a:r>
            <a:r>
              <a:rPr lang="en-US" dirty="0" err="1"/>
              <a:t>clychau</a:t>
            </a:r>
            <a:r>
              <a:rPr lang="en-US" dirty="0"/>
              <a:t> </a:t>
            </a:r>
            <a:r>
              <a:rPr lang="en-US" dirty="0" err="1"/>
              <a:t>ganu</a:t>
            </a:r>
            <a:r>
              <a:rPr lang="en-US" dirty="0"/>
              <a:t> </a:t>
            </a:r>
            <a:r>
              <a:rPr lang="en-US" dirty="0" err="1"/>
              <a:t>boB</a:t>
            </a:r>
            <a:r>
              <a:rPr lang="en-US" dirty="0"/>
              <a:t> </a:t>
            </a:r>
            <a:r>
              <a:rPr lang="en-US" dirty="0" err="1"/>
              <a:t>tro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ddau</a:t>
            </a:r>
            <a:r>
              <a:rPr lang="en-US" dirty="0"/>
              <a:t> air </a:t>
            </a:r>
            <a:r>
              <a:rPr lang="en-US" dirty="0" err="1"/>
              <a:t>yma</a:t>
            </a:r>
            <a:r>
              <a:rPr lang="en-US" dirty="0"/>
              <a:t>!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ddau</a:t>
            </a:r>
            <a:r>
              <a:rPr lang="en-US" dirty="0"/>
              <a:t> air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achosi</a:t>
            </a:r>
            <a:r>
              <a:rPr lang="en-US" dirty="0"/>
              <a:t>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 err="1">
                <a:solidFill>
                  <a:srgbClr val="FF0000"/>
                </a:solidFill>
              </a:rPr>
              <a:t>Cofiwch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rhaid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ni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wybod</a:t>
            </a:r>
            <a:r>
              <a:rPr lang="en-US" dirty="0">
                <a:solidFill>
                  <a:srgbClr val="FF0000"/>
                </a:solidFill>
              </a:rPr>
              <a:t> pa un </a:t>
            </a:r>
            <a:r>
              <a:rPr lang="en-US" dirty="0" err="1">
                <a:solidFill>
                  <a:srgbClr val="FF0000"/>
                </a:solidFill>
              </a:rPr>
              <a:t>i’w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ddefnyddio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hefyd</a:t>
            </a:r>
            <a:r>
              <a:rPr lang="en-US" dirty="0">
                <a:solidFill>
                  <a:srgbClr val="FF0000"/>
                </a:solidFill>
              </a:rPr>
              <a:t>! </a:t>
            </a:r>
            <a:r>
              <a:rPr lang="en-US" dirty="0"/>
              <a:t>Mae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enw</a:t>
            </a:r>
            <a:r>
              <a:rPr lang="en-US" dirty="0"/>
              <a:t> (noun)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Gymraeg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wrywaidd</a:t>
            </a:r>
            <a:r>
              <a:rPr lang="en-US" dirty="0"/>
              <a:t> (masculine) </a:t>
            </a:r>
            <a:r>
              <a:rPr lang="en-US" dirty="0" err="1"/>
              <a:t>neu’n</a:t>
            </a:r>
            <a:r>
              <a:rPr lang="en-US" dirty="0"/>
              <a:t> </a:t>
            </a:r>
            <a:r>
              <a:rPr lang="en-US" dirty="0" err="1"/>
              <a:t>fenywaidd</a:t>
            </a:r>
            <a:r>
              <a:rPr lang="en-US" dirty="0"/>
              <a:t> (feminine). </a:t>
            </a:r>
            <a:r>
              <a:rPr lang="en-US" dirty="0" err="1"/>
              <a:t>Bydd</a:t>
            </a:r>
            <a:r>
              <a:rPr lang="en-US" dirty="0"/>
              <a:t> y </a:t>
            </a:r>
            <a:r>
              <a:rPr lang="en-US" dirty="0" err="1"/>
              <a:t>geiriadur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dweud</a:t>
            </a:r>
            <a:r>
              <a:rPr lang="en-US" dirty="0"/>
              <a:t> </a:t>
            </a:r>
            <a:r>
              <a:rPr lang="en-US" dirty="0" err="1"/>
              <a:t>wrthon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cenedl</a:t>
            </a:r>
            <a:r>
              <a:rPr lang="en-US" dirty="0"/>
              <a:t> y </a:t>
            </a:r>
            <a:r>
              <a:rPr lang="en-US" dirty="0" err="1"/>
              <a:t>gair</a:t>
            </a:r>
            <a:r>
              <a:rPr lang="en-US" dirty="0"/>
              <a:t> – </a:t>
            </a:r>
            <a:r>
              <a:rPr lang="en-US" dirty="0" err="1"/>
              <a:t>eg</a:t>
            </a:r>
            <a:r>
              <a:rPr lang="en-US" dirty="0"/>
              <a:t> (</a:t>
            </a:r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gwrywaidd</a:t>
            </a:r>
            <a:r>
              <a:rPr lang="en-US" dirty="0"/>
              <a:t>), eb (</a:t>
            </a:r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benywiadd</a:t>
            </a:r>
            <a:r>
              <a:rPr lang="en-US" dirty="0"/>
              <a:t>).</a:t>
            </a:r>
          </a:p>
          <a:p>
            <a:pPr marL="0" indent="0">
              <a:buNone/>
            </a:pPr>
            <a:r>
              <a:rPr lang="en-US" dirty="0" err="1"/>
              <a:t>Rydyn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dwy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benywaidd</a:t>
            </a:r>
            <a:r>
              <a:rPr lang="en-US" dirty="0"/>
              <a:t> a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gwrywaidd</a:t>
            </a:r>
            <a:r>
              <a:rPr lang="en-US" dirty="0"/>
              <a:t>:</a:t>
            </a:r>
          </a:p>
          <a:p>
            <a:pPr marL="0" indent="0" algn="ctr">
              <a:buNone/>
            </a:pPr>
            <a:r>
              <a:rPr lang="en-US" dirty="0" err="1"/>
              <a:t>e.E.</a:t>
            </a:r>
            <a:r>
              <a:rPr lang="en-US" dirty="0"/>
              <a:t>	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fachgen</a:t>
            </a:r>
            <a:r>
              <a:rPr lang="en-US" dirty="0"/>
              <a:t>		</a:t>
            </a:r>
            <a:r>
              <a:rPr lang="en-US" dirty="0" err="1"/>
              <a:t>Dwy</a:t>
            </a:r>
            <a:r>
              <a:rPr lang="en-US" dirty="0"/>
              <a:t> </a:t>
            </a:r>
            <a:r>
              <a:rPr lang="en-US" dirty="0" err="1"/>
              <a:t>ferch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Rhowch</a:t>
            </a:r>
            <a:r>
              <a:rPr lang="en-US" dirty="0"/>
              <a:t> ‘</a:t>
            </a:r>
            <a:r>
              <a:rPr lang="en-US" dirty="0" err="1"/>
              <a:t>dau</a:t>
            </a:r>
            <a:r>
              <a:rPr lang="en-US" dirty="0"/>
              <a:t>’ neu ‘</a:t>
            </a:r>
            <a:r>
              <a:rPr lang="en-US" dirty="0" err="1"/>
              <a:t>dwy</a:t>
            </a:r>
            <a:r>
              <a:rPr lang="en-US" dirty="0"/>
              <a:t>’ o </a:t>
            </a:r>
            <a:r>
              <a:rPr lang="en-US" dirty="0" err="1"/>
              <a:t>flaen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..</a:t>
            </a:r>
          </a:p>
          <a:p>
            <a:pPr marL="457200" indent="-457200">
              <a:buAutoNum type="arabicPeriod"/>
            </a:pPr>
            <a:r>
              <a:rPr lang="en-US" dirty="0" err="1"/>
              <a:t>Cadair</a:t>
            </a:r>
            <a:r>
              <a:rPr lang="en-US" dirty="0"/>
              <a:t>			5. </a:t>
            </a:r>
            <a:r>
              <a:rPr lang="en-US" dirty="0" err="1"/>
              <a:t>Cyfrifiadur</a:t>
            </a:r>
            <a:endParaRPr lang="en-US" dirty="0"/>
          </a:p>
          <a:p>
            <a:pPr marL="457200" indent="-457200">
              <a:buAutoNum type="arabicPeriod"/>
            </a:pPr>
            <a:r>
              <a:rPr lang="en-US" dirty="0" err="1"/>
              <a:t>Dosbarth</a:t>
            </a:r>
            <a:r>
              <a:rPr lang="en-US" dirty="0"/>
              <a:t>			6. </a:t>
            </a:r>
            <a:r>
              <a:rPr lang="en-US" dirty="0" err="1"/>
              <a:t>plentyn</a:t>
            </a:r>
            <a:endParaRPr lang="en-US" dirty="0"/>
          </a:p>
          <a:p>
            <a:pPr marL="457200" indent="-457200">
              <a:buAutoNum type="arabicPeriod"/>
            </a:pPr>
            <a:r>
              <a:rPr lang="en-US" dirty="0" err="1"/>
              <a:t>Taflen</a:t>
            </a:r>
            <a:r>
              <a:rPr lang="en-US" dirty="0"/>
              <a:t>			7. </a:t>
            </a:r>
            <a:r>
              <a:rPr lang="en-US" dirty="0" err="1"/>
              <a:t>gwers</a:t>
            </a:r>
            <a:endParaRPr lang="en-US" dirty="0"/>
          </a:p>
          <a:p>
            <a:pPr marL="457200" indent="-457200">
              <a:buAutoNum type="arabicPeriod"/>
            </a:pPr>
            <a:r>
              <a:rPr lang="en-US" dirty="0" err="1"/>
              <a:t>Llyfr</a:t>
            </a:r>
            <a:r>
              <a:rPr lang="en-US" dirty="0"/>
              <a:t>			8. </a:t>
            </a:r>
            <a:r>
              <a:rPr lang="en-US" dirty="0" err="1"/>
              <a:t>desg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8" name="Picture 4" descr="Amscan Supr Shape Number 2 Balloon, Pink: Amazon.co.uk: Kitchen &amp; Home">
            <a:extLst>
              <a:ext uri="{FF2B5EF4-FFF2-40B4-BE49-F238E27FC236}">
                <a16:creationId xmlns:a16="http://schemas.microsoft.com/office/drawing/2014/main" id="{11D9308C-82C8-5147-89CA-991030693F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5286">
            <a:off x="7475841" y="4396754"/>
            <a:ext cx="1072425" cy="1492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umber &quot;2&quot; Balloon, Blue">
            <a:extLst>
              <a:ext uri="{FF2B5EF4-FFF2-40B4-BE49-F238E27FC236}">
                <a16:creationId xmlns:a16="http://schemas.microsoft.com/office/drawing/2014/main" id="{3FF2E618-4946-054F-BEDE-A7F641979E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8423">
            <a:off x="9571047" y="3945496"/>
            <a:ext cx="1212137" cy="162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ause with purpose for meaning, clarity and impact - Now you're talking">
            <a:extLst>
              <a:ext uri="{FF2B5EF4-FFF2-40B4-BE49-F238E27FC236}">
                <a16:creationId xmlns:a16="http://schemas.microsoft.com/office/drawing/2014/main" id="{F13A09B0-533E-E840-8F4E-7C54744F4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9662" y="5683066"/>
            <a:ext cx="1557125" cy="106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60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06437"/>
          </a:xfrm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b="1" dirty="0" err="1">
                <a:ea typeface="+mj-ea"/>
              </a:rPr>
              <a:t>Arddodiaid</a:t>
            </a:r>
            <a:r>
              <a:rPr lang="en-GB" b="1" dirty="0">
                <a:ea typeface="+mj-ea"/>
              </a:rPr>
              <a:t> - </a:t>
            </a:r>
            <a:r>
              <a:rPr lang="en-GB" b="1" i="1" dirty="0">
                <a:ea typeface="+mj-ea"/>
              </a:rPr>
              <a:t>Prepositions</a:t>
            </a:r>
            <a:endParaRPr lang="en-GB" b="1" dirty="0">
              <a:ea typeface="+mj-ea"/>
            </a:endParaRPr>
          </a:p>
        </p:txBody>
      </p:sp>
      <p:sp>
        <p:nvSpPr>
          <p:cNvPr id="20482" name="Content Placeholder 2"/>
          <p:cNvSpPr>
            <a:spLocks noGrp="1"/>
          </p:cNvSpPr>
          <p:nvPr>
            <p:ph idx="4294967295"/>
          </p:nvPr>
        </p:nvSpPr>
        <p:spPr>
          <a:xfrm>
            <a:off x="1992313" y="1052513"/>
            <a:ext cx="8229600" cy="4525962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b="1">
                <a:ea typeface="ＭＳ Ｐゴシック" charset="-128"/>
              </a:rPr>
              <a:t>TREIGLAD MEDDAL </a:t>
            </a:r>
            <a:r>
              <a:rPr lang="en-GB" altLang="en-US">
                <a:ea typeface="ＭＳ Ｐゴシック" charset="-128"/>
              </a:rPr>
              <a:t>ar ôl:</a:t>
            </a:r>
          </a:p>
          <a:p>
            <a:pPr eaLnBrk="1" hangingPunct="1">
              <a:buFont typeface="Arial" charset="0"/>
              <a:buNone/>
            </a:pPr>
            <a:r>
              <a:rPr lang="en-GB" altLang="en-US">
                <a:ea typeface="ＭＳ Ｐゴシック" charset="-128"/>
              </a:rPr>
              <a:t> 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700506"/>
              </p:ext>
            </p:extLst>
          </p:nvPr>
        </p:nvGraphicFramePr>
        <p:xfrm>
          <a:off x="2063750" y="1557339"/>
          <a:ext cx="8064500" cy="4943475"/>
        </p:xfrm>
        <a:graphic>
          <a:graphicData uri="http://schemas.openxmlformats.org/drawingml/2006/table">
            <a:tbl>
              <a:tblPr/>
              <a:tblGrid>
                <a:gridCol w="3024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40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Arddodiad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Enghraifft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am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eg o’r gloch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</a:t>
                      </a:r>
                      <a:endParaRPr kumimoji="0" lang="en-GB" altLang="en-US" sz="19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6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iwedd y dydd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Ewch at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rws y pennaeth.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gan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wy? (</a:t>
                      </a:r>
                      <a:r>
                        <a:rPr kumimoji="0" lang="en-GB" altLang="en-US" sz="19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by who?)</a:t>
                      </a:r>
                      <a:endParaRPr kumimoji="0" lang="en-GB" altLang="en-US" sz="19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heb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heb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eddwl (</a:t>
                      </a:r>
                      <a:r>
                        <a:rPr kumimoji="0" lang="en-GB" altLang="en-US" sz="19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without thinking)</a:t>
                      </a:r>
                      <a:endParaRPr kumimoji="0" lang="en-GB" altLang="en-US" sz="19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</a:t>
                      </a:r>
                      <a:endParaRPr kumimoji="0" lang="en-GB" altLang="en-US" sz="19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6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Croeso i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ymru.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Rydw i’n dod o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anelli.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Mae’r bag dan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esg yr athro.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dros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dros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yddid collasant eu gwaed   (yr anthem)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drwy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Cerddwch drwy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rws yr ystafell.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wrth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wrth 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</a:t>
                      </a: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wrs!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hyd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hyd</a:t>
                      </a:r>
                      <a:r>
                        <a:rPr kumimoji="0" lang="en-GB" altLang="en-US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9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</a:t>
                      </a:r>
                      <a:r>
                        <a:rPr kumimoji="0" lang="en-GB" altLang="en-US" sz="19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iwedd</a:t>
                      </a:r>
                      <a:r>
                        <a:rPr kumimoji="0" lang="en-GB" altLang="en-US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y </a:t>
                      </a:r>
                      <a:r>
                        <a:rPr kumimoji="0" lang="en-GB" altLang="en-US" sz="19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cwrs</a:t>
                      </a:r>
                      <a:r>
                        <a:rPr kumimoji="0" lang="en-GB" altLang="en-US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</a:t>
                      </a:r>
                      <a:r>
                        <a:rPr kumimoji="0" lang="en-GB" altLang="en-US" sz="1900" b="0" i="1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until)</a:t>
                      </a:r>
                      <a:endParaRPr kumimoji="0" lang="en-GB" altLang="en-US" sz="19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0367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EF6A8-F715-F249-BD7F-B82814F3E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727398"/>
          </a:xfrm>
        </p:spPr>
        <p:txBody>
          <a:bodyPr/>
          <a:lstStyle/>
          <a:p>
            <a:r>
              <a:rPr lang="en-US" dirty="0" err="1"/>
              <a:t>Cyfarch</a:t>
            </a:r>
            <a:r>
              <a:rPr lang="en-US" dirty="0"/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6B910-65DA-9249-A579-43907982C97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148" y="1716946"/>
            <a:ext cx="10850761" cy="4522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dreiglo</a:t>
            </a:r>
            <a:r>
              <a:rPr lang="en-US" dirty="0"/>
              <a:t> pan </a:t>
            </a:r>
            <a:r>
              <a:rPr lang="en-US" dirty="0" err="1"/>
              <a:t>rydyn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cyfarch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en-US" dirty="0"/>
              <a:t>,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siarad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…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Gwrandewch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ofalus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f</a:t>
            </a:r>
            <a:r>
              <a:rPr lang="en-US" dirty="0" err="1"/>
              <a:t>erched</a:t>
            </a:r>
            <a:r>
              <a:rPr lang="en-US" dirty="0"/>
              <a:t>!</a:t>
            </a:r>
          </a:p>
          <a:p>
            <a:pPr marL="0" indent="0">
              <a:buNone/>
            </a:pPr>
            <a:r>
              <a:rPr lang="en-US" dirty="0"/>
              <a:t>Bore da </a:t>
            </a:r>
            <a:r>
              <a:rPr lang="en-US" dirty="0" err="1">
                <a:solidFill>
                  <a:srgbClr val="FF0000"/>
                </a:solidFill>
              </a:rPr>
              <a:t>b</a:t>
            </a:r>
            <a:r>
              <a:rPr lang="en-US" dirty="0" err="1"/>
              <a:t>lant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 err="1">
                <a:solidFill>
                  <a:srgbClr val="FF0000"/>
                </a:solidFill>
              </a:rPr>
              <a:t>F</a:t>
            </a:r>
            <a:r>
              <a:rPr lang="en-US" dirty="0" err="1"/>
              <a:t>oneddigion</a:t>
            </a:r>
            <a:r>
              <a:rPr lang="en-US" dirty="0"/>
              <a:t> a </a:t>
            </a:r>
            <a:r>
              <a:rPr lang="en-US" dirty="0" err="1"/>
              <a:t>boneddigesau</a:t>
            </a:r>
            <a:r>
              <a:rPr lang="en-US" dirty="0"/>
              <a:t> – </a:t>
            </a:r>
            <a:r>
              <a:rPr lang="en-US" dirty="0" err="1"/>
              <a:t>croeso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barc</a:t>
            </a:r>
            <a:r>
              <a:rPr lang="en-US" dirty="0"/>
              <a:t> y </a:t>
            </a:r>
            <a:r>
              <a:rPr lang="en-US" dirty="0" err="1"/>
              <a:t>sgarlets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 err="1"/>
              <a:t>Cerddwch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coridorau</a:t>
            </a:r>
            <a:r>
              <a:rPr lang="en-US" dirty="0"/>
              <a:t>, </a:t>
            </a:r>
            <a:r>
              <a:rPr lang="en-US" dirty="0" err="1">
                <a:solidFill>
                  <a:srgbClr val="FF0000"/>
                </a:solidFill>
              </a:rPr>
              <a:t>f</a:t>
            </a:r>
            <a:r>
              <a:rPr lang="en-US" dirty="0" err="1"/>
              <a:t>echgyn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 err="1"/>
              <a:t>Eisteddwch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dawel</a:t>
            </a:r>
            <a:r>
              <a:rPr lang="en-US" dirty="0"/>
              <a:t>, </a:t>
            </a:r>
            <a:r>
              <a:rPr lang="en-US" dirty="0" err="1">
                <a:solidFill>
                  <a:srgbClr val="FF0000"/>
                </a:solidFill>
              </a:rPr>
              <a:t>f</a:t>
            </a:r>
            <a:r>
              <a:rPr lang="en-US" dirty="0" err="1"/>
              <a:t>lwyddyn</a:t>
            </a:r>
            <a:r>
              <a:rPr lang="en-US" dirty="0"/>
              <a:t> 9.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Dydyn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treiglo</a:t>
            </a:r>
            <a:r>
              <a:rPr lang="en-US" dirty="0"/>
              <a:t>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cofiwch</a:t>
            </a:r>
            <a:r>
              <a:rPr lang="en-US" dirty="0"/>
              <a:t> – </a:t>
            </a:r>
            <a:r>
              <a:rPr lang="en-US" dirty="0" err="1"/>
              <a:t>eistedda’n</a:t>
            </a:r>
            <a:r>
              <a:rPr lang="en-US" dirty="0"/>
              <a:t> </a:t>
            </a:r>
            <a:r>
              <a:rPr lang="en-US" dirty="0" err="1"/>
              <a:t>dawel</a:t>
            </a:r>
            <a:r>
              <a:rPr lang="en-US" dirty="0"/>
              <a:t> </a:t>
            </a:r>
            <a:r>
              <a:rPr lang="en-US" dirty="0" err="1"/>
              <a:t>Dafydd</a:t>
            </a:r>
            <a:r>
              <a:rPr lang="en-US" dirty="0"/>
              <a:t>! (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Ddafydd</a:t>
            </a:r>
            <a:r>
              <a:rPr lang="en-US" dirty="0"/>
              <a:t> </a:t>
            </a:r>
            <a:r>
              <a:rPr lang="en-US" dirty="0">
                <a:sym typeface="Wingdings" pitchFamily="2" charset="2"/>
              </a:rPr>
              <a:t>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009384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06437"/>
          </a:xfrm>
          <a:solidFill>
            <a:schemeClr val="bg1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>
                <a:ea typeface="ＭＳ Ｐゴシック" charset="-128"/>
              </a:rPr>
              <a:t>Defnyddio ‘yn’ = </a:t>
            </a:r>
            <a:r>
              <a:rPr lang="en-GB" altLang="en-US" sz="4000" i="1">
                <a:ea typeface="ＭＳ Ｐゴシック" charset="-128"/>
              </a:rPr>
              <a:t>is/are + </a:t>
            </a:r>
            <a:r>
              <a:rPr lang="en-GB" altLang="en-US" sz="4000">
                <a:ea typeface="ＭＳ Ｐゴシック" charset="-128"/>
              </a:rPr>
              <a:t>disgrifiad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2158895"/>
              </p:ext>
            </p:extLst>
          </p:nvPr>
        </p:nvGraphicFramePr>
        <p:xfrm>
          <a:off x="1919288" y="1196976"/>
          <a:ext cx="8280400" cy="5530579"/>
        </p:xfrm>
        <a:graphic>
          <a:graphicData uri="http://schemas.openxmlformats.org/drawingml/2006/table">
            <a:tbl>
              <a:tblPr/>
              <a:tblGrid>
                <a:gridCol w="414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22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+ 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ansoddair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/ 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enw</a:t>
                      </a:r>
                      <a:r>
                        <a:rPr kumimoji="0" lang="en-GB" altLang="en-US" sz="1800" b="1" i="1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=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TREIGLAD MEDDAL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(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ond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nid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ll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/rh)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+ berfenw</a:t>
                      </a:r>
                      <a:endParaRPr kumimoji="0" lang="en-GB" altLang="en-US" sz="1800" b="1" i="1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DIM TREIGLAD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7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</a:t>
                      </a: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wysig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cysgu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7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</a:t>
                      </a: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awel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bwyta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97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</a:t>
                      </a: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awr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rhedeg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7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</a:t>
                      </a: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yflym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tacluso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7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yn </a:t>
                      </a: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ll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wyddiannus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darllen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97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 Huw yn </a:t>
                      </a: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achgen da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 prynu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397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 Mr Rhys yn </a:t>
                      </a: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ennaeth effeithiol</a:t>
                      </a: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2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 </a:t>
                      </a:r>
                      <a:r>
                        <a:rPr kumimoji="0" lang="en-GB" altLang="en-US" sz="1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meddwl</a:t>
                      </a: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91434" marR="91434" marT="45722" marB="4572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50075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GB" altLang="en-US">
                <a:ea typeface="ＭＳ Ｐゴシック" charset="-128"/>
              </a:rPr>
              <a:t>Byddwch yn ofalus! -  Yn</a:t>
            </a:r>
          </a:p>
        </p:txBody>
      </p:sp>
      <p:sp>
        <p:nvSpPr>
          <p:cNvPr id="18434" name="Content Placeholder 2"/>
          <p:cNvSpPr>
            <a:spLocks noGrp="1"/>
          </p:cNvSpPr>
          <p:nvPr>
            <p:ph idx="4294967295"/>
          </p:nvPr>
        </p:nvSpPr>
        <p:spPr>
          <a:xfrm>
            <a:off x="1774826" y="1412876"/>
            <a:ext cx="10082213" cy="4968875"/>
          </a:xfrm>
          <a:prstGeom prst="rect">
            <a:avLst/>
          </a:prstGeom>
          <a:ln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000">
                <a:ea typeface="ＭＳ Ｐゴシック" charset="-128"/>
              </a:rPr>
              <a:t>YN = </a:t>
            </a:r>
            <a:r>
              <a:rPr lang="en-GB" altLang="en-US" sz="3000" i="1">
                <a:solidFill>
                  <a:srgbClr val="3333FF"/>
                </a:solidFill>
                <a:ea typeface="ＭＳ Ｐゴシック" charset="-128"/>
              </a:rPr>
              <a:t>is (predicative) – </a:t>
            </a:r>
            <a:r>
              <a:rPr lang="en-GB" altLang="en-US" sz="3000">
                <a:solidFill>
                  <a:srgbClr val="3333FF"/>
                </a:solidFill>
                <a:ea typeface="ＭＳ Ｐゴシック" charset="-128"/>
              </a:rPr>
              <a:t>SUT?/ BETH? +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>
                <a:solidFill>
                  <a:srgbClr val="3333FF"/>
                </a:solidFill>
                <a:ea typeface="ＭＳ Ｐゴシック" charset="-128"/>
              </a:rPr>
              <a:t>                                           </a:t>
            </a:r>
            <a:r>
              <a:rPr lang="en-GB" altLang="en-US" sz="3000" b="1">
                <a:solidFill>
                  <a:srgbClr val="3333FF"/>
                </a:solidFill>
                <a:ea typeface="ＭＳ Ｐゴシック" charset="-128"/>
              </a:rPr>
              <a:t>Treiglad meddal    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 i="1">
                <a:ea typeface="ＭＳ Ｐゴシック" charset="-128"/>
              </a:rPr>
              <a:t>		          </a:t>
            </a:r>
            <a:r>
              <a:rPr lang="en-GB" altLang="en-US" sz="3000">
                <a:ea typeface="ＭＳ Ｐゴシック" charset="-128"/>
              </a:rPr>
              <a:t>Rydw i’n </a:t>
            </a:r>
            <a:r>
              <a:rPr lang="en-GB" altLang="en-US" sz="3000">
                <a:solidFill>
                  <a:srgbClr val="0000FF"/>
                </a:solidFill>
                <a:ea typeface="ＭＳ Ｐゴシック" charset="-128"/>
              </a:rPr>
              <a:t>b</a:t>
            </a:r>
            <a:r>
              <a:rPr lang="en-GB" altLang="en-US" sz="3000">
                <a:ea typeface="ＭＳ Ｐゴシック" charset="-128"/>
              </a:rPr>
              <a:t>ump oed.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>
                <a:ea typeface="ＭＳ Ｐゴシック" charset="-128"/>
              </a:rPr>
              <a:t>                    Mae e’n  </a:t>
            </a:r>
            <a:r>
              <a:rPr lang="en-GB" altLang="en-US" sz="3000">
                <a:solidFill>
                  <a:srgbClr val="3333FF"/>
                </a:solidFill>
                <a:ea typeface="ＭＳ Ｐゴシック" charset="-128"/>
              </a:rPr>
              <a:t>dd</a:t>
            </a:r>
            <a:r>
              <a:rPr lang="en-GB" altLang="en-US" sz="3000">
                <a:ea typeface="ＭＳ Ｐゴシック" charset="-128"/>
              </a:rPr>
              <a:t>rwg.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>
                <a:ea typeface="ＭＳ Ｐゴシック" charset="-128"/>
              </a:rPr>
              <a:t>                    Mae hi’n </a:t>
            </a:r>
            <a:r>
              <a:rPr lang="en-GB" altLang="en-US" sz="3000">
                <a:solidFill>
                  <a:srgbClr val="3333FF"/>
                </a:solidFill>
                <a:ea typeface="ＭＳ Ｐゴシック" charset="-128"/>
              </a:rPr>
              <a:t>g</a:t>
            </a:r>
            <a:r>
              <a:rPr lang="en-GB" altLang="en-US" sz="3000">
                <a:ea typeface="ＭＳ Ｐゴシック" charset="-128"/>
              </a:rPr>
              <a:t>yffrous.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>
                <a:ea typeface="ＭＳ Ｐゴシック" charset="-128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000">
                <a:ea typeface="ＭＳ Ｐゴシック" charset="-128"/>
              </a:rPr>
              <a:t>YN = </a:t>
            </a:r>
            <a:r>
              <a:rPr lang="en-GB" altLang="en-US" sz="3000" i="1">
                <a:solidFill>
                  <a:srgbClr val="FF0000"/>
                </a:solidFill>
                <a:ea typeface="ＭＳ Ｐゴシック" charset="-128"/>
              </a:rPr>
              <a:t>in</a:t>
            </a:r>
            <a:r>
              <a:rPr lang="en-GB" altLang="en-US" sz="3000">
                <a:solidFill>
                  <a:srgbClr val="FF0000"/>
                </a:solidFill>
                <a:ea typeface="ＭＳ Ｐゴシック" charset="-128"/>
              </a:rPr>
              <a:t> (preposition): BLE? + </a:t>
            </a:r>
            <a:r>
              <a:rPr lang="en-GB" altLang="en-US" sz="3000" b="1">
                <a:solidFill>
                  <a:srgbClr val="FF0000"/>
                </a:solidFill>
                <a:ea typeface="ＭＳ Ｐゴシック" charset="-128"/>
              </a:rPr>
              <a:t>Treiglad trwynol</a:t>
            </a:r>
            <a:endParaRPr lang="en-GB" altLang="en-US" sz="3000" b="1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 i="1">
                <a:ea typeface="ＭＳ Ｐゴシック" charset="-128"/>
              </a:rPr>
              <a:t>			</a:t>
            </a:r>
            <a:r>
              <a:rPr lang="en-GB" altLang="en-US" sz="3000">
                <a:ea typeface="ＭＳ Ｐゴシック" charset="-128"/>
              </a:rPr>
              <a:t>Rydw i’n byw yng </a:t>
            </a:r>
            <a:r>
              <a:rPr lang="en-GB" altLang="en-US" sz="3000">
                <a:solidFill>
                  <a:srgbClr val="FF0000"/>
                </a:solidFill>
                <a:ea typeface="ＭＳ Ｐゴシック" charset="-128"/>
              </a:rPr>
              <a:t>Ngh</a:t>
            </a:r>
            <a:r>
              <a:rPr lang="en-GB" altLang="en-US" sz="3000">
                <a:ea typeface="ＭＳ Ｐゴシック" charset="-128"/>
              </a:rPr>
              <a:t>aerdydd.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>
                <a:ea typeface="ＭＳ Ｐゴシック" charset="-128"/>
              </a:rPr>
              <a:t>                     Rydw i’n byw ym </a:t>
            </a:r>
            <a:r>
              <a:rPr lang="en-GB" altLang="en-US" sz="3000">
                <a:solidFill>
                  <a:srgbClr val="FF0000"/>
                </a:solidFill>
                <a:ea typeface="ＭＳ Ｐゴシック" charset="-128"/>
              </a:rPr>
              <a:t>Mh</a:t>
            </a:r>
            <a:r>
              <a:rPr lang="en-GB" altLang="en-US" sz="3000">
                <a:ea typeface="ＭＳ Ｐゴシック" charset="-128"/>
              </a:rPr>
              <a:t>enarth.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3000">
                <a:ea typeface="ＭＳ Ｐゴシック" charset="-128"/>
              </a:rPr>
              <a:t>                     Rydw i’n dysgu ym </a:t>
            </a:r>
            <a:r>
              <a:rPr lang="en-GB" altLang="en-US" sz="3000">
                <a:solidFill>
                  <a:srgbClr val="FF0000"/>
                </a:solidFill>
                <a:ea typeface="ＭＳ Ｐゴシック" charset="-128"/>
              </a:rPr>
              <a:t>m</a:t>
            </a:r>
            <a:r>
              <a:rPr lang="en-GB" altLang="en-US" sz="3000">
                <a:ea typeface="ＭＳ Ｐゴシック" charset="-128"/>
              </a:rPr>
              <a:t>lwyddyn 2.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en-GB" altLang="en-US" sz="3000" i="1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en-GB" altLang="en-US" sz="300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537146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55071"/>
            <a:ext cx="10364451" cy="1080224"/>
          </a:xfrm>
        </p:spPr>
        <p:txBody>
          <a:bodyPr/>
          <a:lstStyle/>
          <a:p>
            <a:r>
              <a:rPr lang="en-US" dirty="0" err="1"/>
              <a:t>Canu</a:t>
            </a:r>
            <a:r>
              <a:rPr lang="en-US" dirty="0"/>
              <a:t> a </a:t>
            </a:r>
            <a:r>
              <a:rPr lang="en-US" dirty="0" err="1"/>
              <a:t>threiglo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913774" y="898286"/>
            <a:ext cx="10130945" cy="3721812"/>
          </a:xfrm>
          <a:prstGeom prst="rect">
            <a:avLst/>
          </a:prstGeom>
        </p:spPr>
        <p:txBody>
          <a:bodyPr/>
          <a:lstStyle/>
          <a:p>
            <a:r>
              <a:rPr lang="en-US" sz="2800" cap="none" dirty="0" err="1"/>
              <a:t>Edrychwch</a:t>
            </a:r>
            <a:r>
              <a:rPr lang="en-US" sz="2800" cap="none" dirty="0"/>
              <a:t> </a:t>
            </a:r>
            <a:r>
              <a:rPr lang="en-US" sz="2800" cap="none" dirty="0" err="1"/>
              <a:t>ar</a:t>
            </a:r>
            <a:r>
              <a:rPr lang="en-US" sz="2800" cap="none" dirty="0"/>
              <a:t> </a:t>
            </a:r>
            <a:r>
              <a:rPr lang="en-US" sz="2800" cap="none" dirty="0" err="1"/>
              <a:t>eiriau’r</a:t>
            </a:r>
            <a:r>
              <a:rPr lang="en-US" sz="2800" cap="none" dirty="0"/>
              <a:t> </a:t>
            </a:r>
            <a:r>
              <a:rPr lang="en-US" sz="2800" cap="none" dirty="0" err="1"/>
              <a:t>caneuon</a:t>
            </a:r>
            <a:r>
              <a:rPr lang="en-US" sz="2800" cap="none" dirty="0"/>
              <a:t> </a:t>
            </a:r>
            <a:r>
              <a:rPr lang="en-US" sz="2800" cap="none" dirty="0" err="1"/>
              <a:t>poblogaidd</a:t>
            </a:r>
            <a:r>
              <a:rPr lang="en-US" sz="2800" cap="none" dirty="0"/>
              <a:t> – </a:t>
            </a:r>
            <a:r>
              <a:rPr lang="en-US" sz="2800" cap="none" dirty="0" err="1"/>
              <a:t>ble</a:t>
            </a:r>
            <a:r>
              <a:rPr lang="en-US" sz="2800" cap="none" dirty="0"/>
              <a:t> </a:t>
            </a:r>
            <a:r>
              <a:rPr lang="en-US" sz="2800" cap="none" dirty="0" err="1"/>
              <a:t>mae’r</a:t>
            </a:r>
            <a:r>
              <a:rPr lang="en-US" sz="2800" cap="none" dirty="0"/>
              <a:t> </a:t>
            </a:r>
            <a:r>
              <a:rPr lang="en-US" sz="2800" cap="none" dirty="0" err="1"/>
              <a:t>treigladau</a:t>
            </a:r>
            <a:r>
              <a:rPr lang="en-US" sz="2800" cap="none" dirty="0"/>
              <a:t>?</a:t>
            </a:r>
          </a:p>
          <a:p>
            <a:r>
              <a:rPr lang="en-US" sz="2800" cap="none" dirty="0" err="1"/>
              <a:t>Ydych</a:t>
            </a:r>
            <a:r>
              <a:rPr lang="en-US" sz="2800" cap="none" dirty="0"/>
              <a:t> </a:t>
            </a:r>
            <a:r>
              <a:rPr lang="en-US" sz="2800" cap="none" dirty="0" err="1"/>
              <a:t>chi’n</a:t>
            </a:r>
            <a:r>
              <a:rPr lang="en-US" sz="2800" cap="none" dirty="0"/>
              <a:t> </a:t>
            </a:r>
            <a:r>
              <a:rPr lang="en-US" sz="2800" cap="none" dirty="0" err="1"/>
              <a:t>gallu</a:t>
            </a:r>
            <a:r>
              <a:rPr lang="en-US" sz="2800" cap="none" dirty="0"/>
              <a:t> </a:t>
            </a:r>
            <a:r>
              <a:rPr lang="en-US" sz="2800" cap="none" dirty="0" err="1"/>
              <a:t>dweud</a:t>
            </a:r>
            <a:r>
              <a:rPr lang="en-US" sz="2800" cap="none" dirty="0"/>
              <a:t> pam </a:t>
            </a:r>
            <a:r>
              <a:rPr lang="en-US" sz="2800" cap="none" dirty="0" err="1"/>
              <a:t>eu</a:t>
            </a:r>
            <a:r>
              <a:rPr lang="en-US" sz="2800" cap="none" dirty="0"/>
              <a:t> bod </a:t>
            </a:r>
            <a:r>
              <a:rPr lang="en-US" sz="2800" cap="none" dirty="0" err="1"/>
              <a:t>nhw</a:t>
            </a:r>
            <a:r>
              <a:rPr lang="en-US" sz="2800" cap="none" dirty="0"/>
              <a:t> </a:t>
            </a:r>
            <a:r>
              <a:rPr lang="en-US" sz="2800" cap="none" dirty="0" err="1"/>
              <a:t>wedi</a:t>
            </a:r>
            <a:r>
              <a:rPr lang="en-US" sz="2800" cap="none" dirty="0"/>
              <a:t> </a:t>
            </a:r>
            <a:r>
              <a:rPr lang="en-US" sz="2800" cap="none" dirty="0" err="1"/>
              <a:t>treiglo</a:t>
            </a:r>
            <a:r>
              <a:rPr lang="en-US" sz="2800" cap="none" dirty="0"/>
              <a:t>?  </a:t>
            </a:r>
            <a:r>
              <a:rPr lang="en-US" sz="2800" cap="none" dirty="0" err="1"/>
              <a:t>Teipiwch</a:t>
            </a:r>
            <a:r>
              <a:rPr lang="en-US" sz="2800" cap="none" dirty="0"/>
              <a:t> </a:t>
            </a:r>
            <a:r>
              <a:rPr lang="en-US" sz="2800" cap="none" dirty="0" err="1"/>
              <a:t>yn</a:t>
            </a:r>
            <a:r>
              <a:rPr lang="en-US" sz="2800" cap="none" dirty="0"/>
              <a:t> y </a:t>
            </a:r>
            <a:r>
              <a:rPr lang="en-US" sz="2800" cap="none" dirty="0" err="1"/>
              <a:t>sgwrs</a:t>
            </a:r>
            <a:r>
              <a:rPr lang="en-US" sz="2800" cap="none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10325"/>
          <a:stretch/>
        </p:blipFill>
        <p:spPr>
          <a:xfrm>
            <a:off x="10894422" y="55071"/>
            <a:ext cx="1449168" cy="1364505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A58866E2-D1DB-944C-B4A7-EA794EB810CB}"/>
              </a:ext>
            </a:extLst>
          </p:cNvPr>
          <p:cNvSpPr/>
          <p:nvPr/>
        </p:nvSpPr>
        <p:spPr>
          <a:xfrm>
            <a:off x="4015467" y="2673023"/>
            <a:ext cx="2956785" cy="1859623"/>
          </a:xfrm>
          <a:prstGeom prst="wedgeEllipseCallout">
            <a:avLst>
              <a:gd name="adj1" fmla="val -33281"/>
              <a:gd name="adj2" fmla="val -679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Mi </a:t>
            </a:r>
            <a:r>
              <a:rPr lang="en-US" dirty="0" err="1"/>
              <a:t>welais</a:t>
            </a:r>
            <a:r>
              <a:rPr lang="en-US" dirty="0"/>
              <a:t> Jac y Do</a:t>
            </a:r>
          </a:p>
          <a:p>
            <a:pPr algn="ctr"/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eistedd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ben to</a:t>
            </a:r>
          </a:p>
          <a:p>
            <a:pPr algn="ctr"/>
            <a:r>
              <a:rPr lang="en-US" dirty="0"/>
              <a:t>Het wen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ben a </a:t>
            </a:r>
            <a:r>
              <a:rPr lang="en-US" dirty="0" err="1"/>
              <a:t>dwy</a:t>
            </a:r>
            <a:r>
              <a:rPr lang="en-US" dirty="0"/>
              <a:t> goes </a:t>
            </a:r>
            <a:r>
              <a:rPr lang="en-US" dirty="0" err="1"/>
              <a:t>bren</a:t>
            </a:r>
            <a:r>
              <a:rPr lang="en-US" dirty="0"/>
              <a:t>…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B2B79249-7634-3349-8C54-D2E47307BD9E}"/>
              </a:ext>
            </a:extLst>
          </p:cNvPr>
          <p:cNvSpPr/>
          <p:nvPr/>
        </p:nvSpPr>
        <p:spPr>
          <a:xfrm>
            <a:off x="69641" y="4661666"/>
            <a:ext cx="2824932" cy="2124181"/>
          </a:xfrm>
          <a:prstGeom prst="wedgeEllipseCallout">
            <a:avLst>
              <a:gd name="adj1" fmla="val 52893"/>
              <a:gd name="adj2" fmla="val -480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dwad</a:t>
            </a:r>
            <a:r>
              <a:rPr lang="en-US" dirty="0"/>
              <a:t> </a:t>
            </a:r>
            <a:r>
              <a:rPr lang="en-US" dirty="0" err="1"/>
              <a:t>dros</a:t>
            </a:r>
            <a:r>
              <a:rPr lang="en-US" dirty="0"/>
              <a:t> y </a:t>
            </a:r>
            <a:r>
              <a:rPr lang="en-US" dirty="0" err="1"/>
              <a:t>bryn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ddistaw</a:t>
            </a:r>
            <a:r>
              <a:rPr lang="en-US" dirty="0"/>
              <a:t> </a:t>
            </a:r>
            <a:r>
              <a:rPr lang="en-US" dirty="0" err="1"/>
              <a:t>ddistaw</a:t>
            </a:r>
            <a:r>
              <a:rPr lang="en-US" dirty="0"/>
              <a:t> </a:t>
            </a:r>
            <a:r>
              <a:rPr lang="en-US" dirty="0" err="1"/>
              <a:t>bach</a:t>
            </a:r>
            <a:r>
              <a:rPr lang="en-US" dirty="0"/>
              <a:t>?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farf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llaes</a:t>
            </a:r>
            <a:r>
              <a:rPr lang="en-US" dirty="0"/>
              <a:t> </a:t>
            </a:r>
            <a:r>
              <a:rPr lang="en-US" dirty="0" err="1"/>
              <a:t>a’i</a:t>
            </a:r>
            <a:r>
              <a:rPr lang="en-US" dirty="0"/>
              <a:t> </a:t>
            </a:r>
            <a:r>
              <a:rPr lang="en-US" dirty="0" err="1"/>
              <a:t>wallt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wyn</a:t>
            </a:r>
            <a:r>
              <a:rPr lang="en-US" dirty="0"/>
              <a:t>…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E71BD13E-7B42-1646-9896-2C8DA4E8294F}"/>
              </a:ext>
            </a:extLst>
          </p:cNvPr>
          <p:cNvSpPr/>
          <p:nvPr/>
        </p:nvSpPr>
        <p:spPr>
          <a:xfrm>
            <a:off x="480755" y="2821998"/>
            <a:ext cx="2586228" cy="1561672"/>
          </a:xfrm>
          <a:prstGeom prst="wedgeEllipseCallout">
            <a:avLst>
              <a:gd name="adj1" fmla="val 52893"/>
              <a:gd name="adj2" fmla="val -480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Un </a:t>
            </a:r>
            <a:r>
              <a:rPr lang="en-US" dirty="0" err="1"/>
              <a:t>bys</a:t>
            </a:r>
            <a:r>
              <a:rPr lang="en-US" dirty="0"/>
              <a:t>,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fys</a:t>
            </a:r>
            <a:r>
              <a:rPr lang="en-US" dirty="0"/>
              <a:t>, tri </a:t>
            </a:r>
            <a:r>
              <a:rPr lang="en-US" dirty="0" err="1"/>
              <a:t>bys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dawnsio</a:t>
            </a:r>
            <a:r>
              <a:rPr lang="en-US" dirty="0"/>
              <a:t>..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FAF8F6F1-6834-9343-8B5A-0A09EBB9841E}"/>
              </a:ext>
            </a:extLst>
          </p:cNvPr>
          <p:cNvSpPr/>
          <p:nvPr/>
        </p:nvSpPr>
        <p:spPr>
          <a:xfrm>
            <a:off x="3765267" y="5178878"/>
            <a:ext cx="2586228" cy="1561672"/>
          </a:xfrm>
          <a:prstGeom prst="wedgeEllipseCallout">
            <a:avLst>
              <a:gd name="adj1" fmla="val 8399"/>
              <a:gd name="adj2" fmla="val -796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Dwy</a:t>
            </a:r>
            <a:r>
              <a:rPr lang="en-US" dirty="0"/>
              <a:t> law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erfyn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darlun</a:t>
            </a:r>
            <a:r>
              <a:rPr lang="en-US" dirty="0"/>
              <a:t>…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0CFEDB2E-B915-A943-AE86-ACA064124D2F}"/>
              </a:ext>
            </a:extLst>
          </p:cNvPr>
          <p:cNvSpPr/>
          <p:nvPr/>
        </p:nvSpPr>
        <p:spPr>
          <a:xfrm>
            <a:off x="7203100" y="2501172"/>
            <a:ext cx="2586228" cy="1561672"/>
          </a:xfrm>
          <a:prstGeom prst="wedgeEllipseCallout">
            <a:avLst>
              <a:gd name="adj1" fmla="val -46026"/>
              <a:gd name="adj2" fmla="val -552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Roedd</a:t>
            </a:r>
            <a:r>
              <a:rPr lang="en-US" dirty="0"/>
              <a:t> </a:t>
            </a:r>
            <a:r>
              <a:rPr lang="en-US" dirty="0" err="1"/>
              <a:t>Ffrans</a:t>
            </a:r>
            <a:r>
              <a:rPr lang="en-US" dirty="0"/>
              <a:t> o </a:t>
            </a:r>
            <a:r>
              <a:rPr lang="en-US" dirty="0" err="1"/>
              <a:t>wlad</a:t>
            </a:r>
            <a:r>
              <a:rPr lang="en-US" dirty="0"/>
              <a:t> </a:t>
            </a:r>
            <a:r>
              <a:rPr lang="en-US" dirty="0" err="1"/>
              <a:t>Awstria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iodlan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fynydd</a:t>
            </a:r>
            <a:r>
              <a:rPr lang="en-US" dirty="0"/>
              <a:t> </a:t>
            </a:r>
            <a:r>
              <a:rPr lang="en-US" dirty="0" err="1"/>
              <a:t>mawr</a:t>
            </a:r>
            <a:r>
              <a:rPr lang="en-US" dirty="0"/>
              <a:t>…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3142877-6D1E-844A-890D-EC3742F71894}"/>
              </a:ext>
            </a:extLst>
          </p:cNvPr>
          <p:cNvSpPr/>
          <p:nvPr/>
        </p:nvSpPr>
        <p:spPr>
          <a:xfrm>
            <a:off x="7203100" y="4532646"/>
            <a:ext cx="2586228" cy="1561672"/>
          </a:xfrm>
          <a:prstGeom prst="wedgeEllipseCallout">
            <a:avLst>
              <a:gd name="adj1" fmla="val 55277"/>
              <a:gd name="adj2" fmla="val 763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Rho </a:t>
            </a:r>
            <a:r>
              <a:rPr lang="en-US" dirty="0" err="1"/>
              <a:t>dy</a:t>
            </a:r>
            <a:r>
              <a:rPr lang="en-US" dirty="0"/>
              <a:t> </a:t>
            </a:r>
            <a:r>
              <a:rPr lang="en-US" dirty="0" err="1"/>
              <a:t>ddwylo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dy</a:t>
            </a:r>
            <a:r>
              <a:rPr lang="en-US" dirty="0"/>
              <a:t> ben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dy</a:t>
            </a:r>
            <a:r>
              <a:rPr lang="en-US" dirty="0"/>
              <a:t> ben…</a:t>
            </a:r>
          </a:p>
        </p:txBody>
      </p:sp>
      <p:pic>
        <p:nvPicPr>
          <p:cNvPr id="7170" name="Picture 2" descr="Pause with purpose for meaning, clarity and impact - Now you're talking">
            <a:extLst>
              <a:ext uri="{FF2B5EF4-FFF2-40B4-BE49-F238E27FC236}">
                <a16:creationId xmlns:a16="http://schemas.microsoft.com/office/drawing/2014/main" id="{63E6E2B2-455F-E04A-8505-28887801F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8419" y="3547157"/>
            <a:ext cx="2032664" cy="139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54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 Black" charset="0"/>
              </a:rPr>
              <a:t>Y Treiglad Trwynol</a:t>
            </a:r>
            <a:endParaRPr lang="en-US" altLang="en-US">
              <a:latin typeface="Arial Blac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40158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8" y="620714"/>
            <a:ext cx="7631112" cy="5556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>
                <a:latin typeface="Arial Black" charset="0"/>
              </a:rPr>
              <a:t>Y </a:t>
            </a:r>
            <a:r>
              <a:rPr lang="en-GB" altLang="en-US" sz="2800" dirty="0" err="1">
                <a:latin typeface="Arial Black" charset="0"/>
              </a:rPr>
              <a:t>cytseiniaid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sy’n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treiglo</a:t>
            </a:r>
            <a:r>
              <a:rPr lang="en-GB" altLang="en-US" sz="2800" dirty="0">
                <a:latin typeface="Arial Black" charset="0"/>
              </a:rPr>
              <a:t>:</a:t>
            </a:r>
            <a:endParaRPr lang="en-US" altLang="en-US" sz="2800" dirty="0">
              <a:latin typeface="Arial Black" charset="0"/>
            </a:endParaRP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2063751" y="1773239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 dirty="0">
                <a:solidFill>
                  <a:schemeClr val="accent2"/>
                </a:solidFill>
                <a:latin typeface="Arial Black" charset="0"/>
              </a:rPr>
              <a:t>p</a:t>
            </a:r>
            <a:endParaRPr lang="en-US" altLang="en-US" sz="5400" dirty="0">
              <a:solidFill>
                <a:schemeClr val="accent2"/>
              </a:solidFill>
              <a:latin typeface="Arial Black" charset="0"/>
            </a:endParaRP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2063751" y="2924176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>
                <a:solidFill>
                  <a:schemeClr val="accent2"/>
                </a:solidFill>
                <a:latin typeface="Arial Black" charset="0"/>
              </a:rPr>
              <a:t>t</a:t>
            </a:r>
            <a:endParaRPr lang="en-US" altLang="en-US" sz="5400">
              <a:solidFill>
                <a:schemeClr val="accent2"/>
              </a:solidFill>
              <a:latin typeface="Arial Black" charset="0"/>
            </a:endParaRP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2063751" y="4076701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>
                <a:solidFill>
                  <a:schemeClr val="accent2"/>
                </a:solidFill>
                <a:latin typeface="Arial Black" charset="0"/>
              </a:rPr>
              <a:t>c</a:t>
            </a:r>
            <a:endParaRPr lang="en-US" altLang="en-US" sz="5400">
              <a:solidFill>
                <a:schemeClr val="accent2"/>
              </a:solidFill>
              <a:latin typeface="Arial Black" charset="0"/>
            </a:endParaRPr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>
            <a:off x="3143251" y="2060575"/>
            <a:ext cx="576263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3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2" name="AutoShape 8"/>
          <p:cNvSpPr>
            <a:spLocks noChangeArrowheads="1"/>
          </p:cNvSpPr>
          <p:nvPr/>
        </p:nvSpPr>
        <p:spPr bwMode="auto">
          <a:xfrm>
            <a:off x="3143251" y="3068638"/>
            <a:ext cx="576263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3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3" name="AutoShape 9"/>
          <p:cNvSpPr>
            <a:spLocks noChangeArrowheads="1"/>
          </p:cNvSpPr>
          <p:nvPr/>
        </p:nvSpPr>
        <p:spPr bwMode="auto">
          <a:xfrm>
            <a:off x="3143251" y="4292600"/>
            <a:ext cx="576263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3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4079876" y="1773239"/>
            <a:ext cx="1368425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>
                <a:solidFill>
                  <a:schemeClr val="tx2"/>
                </a:solidFill>
                <a:latin typeface="Arial Black" charset="0"/>
              </a:rPr>
              <a:t>mh</a:t>
            </a:r>
            <a:endParaRPr lang="en-US" altLang="en-US" sz="5400">
              <a:solidFill>
                <a:schemeClr val="tx2"/>
              </a:solidFill>
              <a:latin typeface="Arial Black" charset="0"/>
            </a:endParaRPr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4079876" y="2924176"/>
            <a:ext cx="1368425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>
                <a:solidFill>
                  <a:schemeClr val="tx2"/>
                </a:solidFill>
                <a:latin typeface="Arial Black" charset="0"/>
              </a:rPr>
              <a:t>nh</a:t>
            </a:r>
            <a:endParaRPr lang="en-US" altLang="en-US" sz="5400">
              <a:solidFill>
                <a:schemeClr val="tx2"/>
              </a:solidFill>
              <a:latin typeface="Arial Black" charset="0"/>
            </a:endParaRPr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3935413" y="4076701"/>
            <a:ext cx="1655762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>
                <a:solidFill>
                  <a:schemeClr val="tx2"/>
                </a:solidFill>
                <a:latin typeface="Arial Black" charset="0"/>
              </a:rPr>
              <a:t>ngh</a:t>
            </a:r>
            <a:endParaRPr lang="en-US" altLang="en-US" sz="5400">
              <a:solidFill>
                <a:schemeClr val="tx2"/>
              </a:solidFill>
              <a:latin typeface="Arial Black" charset="0"/>
            </a:endParaRPr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6527801" y="2565401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>
                <a:solidFill>
                  <a:schemeClr val="accent2"/>
                </a:solidFill>
                <a:latin typeface="Arial Black" charset="0"/>
              </a:rPr>
              <a:t>b</a:t>
            </a:r>
            <a:endParaRPr lang="en-US" altLang="en-US" sz="5400">
              <a:solidFill>
                <a:schemeClr val="accent2"/>
              </a:solidFill>
              <a:latin typeface="Arial Black" charset="0"/>
            </a:endParaRPr>
          </a:p>
        </p:txBody>
      </p:sp>
      <p:sp>
        <p:nvSpPr>
          <p:cNvPr id="6158" name="AutoShape 14"/>
          <p:cNvSpPr>
            <a:spLocks noChangeArrowheads="1"/>
          </p:cNvSpPr>
          <p:nvPr/>
        </p:nvSpPr>
        <p:spPr bwMode="auto">
          <a:xfrm>
            <a:off x="7608888" y="2781300"/>
            <a:ext cx="576262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2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8688388" y="2636839"/>
            <a:ext cx="1008062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5400">
                <a:solidFill>
                  <a:schemeClr val="tx2"/>
                </a:solidFill>
                <a:latin typeface="Arial Black" charset="0"/>
              </a:rPr>
              <a:t>m</a:t>
            </a:r>
            <a:endParaRPr lang="en-US" altLang="en-US" sz="5400">
              <a:solidFill>
                <a:schemeClr val="tx2"/>
              </a:solidFill>
              <a:latin typeface="Arial Black" charset="0"/>
            </a:endParaRPr>
          </a:p>
        </p:txBody>
      </p:sp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6527801" y="3789364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5400">
                <a:solidFill>
                  <a:schemeClr val="accent2"/>
                </a:solidFill>
                <a:latin typeface="Arial Black" charset="0"/>
              </a:rPr>
              <a:t>d</a:t>
            </a:r>
            <a:endParaRPr lang="en-US" altLang="en-US" sz="1800">
              <a:latin typeface="Comic Sans MS" charset="0"/>
            </a:endParaRPr>
          </a:p>
        </p:txBody>
      </p:sp>
      <p:sp>
        <p:nvSpPr>
          <p:cNvPr id="6161" name="AutoShape 17"/>
          <p:cNvSpPr>
            <a:spLocks noChangeArrowheads="1"/>
          </p:cNvSpPr>
          <p:nvPr/>
        </p:nvSpPr>
        <p:spPr bwMode="auto">
          <a:xfrm>
            <a:off x="7608888" y="4005263"/>
            <a:ext cx="576262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2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2" name="Text Box 18"/>
          <p:cNvSpPr txBox="1">
            <a:spLocks noChangeArrowheads="1"/>
          </p:cNvSpPr>
          <p:nvPr/>
        </p:nvSpPr>
        <p:spPr bwMode="auto">
          <a:xfrm>
            <a:off x="8543926" y="3789364"/>
            <a:ext cx="1368425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5400">
                <a:solidFill>
                  <a:schemeClr val="tx2"/>
                </a:solidFill>
                <a:latin typeface="Arial Black" charset="0"/>
              </a:rPr>
              <a:t>nh</a:t>
            </a:r>
            <a:endParaRPr lang="en-US" altLang="en-US" sz="1800">
              <a:latin typeface="Comic Sans MS" charset="0"/>
            </a:endParaRPr>
          </a:p>
        </p:txBody>
      </p:sp>
      <p:sp>
        <p:nvSpPr>
          <p:cNvPr id="6163" name="Text Box 19"/>
          <p:cNvSpPr txBox="1">
            <a:spLocks noChangeArrowheads="1"/>
          </p:cNvSpPr>
          <p:nvPr/>
        </p:nvSpPr>
        <p:spPr bwMode="auto">
          <a:xfrm>
            <a:off x="6527801" y="5013326"/>
            <a:ext cx="720725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5400">
                <a:solidFill>
                  <a:schemeClr val="accent2"/>
                </a:solidFill>
                <a:latin typeface="Arial Black" charset="0"/>
              </a:rPr>
              <a:t>g</a:t>
            </a:r>
            <a:endParaRPr lang="en-US" altLang="en-US" sz="1800">
              <a:latin typeface="Comic Sans MS" charset="0"/>
            </a:endParaRPr>
          </a:p>
        </p:txBody>
      </p:sp>
      <p:sp>
        <p:nvSpPr>
          <p:cNvPr id="6164" name="AutoShape 20"/>
          <p:cNvSpPr>
            <a:spLocks noChangeArrowheads="1"/>
          </p:cNvSpPr>
          <p:nvPr/>
        </p:nvSpPr>
        <p:spPr bwMode="auto">
          <a:xfrm>
            <a:off x="7608888" y="5229225"/>
            <a:ext cx="576262" cy="431800"/>
          </a:xfrm>
          <a:custGeom>
            <a:avLst/>
            <a:gdLst>
              <a:gd name="T0" fmla="*/ 432197 w 21600"/>
              <a:gd name="T1" fmla="*/ 0 h 21600"/>
              <a:gd name="T2" fmla="*/ 0 w 21600"/>
              <a:gd name="T3" fmla="*/ 215900 h 21600"/>
              <a:gd name="T4" fmla="*/ 432197 w 21600"/>
              <a:gd name="T5" fmla="*/ 431800 h 21600"/>
              <a:gd name="T6" fmla="*/ 576262 w 21600"/>
              <a:gd name="T7" fmla="*/ 2159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5" name="Text Box 21"/>
          <p:cNvSpPr txBox="1">
            <a:spLocks noChangeArrowheads="1"/>
          </p:cNvSpPr>
          <p:nvPr/>
        </p:nvSpPr>
        <p:spPr bwMode="auto">
          <a:xfrm>
            <a:off x="8543926" y="5013326"/>
            <a:ext cx="1368425" cy="92392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5400">
                <a:solidFill>
                  <a:schemeClr val="tx2"/>
                </a:solidFill>
                <a:latin typeface="Arial Black" charset="0"/>
              </a:rPr>
              <a:t>ng</a:t>
            </a:r>
            <a:endParaRPr lang="en-US" altLang="en-US" sz="1800">
              <a:latin typeface="Comic Sans M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499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4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20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4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animBg="1"/>
      <p:bldP spid="6149" grpId="0" animBg="1"/>
      <p:bldP spid="6150" grpId="0" animBg="1"/>
      <p:bldP spid="6151" grpId="0" animBg="1"/>
      <p:bldP spid="6152" grpId="0" animBg="1"/>
      <p:bldP spid="6153" grpId="0" animBg="1"/>
      <p:bldP spid="6154" grpId="0" animBg="1"/>
      <p:bldP spid="6155" grpId="0" animBg="1"/>
      <p:bldP spid="6156" grpId="0" animBg="1"/>
      <p:bldP spid="6157" grpId="0" animBg="1"/>
      <p:bldP spid="6158" grpId="0" animBg="1"/>
      <p:bldP spid="6159" grpId="0" animBg="1"/>
      <p:bldP spid="6160" grpId="0" animBg="1"/>
      <p:bldP spid="6161" grpId="0" animBg="1"/>
      <p:bldP spid="6162" grpId="0" animBg="1"/>
      <p:bldP spid="6163" grpId="0" animBg="1"/>
      <p:bldP spid="6164" grpId="0" animBg="1"/>
      <p:bldP spid="616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541123" y="444051"/>
            <a:ext cx="8511016" cy="792163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2800" dirty="0">
                <a:latin typeface="Arial Black" charset="0"/>
              </a:rPr>
              <a:t>Beth </a:t>
            </a:r>
            <a:r>
              <a:rPr lang="en-GB" altLang="en-US" sz="2800" dirty="0" err="1">
                <a:latin typeface="Arial Black" charset="0"/>
              </a:rPr>
              <a:t>sy’n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achosi’r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treiglad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trwynol</a:t>
            </a:r>
            <a:r>
              <a:rPr lang="en-GB" altLang="en-US" sz="2800" dirty="0">
                <a:latin typeface="Arial Black" charset="0"/>
              </a:rPr>
              <a:t>?</a:t>
            </a:r>
            <a:endParaRPr lang="en-US" altLang="en-US" sz="2800" dirty="0">
              <a:latin typeface="Arial Black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125539"/>
            <a:ext cx="8991601" cy="2232025"/>
          </a:xfrm>
          <a:prstGeom prst="rect">
            <a:avLst/>
          </a:prstGeom>
        </p:spPr>
        <p:txBody>
          <a:bodyPr/>
          <a:lstStyle/>
          <a:p>
            <a:pPr marL="609600" indent="-609600">
              <a:buNone/>
            </a:pPr>
            <a:r>
              <a:rPr lang="en-GB" altLang="en-US" dirty="0" err="1">
                <a:latin typeface="Arial Unicode MS" charset="0"/>
              </a:rPr>
              <a:t>Mae’r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GB" altLang="en-US" dirty="0" err="1">
                <a:latin typeface="Arial Unicode MS" charset="0"/>
              </a:rPr>
              <a:t>treiglad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GB" altLang="en-US" dirty="0" err="1">
                <a:latin typeface="Arial Unicode MS" charset="0"/>
              </a:rPr>
              <a:t>trwynol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GB" altLang="en-US" dirty="0" err="1">
                <a:latin typeface="Arial Unicode MS" charset="0"/>
              </a:rPr>
              <a:t>yn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GB" altLang="en-US" dirty="0" err="1">
                <a:latin typeface="Arial Unicode MS" charset="0"/>
              </a:rPr>
              <a:t>digwydd</a:t>
            </a:r>
            <a:r>
              <a:rPr lang="en-GB" altLang="en-US" dirty="0">
                <a:latin typeface="Arial Unicode MS" charset="0"/>
              </a:rPr>
              <a:t>…</a:t>
            </a:r>
          </a:p>
          <a:p>
            <a:pPr marL="609600" indent="-609600">
              <a:buNone/>
            </a:pPr>
            <a:endParaRPr lang="en-GB" altLang="en-US" dirty="0">
              <a:latin typeface="Arial Unicode MS" charset="0"/>
            </a:endParaRPr>
          </a:p>
          <a:p>
            <a:pPr marL="609600" indent="-609600">
              <a:buFont typeface="Wingdings" charset="2"/>
              <a:buAutoNum type="arabicParenR"/>
            </a:pPr>
            <a:r>
              <a:rPr lang="en-GB" altLang="en-US" dirty="0">
                <a:latin typeface="Arial Unicode MS" charset="0"/>
              </a:rPr>
              <a:t>…</a:t>
            </a:r>
            <a:r>
              <a:rPr lang="en-GB" altLang="en-US" dirty="0" err="1">
                <a:latin typeface="Arial Unicode MS" charset="0"/>
              </a:rPr>
              <a:t>ar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US" altLang="en-US" dirty="0" err="1">
                <a:latin typeface="Arial Unicode MS" charset="0"/>
                <a:ea typeface="Arial Unicode MS" charset="0"/>
              </a:rPr>
              <a:t>ôl</a:t>
            </a:r>
            <a:r>
              <a:rPr lang="en-US" altLang="en-US" dirty="0">
                <a:latin typeface="Arial Unicode MS" charset="0"/>
                <a:ea typeface="Arial Unicode MS" charset="0"/>
              </a:rPr>
              <a:t> y </a:t>
            </a:r>
            <a:r>
              <a:rPr lang="en-US" altLang="en-US" dirty="0" err="1">
                <a:latin typeface="Arial Unicode MS" charset="0"/>
                <a:ea typeface="Arial Unicode MS" charset="0"/>
              </a:rPr>
              <a:t>rhagenw</a:t>
            </a:r>
            <a:r>
              <a:rPr lang="en-US" altLang="en-US" dirty="0">
                <a:latin typeface="Arial Unicode MS" charset="0"/>
                <a:ea typeface="Arial Unicode MS" charset="0"/>
              </a:rPr>
              <a:t> ‘</a:t>
            </a:r>
            <a:r>
              <a:rPr lang="en-US" altLang="en-US" b="1" dirty="0" err="1">
                <a:latin typeface="Arial Unicode MS" charset="0"/>
                <a:ea typeface="Arial Unicode MS" charset="0"/>
              </a:rPr>
              <a:t>fy</a:t>
            </a:r>
            <a:r>
              <a:rPr lang="en-US" altLang="en-US" b="1" dirty="0">
                <a:latin typeface="Arial Unicode MS" charset="0"/>
                <a:ea typeface="Arial Unicode MS" charset="0"/>
              </a:rPr>
              <a:t>’</a:t>
            </a:r>
          </a:p>
          <a:p>
            <a:pPr marL="609600" indent="-609600">
              <a:buNone/>
            </a:pPr>
            <a:endParaRPr lang="en-GB" altLang="en-US" b="1" dirty="0">
              <a:solidFill>
                <a:schemeClr val="tx2"/>
              </a:solidFill>
              <a:latin typeface="Arial Unicode MS" charset="0"/>
              <a:ea typeface="Arial Unicode MS" charset="0"/>
            </a:endParaRPr>
          </a:p>
          <a:p>
            <a:pPr marL="609600" indent="-609600">
              <a:buNone/>
            </a:pPr>
            <a:endParaRPr lang="en-US" altLang="en-US" b="1" dirty="0">
              <a:solidFill>
                <a:schemeClr val="tx2"/>
              </a:solidFill>
              <a:latin typeface="Arial Unicode MS" charset="0"/>
              <a:ea typeface="Arial Unicode MS" charset="0"/>
            </a:endParaRP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711450" y="3141664"/>
            <a:ext cx="65532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 err="1"/>
              <a:t>e.e</a:t>
            </a:r>
            <a:r>
              <a:rPr lang="en-GB" altLang="en-US" dirty="0"/>
              <a:t>.	</a:t>
            </a:r>
            <a:r>
              <a:rPr lang="en-GB" altLang="en-US" b="1" dirty="0" err="1"/>
              <a:t>fy</a:t>
            </a:r>
            <a:r>
              <a:rPr lang="en-GB" altLang="en-US" b="1" dirty="0">
                <a:solidFill>
                  <a:schemeClr val="tx2"/>
                </a:solidFill>
              </a:rPr>
              <a:t> </a:t>
            </a:r>
            <a:r>
              <a:rPr lang="en-GB" altLang="en-US" b="1" dirty="0" err="1">
                <a:solidFill>
                  <a:schemeClr val="tx2"/>
                </a:solidFill>
              </a:rPr>
              <a:t>mh</a:t>
            </a:r>
            <a:r>
              <a:rPr lang="en-GB" altLang="en-US" dirty="0" err="1"/>
              <a:t>en</a:t>
            </a:r>
            <a:r>
              <a:rPr lang="en-GB" altLang="en-US" dirty="0"/>
              <a:t>,  </a:t>
            </a:r>
            <a:r>
              <a:rPr lang="en-GB" altLang="en-US" b="1" dirty="0" err="1"/>
              <a:t>fy</a:t>
            </a:r>
            <a:r>
              <a:rPr lang="en-GB" altLang="en-US" dirty="0"/>
              <a:t> </a:t>
            </a:r>
            <a:r>
              <a:rPr lang="en-GB" altLang="en-US" dirty="0" err="1">
                <a:solidFill>
                  <a:schemeClr val="tx2"/>
                </a:solidFill>
              </a:rPr>
              <a:t>nh</a:t>
            </a:r>
            <a:r>
              <a:rPr lang="en-GB" altLang="en-US" dirty="0" err="1"/>
              <a:t>rwyn</a:t>
            </a:r>
            <a:r>
              <a:rPr lang="en-GB" altLang="en-US" dirty="0"/>
              <a:t>,  </a:t>
            </a:r>
            <a:r>
              <a:rPr lang="en-GB" altLang="en-US" b="1" dirty="0" err="1"/>
              <a:t>fy</a:t>
            </a:r>
            <a:r>
              <a:rPr lang="en-GB" altLang="en-US" dirty="0"/>
              <a:t> </a:t>
            </a:r>
            <a:r>
              <a:rPr lang="en-GB" altLang="en-US" dirty="0" err="1">
                <a:solidFill>
                  <a:schemeClr val="tx2"/>
                </a:solidFill>
              </a:rPr>
              <a:t>ngh</a:t>
            </a:r>
            <a:r>
              <a:rPr lang="en-GB" altLang="en-US" dirty="0" err="1"/>
              <a:t>eg</a:t>
            </a:r>
            <a:endParaRPr lang="en-US" altLang="en-US" dirty="0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1919288" y="4149726"/>
            <a:ext cx="799306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800">
                <a:latin typeface="Arial Black" charset="0"/>
              </a:rPr>
              <a:t>Rhowch y rhagenw </a:t>
            </a:r>
            <a:r>
              <a:rPr lang="en-GB" altLang="en-US" sz="1800" b="1">
                <a:latin typeface="Arial Black" charset="0"/>
              </a:rPr>
              <a:t>fy</a:t>
            </a:r>
            <a:r>
              <a:rPr lang="en-GB" altLang="en-US" sz="1800">
                <a:latin typeface="Arial Black" charset="0"/>
              </a:rPr>
              <a:t> o flaen yr enwau canlynol:</a:t>
            </a:r>
            <a:endParaRPr lang="en-US" altLang="en-US" sz="1800">
              <a:latin typeface="Arial Black" charset="0"/>
            </a:endParaRP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9906001" y="5404033"/>
            <a:ext cx="8636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CC0099"/>
                </a:solidFill>
                <a:latin typeface="Arial Black" charset="0"/>
              </a:rPr>
              <a:t>bag</a:t>
            </a:r>
            <a:endParaRPr lang="en-US" altLang="en-US" sz="2400">
              <a:solidFill>
                <a:srgbClr val="CC0099"/>
              </a:solidFill>
              <a:latin typeface="Arial Black" charset="0"/>
            </a:endParaRP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2928938" y="5408918"/>
            <a:ext cx="8636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003366"/>
                </a:solidFill>
                <a:latin typeface="Arial Black" charset="0"/>
              </a:rPr>
              <a:t>p</a:t>
            </a:r>
            <a:r>
              <a:rPr lang="en-US" altLang="en-US" sz="2400">
                <a:solidFill>
                  <a:srgbClr val="003366"/>
                </a:solidFill>
                <a:latin typeface="Arial Black" charset="0"/>
              </a:rPr>
              <a:t>ê</a:t>
            </a:r>
            <a:r>
              <a:rPr lang="en-GB" altLang="en-US" sz="2400">
                <a:solidFill>
                  <a:srgbClr val="003366"/>
                </a:solidFill>
                <a:latin typeface="Arial Black" charset="0"/>
              </a:rPr>
              <a:t>l</a:t>
            </a:r>
            <a:endParaRPr lang="en-US" altLang="en-US" sz="2400">
              <a:solidFill>
                <a:srgbClr val="003366"/>
              </a:solidFill>
              <a:latin typeface="Arial Black" charset="0"/>
            </a:endParaRP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3243744" y="4724401"/>
            <a:ext cx="8636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666699"/>
                </a:solidFill>
                <a:latin typeface="Arial Black" charset="0"/>
              </a:rPr>
              <a:t>dad</a:t>
            </a:r>
            <a:endParaRPr lang="en-US" altLang="en-US" sz="2400">
              <a:solidFill>
                <a:srgbClr val="666699"/>
              </a:solidFill>
              <a:latin typeface="Arial Black" charset="0"/>
            </a:endParaRP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5015706" y="5408170"/>
            <a:ext cx="1944687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0033CC"/>
                </a:solidFill>
                <a:latin typeface="Arial Black" charset="0"/>
              </a:rPr>
              <a:t>garddwrn</a:t>
            </a:r>
            <a:endParaRPr lang="en-US" altLang="en-US" sz="2400">
              <a:solidFill>
                <a:srgbClr val="0033CC"/>
              </a:solidFill>
              <a:latin typeface="Arial Black" charset="0"/>
            </a:endParaRP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7769314" y="5404033"/>
            <a:ext cx="1368425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chemeClr val="hlink"/>
                </a:solidFill>
                <a:latin typeface="Arial Black" charset="0"/>
              </a:rPr>
              <a:t>telyn</a:t>
            </a:r>
            <a:endParaRPr lang="en-US" altLang="en-US" sz="2400">
              <a:solidFill>
                <a:schemeClr val="hlink"/>
              </a:solidFill>
              <a:latin typeface="Arial Black" charset="0"/>
            </a:endParaRP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3468688" y="6114678"/>
            <a:ext cx="15113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chemeClr val="tx2"/>
                </a:solidFill>
                <a:latin typeface="Arial Black" charset="0"/>
              </a:rPr>
              <a:t>brawd</a:t>
            </a:r>
            <a:endParaRPr lang="en-US" altLang="en-US" sz="2400">
              <a:solidFill>
                <a:schemeClr val="tx2"/>
              </a:solidFill>
              <a:latin typeface="Arial Black" charset="0"/>
            </a:endParaRP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5375275" y="4724401"/>
            <a:ext cx="19431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chemeClr val="tx2"/>
                </a:solidFill>
                <a:latin typeface="Arial Black" charset="0"/>
              </a:rPr>
              <a:t>cwningen</a:t>
            </a:r>
            <a:endParaRPr lang="en-US" altLang="en-US" sz="2400">
              <a:solidFill>
                <a:schemeClr val="tx2"/>
              </a:solidFill>
              <a:latin typeface="Arial Black" charset="0"/>
            </a:endParaRPr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508769" y="5373689"/>
            <a:ext cx="1511300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chemeClr val="hlink"/>
                </a:solidFill>
                <a:latin typeface="Arial Black" charset="0"/>
              </a:rPr>
              <a:t>cadair</a:t>
            </a:r>
            <a:endParaRPr lang="en-US" altLang="en-US" sz="2400" dirty="0">
              <a:solidFill>
                <a:schemeClr val="hlink"/>
              </a:solidFill>
              <a:latin typeface="Arial Black" charset="0"/>
            </a:endParaRPr>
          </a:p>
        </p:txBody>
      </p:sp>
      <p:sp>
        <p:nvSpPr>
          <p:cNvPr id="7184" name="Text Box 16"/>
          <p:cNvSpPr txBox="1">
            <a:spLocks noChangeArrowheads="1"/>
          </p:cNvSpPr>
          <p:nvPr/>
        </p:nvSpPr>
        <p:spPr bwMode="auto">
          <a:xfrm>
            <a:off x="1091407" y="6092826"/>
            <a:ext cx="1655762" cy="466725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333300"/>
                </a:solidFill>
                <a:latin typeface="Arial Black" charset="0"/>
              </a:rPr>
              <a:t>chwaer</a:t>
            </a:r>
            <a:endParaRPr lang="en-US" altLang="en-US" sz="2400">
              <a:solidFill>
                <a:srgbClr val="333300"/>
              </a:solidFill>
              <a:latin typeface="Arial Black" charset="0"/>
            </a:endParaRPr>
          </a:p>
        </p:txBody>
      </p:sp>
      <p:sp>
        <p:nvSpPr>
          <p:cNvPr id="15" name="Content Placeholder 2"/>
          <p:cNvSpPr>
            <a:spLocks noGrp="1"/>
          </p:cNvSpPr>
          <p:nvPr>
            <p:ph idx="4294967295"/>
          </p:nvPr>
        </p:nvSpPr>
        <p:spPr>
          <a:xfrm>
            <a:off x="7737333" y="1123161"/>
            <a:ext cx="4068406" cy="199053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cap="none" dirty="0">
                <a:latin typeface="Arial Unicode MS" charset="0"/>
                <a:ea typeface="Arial Unicode MS" charset="0"/>
                <a:cs typeface="Arial Unicode MS" charset="0"/>
              </a:rPr>
              <a:t>Gall </a:t>
            </a:r>
            <a:r>
              <a:rPr lang="en-US" sz="7200" cap="none" dirty="0" err="1">
                <a:latin typeface="Arial Unicode MS" charset="0"/>
                <a:ea typeface="Arial Unicode MS" charset="0"/>
                <a:cs typeface="Arial Unicode MS" charset="0"/>
              </a:rPr>
              <a:t>fod</a:t>
            </a:r>
            <a:r>
              <a:rPr lang="en-US" sz="72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7200" cap="none" dirty="0" err="1">
                <a:latin typeface="Arial Unicode MS" charset="0"/>
                <a:ea typeface="Arial Unicode MS" charset="0"/>
                <a:cs typeface="Arial Unicode MS" charset="0"/>
              </a:rPr>
              <a:t>yn</a:t>
            </a:r>
            <a:r>
              <a:rPr lang="en-US" sz="72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7200" cap="none" dirty="0" err="1">
                <a:latin typeface="Arial Unicode MS" charset="0"/>
                <a:ea typeface="Arial Unicode MS" charset="0"/>
                <a:cs typeface="Arial Unicode MS" charset="0"/>
              </a:rPr>
              <a:t>ferf</a:t>
            </a:r>
            <a:r>
              <a:rPr lang="en-US" sz="72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7200" cap="none" dirty="0" err="1">
                <a:latin typeface="Arial Unicode MS" charset="0"/>
                <a:ea typeface="Arial Unicode MS" charset="0"/>
                <a:cs typeface="Arial Unicode MS" charset="0"/>
              </a:rPr>
              <a:t>neu’n</a:t>
            </a:r>
            <a:r>
              <a:rPr lang="en-US" sz="72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7200" cap="none" dirty="0" err="1">
                <a:latin typeface="Arial Unicode MS" charset="0"/>
                <a:ea typeface="Arial Unicode MS" charset="0"/>
                <a:cs typeface="Arial Unicode MS" charset="0"/>
              </a:rPr>
              <a:t>enw’n</a:t>
            </a:r>
            <a:r>
              <a:rPr lang="en-US" sz="72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7200" cap="none" dirty="0" err="1">
                <a:latin typeface="Arial Unicode MS" charset="0"/>
                <a:ea typeface="Arial Unicode MS" charset="0"/>
                <a:cs typeface="Arial Unicode MS" charset="0"/>
              </a:rPr>
              <a:t>dilyn</a:t>
            </a:r>
            <a:r>
              <a:rPr lang="en-US" sz="7200" cap="none" dirty="0">
                <a:latin typeface="Arial Unicode MS" charset="0"/>
                <a:ea typeface="Arial Unicode MS" charset="0"/>
                <a:cs typeface="Arial Unicode MS" charset="0"/>
              </a:rPr>
              <a:t> ‘</a:t>
            </a:r>
            <a:r>
              <a:rPr lang="en-US" sz="7200" cap="none" dirty="0" err="1">
                <a:latin typeface="Arial Unicode MS" charset="0"/>
                <a:ea typeface="Arial Unicode MS" charset="0"/>
                <a:cs typeface="Arial Unicode MS" charset="0"/>
              </a:rPr>
              <a:t>fy</a:t>
            </a:r>
            <a:r>
              <a:rPr lang="en-US" sz="7200" cap="none" dirty="0">
                <a:latin typeface="Arial Unicode MS" charset="0"/>
                <a:ea typeface="Arial Unicode MS" charset="0"/>
                <a:cs typeface="Arial Unicode MS" charset="0"/>
              </a:rPr>
              <a:t>’, </a:t>
            </a:r>
            <a:r>
              <a:rPr lang="en-US" sz="7200" cap="none" dirty="0" err="1">
                <a:latin typeface="Arial Unicode MS" charset="0"/>
                <a:ea typeface="Arial Unicode MS" charset="0"/>
                <a:cs typeface="Arial Unicode MS" charset="0"/>
              </a:rPr>
              <a:t>e.e</a:t>
            </a:r>
            <a:r>
              <a:rPr lang="en-US" sz="7200" cap="none" dirty="0">
                <a:latin typeface="Arial Unicode MS" charset="0"/>
                <a:ea typeface="Arial Unicode MS" charset="0"/>
                <a:cs typeface="Arial Unicode MS" charset="0"/>
              </a:rPr>
              <a:t>.</a:t>
            </a:r>
          </a:p>
          <a:p>
            <a:pPr marL="0" indent="0">
              <a:buNone/>
            </a:pPr>
            <a:endParaRPr lang="en-US" sz="7200" cap="none" dirty="0">
              <a:latin typeface="Arial Unicode MS" charset="0"/>
              <a:ea typeface="Arial Unicode MS" charset="0"/>
              <a:cs typeface="Arial Unicode MS" charset="0"/>
            </a:endParaRPr>
          </a:p>
          <a:p>
            <a:pPr marL="0" indent="0">
              <a:buNone/>
            </a:pPr>
            <a:r>
              <a:rPr lang="cy-GB" sz="7200" cap="none" dirty="0">
                <a:latin typeface="Arial Unicode MS" charset="0"/>
                <a:ea typeface="Arial Unicode MS" charset="0"/>
                <a:cs typeface="Arial Unicode MS" charset="0"/>
              </a:rPr>
              <a:t>Fy </a:t>
            </a:r>
            <a:r>
              <a:rPr lang="cy-GB" sz="7200" b="1" cap="none" dirty="0">
                <a:latin typeface="Arial Unicode MS" charset="0"/>
                <a:ea typeface="Arial Unicode MS" charset="0"/>
                <a:cs typeface="Arial Unicode MS" charset="0"/>
              </a:rPr>
              <a:t>nh</a:t>
            </a:r>
            <a:r>
              <a:rPr lang="cy-GB" sz="7200" cap="none" dirty="0">
                <a:latin typeface="Arial Unicode MS" charset="0"/>
                <a:ea typeface="Arial Unicode MS" charset="0"/>
                <a:cs typeface="Arial Unicode MS" charset="0"/>
              </a:rPr>
              <a:t>rosglwyddo (trosglwyddo)</a:t>
            </a:r>
            <a:endParaRPr lang="en-US" sz="7200" cap="none" dirty="0">
              <a:latin typeface="Arial Unicode MS" charset="0"/>
              <a:ea typeface="Arial Unicode MS" charset="0"/>
              <a:cs typeface="Arial Unicode MS" charset="0"/>
            </a:endParaRPr>
          </a:p>
          <a:p>
            <a:pPr marL="0" indent="0">
              <a:buNone/>
            </a:pPr>
            <a:r>
              <a:rPr lang="cy-GB" sz="7200" cap="none" dirty="0">
                <a:latin typeface="Arial Unicode MS" charset="0"/>
                <a:ea typeface="Arial Unicode MS" charset="0"/>
                <a:cs typeface="Arial Unicode MS" charset="0"/>
              </a:rPr>
              <a:t>Fy </a:t>
            </a:r>
            <a:r>
              <a:rPr lang="cy-GB" sz="7200" b="1" cap="none" dirty="0">
                <a:latin typeface="Arial Unicode MS" charset="0"/>
                <a:ea typeface="Arial Unicode MS" charset="0"/>
                <a:cs typeface="Arial Unicode MS" charset="0"/>
              </a:rPr>
              <a:t>ngh</a:t>
            </a:r>
            <a:r>
              <a:rPr lang="cy-GB" sz="7200" cap="none" dirty="0">
                <a:latin typeface="Arial Unicode MS" charset="0"/>
                <a:ea typeface="Arial Unicode MS" charset="0"/>
                <a:cs typeface="Arial Unicode MS" charset="0"/>
              </a:rPr>
              <a:t>yhuddo (cyhuddo)</a:t>
            </a:r>
            <a:endParaRPr lang="en-US" sz="7200" cap="none" dirty="0">
              <a:latin typeface="Arial Unicode MS" charset="0"/>
              <a:ea typeface="Arial Unicode MS" charset="0"/>
              <a:cs typeface="Arial Unicode MS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37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7172" grpId="0"/>
      <p:bldP spid="7175" grpId="0"/>
      <p:bldP spid="7176" grpId="0" animBg="1"/>
      <p:bldP spid="7177" grpId="0" animBg="1"/>
      <p:bldP spid="7178" grpId="0" animBg="1"/>
      <p:bldP spid="7179" grpId="0" animBg="1"/>
      <p:bldP spid="7180" grpId="0" animBg="1"/>
      <p:bldP spid="7181" grpId="0" animBg="1"/>
      <p:bldP spid="7182" grpId="0" animBg="1"/>
      <p:bldP spid="7183" grpId="0" animBg="1"/>
      <p:bldP spid="718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>
          <a:xfrm>
            <a:off x="1605933" y="554831"/>
            <a:ext cx="8398000" cy="792163"/>
          </a:xfrm>
          <a:noFill/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2800" dirty="0">
                <a:latin typeface="Arial Black" charset="0"/>
              </a:rPr>
              <a:t>Beth </a:t>
            </a:r>
            <a:r>
              <a:rPr lang="en-GB" altLang="en-US" sz="2800" dirty="0" err="1">
                <a:latin typeface="Arial Black" charset="0"/>
              </a:rPr>
              <a:t>sy’n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achosi’r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treiglad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trwynol</a:t>
            </a:r>
            <a:r>
              <a:rPr lang="en-GB" altLang="en-US" sz="2800" dirty="0">
                <a:latin typeface="Arial Black" charset="0"/>
              </a:rPr>
              <a:t>?</a:t>
            </a:r>
            <a:endParaRPr lang="en-US" altLang="en-US" sz="2800" dirty="0">
              <a:latin typeface="Arial Black" charset="0"/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976046" y="1443038"/>
            <a:ext cx="8703925" cy="2232025"/>
          </a:xfrm>
          <a:prstGeom prst="rect">
            <a:avLst/>
          </a:prstGeom>
          <a:noFill/>
        </p:spPr>
        <p:txBody>
          <a:bodyPr/>
          <a:lstStyle/>
          <a:p>
            <a:pPr marL="609600" indent="-609600">
              <a:buNone/>
            </a:pPr>
            <a:r>
              <a:rPr lang="en-GB" altLang="en-US" dirty="0" err="1">
                <a:latin typeface="Arial Unicode MS" charset="0"/>
              </a:rPr>
              <a:t>Mae’r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GB" altLang="en-US" dirty="0" err="1">
                <a:latin typeface="Arial Unicode MS" charset="0"/>
              </a:rPr>
              <a:t>treiglad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GB" altLang="en-US" dirty="0" err="1">
                <a:latin typeface="Arial Unicode MS" charset="0"/>
              </a:rPr>
              <a:t>trwynol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GB" altLang="en-US" dirty="0" err="1">
                <a:latin typeface="Arial Unicode MS" charset="0"/>
              </a:rPr>
              <a:t>yn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GB" altLang="en-US" dirty="0" err="1">
                <a:latin typeface="Arial Unicode MS" charset="0"/>
              </a:rPr>
              <a:t>digwydd</a:t>
            </a:r>
            <a:r>
              <a:rPr lang="en-GB" altLang="en-US" dirty="0">
                <a:latin typeface="Arial Unicode MS" charset="0"/>
              </a:rPr>
              <a:t>…</a:t>
            </a:r>
          </a:p>
          <a:p>
            <a:pPr marL="609600" indent="-609600">
              <a:buNone/>
            </a:pPr>
            <a:endParaRPr lang="en-GB" altLang="en-US" dirty="0">
              <a:latin typeface="Arial Unicode MS" charset="0"/>
            </a:endParaRPr>
          </a:p>
          <a:p>
            <a:pPr marL="609600" indent="-609600">
              <a:buNone/>
            </a:pPr>
            <a:r>
              <a:rPr lang="en-GB" altLang="en-US" dirty="0">
                <a:latin typeface="Arial Unicode MS" charset="0"/>
              </a:rPr>
              <a:t>2)	….</a:t>
            </a:r>
            <a:r>
              <a:rPr lang="en-GB" altLang="en-US" dirty="0" err="1">
                <a:latin typeface="Arial Unicode MS" charset="0"/>
              </a:rPr>
              <a:t>ar</a:t>
            </a:r>
            <a:r>
              <a:rPr lang="en-GB" altLang="en-US" dirty="0">
                <a:latin typeface="Arial Unicode MS" charset="0"/>
              </a:rPr>
              <a:t> </a:t>
            </a:r>
            <a:r>
              <a:rPr lang="en-US" altLang="en-US" dirty="0" err="1">
                <a:latin typeface="Arial Unicode MS" charset="0"/>
                <a:ea typeface="Arial Unicode MS" charset="0"/>
              </a:rPr>
              <a:t>ôl</a:t>
            </a:r>
            <a:r>
              <a:rPr lang="en-US" altLang="en-US" dirty="0">
                <a:latin typeface="Arial Unicode MS" charset="0"/>
                <a:ea typeface="Arial Unicode MS" charset="0"/>
              </a:rPr>
              <a:t> </a:t>
            </a:r>
            <a:r>
              <a:rPr lang="en-US" altLang="en-US" dirty="0" err="1">
                <a:latin typeface="Arial Unicode MS" charset="0"/>
                <a:ea typeface="Arial Unicode MS" charset="0"/>
              </a:rPr>
              <a:t>yr</a:t>
            </a:r>
            <a:r>
              <a:rPr lang="en-US" altLang="en-US" dirty="0">
                <a:latin typeface="Arial Unicode MS" charset="0"/>
                <a:ea typeface="Arial Unicode MS" charset="0"/>
              </a:rPr>
              <a:t> </a:t>
            </a:r>
            <a:r>
              <a:rPr lang="en-US" altLang="en-US" dirty="0" err="1">
                <a:latin typeface="Arial Unicode MS" charset="0"/>
                <a:ea typeface="Arial Unicode MS" charset="0"/>
              </a:rPr>
              <a:t>arddodiad</a:t>
            </a:r>
            <a:r>
              <a:rPr lang="en-US" altLang="en-US" dirty="0">
                <a:latin typeface="Arial Unicode MS" charset="0"/>
                <a:ea typeface="Arial Unicode MS" charset="0"/>
              </a:rPr>
              <a:t> </a:t>
            </a:r>
            <a:r>
              <a:rPr lang="en-US" altLang="en-US" b="1" dirty="0" err="1">
                <a:latin typeface="Arial Unicode MS" charset="0"/>
                <a:ea typeface="Arial Unicode MS" charset="0"/>
              </a:rPr>
              <a:t>yn</a:t>
            </a:r>
            <a:r>
              <a:rPr lang="en-US" altLang="en-US" dirty="0">
                <a:latin typeface="Arial Unicode MS" charset="0"/>
                <a:ea typeface="Arial Unicode MS" charset="0"/>
              </a:rPr>
              <a:t> pan </a:t>
            </a:r>
            <a:r>
              <a:rPr lang="en-US" altLang="en-US" dirty="0" err="1">
                <a:latin typeface="Arial Unicode MS" charset="0"/>
                <a:ea typeface="Arial Unicode MS" charset="0"/>
              </a:rPr>
              <a:t>fydd</a:t>
            </a:r>
            <a:r>
              <a:rPr lang="en-US" altLang="en-US" dirty="0">
                <a:latin typeface="Arial Unicode MS" charset="0"/>
                <a:ea typeface="Arial Unicode MS" charset="0"/>
              </a:rPr>
              <a:t> </a:t>
            </a:r>
            <a:r>
              <a:rPr lang="en-US" altLang="en-US" dirty="0" err="1">
                <a:latin typeface="Arial Unicode MS" charset="0"/>
                <a:ea typeface="Arial Unicode MS" charset="0"/>
              </a:rPr>
              <a:t>yn</a:t>
            </a:r>
            <a:r>
              <a:rPr lang="en-US" altLang="en-US" dirty="0">
                <a:latin typeface="Arial Unicode MS" charset="0"/>
                <a:ea typeface="Arial Unicode MS" charset="0"/>
              </a:rPr>
              <a:t> </a:t>
            </a:r>
            <a:r>
              <a:rPr lang="en-US" altLang="en-US" dirty="0" err="1">
                <a:latin typeface="Arial Unicode MS" charset="0"/>
                <a:ea typeface="Arial Unicode MS" charset="0"/>
              </a:rPr>
              <a:t>golygu</a:t>
            </a:r>
            <a:r>
              <a:rPr lang="en-US" altLang="en-US" dirty="0">
                <a:latin typeface="Arial Unicode MS" charset="0"/>
                <a:ea typeface="Arial Unicode MS" charset="0"/>
              </a:rPr>
              <a:t> ‘in’.</a:t>
            </a:r>
            <a:endParaRPr lang="en-US" altLang="en-US" u="sng" dirty="0">
              <a:latin typeface="Arial Unicode MS" charset="0"/>
              <a:ea typeface="Arial Unicode MS" charset="0"/>
            </a:endParaRPr>
          </a:p>
          <a:p>
            <a:pPr marL="609600" indent="-609600"/>
            <a:endParaRPr lang="en-GB" altLang="en-US" dirty="0">
              <a:latin typeface="Arial Unicode MS" charset="0"/>
            </a:endParaRPr>
          </a:p>
          <a:p>
            <a:pPr marL="609600" indent="-609600">
              <a:buNone/>
            </a:pPr>
            <a:endParaRPr lang="en-US" altLang="en-US" dirty="0">
              <a:latin typeface="Arial Unicode MS" charset="0"/>
            </a:endParaRPr>
          </a:p>
          <a:p>
            <a:pPr marL="609600" indent="-609600"/>
            <a:endParaRPr lang="en-GB" altLang="en-US" b="1" dirty="0"/>
          </a:p>
          <a:p>
            <a:pPr marL="609600" indent="-609600">
              <a:buNone/>
            </a:pPr>
            <a:endParaRPr lang="en-US" altLang="en-US" b="1" dirty="0">
              <a:solidFill>
                <a:schemeClr val="tx2"/>
              </a:solidFill>
              <a:latin typeface="Arial Unicode MS" charset="0"/>
              <a:ea typeface="Arial Unicode MS" charset="0"/>
            </a:endParaRP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2711450" y="3141663"/>
            <a:ext cx="7416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e.e.	</a:t>
            </a:r>
            <a:r>
              <a:rPr lang="en-GB" altLang="en-US" b="1"/>
              <a:t>yng</a:t>
            </a:r>
            <a:r>
              <a:rPr lang="en-GB" altLang="en-US" b="1">
                <a:solidFill>
                  <a:schemeClr val="tx2"/>
                </a:solidFill>
              </a:rPr>
              <a:t> Ngh</a:t>
            </a:r>
            <a:r>
              <a:rPr lang="en-GB" altLang="en-US"/>
              <a:t>aerdydd,  </a:t>
            </a:r>
            <a:r>
              <a:rPr lang="en-GB" altLang="en-US" b="1"/>
              <a:t>ym</a:t>
            </a:r>
            <a:r>
              <a:rPr lang="en-GB" altLang="en-US"/>
              <a:t> </a:t>
            </a:r>
            <a:r>
              <a:rPr lang="en-GB" altLang="en-US" b="1">
                <a:solidFill>
                  <a:schemeClr val="tx2"/>
                </a:solidFill>
              </a:rPr>
              <a:t>Mh</a:t>
            </a:r>
            <a:r>
              <a:rPr lang="en-GB" altLang="en-US"/>
              <a:t>enarth,  	</a:t>
            </a:r>
            <a:r>
              <a:rPr lang="en-GB" altLang="en-US" b="1"/>
              <a:t>yn </a:t>
            </a:r>
            <a:r>
              <a:rPr lang="en-GB" altLang="en-US" b="1">
                <a:solidFill>
                  <a:schemeClr val="tx2"/>
                </a:solidFill>
              </a:rPr>
              <a:t>Nh</a:t>
            </a:r>
            <a:r>
              <a:rPr lang="en-GB" altLang="en-US"/>
              <a:t>onyrefail, yn </a:t>
            </a:r>
            <a:r>
              <a:rPr lang="en-GB" altLang="en-US" b="1">
                <a:solidFill>
                  <a:schemeClr val="tx2"/>
                </a:solidFill>
              </a:rPr>
              <a:t>N</a:t>
            </a:r>
            <a:r>
              <a:rPr lang="en-GB" altLang="en-US"/>
              <a:t>e Cymru </a:t>
            </a:r>
            <a:endParaRPr lang="en-US" altLang="en-US"/>
          </a:p>
        </p:txBody>
      </p:sp>
      <p:sp>
        <p:nvSpPr>
          <p:cNvPr id="8199" name="AutoShape 7"/>
          <p:cNvSpPr>
            <a:spLocks noChangeArrowheads="1"/>
          </p:cNvSpPr>
          <p:nvPr/>
        </p:nvSpPr>
        <p:spPr bwMode="auto">
          <a:xfrm>
            <a:off x="7815867" y="4530618"/>
            <a:ext cx="4376133" cy="1686139"/>
          </a:xfrm>
          <a:prstGeom prst="wedgeRoundRectCallout">
            <a:avLst>
              <a:gd name="adj1" fmla="val -60426"/>
              <a:gd name="adj2" fmla="val -70727"/>
              <a:gd name="adj3" fmla="val 16667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/>
            <a:r>
              <a:rPr lang="en-GB" altLang="en-US" sz="2400" dirty="0" err="1"/>
              <a:t>Wnaethoch</a:t>
            </a:r>
            <a:r>
              <a:rPr lang="en-GB" altLang="en-US" sz="2400" dirty="0"/>
              <a:t> chi </a:t>
            </a:r>
            <a:r>
              <a:rPr lang="en-GB" altLang="en-US" sz="2400" dirty="0" err="1"/>
              <a:t>sylweddoli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beth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sy’n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digwydd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i’r</a:t>
            </a:r>
            <a:r>
              <a:rPr lang="en-GB" altLang="en-US" sz="2400" dirty="0"/>
              <a:t> </a:t>
            </a:r>
            <a:r>
              <a:rPr lang="en-GB" altLang="en-US" sz="2400" b="1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rhai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geiriau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sy’n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treiglo’n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drwynol</a:t>
            </a:r>
            <a:r>
              <a:rPr lang="en-GB" altLang="en-US" sz="2400" dirty="0"/>
              <a:t>?</a:t>
            </a:r>
            <a:endParaRPr lang="en-US" altLang="en-US" sz="2400" b="1" dirty="0"/>
          </a:p>
        </p:txBody>
      </p:sp>
      <p:sp>
        <p:nvSpPr>
          <p:cNvPr id="8200" name="Oval 8"/>
          <p:cNvSpPr>
            <a:spLocks noChangeArrowheads="1"/>
          </p:cNvSpPr>
          <p:nvPr/>
        </p:nvSpPr>
        <p:spPr bwMode="auto">
          <a:xfrm>
            <a:off x="3503613" y="3213100"/>
            <a:ext cx="1008062" cy="503238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endParaRPr lang="en-GB" altLang="x-none"/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6888163" y="3213100"/>
            <a:ext cx="792162" cy="503238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endParaRPr lang="en-GB" altLang="x-none"/>
          </a:p>
        </p:txBody>
      </p:sp>
      <p:sp>
        <p:nvSpPr>
          <p:cNvPr id="10" name="Content Placeholder 2"/>
          <p:cNvSpPr>
            <a:spLocks noGrp="1"/>
          </p:cNvSpPr>
          <p:nvPr>
            <p:ph idx="4294967295"/>
          </p:nvPr>
        </p:nvSpPr>
        <p:spPr>
          <a:xfrm>
            <a:off x="412610" y="4633645"/>
            <a:ext cx="6347786" cy="20959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Cofiwch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: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nid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oes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rhaid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i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hyn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fod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yn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enw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lle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, gall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fod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yn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sefyllfa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400" cap="none" dirty="0" err="1">
                <a:latin typeface="Arial Unicode MS" charset="0"/>
                <a:ea typeface="Arial Unicode MS" charset="0"/>
                <a:cs typeface="Arial Unicode MS" charset="0"/>
              </a:rPr>
              <a:t>arall</a:t>
            </a:r>
            <a:r>
              <a:rPr lang="en-US" sz="2400" cap="none" dirty="0">
                <a:latin typeface="Arial Unicode MS" charset="0"/>
                <a:ea typeface="Arial Unicode MS" charset="0"/>
                <a:cs typeface="Arial Unicode MS" charset="0"/>
              </a:rPr>
              <a:t>:</a:t>
            </a:r>
          </a:p>
          <a:p>
            <a:pPr marL="0" indent="0">
              <a:buNone/>
            </a:pP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‘</a:t>
            </a:r>
            <a:r>
              <a:rPr lang="en-US" sz="2600" cap="none" dirty="0" err="1">
                <a:latin typeface="Arial Unicode MS" charset="0"/>
                <a:ea typeface="Arial Unicode MS" charset="0"/>
                <a:cs typeface="Arial Unicode MS" charset="0"/>
              </a:rPr>
              <a:t>Yng</a:t>
            </a: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600" b="1" cap="none" dirty="0" err="1">
                <a:latin typeface="Arial Unicode MS" charset="0"/>
                <a:ea typeface="Arial Unicode MS" charset="0"/>
                <a:cs typeface="Arial Unicode MS" charset="0"/>
              </a:rPr>
              <a:t>ng</a:t>
            </a:r>
            <a:r>
              <a:rPr lang="en-US" sz="2600" cap="none" dirty="0" err="1">
                <a:latin typeface="Arial Unicode MS" charset="0"/>
                <a:ea typeface="Arial Unicode MS" charset="0"/>
                <a:cs typeface="Arial Unicode MS" charset="0"/>
              </a:rPr>
              <a:t>wersi</a:t>
            </a: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600" cap="none" dirty="0" err="1">
                <a:latin typeface="Arial Unicode MS" charset="0"/>
                <a:ea typeface="Arial Unicode MS" charset="0"/>
                <a:cs typeface="Arial Unicode MS" charset="0"/>
              </a:rPr>
              <a:t>Mrs</a:t>
            </a: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 Jones’</a:t>
            </a:r>
          </a:p>
          <a:p>
            <a:pPr marL="0" indent="0">
              <a:buNone/>
            </a:pP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‘</a:t>
            </a:r>
            <a:r>
              <a:rPr lang="en-US" sz="2600" cap="none" dirty="0" err="1">
                <a:latin typeface="Arial Unicode MS" charset="0"/>
                <a:ea typeface="Arial Unicode MS" charset="0"/>
                <a:cs typeface="Arial Unicode MS" charset="0"/>
              </a:rPr>
              <a:t>Yng</a:t>
            </a: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600" b="1" cap="none" dirty="0" err="1">
                <a:latin typeface="Arial Unicode MS" charset="0"/>
                <a:ea typeface="Arial Unicode MS" charset="0"/>
                <a:cs typeface="Arial Unicode MS" charset="0"/>
              </a:rPr>
              <a:t>ng</a:t>
            </a:r>
            <a:r>
              <a:rPr lang="en-US" sz="2600" cap="none" dirty="0" err="1">
                <a:latin typeface="Arial Unicode MS" charset="0"/>
                <a:ea typeface="Arial Unicode MS" charset="0"/>
                <a:cs typeface="Arial Unicode MS" charset="0"/>
              </a:rPr>
              <a:t>ofal</a:t>
            </a: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600" cap="none" dirty="0" err="1">
                <a:latin typeface="Arial Unicode MS" charset="0"/>
                <a:ea typeface="Arial Unicode MS" charset="0"/>
                <a:cs typeface="Arial Unicode MS" charset="0"/>
              </a:rPr>
              <a:t>yr</a:t>
            </a: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600" cap="none" dirty="0" err="1">
                <a:latin typeface="Arial Unicode MS" charset="0"/>
                <a:ea typeface="Arial Unicode MS" charset="0"/>
                <a:cs typeface="Arial Unicode MS" charset="0"/>
              </a:rPr>
              <a:t>aseswr</a:t>
            </a: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’</a:t>
            </a:r>
          </a:p>
          <a:p>
            <a:pPr marL="0" indent="0">
              <a:buNone/>
            </a:pP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‘</a:t>
            </a:r>
            <a:r>
              <a:rPr lang="en-US" sz="2600" cap="none" dirty="0" err="1">
                <a:latin typeface="Arial Unicode MS" charset="0"/>
                <a:ea typeface="Arial Unicode MS" charset="0"/>
                <a:cs typeface="Arial Unicode MS" charset="0"/>
              </a:rPr>
              <a:t>Ym</a:t>
            </a: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 </a:t>
            </a:r>
            <a:r>
              <a:rPr lang="en-US" sz="2600" b="1" cap="none" dirty="0" err="1">
                <a:latin typeface="Arial Unicode MS" charset="0"/>
                <a:ea typeface="Arial Unicode MS" charset="0"/>
                <a:cs typeface="Arial Unicode MS" charset="0"/>
              </a:rPr>
              <a:t>m</a:t>
            </a:r>
            <a:r>
              <a:rPr lang="en-US" sz="2600" cap="none" dirty="0" err="1">
                <a:latin typeface="Arial Unicode MS" charset="0"/>
                <a:ea typeface="Arial Unicode MS" charset="0"/>
                <a:cs typeface="Arial Unicode MS" charset="0"/>
              </a:rPr>
              <a:t>eddwl</a:t>
            </a:r>
            <a:r>
              <a:rPr lang="en-US" sz="2600" cap="none" dirty="0">
                <a:latin typeface="Arial Unicode MS" charset="0"/>
                <a:ea typeface="Arial Unicode MS" charset="0"/>
                <a:cs typeface="Arial Unicode MS" charset="0"/>
              </a:rPr>
              <a:t> hon’</a:t>
            </a:r>
          </a:p>
        </p:txBody>
      </p:sp>
    </p:spTree>
    <p:extLst>
      <p:ext uri="{BB962C8B-B14F-4D97-AF65-F5344CB8AC3E}">
        <p14:creationId xmlns:p14="http://schemas.microsoft.com/office/powerpoint/2010/main" val="1294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800" decel="100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build="p"/>
      <p:bldP spid="8198" grpId="0"/>
      <p:bldP spid="819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8" y="810295"/>
            <a:ext cx="8652962" cy="627063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2800" dirty="0" err="1">
                <a:latin typeface="Arial Black" charset="0"/>
              </a:rPr>
              <a:t>Rhowch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yr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arddodiad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b="1" dirty="0" err="1">
                <a:solidFill>
                  <a:schemeClr val="tx2"/>
                </a:solidFill>
                <a:latin typeface="Arial Black" charset="0"/>
              </a:rPr>
              <a:t>yn</a:t>
            </a:r>
            <a:r>
              <a:rPr lang="en-GB" altLang="en-US" sz="2800" dirty="0">
                <a:latin typeface="Arial Black" charset="0"/>
              </a:rPr>
              <a:t> o </a:t>
            </a:r>
            <a:r>
              <a:rPr lang="en-GB" altLang="en-US" sz="2800" dirty="0" err="1">
                <a:latin typeface="Arial Black" charset="0"/>
              </a:rPr>
              <a:t>flaen</a:t>
            </a:r>
            <a:r>
              <a:rPr lang="en-GB" altLang="en-US" sz="2800" dirty="0">
                <a:latin typeface="Arial Black" charset="0"/>
              </a:rPr>
              <a:t> y </a:t>
            </a:r>
            <a:r>
              <a:rPr lang="en-GB" altLang="en-US" sz="2800" dirty="0" err="1">
                <a:latin typeface="Arial Black" charset="0"/>
              </a:rPr>
              <a:t>geiriau</a:t>
            </a:r>
            <a:r>
              <a:rPr lang="en-GB" altLang="en-US" sz="2800" dirty="0">
                <a:latin typeface="Arial Black" charset="0"/>
              </a:rPr>
              <a:t> </a:t>
            </a:r>
            <a:r>
              <a:rPr lang="en-GB" altLang="en-US" sz="2800" dirty="0" err="1">
                <a:latin typeface="Arial Black" charset="0"/>
              </a:rPr>
              <a:t>hyn</a:t>
            </a:r>
            <a:r>
              <a:rPr lang="en-GB" altLang="en-US" sz="2800" dirty="0">
                <a:latin typeface="Arial Black" charset="0"/>
              </a:rPr>
              <a:t>. </a:t>
            </a:r>
            <a:endParaRPr lang="en-US" altLang="en-US" sz="2800" dirty="0">
              <a:latin typeface="Arial Black" charset="0"/>
            </a:endParaRP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1934253" y="5734050"/>
            <a:ext cx="44640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chemeClr val="tx2"/>
                </a:solidFill>
              </a:rPr>
              <a:t>Cofiwch</a:t>
            </a:r>
            <a:r>
              <a:rPr lang="en-GB" altLang="en-US" sz="2000" dirty="0">
                <a:solidFill>
                  <a:schemeClr val="tx2"/>
                </a:solidFill>
              </a:rPr>
              <a:t> </a:t>
            </a:r>
            <a:r>
              <a:rPr lang="en-GB" altLang="en-US" sz="2000" dirty="0" err="1">
                <a:solidFill>
                  <a:schemeClr val="tx2"/>
                </a:solidFill>
              </a:rPr>
              <a:t>newid</a:t>
            </a:r>
            <a:r>
              <a:rPr lang="en-GB" altLang="en-US" sz="2000" dirty="0">
                <a:solidFill>
                  <a:schemeClr val="tx2"/>
                </a:solidFill>
              </a:rPr>
              <a:t> </a:t>
            </a:r>
            <a:r>
              <a:rPr lang="en-GB" altLang="en-US" sz="2000" dirty="0" err="1">
                <a:solidFill>
                  <a:schemeClr val="tx2"/>
                </a:solidFill>
              </a:rPr>
              <a:t>yr</a:t>
            </a:r>
            <a:r>
              <a:rPr lang="en-GB" altLang="en-US" sz="2000" dirty="0">
                <a:solidFill>
                  <a:schemeClr val="tx2"/>
                </a:solidFill>
              </a:rPr>
              <a:t> </a:t>
            </a:r>
            <a:r>
              <a:rPr lang="en-GB" altLang="en-US" sz="2000" b="1" u="sng" dirty="0" err="1"/>
              <a:t>yn</a:t>
            </a:r>
            <a:r>
              <a:rPr lang="en-GB" altLang="en-US" sz="2000" dirty="0">
                <a:solidFill>
                  <a:schemeClr val="tx2"/>
                </a:solidFill>
              </a:rPr>
              <a:t> </a:t>
            </a:r>
            <a:r>
              <a:rPr lang="en-GB" altLang="en-US" sz="2000" dirty="0" err="1">
                <a:solidFill>
                  <a:schemeClr val="tx2"/>
                </a:solidFill>
              </a:rPr>
              <a:t>os</a:t>
            </a:r>
            <a:r>
              <a:rPr lang="en-GB" altLang="en-US" sz="2000" dirty="0">
                <a:solidFill>
                  <a:schemeClr val="tx2"/>
                </a:solidFill>
              </a:rPr>
              <a:t> </a:t>
            </a:r>
            <a:r>
              <a:rPr lang="en-GB" altLang="en-US" sz="2000" dirty="0" err="1">
                <a:solidFill>
                  <a:schemeClr val="tx2"/>
                </a:solidFill>
              </a:rPr>
              <a:t>oes</a:t>
            </a:r>
            <a:r>
              <a:rPr lang="en-GB" altLang="en-US" sz="2000" dirty="0">
                <a:solidFill>
                  <a:schemeClr val="tx2"/>
                </a:solidFill>
              </a:rPr>
              <a:t> </a:t>
            </a:r>
            <a:r>
              <a:rPr lang="en-GB" altLang="en-US" sz="2000" dirty="0" err="1">
                <a:solidFill>
                  <a:schemeClr val="tx2"/>
                </a:solidFill>
              </a:rPr>
              <a:t>angen</a:t>
            </a:r>
            <a:r>
              <a:rPr lang="en-GB" altLang="en-US" sz="2000" dirty="0">
                <a:solidFill>
                  <a:schemeClr val="tx2"/>
                </a:solidFill>
              </a:rPr>
              <a:t>!!</a:t>
            </a:r>
            <a:endParaRPr lang="en-US" altLang="en-US" sz="2000" dirty="0">
              <a:solidFill>
                <a:schemeClr val="tx2"/>
              </a:solidFill>
            </a:endParaRP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768350" y="1907257"/>
            <a:ext cx="19431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dirty="0" err="1">
                <a:solidFill>
                  <a:schemeClr val="tx2"/>
                </a:solidFill>
                <a:latin typeface="Arial Black" charset="0"/>
              </a:rPr>
              <a:t>Caerdydd</a:t>
            </a:r>
            <a:endParaRPr lang="en-US" altLang="en-US" sz="2400" dirty="0">
              <a:solidFill>
                <a:schemeClr val="tx2"/>
              </a:solidFill>
              <a:latin typeface="Arial Black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479425" y="3788739"/>
            <a:ext cx="22320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000066"/>
                </a:solidFill>
                <a:latin typeface="Arial Black" charset="0"/>
              </a:rPr>
              <a:t>Pontypridd</a:t>
            </a:r>
            <a:endParaRPr lang="en-US" altLang="en-US" sz="2400">
              <a:solidFill>
                <a:srgbClr val="000066"/>
              </a:solidFill>
              <a:latin typeface="Arial Black" charset="0"/>
            </a:endParaRP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7854175" y="2952536"/>
            <a:ext cx="12954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666699"/>
                </a:solidFill>
                <a:latin typeface="Arial Black" charset="0"/>
              </a:rPr>
              <a:t>bol</a:t>
            </a:r>
            <a:endParaRPr lang="en-US" altLang="en-US" sz="2400">
              <a:solidFill>
                <a:srgbClr val="666699"/>
              </a:solidFill>
              <a:latin typeface="Arial Black" charset="0"/>
            </a:endParaRP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8904288" y="1912961"/>
            <a:ext cx="15843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chemeClr val="tx2"/>
                </a:solidFill>
                <a:latin typeface="Arial Black" charset="0"/>
              </a:rPr>
              <a:t>cartref</a:t>
            </a:r>
            <a:endParaRPr lang="en-US" altLang="en-US" sz="2400">
              <a:solidFill>
                <a:schemeClr val="tx2"/>
              </a:solidFill>
              <a:latin typeface="Arial Black" charset="0"/>
            </a:endParaRP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6455685" y="2485106"/>
            <a:ext cx="935038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chemeClr val="bg2"/>
                </a:solidFill>
                <a:latin typeface="Arial Black" charset="0"/>
              </a:rPr>
              <a:t>t</a:t>
            </a:r>
            <a:r>
              <a:rPr lang="en-US" altLang="en-US" sz="2400">
                <a:solidFill>
                  <a:schemeClr val="bg2"/>
                </a:solidFill>
                <a:latin typeface="Arial Black" charset="0"/>
              </a:rPr>
              <a:t>ŷ</a:t>
            </a:r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3700160" y="3059782"/>
            <a:ext cx="19431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CC0099"/>
                </a:solidFill>
                <a:latin typeface="Arial Black" charset="0"/>
              </a:rPr>
              <a:t>Gorseinon</a:t>
            </a:r>
            <a:endParaRPr lang="en-US" altLang="en-US" sz="2400">
              <a:solidFill>
                <a:srgbClr val="CC0099"/>
              </a:solidFill>
              <a:latin typeface="Arial Black" charset="0"/>
            </a:endParaRPr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5911075" y="1673895"/>
            <a:ext cx="19431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chemeClr val="hlink"/>
                </a:solidFill>
                <a:latin typeface="Arial Black" charset="0"/>
              </a:rPr>
              <a:t>Bangor</a:t>
            </a:r>
            <a:endParaRPr lang="en-US" altLang="en-US" sz="2400">
              <a:solidFill>
                <a:schemeClr val="hlink"/>
              </a:solidFill>
              <a:latin typeface="Arial Black" charset="0"/>
            </a:endParaRP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3597562" y="2245228"/>
            <a:ext cx="15843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0033CC"/>
                </a:solidFill>
                <a:latin typeface="Arial Black" charset="0"/>
              </a:rPr>
              <a:t>teisen</a:t>
            </a:r>
            <a:endParaRPr lang="en-US" altLang="en-US" sz="2400">
              <a:solidFill>
                <a:srgbClr val="0033CC"/>
              </a:solidFill>
              <a:latin typeface="Arial Black" charset="0"/>
            </a:endParaRPr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1465940" y="2874003"/>
            <a:ext cx="9366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latin typeface="Arial Black" charset="0"/>
              </a:rPr>
              <a:t>pen</a:t>
            </a:r>
            <a:endParaRPr lang="en-US" altLang="en-US" sz="2400">
              <a:latin typeface="Arial Black" charset="0"/>
            </a:endParaRPr>
          </a:p>
        </p:txBody>
      </p:sp>
      <p:sp>
        <p:nvSpPr>
          <p:cNvPr id="9235" name="Text Box 19"/>
          <p:cNvSpPr txBox="1">
            <a:spLocks noChangeArrowheads="1"/>
          </p:cNvSpPr>
          <p:nvPr/>
        </p:nvSpPr>
        <p:spPr bwMode="auto">
          <a:xfrm>
            <a:off x="3597562" y="4300204"/>
            <a:ext cx="1008063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chemeClr val="tx2"/>
                </a:solidFill>
                <a:latin typeface="Arial Black" charset="0"/>
              </a:rPr>
              <a:t>de</a:t>
            </a:r>
            <a:endParaRPr lang="en-US" altLang="en-US" sz="2400">
              <a:solidFill>
                <a:schemeClr val="tx2"/>
              </a:solidFill>
              <a:latin typeface="Arial Black" charset="0"/>
            </a:endParaRPr>
          </a:p>
        </p:txBody>
      </p:sp>
      <p:sp>
        <p:nvSpPr>
          <p:cNvPr id="9236" name="Text Box 20"/>
          <p:cNvSpPr txBox="1">
            <a:spLocks noChangeArrowheads="1"/>
          </p:cNvSpPr>
          <p:nvPr/>
        </p:nvSpPr>
        <p:spPr bwMode="auto">
          <a:xfrm>
            <a:off x="6023885" y="3992730"/>
            <a:ext cx="1366838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latin typeface="Arial Black" charset="0"/>
              </a:rPr>
              <a:t>canol</a:t>
            </a:r>
            <a:endParaRPr lang="en-US" altLang="en-US" sz="2400">
              <a:latin typeface="Arial Black" charset="0"/>
            </a:endParaRPr>
          </a:p>
        </p:txBody>
      </p:sp>
      <p:sp>
        <p:nvSpPr>
          <p:cNvPr id="9237" name="Text Box 21"/>
          <p:cNvSpPr txBox="1">
            <a:spLocks noChangeArrowheads="1"/>
          </p:cNvSpPr>
          <p:nvPr/>
        </p:nvSpPr>
        <p:spPr bwMode="auto">
          <a:xfrm>
            <a:off x="9333894" y="3800461"/>
            <a:ext cx="1584325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>
                <a:solidFill>
                  <a:srgbClr val="CC0099"/>
                </a:solidFill>
                <a:latin typeface="Arial Black" charset="0"/>
              </a:rPr>
              <a:t>blaen</a:t>
            </a:r>
            <a:endParaRPr lang="en-US" altLang="en-US" sz="2400">
              <a:solidFill>
                <a:srgbClr val="CC0099"/>
              </a:solidFill>
              <a:latin typeface="Arial Blac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23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9" presetID="6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2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2" presetID="10" presetClass="exit" presetSubtype="0" fill="hold" grpId="2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/>
      <p:bldP spid="9221" grpId="1"/>
      <p:bldP spid="9221" grpId="2"/>
      <p:bldP spid="9222" grpId="0" animBg="1"/>
      <p:bldP spid="9223" grpId="0" animBg="1"/>
      <p:bldP spid="9225" grpId="0" animBg="1"/>
      <p:bldP spid="9226" grpId="0" animBg="1"/>
      <p:bldP spid="9227" grpId="0" animBg="1"/>
      <p:bldP spid="9228" grpId="0" animBg="1"/>
      <p:bldP spid="9229" grpId="0" animBg="1"/>
      <p:bldP spid="9230" grpId="0" animBg="1"/>
      <p:bldP spid="9231" grpId="0" animBg="1"/>
      <p:bldP spid="9235" grpId="0" animBg="1"/>
      <p:bldP spid="9236" grpId="0" animBg="1"/>
      <p:bldP spid="923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02024" y="0"/>
            <a:ext cx="8689976" cy="928707"/>
          </a:xfrm>
        </p:spPr>
        <p:txBody>
          <a:bodyPr/>
          <a:lstStyle/>
          <a:p>
            <a:r>
              <a:rPr lang="en-US" dirty="0"/>
              <a:t>Y TREIGLAD LLAES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4863304"/>
              </p:ext>
            </p:extLst>
          </p:nvPr>
        </p:nvGraphicFramePr>
        <p:xfrm>
          <a:off x="2690727" y="1281185"/>
          <a:ext cx="4441740" cy="502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04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04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104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04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32493">
                <a:tc>
                  <a:txBody>
                    <a:bodyPr/>
                    <a:lstStyle/>
                    <a:p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Tabl</a:t>
                      </a:r>
                      <a:r>
                        <a:rPr lang="en-US" sz="21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tx1"/>
                          </a:solidFill>
                        </a:rPr>
                        <a:t>Treiglo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Meddal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Trwynol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Llaes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p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mh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ph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t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th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c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ngh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ch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dd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/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ll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l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2493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rh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r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5720261" y="928707"/>
            <a:ext cx="2126751" cy="3071974"/>
          </a:xfrm>
          <a:prstGeom prst="ellips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1704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TREIGLAD LLAES: </a:t>
            </a:r>
            <a:r>
              <a:rPr lang="en-US" dirty="0" err="1"/>
              <a:t>rheol</a:t>
            </a:r>
            <a:r>
              <a:rPr lang="en-US" dirty="0"/>
              <a:t>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769854" y="2610659"/>
            <a:ext cx="5619964" cy="39925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/>
              <a:t> Ar ôl y rhagenw:     </a:t>
            </a:r>
            <a:endParaRPr lang="en-US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US" dirty="0"/>
          </a:p>
          <a:p>
            <a:pPr lvl="1"/>
            <a:r>
              <a:rPr lang="cy-GB" b="1" dirty="0"/>
              <a:t>ei   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cy-GB" b="1" dirty="0"/>
              <a:t>sy’n cyfeirio at feddiant benywaidd (her)</a:t>
            </a:r>
            <a:r>
              <a:rPr lang="cy-GB" i="1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931534" y="2197893"/>
            <a:ext cx="4785849" cy="24622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sz="2200" i="1" dirty="0"/>
              <a:t>Byddwch yn ofalus – does dim ots beth ydy cenedl yr enw sy’n dilyn y rhagenw, at bwy mae’r rhagenw’n cyfeirio sy’n pennu’r treiglad...</a:t>
            </a:r>
            <a:r>
              <a:rPr lang="en-US" sz="2200" dirty="0"/>
              <a:t> </a:t>
            </a:r>
          </a:p>
          <a:p>
            <a:endParaRPr lang="en-US" sz="2200" dirty="0"/>
          </a:p>
          <a:p>
            <a:r>
              <a:rPr lang="en-US" sz="2200" dirty="0" err="1"/>
              <a:t>E.e</a:t>
            </a:r>
            <a:r>
              <a:rPr lang="en-US" sz="2200" dirty="0"/>
              <a:t>. 	</a:t>
            </a:r>
            <a:r>
              <a:rPr lang="en-US" sz="2200" dirty="0" err="1"/>
              <a:t>ei</a:t>
            </a:r>
            <a:r>
              <a:rPr lang="en-US" sz="2200" dirty="0"/>
              <a:t> </a:t>
            </a:r>
            <a:r>
              <a:rPr lang="en-US" sz="2200" b="1" dirty="0">
                <a:solidFill>
                  <a:schemeClr val="tx2">
                    <a:lumMod val="75000"/>
                  </a:schemeClr>
                </a:solidFill>
              </a:rPr>
              <a:t>ch</a:t>
            </a:r>
            <a:r>
              <a:rPr lang="en-US" sz="2200" dirty="0">
                <a:solidFill>
                  <a:schemeClr val="tx2">
                    <a:lumMod val="75000"/>
                  </a:schemeClr>
                </a:solidFill>
              </a:rPr>
              <a:t>i</a:t>
            </a:r>
            <a:r>
              <a:rPr lang="en-US" sz="2200" dirty="0"/>
              <a:t> hi </a:t>
            </a:r>
          </a:p>
          <a:p>
            <a:r>
              <a:rPr lang="en-US" sz="2200" dirty="0"/>
              <a:t>	</a:t>
            </a:r>
            <a:r>
              <a:rPr lang="en-US" sz="2200" dirty="0" err="1"/>
              <a:t>ei</a:t>
            </a:r>
            <a:r>
              <a:rPr lang="en-US" sz="2200" dirty="0"/>
              <a:t> </a:t>
            </a:r>
            <a:r>
              <a:rPr lang="en-US" sz="2200" b="1" dirty="0" err="1">
                <a:solidFill>
                  <a:schemeClr val="accent6">
                    <a:lumMod val="75000"/>
                  </a:schemeClr>
                </a:solidFill>
              </a:rPr>
              <a:t>ch</a:t>
            </a:r>
            <a:r>
              <a:rPr lang="en-US" sz="2200" dirty="0" err="1">
                <a:solidFill>
                  <a:schemeClr val="accent6">
                    <a:lumMod val="75000"/>
                  </a:schemeClr>
                </a:solidFill>
              </a:rPr>
              <a:t>ath</a:t>
            </a:r>
            <a:r>
              <a:rPr lang="en-US" sz="2200" dirty="0"/>
              <a:t> hi</a:t>
            </a:r>
          </a:p>
        </p:txBody>
      </p:sp>
    </p:spTree>
    <p:extLst>
      <p:ext uri="{BB962C8B-B14F-4D97-AF65-F5344CB8AC3E}">
        <p14:creationId xmlns:p14="http://schemas.microsoft.com/office/powerpoint/2010/main" val="5417149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TREIGLAD LLAES: </a:t>
            </a:r>
            <a:r>
              <a:rPr lang="en-US" dirty="0" err="1"/>
              <a:t>rheol</a:t>
            </a:r>
            <a:r>
              <a:rPr lang="en-US" dirty="0"/>
              <a:t>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305504" y="2133601"/>
            <a:ext cx="7076747" cy="3992563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y-GB" b="1" dirty="0"/>
              <a:t>Ar ôl y cysyllteiriau:</a:t>
            </a:r>
            <a:endParaRPr lang="en-US" dirty="0"/>
          </a:p>
          <a:p>
            <a:endParaRPr lang="en-US" dirty="0"/>
          </a:p>
          <a:p>
            <a:r>
              <a:rPr lang="cy-GB" b="1" dirty="0"/>
              <a:t>a</a:t>
            </a:r>
            <a:r>
              <a:rPr lang="cy-GB" dirty="0"/>
              <a:t> (“and”)       </a:t>
            </a:r>
          </a:p>
          <a:p>
            <a:endParaRPr lang="cy-GB" b="1" dirty="0"/>
          </a:p>
          <a:p>
            <a:r>
              <a:rPr lang="en-GB" b="1" dirty="0" err="1"/>
              <a:t>Â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0034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9678" y="91295"/>
            <a:ext cx="10364451" cy="1596177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     </a:t>
            </a:r>
            <a:r>
              <a:rPr lang="en-US" dirty="0"/>
              <a:t/>
            </a:r>
            <a:br>
              <a:rPr lang="en-US" dirty="0"/>
            </a:br>
            <a:r>
              <a:rPr lang="cy-GB" b="1" dirty="0"/>
              <a:t> </a:t>
            </a:r>
            <a:r>
              <a:rPr lang="en-US" dirty="0"/>
              <a:t/>
            </a:r>
            <a:br>
              <a:rPr lang="en-US" dirty="0"/>
            </a:br>
            <a:r>
              <a:rPr lang="cy-GB" b="1" dirty="0"/>
              <a:t>    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Y TREIGLAD LLAES: </a:t>
            </a:r>
            <a:r>
              <a:rPr lang="en-US" dirty="0" err="1"/>
              <a:t>rheol</a:t>
            </a:r>
            <a:r>
              <a:rPr lang="en-US" dirty="0"/>
              <a:t> 4</a:t>
            </a:r>
            <a:r>
              <a:rPr lang="cy-GB" b="1" dirty="0"/>
              <a:t> 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268628" y="2133601"/>
            <a:ext cx="9113624" cy="3992563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y-GB" b="1" dirty="0"/>
              <a:t>Ar ôl y rhifolion:  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cy-GB" b="1" dirty="0"/>
              <a:t>tri     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cy-GB" b="1" dirty="0"/>
              <a:t>chwe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2886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00735E-4587-4F48-9646-1F000A7EB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5692" y="388594"/>
            <a:ext cx="3352128" cy="4003816"/>
          </a:xfr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3000" dirty="0" err="1"/>
              <a:t>Tasg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y </a:t>
            </a:r>
            <a:r>
              <a:rPr lang="en-US" sz="3000" dirty="0" err="1"/>
              <a:t>sianeli</a:t>
            </a:r>
            <a:r>
              <a:rPr lang="en-US" sz="3000" dirty="0"/>
              <a:t> </a:t>
            </a:r>
            <a:br>
              <a:rPr lang="en-US" sz="3000" dirty="0"/>
            </a:br>
            <a:r>
              <a:rPr lang="en-US" sz="3000" dirty="0"/>
              <a:t/>
            </a:r>
            <a:br>
              <a:rPr lang="en-US" sz="3000" dirty="0"/>
            </a:br>
            <a:r>
              <a:rPr lang="en-US" sz="3000" dirty="0" err="1"/>
              <a:t>trafodwch</a:t>
            </a:r>
            <a:r>
              <a:rPr lang="en-US" sz="3000" dirty="0"/>
              <a:t> y </a:t>
            </a:r>
            <a:r>
              <a:rPr lang="en-US" sz="3000" dirty="0" err="1"/>
              <a:t>treigladau</a:t>
            </a:r>
            <a:r>
              <a:rPr lang="en-US" sz="3000" dirty="0"/>
              <a:t> </a:t>
            </a:r>
            <a:r>
              <a:rPr lang="en-US" sz="3000" dirty="0" err="1"/>
              <a:t>yma</a:t>
            </a:r>
            <a:r>
              <a:rPr lang="en-US" sz="3000" dirty="0"/>
              <a:t>. </a:t>
            </a:r>
            <a:r>
              <a:rPr lang="en-US" sz="3000" dirty="0" err="1"/>
              <a:t>allwch</a:t>
            </a:r>
            <a:r>
              <a:rPr lang="en-US" sz="3000" dirty="0"/>
              <a:t> chi </a:t>
            </a:r>
            <a:r>
              <a:rPr lang="en-US" sz="3000" dirty="0" err="1"/>
              <a:t>esbonio</a:t>
            </a:r>
            <a:r>
              <a:rPr lang="en-US" sz="3000" dirty="0"/>
              <a:t> PAM? </a:t>
            </a:r>
            <a:br>
              <a:rPr lang="en-US" sz="3000" dirty="0"/>
            </a:br>
            <a:r>
              <a:rPr lang="en-US" sz="3000" dirty="0"/>
              <a:t/>
            </a:r>
            <a:br>
              <a:rPr lang="en-US" sz="3000" dirty="0"/>
            </a:br>
            <a:r>
              <a:rPr lang="en-US" sz="3000" dirty="0" err="1"/>
              <a:t>Agorwch</a:t>
            </a:r>
            <a:r>
              <a:rPr lang="en-US" sz="3000" dirty="0"/>
              <a:t> y PDF o Moodle</a:t>
            </a:r>
          </a:p>
        </p:txBody>
      </p:sp>
      <p:pic>
        <p:nvPicPr>
          <p:cNvPr id="11" name="Content Placeholder 10" descr="Calendar&#10;&#10;Description automatically generated">
            <a:extLst>
              <a:ext uri="{FF2B5EF4-FFF2-40B4-BE49-F238E27FC236}">
                <a16:creationId xmlns:a16="http://schemas.microsoft.com/office/drawing/2014/main" id="{2F960F15-2C27-6D47-AF6D-B865A929E46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505098" y="519942"/>
            <a:ext cx="6979919" cy="5496685"/>
          </a:xfrm>
          <a:prstGeom prst="rect">
            <a:avLst/>
          </a:prstGeom>
        </p:spPr>
      </p:pic>
      <p:sp>
        <p:nvSpPr>
          <p:cNvPr id="6" name="Explosion 2 5">
            <a:extLst>
              <a:ext uri="{FF2B5EF4-FFF2-40B4-BE49-F238E27FC236}">
                <a16:creationId xmlns:a16="http://schemas.microsoft.com/office/drawing/2014/main" id="{EA292B3A-3FC6-1A4E-9A8A-B235158A725B}"/>
              </a:ext>
            </a:extLst>
          </p:cNvPr>
          <p:cNvSpPr/>
          <p:nvPr/>
        </p:nvSpPr>
        <p:spPr>
          <a:xfrm>
            <a:off x="7691310" y="4781004"/>
            <a:ext cx="3995592" cy="1254033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cap="all" dirty="0">
                <a:solidFill>
                  <a:schemeClr val="tx1"/>
                </a:solidFill>
              </a:rPr>
              <a:t>15 </a:t>
            </a:r>
            <a:r>
              <a:rPr lang="en-US" cap="all" dirty="0" err="1">
                <a:solidFill>
                  <a:schemeClr val="tx1"/>
                </a:solidFill>
              </a:rPr>
              <a:t>munuD</a:t>
            </a:r>
            <a:endParaRPr lang="en-US" cap="all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07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DC6C3CE-7FE5-2741-A437-CCDB0C774A0A}"/>
              </a:ext>
            </a:extLst>
          </p:cNvPr>
          <p:cNvSpPr txBox="1"/>
          <p:nvPr/>
        </p:nvSpPr>
        <p:spPr>
          <a:xfrm>
            <a:off x="1940011" y="5029200"/>
            <a:ext cx="6037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https://quizizz.com/admin/quiz/5f85c404dcd756001b58ce5f</a:t>
            </a:r>
            <a:endParaRPr lang="en-GB" dirty="0"/>
          </a:p>
          <a:p>
            <a:endParaRPr lang="en-US" dirty="0"/>
          </a:p>
        </p:txBody>
      </p:sp>
      <p:pic>
        <p:nvPicPr>
          <p:cNvPr id="1026" name="Picture 2" descr="Quizizz – Free Quizzes for Every Student">
            <a:hlinkClick r:id="rId2"/>
            <a:extLst>
              <a:ext uri="{FF2B5EF4-FFF2-40B4-BE49-F238E27FC236}">
                <a16:creationId xmlns:a16="http://schemas.microsoft.com/office/drawing/2014/main" id="{A663E220-26C0-9444-9FE6-8DDB6A00EC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611" y="751187"/>
            <a:ext cx="7149514" cy="358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3397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C5952BE2-F3EF-4B0A-86F5-986FE49BA2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aned o de | Ets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22961" y="550656"/>
            <a:ext cx="4146079" cy="3292475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A5912450-3395-4ED9-B7EE-F6BD262C409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itl 3"/>
          <p:cNvSpPr>
            <a:spLocks noGrp="1"/>
          </p:cNvSpPr>
          <p:nvPr>
            <p:ph type="title"/>
          </p:nvPr>
        </p:nvSpPr>
        <p:spPr>
          <a:xfrm>
            <a:off x="1751012" y="3909806"/>
            <a:ext cx="8689976" cy="13458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EGWYL</a:t>
            </a:r>
          </a:p>
        </p:txBody>
      </p:sp>
    </p:spTree>
    <p:extLst>
      <p:ext uri="{BB962C8B-B14F-4D97-AF65-F5344CB8AC3E}">
        <p14:creationId xmlns:p14="http://schemas.microsoft.com/office/powerpoint/2010/main" val="11099560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D09283D-CAF6-B64D-9226-2C729D2767E4}"/>
              </a:ext>
            </a:extLst>
          </p:cNvPr>
          <p:cNvSpPr txBox="1"/>
          <p:nvPr/>
        </p:nvSpPr>
        <p:spPr>
          <a:xfrm>
            <a:off x="1742154" y="2072970"/>
            <a:ext cx="804002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500" b="1" i="1" dirty="0" err="1"/>
              <a:t>Sicrhau</a:t>
            </a:r>
            <a:r>
              <a:rPr lang="en-US" sz="4500" b="1" i="1" dirty="0"/>
              <a:t> </a:t>
            </a:r>
            <a:r>
              <a:rPr lang="en-US" sz="4500" b="1" i="1" dirty="0" err="1"/>
              <a:t>Cywirdeb</a:t>
            </a:r>
            <a:r>
              <a:rPr lang="en-US" sz="4500" b="1" i="1" dirty="0"/>
              <a:t> </a:t>
            </a:r>
            <a:r>
              <a:rPr lang="en-US" sz="4500" b="1" i="1" dirty="0" err="1"/>
              <a:t>Iaith</a:t>
            </a:r>
            <a:endParaRPr lang="en-US" sz="4500" b="1" i="1" dirty="0"/>
          </a:p>
        </p:txBody>
      </p:sp>
    </p:spTree>
    <p:extLst>
      <p:ext uri="{BB962C8B-B14F-4D97-AF65-F5344CB8AC3E}">
        <p14:creationId xmlns:p14="http://schemas.microsoft.com/office/powerpoint/2010/main" val="6841050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38E5DC6-6243-DA4C-B4D4-9E8B877D02A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190922" y="0"/>
            <a:ext cx="9718816" cy="687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3580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51157-63C9-8740-80F7-C163728D3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980" y="161122"/>
            <a:ext cx="10683082" cy="1293028"/>
          </a:xfrm>
          <a:solidFill>
            <a:srgbClr val="92D050"/>
          </a:solidFill>
        </p:spPr>
        <p:txBody>
          <a:bodyPr/>
          <a:lstStyle/>
          <a:p>
            <a:r>
              <a:rPr lang="en-US" dirty="0"/>
              <a:t>Pa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allwn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A94C7A-22A4-B547-8E3F-49D62EE0A6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" y="1611311"/>
            <a:ext cx="5877567" cy="40751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554209-2BE8-DA40-8902-1816F0ACD7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1608" y="1611311"/>
            <a:ext cx="2432051" cy="24320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A54B5A-1A5D-144D-98C0-1FCDBA9D1C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6092" y="1611311"/>
            <a:ext cx="2626358" cy="46617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DA9584-221F-224D-8D91-471A243DA2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9519" y="4200523"/>
            <a:ext cx="2324177" cy="21324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C8719F-5C83-9547-A533-8F5C090F20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10102" y="4057648"/>
            <a:ext cx="2338511" cy="2432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1483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9A4D68-580E-1F44-872C-8CA149EE46E4}"/>
              </a:ext>
            </a:extLst>
          </p:cNvPr>
          <p:cNvSpPr txBox="1"/>
          <p:nvPr/>
        </p:nvSpPr>
        <p:spPr>
          <a:xfrm>
            <a:off x="1408670" y="1346886"/>
            <a:ext cx="9403492" cy="5001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Gymraeg</a:t>
            </a:r>
            <a:r>
              <a:rPr lang="en-US" sz="3500" dirty="0"/>
              <a:t>, </a:t>
            </a:r>
            <a:r>
              <a:rPr lang="en-US" sz="3500" dirty="0" err="1"/>
              <a:t>mae</a:t>
            </a:r>
            <a:r>
              <a:rPr lang="en-US" sz="3500" dirty="0"/>
              <a:t> </a:t>
            </a:r>
            <a:r>
              <a:rPr lang="en-US" sz="3500" dirty="0" err="1"/>
              <a:t>llawer</a:t>
            </a:r>
            <a:r>
              <a:rPr lang="en-US" sz="3500" dirty="0"/>
              <a:t> o </a:t>
            </a:r>
            <a:r>
              <a:rPr lang="en-US" sz="3500" dirty="0" err="1"/>
              <a:t>enwau</a:t>
            </a:r>
            <a:r>
              <a:rPr lang="en-US" sz="3500" dirty="0"/>
              <a:t> </a:t>
            </a:r>
            <a:r>
              <a:rPr lang="en-US" sz="3500" dirty="0" err="1"/>
              <a:t>gydag</a:t>
            </a:r>
            <a:r>
              <a:rPr lang="en-US" sz="3500" dirty="0"/>
              <a:t> </a:t>
            </a:r>
            <a:r>
              <a:rPr lang="en-US" sz="3500" dirty="0" err="1"/>
              <a:t>ystyron</a:t>
            </a:r>
            <a:r>
              <a:rPr lang="en-US" sz="3500" dirty="0"/>
              <a:t> </a:t>
            </a:r>
            <a:r>
              <a:rPr lang="en-US" sz="3500" dirty="0" err="1"/>
              <a:t>gwahanol</a:t>
            </a:r>
            <a:r>
              <a:rPr lang="en-US" sz="3500" dirty="0"/>
              <a:t> </a:t>
            </a:r>
            <a:r>
              <a:rPr lang="en-US" sz="3500" dirty="0" err="1"/>
              <a:t>mewn</a:t>
            </a:r>
            <a:r>
              <a:rPr lang="en-US" sz="3500" dirty="0"/>
              <a:t> </a:t>
            </a:r>
            <a:r>
              <a:rPr lang="en-US" sz="3500" dirty="0" err="1"/>
              <a:t>gwahanol</a:t>
            </a:r>
            <a:r>
              <a:rPr lang="en-US" sz="3500" dirty="0"/>
              <a:t> </a:t>
            </a:r>
            <a:r>
              <a:rPr lang="en-US" sz="3500" dirty="0" err="1"/>
              <a:t>gyd-destunau</a:t>
            </a:r>
            <a:r>
              <a:rPr lang="en-US" sz="3500" dirty="0"/>
              <a:t>.</a:t>
            </a:r>
          </a:p>
          <a:p>
            <a:r>
              <a:rPr lang="en-US" sz="3500" dirty="0"/>
              <a:t>Er </a:t>
            </a:r>
            <a:r>
              <a:rPr lang="en-US" sz="3500" dirty="0" err="1"/>
              <a:t>enghraifft</a:t>
            </a:r>
            <a:r>
              <a:rPr lang="en-US" sz="3500" dirty="0"/>
              <a:t>: </a:t>
            </a:r>
          </a:p>
          <a:p>
            <a:endParaRPr lang="en-US" sz="3500" dirty="0"/>
          </a:p>
          <a:p>
            <a:r>
              <a:rPr lang="en-US" sz="3600" dirty="0" err="1"/>
              <a:t>ysgol</a:t>
            </a:r>
            <a:r>
              <a:rPr lang="en-US" sz="3600" dirty="0"/>
              <a:t> = school			</a:t>
            </a:r>
            <a:r>
              <a:rPr lang="en-US" sz="3600" dirty="0" err="1"/>
              <a:t>ysgol</a:t>
            </a:r>
            <a:r>
              <a:rPr lang="en-US" sz="3600" dirty="0"/>
              <a:t> = ladder</a:t>
            </a:r>
          </a:p>
          <a:p>
            <a:r>
              <a:rPr lang="en-US" sz="3600" dirty="0"/>
              <a:t>bord = table			bord = board</a:t>
            </a:r>
          </a:p>
          <a:p>
            <a:r>
              <a:rPr lang="en-US" sz="3600" dirty="0" err="1"/>
              <a:t>cais</a:t>
            </a:r>
            <a:r>
              <a:rPr lang="en-US" sz="3600" dirty="0"/>
              <a:t> = application		</a:t>
            </a:r>
            <a:r>
              <a:rPr lang="en-US" sz="3600" dirty="0" err="1"/>
              <a:t>cais</a:t>
            </a:r>
            <a:r>
              <a:rPr lang="en-US" sz="3600" dirty="0"/>
              <a:t> = try (</a:t>
            </a:r>
            <a:r>
              <a:rPr lang="en-US" sz="3600" dirty="0" err="1"/>
              <a:t>rygbi</a:t>
            </a:r>
            <a:r>
              <a:rPr lang="en-US" sz="3600" dirty="0"/>
              <a:t>)</a:t>
            </a:r>
          </a:p>
          <a:p>
            <a:r>
              <a:rPr lang="en-US" sz="3600" dirty="0" err="1"/>
              <a:t>pryd</a:t>
            </a:r>
            <a:r>
              <a:rPr lang="en-US" sz="3600" dirty="0"/>
              <a:t> = when			</a:t>
            </a:r>
            <a:r>
              <a:rPr lang="en-US" sz="3600" dirty="0" err="1"/>
              <a:t>pryd</a:t>
            </a:r>
            <a:r>
              <a:rPr lang="en-US" sz="3600" dirty="0"/>
              <a:t> = meal </a:t>
            </a:r>
          </a:p>
          <a:p>
            <a:endParaRPr lang="en-US" sz="35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6D2B62E-28FA-FE41-8879-53FBBC5CD8EB}"/>
              </a:ext>
            </a:extLst>
          </p:cNvPr>
          <p:cNvSpPr/>
          <p:nvPr/>
        </p:nvSpPr>
        <p:spPr>
          <a:xfrm>
            <a:off x="2728089" y="255666"/>
            <a:ext cx="75135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Ond</a:t>
            </a:r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, </a:t>
            </a:r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rhai</a:t>
            </a:r>
            <a:r>
              <a:rPr lang="en-GB" sz="54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</a:t>
            </a:r>
            <a:r>
              <a:rPr lang="en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bod </a:t>
            </a:r>
            <a:r>
              <a:rPr lang="en-GB" sz="54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yn</a:t>
            </a:r>
            <a:r>
              <a:rPr lang="en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ofalus</a:t>
            </a:r>
            <a:r>
              <a:rPr lang="en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! 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63791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D1FCF1B-81AE-DB44-B185-C6B9FAA135BC}"/>
              </a:ext>
            </a:extLst>
          </p:cNvPr>
          <p:cNvSpPr/>
          <p:nvPr/>
        </p:nvSpPr>
        <p:spPr>
          <a:xfrm>
            <a:off x="3041129" y="255666"/>
            <a:ext cx="68875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Gwyliwch</a:t>
            </a:r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yr</a:t>
            </a:r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acen</a:t>
            </a:r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grom</a:t>
            </a:r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B151E17-A0CB-2945-9549-7C83FF8BEAFE}"/>
              </a:ext>
            </a:extLst>
          </p:cNvPr>
          <p:cNvSpPr/>
          <p:nvPr/>
        </p:nvSpPr>
        <p:spPr>
          <a:xfrm>
            <a:off x="1187669" y="1305341"/>
            <a:ext cx="10279117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Gymraeg</a:t>
            </a:r>
            <a:r>
              <a:rPr lang="en-US" sz="3000" dirty="0"/>
              <a:t>,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rhoi</a:t>
            </a:r>
            <a:r>
              <a:rPr lang="en-US" sz="3000" dirty="0"/>
              <a:t> </a:t>
            </a:r>
            <a:r>
              <a:rPr lang="en-US" sz="3000" dirty="0" err="1"/>
              <a:t>acen</a:t>
            </a:r>
            <a:r>
              <a:rPr lang="en-US" sz="3000" dirty="0"/>
              <a:t> </a:t>
            </a:r>
            <a:r>
              <a:rPr lang="en-US" sz="3000" dirty="0" err="1"/>
              <a:t>grom</a:t>
            </a:r>
            <a:r>
              <a:rPr lang="en-US" sz="3000" dirty="0"/>
              <a:t> (</a:t>
            </a:r>
            <a:r>
              <a:rPr lang="en-US" sz="3000" dirty="0" err="1"/>
              <a:t>neu’r</a:t>
            </a:r>
            <a:r>
              <a:rPr lang="en-US" sz="3000" dirty="0"/>
              <a:t> to </a:t>
            </a:r>
            <a:r>
              <a:rPr lang="en-US" sz="3000" dirty="0" err="1"/>
              <a:t>bach</a:t>
            </a:r>
            <a:r>
              <a:rPr lang="en-US" sz="3000" dirty="0"/>
              <a:t>) </a:t>
            </a:r>
            <a:r>
              <a:rPr lang="en-US" sz="3000" dirty="0" err="1"/>
              <a:t>ar</a:t>
            </a:r>
            <a:r>
              <a:rPr lang="en-US" sz="3000" dirty="0"/>
              <a:t> ben </a:t>
            </a:r>
            <a:r>
              <a:rPr lang="en-US" sz="3000" dirty="0" err="1"/>
              <a:t>llythyren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newid</a:t>
            </a:r>
            <a:r>
              <a:rPr lang="en-US" sz="3000" dirty="0"/>
              <a:t> </a:t>
            </a:r>
            <a:r>
              <a:rPr lang="en-US" sz="3000" dirty="0" err="1"/>
              <a:t>ystyr</a:t>
            </a:r>
            <a:r>
              <a:rPr lang="en-US" sz="3000" dirty="0"/>
              <a:t> y </a:t>
            </a:r>
            <a:r>
              <a:rPr lang="en-US" sz="3000" dirty="0" err="1"/>
              <a:t>gair</a:t>
            </a:r>
            <a:r>
              <a:rPr lang="en-US" sz="3000" dirty="0"/>
              <a:t>.</a:t>
            </a:r>
          </a:p>
          <a:p>
            <a:endParaRPr lang="en-US" sz="3000" dirty="0"/>
          </a:p>
          <a:p>
            <a:r>
              <a:rPr lang="en-US" sz="3000" dirty="0"/>
              <a:t>Er </a:t>
            </a:r>
            <a:r>
              <a:rPr lang="en-US" sz="3000" dirty="0" err="1"/>
              <a:t>enghraifft</a:t>
            </a:r>
            <a:r>
              <a:rPr lang="en-US" sz="3000" dirty="0"/>
              <a:t>:</a:t>
            </a:r>
          </a:p>
          <a:p>
            <a:endParaRPr lang="en-US" sz="3000" dirty="0"/>
          </a:p>
          <a:p>
            <a:r>
              <a:rPr lang="en-US" sz="3000" dirty="0" err="1"/>
              <a:t>tôn</a:t>
            </a:r>
            <a:r>
              <a:rPr lang="en-US" sz="3000" dirty="0"/>
              <a:t> = tune			ton = wave 		</a:t>
            </a:r>
          </a:p>
          <a:p>
            <a:r>
              <a:rPr lang="en-US" sz="3000" dirty="0" err="1"/>
              <a:t>môr</a:t>
            </a:r>
            <a:r>
              <a:rPr lang="en-US" sz="3000" dirty="0"/>
              <a:t> = the sea		mor = as </a:t>
            </a:r>
            <a:r>
              <a:rPr lang="en-US" sz="3000" i="1" dirty="0"/>
              <a:t>(</a:t>
            </a:r>
            <a:r>
              <a:rPr lang="en-US" sz="3000" i="1" dirty="0" err="1"/>
              <a:t>ee</a:t>
            </a:r>
            <a:r>
              <a:rPr lang="en-US" sz="3000" i="1" dirty="0"/>
              <a:t>. </a:t>
            </a:r>
            <a:r>
              <a:rPr lang="en-US" sz="3000" i="1" dirty="0" err="1"/>
              <a:t>Mor</a:t>
            </a:r>
            <a:r>
              <a:rPr lang="en-US" sz="3000" i="1" dirty="0"/>
              <a:t> </a:t>
            </a:r>
            <a:r>
              <a:rPr lang="en-US" sz="3000" i="1" dirty="0" err="1"/>
              <a:t>fawr</a:t>
            </a:r>
            <a:r>
              <a:rPr lang="en-US" sz="3000" i="1" dirty="0"/>
              <a:t> </a:t>
            </a:r>
            <a:r>
              <a:rPr lang="en-US" sz="3000" i="1" dirty="0" err="1"/>
              <a:t>â</a:t>
            </a:r>
            <a:r>
              <a:rPr lang="en-US" sz="3000" i="1" dirty="0"/>
              <a:t> </a:t>
            </a:r>
            <a:r>
              <a:rPr lang="en-US" sz="3000" i="1" dirty="0" err="1"/>
              <a:t>chawr</a:t>
            </a:r>
            <a:r>
              <a:rPr lang="en-US" sz="3000" i="1" dirty="0"/>
              <a:t>)</a:t>
            </a:r>
          </a:p>
          <a:p>
            <a:r>
              <a:rPr lang="en-US" sz="3000" dirty="0" err="1"/>
              <a:t>cân</a:t>
            </a:r>
            <a:r>
              <a:rPr lang="en-US" sz="3000" dirty="0"/>
              <a:t> = song			can = 100</a:t>
            </a:r>
          </a:p>
          <a:p>
            <a:r>
              <a:rPr lang="en-US" sz="3000" dirty="0" err="1"/>
              <a:t>gwên</a:t>
            </a:r>
            <a:r>
              <a:rPr lang="en-US" sz="3000" dirty="0"/>
              <a:t> = smile		</a:t>
            </a:r>
            <a:r>
              <a:rPr lang="en-US" sz="3000" dirty="0" err="1"/>
              <a:t>gwen</a:t>
            </a:r>
            <a:r>
              <a:rPr lang="en-US" sz="3000" dirty="0"/>
              <a:t> = </a:t>
            </a:r>
            <a:r>
              <a:rPr lang="en-US" sz="3000" dirty="0" err="1"/>
              <a:t>gwyn</a:t>
            </a:r>
            <a:r>
              <a:rPr lang="en-US" sz="3000" dirty="0"/>
              <a:t> </a:t>
            </a:r>
            <a:r>
              <a:rPr lang="en-US" sz="3000" dirty="0" err="1"/>
              <a:t>benywaidd</a:t>
            </a:r>
            <a:r>
              <a:rPr lang="en-US" sz="3000" dirty="0"/>
              <a:t> </a:t>
            </a:r>
            <a:r>
              <a:rPr lang="en-US" sz="3000" i="1" dirty="0"/>
              <a:t>(</a:t>
            </a:r>
            <a:r>
              <a:rPr lang="en-US" sz="3000" i="1" dirty="0" err="1"/>
              <a:t>ee</a:t>
            </a:r>
            <a:r>
              <a:rPr lang="en-US" sz="3000" i="1" dirty="0"/>
              <a:t> het wen)</a:t>
            </a:r>
          </a:p>
          <a:p>
            <a:endParaRPr lang="en-US" sz="3000" i="1" dirty="0"/>
          </a:p>
          <a:p>
            <a:r>
              <a:rPr lang="en-US" sz="3000" b="1" i="1" dirty="0"/>
              <a:t>*does dim </a:t>
            </a:r>
            <a:r>
              <a:rPr lang="en-US" sz="3000" i="1" dirty="0" err="1"/>
              <a:t>acen</a:t>
            </a:r>
            <a:r>
              <a:rPr lang="en-US" sz="3000" i="1" dirty="0"/>
              <a:t> </a:t>
            </a:r>
            <a:r>
              <a:rPr lang="en-US" sz="3000" i="1" dirty="0" err="1"/>
              <a:t>grom</a:t>
            </a:r>
            <a:r>
              <a:rPr lang="en-US" sz="3000" i="1" dirty="0"/>
              <a:t> </a:t>
            </a:r>
            <a:r>
              <a:rPr lang="en-US" sz="3000" i="1" dirty="0" err="1"/>
              <a:t>ar</a:t>
            </a:r>
            <a:r>
              <a:rPr lang="en-US" sz="3000" i="1" dirty="0"/>
              <a:t> ben </a:t>
            </a:r>
            <a:r>
              <a:rPr lang="en-US" sz="3000" i="1" dirty="0" err="1"/>
              <a:t>nos</a:t>
            </a:r>
            <a:r>
              <a:rPr lang="en-US" sz="3000" i="1" dirty="0"/>
              <a:t>!!!</a:t>
            </a:r>
          </a:p>
        </p:txBody>
      </p:sp>
    </p:spTree>
    <p:extLst>
      <p:ext uri="{BB962C8B-B14F-4D97-AF65-F5344CB8AC3E}">
        <p14:creationId xmlns:p14="http://schemas.microsoft.com/office/powerpoint/2010/main" val="2444993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684743-6579-E34C-90F1-5FAADA10341A}"/>
              </a:ext>
            </a:extLst>
          </p:cNvPr>
          <p:cNvSpPr txBox="1"/>
          <p:nvPr/>
        </p:nvSpPr>
        <p:spPr>
          <a:xfrm>
            <a:off x="1758183" y="2022091"/>
            <a:ext cx="900440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Rhaid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 chi </a:t>
            </a:r>
            <a:r>
              <a:rPr lang="en-US" sz="4000" dirty="0" err="1"/>
              <a:t>ddefnyddio’r</a:t>
            </a:r>
            <a:r>
              <a:rPr lang="en-US" sz="4000" dirty="0"/>
              <a:t> </a:t>
            </a:r>
            <a:r>
              <a:rPr lang="en-US" sz="4000" dirty="0" err="1"/>
              <a:t>holl</a:t>
            </a:r>
            <a:r>
              <a:rPr lang="en-US" sz="4000" dirty="0"/>
              <a:t> </a:t>
            </a:r>
            <a:r>
              <a:rPr lang="en-US" sz="4000" dirty="0" err="1"/>
              <a:t>adnoddau</a:t>
            </a:r>
            <a:r>
              <a:rPr lang="en-US" sz="4000" dirty="0"/>
              <a:t> </a:t>
            </a:r>
            <a:r>
              <a:rPr lang="en-US" sz="4000" dirty="0" err="1"/>
              <a:t>sydd</a:t>
            </a:r>
            <a:r>
              <a:rPr lang="en-US" sz="4000" dirty="0"/>
              <a:t> </a:t>
            </a:r>
            <a:r>
              <a:rPr lang="en-US" sz="4000" dirty="0" err="1"/>
              <a:t>ar</a:t>
            </a:r>
            <a:r>
              <a:rPr lang="en-US" sz="4000" dirty="0"/>
              <a:t> </a:t>
            </a:r>
            <a:r>
              <a:rPr lang="en-US" sz="4000" dirty="0" err="1"/>
              <a:t>gael</a:t>
            </a:r>
            <a:r>
              <a:rPr lang="en-US" sz="4000" dirty="0"/>
              <a:t> </a:t>
            </a:r>
            <a:r>
              <a:rPr lang="en-US" sz="4000" dirty="0" err="1"/>
              <a:t>er</a:t>
            </a:r>
            <a:r>
              <a:rPr lang="en-US" sz="4000" dirty="0"/>
              <a:t> </a:t>
            </a:r>
            <a:r>
              <a:rPr lang="en-US" sz="4000" dirty="0" err="1"/>
              <a:t>mwyn</a:t>
            </a:r>
            <a:r>
              <a:rPr lang="en-US" sz="4000" dirty="0"/>
              <a:t> bod </a:t>
            </a:r>
            <a:r>
              <a:rPr lang="en-US" sz="4000" dirty="0" err="1"/>
              <a:t>yn</a:t>
            </a:r>
            <a:r>
              <a:rPr lang="en-US" sz="4000" dirty="0"/>
              <a:t> </a:t>
            </a:r>
            <a:r>
              <a:rPr lang="en-US" sz="4000" dirty="0" err="1"/>
              <a:t>hyderus</a:t>
            </a:r>
            <a:r>
              <a:rPr lang="en-US" sz="4000" dirty="0"/>
              <a:t> </a:t>
            </a:r>
            <a:r>
              <a:rPr lang="en-US" sz="4000" dirty="0" err="1"/>
              <a:t>eich</a:t>
            </a:r>
            <a:r>
              <a:rPr lang="en-US" sz="4000" dirty="0"/>
              <a:t> bod </a:t>
            </a:r>
            <a:r>
              <a:rPr lang="en-US" sz="4000" dirty="0" err="1"/>
              <a:t>yn</a:t>
            </a:r>
            <a:r>
              <a:rPr lang="en-US" sz="4000" dirty="0"/>
              <a:t> </a:t>
            </a:r>
            <a:r>
              <a:rPr lang="en-US" sz="4000" dirty="0" err="1"/>
              <a:t>dewis</a:t>
            </a:r>
            <a:r>
              <a:rPr lang="en-US" sz="4000" dirty="0"/>
              <a:t> y </a:t>
            </a:r>
            <a:r>
              <a:rPr lang="en-US" sz="4000" dirty="0" err="1"/>
              <a:t>gair</a:t>
            </a:r>
            <a:r>
              <a:rPr lang="en-US" sz="4000" dirty="0"/>
              <a:t> </a:t>
            </a:r>
            <a:r>
              <a:rPr lang="en-US" sz="4000" dirty="0" err="1"/>
              <a:t>cywir</a:t>
            </a:r>
            <a:r>
              <a:rPr lang="en-US" sz="4000" dirty="0"/>
              <a:t>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3353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DE8D-CC4D-4545-BF37-A66ADF4CD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C857A1-A640-104E-8811-E0B35CA9F3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8562" y="517525"/>
            <a:ext cx="9652000" cy="5422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81D9D3-DA30-4841-A27F-7E73EC6587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827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4D2245-C59E-BC49-8123-42D4667ED3B1}"/>
              </a:ext>
            </a:extLst>
          </p:cNvPr>
          <p:cNvSpPr txBox="1"/>
          <p:nvPr/>
        </p:nvSpPr>
        <p:spPr>
          <a:xfrm>
            <a:off x="1042987" y="1671638"/>
            <a:ext cx="1081563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" b="1" dirty="0" err="1"/>
              <a:t>Dydych</a:t>
            </a:r>
            <a:r>
              <a:rPr lang="en-US" sz="3500" b="1" dirty="0"/>
              <a:t> chi </a:t>
            </a:r>
            <a:r>
              <a:rPr lang="en-US" sz="3500" b="1" dirty="0" err="1"/>
              <a:t>ddim</a:t>
            </a:r>
            <a:r>
              <a:rPr lang="en-US" sz="3500" b="1" dirty="0"/>
              <a:t> </a:t>
            </a:r>
            <a:r>
              <a:rPr lang="en-US" sz="3500" b="1" dirty="0" err="1"/>
              <a:t>yn</a:t>
            </a:r>
            <a:r>
              <a:rPr lang="en-US" sz="3500" b="1" dirty="0"/>
              <a:t> </a:t>
            </a:r>
            <a:r>
              <a:rPr lang="en-US" sz="3500" b="1" dirty="0" err="1"/>
              <a:t>gallu</a:t>
            </a:r>
            <a:r>
              <a:rPr lang="en-US" sz="3500" b="1" dirty="0"/>
              <a:t> </a:t>
            </a:r>
            <a:r>
              <a:rPr lang="en-US" sz="3500" b="1" dirty="0" err="1"/>
              <a:t>dibynnu</a:t>
            </a:r>
            <a:r>
              <a:rPr lang="en-US" sz="3500" b="1" dirty="0"/>
              <a:t> </a:t>
            </a:r>
            <a:r>
              <a:rPr lang="en-US" sz="3500" b="1" dirty="0" err="1"/>
              <a:t>ar</a:t>
            </a:r>
            <a:r>
              <a:rPr lang="en-US" sz="3500" b="1" dirty="0"/>
              <a:t> Google Translate.</a:t>
            </a:r>
          </a:p>
          <a:p>
            <a:endParaRPr lang="en-US" sz="3500" b="1" dirty="0"/>
          </a:p>
          <a:p>
            <a:r>
              <a:rPr lang="en-US" sz="3500" dirty="0" err="1"/>
              <a:t>Dydy</a:t>
            </a:r>
            <a:r>
              <a:rPr lang="en-US" sz="3500" dirty="0"/>
              <a:t> e </a:t>
            </a:r>
            <a:r>
              <a:rPr lang="en-US" sz="3500" dirty="0" err="1"/>
              <a:t>ddim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deall</a:t>
            </a:r>
            <a:r>
              <a:rPr lang="en-US" sz="3500" dirty="0"/>
              <a:t> y </a:t>
            </a:r>
            <a:r>
              <a:rPr lang="en-US" sz="3500" dirty="0" err="1"/>
              <a:t>cyd-destun</a:t>
            </a:r>
            <a:r>
              <a:rPr lang="en-US" sz="3500" dirty="0"/>
              <a:t>.  </a:t>
            </a:r>
          </a:p>
          <a:p>
            <a:endParaRPr lang="en-US" sz="3500" dirty="0"/>
          </a:p>
          <a:p>
            <a:r>
              <a:rPr lang="en-US" sz="3500" dirty="0" err="1"/>
              <a:t>Gallai</a:t>
            </a:r>
            <a:r>
              <a:rPr lang="en-US" sz="3500" dirty="0"/>
              <a:t> Google Translate </a:t>
            </a:r>
            <a:r>
              <a:rPr lang="en-US" sz="3500" dirty="0" err="1"/>
              <a:t>achosi</a:t>
            </a:r>
            <a:r>
              <a:rPr lang="en-US" sz="3500" dirty="0"/>
              <a:t> </a:t>
            </a:r>
            <a:r>
              <a:rPr lang="en-US" sz="3500" b="1" dirty="0" err="1"/>
              <a:t>mwy</a:t>
            </a:r>
            <a:r>
              <a:rPr lang="en-US" sz="3500" dirty="0"/>
              <a:t> o </a:t>
            </a:r>
            <a:r>
              <a:rPr lang="en-US" sz="3500" dirty="0" err="1"/>
              <a:t>broblemau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chi a </a:t>
            </a:r>
            <a:r>
              <a:rPr lang="en-US" sz="3500" b="1" dirty="0" err="1"/>
              <a:t>llai</a:t>
            </a:r>
            <a:r>
              <a:rPr lang="en-US" sz="3500" dirty="0"/>
              <a:t> o </a:t>
            </a:r>
            <a:r>
              <a:rPr lang="en-US" sz="3500" dirty="0" err="1"/>
              <a:t>gywirdeb</a:t>
            </a:r>
            <a:r>
              <a:rPr lang="en-US" sz="3500" dirty="0"/>
              <a:t>!!</a:t>
            </a:r>
          </a:p>
          <a:p>
            <a:endParaRPr lang="en-US" sz="3500" dirty="0"/>
          </a:p>
          <a:p>
            <a:r>
              <a:rPr lang="en-US" sz="3500" dirty="0" err="1"/>
              <a:t>Edrychwch</a:t>
            </a:r>
            <a:r>
              <a:rPr lang="en-US" sz="3500" dirty="0"/>
              <a:t> </a:t>
            </a:r>
            <a:r>
              <a:rPr lang="en-US" sz="3500" dirty="0" err="1"/>
              <a:t>ar</a:t>
            </a:r>
            <a:r>
              <a:rPr lang="en-US" sz="3500" dirty="0"/>
              <a:t> </a:t>
            </a:r>
            <a:r>
              <a:rPr lang="en-US" sz="3500" dirty="0" err="1"/>
              <a:t>yr</a:t>
            </a:r>
            <a:r>
              <a:rPr lang="en-US" sz="3500" dirty="0"/>
              <a:t> </a:t>
            </a:r>
            <a:r>
              <a:rPr lang="en-US" sz="3500" dirty="0" err="1"/>
              <a:t>enghreifftiau</a:t>
            </a:r>
            <a:r>
              <a:rPr lang="en-US" sz="3500" dirty="0"/>
              <a:t> </a:t>
            </a:r>
            <a:r>
              <a:rPr lang="en-US" sz="3500" dirty="0" err="1"/>
              <a:t>canlynol</a:t>
            </a:r>
            <a:r>
              <a:rPr lang="en-US" sz="35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161048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ED3D1-E50B-D54F-8BF3-71B196B05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29079-ECA2-2944-9FFD-57A83CC2A7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7343"/>
            <a:ext cx="12192000" cy="338400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A5C0AD10-6938-7744-ADC6-886012835802}"/>
              </a:ext>
            </a:extLst>
          </p:cNvPr>
          <p:cNvSpPr/>
          <p:nvPr/>
        </p:nvSpPr>
        <p:spPr>
          <a:xfrm>
            <a:off x="5950132" y="1801904"/>
            <a:ext cx="709748" cy="66783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741A1CB-66F3-AC49-A3C6-42D05E0D34FB}"/>
              </a:ext>
            </a:extLst>
          </p:cNvPr>
          <p:cNvCxnSpPr>
            <a:cxnSpLocks/>
          </p:cNvCxnSpPr>
          <p:nvPr/>
        </p:nvCxnSpPr>
        <p:spPr>
          <a:xfrm flipV="1">
            <a:off x="5277394" y="2135823"/>
            <a:ext cx="914400" cy="186669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F5CC2B1-FA2E-744C-AA85-29FA799014F9}"/>
              </a:ext>
            </a:extLst>
          </p:cNvPr>
          <p:cNvSpPr txBox="1"/>
          <p:nvPr/>
        </p:nvSpPr>
        <p:spPr>
          <a:xfrm>
            <a:off x="117566" y="3878743"/>
            <a:ext cx="1097279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err="1"/>
              <a:t>Dyw</a:t>
            </a:r>
            <a:r>
              <a:rPr lang="en-US" sz="2600" dirty="0"/>
              <a:t> GT </a:t>
            </a:r>
            <a:r>
              <a:rPr lang="en-US" sz="2600" dirty="0" err="1"/>
              <a:t>ddim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deall</a:t>
            </a:r>
            <a:r>
              <a:rPr lang="en-US" sz="2600" dirty="0"/>
              <a:t> bod </a:t>
            </a:r>
            <a:r>
              <a:rPr lang="en-US" sz="2600" dirty="0" err="1"/>
              <a:t>angen</a:t>
            </a:r>
            <a:r>
              <a:rPr lang="en-US" sz="2600" dirty="0"/>
              <a:t> ‘</a:t>
            </a:r>
            <a:r>
              <a:rPr lang="en-US" sz="2600" dirty="0" err="1"/>
              <a:t>yn</a:t>
            </a:r>
            <a:r>
              <a:rPr lang="en-US" sz="2600" dirty="0"/>
              <a:t>’ o </a:t>
            </a:r>
            <a:r>
              <a:rPr lang="en-US" sz="2600" dirty="0" err="1"/>
              <a:t>flaen</a:t>
            </a:r>
            <a:r>
              <a:rPr lang="en-US" sz="2600" dirty="0"/>
              <a:t> </a:t>
            </a:r>
            <a:r>
              <a:rPr lang="en-US" sz="2600" dirty="0" err="1"/>
              <a:t>ansoddair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y </a:t>
            </a:r>
            <a:r>
              <a:rPr lang="en-US" sz="2600" dirty="0" err="1"/>
              <a:t>Gymraeg</a:t>
            </a:r>
            <a:r>
              <a:rPr lang="en-US" sz="2600" dirty="0"/>
              <a:t>.</a:t>
            </a:r>
          </a:p>
          <a:p>
            <a:endParaRPr lang="en-US" sz="2600" dirty="0"/>
          </a:p>
          <a:p>
            <a:r>
              <a:rPr lang="en-US" sz="2600" dirty="0" err="1"/>
              <a:t>Cyfieithiad</a:t>
            </a:r>
            <a:r>
              <a:rPr lang="en-US" sz="2600" dirty="0"/>
              <a:t> </a:t>
            </a:r>
            <a:r>
              <a:rPr lang="en-US" sz="2600" dirty="0" err="1"/>
              <a:t>cywir</a:t>
            </a:r>
            <a:r>
              <a:rPr lang="en-US" sz="2600" dirty="0"/>
              <a:t>:</a:t>
            </a:r>
          </a:p>
          <a:p>
            <a:pPr lvl="2"/>
            <a:r>
              <a:rPr lang="en-US" sz="2600" dirty="0"/>
              <a:t>Mae </a:t>
            </a:r>
            <a:r>
              <a:rPr lang="en-US" sz="2600" dirty="0" err="1"/>
              <a:t>tyfu</a:t>
            </a:r>
            <a:r>
              <a:rPr lang="en-US" sz="2600" dirty="0"/>
              <a:t> </a:t>
            </a:r>
            <a:r>
              <a:rPr lang="en-US" sz="2600" dirty="0" err="1"/>
              <a:t>i</a:t>
            </a:r>
            <a:r>
              <a:rPr lang="en-US" sz="2600" dirty="0"/>
              <a:t> </a:t>
            </a:r>
            <a:r>
              <a:rPr lang="en-US" sz="2600" dirty="0" err="1"/>
              <a:t>fyny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ddwyieithog</a:t>
            </a:r>
            <a:r>
              <a:rPr lang="en-US" sz="2600" dirty="0"/>
              <a:t>…</a:t>
            </a:r>
          </a:p>
          <a:p>
            <a:pPr lvl="2"/>
            <a:r>
              <a:rPr lang="en-US" sz="2600" dirty="0"/>
              <a:t>	Neu, </a:t>
            </a:r>
            <a:r>
              <a:rPr lang="en-US" sz="2600" dirty="0" err="1"/>
              <a:t>hyd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oed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well…</a:t>
            </a:r>
          </a:p>
          <a:p>
            <a:pPr lvl="2"/>
            <a:r>
              <a:rPr lang="en-US" sz="2600" dirty="0"/>
              <a:t>		Mae </a:t>
            </a:r>
            <a:r>
              <a:rPr lang="en-US" sz="2600" dirty="0" err="1"/>
              <a:t>magwraeth</a:t>
            </a:r>
            <a:r>
              <a:rPr lang="en-US" sz="2600" dirty="0"/>
              <a:t> </a:t>
            </a:r>
            <a:r>
              <a:rPr lang="en-US" sz="2600" dirty="0" err="1"/>
              <a:t>ddwyieithog</a:t>
            </a:r>
            <a:r>
              <a:rPr lang="en-US" sz="26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222787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uiExpand="1" build="allAtOnce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AC0FA-A644-104B-810A-C6EB5726F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C0AC00-CD32-5846-A086-3573551A7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15"/>
            <a:ext cx="12192000" cy="31768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A6F192-C498-074A-8122-B81AD8D3E602}"/>
              </a:ext>
            </a:extLst>
          </p:cNvPr>
          <p:cNvSpPr txBox="1"/>
          <p:nvPr/>
        </p:nvSpPr>
        <p:spPr>
          <a:xfrm>
            <a:off x="4180115" y="3675312"/>
            <a:ext cx="64791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DIM CLEM!!!  🤦🏻‍♀️</a:t>
            </a:r>
          </a:p>
        </p:txBody>
      </p:sp>
    </p:spTree>
    <p:extLst>
      <p:ext uri="{BB962C8B-B14F-4D97-AF65-F5344CB8AC3E}">
        <p14:creationId xmlns:p14="http://schemas.microsoft.com/office/powerpoint/2010/main" val="146414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D69F4-31BC-6C4A-894C-1A1C3FD24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9CF6F1E-A44C-9B43-916A-3F5E6C6491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8097" y="0"/>
            <a:ext cx="8096794" cy="42872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95C800-C828-7D4F-83FF-AEE8EC7DE110}"/>
              </a:ext>
            </a:extLst>
          </p:cNvPr>
          <p:cNvSpPr txBox="1"/>
          <p:nvPr/>
        </p:nvSpPr>
        <p:spPr>
          <a:xfrm>
            <a:off x="2456905" y="4655961"/>
            <a:ext cx="64791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Gwell</a:t>
            </a:r>
            <a:r>
              <a:rPr lang="en-US" sz="4000" dirty="0"/>
              <a:t>…</a:t>
            </a:r>
            <a:r>
              <a:rPr lang="en-US" sz="4000" dirty="0" err="1"/>
              <a:t>ond</a:t>
            </a:r>
            <a:r>
              <a:rPr lang="en-US" sz="4000" dirty="0"/>
              <a:t> </a:t>
            </a:r>
            <a:r>
              <a:rPr lang="en-US" sz="4000" dirty="0" err="1"/>
              <a:t>ddim</a:t>
            </a:r>
            <a:r>
              <a:rPr lang="en-US" sz="4000" dirty="0"/>
              <a:t> </a:t>
            </a:r>
            <a:r>
              <a:rPr lang="en-US" sz="4000" dirty="0" err="1"/>
              <a:t>yn</a:t>
            </a:r>
            <a:r>
              <a:rPr lang="en-US" sz="4000" dirty="0"/>
              <a:t> </a:t>
            </a:r>
            <a:r>
              <a:rPr lang="en-US" sz="4000" dirty="0" err="1"/>
              <a:t>adnabod</a:t>
            </a:r>
            <a:r>
              <a:rPr lang="en-US" sz="4000" dirty="0"/>
              <a:t> bod </a:t>
            </a:r>
            <a:r>
              <a:rPr lang="en-US" sz="4000" dirty="0" err="1"/>
              <a:t>angen</a:t>
            </a:r>
            <a:r>
              <a:rPr lang="en-US" sz="4000" dirty="0"/>
              <a:t> </a:t>
            </a:r>
            <a:r>
              <a:rPr lang="en-US" sz="4000" dirty="0" err="1"/>
              <a:t>T.Ll</a:t>
            </a:r>
            <a:r>
              <a:rPr lang="en-US" sz="4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8876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660EE-8BC1-B347-8259-73A600659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580915-C706-6C44-A69E-A49896538D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44272"/>
            <a:ext cx="12192000" cy="29408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7E5A48-D67E-E843-A5BE-ADAE2A32699E}"/>
              </a:ext>
            </a:extLst>
          </p:cNvPr>
          <p:cNvSpPr txBox="1"/>
          <p:nvPr/>
        </p:nvSpPr>
        <p:spPr>
          <a:xfrm>
            <a:off x="378823" y="3810871"/>
            <a:ext cx="106984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/>
              <a:t>Dyw</a:t>
            </a:r>
            <a:r>
              <a:rPr lang="en-US" sz="2800" dirty="0"/>
              <a:t> GT </a:t>
            </a:r>
            <a:r>
              <a:rPr lang="en-US" sz="2800" dirty="0" err="1"/>
              <a:t>ddim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adnodd</a:t>
            </a:r>
            <a:r>
              <a:rPr lang="en-US" sz="2800" dirty="0"/>
              <a:t> </a:t>
            </a:r>
            <a:r>
              <a:rPr lang="en-US" sz="2800" dirty="0" err="1"/>
              <a:t>dibynadwy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gyfieithu</a:t>
            </a:r>
            <a:r>
              <a:rPr lang="en-US" sz="2800" dirty="0"/>
              <a:t> </a:t>
            </a:r>
            <a:r>
              <a:rPr lang="en-US" sz="2800" dirty="0" err="1"/>
              <a:t>idiomau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gywir</a:t>
            </a:r>
            <a:r>
              <a:rPr lang="en-US" sz="2800" dirty="0"/>
              <a:t>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/>
              <a:t>Allwn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r>
              <a:rPr lang="en-US" sz="2800" dirty="0"/>
              <a:t> </a:t>
            </a:r>
            <a:r>
              <a:rPr lang="en-US" sz="2800" dirty="0" err="1"/>
              <a:t>ddim</a:t>
            </a:r>
            <a:r>
              <a:rPr lang="en-US" sz="2800" dirty="0"/>
              <a:t> </a:t>
            </a:r>
            <a:r>
              <a:rPr lang="en-US" sz="2800" dirty="0" err="1"/>
              <a:t>cyfieithu</a:t>
            </a:r>
            <a:r>
              <a:rPr lang="en-US" sz="2800" dirty="0"/>
              <a:t> </a:t>
            </a:r>
            <a:r>
              <a:rPr lang="en-US" sz="2800" dirty="0" err="1"/>
              <a:t>idiomau</a:t>
            </a:r>
            <a:r>
              <a:rPr lang="en-US" sz="2800" dirty="0"/>
              <a:t> </a:t>
            </a:r>
            <a:r>
              <a:rPr lang="en-US" sz="2800" dirty="0" err="1"/>
              <a:t>gair</a:t>
            </a:r>
            <a:r>
              <a:rPr lang="en-US" sz="2800" dirty="0"/>
              <a:t> am air.  </a:t>
            </a:r>
            <a:r>
              <a:rPr lang="en-US" sz="2800" dirty="0" err="1"/>
              <a:t>Rhaid</a:t>
            </a:r>
            <a:r>
              <a:rPr lang="en-US" sz="2800" dirty="0"/>
              <a:t> </a:t>
            </a:r>
            <a:r>
              <a:rPr lang="en-US" sz="2800" dirty="0" err="1"/>
              <a:t>dod</a:t>
            </a:r>
            <a:r>
              <a:rPr lang="en-US" sz="2800" dirty="0"/>
              <a:t> o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idiom </a:t>
            </a:r>
            <a:r>
              <a:rPr lang="en-US" sz="2800" dirty="0" err="1"/>
              <a:t>â’r</a:t>
            </a:r>
            <a:r>
              <a:rPr lang="en-US" sz="2800" dirty="0"/>
              <a:t> un </a:t>
            </a:r>
            <a:r>
              <a:rPr lang="en-US" sz="2800" dirty="0" err="1"/>
              <a:t>ystyr</a:t>
            </a:r>
            <a:r>
              <a:rPr lang="en-US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4097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38CB0-6476-5749-938B-F1113FE0A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673994"/>
            <a:ext cx="10364451" cy="1596177"/>
          </a:xfrm>
        </p:spPr>
        <p:txBody>
          <a:bodyPr/>
          <a:lstStyle/>
          <a:p>
            <a:r>
              <a:rPr lang="en-US" dirty="0"/>
              <a:t>Gall Bruce Griffiths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Ngeiriadur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Academi</a:t>
            </a:r>
            <a:r>
              <a:rPr lang="en-US" dirty="0"/>
              <a:t>! </a:t>
            </a:r>
          </a:p>
        </p:txBody>
      </p:sp>
      <p:pic>
        <p:nvPicPr>
          <p:cNvPr id="1028" name="Picture 4" descr="ROSS CAN! | Friends moments, Phoebe buffay, Friends tv series">
            <a:extLst>
              <a:ext uri="{FF2B5EF4-FFF2-40B4-BE49-F238E27FC236}">
                <a16:creationId xmlns:a16="http://schemas.microsoft.com/office/drawing/2014/main" id="{4581E37F-71DC-2E45-AF94-0AA25AD65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746" y="730432"/>
            <a:ext cx="6453768" cy="352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7F3316-FD50-6445-9D94-9D0AF2B60286}"/>
              </a:ext>
            </a:extLst>
          </p:cNvPr>
          <p:cNvSpPr txBox="1"/>
          <p:nvPr/>
        </p:nvSpPr>
        <p:spPr>
          <a:xfrm>
            <a:off x="3526972" y="3239588"/>
            <a:ext cx="3056709" cy="8617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BRUUUUCE</a:t>
            </a:r>
          </a:p>
        </p:txBody>
      </p:sp>
    </p:spTree>
    <p:extLst>
      <p:ext uri="{BB962C8B-B14F-4D97-AF65-F5344CB8AC3E}">
        <p14:creationId xmlns:p14="http://schemas.microsoft.com/office/powerpoint/2010/main" val="1214063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E7ABD-DD37-9B40-92F6-76C62A65D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271D3F-7D12-FD42-9709-9B6F012DA6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90" t="18959" r="4904" b="8333"/>
          <a:stretch/>
        </p:blipFill>
        <p:spPr>
          <a:xfrm>
            <a:off x="628651" y="0"/>
            <a:ext cx="111490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4836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CAE4DAB8-14AA-8149-AFF1-E19FCB9DD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8356" y="0"/>
            <a:ext cx="5537964" cy="6858000"/>
          </a:xfrm>
          <a:prstGeom prst="rect">
            <a:avLst/>
          </a:prstGeom>
        </p:spPr>
      </p:pic>
      <p:sp>
        <p:nvSpPr>
          <p:cNvPr id="7" name="Cloud Callout 6">
            <a:extLst>
              <a:ext uri="{FF2B5EF4-FFF2-40B4-BE49-F238E27FC236}">
                <a16:creationId xmlns:a16="http://schemas.microsoft.com/office/drawing/2014/main" id="{A0E189A1-DFD4-EE4E-B11A-4DA617717203}"/>
              </a:ext>
            </a:extLst>
          </p:cNvPr>
          <p:cNvSpPr/>
          <p:nvPr/>
        </p:nvSpPr>
        <p:spPr>
          <a:xfrm>
            <a:off x="693682" y="1944413"/>
            <a:ext cx="3258207" cy="1965435"/>
          </a:xfrm>
          <a:prstGeom prst="cloudCallout">
            <a:avLst>
              <a:gd name="adj1" fmla="val -60147"/>
              <a:gd name="adj2" fmla="val 755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/>
              <a:t>Over the moon…?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D463ED-967A-AB4B-8124-149681A00DE1}"/>
              </a:ext>
            </a:extLst>
          </p:cNvPr>
          <p:cNvSpPr/>
          <p:nvPr/>
        </p:nvSpPr>
        <p:spPr>
          <a:xfrm>
            <a:off x="8932123" y="4707925"/>
            <a:ext cx="1163347" cy="116955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70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132259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F36B0B-167A-0645-A395-7B955637829F}"/>
              </a:ext>
            </a:extLst>
          </p:cNvPr>
          <p:cNvSpPr txBox="1"/>
          <p:nvPr/>
        </p:nvSpPr>
        <p:spPr>
          <a:xfrm>
            <a:off x="1131094" y="438953"/>
            <a:ext cx="9929812" cy="1323439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/>
              <a:t>Chwiliwch</a:t>
            </a:r>
            <a:r>
              <a:rPr lang="en-US" sz="4000" dirty="0"/>
              <a:t> am y </a:t>
            </a:r>
            <a:r>
              <a:rPr lang="en-US" sz="4000" dirty="0" err="1"/>
              <a:t>geiriau</a:t>
            </a:r>
            <a:r>
              <a:rPr lang="en-US" sz="4000" dirty="0"/>
              <a:t> </a:t>
            </a:r>
            <a:r>
              <a:rPr lang="en-US" sz="4000" dirty="0" err="1"/>
              <a:t>isod</a:t>
            </a:r>
            <a:r>
              <a:rPr lang="en-US" sz="4000" dirty="0"/>
              <a:t> </a:t>
            </a:r>
            <a:r>
              <a:rPr lang="en-US" sz="4000" dirty="0" err="1"/>
              <a:t>yng</a:t>
            </a:r>
            <a:r>
              <a:rPr lang="en-US" sz="4000" dirty="0"/>
              <a:t> </a:t>
            </a:r>
            <a:r>
              <a:rPr lang="en-US" sz="4000" dirty="0" err="1"/>
              <a:t>Ngeiriadur</a:t>
            </a:r>
            <a:r>
              <a:rPr lang="en-US" sz="4000" dirty="0"/>
              <a:t> </a:t>
            </a: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Academi</a:t>
            </a:r>
            <a:endParaRPr lang="en-US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E5EDC4-942D-F044-BF11-3939D02E7F9F}"/>
              </a:ext>
            </a:extLst>
          </p:cNvPr>
          <p:cNvSpPr txBox="1"/>
          <p:nvPr/>
        </p:nvSpPr>
        <p:spPr>
          <a:xfrm>
            <a:off x="2069647" y="2023926"/>
            <a:ext cx="311630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/>
              <a:t>Egg</a:t>
            </a:r>
          </a:p>
          <a:p>
            <a:r>
              <a:rPr lang="en-US" sz="3000" dirty="0"/>
              <a:t>Hatch</a:t>
            </a:r>
          </a:p>
          <a:p>
            <a:r>
              <a:rPr lang="en-US" sz="3000" dirty="0"/>
              <a:t>Born</a:t>
            </a:r>
          </a:p>
          <a:p>
            <a:r>
              <a:rPr lang="en-US" sz="3000" dirty="0"/>
              <a:t>Mistake</a:t>
            </a:r>
          </a:p>
          <a:p>
            <a:r>
              <a:rPr lang="en-US" sz="3000" dirty="0"/>
              <a:t>River</a:t>
            </a:r>
          </a:p>
          <a:p>
            <a:r>
              <a:rPr lang="en-US" sz="3000" dirty="0"/>
              <a:t>Dance</a:t>
            </a:r>
          </a:p>
          <a:p>
            <a:r>
              <a:rPr lang="en-US" sz="3000" dirty="0"/>
              <a:t>Game</a:t>
            </a:r>
          </a:p>
          <a:p>
            <a:r>
              <a:rPr lang="en-US" sz="3000" dirty="0"/>
              <a:t>Dragon</a:t>
            </a:r>
          </a:p>
        </p:txBody>
      </p:sp>
      <p:sp>
        <p:nvSpPr>
          <p:cNvPr id="2" name="Cloud Callout 1">
            <a:extLst>
              <a:ext uri="{FF2B5EF4-FFF2-40B4-BE49-F238E27FC236}">
                <a16:creationId xmlns:a16="http://schemas.microsoft.com/office/drawing/2014/main" id="{1E5E7AFB-5012-D54F-A6DC-125D85E0EC3A}"/>
              </a:ext>
            </a:extLst>
          </p:cNvPr>
          <p:cNvSpPr/>
          <p:nvPr/>
        </p:nvSpPr>
        <p:spPr>
          <a:xfrm>
            <a:off x="4008803" y="2129245"/>
            <a:ext cx="5994490" cy="3785651"/>
          </a:xfrm>
          <a:prstGeom prst="cloudCallout">
            <a:avLst>
              <a:gd name="adj1" fmla="val 71278"/>
              <a:gd name="adj2" fmla="val 493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dirty="0"/>
              <a:t>5 </a:t>
            </a:r>
            <a:r>
              <a:rPr lang="en-US" sz="2500" dirty="0" err="1"/>
              <a:t>munud</a:t>
            </a:r>
            <a:endParaRPr lang="en-US" sz="2500" dirty="0"/>
          </a:p>
          <a:p>
            <a:pPr algn="ctr"/>
            <a:endParaRPr lang="en-US" sz="2500" dirty="0"/>
          </a:p>
          <a:p>
            <a:pPr algn="ctr"/>
            <a:r>
              <a:rPr lang="en-US" sz="2500" dirty="0" err="1"/>
              <a:t>Hoffwn</a:t>
            </a:r>
            <a:r>
              <a:rPr lang="en-US" sz="2500" dirty="0"/>
              <a:t> </a:t>
            </a:r>
            <a:r>
              <a:rPr lang="en-US" sz="2500" dirty="0" err="1"/>
              <a:t>i</a:t>
            </a:r>
            <a:r>
              <a:rPr lang="en-US" sz="2500" dirty="0"/>
              <a:t> chi </a:t>
            </a:r>
            <a:r>
              <a:rPr lang="en-US" sz="2500" dirty="0" err="1"/>
              <a:t>sylwi</a:t>
            </a:r>
            <a:r>
              <a:rPr lang="en-US" sz="2500" dirty="0"/>
              <a:t> </a:t>
            </a:r>
            <a:r>
              <a:rPr lang="en-US" sz="2500" dirty="0" err="1"/>
              <a:t>ar</a:t>
            </a:r>
            <a:r>
              <a:rPr lang="en-US" sz="2500" dirty="0"/>
              <a:t> </a:t>
            </a:r>
            <a:r>
              <a:rPr lang="en-US" sz="2500" dirty="0" err="1"/>
              <a:t>ba</a:t>
            </a:r>
            <a:r>
              <a:rPr lang="en-US" sz="2500" dirty="0"/>
              <a:t> mor </a:t>
            </a:r>
            <a:r>
              <a:rPr lang="en-US" sz="2500" dirty="0" err="1"/>
              <a:t>eang</a:t>
            </a:r>
            <a:r>
              <a:rPr lang="en-US" sz="2500" dirty="0"/>
              <a:t> </a:t>
            </a:r>
            <a:r>
              <a:rPr lang="en-US" sz="2500" dirty="0" err="1"/>
              <a:t>yw’r</a:t>
            </a:r>
            <a:r>
              <a:rPr lang="en-US" sz="2500" dirty="0"/>
              <a:t> </a:t>
            </a:r>
            <a:r>
              <a:rPr lang="en-US" sz="2500" dirty="0" err="1"/>
              <a:t>holl</a:t>
            </a:r>
            <a:r>
              <a:rPr lang="en-US" sz="2500" dirty="0"/>
              <a:t> </a:t>
            </a:r>
            <a:r>
              <a:rPr lang="en-US" sz="2500" dirty="0" err="1"/>
              <a:t>dermau</a:t>
            </a:r>
            <a:r>
              <a:rPr lang="en-US" sz="2500" dirty="0"/>
              <a:t> </a:t>
            </a:r>
            <a:r>
              <a:rPr lang="en-US" sz="2500" dirty="0" err="1"/>
              <a:t>yng</a:t>
            </a:r>
            <a:r>
              <a:rPr lang="en-US" sz="2500" dirty="0"/>
              <a:t> </a:t>
            </a:r>
            <a:r>
              <a:rPr lang="en-US" sz="2500" dirty="0" err="1"/>
              <a:t>Ngeiriadur</a:t>
            </a:r>
            <a:r>
              <a:rPr lang="en-US" sz="2500" dirty="0"/>
              <a:t> </a:t>
            </a:r>
            <a:r>
              <a:rPr lang="en-US" sz="2500" dirty="0" err="1"/>
              <a:t>yr</a:t>
            </a:r>
            <a:r>
              <a:rPr lang="en-US" sz="2500" dirty="0"/>
              <a:t> </a:t>
            </a:r>
            <a:r>
              <a:rPr lang="en-US" sz="2500" dirty="0" err="1"/>
              <a:t>Academi</a:t>
            </a:r>
            <a:r>
              <a:rPr lang="en-US" sz="2500" dirty="0"/>
              <a:t>.</a:t>
            </a:r>
          </a:p>
          <a:p>
            <a:pPr algn="ctr"/>
            <a:endParaRPr lang="en-US" sz="2500" dirty="0"/>
          </a:p>
          <a:p>
            <a:pPr algn="ctr"/>
            <a:r>
              <a:rPr lang="en-US" sz="2500" dirty="0" err="1"/>
              <a:t>Adnodd</a:t>
            </a:r>
            <a:r>
              <a:rPr lang="en-US" sz="2500" dirty="0"/>
              <a:t> GWYCH! </a:t>
            </a:r>
          </a:p>
        </p:txBody>
      </p:sp>
    </p:spTree>
    <p:extLst>
      <p:ext uri="{BB962C8B-B14F-4D97-AF65-F5344CB8AC3E}">
        <p14:creationId xmlns:p14="http://schemas.microsoft.com/office/powerpoint/2010/main" val="253872951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BD8C0-48EE-5A4F-9103-F618A0305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4B4209B-3B3A-DB45-98E7-43EA49754C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9727" y="261078"/>
            <a:ext cx="8097234" cy="5978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07342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FBB01-0AE2-994C-9A94-171006314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015293A-83F6-8147-8C96-09827C79B3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17389"/>
            <a:ext cx="12192000" cy="4269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99463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B1243F1-0F71-CA43-8672-8D8814B3D7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21395661">
            <a:off x="293529" y="1995385"/>
            <a:ext cx="2293720" cy="307435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0C9CFA-ED65-AF41-80C2-B1EDDEDF2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264" y="2848695"/>
            <a:ext cx="2482850" cy="3568622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3CEBE20-454A-B541-943A-1C328F95C3B8}"/>
              </a:ext>
            </a:extLst>
          </p:cNvPr>
          <p:cNvSpPr/>
          <p:nvPr/>
        </p:nvSpPr>
        <p:spPr>
          <a:xfrm>
            <a:off x="431441" y="203201"/>
            <a:ext cx="4157491" cy="863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600" b="1" dirty="0"/>
              <a:t>Llyfrau Defnyddiol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98A4D1E-2286-BB43-8526-DD9816A375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319" y="203201"/>
            <a:ext cx="2224740" cy="312029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E43711B-E941-7642-A8E7-04C330A26B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5851" y="3475474"/>
            <a:ext cx="2391152" cy="33193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0757098-209D-2748-8A78-70854D01B1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638701">
            <a:off x="9645753" y="278903"/>
            <a:ext cx="2174288" cy="318574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ECC204B-C73C-8644-9A7F-372C88C570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119473">
            <a:off x="8275487" y="3272323"/>
            <a:ext cx="22733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4283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65DBB-A007-AE4E-8479-04631B825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564" y="223102"/>
            <a:ext cx="10364451" cy="827224"/>
          </a:xfrm>
        </p:spPr>
        <p:txBody>
          <a:bodyPr/>
          <a:lstStyle/>
          <a:p>
            <a:r>
              <a:rPr lang="en-US" dirty="0" err="1"/>
              <a:t>Apiau</a:t>
            </a:r>
            <a:r>
              <a:rPr lang="en-US" dirty="0"/>
              <a:t> </a:t>
            </a:r>
            <a:r>
              <a:rPr lang="en-US" dirty="0" err="1"/>
              <a:t>defnyddiol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B1E251-0460-9645-9848-00E69040D7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7071"/>
          <a:stretch/>
        </p:blipFill>
        <p:spPr>
          <a:xfrm>
            <a:off x="434611" y="950098"/>
            <a:ext cx="3325684" cy="32385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0EF5F82-72FC-214B-96E1-8F479DA38EC5}"/>
              </a:ext>
            </a:extLst>
          </p:cNvPr>
          <p:cNvSpPr/>
          <p:nvPr/>
        </p:nvSpPr>
        <p:spPr>
          <a:xfrm>
            <a:off x="669017" y="4282433"/>
            <a:ext cx="28568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Ap </a:t>
            </a:r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Sglein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8FA2960D-F4AC-FE4F-8842-E79FE5DF5D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029" y="1095968"/>
            <a:ext cx="3325684" cy="330029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EE1799C-5A8C-E643-A457-1D8B2B3A980C}"/>
              </a:ext>
            </a:extLst>
          </p:cNvPr>
          <p:cNvSpPr/>
          <p:nvPr/>
        </p:nvSpPr>
        <p:spPr>
          <a:xfrm>
            <a:off x="4663117" y="4441908"/>
            <a:ext cx="288950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Cywirdeb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Iaith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10" name="Picture 9" descr="A picture containing icon&#10;&#10;Description automatically generated">
            <a:extLst>
              <a:ext uri="{FF2B5EF4-FFF2-40B4-BE49-F238E27FC236}">
                <a16:creationId xmlns:a16="http://schemas.microsoft.com/office/drawing/2014/main" id="{A08D9E39-0B4B-8447-9185-D997522922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1437" y="1050326"/>
            <a:ext cx="3143207" cy="303804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B2AA701-07D3-3E49-A210-A40D0C79A16F}"/>
              </a:ext>
            </a:extLst>
          </p:cNvPr>
          <p:cNvSpPr/>
          <p:nvPr/>
        </p:nvSpPr>
        <p:spPr>
          <a:xfrm>
            <a:off x="8924259" y="4352326"/>
            <a:ext cx="30532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Ap </a:t>
            </a:r>
            <a:r>
              <a:rPr lang="en-GB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Treiglo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93597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1CA2540-FD07-4286-91E4-8D0DE4E509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214924F5-CDC2-4DFA-82F3-4843ADD678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95" t="89389" r="26987" b="24"/>
          <a:stretch/>
        </p:blipFill>
        <p:spPr>
          <a:xfrm>
            <a:off x="9595556" y="-1"/>
            <a:ext cx="2596444" cy="87270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ED59812-6820-446C-B994-0D059C97DC3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3751"/>
          <a:stretch/>
        </p:blipFill>
        <p:spPr>
          <a:xfrm>
            <a:off x="150925" y="5564567"/>
            <a:ext cx="1341545" cy="1293433"/>
          </a:xfrm>
          <a:custGeom>
            <a:avLst/>
            <a:gdLst>
              <a:gd name="connsiteX0" fmla="*/ 0 w 1341545"/>
              <a:gd name="connsiteY0" fmla="*/ 0 h 1293433"/>
              <a:gd name="connsiteX1" fmla="*/ 1341545 w 1341545"/>
              <a:gd name="connsiteY1" fmla="*/ 0 h 1293433"/>
              <a:gd name="connsiteX2" fmla="*/ 1341545 w 1341545"/>
              <a:gd name="connsiteY2" fmla="*/ 1293433 h 1293433"/>
              <a:gd name="connsiteX3" fmla="*/ 150847 w 1341545"/>
              <a:gd name="connsiteY3" fmla="*/ 1293433 h 1293433"/>
              <a:gd name="connsiteX4" fmla="*/ 66240 w 1341545"/>
              <a:gd name="connsiteY4" fmla="*/ 1183451 h 1293433"/>
              <a:gd name="connsiteX5" fmla="*/ 0 w 1341545"/>
              <a:gd name="connsiteY5" fmla="*/ 1061841 h 1293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1545" h="1293433">
                <a:moveTo>
                  <a:pt x="0" y="0"/>
                </a:moveTo>
                <a:lnTo>
                  <a:pt x="1341545" y="0"/>
                </a:lnTo>
                <a:lnTo>
                  <a:pt x="1341545" y="1293433"/>
                </a:lnTo>
                <a:lnTo>
                  <a:pt x="150847" y="1293433"/>
                </a:lnTo>
                <a:lnTo>
                  <a:pt x="66240" y="1183451"/>
                </a:lnTo>
                <a:lnTo>
                  <a:pt x="0" y="1061841"/>
                </a:lnTo>
                <a:close/>
              </a:path>
            </a:pathLst>
          </a:custGeom>
        </p:spPr>
      </p:pic>
      <p:pic>
        <p:nvPicPr>
          <p:cNvPr id="5" name="Picture 4" descr="A close up of a bridge&#10;&#10;Description automatically generated">
            <a:extLst>
              <a:ext uri="{FF2B5EF4-FFF2-40B4-BE49-F238E27FC236}">
                <a16:creationId xmlns:a16="http://schemas.microsoft.com/office/drawing/2014/main" id="{CB02711B-F7BF-714C-A306-26D2E267B26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405"/>
          <a:stretch/>
        </p:blipFill>
        <p:spPr>
          <a:xfrm>
            <a:off x="1323210" y="1034848"/>
            <a:ext cx="9148437" cy="3142319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E844ED7C-1917-40D8-8B42-1B1C27BC5A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8252"/>
          <a:stretch/>
        </p:blipFill>
        <p:spPr>
          <a:xfrm>
            <a:off x="7586661" y="3142319"/>
            <a:ext cx="4605339" cy="37156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1FC8ACB-16D5-DE4F-8458-146195D794F0}"/>
              </a:ext>
            </a:extLst>
          </p:cNvPr>
          <p:cNvSpPr txBox="1"/>
          <p:nvPr/>
        </p:nvSpPr>
        <p:spPr>
          <a:xfrm>
            <a:off x="599987" y="235396"/>
            <a:ext cx="82174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Bydd</a:t>
            </a:r>
            <a:r>
              <a:rPr lang="en-US" sz="4000" dirty="0"/>
              <a:t> </a:t>
            </a: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wythnosau</a:t>
            </a:r>
            <a:r>
              <a:rPr lang="en-US" sz="4000" dirty="0"/>
              <a:t> </a:t>
            </a:r>
            <a:r>
              <a:rPr lang="en-US" sz="4000" dirty="0" err="1"/>
              <a:t>nesaf</a:t>
            </a:r>
            <a:r>
              <a:rPr lang="en-US" sz="4000" dirty="0"/>
              <a:t> </a:t>
            </a:r>
            <a:r>
              <a:rPr lang="en-US" sz="4000" dirty="0" err="1"/>
              <a:t>fel</a:t>
            </a:r>
            <a:r>
              <a:rPr lang="en-US" sz="4000" dirty="0"/>
              <a:t> </a:t>
            </a:r>
            <a:r>
              <a:rPr lang="en-US" sz="4000" dirty="0" err="1"/>
              <a:t>hyn</a:t>
            </a:r>
            <a:r>
              <a:rPr lang="en-US" sz="4000" dirty="0"/>
              <a:t>…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B51802-13D4-394A-93C7-7CE3D44DAB3B}"/>
              </a:ext>
            </a:extLst>
          </p:cNvPr>
          <p:cNvSpPr txBox="1"/>
          <p:nvPr/>
        </p:nvSpPr>
        <p:spPr>
          <a:xfrm>
            <a:off x="599987" y="4257711"/>
            <a:ext cx="11065144" cy="240065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/>
              <a:t>Mae </a:t>
            </a:r>
            <a:r>
              <a:rPr lang="en-US" sz="3000" dirty="0" err="1"/>
              <a:t>gloywi</a:t>
            </a:r>
            <a:r>
              <a:rPr lang="en-US" sz="3000" dirty="0"/>
              <a:t> </a:t>
            </a:r>
            <a:r>
              <a:rPr lang="en-US" sz="3000" dirty="0" err="1"/>
              <a:t>iaith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broses </a:t>
            </a:r>
            <a:r>
              <a:rPr lang="en-US" sz="3000" dirty="0" err="1"/>
              <a:t>hir</a:t>
            </a:r>
            <a:r>
              <a:rPr lang="en-US" sz="3000" dirty="0"/>
              <a:t> </a:t>
            </a:r>
            <a:r>
              <a:rPr lang="en-US" sz="3000" dirty="0" err="1"/>
              <a:t>dymor</a:t>
            </a:r>
            <a:r>
              <a:rPr lang="en-US" sz="30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/>
              <a:t>Does dim </a:t>
            </a:r>
            <a:r>
              <a:rPr lang="en-US" sz="3000" dirty="0" err="1"/>
              <a:t>ateb</a:t>
            </a:r>
            <a:r>
              <a:rPr lang="en-US" sz="3000" dirty="0"/>
              <a:t> </a:t>
            </a:r>
            <a:r>
              <a:rPr lang="en-US" sz="3000" dirty="0" err="1"/>
              <a:t>cyflym</a:t>
            </a:r>
            <a:r>
              <a:rPr lang="en-US" sz="3000" dirty="0"/>
              <a:t> </a:t>
            </a:r>
            <a:r>
              <a:rPr lang="en-US" sz="3000" dirty="0" err="1"/>
              <a:t>dros</a:t>
            </a:r>
            <a:r>
              <a:rPr lang="en-US" sz="3000" dirty="0"/>
              <a:t> nos.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 err="1"/>
              <a:t>Bydd</a:t>
            </a:r>
            <a:r>
              <a:rPr lang="en-US" sz="3000" dirty="0"/>
              <a:t> </a:t>
            </a:r>
            <a:r>
              <a:rPr lang="en-US" sz="3000" dirty="0" err="1"/>
              <a:t>rhai</a:t>
            </a:r>
            <a:r>
              <a:rPr lang="en-US" sz="3000" dirty="0"/>
              <a:t> </a:t>
            </a:r>
            <a:r>
              <a:rPr lang="en-US" sz="3000" dirty="0" err="1"/>
              <a:t>dyddiau</a:t>
            </a:r>
            <a:r>
              <a:rPr lang="en-US" sz="3000" dirty="0"/>
              <a:t> a </a:t>
            </a:r>
            <a:r>
              <a:rPr lang="en-US" sz="3000" dirty="0" err="1"/>
              <a:t>gwersi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b="1" dirty="0" err="1"/>
              <a:t>wych</a:t>
            </a:r>
            <a:r>
              <a:rPr lang="en-US" sz="3000" dirty="0"/>
              <a:t>, a </a:t>
            </a:r>
            <a:r>
              <a:rPr lang="en-US" sz="3000" dirty="0" err="1"/>
              <a:t>bydd</a:t>
            </a:r>
            <a:r>
              <a:rPr lang="en-US" sz="3000" dirty="0"/>
              <a:t> </a:t>
            </a:r>
            <a:r>
              <a:rPr lang="en-US" sz="3000" dirty="0" err="1"/>
              <a:t>eraill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b="1" dirty="0" err="1"/>
              <a:t>ofnadwy</a:t>
            </a:r>
            <a:r>
              <a:rPr lang="en-US" sz="3000" dirty="0"/>
              <a:t>.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/>
              <a:t>Dyna </a:t>
            </a:r>
            <a:r>
              <a:rPr lang="en-US" sz="3000" dirty="0" err="1"/>
              <a:t>natur</a:t>
            </a:r>
            <a:r>
              <a:rPr lang="en-US" sz="3000" dirty="0"/>
              <a:t> </a:t>
            </a:r>
            <a:r>
              <a:rPr lang="en-US" sz="3000" dirty="0" err="1"/>
              <a:t>hyfforddi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fod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athro</a:t>
            </a:r>
            <a:r>
              <a:rPr lang="en-US" sz="3000" dirty="0"/>
              <a:t>…</a:t>
            </a:r>
            <a:r>
              <a:rPr lang="en-US" sz="3000" dirty="0" err="1"/>
              <a:t>mwynhewch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daith</a:t>
            </a:r>
            <a:r>
              <a:rPr lang="en-US" sz="3000" dirty="0"/>
              <a:t>! </a:t>
            </a:r>
          </a:p>
          <a:p>
            <a:r>
              <a:rPr lang="en-US" sz="3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3960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bridge&#10;&#10;Description automatically generated">
            <a:extLst>
              <a:ext uri="{FF2B5EF4-FFF2-40B4-BE49-F238E27FC236}">
                <a16:creationId xmlns:a16="http://schemas.microsoft.com/office/drawing/2014/main" id="{EEB193C9-5B9F-6D4F-B895-070B196650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05"/>
          <a:stretch/>
        </p:blipFill>
        <p:spPr>
          <a:xfrm>
            <a:off x="618551" y="182178"/>
            <a:ext cx="10954898" cy="376280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0100360-62DB-564F-85CF-AF7014C503F0}"/>
              </a:ext>
            </a:extLst>
          </p:cNvPr>
          <p:cNvSpPr/>
          <p:nvPr/>
        </p:nvSpPr>
        <p:spPr>
          <a:xfrm>
            <a:off x="4242093" y="4378123"/>
            <a:ext cx="3467424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Pob</a:t>
            </a:r>
            <a:r>
              <a:rPr lang="en-GB" sz="7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GB" sz="7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lwc</a:t>
            </a:r>
            <a:r>
              <a:rPr lang="en-GB" sz="7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!!</a:t>
            </a:r>
          </a:p>
        </p:txBody>
      </p:sp>
    </p:spTree>
    <p:extLst>
      <p:ext uri="{BB962C8B-B14F-4D97-AF65-F5344CB8AC3E}">
        <p14:creationId xmlns:p14="http://schemas.microsoft.com/office/powerpoint/2010/main" val="426735974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3F3724"/>
      </a:dk2>
      <a:lt2>
        <a:srgbClr val="E8E2E6"/>
      </a:lt2>
      <a:accent1>
        <a:srgbClr val="47B572"/>
      </a:accent1>
      <a:accent2>
        <a:srgbClr val="3EB13B"/>
      </a:accent2>
      <a:accent3>
        <a:srgbClr val="74AF45"/>
      </a:accent3>
      <a:accent4>
        <a:srgbClr val="99A938"/>
      </a:accent4>
      <a:accent5>
        <a:srgbClr val="BD9D4A"/>
      </a:accent5>
      <a:accent6>
        <a:srgbClr val="B15F3B"/>
      </a:accent6>
      <a:hlink>
        <a:srgbClr val="8D832F"/>
      </a:hlink>
      <a:folHlink>
        <a:srgbClr val="828282"/>
      </a:folHlink>
    </a:clrScheme>
    <a:fontScheme name="Retrospect">
      <a:majorFont>
        <a:latin typeface="Bahnschrif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News Gothic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1871</Words>
  <Application>Microsoft Office PowerPoint</Application>
  <PresentationFormat>Sgrin Lydan</PresentationFormat>
  <Paragraphs>403</Paragraphs>
  <Slides>49</Slides>
  <Notes>5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10</vt:i4>
      </vt:variant>
      <vt:variant>
        <vt:lpstr>Thema</vt:lpstr>
      </vt:variant>
      <vt:variant>
        <vt:i4>2</vt:i4>
      </vt:variant>
      <vt:variant>
        <vt:lpstr>Teitlau Sleidiau</vt:lpstr>
      </vt:variant>
      <vt:variant>
        <vt:i4>49</vt:i4>
      </vt:variant>
    </vt:vector>
  </HeadingPairs>
  <TitlesOfParts>
    <vt:vector size="61" baseType="lpstr">
      <vt:lpstr>ＭＳ Ｐゴシック</vt:lpstr>
      <vt:lpstr>Arial</vt:lpstr>
      <vt:lpstr>Arial Black</vt:lpstr>
      <vt:lpstr>Arial Unicode MS</vt:lpstr>
      <vt:lpstr>Bahnschrift</vt:lpstr>
      <vt:lpstr>Calibri</vt:lpstr>
      <vt:lpstr>Comic Sans MS</vt:lpstr>
      <vt:lpstr>News Gothic MT</vt:lpstr>
      <vt:lpstr>Tw Cen MT</vt:lpstr>
      <vt:lpstr>Wingdings</vt:lpstr>
      <vt:lpstr>RetrospectVTI</vt:lpstr>
      <vt:lpstr>Droplet</vt:lpstr>
      <vt:lpstr>Taclo’r Treiglo!</vt:lpstr>
      <vt:lpstr>Heddiw, byddwn ni’n…</vt:lpstr>
      <vt:lpstr>Y Treigladau :  Beth ydyn nhw?</vt:lpstr>
      <vt:lpstr>Cyflwyniad PowerPoint</vt:lpstr>
      <vt:lpstr>Y Treiglad Meddal </vt:lpstr>
      <vt:lpstr>Eich tro chi…</vt:lpstr>
      <vt:lpstr>Dyma’r Cliw. Beth yw’r rheol?</vt:lpstr>
      <vt:lpstr>RHAI Rheolau’r Treiglad Meddal…</vt:lpstr>
      <vt:lpstr>Ei (Gwr) a Dy… (his &amp; your)</vt:lpstr>
      <vt:lpstr>Dau a dwy</vt:lpstr>
      <vt:lpstr>Arddodiaid - Prepositions</vt:lpstr>
      <vt:lpstr>Cyfarch!</vt:lpstr>
      <vt:lpstr>Defnyddio ‘yn’ = is/are + disgrifiad</vt:lpstr>
      <vt:lpstr>Byddwch yn ofalus! -  Yn</vt:lpstr>
      <vt:lpstr>Canu a threiglo?</vt:lpstr>
      <vt:lpstr>Y Treiglad Trwynol</vt:lpstr>
      <vt:lpstr>Y cytseiniaid sy’n treiglo:</vt:lpstr>
      <vt:lpstr>Beth sy’n achosi’r treiglad trwynol?</vt:lpstr>
      <vt:lpstr>Beth sy’n achosi’r treiglad trwynol?</vt:lpstr>
      <vt:lpstr>Rhowch yr arddodiad yn o flaen y geiriau hyn. </vt:lpstr>
      <vt:lpstr>Y TREIGLAD LLAES</vt:lpstr>
      <vt:lpstr>Y TREIGLAD LLAES: rheol 1</vt:lpstr>
      <vt:lpstr>Y TREIGLAD LLAES: rheol 2</vt:lpstr>
      <vt:lpstr>              Y TREIGLAD LLAES: rheol 4    </vt:lpstr>
      <vt:lpstr>Tasg yn y sianeli   trafodwch y treigladau yma. allwch chi esbonio PAM?   Agorwch y PDF o Moodle</vt:lpstr>
      <vt:lpstr>Cyflwyniad PowerPoint</vt:lpstr>
      <vt:lpstr>EGWYL</vt:lpstr>
      <vt:lpstr>Cyflwyniad PowerPoint</vt:lpstr>
      <vt:lpstr>Cyflwyniad PowerPoint</vt:lpstr>
      <vt:lpstr>Pa adnoddau allwn ni eu defnyddio?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Gall Bruce Griffiths ein helpu ni  yng Ngeiriadur yr Academi! 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Apiau defnyddiol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Taclo’r Treiglo!</dc:title>
  <dc:creator>Eleri Powell</dc:creator>
  <cp:lastModifiedBy>Aled P Williams</cp:lastModifiedBy>
  <cp:revision>3</cp:revision>
  <dcterms:created xsi:type="dcterms:W3CDTF">2020-10-14T16:58:53Z</dcterms:created>
  <dcterms:modified xsi:type="dcterms:W3CDTF">2020-10-14T21:25:18Z</dcterms:modified>
</cp:coreProperties>
</file>