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94" r:id="rId4"/>
    <p:sldId id="286" r:id="rId5"/>
    <p:sldId id="287" r:id="rId6"/>
    <p:sldId id="288" r:id="rId7"/>
    <p:sldId id="289" r:id="rId8"/>
    <p:sldId id="295" r:id="rId9"/>
    <p:sldId id="274" r:id="rId10"/>
    <p:sldId id="285" r:id="rId11"/>
    <p:sldId id="258" r:id="rId12"/>
    <p:sldId id="261" r:id="rId13"/>
    <p:sldId id="262" r:id="rId14"/>
    <p:sldId id="296" r:id="rId15"/>
    <p:sldId id="279" r:id="rId16"/>
    <p:sldId id="263" r:id="rId17"/>
    <p:sldId id="277" r:id="rId18"/>
    <p:sldId id="278" r:id="rId19"/>
    <p:sldId id="264" r:id="rId20"/>
    <p:sldId id="265" r:id="rId21"/>
    <p:sldId id="266" r:id="rId22"/>
    <p:sldId id="290" r:id="rId23"/>
    <p:sldId id="267" r:id="rId24"/>
    <p:sldId id="268" r:id="rId25"/>
    <p:sldId id="269" r:id="rId26"/>
    <p:sldId id="272" r:id="rId27"/>
    <p:sldId id="27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465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68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767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741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52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85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536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85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976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550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10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3F173-3008-4F6C-A1A0-AB7B23B70D64}" type="datetimeFigureOut">
              <a:rPr lang="en-GB" smtClean="0"/>
              <a:pPr/>
              <a:t>29/09/2018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4A3AF-C5E6-4DE5-B807-E347623EAA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5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ps.org.uk/the-society/code-of-conduct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mailto:Psychlabs@uwtsd.ac.u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204864"/>
            <a:ext cx="7772400" cy="1470025"/>
          </a:xfrm>
        </p:spPr>
        <p:txBody>
          <a:bodyPr/>
          <a:lstStyle/>
          <a:p>
            <a:r>
              <a:rPr lang="en-GB" dirty="0" smtClean="0"/>
              <a:t>Your </a:t>
            </a:r>
            <a:r>
              <a:rPr lang="en-GB" dirty="0"/>
              <a:t>Research Dissertation</a:t>
            </a:r>
          </a:p>
        </p:txBody>
      </p:sp>
      <p:pic>
        <p:nvPicPr>
          <p:cNvPr id="2054" name="Picture 6" descr="MCj0196298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8913"/>
            <a:ext cx="1651000" cy="1666875"/>
          </a:xfrm>
          <a:prstGeom prst="rect">
            <a:avLst/>
          </a:prstGeom>
          <a:noFill/>
        </p:spPr>
      </p:pic>
      <p:pic>
        <p:nvPicPr>
          <p:cNvPr id="2056" name="Picture 8" descr="MMAG00281_000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260350"/>
            <a:ext cx="2266950" cy="1576388"/>
          </a:xfrm>
          <a:prstGeom prst="rect">
            <a:avLst/>
          </a:prstGeom>
          <a:noFill/>
        </p:spPr>
      </p:pic>
      <p:pic>
        <p:nvPicPr>
          <p:cNvPr id="2057" name="Picture 9" descr="j030295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8375" y="4508500"/>
            <a:ext cx="1530350" cy="2144713"/>
          </a:xfrm>
          <a:prstGeom prst="rect">
            <a:avLst/>
          </a:prstGeom>
          <a:noFill/>
        </p:spPr>
      </p:pic>
      <p:pic>
        <p:nvPicPr>
          <p:cNvPr id="2059" name="Picture 11" descr="MCj0404379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652963"/>
            <a:ext cx="1762125" cy="1752600"/>
          </a:xfrm>
          <a:prstGeom prst="rect">
            <a:avLst/>
          </a:prstGeom>
          <a:noFill/>
        </p:spPr>
      </p:pic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2339752" y="5445224"/>
            <a:ext cx="49676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Dr. </a:t>
            </a:r>
            <a:r>
              <a:rPr lang="en-GB" sz="2400" dirty="0"/>
              <a:t>Ceri </a:t>
            </a:r>
            <a:r>
              <a:rPr lang="en-GB" sz="2400" dirty="0" smtClean="0"/>
              <a:t>Phelps</a:t>
            </a:r>
            <a:r>
              <a:rPr lang="en-GB" sz="2400" dirty="0"/>
              <a:t>, </a:t>
            </a:r>
            <a:r>
              <a:rPr lang="en-GB" sz="2400" dirty="0" err="1" smtClean="0"/>
              <a:t>CPsychol</a:t>
            </a:r>
            <a:r>
              <a:rPr lang="en-GB" sz="2400" dirty="0" smtClean="0"/>
              <a:t> </a:t>
            </a:r>
            <a:r>
              <a:rPr lang="en-GB" sz="2400" dirty="0" err="1" smtClean="0"/>
              <a:t>AFBPsS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40 credit module</a:t>
            </a:r>
          </a:p>
          <a:p>
            <a:pPr lvl="1"/>
            <a:r>
              <a:rPr lang="en-GB" dirty="0" smtClean="0"/>
              <a:t>Written dissertation (75%) </a:t>
            </a:r>
          </a:p>
          <a:p>
            <a:pPr lvl="1"/>
            <a:r>
              <a:rPr lang="en-GB" dirty="0" smtClean="0"/>
              <a:t>Oral presentation or hosted poster (25%)</a:t>
            </a:r>
          </a:p>
          <a:p>
            <a:pPr lvl="1"/>
            <a:endParaRPr lang="en-GB" dirty="0"/>
          </a:p>
          <a:p>
            <a:r>
              <a:rPr lang="en-GB" dirty="0" smtClean="0"/>
              <a:t>8,000 to 10,000 words </a:t>
            </a:r>
          </a:p>
          <a:p>
            <a:pPr lvl="1"/>
            <a:r>
              <a:rPr lang="en-GB" dirty="0" smtClean="0"/>
              <a:t>but quantity does not always equal quality!!</a:t>
            </a:r>
          </a:p>
          <a:p>
            <a:pPr lvl="1"/>
            <a:endParaRPr lang="en-GB" dirty="0"/>
          </a:p>
          <a:p>
            <a:r>
              <a:rPr lang="en-GB" dirty="0" smtClean="0"/>
              <a:t>Required structure &amp; format following a structured assessment schedule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91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804754"/>
              </p:ext>
            </p:extLst>
          </p:nvPr>
        </p:nvGraphicFramePr>
        <p:xfrm>
          <a:off x="1691680" y="2708920"/>
          <a:ext cx="5572125" cy="822960"/>
        </p:xfrm>
        <a:graphic>
          <a:graphicData uri="http://schemas.openxmlformats.org/drawingml/2006/table">
            <a:tbl>
              <a:tblPr/>
              <a:tblGrid>
                <a:gridCol w="2876550"/>
                <a:gridCol w="2695575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  <a:latin typeface="Verdana" panose="020B0604030504040204" pitchFamily="34" charset="0"/>
                        </a:rPr>
                        <a:t>DISSERTATION SUBMISSION DEADLINE</a:t>
                      </a:r>
                      <a:endParaRPr lang="en-GB" dirty="0"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effectLst/>
                          <a:latin typeface="Verdana" panose="020B0604030504040204" pitchFamily="34" charset="0"/>
                        </a:rPr>
                        <a:t>BEFORE</a:t>
                      </a:r>
                      <a:r>
                        <a:rPr lang="en-US" baseline="0" dirty="0" smtClean="0">
                          <a:effectLst/>
                          <a:latin typeface="Verdana" panose="020B0604030504040204" pitchFamily="34" charset="0"/>
                        </a:rPr>
                        <a:t> EASTER – DATE ON MOODLE!</a:t>
                      </a:r>
                      <a:endParaRPr lang="en-GB" dirty="0"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91681" y="2708444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835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9742"/>
            <a:ext cx="8229600" cy="1143000"/>
          </a:xfrm>
        </p:spPr>
        <p:txBody>
          <a:bodyPr/>
          <a:lstStyle/>
          <a:p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allow students to develop higher order research skills by identifying </a:t>
            </a:r>
            <a:r>
              <a:rPr lang="en-GB" dirty="0" smtClean="0"/>
              <a:t>and undertaking </a:t>
            </a:r>
            <a:r>
              <a:rPr lang="en-GB" dirty="0"/>
              <a:t>a piece of primary research related to psychology which </a:t>
            </a:r>
            <a:r>
              <a:rPr lang="en-GB" dirty="0" smtClean="0"/>
              <a:t>demonstrates scientific </a:t>
            </a:r>
            <a:r>
              <a:rPr lang="en-GB" dirty="0"/>
              <a:t>and ethical rigour in all respects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enable students to demonstrate their ability to produce an </a:t>
            </a:r>
            <a:r>
              <a:rPr lang="en-GB" dirty="0" smtClean="0"/>
              <a:t>empirically-based large </a:t>
            </a:r>
            <a:r>
              <a:rPr lang="en-GB" dirty="0"/>
              <a:t>independent piece of written work to appropriate academic standards </a:t>
            </a:r>
            <a:r>
              <a:rPr lang="en-GB" dirty="0" smtClean="0"/>
              <a:t>for dissertation </a:t>
            </a:r>
            <a:r>
              <a:rPr lang="en-GB" dirty="0"/>
              <a:t>writing in </a:t>
            </a:r>
            <a:r>
              <a:rPr lang="en-GB" dirty="0" smtClean="0"/>
              <a:t>Psychology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provide students with the ability to demonstrate a professional standard </a:t>
            </a:r>
            <a:r>
              <a:rPr lang="en-GB" dirty="0" smtClean="0"/>
              <a:t>of presentation </a:t>
            </a:r>
            <a:r>
              <a:rPr lang="en-GB" dirty="0"/>
              <a:t>skills through the presentation of their work at an internal conference</a:t>
            </a:r>
          </a:p>
        </p:txBody>
      </p:sp>
    </p:spTree>
    <p:extLst>
      <p:ext uri="{BB962C8B-B14F-4D97-AF65-F5344CB8AC3E}">
        <p14:creationId xmlns:p14="http://schemas.microsoft.com/office/powerpoint/2010/main" val="218181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smtClean="0"/>
              <a:t>Assessment Criteria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In order to pass the dissertation you must demonstrate the ability to: </a:t>
            </a: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1</a:t>
            </a:r>
            <a:r>
              <a:rPr lang="en-GB" sz="2400" dirty="0"/>
              <a:t>. generate appropriate hypotheses and research questions;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2</a:t>
            </a:r>
            <a:r>
              <a:rPr lang="en-GB" sz="2400" dirty="0"/>
              <a:t>. use evidence-based reasoning to explore relevant practical, theoretical and ethical issues associated with a specific research question;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3</a:t>
            </a:r>
            <a:r>
              <a:rPr lang="en-GB" sz="2400" dirty="0"/>
              <a:t>. carry out an empirical study involving primary data collection using appropriate tools;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4</a:t>
            </a:r>
            <a:r>
              <a:rPr lang="en-GB" sz="2400" dirty="0"/>
              <a:t>. analyse data using appropriate quantitative and/or qualitative methods; and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5</a:t>
            </a:r>
            <a:r>
              <a:rPr lang="en-GB" sz="2400" dirty="0"/>
              <a:t>. present research findings appropriately</a:t>
            </a:r>
          </a:p>
        </p:txBody>
      </p:sp>
    </p:spTree>
    <p:extLst>
      <p:ext uri="{BB962C8B-B14F-4D97-AF65-F5344CB8AC3E}">
        <p14:creationId xmlns:p14="http://schemas.microsoft.com/office/powerpoint/2010/main" val="826003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980728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Assessment Component 1: </a:t>
            </a:r>
            <a:r>
              <a:rPr lang="en-GB" sz="2800" b="1" dirty="0" smtClean="0"/>
              <a:t>Ten </a:t>
            </a:r>
            <a:r>
              <a:rPr lang="en-GB" sz="2800" b="1" dirty="0"/>
              <a:t>minute individual presentation (25% of overall module mark) </a:t>
            </a:r>
            <a:endParaRPr lang="en-GB" sz="2800" b="1" dirty="0" smtClean="0"/>
          </a:p>
          <a:p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Students </a:t>
            </a:r>
            <a:r>
              <a:rPr lang="en-GB" sz="2800" dirty="0"/>
              <a:t>will be required to present their dissertation to peers and will be assessed on their presentation skills, engagement and understanding of their dissertation. </a:t>
            </a:r>
            <a:endParaRPr lang="en-GB" sz="2800" dirty="0" smtClean="0"/>
          </a:p>
          <a:p>
            <a:endParaRPr lang="en-GB" sz="2800" dirty="0"/>
          </a:p>
          <a:p>
            <a:endParaRPr lang="en-GB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553688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335846"/>
            <a:ext cx="85689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200" dirty="0"/>
          </a:p>
          <a:p>
            <a:r>
              <a:rPr lang="en-GB" sz="3200" b="1" dirty="0" smtClean="0"/>
              <a:t>Assessment </a:t>
            </a:r>
            <a:r>
              <a:rPr lang="en-GB" sz="3200" b="1" dirty="0"/>
              <a:t>Component 2: </a:t>
            </a:r>
            <a:r>
              <a:rPr lang="en-GB" sz="3200" b="1" dirty="0" smtClean="0"/>
              <a:t>Written </a:t>
            </a:r>
            <a:r>
              <a:rPr lang="en-GB" sz="3200" b="1" dirty="0"/>
              <a:t>dissertation (75% of overall module mark) </a:t>
            </a:r>
            <a:endParaRPr lang="en-GB" sz="3200" b="1" dirty="0" smtClean="0"/>
          </a:p>
          <a:p>
            <a:endParaRPr lang="en-GB" sz="3200" dirty="0"/>
          </a:p>
          <a:p>
            <a:r>
              <a:rPr lang="en-GB" sz="3200" dirty="0" smtClean="0"/>
              <a:t>Students </a:t>
            </a:r>
            <a:r>
              <a:rPr lang="en-GB" sz="3200" dirty="0"/>
              <a:t>will be required to write up their study and submit a written thesis (minimum word count 8,000 – maximum word count 10,000) following standard psychology reporting conventions. 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73530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335846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/>
              <a:t>Assessment </a:t>
            </a:r>
            <a:r>
              <a:rPr lang="en-GB" sz="2400" b="1" dirty="0"/>
              <a:t>Component 2: </a:t>
            </a:r>
            <a:r>
              <a:rPr lang="en-GB" sz="2400" b="1" dirty="0" smtClean="0"/>
              <a:t>Written </a:t>
            </a:r>
            <a:r>
              <a:rPr lang="en-GB" sz="2400" b="1" dirty="0"/>
              <a:t>dissertation (75% of overall module mark) </a:t>
            </a:r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Literature </a:t>
            </a:r>
            <a:r>
              <a:rPr lang="en-GB" sz="2400" dirty="0"/>
              <a:t>Review (20</a:t>
            </a:r>
            <a:r>
              <a:rPr lang="en-GB" sz="2400" dirty="0" smtClean="0"/>
              <a:t>%) 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Method </a:t>
            </a:r>
            <a:r>
              <a:rPr lang="en-GB" sz="2400" dirty="0"/>
              <a:t>Section (20</a:t>
            </a:r>
            <a:r>
              <a:rPr lang="en-GB" sz="2400" dirty="0" smtClean="0"/>
              <a:t>%) 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Results </a:t>
            </a:r>
            <a:r>
              <a:rPr lang="en-GB" sz="2400" dirty="0"/>
              <a:t>Section (20</a:t>
            </a:r>
            <a:r>
              <a:rPr lang="en-GB" sz="2400" dirty="0" smtClean="0"/>
              <a:t>%) 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Discussion </a:t>
            </a:r>
            <a:r>
              <a:rPr lang="en-GB" sz="2400" dirty="0"/>
              <a:t>(20</a:t>
            </a:r>
            <a:r>
              <a:rPr lang="en-GB" sz="2400" dirty="0" smtClean="0"/>
              <a:t>%)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Presentation </a:t>
            </a:r>
            <a:r>
              <a:rPr lang="en-GB" sz="2400" dirty="0"/>
              <a:t>(10</a:t>
            </a:r>
            <a:r>
              <a:rPr lang="en-GB" sz="2400" dirty="0" smtClean="0"/>
              <a:t>%) </a:t>
            </a:r>
            <a:r>
              <a:rPr lang="en-GB" sz="2400" dirty="0"/>
              <a:t>adhering to APA conventions etc. 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Initiative &amp; Engagement  </a:t>
            </a:r>
            <a:r>
              <a:rPr lang="en-GB" sz="2400" b="1" dirty="0"/>
              <a:t>(10</a:t>
            </a:r>
            <a:r>
              <a:rPr lang="en-GB" sz="2400" b="1" dirty="0" smtClean="0"/>
              <a:t>%)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student </a:t>
            </a:r>
            <a:r>
              <a:rPr lang="en-GB" sz="2400" dirty="0"/>
              <a:t>engagement with project, </a:t>
            </a:r>
            <a:r>
              <a:rPr lang="en-GB" sz="2400" dirty="0" smtClean="0"/>
              <a:t>supervision, effort</a:t>
            </a:r>
            <a:r>
              <a:rPr lang="en-GB" sz="2400" dirty="0"/>
              <a:t>, </a:t>
            </a:r>
            <a:r>
              <a:rPr lang="en-GB" sz="2400" dirty="0" err="1" smtClean="0"/>
              <a:t>etc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0615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/>
          <a:lstStyle/>
          <a:p>
            <a:r>
              <a:rPr lang="en-GB" dirty="0" smtClean="0"/>
              <a:t>Time Management!!!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0767575"/>
              </p:ext>
            </p:extLst>
          </p:nvPr>
        </p:nvGraphicFramePr>
        <p:xfrm>
          <a:off x="539552" y="476672"/>
          <a:ext cx="8208911" cy="5616615"/>
        </p:xfrm>
        <a:graphic>
          <a:graphicData uri="http://schemas.openxmlformats.org/drawingml/2006/table">
            <a:tbl>
              <a:tblPr/>
              <a:tblGrid>
                <a:gridCol w="1719042"/>
                <a:gridCol w="774486"/>
                <a:gridCol w="1079763"/>
                <a:gridCol w="927124"/>
                <a:gridCol w="927124"/>
                <a:gridCol w="927124"/>
                <a:gridCol w="927124"/>
                <a:gridCol w="927124"/>
              </a:tblGrid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Sep-18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Oct-18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Nov-18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Dec-18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Jan-19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Feb-19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Mar-19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Proposal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Ethics</a:t>
                      </a:r>
                      <a:r>
                        <a:rPr lang="en-GB" sz="1400" b="1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form 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Lit review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Methods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Collection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Inputting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Analysis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Results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Discussion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References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Appendices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Final proof reading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261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8124"/>
            <a:ext cx="8229600" cy="1143000"/>
          </a:xfrm>
        </p:spPr>
        <p:txBody>
          <a:bodyPr/>
          <a:lstStyle/>
          <a:p>
            <a:r>
              <a:rPr lang="en-GB" dirty="0" smtClean="0"/>
              <a:t>Stages…in a nutshell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95536" y="1484784"/>
            <a:ext cx="1800200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Research proposal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3501008"/>
            <a:ext cx="1800200" cy="138499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Ethics approval form </a:t>
            </a:r>
            <a:endParaRPr lang="en-GB" sz="2800" dirty="0"/>
          </a:p>
        </p:txBody>
      </p:sp>
      <p:sp>
        <p:nvSpPr>
          <p:cNvPr id="9" name="Right Arrow 8"/>
          <p:cNvSpPr/>
          <p:nvPr/>
        </p:nvSpPr>
        <p:spPr>
          <a:xfrm>
            <a:off x="1547664" y="2780928"/>
            <a:ext cx="115212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843808" y="1988840"/>
            <a:ext cx="1800200" cy="181588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Approval to conduct study from supervisor</a:t>
            </a:r>
            <a:endParaRPr lang="en-GB" sz="2800" dirty="0"/>
          </a:p>
        </p:txBody>
      </p:sp>
      <p:sp>
        <p:nvSpPr>
          <p:cNvPr id="11" name="Right Arrow 10"/>
          <p:cNvSpPr/>
          <p:nvPr/>
        </p:nvSpPr>
        <p:spPr>
          <a:xfrm>
            <a:off x="4788024" y="2780928"/>
            <a:ext cx="172819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515447" y="1232090"/>
            <a:ext cx="2016224" cy="138499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Data collection &amp; Analysis</a:t>
            </a:r>
            <a:endParaRPr lang="en-GB" sz="2800" dirty="0"/>
          </a:p>
        </p:txBody>
      </p:sp>
      <p:sp>
        <p:nvSpPr>
          <p:cNvPr id="13" name="TextBox 12"/>
          <p:cNvSpPr txBox="1"/>
          <p:nvPr/>
        </p:nvSpPr>
        <p:spPr>
          <a:xfrm>
            <a:off x="5004048" y="3743454"/>
            <a:ext cx="36827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Dissertation write-up</a:t>
            </a:r>
            <a:endParaRPr lang="en-GB" sz="2800" dirty="0"/>
          </a:p>
        </p:txBody>
      </p:sp>
      <p:sp>
        <p:nvSpPr>
          <p:cNvPr id="14" name="Plus 13"/>
          <p:cNvSpPr/>
          <p:nvPr/>
        </p:nvSpPr>
        <p:spPr>
          <a:xfrm>
            <a:off x="539552" y="2420888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Plus 14"/>
          <p:cNvSpPr/>
          <p:nvPr/>
        </p:nvSpPr>
        <p:spPr>
          <a:xfrm>
            <a:off x="6388224" y="268218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513269" y="6021288"/>
            <a:ext cx="45627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156176" y="6021288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93766" y="6047710"/>
            <a:ext cx="39208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Oct-Nov</a:t>
            </a:r>
            <a:endParaRPr lang="en-GB" sz="2400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2869407" y="6002397"/>
            <a:ext cx="529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November 	</a:t>
            </a:r>
            <a:r>
              <a:rPr lang="en-GB" sz="2400" b="1" dirty="0" smtClean="0"/>
              <a:t>                        March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95536" y="5013176"/>
            <a:ext cx="806489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Engagement with Literature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0732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Approval Form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1772816"/>
            <a:ext cx="792088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University Ethics form on Moodle must be completed </a:t>
            </a:r>
            <a:endParaRPr lang="en-GB" sz="2800" dirty="0" smtClean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r>
              <a:rPr lang="en-GB" sz="2800" dirty="0" smtClean="0">
                <a:hlinkClick r:id="rId2"/>
              </a:rPr>
              <a:t>http</a:t>
            </a:r>
            <a:r>
              <a:rPr lang="en-GB" sz="2800" dirty="0" smtClean="0">
                <a:hlinkClick r:id="rId2"/>
              </a:rPr>
              <a:t>://www.bps.org.uk/the-society/code-of-conduct/</a:t>
            </a:r>
            <a:endParaRPr lang="en-GB" sz="2800" dirty="0" smtClean="0"/>
          </a:p>
          <a:p>
            <a:endParaRPr lang="en-GB" sz="3600" dirty="0" smtClean="0"/>
          </a:p>
          <a:p>
            <a:r>
              <a:rPr lang="en-GB" sz="2800" dirty="0" smtClean="0"/>
              <a:t>School Research Ethics Committee (SREC) will only approve studies meeting the above ethical standards.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8026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your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250" y="1417638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 Psych Lab Conduct </a:t>
            </a:r>
          </a:p>
          <a:p>
            <a:endParaRPr lang="en-US" dirty="0"/>
          </a:p>
          <a:p>
            <a:r>
              <a:rPr lang="en-US" dirty="0" smtClean="0"/>
              <a:t>Research and Professional Conduct 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SONA Experiment Management </a:t>
            </a:r>
            <a:r>
              <a:rPr lang="en-GB" dirty="0" smtClean="0"/>
              <a:t>System</a:t>
            </a:r>
          </a:p>
          <a:p>
            <a:endParaRPr lang="en-US" dirty="0"/>
          </a:p>
          <a:p>
            <a:pPr marL="57150" indent="-457200"/>
            <a:r>
              <a:rPr lang="en-US" dirty="0">
                <a:hlinkClick r:id="rId2"/>
              </a:rPr>
              <a:t>Psychlabs@uwtsd.ac.uk</a:t>
            </a:r>
            <a:r>
              <a:rPr lang="en-US" dirty="0"/>
              <a:t> </a:t>
            </a:r>
          </a:p>
          <a:p>
            <a:endParaRPr lang="en-GB" dirty="0" smtClean="0"/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9656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your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250" y="1417638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SONA Experiment Management System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All studies to be set up through this if using UWTSD Psychology students</a:t>
            </a:r>
          </a:p>
          <a:p>
            <a:pPr lvl="2"/>
            <a:r>
              <a:rPr lang="en-GB" dirty="0" smtClean="0"/>
              <a:t>(NB: if eligible!)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Receive password and username via your university email account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EMS “Researcher” Training in next week or so 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63589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 smtClean="0"/>
              <a:t>Set up study details in EMS </a:t>
            </a:r>
          </a:p>
          <a:p>
            <a:endParaRPr lang="en-GB" sz="2400" dirty="0"/>
          </a:p>
          <a:p>
            <a:r>
              <a:rPr lang="en-GB" sz="2400" dirty="0" smtClean="0"/>
              <a:t>Request approval via EMS </a:t>
            </a:r>
          </a:p>
          <a:p>
            <a:endParaRPr lang="en-GB" sz="2400" dirty="0"/>
          </a:p>
          <a:p>
            <a:r>
              <a:rPr lang="en-GB" sz="2400" dirty="0" smtClean="0"/>
              <a:t>Time for approval can take up to three working days</a:t>
            </a:r>
          </a:p>
          <a:p>
            <a:endParaRPr lang="en-GB" sz="2400" dirty="0"/>
          </a:p>
          <a:p>
            <a:r>
              <a:rPr lang="en-GB" sz="2400" dirty="0" smtClean="0"/>
              <a:t>Once approved – YOU must make study active </a:t>
            </a:r>
          </a:p>
        </p:txBody>
      </p:sp>
    </p:spTree>
    <p:extLst>
      <p:ext uri="{BB962C8B-B14F-4D97-AF65-F5344CB8AC3E}">
        <p14:creationId xmlns:p14="http://schemas.microsoft.com/office/powerpoint/2010/main" val="2996385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your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using non-UWTSD subjects, must consider whether other approval is necessary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NHS Ethics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Organisational letter of support</a:t>
            </a:r>
          </a:p>
          <a:p>
            <a:pPr lvl="1"/>
            <a:endParaRPr lang="en-GB" dirty="0"/>
          </a:p>
          <a:p>
            <a:r>
              <a:rPr lang="en-GB" dirty="0" smtClean="0"/>
              <a:t>CRB check if researching children/vulnerable adults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92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Planning data collection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/>
              <a:t>some top-tips)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683568" y="1412776"/>
            <a:ext cx="7848600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   Recruitment &amp; Data Collection will ALWAYS take longer than anticipated!!  Factor this in to your timetable!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  Be prepared for things to go wrong – they always will!!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  Make sure you have all the materials/equipment you need for appropriate data collection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/>
              <a:t>Tape recorders/microphones/tapes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/>
              <a:t>Batteries for microphones etc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/>
              <a:t> Packages for analysis: SPSS/NVIVO???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/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8864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Multi-tasking...e.g. whilst waiting for your data collection...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 Work on your lit review</a:t>
            </a:r>
          </a:p>
          <a:p>
            <a:endParaRPr lang="en-GB" sz="2800" dirty="0"/>
          </a:p>
          <a:p>
            <a:r>
              <a:rPr lang="en-GB" sz="2800" dirty="0"/>
              <a:t>Get your </a:t>
            </a:r>
            <a:r>
              <a:rPr lang="en-GB" sz="2800" dirty="0" smtClean="0"/>
              <a:t>methods </a:t>
            </a:r>
            <a:r>
              <a:rPr lang="en-GB" sz="2800" dirty="0"/>
              <a:t>section </a:t>
            </a:r>
            <a:r>
              <a:rPr lang="en-GB" sz="2800" dirty="0" smtClean="0"/>
              <a:t>drafted </a:t>
            </a:r>
            <a:r>
              <a:rPr lang="en-GB" sz="2800" dirty="0"/>
              <a:t>out of the way</a:t>
            </a:r>
          </a:p>
          <a:p>
            <a:endParaRPr lang="en-GB" sz="2800" dirty="0"/>
          </a:p>
          <a:p>
            <a:r>
              <a:rPr lang="en-GB" sz="2800" dirty="0"/>
              <a:t>Keep your reference list on track </a:t>
            </a:r>
          </a:p>
          <a:p>
            <a:endParaRPr lang="en-GB" sz="2800" dirty="0"/>
          </a:p>
          <a:p>
            <a:r>
              <a:rPr lang="en-GB" sz="2800" dirty="0"/>
              <a:t>Don’t leave appendices till last minute!</a:t>
            </a:r>
          </a:p>
          <a:p>
            <a:pPr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 the dissertation handbook!</a:t>
            </a:r>
          </a:p>
          <a:p>
            <a:endParaRPr lang="en-GB" dirty="0"/>
          </a:p>
          <a:p>
            <a:r>
              <a:rPr lang="en-GB" dirty="0" smtClean="0"/>
              <a:t>Take pride in the presentation of work – you can lose marks for this!</a:t>
            </a:r>
          </a:p>
          <a:p>
            <a:endParaRPr lang="en-GB" dirty="0"/>
          </a:p>
          <a:p>
            <a:r>
              <a:rPr lang="en-GB" dirty="0" smtClean="0"/>
              <a:t>Ensure correctly reference and cited throughout – APA style – no excuses!!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39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040" y="173038"/>
            <a:ext cx="8229600" cy="1143000"/>
          </a:xfrm>
        </p:spPr>
        <p:txBody>
          <a:bodyPr/>
          <a:lstStyle/>
          <a:p>
            <a:r>
              <a:rPr lang="en-GB" dirty="0" smtClean="0"/>
              <a:t>Supervision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Combination of group lectures, drop in sessions and individual supervision sessions</a:t>
            </a:r>
          </a:p>
          <a:p>
            <a:endParaRPr lang="en-GB" dirty="0" smtClean="0"/>
          </a:p>
          <a:p>
            <a:r>
              <a:rPr lang="en-GB" dirty="0" smtClean="0"/>
              <a:t>Dates/times and sign-up slots will be posted on Moodle</a:t>
            </a:r>
          </a:p>
          <a:p>
            <a:endParaRPr lang="en-GB" dirty="0"/>
          </a:p>
          <a:p>
            <a:r>
              <a:rPr lang="en-GB" dirty="0" smtClean="0"/>
              <a:t>Attendance and supervision records kept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92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Supervision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What we do….</a:t>
            </a:r>
          </a:p>
          <a:p>
            <a:r>
              <a:rPr lang="en-GB" dirty="0" smtClean="0"/>
              <a:t>Provide guidance on appropriate methods, data collection tools and analyses</a:t>
            </a:r>
          </a:p>
          <a:p>
            <a:endParaRPr lang="en-GB" dirty="0" smtClean="0"/>
          </a:p>
          <a:p>
            <a:r>
              <a:rPr lang="en-GB" dirty="0" smtClean="0"/>
              <a:t>Provide feedback on one draft of each chapter of dissertation if submitted in time at allocated supervision meeting</a:t>
            </a:r>
          </a:p>
        </p:txBody>
      </p:sp>
    </p:spTree>
    <p:extLst>
      <p:ext uri="{BB962C8B-B14F-4D97-AF65-F5344CB8AC3E}">
        <p14:creationId xmlns:p14="http://schemas.microsoft.com/office/powerpoint/2010/main" val="222824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Draft Chapter Submissions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7631671"/>
              </p:ext>
            </p:extLst>
          </p:nvPr>
        </p:nvGraphicFramePr>
        <p:xfrm>
          <a:off x="457200" y="1268758"/>
          <a:ext cx="8229600" cy="5256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938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217742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Literature Review Chapter </a:t>
                      </a:r>
                      <a:endParaRPr lang="en-GB" sz="2800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600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dirty="0" smtClean="0"/>
                        <a:t>Electronic</a:t>
                      </a:r>
                      <a:r>
                        <a:rPr lang="en-GB" sz="3600" baseline="0" dirty="0" smtClean="0"/>
                        <a:t> submission through </a:t>
                      </a:r>
                      <a:r>
                        <a:rPr lang="en-GB" sz="3600" baseline="0" dirty="0" err="1" smtClean="0"/>
                        <a:t>Turnitin</a:t>
                      </a:r>
                      <a:r>
                        <a:rPr lang="en-GB" sz="3600" baseline="0" dirty="0" smtClean="0"/>
                        <a:t> – see Moodle for draft deadlines (tbc)</a:t>
                      </a:r>
                      <a:endParaRPr lang="en-GB" sz="3600" dirty="0" smtClean="0"/>
                    </a:p>
                    <a:p>
                      <a:endParaRPr lang="en-GB" dirty="0"/>
                    </a:p>
                  </a:txBody>
                  <a:tcPr/>
                </a:tc>
              </a:tr>
              <a:tr h="852419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Methods</a:t>
                      </a:r>
                      <a:r>
                        <a:rPr lang="en-GB" sz="2800" baseline="0" dirty="0" smtClean="0"/>
                        <a:t> Chapter </a:t>
                      </a:r>
                      <a:endParaRPr lang="en-GB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852419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Results Chapter </a:t>
                      </a:r>
                      <a:endParaRPr lang="en-GB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852419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Discussion Chapter</a:t>
                      </a:r>
                      <a:endParaRPr lang="en-GB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938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938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89293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Supervision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What we do </a:t>
            </a:r>
            <a:r>
              <a:rPr lang="en-GB" b="1" dirty="0" smtClean="0"/>
              <a:t>not</a:t>
            </a:r>
            <a:r>
              <a:rPr lang="en-GB" dirty="0" smtClean="0"/>
              <a:t> do…</a:t>
            </a:r>
          </a:p>
          <a:p>
            <a:r>
              <a:rPr lang="en-GB" dirty="0" smtClean="0"/>
              <a:t>Proof read work i.e. we do not correct grammar, spelling or referencing!</a:t>
            </a:r>
          </a:p>
          <a:p>
            <a:endParaRPr lang="en-GB" dirty="0" smtClean="0"/>
          </a:p>
          <a:p>
            <a:r>
              <a:rPr lang="en-GB" dirty="0" smtClean="0"/>
              <a:t>Write your proposal/hypotheses for you</a:t>
            </a:r>
          </a:p>
          <a:p>
            <a:endParaRPr lang="en-GB" dirty="0" smtClean="0"/>
          </a:p>
          <a:p>
            <a:r>
              <a:rPr lang="en-GB" dirty="0" smtClean="0"/>
              <a:t>Analyse your results</a:t>
            </a:r>
          </a:p>
          <a:p>
            <a:endParaRPr lang="en-GB" dirty="0" smtClean="0"/>
          </a:p>
          <a:p>
            <a:r>
              <a:rPr lang="en-GB" dirty="0" smtClean="0"/>
              <a:t>Chase you for supervision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34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Research methods textbooks</a:t>
            </a:r>
          </a:p>
          <a:p>
            <a:endParaRPr lang="en-GB" dirty="0" smtClean="0"/>
          </a:p>
          <a:p>
            <a:r>
              <a:rPr lang="en-GB" dirty="0" smtClean="0"/>
              <a:t>Statistics textbooks</a:t>
            </a:r>
          </a:p>
          <a:p>
            <a:endParaRPr lang="en-GB" dirty="0"/>
          </a:p>
          <a:p>
            <a:r>
              <a:rPr lang="en-GB" dirty="0" smtClean="0"/>
              <a:t>Extensive use of academic journals!</a:t>
            </a:r>
          </a:p>
          <a:p>
            <a:endParaRPr lang="en-GB" dirty="0"/>
          </a:p>
          <a:p>
            <a:r>
              <a:rPr lang="en-GB" dirty="0" smtClean="0"/>
              <a:t>Appropriate sources for key theories</a:t>
            </a:r>
          </a:p>
          <a:p>
            <a:endParaRPr lang="en-GB" dirty="0" smtClean="0"/>
          </a:p>
          <a:p>
            <a:r>
              <a:rPr lang="en-GB" dirty="0" smtClean="0"/>
              <a:t>No Gross, Wikipedia or Cosmopolitan!!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8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Caution!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Substantial repetition</a:t>
            </a:r>
          </a:p>
          <a:p>
            <a:r>
              <a:rPr lang="en-GB" dirty="0" smtClean="0"/>
              <a:t>Plagiarism</a:t>
            </a:r>
          </a:p>
          <a:p>
            <a:r>
              <a:rPr lang="en-GB" dirty="0" smtClean="0"/>
              <a:t>Collusion </a:t>
            </a:r>
          </a:p>
          <a:p>
            <a:endParaRPr lang="en-GB" dirty="0"/>
          </a:p>
          <a:p>
            <a:r>
              <a:rPr lang="en-GB" dirty="0" err="1" smtClean="0"/>
              <a:t>Turnitin</a:t>
            </a:r>
            <a:r>
              <a:rPr lang="en-GB" dirty="0" smtClean="0"/>
              <a:t> Submission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58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Consult Moodle regularly (Psychology Dissertations Folder) for updates and further information.</a:t>
            </a:r>
          </a:p>
          <a:p>
            <a:endParaRPr lang="en-GB" dirty="0"/>
          </a:p>
          <a:p>
            <a:r>
              <a:rPr lang="en-GB" dirty="0" smtClean="0"/>
              <a:t>NB.  Your university email address is the only one used for communicating with students.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70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</p:spPr>
        <p:txBody>
          <a:bodyPr/>
          <a:lstStyle/>
          <a:p>
            <a:r>
              <a:rPr lang="en-GB" dirty="0" smtClean="0"/>
              <a:t>Keep on top of your work!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11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898</Words>
  <Application>Microsoft Office PowerPoint</Application>
  <PresentationFormat>On-screen Show (4:3)</PresentationFormat>
  <Paragraphs>299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Your Research Dissertation</vt:lpstr>
      <vt:lpstr>The Dissertation</vt:lpstr>
      <vt:lpstr>PowerPoint Presentation</vt:lpstr>
      <vt:lpstr>Module Aims </vt:lpstr>
      <vt:lpstr>Assessment Criteria </vt:lpstr>
      <vt:lpstr>PowerPoint Presentation</vt:lpstr>
      <vt:lpstr>PowerPoint Presentation</vt:lpstr>
      <vt:lpstr>PowerPoint Presentation</vt:lpstr>
      <vt:lpstr>Time Management!!!</vt:lpstr>
      <vt:lpstr>PowerPoint Presentation</vt:lpstr>
      <vt:lpstr>Stages…in a nutshell</vt:lpstr>
      <vt:lpstr>Ethics Approval Form</vt:lpstr>
      <vt:lpstr>Running your study</vt:lpstr>
      <vt:lpstr>Running your study</vt:lpstr>
      <vt:lpstr>EMS</vt:lpstr>
      <vt:lpstr>Running your study</vt:lpstr>
      <vt:lpstr>Planning data collection  (some top-tips)</vt:lpstr>
      <vt:lpstr>Multi-tasking...e.g. whilst waiting for your data collection...</vt:lpstr>
      <vt:lpstr>Writing your Dissertation</vt:lpstr>
      <vt:lpstr>Supervision </vt:lpstr>
      <vt:lpstr>Supervision </vt:lpstr>
      <vt:lpstr>Draft Chapter Submissions</vt:lpstr>
      <vt:lpstr>Supervision</vt:lpstr>
      <vt:lpstr>Reading </vt:lpstr>
      <vt:lpstr>Caution!</vt:lpstr>
      <vt:lpstr>Moodle</vt:lpstr>
      <vt:lpstr>Keep on top of your work!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dissertation!</dc:title>
  <dc:creator>Advent</dc:creator>
  <cp:lastModifiedBy>Cez</cp:lastModifiedBy>
  <cp:revision>64</cp:revision>
  <dcterms:created xsi:type="dcterms:W3CDTF">2010-09-27T18:34:34Z</dcterms:created>
  <dcterms:modified xsi:type="dcterms:W3CDTF">2018-09-29T16:50:55Z</dcterms:modified>
</cp:coreProperties>
</file>