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21"/>
  </p:notesMasterIdLst>
  <p:sldIdLst>
    <p:sldId id="256" r:id="rId2"/>
    <p:sldId id="300" r:id="rId3"/>
    <p:sldId id="270" r:id="rId4"/>
    <p:sldId id="258" r:id="rId5"/>
    <p:sldId id="272" r:id="rId6"/>
    <p:sldId id="273" r:id="rId7"/>
    <p:sldId id="261" r:id="rId8"/>
    <p:sldId id="288" r:id="rId9"/>
    <p:sldId id="279" r:id="rId10"/>
    <p:sldId id="262" r:id="rId11"/>
    <p:sldId id="264" r:id="rId12"/>
    <p:sldId id="289" r:id="rId13"/>
    <p:sldId id="298" r:id="rId14"/>
    <p:sldId id="299" r:id="rId15"/>
    <p:sldId id="301" r:id="rId16"/>
    <p:sldId id="302" r:id="rId17"/>
    <p:sldId id="303" r:id="rId18"/>
    <p:sldId id="304" r:id="rId19"/>
    <p:sldId id="295" r:id="rId20"/>
  </p:sldIdLst>
  <p:sldSz cx="12192000" cy="6858000"/>
  <p:notesSz cx="6797675" cy="99282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90" autoAdjust="0"/>
    <p:restoredTop sz="93933" autoAdjust="0"/>
  </p:normalViewPr>
  <p:slideViewPr>
    <p:cSldViewPr snapToGrid="0">
      <p:cViewPr>
        <p:scale>
          <a:sx n="70" d="100"/>
          <a:sy n="70" d="100"/>
        </p:scale>
        <p:origin x="744" y="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3C9227-B1B3-456C-808E-17B43FED0627}" type="datetimeFigureOut">
              <a:rPr lang="en-GB" smtClean="0"/>
              <a:t>22/05/2023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FFF96B-647E-493A-B369-ADA652C9990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54438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FFF96B-647E-493A-B369-ADA652C9990F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841571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01D94-E5AA-40D1-A359-AF33038D9E57}" type="datetimeFigureOut">
              <a:rPr lang="en-GB" smtClean="0"/>
              <a:t>22/05/2023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E50CB-54D7-4780-9C05-6D8C17B5729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804178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01D94-E5AA-40D1-A359-AF33038D9E57}" type="datetimeFigureOut">
              <a:rPr lang="en-GB" smtClean="0"/>
              <a:t>22/05/2023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E50CB-54D7-4780-9C05-6D8C17B5729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498832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01D94-E5AA-40D1-A359-AF33038D9E57}" type="datetimeFigureOut">
              <a:rPr lang="en-GB" smtClean="0"/>
              <a:t>22/05/2023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E50CB-54D7-4780-9C05-6D8C17B5729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562596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01D94-E5AA-40D1-A359-AF33038D9E57}" type="datetimeFigureOut">
              <a:rPr lang="en-GB" smtClean="0"/>
              <a:t>22/05/2023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E50CB-54D7-4780-9C05-6D8C17B5729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879148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01D94-E5AA-40D1-A359-AF33038D9E57}" type="datetimeFigureOut">
              <a:rPr lang="en-GB" smtClean="0"/>
              <a:t>22/05/2023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E50CB-54D7-4780-9C05-6D8C17B5729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440410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01D94-E5AA-40D1-A359-AF33038D9E57}" type="datetimeFigureOut">
              <a:rPr lang="en-GB" smtClean="0"/>
              <a:t>22/05/2023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E50CB-54D7-4780-9C05-6D8C17B5729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288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01D94-E5AA-40D1-A359-AF33038D9E57}" type="datetimeFigureOut">
              <a:rPr lang="en-GB" smtClean="0"/>
              <a:t>22/05/2023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E50CB-54D7-4780-9C05-6D8C17B5729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99086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01D94-E5AA-40D1-A359-AF33038D9E57}" type="datetimeFigureOut">
              <a:rPr lang="en-GB" smtClean="0"/>
              <a:t>22/05/2023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E50CB-54D7-4780-9C05-6D8C17B5729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04118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01D94-E5AA-40D1-A359-AF33038D9E57}" type="datetimeFigureOut">
              <a:rPr lang="en-GB" smtClean="0"/>
              <a:t>22/05/2023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E50CB-54D7-4780-9C05-6D8C17B5729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93148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01D94-E5AA-40D1-A359-AF33038D9E57}" type="datetimeFigureOut">
              <a:rPr lang="en-GB" smtClean="0"/>
              <a:t>22/05/2023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E50CB-54D7-4780-9C05-6D8C17B5729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308099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01D94-E5AA-40D1-A359-AF33038D9E57}" type="datetimeFigureOut">
              <a:rPr lang="en-GB" smtClean="0"/>
              <a:t>22/05/2023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E50CB-54D7-4780-9C05-6D8C17B5729B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077617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01D94-E5AA-40D1-A359-AF33038D9E57}" type="datetimeFigureOut">
              <a:rPr lang="en-GB" smtClean="0"/>
              <a:t>22/05/2023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E50CB-54D7-4780-9C05-6D8C17B5729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840175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01D94-E5AA-40D1-A359-AF33038D9E57}" type="datetimeFigureOut">
              <a:rPr lang="en-GB" smtClean="0"/>
              <a:t>22/05/2023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E50CB-54D7-4780-9C05-6D8C17B5729B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8672211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01D94-E5AA-40D1-A359-AF33038D9E57}" type="datetimeFigureOut">
              <a:rPr lang="en-GB" smtClean="0"/>
              <a:t>22/05/2023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E50CB-54D7-4780-9C05-6D8C17B5729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023558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01D94-E5AA-40D1-A359-AF33038D9E57}" type="datetimeFigureOut">
              <a:rPr lang="en-GB" smtClean="0"/>
              <a:t>22/05/2023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E50CB-54D7-4780-9C05-6D8C17B5729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783089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01D94-E5AA-40D1-A359-AF33038D9E57}" type="datetimeFigureOut">
              <a:rPr lang="en-GB" smtClean="0"/>
              <a:t>22/05/2023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E50CB-54D7-4780-9C05-6D8C17B5729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791060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F01D94-E5AA-40D1-A359-AF33038D9E57}" type="datetimeFigureOut">
              <a:rPr lang="en-GB" smtClean="0"/>
              <a:t>22/05/2023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7EDE50CB-54D7-4780-9C05-6D8C17B5729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854179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ademia.edu/4024197/Paradise_Island_Resort_A_Completed_Business_Plan" TargetMode="External"/><Relationship Id="rId2" Type="http://schemas.openxmlformats.org/officeDocument/2006/relationships/hyperlink" Target="https://arcmaxarchitect.com/hotel-design-and-hotel-building-plan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diplomacyandcommerce.rs/marriott-hotels-debut-in-west-africa-with-the-opening-of-accra-marriott-hotel-ghana/" TargetMode="External"/><Relationship Id="rId5" Type="http://schemas.openxmlformats.org/officeDocument/2006/relationships/hyperlink" Target="http://www.fortgeorgebelize.com/vision-mission-objective/" TargetMode="External"/><Relationship Id="rId4" Type="http://schemas.openxmlformats.org/officeDocument/2006/relationships/hyperlink" Target="http://www.hotelgrand.com&#160;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656ADF-A3EF-1079-3934-4DCDBD384D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8494772" cy="1024466"/>
          </a:xfrm>
        </p:spPr>
        <p:txBody>
          <a:bodyPr/>
          <a:lstStyle/>
          <a:p>
            <a:r>
              <a:rPr lang="en-GB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Marketing Plan for Six Senses Resort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17CD5A2-EBDB-266D-177F-9D63F79F392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n-GB" sz="2400" dirty="0">
                <a:solidFill>
                  <a:schemeClr val="accent2">
                    <a:lumMod val="50000"/>
                  </a:schemeClr>
                </a:solidFill>
                <a:latin typeface="Amasis MT Pro Black" panose="020B0604020202020204" pitchFamily="18" charset="0"/>
              </a:rPr>
              <a:t>Eunice Gredia Tumi</a:t>
            </a:r>
          </a:p>
          <a:p>
            <a:r>
              <a:rPr lang="en-GB" sz="2400" dirty="0">
                <a:solidFill>
                  <a:schemeClr val="accent2">
                    <a:lumMod val="50000"/>
                  </a:schemeClr>
                </a:solidFill>
                <a:latin typeface="Amasis MT Pro Black" panose="020B0604020202020204" pitchFamily="18" charset="0"/>
              </a:rPr>
              <a:t>2214171 BMH4005</a:t>
            </a:r>
          </a:p>
          <a:p>
            <a:r>
              <a:rPr lang="en-GB" sz="2400" dirty="0">
                <a:solidFill>
                  <a:schemeClr val="accent2">
                    <a:lumMod val="50000"/>
                  </a:schemeClr>
                </a:solidFill>
                <a:latin typeface="Amasis MT Pro Black" panose="020B0604020202020204" pitchFamily="18" charset="0"/>
              </a:rPr>
              <a:t>Presentation</a:t>
            </a:r>
          </a:p>
        </p:txBody>
      </p:sp>
    </p:spTree>
    <p:extLst>
      <p:ext uri="{BB962C8B-B14F-4D97-AF65-F5344CB8AC3E}">
        <p14:creationId xmlns:p14="http://schemas.microsoft.com/office/powerpoint/2010/main" val="17321105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306423-0271-2BA0-9688-D8FF42B83B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175" y="0"/>
            <a:ext cx="8596668" cy="1320800"/>
          </a:xfrm>
        </p:spPr>
        <p:txBody>
          <a:bodyPr/>
          <a:lstStyle/>
          <a:p>
            <a:pPr algn="ctr"/>
            <a:r>
              <a:rPr lang="en-GB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8EB226-A3B4-6A92-6BEF-82442C4908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1975" y="906824"/>
            <a:ext cx="11887200" cy="549397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GB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INTRODUCTION---------------------------------------------------------------------------------------------2</a:t>
            </a:r>
          </a:p>
          <a:p>
            <a:pPr algn="just"/>
            <a:r>
              <a:rPr lang="en-GB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MARRIOT HOTEL AND SIX SENSE MOROCCO--------------------------------------------------------3</a:t>
            </a:r>
          </a:p>
          <a:p>
            <a:pPr algn="just"/>
            <a:r>
              <a:rPr lang="en-GB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MISSION STATEMENTS AND OBJECTIVES--------------------------------------------------------------4</a:t>
            </a:r>
          </a:p>
          <a:p>
            <a:pPr algn="just"/>
            <a:r>
              <a:rPr lang="en-GB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VISION--------------------------------------------------------------------------------------------------------5</a:t>
            </a:r>
          </a:p>
          <a:p>
            <a:pPr algn="just"/>
            <a:r>
              <a:rPr lang="en-GB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ORGANIZATION--------------------------------------------------------------------------------------------6</a:t>
            </a:r>
          </a:p>
          <a:p>
            <a:pPr algn="just"/>
            <a:r>
              <a:rPr lang="en-GB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ETHICAL VALUES-------------------------------------------------------------------------------------------7</a:t>
            </a:r>
          </a:p>
          <a:p>
            <a:pPr algn="just"/>
            <a:r>
              <a:rPr lang="en-GB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STRATEGY---------------------------------------------------------------------------------------------------8</a:t>
            </a:r>
          </a:p>
          <a:p>
            <a:pPr algn="just"/>
            <a:r>
              <a:rPr lang="en-GB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S.W.O.T ANALYSIS-----------------------------------------------------------------------------------------9</a:t>
            </a:r>
          </a:p>
          <a:p>
            <a:pPr algn="just"/>
            <a:r>
              <a:rPr lang="en-GB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SOSTACT MODEL-----------------------------------------------------------------------------------------10</a:t>
            </a:r>
          </a:p>
          <a:p>
            <a:pPr algn="just"/>
            <a:r>
              <a:rPr lang="en-GB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3D BUILDING OF SIX SENSES--------------------------------------------------------------------------11</a:t>
            </a:r>
          </a:p>
          <a:p>
            <a:pPr algn="just"/>
            <a:r>
              <a:rPr lang="en-GB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MARKET OPPORTUNITIES----------------------------------------------------------------------------12</a:t>
            </a:r>
          </a:p>
          <a:p>
            <a:pPr algn="just"/>
            <a:r>
              <a:rPr lang="en-GB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COMMUNICATION STRATEGY------------------------------------------------------------------------13</a:t>
            </a:r>
          </a:p>
          <a:p>
            <a:pPr algn="just"/>
            <a:r>
              <a:rPr lang="en-GB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REFERENCES-----------------------------------------------------------------------------------------------14</a:t>
            </a:r>
          </a:p>
          <a:p>
            <a:pPr algn="just"/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593115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00ED1F-E9A6-DE02-F6F8-B5A575FFC5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957" y="84841"/>
            <a:ext cx="10949092" cy="879835"/>
          </a:xfrm>
        </p:spPr>
        <p:txBody>
          <a:bodyPr/>
          <a:lstStyle/>
          <a:p>
            <a:pPr algn="ctr"/>
            <a:r>
              <a:rPr lang="en-GB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SOSTAC MODEL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E705CB-999D-0CDF-3DB1-279EF5030A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60981"/>
            <a:ext cx="12165972" cy="4229493"/>
          </a:xfrm>
        </p:spPr>
        <p:txBody>
          <a:bodyPr>
            <a:noAutofit/>
          </a:bodyPr>
          <a:lstStyle/>
          <a:p>
            <a:pPr algn="just">
              <a:lnSpc>
                <a:spcPct val="220000"/>
              </a:lnSpc>
            </a:pP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Situation - This session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emphasises  </a:t>
            </a: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 finding the current state of affairs in an organization and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seeks to </a:t>
            </a: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answer the question ‘Where are we now?’ The present place of Six Sense hotel and Spa will be located in  Accra.</a:t>
            </a:r>
          </a:p>
          <a:p>
            <a:pPr algn="just">
              <a:lnSpc>
                <a:spcPct val="220000"/>
              </a:lnSpc>
            </a:pP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Objective – We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would partner </a:t>
            </a: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with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interested companies </a:t>
            </a: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where possible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deepen </a:t>
            </a: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our environmental goals,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invite consumers, </a:t>
            </a: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suppliers and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our contractors </a:t>
            </a: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partake </a:t>
            </a: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our efforts -</a:t>
            </a:r>
          </a:p>
          <a:p>
            <a:pPr algn="just">
              <a:lnSpc>
                <a:spcPct val="220000"/>
              </a:lnSpc>
            </a:pP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Strategy – We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would utilise the various marketing tactics available, including group </a:t>
            </a: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bookings, direct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booking, </a:t>
            </a: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destination marketing, cross promotion sales, guest rewards strategies and revenue management strategies. </a:t>
            </a:r>
          </a:p>
          <a:p>
            <a:pPr algn="just">
              <a:lnSpc>
                <a:spcPct val="220000"/>
              </a:lnSpc>
            </a:pP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Tactics-</a:t>
            </a:r>
            <a:r>
              <a:rPr lang="en-GB" sz="1400" b="0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Six Sense sales strategies are: </a:t>
            </a:r>
            <a:r>
              <a:rPr lang="en-GB" sz="1400" b="1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group bookings, direct bookings, destination marketing, </a:t>
            </a:r>
            <a:r>
              <a:rPr lang="en-GB" sz="1400" b="1" i="0" dirty="0" smtClean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varied </a:t>
            </a:r>
            <a:r>
              <a:rPr lang="en-GB" sz="1400" b="1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promotional sales, </a:t>
            </a:r>
            <a:r>
              <a:rPr lang="en-GB" sz="1400" b="1" i="0" dirty="0" smtClean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guest/customer </a:t>
            </a:r>
            <a:r>
              <a:rPr lang="en-GB" sz="1400" b="1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rewards </a:t>
            </a:r>
            <a:r>
              <a:rPr lang="en-GB" sz="1400" b="1" i="0" dirty="0" smtClean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promotions, </a:t>
            </a:r>
            <a:r>
              <a:rPr lang="en-GB" sz="1400" b="1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revenue </a:t>
            </a:r>
            <a:r>
              <a:rPr lang="en-GB" sz="1400" b="1" i="0" dirty="0" smtClean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management policies</a:t>
            </a:r>
            <a:r>
              <a:rPr lang="en-GB" sz="1400" b="0" i="0" dirty="0" smtClean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1400" b="0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Other room selling techniques </a:t>
            </a:r>
            <a:r>
              <a:rPr lang="en-GB" sz="1400" b="0" i="0" dirty="0" smtClean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would </a:t>
            </a:r>
            <a:r>
              <a:rPr lang="en-GB" sz="1400" b="0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include upselling, cross-selling, </a:t>
            </a:r>
            <a:r>
              <a:rPr lang="en-GB" sz="1400" b="0" i="0" dirty="0" smtClean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travel </a:t>
            </a:r>
            <a:r>
              <a:rPr lang="en-GB" sz="1400" dirty="0" smtClean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&amp; sleep </a:t>
            </a:r>
            <a:r>
              <a:rPr lang="en-GB" sz="1400" b="0" i="0" dirty="0" smtClean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packages</a:t>
            </a:r>
            <a:r>
              <a:rPr lang="en-GB" sz="1400" b="0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1400" b="0" i="0" dirty="0" smtClean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promotional sales, </a:t>
            </a:r>
            <a:r>
              <a:rPr lang="en-GB" sz="1400" b="0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re-marketing, and local </a:t>
            </a:r>
            <a:r>
              <a:rPr lang="en-GB" sz="1400" dirty="0" smtClean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sales and business </a:t>
            </a:r>
            <a:r>
              <a:rPr lang="en-GB" sz="1400" b="0" i="0" dirty="0" smtClean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partnerships</a:t>
            </a:r>
            <a:r>
              <a:rPr lang="en-GB" sz="1400" b="0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220000"/>
              </a:lnSpc>
            </a:pP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Action Plan - This chapter presents the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make-up </a:t>
            </a: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the action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plan - </a:t>
            </a: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final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outcome/product </a:t>
            </a: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the project,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 </a:t>
            </a: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help the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case-study </a:t>
            </a: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hotel to apply revenue management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a simplified format. </a:t>
            </a: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chapter is divided into two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sub-chapters</a:t>
            </a: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The first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sub-chapter </a:t>
            </a: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discusses the visions</a:t>
            </a: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desirable results and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key </a:t>
            </a: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principles of the action plan. The second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sub-chapter describes </a:t>
            </a: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various stages</a:t>
            </a: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strategic objectives and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their key </a:t>
            </a: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activities groups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within the </a:t>
            </a: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action plan.</a:t>
            </a:r>
          </a:p>
          <a:p>
            <a:pPr algn="just">
              <a:lnSpc>
                <a:spcPct val="220000"/>
              </a:lnSpc>
            </a:pPr>
            <a:endParaRPr lang="en-GB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4980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DDE9CD4-0E0A-4129-8689-A89C4E9A666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4" descr="A picture containing sky, outdoor, wooden, deck&#10;&#10;Description automatically generated">
            <a:extLst>
              <a:ext uri="{FF2B5EF4-FFF2-40B4-BE49-F238E27FC236}">
                <a16:creationId xmlns:a16="http://schemas.microsoft.com/office/drawing/2014/main" id="{5B9FABB0-EB1D-74DA-8BE1-0DFC9F77FCB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alphaModFix amt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28291"/>
            <a:ext cx="12191999" cy="6857990"/>
          </a:xfrm>
          <a:prstGeom prst="rect">
            <a:avLst/>
          </a:prstGeom>
          <a:ln>
            <a:solidFill>
              <a:schemeClr val="accent4"/>
            </a:solidFill>
          </a:ln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85DB3CA2-FA66-42B9-90EF-394894352D8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2C8D0718-07C6-45A2-A743-BC64673C965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FAE7BCCE-817C-4933-A587-F1EF87D4B4A3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Rectangle 23">
              <a:extLst>
                <a:ext uri="{FF2B5EF4-FFF2-40B4-BE49-F238E27FC236}">
                  <a16:creationId xmlns:a16="http://schemas.microsoft.com/office/drawing/2014/main" id="{0E96C1E8-3E07-4AF1-BA61-7FB948F90A5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5">
              <a:extLst>
                <a:ext uri="{FF2B5EF4-FFF2-40B4-BE49-F238E27FC236}">
                  <a16:creationId xmlns:a16="http://schemas.microsoft.com/office/drawing/2014/main" id="{B3B592D1-4031-4144-A2DB-B2D8F8C7381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55CB28D4-D6D1-4DB7-B557-D5FF65237B4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7">
              <a:extLst>
                <a:ext uri="{FF2B5EF4-FFF2-40B4-BE49-F238E27FC236}">
                  <a16:creationId xmlns:a16="http://schemas.microsoft.com/office/drawing/2014/main" id="{F69D97D4-6031-4064-9BBA-2E96839A3CF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28">
              <a:extLst>
                <a:ext uri="{FF2B5EF4-FFF2-40B4-BE49-F238E27FC236}">
                  <a16:creationId xmlns:a16="http://schemas.microsoft.com/office/drawing/2014/main" id="{BAF978AE-97B1-4224-A562-EBCE373A123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Rectangle 29">
              <a:extLst>
                <a:ext uri="{FF2B5EF4-FFF2-40B4-BE49-F238E27FC236}">
                  <a16:creationId xmlns:a16="http://schemas.microsoft.com/office/drawing/2014/main" id="{3A18250B-41A2-4BA7-9E5C-679CF3AEFB3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Isosceles Triangle 20">
              <a:extLst>
                <a:ext uri="{FF2B5EF4-FFF2-40B4-BE49-F238E27FC236}">
                  <a16:creationId xmlns:a16="http://schemas.microsoft.com/office/drawing/2014/main" id="{C8751ECC-5286-4332-9942-2D01B713590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Isosceles Triangle 21">
              <a:extLst>
                <a:ext uri="{FF2B5EF4-FFF2-40B4-BE49-F238E27FC236}">
                  <a16:creationId xmlns:a16="http://schemas.microsoft.com/office/drawing/2014/main" id="{5952A4A6-F619-458C-A026-6E5D6AF15D0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D5BC56E-4091-3AFF-083D-B278F3C81E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0262" y="9437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5953FC-5086-55A5-E057-36E85D4F8E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7704" y="997382"/>
            <a:ext cx="11896592" cy="5368062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GB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Six Senses Hotel </a:t>
            </a:r>
            <a:r>
              <a:rPr lang="en-GB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Resorts </a:t>
            </a:r>
            <a:r>
              <a:rPr lang="en-GB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Spas operates </a:t>
            </a:r>
            <a:r>
              <a:rPr lang="en-GB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eleven (11) </a:t>
            </a:r>
            <a:r>
              <a:rPr lang="en-GB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resorts and </a:t>
            </a:r>
            <a:r>
              <a:rPr lang="en-GB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twenty-nine (29) </a:t>
            </a:r>
            <a:r>
              <a:rPr lang="en-GB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spas </a:t>
            </a:r>
            <a:r>
              <a:rPr lang="en-GB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within </a:t>
            </a:r>
            <a:r>
              <a:rPr lang="en-GB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 </a:t>
            </a:r>
            <a:r>
              <a:rPr lang="en-GB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 nations </a:t>
            </a:r>
            <a:r>
              <a:rPr lang="en-GB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 the brand </a:t>
            </a:r>
            <a:r>
              <a:rPr lang="en-GB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name of </a:t>
            </a:r>
            <a:r>
              <a:rPr lang="en-GB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Six Senses, Evason and Six Senses Spas. Six </a:t>
            </a:r>
            <a:r>
              <a:rPr lang="en-GB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Senses </a:t>
            </a:r>
            <a:r>
              <a:rPr lang="en-GB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Resort and Spa have grown since the story </a:t>
            </a:r>
            <a:r>
              <a:rPr lang="en-GB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began back </a:t>
            </a:r>
            <a:r>
              <a:rPr lang="en-GB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1995, but have </a:t>
            </a:r>
            <a:r>
              <a:rPr lang="en-GB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since based </a:t>
            </a:r>
            <a:r>
              <a:rPr lang="en-GB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each </a:t>
            </a:r>
            <a:r>
              <a:rPr lang="en-GB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step </a:t>
            </a:r>
            <a:r>
              <a:rPr lang="en-GB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 the same ambition: to journey beyond destinations into new experiences and </a:t>
            </a:r>
            <a:r>
              <a:rPr lang="en-GB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cultures</a:t>
            </a:r>
            <a:r>
              <a:rPr lang="en-GB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700" b="0" i="0" u="none" strike="noStrike" dirty="0" smtClean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GB" sz="1700" dirty="0" err="1" smtClean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SixSenses</a:t>
            </a:r>
            <a:r>
              <a:rPr lang="en-GB" sz="1700" dirty="0" smtClean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2023).</a:t>
            </a:r>
            <a:endParaRPr lang="en-GB" sz="1700" b="0" i="0" u="none" strike="noStrike" dirty="0">
              <a:solidFill>
                <a:srgbClr val="202124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GB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aggressive </a:t>
            </a: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development plans </a:t>
            </a:r>
            <a:r>
              <a:rPr lang="en-GB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could triple their current </a:t>
            </a: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portfolio over the next </a:t>
            </a:r>
            <a:r>
              <a:rPr lang="en-GB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five (5) </a:t>
            </a: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years </a:t>
            </a:r>
            <a:r>
              <a:rPr lang="en-GB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 could have resorts, hotels </a:t>
            </a: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GB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spas </a:t>
            </a: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openings </a:t>
            </a:r>
            <a:r>
              <a:rPr lang="en-GB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countries such as Austria</a:t>
            </a: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Bhutan, Cambodia, China, Egypt, Fiji, France, India, Indonesia, Italy, Nicaragua, Switzerland, Taiwan, Thailand, Tunisia, United Arab Emirates and United </a:t>
            </a:r>
            <a:r>
              <a:rPr lang="en-GB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States (</a:t>
            </a:r>
            <a:r>
              <a:rPr lang="en-GB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SixSenses</a:t>
            </a:r>
            <a:r>
              <a:rPr lang="en-GB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1600" b="0" i="0" u="none" strike="noStrike" dirty="0" smtClean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2023).</a:t>
            </a:r>
            <a:endParaRPr lang="en-GB" sz="1600" b="0" i="0" u="none" strike="noStrike" dirty="0">
              <a:solidFill>
                <a:srgbClr val="202124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GB" sz="1600" b="0" i="0" u="none" strike="noStrike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 the process </a:t>
            </a:r>
            <a:r>
              <a:rPr lang="en-GB" sz="1600" dirty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expansion of Six </a:t>
            </a:r>
            <a:r>
              <a:rPr lang="en-GB" sz="1600" dirty="0" smtClean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Senses Resorts </a:t>
            </a:r>
            <a:r>
              <a:rPr lang="en-GB" sz="1600" dirty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GB" sz="1600" dirty="0" smtClean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Spas, it would </a:t>
            </a:r>
            <a:r>
              <a:rPr lang="en-GB" sz="1600" dirty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 purposeful to consider a location in the Sub-Saharan Region of Africa, e.g. </a:t>
            </a:r>
            <a:r>
              <a:rPr lang="en-GB" sz="1600" dirty="0" smtClean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Ghana, </a:t>
            </a:r>
            <a:r>
              <a:rPr lang="en-GB" sz="1600" dirty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West Africa. The Sub-Sahara African region enjoys the </a:t>
            </a:r>
            <a:r>
              <a:rPr lang="en-GB" sz="1600" dirty="0" smtClean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similar climatic </a:t>
            </a:r>
            <a:r>
              <a:rPr lang="en-GB" sz="1600" dirty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conditions </a:t>
            </a:r>
            <a:r>
              <a:rPr lang="en-GB" sz="1600" dirty="0" smtClean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like it occurs in </a:t>
            </a:r>
            <a:r>
              <a:rPr lang="en-GB" sz="1600" dirty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Morocco of which Six Senses is already </a:t>
            </a:r>
            <a:r>
              <a:rPr lang="en-GB" sz="1600" dirty="0" smtClean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established. </a:t>
            </a:r>
            <a:r>
              <a:rPr lang="en-GB" sz="1600" dirty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marketing plan for Six Senses to be </a:t>
            </a:r>
            <a:r>
              <a:rPr lang="en-GB" sz="1600" dirty="0" smtClean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established </a:t>
            </a:r>
            <a:r>
              <a:rPr lang="en-GB" sz="1600" dirty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lang="en-GB" sz="1600" dirty="0" smtClean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Ghana, </a:t>
            </a:r>
            <a:r>
              <a:rPr lang="en-GB" sz="1600" dirty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West Africa would also allow Six Senses to be in competition with </a:t>
            </a:r>
            <a:r>
              <a:rPr lang="en-GB" sz="1600" dirty="0" smtClean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brand like Marriot </a:t>
            </a:r>
            <a:r>
              <a:rPr lang="en-GB" sz="1600" dirty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International Hotel which  has recently establish a </a:t>
            </a:r>
            <a:r>
              <a:rPr lang="en-GB" sz="1600" dirty="0" smtClean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branch </a:t>
            </a:r>
            <a:r>
              <a:rPr lang="en-GB" sz="1600" dirty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Accra – Ghana.</a:t>
            </a:r>
            <a:endParaRPr lang="en-GB" sz="1600" b="0" i="0" u="none" strike="noStrike" dirty="0">
              <a:solidFill>
                <a:srgbClr val="202124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220000"/>
              </a:lnSpc>
              <a:buNone/>
            </a:pPr>
            <a:r>
              <a:rPr lang="en-GB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87364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>
            <a:extLst>
              <a:ext uri="{FF2B5EF4-FFF2-40B4-BE49-F238E27FC236}">
                <a16:creationId xmlns:a16="http://schemas.microsoft.com/office/drawing/2014/main" id="{5EA39187-0197-4C1D-BE4A-06B353C7B21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9E0FD730-D6BC-440A-89CF-7AA0C22C2F2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31382DE6-64CB-4577-89E8-47941290A9D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Rectangle 23">
              <a:extLst>
                <a:ext uri="{FF2B5EF4-FFF2-40B4-BE49-F238E27FC236}">
                  <a16:creationId xmlns:a16="http://schemas.microsoft.com/office/drawing/2014/main" id="{3ABD17EF-A676-4770-A8C8-E83BA023000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5">
              <a:extLst>
                <a:ext uri="{FF2B5EF4-FFF2-40B4-BE49-F238E27FC236}">
                  <a16:creationId xmlns:a16="http://schemas.microsoft.com/office/drawing/2014/main" id="{380D4582-A9DE-4A6E-8537-EFC4F860C3B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D66B8CF3-0959-4E8D-8F3A-AF62F21D9996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7">
              <a:extLst>
                <a:ext uri="{FF2B5EF4-FFF2-40B4-BE49-F238E27FC236}">
                  <a16:creationId xmlns:a16="http://schemas.microsoft.com/office/drawing/2014/main" id="{97D4D559-2783-4E84-BB73-7F51D023575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8">
              <a:extLst>
                <a:ext uri="{FF2B5EF4-FFF2-40B4-BE49-F238E27FC236}">
                  <a16:creationId xmlns:a16="http://schemas.microsoft.com/office/drawing/2014/main" id="{8834FE36-E841-40B5-9465-1CFC99ED5565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29">
              <a:extLst>
                <a:ext uri="{FF2B5EF4-FFF2-40B4-BE49-F238E27FC236}">
                  <a16:creationId xmlns:a16="http://schemas.microsoft.com/office/drawing/2014/main" id="{1A4197A1-AE79-4DC1-9E3A-845B40BA80B5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326F6688-CBD0-42EE-9B90-25100FE893C5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Isosceles Triangle 20">
              <a:extLst>
                <a:ext uri="{FF2B5EF4-FFF2-40B4-BE49-F238E27FC236}">
                  <a16:creationId xmlns:a16="http://schemas.microsoft.com/office/drawing/2014/main" id="{EF23F9BB-FC2E-48BA-8E63-A4436C28DA8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53B51A39-711B-A569-3F62-E2C070B0EA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1" y="4385067"/>
            <a:ext cx="5440679" cy="512054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3200" dirty="0"/>
              <a:t>Marriot Hotel-Accra Ghana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4F71A406-3CB7-4E4D-B434-24E6AA4F399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41772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pic>
        <p:nvPicPr>
          <p:cNvPr id="5" name="Content Placeholder 4" descr="A picture containing text, outdoor, sign&#10;&#10;Description automatically generated">
            <a:extLst>
              <a:ext uri="{FF2B5EF4-FFF2-40B4-BE49-F238E27FC236}">
                <a16:creationId xmlns:a16="http://schemas.microsoft.com/office/drawing/2014/main" id="{BB772037-D090-30A8-57E4-04B49A281E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04"/>
          <a:stretch/>
        </p:blipFill>
        <p:spPr>
          <a:xfrm>
            <a:off x="20" y="3"/>
            <a:ext cx="6050260" cy="4091667"/>
          </a:xfrm>
          <a:prstGeom prst="rect">
            <a:avLst/>
          </a:prstGeom>
        </p:spPr>
      </p:pic>
      <p:pic>
        <p:nvPicPr>
          <p:cNvPr id="6" name="Picture 5" descr="A picture containing tree, sky, grass, outdoor&#10;&#10;Description automatically generated">
            <a:extLst>
              <a:ext uri="{FF2B5EF4-FFF2-40B4-BE49-F238E27FC236}">
                <a16:creationId xmlns:a16="http://schemas.microsoft.com/office/drawing/2014/main" id="{9F0B8BDE-BBE6-7EF0-E438-914A5B8BA4F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55" r="9320" b="-2"/>
          <a:stretch/>
        </p:blipFill>
        <p:spPr>
          <a:xfrm>
            <a:off x="6141719" y="-683"/>
            <a:ext cx="6050280" cy="4092348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AC5B27DB-B841-5CA0-6BF2-7CCE7F9B081E}"/>
              </a:ext>
            </a:extLst>
          </p:cNvPr>
          <p:cNvSpPr txBox="1">
            <a:spLocks/>
          </p:cNvSpPr>
          <p:nvPr/>
        </p:nvSpPr>
        <p:spPr>
          <a:xfrm>
            <a:off x="6050280" y="4324069"/>
            <a:ext cx="5440679" cy="51205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200" dirty="0"/>
              <a:t>Six Sense-Morocco</a:t>
            </a:r>
          </a:p>
        </p:txBody>
      </p:sp>
    </p:spTree>
    <p:extLst>
      <p:ext uri="{BB962C8B-B14F-4D97-AF65-F5344CB8AC3E}">
        <p14:creationId xmlns:p14="http://schemas.microsoft.com/office/powerpoint/2010/main" val="183136414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A62589-11F9-43A1-E1A3-93671FFF58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MISSION STATEMENT &amp; 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35B61B-0D27-60E7-934A-00A47210A7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8238" y="1590512"/>
            <a:ext cx="11266428" cy="4744301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"The mission of our hotel is to provide outstanding lodging facilities and services to our 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cherished guests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 focus across individuals, 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businesses 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leisure 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travellers, 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 well as 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travel needs of 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groups meetings .</a:t>
            </a:r>
          </a:p>
          <a:p>
            <a:pPr algn="just">
              <a:lnSpc>
                <a:spcPct val="200000"/>
              </a:lnSpc>
            </a:pPr>
            <a:r>
              <a:rPr lang="en-GB" b="0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As with any other </a:t>
            </a:r>
            <a:r>
              <a:rPr lang="en-GB" b="0" i="0" dirty="0" smtClean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profit-oriented </a:t>
            </a:r>
            <a:r>
              <a:rPr lang="en-GB" b="0" i="0" dirty="0" smtClean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entity, </a:t>
            </a:r>
            <a:r>
              <a:rPr lang="en-GB" b="0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hotel </a:t>
            </a:r>
            <a:r>
              <a:rPr lang="en-GB" b="0" i="0" dirty="0" smtClean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industry seeks </a:t>
            </a:r>
            <a:r>
              <a:rPr lang="en-GB" b="0" i="0" dirty="0" smtClean="0">
                <a:solidFill>
                  <a:srgbClr val="040C2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to </a:t>
            </a:r>
            <a:r>
              <a:rPr lang="en-GB" b="0" i="0" dirty="0">
                <a:solidFill>
                  <a:srgbClr val="040C2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make a profit</a:t>
            </a:r>
            <a:r>
              <a:rPr lang="en-GB" b="0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b="0" i="0" dirty="0" smtClean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We cater to a wide range of clientele, with emphasis </a:t>
            </a:r>
            <a:r>
              <a:rPr lang="en-GB" b="0" i="0" dirty="0" smtClean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on </a:t>
            </a:r>
            <a:r>
              <a:rPr lang="en-GB" b="0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high quality </a:t>
            </a:r>
            <a:r>
              <a:rPr lang="en-GB" b="0" i="0" dirty="0" smtClean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delivery </a:t>
            </a:r>
            <a:r>
              <a:rPr lang="en-GB" b="0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 our </a:t>
            </a:r>
            <a:r>
              <a:rPr lang="en-GB" b="0" i="0" dirty="0" smtClean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rooms, foods </a:t>
            </a:r>
            <a:r>
              <a:rPr lang="en-GB" b="0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GB" b="0" i="0" dirty="0" smtClean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beverages </a:t>
            </a:r>
            <a:r>
              <a:rPr lang="en-GB" b="0" i="0" dirty="0" smtClean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services divisions</a:t>
            </a:r>
            <a:r>
              <a:rPr lang="en-GB" b="0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5035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B37B53-82A6-8440-84BF-E4D5F6C1F0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72E51D-11A3-26B2-477B-222122C8B3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7390" y="1395167"/>
            <a:ext cx="11830639" cy="4930218"/>
          </a:xfrm>
        </p:spPr>
        <p:txBody>
          <a:bodyPr>
            <a:noAutofit/>
          </a:bodyPr>
          <a:lstStyle/>
          <a:p>
            <a:pPr marL="0" indent="0" algn="just" fontAlgn="base">
              <a:lnSpc>
                <a:spcPct val="260000"/>
              </a:lnSpc>
              <a:buNone/>
            </a:pPr>
            <a:endParaRPr lang="en-GB" sz="16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base">
              <a:lnSpc>
                <a:spcPct val="260000"/>
              </a:lnSpc>
            </a:pPr>
            <a:r>
              <a:rPr lang="en-GB" sz="16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Our </a:t>
            </a:r>
            <a:r>
              <a:rPr lang="en-GB" sz="16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vision is to </a:t>
            </a:r>
            <a:r>
              <a:rPr lang="en-GB" sz="16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continuously keep </a:t>
            </a:r>
            <a:r>
              <a:rPr lang="en-GB" sz="16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and set the highest standards of service </a:t>
            </a:r>
            <a:r>
              <a:rPr lang="en-GB" sz="16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delivery quality as a justification of upholding our </a:t>
            </a:r>
            <a:r>
              <a:rPr lang="en-GB" sz="16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reputation that we have </a:t>
            </a:r>
            <a:r>
              <a:rPr lang="en-GB" sz="16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amongst our varied clientele, business </a:t>
            </a:r>
            <a:r>
              <a:rPr lang="en-GB" sz="16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partners, competitors and the </a:t>
            </a:r>
            <a:r>
              <a:rPr lang="en-GB" sz="16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communities we operate in. </a:t>
            </a:r>
            <a:r>
              <a:rPr lang="en-GB" sz="16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We </a:t>
            </a:r>
            <a:r>
              <a:rPr lang="en-GB" sz="16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actively seek and  implement </a:t>
            </a:r>
            <a:r>
              <a:rPr lang="en-GB" sz="16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environmentally friendly </a:t>
            </a:r>
            <a:r>
              <a:rPr lang="en-GB" sz="16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processes </a:t>
            </a:r>
            <a:r>
              <a:rPr lang="en-GB" sz="16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GB" sz="16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systems </a:t>
            </a:r>
            <a:r>
              <a:rPr lang="en-GB" sz="16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 order to remain in </a:t>
            </a:r>
            <a:r>
              <a:rPr lang="en-GB" sz="16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harmony </a:t>
            </a:r>
            <a:r>
              <a:rPr lang="en-GB" sz="16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with </a:t>
            </a:r>
            <a:r>
              <a:rPr lang="en-GB" sz="16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nature and also meet the needs of </a:t>
            </a:r>
            <a:r>
              <a:rPr lang="en-GB" sz="16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modern </a:t>
            </a:r>
            <a:r>
              <a:rPr lang="en-GB" sz="16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society</a:t>
            </a:r>
            <a:r>
              <a:rPr lang="en-GB" sz="16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Our time-tested traditions are </a:t>
            </a:r>
            <a:r>
              <a:rPr lang="en-GB" sz="16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 testament to our success but in the future we also want to embrace the changes that modern time brings </a:t>
            </a:r>
            <a:r>
              <a:rPr lang="en-GB" sz="16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and stay attractive </a:t>
            </a:r>
            <a:r>
              <a:rPr lang="en-GB" sz="16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 the </a:t>
            </a:r>
            <a:r>
              <a:rPr lang="en-GB" sz="16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market, our </a:t>
            </a:r>
            <a:r>
              <a:rPr lang="en-GB" sz="16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guests and partners.</a:t>
            </a:r>
          </a:p>
          <a:p>
            <a:pPr algn="just">
              <a:lnSpc>
                <a:spcPct val="260000"/>
              </a:lnSpc>
            </a:pPr>
            <a:endParaRPr lang="en-GB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17820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CE2B61-EB39-6225-CA26-C7D4D99663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en-GB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ORGANIZATION CHART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23BE92BE-9A27-0A3A-A29F-11B912333F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345249"/>
            <a:ext cx="11363836" cy="1759458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endParaRPr lang="en-GB" dirty="0">
              <a:solidFill>
                <a:srgbClr val="FFFFFF"/>
              </a:solidFill>
            </a:endParaRPr>
          </a:p>
          <a:p>
            <a:pPr algn="just">
              <a:lnSpc>
                <a:spcPct val="150000"/>
              </a:lnSpc>
            </a:pPr>
            <a:r>
              <a:rPr lang="en-GB" sz="17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Six Senses Resort Spar </a:t>
            </a:r>
            <a:r>
              <a:rPr lang="en-GB" sz="17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would </a:t>
            </a:r>
            <a:r>
              <a:rPr lang="en-GB" sz="17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consist of two levels of management with </a:t>
            </a:r>
            <a:r>
              <a:rPr lang="en-GB" sz="17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further sub-divisions </a:t>
            </a:r>
            <a:r>
              <a:rPr lang="en-GB" sz="17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GB" sz="17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GB" sz="17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employees </a:t>
            </a:r>
            <a:r>
              <a:rPr lang="en-GB" sz="17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aid easy administration. With </a:t>
            </a:r>
            <a:r>
              <a:rPr lang="en-GB" sz="17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</a:t>
            </a:r>
            <a:r>
              <a:rPr lang="en-GB" sz="17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growth, </a:t>
            </a:r>
            <a:r>
              <a:rPr lang="en-GB" sz="17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more employees would be </a:t>
            </a:r>
            <a:r>
              <a:rPr lang="en-GB" sz="17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added on for our operations. </a:t>
            </a:r>
            <a:endParaRPr lang="en-GB" sz="1700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GB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 descr="Graphical user interface, diagram&#10;&#10;Description automatically generated">
            <a:extLst>
              <a:ext uri="{FF2B5EF4-FFF2-40B4-BE49-F238E27FC236}">
                <a16:creationId xmlns:a16="http://schemas.microsoft.com/office/drawing/2014/main" id="{37C49B8F-8151-A582-F7B9-610E1F2C30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830" y="2666049"/>
            <a:ext cx="12041170" cy="3781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79392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81CCCB-E58F-B45E-3777-3EB3FB1024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ETHICAL ISSUES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343A7B17-5B59-8734-F45A-238B0CDEBA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3398" y="1685303"/>
            <a:ext cx="12028602" cy="4168742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GB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Our services </a:t>
            </a:r>
            <a:r>
              <a:rPr lang="en-GB" b="0" i="0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would </a:t>
            </a:r>
            <a:r>
              <a:rPr lang="en-GB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be provided with </a:t>
            </a:r>
            <a:r>
              <a:rPr lang="en-GB" b="0" i="0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highest </a:t>
            </a:r>
            <a:r>
              <a:rPr lang="en-GB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quality </a:t>
            </a:r>
            <a:r>
              <a:rPr lang="en-GB" b="0" i="0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at </a:t>
            </a:r>
            <a:r>
              <a:rPr lang="en-GB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reasonable prices. </a:t>
            </a:r>
            <a:r>
              <a:rPr lang="en-GB" b="0" i="0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Environmental friendliness </a:t>
            </a:r>
            <a:r>
              <a:rPr lang="en-GB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is </a:t>
            </a:r>
            <a:r>
              <a:rPr lang="en-GB" b="0" i="0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GB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priority </a:t>
            </a:r>
            <a:r>
              <a:rPr lang="en-GB" b="0" i="0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within our operations.</a:t>
            </a:r>
            <a:endParaRPr lang="en-GB" u="sng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GB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(a). Customers - We </a:t>
            </a:r>
            <a:r>
              <a:rPr lang="en-GB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would treat </a:t>
            </a:r>
            <a:r>
              <a:rPr lang="en-GB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all our </a:t>
            </a:r>
            <a:r>
              <a:rPr lang="en-GB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customers </a:t>
            </a:r>
            <a:r>
              <a:rPr lang="en-GB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friendly, fairly </a:t>
            </a:r>
            <a:r>
              <a:rPr lang="en-GB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GB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gently </a:t>
            </a:r>
            <a:r>
              <a:rPr lang="en-GB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 charging them </a:t>
            </a:r>
            <a:r>
              <a:rPr lang="en-GB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verifiable </a:t>
            </a:r>
            <a:r>
              <a:rPr lang="en-GB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reasonable prices. We </a:t>
            </a:r>
            <a:r>
              <a:rPr lang="en-GB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would </a:t>
            </a:r>
            <a:r>
              <a:rPr lang="en-GB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consider </a:t>
            </a:r>
            <a:r>
              <a:rPr lang="en-GB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our clients </a:t>
            </a:r>
            <a:r>
              <a:rPr lang="en-GB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 our guests and serve them with </a:t>
            </a:r>
            <a:r>
              <a:rPr lang="en-GB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delight and pleasure </a:t>
            </a:r>
            <a:r>
              <a:rPr lang="en-GB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have them feel </a:t>
            </a:r>
            <a:r>
              <a:rPr lang="en-GB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homely. </a:t>
            </a:r>
            <a:endParaRPr lang="en-GB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GB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(b). Quality - We </a:t>
            </a:r>
            <a:r>
              <a:rPr lang="en-GB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would focus </a:t>
            </a:r>
            <a:r>
              <a:rPr lang="en-GB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 quality </a:t>
            </a:r>
            <a:r>
              <a:rPr lang="en-GB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 a sure way for </a:t>
            </a:r>
            <a:r>
              <a:rPr lang="en-GB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profits. </a:t>
            </a:r>
            <a:r>
              <a:rPr lang="en-GB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Each </a:t>
            </a:r>
            <a:r>
              <a:rPr lang="en-GB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our </a:t>
            </a:r>
            <a:r>
              <a:rPr lang="en-GB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products </a:t>
            </a:r>
            <a:r>
              <a:rPr lang="en-GB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services </a:t>
            </a:r>
            <a:r>
              <a:rPr lang="en-GB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would </a:t>
            </a:r>
            <a:r>
              <a:rPr lang="en-GB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 of high </a:t>
            </a:r>
            <a:r>
              <a:rPr lang="en-GB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quality, safe </a:t>
            </a:r>
            <a:r>
              <a:rPr lang="en-GB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hygienic. </a:t>
            </a:r>
            <a:r>
              <a:rPr lang="en-GB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 seek to serve our </a:t>
            </a:r>
            <a:r>
              <a:rPr lang="en-GB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customers from </a:t>
            </a:r>
            <a:r>
              <a:rPr lang="en-GB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heart </a:t>
            </a:r>
            <a:r>
              <a:rPr lang="en-GB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 an </a:t>
            </a:r>
            <a:r>
              <a:rPr lang="en-GB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obligation and delight. </a:t>
            </a:r>
            <a:endParaRPr lang="en-GB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GB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(c). Environment  - We </a:t>
            </a:r>
            <a:r>
              <a:rPr lang="en-GB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would fix environmental friendliness within our </a:t>
            </a:r>
            <a:r>
              <a:rPr lang="en-GB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service delivery </a:t>
            </a:r>
            <a:r>
              <a:rPr lang="en-GB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 </a:t>
            </a:r>
            <a:r>
              <a:rPr lang="en-GB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way </a:t>
            </a:r>
            <a:r>
              <a:rPr lang="en-GB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promote “Green </a:t>
            </a:r>
            <a:r>
              <a:rPr lang="en-GB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marketing awareness” </a:t>
            </a:r>
            <a:r>
              <a:rPr lang="en-GB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our customers.</a:t>
            </a:r>
            <a:endPara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78715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BBFBD429-C7AA-4D85-BEBF-26ECE2DBAF8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6" name="Parallelogram 15">
            <a:extLst>
              <a:ext uri="{FF2B5EF4-FFF2-40B4-BE49-F238E27FC236}">
                <a16:creationId xmlns:a16="http://schemas.microsoft.com/office/drawing/2014/main" id="{7A9CEEF0-7547-4FA2-93BD-0B8C799DD22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24188" y="0"/>
            <a:ext cx="9372600" cy="6858000"/>
          </a:xfrm>
          <a:prstGeom prst="parallelogram">
            <a:avLst>
              <a:gd name="adj" fmla="val 14937"/>
            </a:avLst>
          </a:prstGeom>
          <a:solidFill>
            <a:schemeClr val="bg1">
              <a:alpha val="89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AA02E860-D290-48CF-9C38-BC8EB885437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371012" y="0"/>
            <a:ext cx="1219200" cy="685800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CBF60179-3A15-468E-86D0-1C2FFD504BA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425267" y="3681413"/>
            <a:ext cx="4763558" cy="3176587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Rectangle 23">
            <a:extLst>
              <a:ext uri="{FF2B5EF4-FFF2-40B4-BE49-F238E27FC236}">
                <a16:creationId xmlns:a16="http://schemas.microsoft.com/office/drawing/2014/main" id="{87ED294B-4D40-44B4-86E7-F23C0468820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81476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7E37D37-E4A5-1DC1-1A36-91ECFE2155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7885" y="221143"/>
            <a:ext cx="8210741" cy="716437"/>
          </a:xfrm>
        </p:spPr>
        <p:txBody>
          <a:bodyPr anchor="t">
            <a:normAutofit/>
          </a:bodyPr>
          <a:lstStyle/>
          <a:p>
            <a:pPr algn="ctr"/>
            <a:r>
              <a:rPr lang="en-GB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STRATEGY-</a:t>
            </a: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Our Strategy is based on</a:t>
            </a:r>
            <a:r>
              <a:rPr lang="en-GB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4" name="Rectangle 25">
            <a:extLst>
              <a:ext uri="{FF2B5EF4-FFF2-40B4-BE49-F238E27FC236}">
                <a16:creationId xmlns:a16="http://schemas.microsoft.com/office/drawing/2014/main" id="{55D78701-1D8D-45A3-9B44-A94C334622CF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03442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B8C595DB-254F-4E8B-9C0D-648B3FF1B08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32333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2740BE16-FF6D-170C-4903-ACC2D0BA3E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907" y="622035"/>
            <a:ext cx="11198257" cy="5585986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GB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PARTNERSHIP WITH GUESTS-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Guests </a:t>
            </a: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satisfaction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would be the core of our service delivery and would be aligned with </a:t>
            </a: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our quality of services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plan to </a:t>
            </a: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exceed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their </a:t>
            </a: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expectations. Our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aim </a:t>
            </a: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to make every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client/guest </a:t>
            </a: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feel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at </a:t>
            </a: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home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 by this </a:t>
            </a: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reason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they would choose </a:t>
            </a: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Six Senses Resort and Spa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 repeat visitations. </a:t>
            </a: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would provide </a:t>
            </a: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services at the highest level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quality delivery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that would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meet and surpass </a:t>
            </a: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needs and expectations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 our cherished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clients </a:t>
            </a: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take their candid feedback through </a:t>
            </a: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open communication, satisfaction monitoring and analysis of compliments and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complaints received.</a:t>
            </a:r>
            <a:endParaRPr lang="en-GB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GB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EMPLOYEES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Being receptive to </a:t>
            </a: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new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knowledge, systems </a:t>
            </a: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technologies is a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necessary condition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 sustained </a:t>
            </a: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progress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aligned with </a:t>
            </a: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quality training and education.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Due to this, </a:t>
            </a: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our strategy is based on the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continuous education </a:t>
            </a: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training of all employees and constant communication between all departments of the hotel. We support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teamwork and team building, </a:t>
            </a: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personal responsibility and initiative of each employee.</a:t>
            </a:r>
          </a:p>
          <a:p>
            <a:pPr algn="just">
              <a:lnSpc>
                <a:spcPct val="150000"/>
              </a:lnSpc>
            </a:pP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RELATIONSHIP </a:t>
            </a:r>
            <a:r>
              <a:rPr lang="en-GB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WITH SUPPLIERS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The Purchases Department which is </a:t>
            </a: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one of the most important departments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within </a:t>
            </a: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hotel requires a choice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 very </a:t>
            </a: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reliable suppliers that allows us to provide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our cherished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guests, clients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 customers, </a:t>
            </a: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who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are </a:t>
            </a: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end-users </a:t>
            </a: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our services</a:t>
            </a: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with the </a:t>
            </a: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highest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quality. </a:t>
            </a: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would keep </a:t>
            </a: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our relationship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with these key </a:t>
            </a: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suppliers on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mutually beneficial interests basis </a:t>
            </a: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strive for the development </a:t>
            </a: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good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partnerships.</a:t>
            </a:r>
            <a:endParaRPr lang="en-GB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GB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SATISFACTION OF </a:t>
            </a:r>
            <a:r>
              <a:rPr lang="en-GB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INTERESTED </a:t>
            </a:r>
            <a:r>
              <a:rPr lang="en-GB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PARTIES</a:t>
            </a: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Six Senses Resort and Spa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would </a:t>
            </a: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improve the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sizes </a:t>
            </a: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structures </a:t>
            </a: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our hospitality </a:t>
            </a: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services,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with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aim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satisfying the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expectations </a:t>
            </a: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our various stakeholders: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clients, guests</a:t>
            </a: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business partners, travel agencies,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NGOs, governmental and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recreational </a:t>
            </a: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institutions</a:t>
            </a:r>
            <a:r>
              <a:rPr lang="en-GB" sz="14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1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employees,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among others. 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2E000235-D5DF-4D2F-AECA-3814821B5C8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34500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47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0" name="Rectangle 28">
            <a:extLst>
              <a:ext uri="{FF2B5EF4-FFF2-40B4-BE49-F238E27FC236}">
                <a16:creationId xmlns:a16="http://schemas.microsoft.com/office/drawing/2014/main" id="{D7CE0E87-2C2C-4907-BBE3-D24D86C42AE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8730" y="-8467"/>
            <a:ext cx="1290094" cy="6866467"/>
          </a:xfrm>
          <a:custGeom>
            <a:avLst/>
            <a:gdLst/>
            <a:ahLst/>
            <a:cxnLst/>
            <a:rect l="l" t="t" r="r" b="b"/>
            <a:pathLst>
              <a:path w="1290094" h="6858000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2" name="Rectangle 29">
            <a:extLst>
              <a:ext uri="{FF2B5EF4-FFF2-40B4-BE49-F238E27FC236}">
                <a16:creationId xmlns:a16="http://schemas.microsoft.com/office/drawing/2014/main" id="{8FF0BC47-4F6D-4430-8C11-E1566CBF631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38999" y="-8467"/>
            <a:ext cx="1249825" cy="6866467"/>
          </a:xfrm>
          <a:custGeom>
            <a:avLst/>
            <a:gdLst/>
            <a:ahLst/>
            <a:cxnLst/>
            <a:rect l="l" t="t" r="r" b="b"/>
            <a:pathLst>
              <a:path w="1249825" h="6858000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4" name="Isosceles Triangle 33">
            <a:extLst>
              <a:ext uri="{FF2B5EF4-FFF2-40B4-BE49-F238E27FC236}">
                <a16:creationId xmlns:a16="http://schemas.microsoft.com/office/drawing/2014/main" id="{5B73C5C4-3778-4E76-9467-8B46C9F91FE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71666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6172678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BDDE9CD4-0E0A-4129-8689-A89C4E9A666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Content Placeholder 8" descr="A picture containing sky, outdoor, wooden, deck&#10;&#10;Description automatically generated">
            <a:extLst>
              <a:ext uri="{FF2B5EF4-FFF2-40B4-BE49-F238E27FC236}">
                <a16:creationId xmlns:a16="http://schemas.microsoft.com/office/drawing/2014/main" id="{5BA1096A-FE4A-BAB4-462E-ADE1A719139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alphaModFix amt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10"/>
            <a:ext cx="12191999" cy="6857990"/>
          </a:xfrm>
          <a:prstGeom prst="rect">
            <a:avLst/>
          </a:prstGeom>
        </p:spPr>
      </p:pic>
      <p:pic>
        <p:nvPicPr>
          <p:cNvPr id="3" name="Content Placeholder 2" descr="Table&#10;&#10;Description automatically generated">
            <a:extLst>
              <a:ext uri="{FF2B5EF4-FFF2-40B4-BE49-F238E27FC236}">
                <a16:creationId xmlns:a16="http://schemas.microsoft.com/office/drawing/2014/main" id="{98FFBB50-4C1B-2918-4131-1551FBA56C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331" y="768733"/>
            <a:ext cx="10572338" cy="5764042"/>
          </a:xfrm>
          <a:prstGeom prst="rect">
            <a:avLst/>
          </a:prstGeom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85DB3CA2-FA66-42B9-90EF-394894352D8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2C8D0718-07C6-45A2-A743-BC64673C965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FAE7BCCE-817C-4933-A587-F1EF87D4B4A3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>
              <a:extLst>
                <a:ext uri="{FF2B5EF4-FFF2-40B4-BE49-F238E27FC236}">
                  <a16:creationId xmlns:a16="http://schemas.microsoft.com/office/drawing/2014/main" id="{0E96C1E8-3E07-4AF1-BA61-7FB948F90A5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>
              <a:extLst>
                <a:ext uri="{FF2B5EF4-FFF2-40B4-BE49-F238E27FC236}">
                  <a16:creationId xmlns:a16="http://schemas.microsoft.com/office/drawing/2014/main" id="{B3B592D1-4031-4144-A2DB-B2D8F8C7381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>
              <a:extLst>
                <a:ext uri="{FF2B5EF4-FFF2-40B4-BE49-F238E27FC236}">
                  <a16:creationId xmlns:a16="http://schemas.microsoft.com/office/drawing/2014/main" id="{55CB28D4-D6D1-4DB7-B557-D5FF65237B4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>
              <a:extLst>
                <a:ext uri="{FF2B5EF4-FFF2-40B4-BE49-F238E27FC236}">
                  <a16:creationId xmlns:a16="http://schemas.microsoft.com/office/drawing/2014/main" id="{F69D97D4-6031-4064-9BBA-2E96839A3CF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>
              <a:extLst>
                <a:ext uri="{FF2B5EF4-FFF2-40B4-BE49-F238E27FC236}">
                  <a16:creationId xmlns:a16="http://schemas.microsoft.com/office/drawing/2014/main" id="{BAF978AE-97B1-4224-A562-EBCE373A123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>
              <a:extLst>
                <a:ext uri="{FF2B5EF4-FFF2-40B4-BE49-F238E27FC236}">
                  <a16:creationId xmlns:a16="http://schemas.microsoft.com/office/drawing/2014/main" id="{3A18250B-41A2-4BA7-9E5C-679CF3AEFB3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>
              <a:extLst>
                <a:ext uri="{FF2B5EF4-FFF2-40B4-BE49-F238E27FC236}">
                  <a16:creationId xmlns:a16="http://schemas.microsoft.com/office/drawing/2014/main" id="{C8751ECC-5286-4332-9942-2D01B713590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>
              <a:extLst>
                <a:ext uri="{FF2B5EF4-FFF2-40B4-BE49-F238E27FC236}">
                  <a16:creationId xmlns:a16="http://schemas.microsoft.com/office/drawing/2014/main" id="{5952A4A6-F619-458C-A026-6E5D6AF15D0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2E5D28F1-813F-BC55-8ACE-052604F386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245097"/>
            <a:ext cx="9164250" cy="1685303"/>
          </a:xfrm>
        </p:spPr>
        <p:txBody>
          <a:bodyPr>
            <a:normAutofit/>
          </a:bodyPr>
          <a:lstStyle/>
          <a:p>
            <a:pPr algn="ctr"/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S.W.O.T ANALYSIS</a:t>
            </a:r>
          </a:p>
        </p:txBody>
      </p:sp>
    </p:spTree>
    <p:extLst>
      <p:ext uri="{BB962C8B-B14F-4D97-AF65-F5344CB8AC3E}">
        <p14:creationId xmlns:p14="http://schemas.microsoft.com/office/powerpoint/2010/main" val="28796072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32489D-3766-F0E9-E2CE-E1D719651D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en-GB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BUILDING OF SIX SENSES RESORT SPA</a:t>
            </a:r>
          </a:p>
        </p:txBody>
      </p:sp>
      <p:pic>
        <p:nvPicPr>
          <p:cNvPr id="7" name="Content Placeholder 6" descr="A picture containing building, outdoor, resort, river&#10;&#10;Description automatically generated">
            <a:extLst>
              <a:ext uri="{FF2B5EF4-FFF2-40B4-BE49-F238E27FC236}">
                <a16:creationId xmlns:a16="http://schemas.microsoft.com/office/drawing/2014/main" id="{C73054DA-CE78-CBCE-0C40-6F9A0BDADE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202" y="1269999"/>
            <a:ext cx="10377998" cy="5472773"/>
          </a:xfrm>
        </p:spPr>
      </p:pic>
    </p:spTree>
    <p:extLst>
      <p:ext uri="{BB962C8B-B14F-4D97-AF65-F5344CB8AC3E}">
        <p14:creationId xmlns:p14="http://schemas.microsoft.com/office/powerpoint/2010/main" val="34445963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D9BFC3-1679-F026-BDCF-6C9FEB8E3B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MARKET OPPORTUNITIES </a:t>
            </a:r>
          </a:p>
        </p:txBody>
      </p:sp>
      <p:pic>
        <p:nvPicPr>
          <p:cNvPr id="7" name="Content Placeholder 6" descr="Diagram, timeline&#10;&#10;Description automatically generated">
            <a:extLst>
              <a:ext uri="{FF2B5EF4-FFF2-40B4-BE49-F238E27FC236}">
                <a16:creationId xmlns:a16="http://schemas.microsoft.com/office/drawing/2014/main" id="{47D2BD69-095D-05D8-31F0-603D3E6AF4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003" y="1142680"/>
            <a:ext cx="9239666" cy="5648585"/>
          </a:xfrm>
        </p:spPr>
      </p:pic>
    </p:spTree>
    <p:extLst>
      <p:ext uri="{BB962C8B-B14F-4D97-AF65-F5344CB8AC3E}">
        <p14:creationId xmlns:p14="http://schemas.microsoft.com/office/powerpoint/2010/main" val="18391446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7BE4DF-99B9-10D5-4E68-667FEC98CF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199" y="240385"/>
            <a:ext cx="10653685" cy="747860"/>
          </a:xfrm>
        </p:spPr>
        <p:txBody>
          <a:bodyPr>
            <a:normAutofit/>
          </a:bodyPr>
          <a:lstStyle/>
          <a:p>
            <a:pPr algn="ctr"/>
            <a:r>
              <a:rPr lang="en-GB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COMMUNICATION STRATEGY</a:t>
            </a:r>
          </a:p>
        </p:txBody>
      </p:sp>
      <p:pic>
        <p:nvPicPr>
          <p:cNvPr id="11" name="Content Placeholder 10" descr="Diagram&#10;&#10;Description automatically generated">
            <a:extLst>
              <a:ext uri="{FF2B5EF4-FFF2-40B4-BE49-F238E27FC236}">
                <a16:creationId xmlns:a16="http://schemas.microsoft.com/office/drawing/2014/main" id="{2C4C5C79-DFEB-2AA0-0AD8-DFE68F9A1F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769" y="914851"/>
            <a:ext cx="11378152" cy="5702764"/>
          </a:xfrm>
        </p:spPr>
      </p:pic>
    </p:spTree>
    <p:extLst>
      <p:ext uri="{BB962C8B-B14F-4D97-AF65-F5344CB8AC3E}">
        <p14:creationId xmlns:p14="http://schemas.microsoft.com/office/powerpoint/2010/main" val="36008471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APPENDIX</a:t>
            </a:r>
          </a:p>
        </p:txBody>
      </p:sp>
      <p:pic>
        <p:nvPicPr>
          <p:cNvPr id="4" name="Content Placeholder 4" descr="A picture containing text, outdoor, sign&#10;&#10;Description automatically generated">
            <a:extLst>
              <a:ext uri="{FF2B5EF4-FFF2-40B4-BE49-F238E27FC236}">
                <a16:creationId xmlns:a16="http://schemas.microsoft.com/office/drawing/2014/main" id="{BB772037-D090-30A8-57E4-04B49A281E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04"/>
          <a:stretch/>
        </p:blipFill>
        <p:spPr>
          <a:xfrm>
            <a:off x="114300" y="1422732"/>
            <a:ext cx="5627077" cy="4230722"/>
          </a:xfrm>
          <a:prstGeom prst="rect">
            <a:avLst/>
          </a:prstGeom>
        </p:spPr>
      </p:pic>
      <p:pic>
        <p:nvPicPr>
          <p:cNvPr id="7" name="Picture 6" descr="A picture containing tree, sky, grass, outdoor&#10;&#10;Description automatically generated">
            <a:extLst>
              <a:ext uri="{FF2B5EF4-FFF2-40B4-BE49-F238E27FC236}">
                <a16:creationId xmlns:a16="http://schemas.microsoft.com/office/drawing/2014/main" id="{9F0B8BDE-BBE6-7EF0-E438-914A5B8BA4F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55" r="9320" b="-2"/>
          <a:stretch/>
        </p:blipFill>
        <p:spPr>
          <a:xfrm>
            <a:off x="5937144" y="1422733"/>
            <a:ext cx="6254856" cy="423072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7579" y="5822577"/>
            <a:ext cx="4853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Times New Roman" panose="02020603050405020304" pitchFamily="18" charset="0"/>
              </a:rPr>
              <a:t>Fig.1. 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Times New Roman" panose="02020603050405020304" pitchFamily="18" charset="0"/>
              </a:rPr>
              <a:t>MARRIOTE HOTEL, ACCRA - GHANA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966494" y="5807062"/>
            <a:ext cx="49887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anose="020B0604020202020204" pitchFamily="34" charset="0"/>
              </a:rPr>
              <a:t>Fig.2. 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anose="020B0604020202020204" pitchFamily="34" charset="0"/>
              </a:rPr>
              <a:t>SIX SENSE - MOROCCO</a:t>
            </a:r>
          </a:p>
        </p:txBody>
      </p:sp>
    </p:spTree>
    <p:extLst>
      <p:ext uri="{BB962C8B-B14F-4D97-AF65-F5344CB8AC3E}">
        <p14:creationId xmlns:p14="http://schemas.microsoft.com/office/powerpoint/2010/main" val="24825695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APPENDIX Continuation </a:t>
            </a:r>
          </a:p>
        </p:txBody>
      </p:sp>
      <p:pic>
        <p:nvPicPr>
          <p:cNvPr id="4" name="Content Placeholder 3" descr="Graphical user interface, diagram&#10;&#10;Description automatically generated">
            <a:extLst>
              <a:ext uri="{FF2B5EF4-FFF2-40B4-BE49-F238E27FC236}">
                <a16:creationId xmlns:a16="http://schemas.microsoft.com/office/drawing/2014/main" id="{37C49B8F-8151-A582-F7B9-610E1F2C30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342747"/>
            <a:ext cx="5407269" cy="3721622"/>
          </a:xfrm>
          <a:prstGeom prst="rect">
            <a:avLst/>
          </a:prstGeom>
        </p:spPr>
      </p:pic>
      <p:pic>
        <p:nvPicPr>
          <p:cNvPr id="7" name="Content Placeholder 2" descr="Table&#10;&#10;Description automatically generated">
            <a:extLst>
              <a:ext uri="{FF2B5EF4-FFF2-40B4-BE49-F238E27FC236}">
                <a16:creationId xmlns:a16="http://schemas.microsoft.com/office/drawing/2014/main" id="{98FFBB50-4C1B-2918-4131-1551FBA56C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2288" y="1409927"/>
            <a:ext cx="6579712" cy="358726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967154" y="5222631"/>
            <a:ext cx="40085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Times New Roman" panose="02020603050405020304" pitchFamily="18" charset="0"/>
              </a:rPr>
              <a:t>Fig.3. 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Times New Roman" panose="02020603050405020304" pitchFamily="18" charset="0"/>
              </a:rPr>
              <a:t>ORGANIZATION CHART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875584" y="5162310"/>
            <a:ext cx="43609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Fig.4. 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SWOT ANALYSIS</a:t>
            </a:r>
          </a:p>
        </p:txBody>
      </p:sp>
    </p:spTree>
    <p:extLst>
      <p:ext uri="{BB962C8B-B14F-4D97-AF65-F5344CB8AC3E}">
        <p14:creationId xmlns:p14="http://schemas.microsoft.com/office/powerpoint/2010/main" val="40095187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APPENDIX Continuation </a:t>
            </a:r>
            <a:endParaRPr lang="en-US" b="1" dirty="0"/>
          </a:p>
        </p:txBody>
      </p:sp>
      <p:pic>
        <p:nvPicPr>
          <p:cNvPr id="4" name="Content Placeholder 6" descr="A picture containing building, outdoor, resort, river&#10;&#10;Description automatically generated">
            <a:extLst>
              <a:ext uri="{FF2B5EF4-FFF2-40B4-BE49-F238E27FC236}">
                <a16:creationId xmlns:a16="http://schemas.microsoft.com/office/drawing/2014/main" id="{C73054DA-CE78-CBCE-0C40-6F9A0BDADE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912" y="1404450"/>
            <a:ext cx="5723176" cy="3176342"/>
          </a:xfrm>
        </p:spPr>
      </p:pic>
      <p:pic>
        <p:nvPicPr>
          <p:cNvPr id="6" name="Content Placeholder 6" descr="Diagram, timeline&#10;&#10;Description automatically generated">
            <a:extLst>
              <a:ext uri="{FF2B5EF4-FFF2-40B4-BE49-F238E27FC236}">
                <a16:creationId xmlns:a16="http://schemas.microsoft.com/office/drawing/2014/main" id="{47D2BD69-095D-05D8-31F0-603D3E6AF4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510" y="1270000"/>
            <a:ext cx="5635650" cy="344530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31149" y="4715303"/>
            <a:ext cx="55767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00B0F0"/>
                </a:solidFill>
              </a:rPr>
              <a:t>Fig.5. 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SIX SENSE RESORT, GHANA PROPOSED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629400" y="4715303"/>
            <a:ext cx="52138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Fig.6. 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PRODUCT MARKETING RESPONSIBILITIES</a:t>
            </a:r>
          </a:p>
        </p:txBody>
      </p:sp>
    </p:spTree>
    <p:extLst>
      <p:ext uri="{BB962C8B-B14F-4D97-AF65-F5344CB8AC3E}">
        <p14:creationId xmlns:p14="http://schemas.microsoft.com/office/powerpoint/2010/main" val="269284672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APPENDIX Continuation </a:t>
            </a:r>
          </a:p>
        </p:txBody>
      </p:sp>
      <p:pic>
        <p:nvPicPr>
          <p:cNvPr id="4" name="Content Placeholder 10" descr="Diagram&#10;&#10;Description automatically generated">
            <a:extLst>
              <a:ext uri="{FF2B5EF4-FFF2-40B4-BE49-F238E27FC236}">
                <a16:creationId xmlns:a16="http://schemas.microsoft.com/office/drawing/2014/main" id="{2C4C5C79-DFEB-2AA0-0AD8-DFE68F9A1F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1340" y="1685804"/>
            <a:ext cx="5175249" cy="3881437"/>
          </a:xfrm>
        </p:spPr>
      </p:pic>
      <p:sp>
        <p:nvSpPr>
          <p:cNvPr id="5" name="TextBox 4"/>
          <p:cNvSpPr txBox="1"/>
          <p:nvPr/>
        </p:nvSpPr>
        <p:spPr>
          <a:xfrm>
            <a:off x="2162908" y="5468816"/>
            <a:ext cx="15562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Fig.8</a:t>
            </a:r>
          </a:p>
        </p:txBody>
      </p:sp>
    </p:spTree>
    <p:extLst>
      <p:ext uri="{BB962C8B-B14F-4D97-AF65-F5344CB8AC3E}">
        <p14:creationId xmlns:p14="http://schemas.microsoft.com/office/powerpoint/2010/main" val="289104679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FD67B5-347A-1AEC-A3D4-FC74851B68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en-GB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 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DC0B4AD4-D3BA-2FF2-EB15-7B9C6B3471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0261" y="1413198"/>
            <a:ext cx="11784902" cy="5006456"/>
          </a:xfrm>
        </p:spPr>
        <p:txBody>
          <a:bodyPr>
            <a:normAutofit/>
          </a:bodyPr>
          <a:lstStyle/>
          <a:p>
            <a:pPr algn="just"/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https://arcmaxarchitect.com/hotel-design-and-hotel-building-plans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GB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(6) Paradise Island Resort_ A Completed Business Plan | Charaxine Pich - Academia.edu</a:t>
            </a:r>
            <a:endParaRPr lang="en-GB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GB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https://www.siteminder.com/r/hotel-distribution/hotel-revenue-management/strategies-increase-hotel-room-sales/#:~:text=Six%20essential%20hotel%20sales%20strategies,%2Dmarketing%2C%20and%20local%20partnerships.</a:t>
            </a:r>
          </a:p>
          <a:p>
            <a:pPr algn="just"/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ttps://www.smartsheet.com/sites/default/files/styles/full_width_desktop/public/IC-Product-Marketing-Responsibilities.jpg?itok=0RQ_adYD</a:t>
            </a:r>
          </a:p>
          <a:p>
            <a:pPr algn="just"/>
            <a:r>
              <a:rPr lang="en-GB" b="0" i="0" u="none" strike="noStrike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4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www.hotelgrand.com </a:t>
            </a:r>
            <a:endParaRPr lang="en-GB" b="0" i="0" u="none" strike="noStrike" dirty="0">
              <a:solidFill>
                <a:schemeClr val="tx1">
                  <a:lumMod val="95000"/>
                  <a:lumOff val="5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GB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Vision, Mission &amp; Objective - Fort George Hotel (fortgeorgebelize.com)</a:t>
            </a:r>
            <a:endParaRPr lang="en-GB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GB" b="0" i="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https://www.diplomacyandcommerce.rs/marriott-hotels-debut-in-west-africa-with-the-opening-of-accra-marriott-hotel-ghana/</a:t>
            </a:r>
            <a:endParaRPr lang="en-GB" b="0" i="0" dirty="0">
              <a:solidFill>
                <a:schemeClr val="tx1">
                  <a:lumMod val="95000"/>
                  <a:lumOff val="5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GB" b="0" i="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https://www.hospitalitynet.org/news/4044145.html</a:t>
            </a:r>
          </a:p>
          <a:p>
            <a:pPr algn="just"/>
            <a:endParaRPr 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099232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1443</TotalTime>
  <Words>1194</Words>
  <Application>Microsoft Office PowerPoint</Application>
  <PresentationFormat>Widescreen</PresentationFormat>
  <Paragraphs>77</Paragraphs>
  <Slides>19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7" baseType="lpstr">
      <vt:lpstr>Amasis MT Pro Black</vt:lpstr>
      <vt:lpstr>Arial</vt:lpstr>
      <vt:lpstr>Arial Narrow</vt:lpstr>
      <vt:lpstr>Calibri</vt:lpstr>
      <vt:lpstr>Times New Roman</vt:lpstr>
      <vt:lpstr>Trebuchet MS</vt:lpstr>
      <vt:lpstr>Wingdings 3</vt:lpstr>
      <vt:lpstr>Facet</vt:lpstr>
      <vt:lpstr>Marketing Plan for Six Senses Resort</vt:lpstr>
      <vt:lpstr>CONTENT</vt:lpstr>
      <vt:lpstr>SOSTAC MODEL</vt:lpstr>
      <vt:lpstr>INTRODUCTION</vt:lpstr>
      <vt:lpstr>Marriot Hotel-Accra Ghana</vt:lpstr>
      <vt:lpstr>MISSION STATEMENT &amp; OBJECTIVES</vt:lpstr>
      <vt:lpstr>VISION</vt:lpstr>
      <vt:lpstr>ORGANIZATION CHART</vt:lpstr>
      <vt:lpstr>ETHICAL ISSUES</vt:lpstr>
      <vt:lpstr>STRATEGY-Our Strategy is based on </vt:lpstr>
      <vt:lpstr>S.W.O.T ANALYSIS</vt:lpstr>
      <vt:lpstr>BUILDING OF SIX SENSES RESORT SPA</vt:lpstr>
      <vt:lpstr>MARKET OPPORTUNITIES </vt:lpstr>
      <vt:lpstr>COMMUNICATION STRATEGY</vt:lpstr>
      <vt:lpstr>APPENDIX</vt:lpstr>
      <vt:lpstr>APPENDIX Continuation </vt:lpstr>
      <vt:lpstr>APPENDIX Continuation </vt:lpstr>
      <vt:lpstr>APPENDIX Continuation </vt:lpstr>
      <vt:lpstr>REFERENCES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Marketing Plan for Six Senses Resort</dc:title>
  <dc:creator>Eunice</dc:creator>
  <cp:lastModifiedBy>INSPIRON</cp:lastModifiedBy>
  <cp:revision>78</cp:revision>
  <dcterms:created xsi:type="dcterms:W3CDTF">2023-02-28T14:04:45Z</dcterms:created>
  <dcterms:modified xsi:type="dcterms:W3CDTF">2023-05-22T20:13:00Z</dcterms:modified>
</cp:coreProperties>
</file>