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5" r:id="rId10"/>
    <p:sldId id="268" r:id="rId11"/>
    <p:sldId id="266" r:id="rId12"/>
    <p:sldId id="267" r:id="rId13"/>
    <p:sldId id="269" r:id="rId14"/>
    <p:sldId id="270" r:id="rId15"/>
    <p:sldId id="264" r:id="rId16"/>
    <p:sldId id="271" r:id="rId17"/>
    <p:sldId id="272" r:id="rId18"/>
    <p:sldId id="273" r:id="rId19"/>
    <p:sldId id="276" r:id="rId20"/>
    <p:sldId id="304" r:id="rId21"/>
    <p:sldId id="278" r:id="rId22"/>
    <p:sldId id="275" r:id="rId23"/>
    <p:sldId id="30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7" d="100"/>
          <a:sy n="117" d="100"/>
        </p:scale>
        <p:origin x="76" y="5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F95BE3-0F71-4055-9473-A95FBBDE4E70}"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D1983BB7-82DF-417B-8391-0A9557AC4E73}">
      <dgm:prSet/>
      <dgm:spPr/>
      <dgm:t>
        <a:bodyPr/>
        <a:lstStyle/>
        <a:p>
          <a:r>
            <a:rPr lang="en-US"/>
            <a:t>As a police officer you will be required to make dozens of these types of decisions during every shift. </a:t>
          </a:r>
        </a:p>
      </dgm:t>
    </dgm:pt>
    <dgm:pt modelId="{CCBE64F2-8597-4380-B392-4DC18D49652C}" type="parTrans" cxnId="{5F4F4535-7D0B-45F4-AF1E-481154DA09DE}">
      <dgm:prSet/>
      <dgm:spPr/>
      <dgm:t>
        <a:bodyPr/>
        <a:lstStyle/>
        <a:p>
          <a:endParaRPr lang="en-US"/>
        </a:p>
      </dgm:t>
    </dgm:pt>
    <dgm:pt modelId="{A12B6FA0-E22A-43B4-AB6C-011F528B9CBF}" type="sibTrans" cxnId="{5F4F4535-7D0B-45F4-AF1E-481154DA09DE}">
      <dgm:prSet/>
      <dgm:spPr/>
      <dgm:t>
        <a:bodyPr/>
        <a:lstStyle/>
        <a:p>
          <a:endParaRPr lang="en-US"/>
        </a:p>
      </dgm:t>
    </dgm:pt>
    <dgm:pt modelId="{1FA7B88F-D499-4CEA-BB44-53CA16A187AD}">
      <dgm:prSet/>
      <dgm:spPr/>
      <dgm:t>
        <a:bodyPr/>
        <a:lstStyle/>
        <a:p>
          <a:r>
            <a:rPr lang="en-US"/>
            <a:t>Moreover, many of the decisions you will be expected to make as a police officer will make a difference to other people’s lives, in some cases a very profound difference. </a:t>
          </a:r>
        </a:p>
      </dgm:t>
    </dgm:pt>
    <dgm:pt modelId="{BF3807B1-B16A-4522-8454-A42371B99272}" type="parTrans" cxnId="{CB8F7071-E412-416C-8E72-F208250E37FA}">
      <dgm:prSet/>
      <dgm:spPr/>
      <dgm:t>
        <a:bodyPr/>
        <a:lstStyle/>
        <a:p>
          <a:endParaRPr lang="en-US"/>
        </a:p>
      </dgm:t>
    </dgm:pt>
    <dgm:pt modelId="{6A2A9843-402E-4802-8D69-BD86DA50E4FF}" type="sibTrans" cxnId="{CB8F7071-E412-416C-8E72-F208250E37FA}">
      <dgm:prSet/>
      <dgm:spPr/>
      <dgm:t>
        <a:bodyPr/>
        <a:lstStyle/>
        <a:p>
          <a:endParaRPr lang="en-US"/>
        </a:p>
      </dgm:t>
    </dgm:pt>
    <dgm:pt modelId="{B1B459EC-3F13-4C43-859E-8B54023C2742}">
      <dgm:prSet/>
      <dgm:spPr/>
      <dgm:t>
        <a:bodyPr/>
        <a:lstStyle/>
        <a:p>
          <a:r>
            <a:rPr lang="en-US"/>
            <a:t>Far-reaching decisions will need to be made on a frequent basis, in many cases very quickly and sometimes on your own. </a:t>
          </a:r>
        </a:p>
      </dgm:t>
    </dgm:pt>
    <dgm:pt modelId="{3972D1E9-0586-445C-9720-6EE98525C746}" type="parTrans" cxnId="{4E3FED78-395D-4647-A343-DA93525C9222}">
      <dgm:prSet/>
      <dgm:spPr/>
      <dgm:t>
        <a:bodyPr/>
        <a:lstStyle/>
        <a:p>
          <a:endParaRPr lang="en-US"/>
        </a:p>
      </dgm:t>
    </dgm:pt>
    <dgm:pt modelId="{16B6103C-9EEE-4D2D-BABE-D727842A0F15}" type="sibTrans" cxnId="{4E3FED78-395D-4647-A343-DA93525C9222}">
      <dgm:prSet/>
      <dgm:spPr/>
      <dgm:t>
        <a:bodyPr/>
        <a:lstStyle/>
        <a:p>
          <a:endParaRPr lang="en-US"/>
        </a:p>
      </dgm:t>
    </dgm:pt>
    <dgm:pt modelId="{AF336774-4BE1-4089-8422-680919A2EC73}" type="pres">
      <dgm:prSet presAssocID="{B6F95BE3-0F71-4055-9473-A95FBBDE4E70}" presName="hierChild1" presStyleCnt="0">
        <dgm:presLayoutVars>
          <dgm:chPref val="1"/>
          <dgm:dir/>
          <dgm:animOne val="branch"/>
          <dgm:animLvl val="lvl"/>
          <dgm:resizeHandles/>
        </dgm:presLayoutVars>
      </dgm:prSet>
      <dgm:spPr/>
    </dgm:pt>
    <dgm:pt modelId="{0FE0A9CE-7CA9-4BDF-A781-89D3ACDE27F0}" type="pres">
      <dgm:prSet presAssocID="{D1983BB7-82DF-417B-8391-0A9557AC4E73}" presName="hierRoot1" presStyleCnt="0"/>
      <dgm:spPr/>
    </dgm:pt>
    <dgm:pt modelId="{DA67E179-9CDE-4F80-959D-B5FBC1355E14}" type="pres">
      <dgm:prSet presAssocID="{D1983BB7-82DF-417B-8391-0A9557AC4E73}" presName="composite" presStyleCnt="0"/>
      <dgm:spPr/>
    </dgm:pt>
    <dgm:pt modelId="{5AABC9D4-7678-4964-A737-11268DF76D3E}" type="pres">
      <dgm:prSet presAssocID="{D1983BB7-82DF-417B-8391-0A9557AC4E73}" presName="background" presStyleLbl="node0" presStyleIdx="0" presStyleCnt="3"/>
      <dgm:spPr/>
    </dgm:pt>
    <dgm:pt modelId="{1219D262-41E4-4074-BD5D-E1D3ED6239D5}" type="pres">
      <dgm:prSet presAssocID="{D1983BB7-82DF-417B-8391-0A9557AC4E73}" presName="text" presStyleLbl="fgAcc0" presStyleIdx="0" presStyleCnt="3">
        <dgm:presLayoutVars>
          <dgm:chPref val="3"/>
        </dgm:presLayoutVars>
      </dgm:prSet>
      <dgm:spPr/>
    </dgm:pt>
    <dgm:pt modelId="{C68E5591-8A88-4CE7-A1A9-876740FA85A3}" type="pres">
      <dgm:prSet presAssocID="{D1983BB7-82DF-417B-8391-0A9557AC4E73}" presName="hierChild2" presStyleCnt="0"/>
      <dgm:spPr/>
    </dgm:pt>
    <dgm:pt modelId="{EB8A0225-F8D1-45D7-99AF-113C2F9C5666}" type="pres">
      <dgm:prSet presAssocID="{1FA7B88F-D499-4CEA-BB44-53CA16A187AD}" presName="hierRoot1" presStyleCnt="0"/>
      <dgm:spPr/>
    </dgm:pt>
    <dgm:pt modelId="{D50F5B70-16E4-4291-B641-FC0D8190FA40}" type="pres">
      <dgm:prSet presAssocID="{1FA7B88F-D499-4CEA-BB44-53CA16A187AD}" presName="composite" presStyleCnt="0"/>
      <dgm:spPr/>
    </dgm:pt>
    <dgm:pt modelId="{5B118D72-7C28-4215-89A5-BC329AA3E8B5}" type="pres">
      <dgm:prSet presAssocID="{1FA7B88F-D499-4CEA-BB44-53CA16A187AD}" presName="background" presStyleLbl="node0" presStyleIdx="1" presStyleCnt="3"/>
      <dgm:spPr/>
    </dgm:pt>
    <dgm:pt modelId="{FF100EEB-2B59-478A-A600-D16EC908F8C4}" type="pres">
      <dgm:prSet presAssocID="{1FA7B88F-D499-4CEA-BB44-53CA16A187AD}" presName="text" presStyleLbl="fgAcc0" presStyleIdx="1" presStyleCnt="3">
        <dgm:presLayoutVars>
          <dgm:chPref val="3"/>
        </dgm:presLayoutVars>
      </dgm:prSet>
      <dgm:spPr/>
    </dgm:pt>
    <dgm:pt modelId="{ADF2B327-24FD-43DA-BA14-E623656E926D}" type="pres">
      <dgm:prSet presAssocID="{1FA7B88F-D499-4CEA-BB44-53CA16A187AD}" presName="hierChild2" presStyleCnt="0"/>
      <dgm:spPr/>
    </dgm:pt>
    <dgm:pt modelId="{26A53757-DA86-45B3-8FDE-D76B14DF27BE}" type="pres">
      <dgm:prSet presAssocID="{B1B459EC-3F13-4C43-859E-8B54023C2742}" presName="hierRoot1" presStyleCnt="0"/>
      <dgm:spPr/>
    </dgm:pt>
    <dgm:pt modelId="{06347AFE-8D27-47F6-BA76-C6C001DE7F80}" type="pres">
      <dgm:prSet presAssocID="{B1B459EC-3F13-4C43-859E-8B54023C2742}" presName="composite" presStyleCnt="0"/>
      <dgm:spPr/>
    </dgm:pt>
    <dgm:pt modelId="{123D593B-B2B2-4C2B-AC99-C37D8471CCF3}" type="pres">
      <dgm:prSet presAssocID="{B1B459EC-3F13-4C43-859E-8B54023C2742}" presName="background" presStyleLbl="node0" presStyleIdx="2" presStyleCnt="3"/>
      <dgm:spPr/>
    </dgm:pt>
    <dgm:pt modelId="{2DB15833-587E-493F-BC42-E062A39D2B90}" type="pres">
      <dgm:prSet presAssocID="{B1B459EC-3F13-4C43-859E-8B54023C2742}" presName="text" presStyleLbl="fgAcc0" presStyleIdx="2" presStyleCnt="3">
        <dgm:presLayoutVars>
          <dgm:chPref val="3"/>
        </dgm:presLayoutVars>
      </dgm:prSet>
      <dgm:spPr/>
    </dgm:pt>
    <dgm:pt modelId="{0B326C52-0CD9-4495-8964-83C9D6B34306}" type="pres">
      <dgm:prSet presAssocID="{B1B459EC-3F13-4C43-859E-8B54023C2742}" presName="hierChild2" presStyleCnt="0"/>
      <dgm:spPr/>
    </dgm:pt>
  </dgm:ptLst>
  <dgm:cxnLst>
    <dgm:cxn modelId="{F17B2A30-3D6D-4F5F-8DDC-D76BC0AF587C}" type="presOf" srcId="{D1983BB7-82DF-417B-8391-0A9557AC4E73}" destId="{1219D262-41E4-4074-BD5D-E1D3ED6239D5}" srcOrd="0" destOrd="0" presId="urn:microsoft.com/office/officeart/2005/8/layout/hierarchy1"/>
    <dgm:cxn modelId="{5F4F4535-7D0B-45F4-AF1E-481154DA09DE}" srcId="{B6F95BE3-0F71-4055-9473-A95FBBDE4E70}" destId="{D1983BB7-82DF-417B-8391-0A9557AC4E73}" srcOrd="0" destOrd="0" parTransId="{CCBE64F2-8597-4380-B392-4DC18D49652C}" sibTransId="{A12B6FA0-E22A-43B4-AB6C-011F528B9CBF}"/>
    <dgm:cxn modelId="{B4EF6367-7917-4327-914D-56D23369A26C}" type="presOf" srcId="{B1B459EC-3F13-4C43-859E-8B54023C2742}" destId="{2DB15833-587E-493F-BC42-E062A39D2B90}" srcOrd="0" destOrd="0" presId="urn:microsoft.com/office/officeart/2005/8/layout/hierarchy1"/>
    <dgm:cxn modelId="{CB8F7071-E412-416C-8E72-F208250E37FA}" srcId="{B6F95BE3-0F71-4055-9473-A95FBBDE4E70}" destId="{1FA7B88F-D499-4CEA-BB44-53CA16A187AD}" srcOrd="1" destOrd="0" parTransId="{BF3807B1-B16A-4522-8454-A42371B99272}" sibTransId="{6A2A9843-402E-4802-8D69-BD86DA50E4FF}"/>
    <dgm:cxn modelId="{4E3FED78-395D-4647-A343-DA93525C9222}" srcId="{B6F95BE3-0F71-4055-9473-A95FBBDE4E70}" destId="{B1B459EC-3F13-4C43-859E-8B54023C2742}" srcOrd="2" destOrd="0" parTransId="{3972D1E9-0586-445C-9720-6EE98525C746}" sibTransId="{16B6103C-9EEE-4D2D-BABE-D727842A0F15}"/>
    <dgm:cxn modelId="{D4FE12EA-062B-45E4-81DC-D4C102DF9A76}" type="presOf" srcId="{B6F95BE3-0F71-4055-9473-A95FBBDE4E70}" destId="{AF336774-4BE1-4089-8422-680919A2EC73}" srcOrd="0" destOrd="0" presId="urn:microsoft.com/office/officeart/2005/8/layout/hierarchy1"/>
    <dgm:cxn modelId="{E9EC63FF-5AC1-4C4B-BE26-886D56A42D6A}" type="presOf" srcId="{1FA7B88F-D499-4CEA-BB44-53CA16A187AD}" destId="{FF100EEB-2B59-478A-A600-D16EC908F8C4}" srcOrd="0" destOrd="0" presId="urn:microsoft.com/office/officeart/2005/8/layout/hierarchy1"/>
    <dgm:cxn modelId="{191BE81E-5A80-41D8-A90C-3D13791F0AD4}" type="presParOf" srcId="{AF336774-4BE1-4089-8422-680919A2EC73}" destId="{0FE0A9CE-7CA9-4BDF-A781-89D3ACDE27F0}" srcOrd="0" destOrd="0" presId="urn:microsoft.com/office/officeart/2005/8/layout/hierarchy1"/>
    <dgm:cxn modelId="{83CBFEBD-9570-4C25-BC71-FCB20FC16562}" type="presParOf" srcId="{0FE0A9CE-7CA9-4BDF-A781-89D3ACDE27F0}" destId="{DA67E179-9CDE-4F80-959D-B5FBC1355E14}" srcOrd="0" destOrd="0" presId="urn:microsoft.com/office/officeart/2005/8/layout/hierarchy1"/>
    <dgm:cxn modelId="{0B2976A8-6B86-4F61-A7B5-3608BF0FB688}" type="presParOf" srcId="{DA67E179-9CDE-4F80-959D-B5FBC1355E14}" destId="{5AABC9D4-7678-4964-A737-11268DF76D3E}" srcOrd="0" destOrd="0" presId="urn:microsoft.com/office/officeart/2005/8/layout/hierarchy1"/>
    <dgm:cxn modelId="{5BDE5F1E-177C-455A-8648-4135ADB100C1}" type="presParOf" srcId="{DA67E179-9CDE-4F80-959D-B5FBC1355E14}" destId="{1219D262-41E4-4074-BD5D-E1D3ED6239D5}" srcOrd="1" destOrd="0" presId="urn:microsoft.com/office/officeart/2005/8/layout/hierarchy1"/>
    <dgm:cxn modelId="{45D8A81C-A59F-4CAD-88D4-EA40B3A71F9C}" type="presParOf" srcId="{0FE0A9CE-7CA9-4BDF-A781-89D3ACDE27F0}" destId="{C68E5591-8A88-4CE7-A1A9-876740FA85A3}" srcOrd="1" destOrd="0" presId="urn:microsoft.com/office/officeart/2005/8/layout/hierarchy1"/>
    <dgm:cxn modelId="{877C094A-7DA0-41F9-AA99-DD4A70871C5C}" type="presParOf" srcId="{AF336774-4BE1-4089-8422-680919A2EC73}" destId="{EB8A0225-F8D1-45D7-99AF-113C2F9C5666}" srcOrd="1" destOrd="0" presId="urn:microsoft.com/office/officeart/2005/8/layout/hierarchy1"/>
    <dgm:cxn modelId="{B6C34FDB-9366-4CF6-8946-60A349EBD251}" type="presParOf" srcId="{EB8A0225-F8D1-45D7-99AF-113C2F9C5666}" destId="{D50F5B70-16E4-4291-B641-FC0D8190FA40}" srcOrd="0" destOrd="0" presId="urn:microsoft.com/office/officeart/2005/8/layout/hierarchy1"/>
    <dgm:cxn modelId="{75F4D602-B9F4-4138-B7E7-9CD1C9D36CF7}" type="presParOf" srcId="{D50F5B70-16E4-4291-B641-FC0D8190FA40}" destId="{5B118D72-7C28-4215-89A5-BC329AA3E8B5}" srcOrd="0" destOrd="0" presId="urn:microsoft.com/office/officeart/2005/8/layout/hierarchy1"/>
    <dgm:cxn modelId="{CD9B598B-4505-4F7F-8809-425CB7F558F4}" type="presParOf" srcId="{D50F5B70-16E4-4291-B641-FC0D8190FA40}" destId="{FF100EEB-2B59-478A-A600-D16EC908F8C4}" srcOrd="1" destOrd="0" presId="urn:microsoft.com/office/officeart/2005/8/layout/hierarchy1"/>
    <dgm:cxn modelId="{1A41FB0B-A455-4D73-AEDD-FCAF067A9973}" type="presParOf" srcId="{EB8A0225-F8D1-45D7-99AF-113C2F9C5666}" destId="{ADF2B327-24FD-43DA-BA14-E623656E926D}" srcOrd="1" destOrd="0" presId="urn:microsoft.com/office/officeart/2005/8/layout/hierarchy1"/>
    <dgm:cxn modelId="{919B23D6-A813-47E3-9D04-AEF2E3B5C692}" type="presParOf" srcId="{AF336774-4BE1-4089-8422-680919A2EC73}" destId="{26A53757-DA86-45B3-8FDE-D76B14DF27BE}" srcOrd="2" destOrd="0" presId="urn:microsoft.com/office/officeart/2005/8/layout/hierarchy1"/>
    <dgm:cxn modelId="{39366404-407E-4204-A0C6-740F6DDF1E71}" type="presParOf" srcId="{26A53757-DA86-45B3-8FDE-D76B14DF27BE}" destId="{06347AFE-8D27-47F6-BA76-C6C001DE7F80}" srcOrd="0" destOrd="0" presId="urn:microsoft.com/office/officeart/2005/8/layout/hierarchy1"/>
    <dgm:cxn modelId="{8D6AF1D0-55B8-4F73-AB94-9F5A6A457EF8}" type="presParOf" srcId="{06347AFE-8D27-47F6-BA76-C6C001DE7F80}" destId="{123D593B-B2B2-4C2B-AC99-C37D8471CCF3}" srcOrd="0" destOrd="0" presId="urn:microsoft.com/office/officeart/2005/8/layout/hierarchy1"/>
    <dgm:cxn modelId="{A2FA97FA-CFE4-4203-BF9B-29972975E221}" type="presParOf" srcId="{06347AFE-8D27-47F6-BA76-C6C001DE7F80}" destId="{2DB15833-587E-493F-BC42-E062A39D2B90}" srcOrd="1" destOrd="0" presId="urn:microsoft.com/office/officeart/2005/8/layout/hierarchy1"/>
    <dgm:cxn modelId="{FF83EB62-4EE3-41E2-B31E-1886C5EE2A03}" type="presParOf" srcId="{26A53757-DA86-45B3-8FDE-D76B14DF27BE}" destId="{0B326C52-0CD9-4495-8964-83C9D6B3430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1533D2-6E83-4C2A-9B47-39C2BD86333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9AD0722-9184-4FF7-AD13-6AFAC81BB8FF}">
      <dgm:prSet/>
      <dgm:spPr/>
      <dgm:t>
        <a:bodyPr/>
        <a:lstStyle/>
        <a:p>
          <a:r>
            <a:rPr lang="en-US"/>
            <a:t>The National Decision Model (NDM) seeks to provide the decision-making basis and ethical underpinning to structure a rationale of what police officers do, or do not do, during policing activities such as attending an incident.</a:t>
          </a:r>
        </a:p>
      </dgm:t>
    </dgm:pt>
    <dgm:pt modelId="{CAC87BF7-E8BC-4F43-9F85-C01361A2700B}" type="parTrans" cxnId="{8210E3B8-A648-4A94-88F1-75A545EF1878}">
      <dgm:prSet/>
      <dgm:spPr/>
      <dgm:t>
        <a:bodyPr/>
        <a:lstStyle/>
        <a:p>
          <a:endParaRPr lang="en-US"/>
        </a:p>
      </dgm:t>
    </dgm:pt>
    <dgm:pt modelId="{64F57AF5-E1BB-4715-83AA-8D42B652373E}" type="sibTrans" cxnId="{8210E3B8-A648-4A94-88F1-75A545EF1878}">
      <dgm:prSet/>
      <dgm:spPr/>
      <dgm:t>
        <a:bodyPr/>
        <a:lstStyle/>
        <a:p>
          <a:endParaRPr lang="en-US"/>
        </a:p>
      </dgm:t>
    </dgm:pt>
    <dgm:pt modelId="{B9912687-E1FC-43F1-ACF9-B36E2248E5AB}">
      <dgm:prSet/>
      <dgm:spPr/>
      <dgm:t>
        <a:bodyPr/>
        <a:lstStyle/>
        <a:p>
          <a:r>
            <a:rPr lang="en-US"/>
            <a:t>The model consists of a number of stages which police officers work through to aid decision-making, with the policing </a:t>
          </a:r>
          <a:r>
            <a:rPr lang="en-US" b="1"/>
            <a:t>Code of Ethics</a:t>
          </a:r>
          <a:r>
            <a:rPr lang="en-US"/>
            <a:t> being central.</a:t>
          </a:r>
        </a:p>
      </dgm:t>
    </dgm:pt>
    <dgm:pt modelId="{1CBD06E5-AA9B-4A83-B965-26117A45BADE}" type="parTrans" cxnId="{3A0FE0BF-22D7-4D7C-815E-0D1E637D1B5E}">
      <dgm:prSet/>
      <dgm:spPr/>
      <dgm:t>
        <a:bodyPr/>
        <a:lstStyle/>
        <a:p>
          <a:endParaRPr lang="en-US"/>
        </a:p>
      </dgm:t>
    </dgm:pt>
    <dgm:pt modelId="{CB7EC340-A9A3-41E8-B4F8-5020BEE16417}" type="sibTrans" cxnId="{3A0FE0BF-22D7-4D7C-815E-0D1E637D1B5E}">
      <dgm:prSet/>
      <dgm:spPr/>
      <dgm:t>
        <a:bodyPr/>
        <a:lstStyle/>
        <a:p>
          <a:endParaRPr lang="en-US"/>
        </a:p>
      </dgm:t>
    </dgm:pt>
    <dgm:pt modelId="{94F64B1B-F803-4FD2-87CB-85489FE3166A}">
      <dgm:prSet/>
      <dgm:spPr/>
      <dgm:t>
        <a:bodyPr/>
        <a:lstStyle/>
        <a:p>
          <a:r>
            <a:rPr lang="en-US"/>
            <a:t>The wording of the NDM is mainly drawn from operational police culture, but the intention is that anyone making decisions in the police service (both operational and non-operational) should use it.</a:t>
          </a:r>
        </a:p>
      </dgm:t>
    </dgm:pt>
    <dgm:pt modelId="{5864CC07-286B-4FE6-B46E-6D073135D64D}" type="parTrans" cxnId="{8E1C7F88-63AF-4ADA-BFCE-760A7E23FC7F}">
      <dgm:prSet/>
      <dgm:spPr/>
      <dgm:t>
        <a:bodyPr/>
        <a:lstStyle/>
        <a:p>
          <a:endParaRPr lang="en-US"/>
        </a:p>
      </dgm:t>
    </dgm:pt>
    <dgm:pt modelId="{17FD91C8-5DC6-4BB2-86C5-E701544A3FA2}" type="sibTrans" cxnId="{8E1C7F88-63AF-4ADA-BFCE-760A7E23FC7F}">
      <dgm:prSet/>
      <dgm:spPr/>
      <dgm:t>
        <a:bodyPr/>
        <a:lstStyle/>
        <a:p>
          <a:endParaRPr lang="en-US"/>
        </a:p>
      </dgm:t>
    </dgm:pt>
    <dgm:pt modelId="{137A2439-6568-4DD3-A131-0D5AC3F12EC9}" type="pres">
      <dgm:prSet presAssocID="{2B1533D2-6E83-4C2A-9B47-39C2BD86333E}" presName="linear" presStyleCnt="0">
        <dgm:presLayoutVars>
          <dgm:animLvl val="lvl"/>
          <dgm:resizeHandles val="exact"/>
        </dgm:presLayoutVars>
      </dgm:prSet>
      <dgm:spPr/>
    </dgm:pt>
    <dgm:pt modelId="{02474CE7-36C9-42AA-A729-D7AD4A8068F5}" type="pres">
      <dgm:prSet presAssocID="{69AD0722-9184-4FF7-AD13-6AFAC81BB8FF}" presName="parentText" presStyleLbl="node1" presStyleIdx="0" presStyleCnt="3">
        <dgm:presLayoutVars>
          <dgm:chMax val="0"/>
          <dgm:bulletEnabled val="1"/>
        </dgm:presLayoutVars>
      </dgm:prSet>
      <dgm:spPr/>
    </dgm:pt>
    <dgm:pt modelId="{1DD69C81-DBC8-45F6-AB0F-59B6090D8514}" type="pres">
      <dgm:prSet presAssocID="{64F57AF5-E1BB-4715-83AA-8D42B652373E}" presName="spacer" presStyleCnt="0"/>
      <dgm:spPr/>
    </dgm:pt>
    <dgm:pt modelId="{AD17FC13-CFDC-4176-923F-07C32ED0B776}" type="pres">
      <dgm:prSet presAssocID="{B9912687-E1FC-43F1-ACF9-B36E2248E5AB}" presName="parentText" presStyleLbl="node1" presStyleIdx="1" presStyleCnt="3">
        <dgm:presLayoutVars>
          <dgm:chMax val="0"/>
          <dgm:bulletEnabled val="1"/>
        </dgm:presLayoutVars>
      </dgm:prSet>
      <dgm:spPr/>
    </dgm:pt>
    <dgm:pt modelId="{F81E8C15-3725-4516-B967-A933D862A556}" type="pres">
      <dgm:prSet presAssocID="{CB7EC340-A9A3-41E8-B4F8-5020BEE16417}" presName="spacer" presStyleCnt="0"/>
      <dgm:spPr/>
    </dgm:pt>
    <dgm:pt modelId="{AF0D783C-876F-45A3-A66F-EF6806056771}" type="pres">
      <dgm:prSet presAssocID="{94F64B1B-F803-4FD2-87CB-85489FE3166A}" presName="parentText" presStyleLbl="node1" presStyleIdx="2" presStyleCnt="3">
        <dgm:presLayoutVars>
          <dgm:chMax val="0"/>
          <dgm:bulletEnabled val="1"/>
        </dgm:presLayoutVars>
      </dgm:prSet>
      <dgm:spPr/>
    </dgm:pt>
  </dgm:ptLst>
  <dgm:cxnLst>
    <dgm:cxn modelId="{EBE99D73-AFA9-40AC-BC99-0F523417E00E}" type="presOf" srcId="{2B1533D2-6E83-4C2A-9B47-39C2BD86333E}" destId="{137A2439-6568-4DD3-A131-0D5AC3F12EC9}" srcOrd="0" destOrd="0" presId="urn:microsoft.com/office/officeart/2005/8/layout/vList2"/>
    <dgm:cxn modelId="{10B84079-A0D6-4C20-965D-E9776443A7EA}" type="presOf" srcId="{B9912687-E1FC-43F1-ACF9-B36E2248E5AB}" destId="{AD17FC13-CFDC-4176-923F-07C32ED0B776}" srcOrd="0" destOrd="0" presId="urn:microsoft.com/office/officeart/2005/8/layout/vList2"/>
    <dgm:cxn modelId="{E67EF383-AE65-4340-9168-272FDBE74A2D}" type="presOf" srcId="{94F64B1B-F803-4FD2-87CB-85489FE3166A}" destId="{AF0D783C-876F-45A3-A66F-EF6806056771}" srcOrd="0" destOrd="0" presId="urn:microsoft.com/office/officeart/2005/8/layout/vList2"/>
    <dgm:cxn modelId="{8E1C7F88-63AF-4ADA-BFCE-760A7E23FC7F}" srcId="{2B1533D2-6E83-4C2A-9B47-39C2BD86333E}" destId="{94F64B1B-F803-4FD2-87CB-85489FE3166A}" srcOrd="2" destOrd="0" parTransId="{5864CC07-286B-4FE6-B46E-6D073135D64D}" sibTransId="{17FD91C8-5DC6-4BB2-86C5-E701544A3FA2}"/>
    <dgm:cxn modelId="{8210E3B8-A648-4A94-88F1-75A545EF1878}" srcId="{2B1533D2-6E83-4C2A-9B47-39C2BD86333E}" destId="{69AD0722-9184-4FF7-AD13-6AFAC81BB8FF}" srcOrd="0" destOrd="0" parTransId="{CAC87BF7-E8BC-4F43-9F85-C01361A2700B}" sibTransId="{64F57AF5-E1BB-4715-83AA-8D42B652373E}"/>
    <dgm:cxn modelId="{3A0FE0BF-22D7-4D7C-815E-0D1E637D1B5E}" srcId="{2B1533D2-6E83-4C2A-9B47-39C2BD86333E}" destId="{B9912687-E1FC-43F1-ACF9-B36E2248E5AB}" srcOrd="1" destOrd="0" parTransId="{1CBD06E5-AA9B-4A83-B965-26117A45BADE}" sibTransId="{CB7EC340-A9A3-41E8-B4F8-5020BEE16417}"/>
    <dgm:cxn modelId="{26E5B1FA-B1BA-46F0-A5ED-99AAEA08534C}" type="presOf" srcId="{69AD0722-9184-4FF7-AD13-6AFAC81BB8FF}" destId="{02474CE7-36C9-42AA-A729-D7AD4A8068F5}" srcOrd="0" destOrd="0" presId="urn:microsoft.com/office/officeart/2005/8/layout/vList2"/>
    <dgm:cxn modelId="{7C15920D-44E5-45D0-ACDB-C20474042E23}" type="presParOf" srcId="{137A2439-6568-4DD3-A131-0D5AC3F12EC9}" destId="{02474CE7-36C9-42AA-A729-D7AD4A8068F5}" srcOrd="0" destOrd="0" presId="urn:microsoft.com/office/officeart/2005/8/layout/vList2"/>
    <dgm:cxn modelId="{4935DCA0-47BF-4754-94A3-4DC75A4AF4AB}" type="presParOf" srcId="{137A2439-6568-4DD3-A131-0D5AC3F12EC9}" destId="{1DD69C81-DBC8-45F6-AB0F-59B6090D8514}" srcOrd="1" destOrd="0" presId="urn:microsoft.com/office/officeart/2005/8/layout/vList2"/>
    <dgm:cxn modelId="{1C90AD7C-F45A-4ECB-9934-10EC90E3F531}" type="presParOf" srcId="{137A2439-6568-4DD3-A131-0D5AC3F12EC9}" destId="{AD17FC13-CFDC-4176-923F-07C32ED0B776}" srcOrd="2" destOrd="0" presId="urn:microsoft.com/office/officeart/2005/8/layout/vList2"/>
    <dgm:cxn modelId="{B85FA3B1-A3AF-4EAD-B490-BCBAB58A31B7}" type="presParOf" srcId="{137A2439-6568-4DD3-A131-0D5AC3F12EC9}" destId="{F81E8C15-3725-4516-B967-A933D862A556}" srcOrd="3" destOrd="0" presId="urn:microsoft.com/office/officeart/2005/8/layout/vList2"/>
    <dgm:cxn modelId="{BFEAF32B-D563-4E7F-8492-9B5E61B50771}" type="presParOf" srcId="{137A2439-6568-4DD3-A131-0D5AC3F12EC9}" destId="{AF0D783C-876F-45A3-A66F-EF680605677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088407-595E-41FE-825E-9E30869D176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34CDCDA-DA1C-4250-86AF-24A5C157BDE4}">
      <dgm:prSet/>
      <dgm:spPr/>
      <dgm:t>
        <a:bodyPr/>
        <a:lstStyle/>
        <a:p>
          <a:r>
            <a:rPr lang="en-US"/>
            <a:t>To help you apply ethical concepts in decision making, Davis (2014) suggested the use of ethical ‘tests’ and the tests below are adapted from his suggestions:</a:t>
          </a:r>
        </a:p>
      </dgm:t>
    </dgm:pt>
    <dgm:pt modelId="{1D1B95C2-6C2D-494D-902A-EF09D8FBBBDE}" type="parTrans" cxnId="{A712A70E-387C-4058-A612-74789FBAD062}">
      <dgm:prSet/>
      <dgm:spPr/>
      <dgm:t>
        <a:bodyPr/>
        <a:lstStyle/>
        <a:p>
          <a:endParaRPr lang="en-US"/>
        </a:p>
      </dgm:t>
    </dgm:pt>
    <dgm:pt modelId="{B73E0FD9-E56D-47E9-836D-4B9321974B3B}" type="sibTrans" cxnId="{A712A70E-387C-4058-A612-74789FBAD062}">
      <dgm:prSet/>
      <dgm:spPr/>
      <dgm:t>
        <a:bodyPr/>
        <a:lstStyle/>
        <a:p>
          <a:endParaRPr lang="en-US"/>
        </a:p>
      </dgm:t>
    </dgm:pt>
    <dgm:pt modelId="{4AD4F67F-DA14-4622-A67A-04E2C20DBD9D}">
      <dgm:prSet/>
      <dgm:spPr/>
      <dgm:t>
        <a:bodyPr/>
        <a:lstStyle/>
        <a:p>
          <a:r>
            <a:rPr lang="en-US" b="1"/>
            <a:t>Harm test-</a:t>
          </a:r>
          <a:r>
            <a:rPr lang="en-US"/>
            <a:t>Does this option do less harm than any alternative?</a:t>
          </a:r>
        </a:p>
      </dgm:t>
    </dgm:pt>
    <dgm:pt modelId="{98FAA1D3-692D-47EC-8CDF-D1538918FD7B}" type="parTrans" cxnId="{D907C10A-BA68-4CE4-9A66-F41949701EE8}">
      <dgm:prSet/>
      <dgm:spPr/>
      <dgm:t>
        <a:bodyPr/>
        <a:lstStyle/>
        <a:p>
          <a:endParaRPr lang="en-US"/>
        </a:p>
      </dgm:t>
    </dgm:pt>
    <dgm:pt modelId="{0D5A46E4-474B-47C4-8EF9-31D4EC582070}" type="sibTrans" cxnId="{D907C10A-BA68-4CE4-9A66-F41949701EE8}">
      <dgm:prSet/>
      <dgm:spPr/>
      <dgm:t>
        <a:bodyPr/>
        <a:lstStyle/>
        <a:p>
          <a:endParaRPr lang="en-US"/>
        </a:p>
      </dgm:t>
    </dgm:pt>
    <dgm:pt modelId="{DDE1E99C-461D-484D-8C07-3D3873C453FC}">
      <dgm:prSet/>
      <dgm:spPr/>
      <dgm:t>
        <a:bodyPr/>
        <a:lstStyle/>
        <a:p>
          <a:r>
            <a:rPr lang="en-US" b="1"/>
            <a:t>Rights test-</a:t>
          </a:r>
          <a:r>
            <a:rPr lang="en-US"/>
            <a:t>Would this option violate anyone’s rights, especially a human right?</a:t>
          </a:r>
        </a:p>
      </dgm:t>
    </dgm:pt>
    <dgm:pt modelId="{B48845C6-B13F-4E09-B011-E35BE1146E78}" type="parTrans" cxnId="{36BBA81B-95DA-44E6-B721-21CF17DC3ACD}">
      <dgm:prSet/>
      <dgm:spPr/>
      <dgm:t>
        <a:bodyPr/>
        <a:lstStyle/>
        <a:p>
          <a:endParaRPr lang="en-US"/>
        </a:p>
      </dgm:t>
    </dgm:pt>
    <dgm:pt modelId="{879A77DB-5B69-42DC-A0C3-493AE5A47965}" type="sibTrans" cxnId="{36BBA81B-95DA-44E6-B721-21CF17DC3ACD}">
      <dgm:prSet/>
      <dgm:spPr/>
      <dgm:t>
        <a:bodyPr/>
        <a:lstStyle/>
        <a:p>
          <a:endParaRPr lang="en-US"/>
        </a:p>
      </dgm:t>
    </dgm:pt>
    <dgm:pt modelId="{1B4977D1-3AF4-4EE2-88D0-E249F0FC8F4C}">
      <dgm:prSet/>
      <dgm:spPr/>
      <dgm:t>
        <a:bodyPr/>
        <a:lstStyle/>
        <a:p>
          <a:r>
            <a:rPr lang="en-US" b="1"/>
            <a:t>Colleague test-</a:t>
          </a:r>
          <a:r>
            <a:rPr lang="en-US"/>
            <a:t>What might my colleagues say when I describe my problem?</a:t>
          </a:r>
        </a:p>
      </dgm:t>
    </dgm:pt>
    <dgm:pt modelId="{2045D0F0-30E8-4E87-81D1-EC6746081D8F}" type="parTrans" cxnId="{2E6FAEB4-274C-4796-84C9-F1BE31D4E470}">
      <dgm:prSet/>
      <dgm:spPr/>
      <dgm:t>
        <a:bodyPr/>
        <a:lstStyle/>
        <a:p>
          <a:endParaRPr lang="en-US"/>
        </a:p>
      </dgm:t>
    </dgm:pt>
    <dgm:pt modelId="{DD0FE4A6-9C0F-4175-B3EB-9745BF0BA286}" type="sibTrans" cxnId="{2E6FAEB4-274C-4796-84C9-F1BE31D4E470}">
      <dgm:prSet/>
      <dgm:spPr/>
      <dgm:t>
        <a:bodyPr/>
        <a:lstStyle/>
        <a:p>
          <a:endParaRPr lang="en-US"/>
        </a:p>
      </dgm:t>
    </dgm:pt>
    <dgm:pt modelId="{0564FF1C-363C-41F0-8D32-38AC7EDBB9D5}">
      <dgm:prSet/>
      <dgm:spPr/>
      <dgm:t>
        <a:bodyPr/>
        <a:lstStyle/>
        <a:p>
          <a:r>
            <a:rPr lang="en-US" b="1"/>
            <a:t>Defensibility test-</a:t>
          </a:r>
          <a:r>
            <a:rPr lang="en-US"/>
            <a:t>How would I defend my choice of this option before a local council meeting, a committee of my peers, or my parents?</a:t>
          </a:r>
        </a:p>
      </dgm:t>
    </dgm:pt>
    <dgm:pt modelId="{23FDF511-2210-4965-B249-50ED385BDD5E}" type="parTrans" cxnId="{95C008B2-9906-480F-B5E1-310EDAF8CAEB}">
      <dgm:prSet/>
      <dgm:spPr/>
      <dgm:t>
        <a:bodyPr/>
        <a:lstStyle/>
        <a:p>
          <a:endParaRPr lang="en-US"/>
        </a:p>
      </dgm:t>
    </dgm:pt>
    <dgm:pt modelId="{A4C76A98-A010-4BDA-B684-C44E2538FFDA}" type="sibTrans" cxnId="{95C008B2-9906-480F-B5E1-310EDAF8CAEB}">
      <dgm:prSet/>
      <dgm:spPr/>
      <dgm:t>
        <a:bodyPr/>
        <a:lstStyle/>
        <a:p>
          <a:endParaRPr lang="en-US"/>
        </a:p>
      </dgm:t>
    </dgm:pt>
    <dgm:pt modelId="{18B47435-C242-4072-8ED1-BF64F3FFADCB}">
      <dgm:prSet/>
      <dgm:spPr/>
      <dgm:t>
        <a:bodyPr/>
        <a:lstStyle/>
        <a:p>
          <a:r>
            <a:rPr lang="en-US" b="1"/>
            <a:t>Professional test-</a:t>
          </a:r>
          <a:r>
            <a:rPr lang="en-US"/>
            <a:t>How would the Professional Standards Department view my decision?</a:t>
          </a:r>
        </a:p>
      </dgm:t>
    </dgm:pt>
    <dgm:pt modelId="{737E1E0C-E7D3-4EF4-9E37-EE20514F86AB}" type="parTrans" cxnId="{B513ED1B-8877-4513-B64A-1BEA31260567}">
      <dgm:prSet/>
      <dgm:spPr/>
      <dgm:t>
        <a:bodyPr/>
        <a:lstStyle/>
        <a:p>
          <a:endParaRPr lang="en-US"/>
        </a:p>
      </dgm:t>
    </dgm:pt>
    <dgm:pt modelId="{25AE01BC-7762-4C13-9D78-638130F2EEC3}" type="sibTrans" cxnId="{B513ED1B-8877-4513-B64A-1BEA31260567}">
      <dgm:prSet/>
      <dgm:spPr/>
      <dgm:t>
        <a:bodyPr/>
        <a:lstStyle/>
        <a:p>
          <a:endParaRPr lang="en-US"/>
        </a:p>
      </dgm:t>
    </dgm:pt>
    <dgm:pt modelId="{113781A6-EA66-4675-9CD7-DB6C10298603}">
      <dgm:prSet/>
      <dgm:spPr/>
      <dgm:t>
        <a:bodyPr/>
        <a:lstStyle/>
        <a:p>
          <a:r>
            <a:rPr lang="en-US" b="1"/>
            <a:t>Organisational test-</a:t>
          </a:r>
          <a:r>
            <a:rPr lang="en-US"/>
            <a:t>How might the Chief Constable view my decision?</a:t>
          </a:r>
        </a:p>
      </dgm:t>
    </dgm:pt>
    <dgm:pt modelId="{3C837FFB-2673-4151-A8FD-A0F3DA1D549B}" type="parTrans" cxnId="{9A70964F-3847-4892-879D-9189EDF706AE}">
      <dgm:prSet/>
      <dgm:spPr/>
      <dgm:t>
        <a:bodyPr/>
        <a:lstStyle/>
        <a:p>
          <a:endParaRPr lang="en-US"/>
        </a:p>
      </dgm:t>
    </dgm:pt>
    <dgm:pt modelId="{A02E74A4-F6DB-4243-88D2-9B2D372EC2E0}" type="sibTrans" cxnId="{9A70964F-3847-4892-879D-9189EDF706AE}">
      <dgm:prSet/>
      <dgm:spPr/>
      <dgm:t>
        <a:bodyPr/>
        <a:lstStyle/>
        <a:p>
          <a:endParaRPr lang="en-US"/>
        </a:p>
      </dgm:t>
    </dgm:pt>
    <dgm:pt modelId="{9B1F7105-A106-4375-99FD-E5CD78DDD3F7}">
      <dgm:prSet/>
      <dgm:spPr/>
      <dgm:t>
        <a:bodyPr/>
        <a:lstStyle/>
        <a:p>
          <a:r>
            <a:rPr lang="en-US" b="1"/>
            <a:t>Virtue test-</a:t>
          </a:r>
          <a:r>
            <a:rPr lang="en-US"/>
            <a:t>What would I become if I chose this option often?</a:t>
          </a:r>
        </a:p>
      </dgm:t>
    </dgm:pt>
    <dgm:pt modelId="{AB1695FA-3C15-4AB9-9C66-18FA81074282}" type="parTrans" cxnId="{F59FB11F-ED84-42ED-81AF-8222F1BE0CB7}">
      <dgm:prSet/>
      <dgm:spPr/>
      <dgm:t>
        <a:bodyPr/>
        <a:lstStyle/>
        <a:p>
          <a:endParaRPr lang="en-US"/>
        </a:p>
      </dgm:t>
    </dgm:pt>
    <dgm:pt modelId="{7858D250-A6D9-4427-8B55-E10A392D6301}" type="sibTrans" cxnId="{F59FB11F-ED84-42ED-81AF-8222F1BE0CB7}">
      <dgm:prSet/>
      <dgm:spPr/>
      <dgm:t>
        <a:bodyPr/>
        <a:lstStyle/>
        <a:p>
          <a:endParaRPr lang="en-US"/>
        </a:p>
      </dgm:t>
    </dgm:pt>
    <dgm:pt modelId="{84BCFB65-69CD-4192-921E-85AA7EC4DA4A}">
      <dgm:prSet/>
      <dgm:spPr/>
      <dgm:t>
        <a:bodyPr/>
        <a:lstStyle/>
        <a:p>
          <a:r>
            <a:rPr lang="en-US" b="1"/>
            <a:t>Publicity test-</a:t>
          </a:r>
          <a:r>
            <a:rPr lang="en-US"/>
            <a:t>Would I want my choice of this option published in the newspaper?</a:t>
          </a:r>
        </a:p>
      </dgm:t>
    </dgm:pt>
    <dgm:pt modelId="{28E1B997-7439-479F-A22C-251854F1A8A2}" type="parTrans" cxnId="{DDEE5D83-3C01-49E2-BB34-73132C8EE4F0}">
      <dgm:prSet/>
      <dgm:spPr/>
      <dgm:t>
        <a:bodyPr/>
        <a:lstStyle/>
        <a:p>
          <a:endParaRPr lang="en-US"/>
        </a:p>
      </dgm:t>
    </dgm:pt>
    <dgm:pt modelId="{E1543C02-D22B-47F5-A7F9-C32757D5D48B}" type="sibTrans" cxnId="{DDEE5D83-3C01-49E2-BB34-73132C8EE4F0}">
      <dgm:prSet/>
      <dgm:spPr/>
      <dgm:t>
        <a:bodyPr/>
        <a:lstStyle/>
        <a:p>
          <a:endParaRPr lang="en-US"/>
        </a:p>
      </dgm:t>
    </dgm:pt>
    <dgm:pt modelId="{50CB9E6B-189E-410D-A841-4F2228D50281}" type="pres">
      <dgm:prSet presAssocID="{80088407-595E-41FE-825E-9E30869D176D}" presName="linear" presStyleCnt="0">
        <dgm:presLayoutVars>
          <dgm:animLvl val="lvl"/>
          <dgm:resizeHandles val="exact"/>
        </dgm:presLayoutVars>
      </dgm:prSet>
      <dgm:spPr/>
    </dgm:pt>
    <dgm:pt modelId="{7F9FE66D-9D31-45A5-84BB-769921915E23}" type="pres">
      <dgm:prSet presAssocID="{734CDCDA-DA1C-4250-86AF-24A5C157BDE4}" presName="parentText" presStyleLbl="node1" presStyleIdx="0" presStyleCnt="9">
        <dgm:presLayoutVars>
          <dgm:chMax val="0"/>
          <dgm:bulletEnabled val="1"/>
        </dgm:presLayoutVars>
      </dgm:prSet>
      <dgm:spPr/>
    </dgm:pt>
    <dgm:pt modelId="{B54F40B9-2BA2-4E58-83AC-3000FE9C4B1D}" type="pres">
      <dgm:prSet presAssocID="{B73E0FD9-E56D-47E9-836D-4B9321974B3B}" presName="spacer" presStyleCnt="0"/>
      <dgm:spPr/>
    </dgm:pt>
    <dgm:pt modelId="{D4245AA5-3A2C-4F8A-8E5E-C38F84FC09E4}" type="pres">
      <dgm:prSet presAssocID="{4AD4F67F-DA14-4622-A67A-04E2C20DBD9D}" presName="parentText" presStyleLbl="node1" presStyleIdx="1" presStyleCnt="9">
        <dgm:presLayoutVars>
          <dgm:chMax val="0"/>
          <dgm:bulletEnabled val="1"/>
        </dgm:presLayoutVars>
      </dgm:prSet>
      <dgm:spPr/>
    </dgm:pt>
    <dgm:pt modelId="{693D9D8D-997F-41D5-8CF3-8D7A5C532529}" type="pres">
      <dgm:prSet presAssocID="{0D5A46E4-474B-47C4-8EF9-31D4EC582070}" presName="spacer" presStyleCnt="0"/>
      <dgm:spPr/>
    </dgm:pt>
    <dgm:pt modelId="{82272DE7-BF41-449E-BADA-2EA0E85C691F}" type="pres">
      <dgm:prSet presAssocID="{DDE1E99C-461D-484D-8C07-3D3873C453FC}" presName="parentText" presStyleLbl="node1" presStyleIdx="2" presStyleCnt="9">
        <dgm:presLayoutVars>
          <dgm:chMax val="0"/>
          <dgm:bulletEnabled val="1"/>
        </dgm:presLayoutVars>
      </dgm:prSet>
      <dgm:spPr/>
    </dgm:pt>
    <dgm:pt modelId="{EB3F3572-9F5F-4AD3-9280-6A35E5692E89}" type="pres">
      <dgm:prSet presAssocID="{879A77DB-5B69-42DC-A0C3-493AE5A47965}" presName="spacer" presStyleCnt="0"/>
      <dgm:spPr/>
    </dgm:pt>
    <dgm:pt modelId="{59364903-6E55-492C-92EF-7F34959A1E90}" type="pres">
      <dgm:prSet presAssocID="{1B4977D1-3AF4-4EE2-88D0-E249F0FC8F4C}" presName="parentText" presStyleLbl="node1" presStyleIdx="3" presStyleCnt="9">
        <dgm:presLayoutVars>
          <dgm:chMax val="0"/>
          <dgm:bulletEnabled val="1"/>
        </dgm:presLayoutVars>
      </dgm:prSet>
      <dgm:spPr/>
    </dgm:pt>
    <dgm:pt modelId="{AEBB1F48-71A9-449A-90E7-32548BECDC3E}" type="pres">
      <dgm:prSet presAssocID="{DD0FE4A6-9C0F-4175-B3EB-9745BF0BA286}" presName="spacer" presStyleCnt="0"/>
      <dgm:spPr/>
    </dgm:pt>
    <dgm:pt modelId="{059C511A-9EBC-4E0A-96E1-DD46CD6E7D4F}" type="pres">
      <dgm:prSet presAssocID="{0564FF1C-363C-41F0-8D32-38AC7EDBB9D5}" presName="parentText" presStyleLbl="node1" presStyleIdx="4" presStyleCnt="9">
        <dgm:presLayoutVars>
          <dgm:chMax val="0"/>
          <dgm:bulletEnabled val="1"/>
        </dgm:presLayoutVars>
      </dgm:prSet>
      <dgm:spPr/>
    </dgm:pt>
    <dgm:pt modelId="{673080FA-2FB8-4098-9792-F1268EF6BE5F}" type="pres">
      <dgm:prSet presAssocID="{A4C76A98-A010-4BDA-B684-C44E2538FFDA}" presName="spacer" presStyleCnt="0"/>
      <dgm:spPr/>
    </dgm:pt>
    <dgm:pt modelId="{FE7510CA-7E35-42EA-AA12-7A742E867EA0}" type="pres">
      <dgm:prSet presAssocID="{18B47435-C242-4072-8ED1-BF64F3FFADCB}" presName="parentText" presStyleLbl="node1" presStyleIdx="5" presStyleCnt="9">
        <dgm:presLayoutVars>
          <dgm:chMax val="0"/>
          <dgm:bulletEnabled val="1"/>
        </dgm:presLayoutVars>
      </dgm:prSet>
      <dgm:spPr/>
    </dgm:pt>
    <dgm:pt modelId="{CB1D52B8-7A92-432F-8A88-98C78F404BCA}" type="pres">
      <dgm:prSet presAssocID="{25AE01BC-7762-4C13-9D78-638130F2EEC3}" presName="spacer" presStyleCnt="0"/>
      <dgm:spPr/>
    </dgm:pt>
    <dgm:pt modelId="{EBC6B2FC-27D0-485C-A522-E2EEDCB27113}" type="pres">
      <dgm:prSet presAssocID="{113781A6-EA66-4675-9CD7-DB6C10298603}" presName="parentText" presStyleLbl="node1" presStyleIdx="6" presStyleCnt="9">
        <dgm:presLayoutVars>
          <dgm:chMax val="0"/>
          <dgm:bulletEnabled val="1"/>
        </dgm:presLayoutVars>
      </dgm:prSet>
      <dgm:spPr/>
    </dgm:pt>
    <dgm:pt modelId="{10CA8689-B53A-4C0F-A0DF-8EFAF570237C}" type="pres">
      <dgm:prSet presAssocID="{A02E74A4-F6DB-4243-88D2-9B2D372EC2E0}" presName="spacer" presStyleCnt="0"/>
      <dgm:spPr/>
    </dgm:pt>
    <dgm:pt modelId="{2D821530-8421-436B-8207-3FD885637BD3}" type="pres">
      <dgm:prSet presAssocID="{9B1F7105-A106-4375-99FD-E5CD78DDD3F7}" presName="parentText" presStyleLbl="node1" presStyleIdx="7" presStyleCnt="9">
        <dgm:presLayoutVars>
          <dgm:chMax val="0"/>
          <dgm:bulletEnabled val="1"/>
        </dgm:presLayoutVars>
      </dgm:prSet>
      <dgm:spPr/>
    </dgm:pt>
    <dgm:pt modelId="{D645103D-071D-47C0-BD25-CBB8484C9C5F}" type="pres">
      <dgm:prSet presAssocID="{7858D250-A6D9-4427-8B55-E10A392D6301}" presName="spacer" presStyleCnt="0"/>
      <dgm:spPr/>
    </dgm:pt>
    <dgm:pt modelId="{5541A0B3-535F-476F-B555-E05BE052C50D}" type="pres">
      <dgm:prSet presAssocID="{84BCFB65-69CD-4192-921E-85AA7EC4DA4A}" presName="parentText" presStyleLbl="node1" presStyleIdx="8" presStyleCnt="9">
        <dgm:presLayoutVars>
          <dgm:chMax val="0"/>
          <dgm:bulletEnabled val="1"/>
        </dgm:presLayoutVars>
      </dgm:prSet>
      <dgm:spPr/>
    </dgm:pt>
  </dgm:ptLst>
  <dgm:cxnLst>
    <dgm:cxn modelId="{552E8C01-6E1E-4529-A0C2-449F32F2FD13}" type="presOf" srcId="{9B1F7105-A106-4375-99FD-E5CD78DDD3F7}" destId="{2D821530-8421-436B-8207-3FD885637BD3}" srcOrd="0" destOrd="0" presId="urn:microsoft.com/office/officeart/2005/8/layout/vList2"/>
    <dgm:cxn modelId="{D907C10A-BA68-4CE4-9A66-F41949701EE8}" srcId="{80088407-595E-41FE-825E-9E30869D176D}" destId="{4AD4F67F-DA14-4622-A67A-04E2C20DBD9D}" srcOrd="1" destOrd="0" parTransId="{98FAA1D3-692D-47EC-8CDF-D1538918FD7B}" sibTransId="{0D5A46E4-474B-47C4-8EF9-31D4EC582070}"/>
    <dgm:cxn modelId="{EFCC560B-A755-4265-BB5C-B0B63C6C4FB9}" type="presOf" srcId="{1B4977D1-3AF4-4EE2-88D0-E249F0FC8F4C}" destId="{59364903-6E55-492C-92EF-7F34959A1E90}" srcOrd="0" destOrd="0" presId="urn:microsoft.com/office/officeart/2005/8/layout/vList2"/>
    <dgm:cxn modelId="{A712A70E-387C-4058-A612-74789FBAD062}" srcId="{80088407-595E-41FE-825E-9E30869D176D}" destId="{734CDCDA-DA1C-4250-86AF-24A5C157BDE4}" srcOrd="0" destOrd="0" parTransId="{1D1B95C2-6C2D-494D-902A-EF09D8FBBBDE}" sibTransId="{B73E0FD9-E56D-47E9-836D-4B9321974B3B}"/>
    <dgm:cxn modelId="{B2F48919-BDB7-4E97-95AF-2783E4214B54}" type="presOf" srcId="{84BCFB65-69CD-4192-921E-85AA7EC4DA4A}" destId="{5541A0B3-535F-476F-B555-E05BE052C50D}" srcOrd="0" destOrd="0" presId="urn:microsoft.com/office/officeart/2005/8/layout/vList2"/>
    <dgm:cxn modelId="{36BBA81B-95DA-44E6-B721-21CF17DC3ACD}" srcId="{80088407-595E-41FE-825E-9E30869D176D}" destId="{DDE1E99C-461D-484D-8C07-3D3873C453FC}" srcOrd="2" destOrd="0" parTransId="{B48845C6-B13F-4E09-B011-E35BE1146E78}" sibTransId="{879A77DB-5B69-42DC-A0C3-493AE5A47965}"/>
    <dgm:cxn modelId="{B513ED1B-8877-4513-B64A-1BEA31260567}" srcId="{80088407-595E-41FE-825E-9E30869D176D}" destId="{18B47435-C242-4072-8ED1-BF64F3FFADCB}" srcOrd="5" destOrd="0" parTransId="{737E1E0C-E7D3-4EF4-9E37-EE20514F86AB}" sibTransId="{25AE01BC-7762-4C13-9D78-638130F2EEC3}"/>
    <dgm:cxn modelId="{F59FB11F-ED84-42ED-81AF-8222F1BE0CB7}" srcId="{80088407-595E-41FE-825E-9E30869D176D}" destId="{9B1F7105-A106-4375-99FD-E5CD78DDD3F7}" srcOrd="7" destOrd="0" parTransId="{AB1695FA-3C15-4AB9-9C66-18FA81074282}" sibTransId="{7858D250-A6D9-4427-8B55-E10A392D6301}"/>
    <dgm:cxn modelId="{73A0935F-44F2-46D8-9D4D-18079363A297}" type="presOf" srcId="{113781A6-EA66-4675-9CD7-DB6C10298603}" destId="{EBC6B2FC-27D0-485C-A522-E2EEDCB27113}" srcOrd="0" destOrd="0" presId="urn:microsoft.com/office/officeart/2005/8/layout/vList2"/>
    <dgm:cxn modelId="{F3BAD864-0CFB-4DD7-94C3-786694A6FFCE}" type="presOf" srcId="{0564FF1C-363C-41F0-8D32-38AC7EDBB9D5}" destId="{059C511A-9EBC-4E0A-96E1-DD46CD6E7D4F}" srcOrd="0" destOrd="0" presId="urn:microsoft.com/office/officeart/2005/8/layout/vList2"/>
    <dgm:cxn modelId="{CB10834C-58EB-4028-A07D-4090EE0E8031}" type="presOf" srcId="{4AD4F67F-DA14-4622-A67A-04E2C20DBD9D}" destId="{D4245AA5-3A2C-4F8A-8E5E-C38F84FC09E4}" srcOrd="0" destOrd="0" presId="urn:microsoft.com/office/officeart/2005/8/layout/vList2"/>
    <dgm:cxn modelId="{E635544D-1033-4952-8357-9FD46E31CB2C}" type="presOf" srcId="{734CDCDA-DA1C-4250-86AF-24A5C157BDE4}" destId="{7F9FE66D-9D31-45A5-84BB-769921915E23}" srcOrd="0" destOrd="0" presId="urn:microsoft.com/office/officeart/2005/8/layout/vList2"/>
    <dgm:cxn modelId="{9A70964F-3847-4892-879D-9189EDF706AE}" srcId="{80088407-595E-41FE-825E-9E30869D176D}" destId="{113781A6-EA66-4675-9CD7-DB6C10298603}" srcOrd="6" destOrd="0" parTransId="{3C837FFB-2673-4151-A8FD-A0F3DA1D549B}" sibTransId="{A02E74A4-F6DB-4243-88D2-9B2D372EC2E0}"/>
    <dgm:cxn modelId="{DDEE5D83-3C01-49E2-BB34-73132C8EE4F0}" srcId="{80088407-595E-41FE-825E-9E30869D176D}" destId="{84BCFB65-69CD-4192-921E-85AA7EC4DA4A}" srcOrd="8" destOrd="0" parTransId="{28E1B997-7439-479F-A22C-251854F1A8A2}" sibTransId="{E1543C02-D22B-47F5-A7F9-C32757D5D48B}"/>
    <dgm:cxn modelId="{3583B0A8-F72F-4220-8B57-0D9934ED037B}" type="presOf" srcId="{80088407-595E-41FE-825E-9E30869D176D}" destId="{50CB9E6B-189E-410D-A841-4F2228D50281}" srcOrd="0" destOrd="0" presId="urn:microsoft.com/office/officeart/2005/8/layout/vList2"/>
    <dgm:cxn modelId="{95C008B2-9906-480F-B5E1-310EDAF8CAEB}" srcId="{80088407-595E-41FE-825E-9E30869D176D}" destId="{0564FF1C-363C-41F0-8D32-38AC7EDBB9D5}" srcOrd="4" destOrd="0" parTransId="{23FDF511-2210-4965-B249-50ED385BDD5E}" sibTransId="{A4C76A98-A010-4BDA-B684-C44E2538FFDA}"/>
    <dgm:cxn modelId="{2E6FAEB4-274C-4796-84C9-F1BE31D4E470}" srcId="{80088407-595E-41FE-825E-9E30869D176D}" destId="{1B4977D1-3AF4-4EE2-88D0-E249F0FC8F4C}" srcOrd="3" destOrd="0" parTransId="{2045D0F0-30E8-4E87-81D1-EC6746081D8F}" sibTransId="{DD0FE4A6-9C0F-4175-B3EB-9745BF0BA286}"/>
    <dgm:cxn modelId="{1B822DC5-9EB9-4169-91C3-7214F24C6F57}" type="presOf" srcId="{DDE1E99C-461D-484D-8C07-3D3873C453FC}" destId="{82272DE7-BF41-449E-BADA-2EA0E85C691F}" srcOrd="0" destOrd="0" presId="urn:microsoft.com/office/officeart/2005/8/layout/vList2"/>
    <dgm:cxn modelId="{24A320DC-9873-4382-A474-D4E7E352F09E}" type="presOf" srcId="{18B47435-C242-4072-8ED1-BF64F3FFADCB}" destId="{FE7510CA-7E35-42EA-AA12-7A742E867EA0}" srcOrd="0" destOrd="0" presId="urn:microsoft.com/office/officeart/2005/8/layout/vList2"/>
    <dgm:cxn modelId="{1DB6ADDD-3B12-45E4-919B-F4582E8914BB}" type="presParOf" srcId="{50CB9E6B-189E-410D-A841-4F2228D50281}" destId="{7F9FE66D-9D31-45A5-84BB-769921915E23}" srcOrd="0" destOrd="0" presId="urn:microsoft.com/office/officeart/2005/8/layout/vList2"/>
    <dgm:cxn modelId="{C9CA1CF1-184A-4B1D-A8EA-D5EF1E7D06F1}" type="presParOf" srcId="{50CB9E6B-189E-410D-A841-4F2228D50281}" destId="{B54F40B9-2BA2-4E58-83AC-3000FE9C4B1D}" srcOrd="1" destOrd="0" presId="urn:microsoft.com/office/officeart/2005/8/layout/vList2"/>
    <dgm:cxn modelId="{51528269-753D-4C8E-98B4-5C62187550C8}" type="presParOf" srcId="{50CB9E6B-189E-410D-A841-4F2228D50281}" destId="{D4245AA5-3A2C-4F8A-8E5E-C38F84FC09E4}" srcOrd="2" destOrd="0" presId="urn:microsoft.com/office/officeart/2005/8/layout/vList2"/>
    <dgm:cxn modelId="{8A233B01-87F2-4887-8D03-4A6EBE3BDAF5}" type="presParOf" srcId="{50CB9E6B-189E-410D-A841-4F2228D50281}" destId="{693D9D8D-997F-41D5-8CF3-8D7A5C532529}" srcOrd="3" destOrd="0" presId="urn:microsoft.com/office/officeart/2005/8/layout/vList2"/>
    <dgm:cxn modelId="{757EC487-1C66-4A96-ADB0-B02470213E24}" type="presParOf" srcId="{50CB9E6B-189E-410D-A841-4F2228D50281}" destId="{82272DE7-BF41-449E-BADA-2EA0E85C691F}" srcOrd="4" destOrd="0" presId="urn:microsoft.com/office/officeart/2005/8/layout/vList2"/>
    <dgm:cxn modelId="{9AE5ACAB-0536-4DF9-94B9-2223ADF2682A}" type="presParOf" srcId="{50CB9E6B-189E-410D-A841-4F2228D50281}" destId="{EB3F3572-9F5F-4AD3-9280-6A35E5692E89}" srcOrd="5" destOrd="0" presId="urn:microsoft.com/office/officeart/2005/8/layout/vList2"/>
    <dgm:cxn modelId="{9E1BA65A-E848-4F0C-ADD9-D43914AC49A3}" type="presParOf" srcId="{50CB9E6B-189E-410D-A841-4F2228D50281}" destId="{59364903-6E55-492C-92EF-7F34959A1E90}" srcOrd="6" destOrd="0" presId="urn:microsoft.com/office/officeart/2005/8/layout/vList2"/>
    <dgm:cxn modelId="{80FA635C-C45E-4F03-B97C-E6FF00DBB8D2}" type="presParOf" srcId="{50CB9E6B-189E-410D-A841-4F2228D50281}" destId="{AEBB1F48-71A9-449A-90E7-32548BECDC3E}" srcOrd="7" destOrd="0" presId="urn:microsoft.com/office/officeart/2005/8/layout/vList2"/>
    <dgm:cxn modelId="{F42B4DFE-35CD-46C6-8857-86AB8A03FEF7}" type="presParOf" srcId="{50CB9E6B-189E-410D-A841-4F2228D50281}" destId="{059C511A-9EBC-4E0A-96E1-DD46CD6E7D4F}" srcOrd="8" destOrd="0" presId="urn:microsoft.com/office/officeart/2005/8/layout/vList2"/>
    <dgm:cxn modelId="{330DD186-5E92-4725-AC7D-2C0FEEC80A89}" type="presParOf" srcId="{50CB9E6B-189E-410D-A841-4F2228D50281}" destId="{673080FA-2FB8-4098-9792-F1268EF6BE5F}" srcOrd="9" destOrd="0" presId="urn:microsoft.com/office/officeart/2005/8/layout/vList2"/>
    <dgm:cxn modelId="{572C56DB-F6B1-4F7F-BD0B-1EE847403A41}" type="presParOf" srcId="{50CB9E6B-189E-410D-A841-4F2228D50281}" destId="{FE7510CA-7E35-42EA-AA12-7A742E867EA0}" srcOrd="10" destOrd="0" presId="urn:microsoft.com/office/officeart/2005/8/layout/vList2"/>
    <dgm:cxn modelId="{F6D02986-30A6-4B61-806B-E644E19B19C9}" type="presParOf" srcId="{50CB9E6B-189E-410D-A841-4F2228D50281}" destId="{CB1D52B8-7A92-432F-8A88-98C78F404BCA}" srcOrd="11" destOrd="0" presId="urn:microsoft.com/office/officeart/2005/8/layout/vList2"/>
    <dgm:cxn modelId="{73EE3DC9-BF16-4437-BE54-B127ABD67A5D}" type="presParOf" srcId="{50CB9E6B-189E-410D-A841-4F2228D50281}" destId="{EBC6B2FC-27D0-485C-A522-E2EEDCB27113}" srcOrd="12" destOrd="0" presId="urn:microsoft.com/office/officeart/2005/8/layout/vList2"/>
    <dgm:cxn modelId="{120F13F9-2583-4CBA-8D79-9C1882F95ED1}" type="presParOf" srcId="{50CB9E6B-189E-410D-A841-4F2228D50281}" destId="{10CA8689-B53A-4C0F-A0DF-8EFAF570237C}" srcOrd="13" destOrd="0" presId="urn:microsoft.com/office/officeart/2005/8/layout/vList2"/>
    <dgm:cxn modelId="{BC762BD9-2AD4-4247-AE56-6B401DE86ECA}" type="presParOf" srcId="{50CB9E6B-189E-410D-A841-4F2228D50281}" destId="{2D821530-8421-436B-8207-3FD885637BD3}" srcOrd="14" destOrd="0" presId="urn:microsoft.com/office/officeart/2005/8/layout/vList2"/>
    <dgm:cxn modelId="{778728FE-ECF0-46FC-BA63-A12783FF8F19}" type="presParOf" srcId="{50CB9E6B-189E-410D-A841-4F2228D50281}" destId="{D645103D-071D-47C0-BD25-CBB8484C9C5F}" srcOrd="15" destOrd="0" presId="urn:microsoft.com/office/officeart/2005/8/layout/vList2"/>
    <dgm:cxn modelId="{58639AE6-2A6E-4420-9810-7FF17A0ECEC0}" type="presParOf" srcId="{50CB9E6B-189E-410D-A841-4F2228D50281}" destId="{5541A0B3-535F-476F-B555-E05BE052C50D}"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ABC9D4-7678-4964-A737-11268DF76D3E}">
      <dsp:nvSpPr>
        <dsp:cNvPr id="0" name=""/>
        <dsp:cNvSpPr/>
      </dsp:nvSpPr>
      <dsp:spPr>
        <a:xfrm>
          <a:off x="0"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19D262-41E4-4074-BD5D-E1D3ED6239D5}">
      <dsp:nvSpPr>
        <dsp:cNvPr id="0" name=""/>
        <dsp:cNvSpPr/>
      </dsp:nvSpPr>
      <dsp:spPr>
        <a:xfrm>
          <a:off x="324326"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 a police officer you will be required to make dozens of these types of decisions during every shift. </a:t>
          </a:r>
        </a:p>
      </dsp:txBody>
      <dsp:txXfrm>
        <a:off x="378614" y="886531"/>
        <a:ext cx="2810360" cy="1744948"/>
      </dsp:txXfrm>
    </dsp:sp>
    <dsp:sp modelId="{5B118D72-7C28-4215-89A5-BC329AA3E8B5}">
      <dsp:nvSpPr>
        <dsp:cNvPr id="0" name=""/>
        <dsp:cNvSpPr/>
      </dsp:nvSpPr>
      <dsp:spPr>
        <a:xfrm>
          <a:off x="3567588"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100EEB-2B59-478A-A600-D16EC908F8C4}">
      <dsp:nvSpPr>
        <dsp:cNvPr id="0" name=""/>
        <dsp:cNvSpPr/>
      </dsp:nvSpPr>
      <dsp:spPr>
        <a:xfrm>
          <a:off x="3891915"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Moreover, many of the decisions you will be expected to make as a police officer will make a difference to other people’s lives, in some cases a very profound difference. </a:t>
          </a:r>
        </a:p>
      </dsp:txBody>
      <dsp:txXfrm>
        <a:off x="3946203" y="886531"/>
        <a:ext cx="2810360" cy="1744948"/>
      </dsp:txXfrm>
    </dsp:sp>
    <dsp:sp modelId="{123D593B-B2B2-4C2B-AC99-C37D8471CCF3}">
      <dsp:nvSpPr>
        <dsp:cNvPr id="0" name=""/>
        <dsp:cNvSpPr/>
      </dsp:nvSpPr>
      <dsp:spPr>
        <a:xfrm>
          <a:off x="7135177"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B15833-587E-493F-BC42-E062A39D2B90}">
      <dsp:nvSpPr>
        <dsp:cNvPr id="0" name=""/>
        <dsp:cNvSpPr/>
      </dsp:nvSpPr>
      <dsp:spPr>
        <a:xfrm>
          <a:off x="7459503"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Far-reaching decisions will need to be made on a frequent basis, in many cases very quickly and sometimes on your own. </a:t>
          </a:r>
        </a:p>
      </dsp:txBody>
      <dsp:txXfrm>
        <a:off x="7513791" y="886531"/>
        <a:ext cx="2810360" cy="1744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74CE7-36C9-42AA-A729-D7AD4A8068F5}">
      <dsp:nvSpPr>
        <dsp:cNvPr id="0" name=""/>
        <dsp:cNvSpPr/>
      </dsp:nvSpPr>
      <dsp:spPr>
        <a:xfrm>
          <a:off x="0" y="68381"/>
          <a:ext cx="10378440" cy="9898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National Decision Model (NDM) seeks to provide the decision-making basis and ethical underpinning to structure a rationale of what police officers do, or do not do, during policing activities such as attending an incident.</a:t>
          </a:r>
        </a:p>
      </dsp:txBody>
      <dsp:txXfrm>
        <a:off x="48319" y="116700"/>
        <a:ext cx="10281802" cy="893182"/>
      </dsp:txXfrm>
    </dsp:sp>
    <dsp:sp modelId="{AD17FC13-CFDC-4176-923F-07C32ED0B776}">
      <dsp:nvSpPr>
        <dsp:cNvPr id="0" name=""/>
        <dsp:cNvSpPr/>
      </dsp:nvSpPr>
      <dsp:spPr>
        <a:xfrm>
          <a:off x="0" y="1110041"/>
          <a:ext cx="10378440" cy="98982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model consists of a number of stages which police officers work through to aid decision-making, with the policing </a:t>
          </a:r>
          <a:r>
            <a:rPr lang="en-US" sz="1800" b="1" kern="1200"/>
            <a:t>Code of Ethics</a:t>
          </a:r>
          <a:r>
            <a:rPr lang="en-US" sz="1800" kern="1200"/>
            <a:t> being central.</a:t>
          </a:r>
        </a:p>
      </dsp:txBody>
      <dsp:txXfrm>
        <a:off x="48319" y="1158360"/>
        <a:ext cx="10281802" cy="893182"/>
      </dsp:txXfrm>
    </dsp:sp>
    <dsp:sp modelId="{AF0D783C-876F-45A3-A66F-EF6806056771}">
      <dsp:nvSpPr>
        <dsp:cNvPr id="0" name=""/>
        <dsp:cNvSpPr/>
      </dsp:nvSpPr>
      <dsp:spPr>
        <a:xfrm>
          <a:off x="0" y="2151701"/>
          <a:ext cx="10378440" cy="9898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wording of the NDM is mainly drawn from operational police culture, but the intention is that anyone making decisions in the police service (both operational and non-operational) should use it.</a:t>
          </a:r>
        </a:p>
      </dsp:txBody>
      <dsp:txXfrm>
        <a:off x="48319" y="2200020"/>
        <a:ext cx="10281802" cy="8931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FE66D-9D31-45A5-84BB-769921915E23}">
      <dsp:nvSpPr>
        <dsp:cNvPr id="0" name=""/>
        <dsp:cNvSpPr/>
      </dsp:nvSpPr>
      <dsp:spPr>
        <a:xfrm>
          <a:off x="0" y="59539"/>
          <a:ext cx="6666833" cy="5569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To help you apply ethical concepts in decision making, Davis (2014) suggested the use of ethical ‘tests’ and the tests below are adapted from his suggestions:</a:t>
          </a:r>
        </a:p>
      </dsp:txBody>
      <dsp:txXfrm>
        <a:off x="27187" y="86726"/>
        <a:ext cx="6612459" cy="502546"/>
      </dsp:txXfrm>
    </dsp:sp>
    <dsp:sp modelId="{D4245AA5-3A2C-4F8A-8E5E-C38F84FC09E4}">
      <dsp:nvSpPr>
        <dsp:cNvPr id="0" name=""/>
        <dsp:cNvSpPr/>
      </dsp:nvSpPr>
      <dsp:spPr>
        <a:xfrm>
          <a:off x="0" y="656779"/>
          <a:ext cx="6666833" cy="556920"/>
        </a:xfrm>
        <a:prstGeom prst="roundRect">
          <a:avLst/>
        </a:prstGeom>
        <a:gradFill rotWithShape="0">
          <a:gsLst>
            <a:gs pos="0">
              <a:schemeClr val="accent2">
                <a:hueOff val="805452"/>
                <a:satOff val="-2312"/>
                <a:lumOff val="-3701"/>
                <a:alphaOff val="0"/>
                <a:satMod val="103000"/>
                <a:lumMod val="102000"/>
                <a:tint val="94000"/>
              </a:schemeClr>
            </a:gs>
            <a:gs pos="50000">
              <a:schemeClr val="accent2">
                <a:hueOff val="805452"/>
                <a:satOff val="-2312"/>
                <a:lumOff val="-3701"/>
                <a:alphaOff val="0"/>
                <a:satMod val="110000"/>
                <a:lumMod val="100000"/>
                <a:shade val="100000"/>
              </a:schemeClr>
            </a:gs>
            <a:gs pos="100000">
              <a:schemeClr val="accent2">
                <a:hueOff val="805452"/>
                <a:satOff val="-2312"/>
                <a:lumOff val="-37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Harm test-</a:t>
          </a:r>
          <a:r>
            <a:rPr lang="en-US" sz="1400" kern="1200"/>
            <a:t>Does this option do less harm than any alternative?</a:t>
          </a:r>
        </a:p>
      </dsp:txBody>
      <dsp:txXfrm>
        <a:off x="27187" y="683966"/>
        <a:ext cx="6612459" cy="502546"/>
      </dsp:txXfrm>
    </dsp:sp>
    <dsp:sp modelId="{82272DE7-BF41-449E-BADA-2EA0E85C691F}">
      <dsp:nvSpPr>
        <dsp:cNvPr id="0" name=""/>
        <dsp:cNvSpPr/>
      </dsp:nvSpPr>
      <dsp:spPr>
        <a:xfrm>
          <a:off x="0" y="1254019"/>
          <a:ext cx="6666833" cy="556920"/>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Rights test-</a:t>
          </a:r>
          <a:r>
            <a:rPr lang="en-US" sz="1400" kern="1200"/>
            <a:t>Would this option violate anyone’s rights, especially a human right?</a:t>
          </a:r>
        </a:p>
      </dsp:txBody>
      <dsp:txXfrm>
        <a:off x="27187" y="1281206"/>
        <a:ext cx="6612459" cy="502546"/>
      </dsp:txXfrm>
    </dsp:sp>
    <dsp:sp modelId="{59364903-6E55-492C-92EF-7F34959A1E90}">
      <dsp:nvSpPr>
        <dsp:cNvPr id="0" name=""/>
        <dsp:cNvSpPr/>
      </dsp:nvSpPr>
      <dsp:spPr>
        <a:xfrm>
          <a:off x="0" y="1851259"/>
          <a:ext cx="6666833" cy="556920"/>
        </a:xfrm>
        <a:prstGeom prst="roundRect">
          <a:avLst/>
        </a:prstGeom>
        <a:gradFill rotWithShape="0">
          <a:gsLst>
            <a:gs pos="0">
              <a:schemeClr val="accent2">
                <a:hueOff val="2416355"/>
                <a:satOff val="-6935"/>
                <a:lumOff val="-11103"/>
                <a:alphaOff val="0"/>
                <a:satMod val="103000"/>
                <a:lumMod val="102000"/>
                <a:tint val="94000"/>
              </a:schemeClr>
            </a:gs>
            <a:gs pos="50000">
              <a:schemeClr val="accent2">
                <a:hueOff val="2416355"/>
                <a:satOff val="-6935"/>
                <a:lumOff val="-11103"/>
                <a:alphaOff val="0"/>
                <a:satMod val="110000"/>
                <a:lumMod val="100000"/>
                <a:shade val="100000"/>
              </a:schemeClr>
            </a:gs>
            <a:gs pos="100000">
              <a:schemeClr val="accent2">
                <a:hueOff val="2416355"/>
                <a:satOff val="-6935"/>
                <a:lumOff val="-1110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Colleague test-</a:t>
          </a:r>
          <a:r>
            <a:rPr lang="en-US" sz="1400" kern="1200"/>
            <a:t>What might my colleagues say when I describe my problem?</a:t>
          </a:r>
        </a:p>
      </dsp:txBody>
      <dsp:txXfrm>
        <a:off x="27187" y="1878446"/>
        <a:ext cx="6612459" cy="502546"/>
      </dsp:txXfrm>
    </dsp:sp>
    <dsp:sp modelId="{059C511A-9EBC-4E0A-96E1-DD46CD6E7D4F}">
      <dsp:nvSpPr>
        <dsp:cNvPr id="0" name=""/>
        <dsp:cNvSpPr/>
      </dsp:nvSpPr>
      <dsp:spPr>
        <a:xfrm>
          <a:off x="0" y="2448499"/>
          <a:ext cx="6666833" cy="55692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Defensibility test-</a:t>
          </a:r>
          <a:r>
            <a:rPr lang="en-US" sz="1400" kern="1200"/>
            <a:t>How would I defend my choice of this option before a local council meeting, a committee of my peers, or my parents?</a:t>
          </a:r>
        </a:p>
      </dsp:txBody>
      <dsp:txXfrm>
        <a:off x="27187" y="2475686"/>
        <a:ext cx="6612459" cy="502546"/>
      </dsp:txXfrm>
    </dsp:sp>
    <dsp:sp modelId="{FE7510CA-7E35-42EA-AA12-7A742E867EA0}">
      <dsp:nvSpPr>
        <dsp:cNvPr id="0" name=""/>
        <dsp:cNvSpPr/>
      </dsp:nvSpPr>
      <dsp:spPr>
        <a:xfrm>
          <a:off x="0" y="3045739"/>
          <a:ext cx="6666833" cy="556920"/>
        </a:xfrm>
        <a:prstGeom prst="roundRect">
          <a:avLst/>
        </a:prstGeom>
        <a:gradFill rotWithShape="0">
          <a:gsLst>
            <a:gs pos="0">
              <a:schemeClr val="accent2">
                <a:hueOff val="4027259"/>
                <a:satOff val="-11558"/>
                <a:lumOff val="-18506"/>
                <a:alphaOff val="0"/>
                <a:satMod val="103000"/>
                <a:lumMod val="102000"/>
                <a:tint val="94000"/>
              </a:schemeClr>
            </a:gs>
            <a:gs pos="50000">
              <a:schemeClr val="accent2">
                <a:hueOff val="4027259"/>
                <a:satOff val="-11558"/>
                <a:lumOff val="-18506"/>
                <a:alphaOff val="0"/>
                <a:satMod val="110000"/>
                <a:lumMod val="100000"/>
                <a:shade val="100000"/>
              </a:schemeClr>
            </a:gs>
            <a:gs pos="100000">
              <a:schemeClr val="accent2">
                <a:hueOff val="4027259"/>
                <a:satOff val="-11558"/>
                <a:lumOff val="-185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Professional test-</a:t>
          </a:r>
          <a:r>
            <a:rPr lang="en-US" sz="1400" kern="1200"/>
            <a:t>How would the Professional Standards Department view my decision?</a:t>
          </a:r>
        </a:p>
      </dsp:txBody>
      <dsp:txXfrm>
        <a:off x="27187" y="3072926"/>
        <a:ext cx="6612459" cy="502546"/>
      </dsp:txXfrm>
    </dsp:sp>
    <dsp:sp modelId="{EBC6B2FC-27D0-485C-A522-E2EEDCB27113}">
      <dsp:nvSpPr>
        <dsp:cNvPr id="0" name=""/>
        <dsp:cNvSpPr/>
      </dsp:nvSpPr>
      <dsp:spPr>
        <a:xfrm>
          <a:off x="0" y="3642979"/>
          <a:ext cx="6666833" cy="556920"/>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Organisational test-</a:t>
          </a:r>
          <a:r>
            <a:rPr lang="en-US" sz="1400" kern="1200"/>
            <a:t>How might the Chief Constable view my decision?</a:t>
          </a:r>
        </a:p>
      </dsp:txBody>
      <dsp:txXfrm>
        <a:off x="27187" y="3670166"/>
        <a:ext cx="6612459" cy="502546"/>
      </dsp:txXfrm>
    </dsp:sp>
    <dsp:sp modelId="{2D821530-8421-436B-8207-3FD885637BD3}">
      <dsp:nvSpPr>
        <dsp:cNvPr id="0" name=""/>
        <dsp:cNvSpPr/>
      </dsp:nvSpPr>
      <dsp:spPr>
        <a:xfrm>
          <a:off x="0" y="4240220"/>
          <a:ext cx="6666833" cy="556920"/>
        </a:xfrm>
        <a:prstGeom prst="roundRect">
          <a:avLst/>
        </a:prstGeom>
        <a:gradFill rotWithShape="0">
          <a:gsLst>
            <a:gs pos="0">
              <a:schemeClr val="accent2">
                <a:hueOff val="5638162"/>
                <a:satOff val="-16181"/>
                <a:lumOff val="-25908"/>
                <a:alphaOff val="0"/>
                <a:satMod val="103000"/>
                <a:lumMod val="102000"/>
                <a:tint val="94000"/>
              </a:schemeClr>
            </a:gs>
            <a:gs pos="50000">
              <a:schemeClr val="accent2">
                <a:hueOff val="5638162"/>
                <a:satOff val="-16181"/>
                <a:lumOff val="-25908"/>
                <a:alphaOff val="0"/>
                <a:satMod val="110000"/>
                <a:lumMod val="100000"/>
                <a:shade val="100000"/>
              </a:schemeClr>
            </a:gs>
            <a:gs pos="100000">
              <a:schemeClr val="accent2">
                <a:hueOff val="5638162"/>
                <a:satOff val="-16181"/>
                <a:lumOff val="-2590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Virtue test-</a:t>
          </a:r>
          <a:r>
            <a:rPr lang="en-US" sz="1400" kern="1200"/>
            <a:t>What would I become if I chose this option often?</a:t>
          </a:r>
        </a:p>
      </dsp:txBody>
      <dsp:txXfrm>
        <a:off x="27187" y="4267407"/>
        <a:ext cx="6612459" cy="502546"/>
      </dsp:txXfrm>
    </dsp:sp>
    <dsp:sp modelId="{5541A0B3-535F-476F-B555-E05BE052C50D}">
      <dsp:nvSpPr>
        <dsp:cNvPr id="0" name=""/>
        <dsp:cNvSpPr/>
      </dsp:nvSpPr>
      <dsp:spPr>
        <a:xfrm>
          <a:off x="0" y="4837460"/>
          <a:ext cx="6666833" cy="55692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Publicity test-</a:t>
          </a:r>
          <a:r>
            <a:rPr lang="en-US" sz="1400" kern="1200"/>
            <a:t>Would I want my choice of this option published in the newspaper?</a:t>
          </a:r>
        </a:p>
      </dsp:txBody>
      <dsp:txXfrm>
        <a:off x="27187" y="4864647"/>
        <a:ext cx="6612459" cy="50254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44AC42-2386-58B0-BC95-02DBE46C6CDC}"/>
              </a:ext>
            </a:extLst>
          </p:cNvPr>
          <p:cNvPicPr>
            <a:picLocks noChangeAspect="1"/>
          </p:cNvPicPr>
          <p:nvPr/>
        </p:nvPicPr>
        <p:blipFill rotWithShape="1">
          <a:blip r:embed="rId2">
            <a:alphaModFix/>
          </a:blip>
          <a:srcRect r="6250" b="6250"/>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1137434"/>
            <a:ext cx="7800660" cy="1520987"/>
          </a:xfrm>
        </p:spPr>
        <p:txBody>
          <a:bodyPr anchor="t">
            <a:normAutofit/>
          </a:bodyPr>
          <a:lstStyle/>
          <a:p>
            <a:pPr algn="l"/>
            <a:r>
              <a:rPr lang="en-US" sz="4000">
                <a:solidFill>
                  <a:srgbClr val="FFFFFF"/>
                </a:solidFill>
              </a:rPr>
              <a:t>Understanding the Role of Police Constable</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38200" y="4293441"/>
            <a:ext cx="6295332" cy="1588514"/>
          </a:xfrm>
        </p:spPr>
        <p:txBody>
          <a:bodyPr vert="horz" lIns="91440" tIns="45720" rIns="91440" bIns="45720" rtlCol="0" anchor="b">
            <a:normAutofit/>
          </a:bodyPr>
          <a:lstStyle/>
          <a:p>
            <a:pPr algn="l"/>
            <a:r>
              <a:rPr lang="en-US" sz="1800">
                <a:solidFill>
                  <a:srgbClr val="FFFFFF"/>
                </a:solidFill>
              </a:rPr>
              <a:t>BMPL4019</a:t>
            </a:r>
          </a:p>
          <a:p>
            <a:pPr algn="l"/>
            <a:r>
              <a:rPr lang="en-US" sz="1800">
                <a:solidFill>
                  <a:srgbClr val="FFFFFF"/>
                </a:solidFill>
              </a:rPr>
              <a:t>WEEK 3</a:t>
            </a:r>
          </a:p>
          <a:p>
            <a:pPr algn="l"/>
            <a:r>
              <a:rPr lang="en-US" sz="1800">
                <a:solidFill>
                  <a:srgbClr val="FFFFFF"/>
                </a:solidFill>
              </a:rPr>
              <a:t>Bluelightacademy@uwtsd.ac.uk</a:t>
            </a:r>
          </a:p>
          <a:p>
            <a:pPr algn="l"/>
            <a:endParaRPr lang="en-US" sz="1800">
              <a:solidFill>
                <a:srgbClr val="FFFFFF"/>
              </a:solidFill>
            </a:endParaRPr>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1BF6A-2164-A8D3-ECF7-39A3FE5FD96D}"/>
              </a:ext>
            </a:extLst>
          </p:cNvPr>
          <p:cNvSpPr>
            <a:spLocks noGrp="1"/>
          </p:cNvSpPr>
          <p:nvPr>
            <p:ph type="title"/>
          </p:nvPr>
        </p:nvSpPr>
        <p:spPr>
          <a:xfrm>
            <a:off x="762000" y="1138036"/>
            <a:ext cx="4085665" cy="1402470"/>
          </a:xfrm>
        </p:spPr>
        <p:txBody>
          <a:bodyPr anchor="t">
            <a:normAutofit/>
          </a:bodyPr>
          <a:lstStyle/>
          <a:p>
            <a:r>
              <a:rPr lang="en-US" sz="3200"/>
              <a:t>Last week</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86437D-FA0F-20AF-FEF7-7073672C88C3}"/>
              </a:ext>
            </a:extLst>
          </p:cNvPr>
          <p:cNvSpPr>
            <a:spLocks noGrp="1"/>
          </p:cNvSpPr>
          <p:nvPr>
            <p:ph idx="1"/>
          </p:nvPr>
        </p:nvSpPr>
        <p:spPr>
          <a:xfrm>
            <a:off x="762000" y="2551176"/>
            <a:ext cx="4085665" cy="3591207"/>
          </a:xfrm>
        </p:spPr>
        <p:txBody>
          <a:bodyPr vert="horz" lIns="91440" tIns="45720" rIns="91440" bIns="45720" rtlCol="0" anchor="t">
            <a:normAutofit/>
          </a:bodyPr>
          <a:lstStyle/>
          <a:p>
            <a:pPr marL="0" indent="0">
              <a:buNone/>
            </a:pPr>
            <a:r>
              <a:rPr lang="en-US" sz="2000"/>
              <a:t>Understanding the role of constable:-</a:t>
            </a:r>
            <a:endParaRPr lang="en-US"/>
          </a:p>
          <a:p>
            <a:r>
              <a:rPr lang="en-US" sz="2000"/>
              <a:t>Powers (Arrest, seize, enter)</a:t>
            </a:r>
          </a:p>
          <a:p>
            <a:r>
              <a:rPr lang="en-US" sz="2000"/>
              <a:t>Legislation (ECHR, PACE)</a:t>
            </a:r>
          </a:p>
          <a:p>
            <a:r>
              <a:rPr lang="en-US" sz="2000"/>
              <a:t>PCSO</a:t>
            </a:r>
          </a:p>
          <a:p>
            <a:r>
              <a:rPr lang="en-US" sz="2000"/>
              <a:t>Alternatives to arrest</a:t>
            </a:r>
          </a:p>
          <a:p>
            <a:endParaRPr lang="en-US" sz="2000"/>
          </a:p>
          <a:p>
            <a:endParaRPr lang="en-US" sz="2000"/>
          </a:p>
        </p:txBody>
      </p:sp>
      <p:pic>
        <p:nvPicPr>
          <p:cNvPr id="5" name="Picture 4" descr="Exclamation mark on a yellow background">
            <a:extLst>
              <a:ext uri="{FF2B5EF4-FFF2-40B4-BE49-F238E27FC236}">
                <a16:creationId xmlns:a16="http://schemas.microsoft.com/office/drawing/2014/main" id="{26F32F81-C58A-1492-3D48-DDAC74E9D907}"/>
              </a:ext>
            </a:extLst>
          </p:cNvPr>
          <p:cNvPicPr>
            <a:picLocks noChangeAspect="1"/>
          </p:cNvPicPr>
          <p:nvPr/>
        </p:nvPicPr>
        <p:blipFill rotWithShape="1">
          <a:blip r:embed="rId2"/>
          <a:srcRect l="20769" r="7701" b="4"/>
          <a:stretch/>
        </p:blipFill>
        <p:spPr>
          <a:xfrm>
            <a:off x="5650992" y="10"/>
            <a:ext cx="6541008" cy="6857990"/>
          </a:xfrm>
          <a:prstGeom prst="rect">
            <a:avLst/>
          </a:prstGeom>
        </p:spPr>
      </p:pic>
    </p:spTree>
    <p:extLst>
      <p:ext uri="{BB962C8B-B14F-4D97-AF65-F5344CB8AC3E}">
        <p14:creationId xmlns:p14="http://schemas.microsoft.com/office/powerpoint/2010/main" val="1813098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0F75-3D35-1430-4AA1-2E1CFDFFAEBB}"/>
              </a:ext>
            </a:extLst>
          </p:cNvPr>
          <p:cNvSpPr>
            <a:spLocks noGrp="1"/>
          </p:cNvSpPr>
          <p:nvPr>
            <p:ph type="title"/>
          </p:nvPr>
        </p:nvSpPr>
        <p:spPr>
          <a:xfrm>
            <a:off x="762000" y="1138036"/>
            <a:ext cx="4085665" cy="1402470"/>
          </a:xfrm>
        </p:spPr>
        <p:txBody>
          <a:bodyPr anchor="t">
            <a:normAutofit/>
          </a:bodyPr>
          <a:lstStyle/>
          <a:p>
            <a:r>
              <a:rPr lang="en-US" sz="3200"/>
              <a:t>This week....</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21819C-A572-82A5-CEB9-33B6A7FD790D}"/>
              </a:ext>
            </a:extLst>
          </p:cNvPr>
          <p:cNvSpPr>
            <a:spLocks noGrp="1"/>
          </p:cNvSpPr>
          <p:nvPr>
            <p:ph idx="1"/>
          </p:nvPr>
        </p:nvSpPr>
        <p:spPr>
          <a:xfrm>
            <a:off x="762000" y="2551176"/>
            <a:ext cx="4085665" cy="3591207"/>
          </a:xfrm>
        </p:spPr>
        <p:txBody>
          <a:bodyPr vert="horz" lIns="91440" tIns="45720" rIns="91440" bIns="45720" rtlCol="0">
            <a:normAutofit/>
          </a:bodyPr>
          <a:lstStyle/>
          <a:p>
            <a:r>
              <a:rPr lang="en-US" sz="2000"/>
              <a:t>Decision making and discretion</a:t>
            </a:r>
          </a:p>
        </p:txBody>
      </p:sp>
      <p:pic>
        <p:nvPicPr>
          <p:cNvPr id="5" name="Picture 4" descr="Wood human figure">
            <a:extLst>
              <a:ext uri="{FF2B5EF4-FFF2-40B4-BE49-F238E27FC236}">
                <a16:creationId xmlns:a16="http://schemas.microsoft.com/office/drawing/2014/main" id="{548AD931-0727-0A28-AC62-83ABC3DF52D8}"/>
              </a:ext>
            </a:extLst>
          </p:cNvPr>
          <p:cNvPicPr>
            <a:picLocks noChangeAspect="1"/>
          </p:cNvPicPr>
          <p:nvPr/>
        </p:nvPicPr>
        <p:blipFill rotWithShape="1">
          <a:blip r:embed="rId2"/>
          <a:srcRect r="36428" b="-3"/>
          <a:stretch/>
        </p:blipFill>
        <p:spPr>
          <a:xfrm>
            <a:off x="5650992" y="10"/>
            <a:ext cx="6541008" cy="6857990"/>
          </a:xfrm>
          <a:prstGeom prst="rect">
            <a:avLst/>
          </a:prstGeom>
        </p:spPr>
      </p:pic>
    </p:spTree>
    <p:extLst>
      <p:ext uri="{BB962C8B-B14F-4D97-AF65-F5344CB8AC3E}">
        <p14:creationId xmlns:p14="http://schemas.microsoft.com/office/powerpoint/2010/main" val="2643730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2FB0F-8B49-112F-93D7-0ECEFC6BF4B5}"/>
              </a:ext>
            </a:extLst>
          </p:cNvPr>
          <p:cNvSpPr>
            <a:spLocks noGrp="1"/>
          </p:cNvSpPr>
          <p:nvPr>
            <p:ph type="title"/>
          </p:nvPr>
        </p:nvSpPr>
        <p:spPr>
          <a:xfrm>
            <a:off x="761800" y="762001"/>
            <a:ext cx="5334197" cy="1708242"/>
          </a:xfrm>
        </p:spPr>
        <p:txBody>
          <a:bodyPr anchor="ctr">
            <a:normAutofit/>
          </a:bodyPr>
          <a:lstStyle/>
          <a:p>
            <a:r>
              <a:rPr lang="en-US" sz="3700"/>
              <a:t>The importance of decision making within the role of a police officer </a:t>
            </a:r>
          </a:p>
        </p:txBody>
      </p:sp>
      <p:sp>
        <p:nvSpPr>
          <p:cNvPr id="3" name="Content Placeholder 2">
            <a:extLst>
              <a:ext uri="{FF2B5EF4-FFF2-40B4-BE49-F238E27FC236}">
                <a16:creationId xmlns:a16="http://schemas.microsoft.com/office/drawing/2014/main" id="{664BD95C-42F0-9C30-3B7B-A17D70624DEB}"/>
              </a:ext>
            </a:extLst>
          </p:cNvPr>
          <p:cNvSpPr>
            <a:spLocks noGrp="1"/>
          </p:cNvSpPr>
          <p:nvPr>
            <p:ph idx="1"/>
          </p:nvPr>
        </p:nvSpPr>
        <p:spPr>
          <a:xfrm>
            <a:off x="761800" y="2470244"/>
            <a:ext cx="7385735" cy="3769835"/>
          </a:xfrm>
        </p:spPr>
        <p:txBody>
          <a:bodyPr vert="horz" lIns="91440" tIns="45720" rIns="91440" bIns="45720" rtlCol="0" anchor="ctr">
            <a:normAutofit/>
          </a:bodyPr>
          <a:lstStyle/>
          <a:p>
            <a:r>
              <a:rPr lang="en-US" sz="2000">
                <a:ea typeface="+mn-lt"/>
                <a:cs typeface="+mn-lt"/>
              </a:rPr>
              <a:t>Officers are expected to make many decisions during each shift that can have a profound impact on people’s lives. </a:t>
            </a:r>
            <a:endParaRPr lang="en-US"/>
          </a:p>
          <a:p>
            <a:r>
              <a:rPr lang="en-US" sz="2000">
                <a:ea typeface="+mn-lt"/>
                <a:cs typeface="+mn-lt"/>
              </a:rPr>
              <a:t>These decisions must be made quickly and ethically, and are often </a:t>
            </a:r>
            <a:r>
              <a:rPr lang="en-US" sz="2000" err="1">
                <a:ea typeface="+mn-lt"/>
                <a:cs typeface="+mn-lt"/>
              </a:rPr>
              <a:t>scrutinised</a:t>
            </a:r>
            <a:r>
              <a:rPr lang="en-US" sz="2000">
                <a:ea typeface="+mn-lt"/>
                <a:cs typeface="+mn-lt"/>
              </a:rPr>
              <a:t> by others after the fact. </a:t>
            </a:r>
            <a:endParaRPr lang="en-US"/>
          </a:p>
          <a:p>
            <a:r>
              <a:rPr lang="en-US" sz="2000">
                <a:ea typeface="+mn-lt"/>
                <a:cs typeface="+mn-lt"/>
              </a:rPr>
              <a:t>Decision-making in policing is not always easy and requires training and practice. </a:t>
            </a:r>
            <a:endParaRPr lang="en-US" sz="2000"/>
          </a:p>
        </p:txBody>
      </p:sp>
      <p:pic>
        <p:nvPicPr>
          <p:cNvPr id="5" name="Picture 4">
            <a:extLst>
              <a:ext uri="{FF2B5EF4-FFF2-40B4-BE49-F238E27FC236}">
                <a16:creationId xmlns:a16="http://schemas.microsoft.com/office/drawing/2014/main" id="{57E113F5-C66A-D628-CC09-ED212BD16ACC}"/>
              </a:ext>
            </a:extLst>
          </p:cNvPr>
          <p:cNvPicPr>
            <a:picLocks noChangeAspect="1"/>
          </p:cNvPicPr>
          <p:nvPr/>
        </p:nvPicPr>
        <p:blipFill rotWithShape="1">
          <a:blip r:embed="rId2"/>
          <a:srcRect l="31650" r="27397" b="6249"/>
          <a:stretch/>
        </p:blipFill>
        <p:spPr>
          <a:xfrm>
            <a:off x="8984698" y="-2513"/>
            <a:ext cx="3207303" cy="6860513"/>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73211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97515-29CB-A022-F0D3-6AD2DF52CD4E}"/>
              </a:ext>
            </a:extLst>
          </p:cNvPr>
          <p:cNvSpPr>
            <a:spLocks noGrp="1"/>
          </p:cNvSpPr>
          <p:nvPr>
            <p:ph type="title"/>
          </p:nvPr>
        </p:nvSpPr>
        <p:spPr>
          <a:xfrm>
            <a:off x="762000" y="1138036"/>
            <a:ext cx="4085665" cy="1402470"/>
          </a:xfrm>
        </p:spPr>
        <p:txBody>
          <a:bodyPr anchor="t">
            <a:normAutofit/>
          </a:bodyPr>
          <a:lstStyle/>
          <a:p>
            <a:r>
              <a:rPr lang="en-US" sz="3200"/>
              <a:t>Scenario</a:t>
            </a:r>
          </a:p>
        </p:txBody>
      </p:sp>
      <p:cxnSp>
        <p:nvCxnSpPr>
          <p:cNvPr id="16" name="Straight Connector 15">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A9973B-A419-6A22-7D3E-E7753C364FF5}"/>
              </a:ext>
            </a:extLst>
          </p:cNvPr>
          <p:cNvSpPr>
            <a:spLocks noGrp="1"/>
          </p:cNvSpPr>
          <p:nvPr>
            <p:ph idx="1"/>
          </p:nvPr>
        </p:nvSpPr>
        <p:spPr>
          <a:xfrm>
            <a:off x="762000" y="2551176"/>
            <a:ext cx="4085665" cy="3591207"/>
          </a:xfrm>
        </p:spPr>
        <p:txBody>
          <a:bodyPr vert="horz" lIns="91440" tIns="45720" rIns="91440" bIns="45720" rtlCol="0">
            <a:normAutofit/>
          </a:bodyPr>
          <a:lstStyle/>
          <a:p>
            <a:r>
              <a:rPr lang="en-US" sz="2000"/>
              <a:t>You are on duty when you walk past a crowd of around 15  youths and there is a pungent smell of "Skunk".</a:t>
            </a:r>
          </a:p>
          <a:p>
            <a:r>
              <a:rPr lang="en-US" sz="2000"/>
              <a:t>What actions, if any, should you take?</a:t>
            </a:r>
          </a:p>
        </p:txBody>
      </p:sp>
      <p:pic>
        <p:nvPicPr>
          <p:cNvPr id="4" name="Picture 3" descr="Image result for smoking skunk youths">
            <a:extLst>
              <a:ext uri="{FF2B5EF4-FFF2-40B4-BE49-F238E27FC236}">
                <a16:creationId xmlns:a16="http://schemas.microsoft.com/office/drawing/2014/main" id="{DA83665E-4436-55CD-D97A-6C9F11CB7DFA}"/>
              </a:ext>
            </a:extLst>
          </p:cNvPr>
          <p:cNvPicPr>
            <a:picLocks noChangeAspect="1"/>
          </p:cNvPicPr>
          <p:nvPr/>
        </p:nvPicPr>
        <p:blipFill rotWithShape="1">
          <a:blip r:embed="rId2"/>
          <a:srcRect l="13565" r="19193"/>
          <a:stretch/>
        </p:blipFill>
        <p:spPr>
          <a:xfrm>
            <a:off x="5650992" y="10"/>
            <a:ext cx="6541008" cy="6857990"/>
          </a:xfrm>
          <a:prstGeom prst="rect">
            <a:avLst/>
          </a:prstGeom>
        </p:spPr>
      </p:pic>
    </p:spTree>
    <p:extLst>
      <p:ext uri="{BB962C8B-B14F-4D97-AF65-F5344CB8AC3E}">
        <p14:creationId xmlns:p14="http://schemas.microsoft.com/office/powerpoint/2010/main" val="2421551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023B9-7393-681D-9A21-F67C949F8EA0}"/>
              </a:ext>
            </a:extLst>
          </p:cNvPr>
          <p:cNvSpPr>
            <a:spLocks noGrp="1"/>
          </p:cNvSpPr>
          <p:nvPr>
            <p:ph type="title"/>
          </p:nvPr>
        </p:nvSpPr>
        <p:spPr>
          <a:xfrm>
            <a:off x="762001" y="1138265"/>
            <a:ext cx="3056625" cy="2909296"/>
          </a:xfrm>
        </p:spPr>
        <p:txBody>
          <a:bodyPr anchor="t">
            <a:normAutofit/>
          </a:bodyPr>
          <a:lstStyle/>
          <a:p>
            <a:r>
              <a:rPr lang="en-US" sz="3200"/>
              <a:t>Questions to ask yourself</a:t>
            </a:r>
          </a:p>
        </p:txBody>
      </p:sp>
      <p:cxnSp>
        <p:nvCxnSpPr>
          <p:cNvPr id="8" name="Straight Connector 7">
            <a:extLst>
              <a:ext uri="{FF2B5EF4-FFF2-40B4-BE49-F238E27FC236}">
                <a16:creationId xmlns:a16="http://schemas.microsoft.com/office/drawing/2014/main" id="{00CD8E7C-C23B-A3B9-B18A-838AED877A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7D4BE9-F804-D21C-1BC9-5133EDFC1058}"/>
              </a:ext>
            </a:extLst>
          </p:cNvPr>
          <p:cNvSpPr>
            <a:spLocks noGrp="1"/>
          </p:cNvSpPr>
          <p:nvPr>
            <p:ph idx="1"/>
          </p:nvPr>
        </p:nvSpPr>
        <p:spPr>
          <a:xfrm>
            <a:off x="4517019" y="1322783"/>
            <a:ext cx="6661029" cy="5434637"/>
          </a:xfrm>
        </p:spPr>
        <p:txBody>
          <a:bodyPr vert="horz" lIns="91440" tIns="45720" rIns="91440" bIns="45720" rtlCol="0">
            <a:normAutofit/>
          </a:bodyPr>
          <a:lstStyle/>
          <a:p>
            <a:r>
              <a:rPr lang="en-US" sz="2000"/>
              <a:t>Is a criminal offence taking place? </a:t>
            </a:r>
          </a:p>
          <a:p>
            <a:pPr marL="0" indent="0">
              <a:buNone/>
            </a:pPr>
            <a:r>
              <a:rPr lang="en-US" sz="2000">
                <a:ea typeface="+mn-lt"/>
                <a:cs typeface="+mn-lt"/>
              </a:rPr>
              <a:t>Whilst it is possible that the smell is not that of cannabis, but of something else, such as a legal herbal cigarette, this seems unlikely. Cannabis is a Class B drug, carrying up to five years in prison, an unlimited fine, or both, for anyone caught in possession.</a:t>
            </a:r>
          </a:p>
          <a:p>
            <a:r>
              <a:rPr lang="en-US" sz="2000">
                <a:ea typeface="+mn-lt"/>
                <a:cs typeface="+mn-lt"/>
              </a:rPr>
              <a:t>Stop and search the person that you suspect of being in possession of cannabis? </a:t>
            </a:r>
          </a:p>
          <a:p>
            <a:pPr marL="0" indent="0">
              <a:buNone/>
            </a:pPr>
            <a:endParaRPr lang="en-US" sz="2000"/>
          </a:p>
          <a:p>
            <a:pPr marL="0" indent="0">
              <a:buNone/>
            </a:pPr>
            <a:r>
              <a:rPr lang="en-US" sz="2000">
                <a:ea typeface="+mn-lt"/>
                <a:cs typeface="+mn-lt"/>
              </a:rPr>
              <a:t>The situation clearly requires more thought than the application of a simple decision.</a:t>
            </a:r>
            <a:endParaRPr lang="en-US" sz="2000"/>
          </a:p>
        </p:txBody>
      </p:sp>
    </p:spTree>
    <p:extLst>
      <p:ext uri="{BB962C8B-B14F-4D97-AF65-F5344CB8AC3E}">
        <p14:creationId xmlns:p14="http://schemas.microsoft.com/office/powerpoint/2010/main" val="2199518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67545-3E36-7F51-3FA6-25E732FA894A}"/>
              </a:ext>
            </a:extLst>
          </p:cNvPr>
          <p:cNvSpPr>
            <a:spLocks noGrp="1"/>
          </p:cNvSpPr>
          <p:nvPr>
            <p:ph type="title"/>
          </p:nvPr>
        </p:nvSpPr>
        <p:spPr>
          <a:xfrm>
            <a:off x="762000" y="1138036"/>
            <a:ext cx="4085665" cy="1402470"/>
          </a:xfrm>
        </p:spPr>
        <p:txBody>
          <a:bodyPr anchor="t">
            <a:normAutofit/>
          </a:bodyPr>
          <a:lstStyle/>
          <a:p>
            <a:r>
              <a:rPr lang="en-US" sz="3200"/>
              <a:t>Lets take a deeper look at this...</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8AF573-EEDB-CBD2-AC91-64794D6F3D6E}"/>
              </a:ext>
            </a:extLst>
          </p:cNvPr>
          <p:cNvSpPr>
            <a:spLocks noGrp="1"/>
          </p:cNvSpPr>
          <p:nvPr>
            <p:ph idx="1"/>
          </p:nvPr>
        </p:nvSpPr>
        <p:spPr>
          <a:xfrm>
            <a:off x="762000" y="2542803"/>
            <a:ext cx="7058302" cy="3599580"/>
          </a:xfrm>
        </p:spPr>
        <p:txBody>
          <a:bodyPr vert="horz" lIns="91440" tIns="45720" rIns="91440" bIns="45720" rtlCol="0" anchor="t">
            <a:noAutofit/>
          </a:bodyPr>
          <a:lstStyle/>
          <a:p>
            <a:r>
              <a:rPr lang="en-US" sz="1800"/>
              <a:t>Can you see any practical problems with performing a S&amp;S?</a:t>
            </a:r>
          </a:p>
          <a:p>
            <a:pPr marL="0" indent="0">
              <a:buNone/>
            </a:pPr>
            <a:r>
              <a:rPr lang="en-US" sz="1800">
                <a:ea typeface="+mn-lt"/>
                <a:cs typeface="+mn-lt"/>
              </a:rPr>
              <a:t>Practical problem of accurately identifying a suspect or suspects in the crowd.</a:t>
            </a:r>
          </a:p>
          <a:p>
            <a:pPr marL="0" indent="0">
              <a:buNone/>
            </a:pPr>
            <a:r>
              <a:rPr lang="en-US" sz="1800">
                <a:ea typeface="+mn-lt"/>
                <a:cs typeface="+mn-lt"/>
              </a:rPr>
              <a:t>You might also cause more harm than good; for example, a serious public order incident could arise as a result.</a:t>
            </a:r>
          </a:p>
          <a:p>
            <a:pPr marL="0" indent="0">
              <a:buNone/>
            </a:pPr>
            <a:r>
              <a:rPr lang="en-US" sz="1800"/>
              <a:t>Questions to ask:-</a:t>
            </a:r>
          </a:p>
          <a:p>
            <a:pPr marL="0" indent="0">
              <a:buNone/>
            </a:pPr>
            <a:r>
              <a:rPr lang="en-US" sz="1800">
                <a:ea typeface="+mn-lt"/>
                <a:cs typeface="+mn-lt"/>
              </a:rPr>
              <a:t>Would a stop and search be proportionate in the circumstances? Are there reasonable grounds?</a:t>
            </a:r>
          </a:p>
          <a:p>
            <a:pPr marL="0" indent="0">
              <a:buNone/>
            </a:pPr>
            <a:r>
              <a:rPr lang="en-US" sz="1800">
                <a:ea typeface="+mn-lt"/>
                <a:cs typeface="+mn-lt"/>
              </a:rPr>
              <a:t>Officer are not to rely on the smell of cannabis alone when deciding to stop and search someone and instead use grounds based upon multiple objective factors’. Are there ‘multiple objective factors’ present in this situation that might justify stop and search, beyond the apparent smell of cannabis?</a:t>
            </a:r>
            <a:endParaRPr lang="en-US" sz="1800"/>
          </a:p>
        </p:txBody>
      </p:sp>
      <p:pic>
        <p:nvPicPr>
          <p:cNvPr id="5" name="Picture 4" descr="Magnifying glass on clear background">
            <a:extLst>
              <a:ext uri="{FF2B5EF4-FFF2-40B4-BE49-F238E27FC236}">
                <a16:creationId xmlns:a16="http://schemas.microsoft.com/office/drawing/2014/main" id="{02C0C797-0538-9ADB-346C-0E42313A4B2C}"/>
              </a:ext>
            </a:extLst>
          </p:cNvPr>
          <p:cNvPicPr>
            <a:picLocks noChangeAspect="1"/>
          </p:cNvPicPr>
          <p:nvPr/>
        </p:nvPicPr>
        <p:blipFill rotWithShape="1">
          <a:blip r:embed="rId2"/>
          <a:srcRect l="42543" r="19886"/>
          <a:stretch/>
        </p:blipFill>
        <p:spPr>
          <a:xfrm>
            <a:off x="8330552" y="10"/>
            <a:ext cx="3860429" cy="6858272"/>
          </a:xfrm>
          <a:prstGeom prst="rect">
            <a:avLst/>
          </a:prstGeom>
        </p:spPr>
      </p:pic>
    </p:spTree>
    <p:extLst>
      <p:ext uri="{BB962C8B-B14F-4D97-AF65-F5344CB8AC3E}">
        <p14:creationId xmlns:p14="http://schemas.microsoft.com/office/powerpoint/2010/main" val="1164609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D97D2-233B-617E-D8A9-0DEC4F6C13E7}"/>
              </a:ext>
            </a:extLst>
          </p:cNvPr>
          <p:cNvSpPr>
            <a:spLocks noGrp="1"/>
          </p:cNvSpPr>
          <p:nvPr>
            <p:ph type="title"/>
          </p:nvPr>
        </p:nvSpPr>
        <p:spPr>
          <a:xfrm>
            <a:off x="5755598" y="1138036"/>
            <a:ext cx="5598202" cy="1402470"/>
          </a:xfrm>
        </p:spPr>
        <p:txBody>
          <a:bodyPr anchor="t">
            <a:normAutofit/>
          </a:bodyPr>
          <a:lstStyle/>
          <a:p>
            <a:r>
              <a:rPr lang="en-US" sz="3200"/>
              <a:t>How about talking.....</a:t>
            </a:r>
          </a:p>
        </p:txBody>
      </p:sp>
      <p:pic>
        <p:nvPicPr>
          <p:cNvPr id="4" name="Picture 3" descr="Talking - Openclipart">
            <a:extLst>
              <a:ext uri="{FF2B5EF4-FFF2-40B4-BE49-F238E27FC236}">
                <a16:creationId xmlns:a16="http://schemas.microsoft.com/office/drawing/2014/main" id="{33D403E2-9290-F418-ED49-482C7672BDCA}"/>
              </a:ext>
            </a:extLst>
          </p:cNvPr>
          <p:cNvPicPr>
            <a:picLocks noChangeAspect="1"/>
          </p:cNvPicPr>
          <p:nvPr/>
        </p:nvPicPr>
        <p:blipFill>
          <a:blip r:embed="rId2"/>
          <a:stretch>
            <a:fillRect/>
          </a:stretch>
        </p:blipFill>
        <p:spPr>
          <a:xfrm>
            <a:off x="742122" y="1465740"/>
            <a:ext cx="4365438" cy="4065665"/>
          </a:xfrm>
          <a:prstGeom prst="rect">
            <a:avLst/>
          </a:prstGeom>
        </p:spPr>
      </p:pic>
      <p:cxnSp>
        <p:nvCxnSpPr>
          <p:cNvPr id="14" name="Straight Connector 1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92D242-A570-EF5B-1ABC-75C9097AF3B2}"/>
              </a:ext>
            </a:extLst>
          </p:cNvPr>
          <p:cNvSpPr>
            <a:spLocks noGrp="1"/>
          </p:cNvSpPr>
          <p:nvPr>
            <p:ph idx="1"/>
          </p:nvPr>
        </p:nvSpPr>
        <p:spPr>
          <a:xfrm>
            <a:off x="5755598" y="2551176"/>
            <a:ext cx="5444382" cy="3591207"/>
          </a:xfrm>
        </p:spPr>
        <p:txBody>
          <a:bodyPr vert="horz" lIns="91440" tIns="45720" rIns="91440" bIns="45720" rtlCol="0" anchor="t">
            <a:normAutofit/>
          </a:bodyPr>
          <a:lstStyle/>
          <a:p>
            <a:r>
              <a:rPr lang="en-US" sz="2000">
                <a:ea typeface="+mn-lt"/>
                <a:cs typeface="+mn-lt"/>
              </a:rPr>
              <a:t>One appropriate course of action to consider, is to talk with the group. </a:t>
            </a:r>
          </a:p>
          <a:p>
            <a:r>
              <a:rPr lang="en-US" sz="2000">
                <a:ea typeface="+mn-lt"/>
                <a:cs typeface="+mn-lt"/>
              </a:rPr>
              <a:t>Just talk, and assess the group and the responses you receive. This might help you make a decision, whether you wish to withdraw and possibly make a ‘3 by 5 by 2’ intel report, or stop and search an individual, or some other course of action.</a:t>
            </a:r>
          </a:p>
          <a:p>
            <a:r>
              <a:rPr lang="en-US" sz="2000" b="1"/>
              <a:t>This is where discretion plays it's part.</a:t>
            </a:r>
          </a:p>
        </p:txBody>
      </p:sp>
    </p:spTree>
    <p:extLst>
      <p:ext uri="{BB962C8B-B14F-4D97-AF65-F5344CB8AC3E}">
        <p14:creationId xmlns:p14="http://schemas.microsoft.com/office/powerpoint/2010/main" val="4259678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3D224-4465-4785-B9ED-EF803906589B}"/>
              </a:ext>
            </a:extLst>
          </p:cNvPr>
          <p:cNvSpPr>
            <a:spLocks noGrp="1"/>
          </p:cNvSpPr>
          <p:nvPr>
            <p:ph type="title"/>
          </p:nvPr>
        </p:nvSpPr>
        <p:spPr>
          <a:xfrm>
            <a:off x="1043631" y="809898"/>
            <a:ext cx="10173010" cy="1554480"/>
          </a:xfrm>
        </p:spPr>
        <p:txBody>
          <a:bodyPr anchor="ctr">
            <a:normAutofit/>
          </a:bodyPr>
          <a:lstStyle/>
          <a:p>
            <a:r>
              <a:rPr lang="en-US" sz="4800"/>
              <a:t>Decision making</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DF850F7-D50B-03E6-72F2-5E23063AEE79}"/>
              </a:ext>
            </a:extLst>
          </p:cNvPr>
          <p:cNvGraphicFramePr>
            <a:graphicFrameLocks noGrp="1"/>
          </p:cNvGraphicFramePr>
          <p:nvPr>
            <p:ph idx="1"/>
            <p:extLst>
              <p:ext uri="{D42A27DB-BD31-4B8C-83A1-F6EECF244321}">
                <p14:modId xmlns:p14="http://schemas.microsoft.com/office/powerpoint/2010/main" val="344291480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1628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B023A-7311-4BED-674E-BBA0CB256731}"/>
              </a:ext>
            </a:extLst>
          </p:cNvPr>
          <p:cNvSpPr>
            <a:spLocks noGrp="1"/>
          </p:cNvSpPr>
          <p:nvPr>
            <p:ph type="title"/>
          </p:nvPr>
        </p:nvSpPr>
        <p:spPr>
          <a:xfrm>
            <a:off x="1043631" y="809898"/>
            <a:ext cx="10173010" cy="1554480"/>
          </a:xfrm>
        </p:spPr>
        <p:txBody>
          <a:bodyPr anchor="ctr">
            <a:normAutofit/>
          </a:bodyPr>
          <a:lstStyle/>
          <a:p>
            <a:r>
              <a:rPr lang="en-US" sz="4800"/>
              <a:t>T</a:t>
            </a:r>
            <a:r>
              <a:rPr lang="en-US" sz="4800">
                <a:ea typeface="+mj-lt"/>
                <a:cs typeface="+mj-lt"/>
              </a:rPr>
              <a:t>he National Decision Model (NDM)</a:t>
            </a:r>
            <a:endParaRPr lang="en-US"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7DD9E7E-C3B7-1D7A-4F06-7D95B4987329}"/>
              </a:ext>
            </a:extLst>
          </p:cNvPr>
          <p:cNvGraphicFramePr>
            <a:graphicFrameLocks noGrp="1"/>
          </p:cNvGraphicFramePr>
          <p:nvPr>
            <p:ph idx="1"/>
            <p:extLst>
              <p:ext uri="{D42A27DB-BD31-4B8C-83A1-F6EECF244321}">
                <p14:modId xmlns:p14="http://schemas.microsoft.com/office/powerpoint/2010/main" val="97310938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2705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2088F7-20C9-58C0-6BE0-1648356963DB}"/>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National Decision Model (NDM)</a:t>
            </a:r>
          </a:p>
        </p:txBody>
      </p:sp>
      <p:pic>
        <p:nvPicPr>
          <p:cNvPr id="4" name="Content Placeholder 3" descr="A diagram of a diagram of ethics&#10;&#10;Description automatically generated">
            <a:extLst>
              <a:ext uri="{FF2B5EF4-FFF2-40B4-BE49-F238E27FC236}">
                <a16:creationId xmlns:a16="http://schemas.microsoft.com/office/drawing/2014/main" id="{C5C429B0-213D-6A2C-7905-C57F777461D3}"/>
              </a:ext>
            </a:extLst>
          </p:cNvPr>
          <p:cNvPicPr>
            <a:picLocks noGrp="1" noChangeAspect="1"/>
          </p:cNvPicPr>
          <p:nvPr>
            <p:ph idx="1"/>
          </p:nvPr>
        </p:nvPicPr>
        <p:blipFill>
          <a:blip r:embed="rId2"/>
          <a:stretch>
            <a:fillRect/>
          </a:stretch>
        </p:blipFill>
        <p:spPr>
          <a:xfrm>
            <a:off x="2190045" y="1675227"/>
            <a:ext cx="7811909" cy="4394199"/>
          </a:xfrm>
          <a:prstGeom prst="rect">
            <a:avLst/>
          </a:prstGeom>
        </p:spPr>
      </p:pic>
    </p:spTree>
    <p:extLst>
      <p:ext uri="{BB962C8B-B14F-4D97-AF65-F5344CB8AC3E}">
        <p14:creationId xmlns:p14="http://schemas.microsoft.com/office/powerpoint/2010/main" val="1576442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4A729-418A-E709-738F-FC3776BD723D}"/>
              </a:ext>
            </a:extLst>
          </p:cNvPr>
          <p:cNvSpPr>
            <a:spLocks noGrp="1"/>
          </p:cNvSpPr>
          <p:nvPr>
            <p:ph type="title"/>
          </p:nvPr>
        </p:nvSpPr>
        <p:spPr>
          <a:xfrm>
            <a:off x="1043631" y="809898"/>
            <a:ext cx="9942716" cy="1554480"/>
          </a:xfrm>
        </p:spPr>
        <p:txBody>
          <a:bodyPr anchor="ctr">
            <a:normAutofit/>
          </a:bodyPr>
          <a:lstStyle/>
          <a:p>
            <a:r>
              <a:rPr lang="en-US" sz="4800"/>
              <a:t>CIAPOAR</a:t>
            </a:r>
          </a:p>
        </p:txBody>
      </p:sp>
      <p:sp>
        <p:nvSpPr>
          <p:cNvPr id="3" name="Content Placeholder 2">
            <a:extLst>
              <a:ext uri="{FF2B5EF4-FFF2-40B4-BE49-F238E27FC236}">
                <a16:creationId xmlns:a16="http://schemas.microsoft.com/office/drawing/2014/main" id="{12A07E99-619A-F521-9356-7FB911D00D9D}"/>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000" b="1">
                <a:ea typeface="+mn-lt"/>
                <a:cs typeface="+mn-lt"/>
              </a:rPr>
              <a:t>C-</a:t>
            </a:r>
            <a:r>
              <a:rPr lang="en-US" sz="2000">
                <a:ea typeface="+mn-lt"/>
                <a:cs typeface="+mn-lt"/>
              </a:rPr>
              <a:t>Code of Ethics is in the process of being revised but will remain at the centre of the NDM and is cross-referenced throughout.</a:t>
            </a:r>
            <a:endParaRPr lang="en-US" sz="2000"/>
          </a:p>
          <a:p>
            <a:r>
              <a:rPr lang="en-US" sz="2000" b="1">
                <a:ea typeface="+mn-lt"/>
                <a:cs typeface="+mn-lt"/>
              </a:rPr>
              <a:t>I-</a:t>
            </a:r>
            <a:r>
              <a:rPr lang="en-US" sz="2000">
                <a:ea typeface="+mn-lt"/>
                <a:cs typeface="+mn-lt"/>
              </a:rPr>
              <a:t>Information-gather information and intelligence.</a:t>
            </a:r>
            <a:endParaRPr lang="en-US" sz="2000"/>
          </a:p>
          <a:p>
            <a:r>
              <a:rPr lang="en-US" sz="2000" b="1">
                <a:ea typeface="+mn-lt"/>
                <a:cs typeface="+mn-lt"/>
              </a:rPr>
              <a:t>A-</a:t>
            </a:r>
            <a:r>
              <a:rPr lang="en-US" sz="2000">
                <a:ea typeface="+mn-lt"/>
                <a:cs typeface="+mn-lt"/>
              </a:rPr>
              <a:t>Assessment-assess threat and risk, and develop a working strategy.</a:t>
            </a:r>
            <a:endParaRPr lang="en-US" sz="2000"/>
          </a:p>
          <a:p>
            <a:r>
              <a:rPr lang="en-US" sz="2000" b="1">
                <a:ea typeface="+mn-lt"/>
                <a:cs typeface="+mn-lt"/>
              </a:rPr>
              <a:t>P-</a:t>
            </a:r>
            <a:r>
              <a:rPr lang="en-US" sz="2000">
                <a:ea typeface="+mn-lt"/>
                <a:cs typeface="+mn-lt"/>
              </a:rPr>
              <a:t>Powers and policy-consider powers and policy.</a:t>
            </a:r>
            <a:endParaRPr lang="en-US" sz="2000"/>
          </a:p>
          <a:p>
            <a:r>
              <a:rPr lang="en-US" sz="2000" b="1">
                <a:ea typeface="+mn-lt"/>
                <a:cs typeface="+mn-lt"/>
              </a:rPr>
              <a:t>O-</a:t>
            </a:r>
            <a:r>
              <a:rPr lang="en-US" sz="2000">
                <a:ea typeface="+mn-lt"/>
                <a:cs typeface="+mn-lt"/>
              </a:rPr>
              <a:t>Options-identify the options and contingencies.</a:t>
            </a:r>
            <a:endParaRPr lang="en-US" sz="2000"/>
          </a:p>
          <a:p>
            <a:r>
              <a:rPr lang="en-US" sz="2000" b="1">
                <a:ea typeface="+mn-lt"/>
                <a:cs typeface="+mn-lt"/>
              </a:rPr>
              <a:t>A-</a:t>
            </a:r>
            <a:r>
              <a:rPr lang="en-US" sz="2000">
                <a:ea typeface="+mn-lt"/>
                <a:cs typeface="+mn-lt"/>
              </a:rPr>
              <a:t> Action-take action, and then</a:t>
            </a:r>
            <a:endParaRPr lang="en-US" sz="2000"/>
          </a:p>
          <a:p>
            <a:r>
              <a:rPr lang="en-US" sz="2000" b="1">
                <a:ea typeface="+mn-lt"/>
                <a:cs typeface="+mn-lt"/>
              </a:rPr>
              <a:t>R-</a:t>
            </a:r>
            <a:r>
              <a:rPr lang="en-US" sz="2000">
                <a:ea typeface="+mn-lt"/>
                <a:cs typeface="+mn-lt"/>
              </a:rPr>
              <a:t> Review.</a:t>
            </a:r>
            <a:endParaRPr lang="en-US" sz="2000"/>
          </a:p>
          <a:p>
            <a:pPr marL="0" indent="0">
              <a:buNone/>
            </a:pPr>
            <a:endParaRPr lang="en-US" sz="20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Content Placeholder 3" descr="A diagram of a diagram of ethics&#10;&#10;Description automatically generated">
            <a:extLst>
              <a:ext uri="{FF2B5EF4-FFF2-40B4-BE49-F238E27FC236}">
                <a16:creationId xmlns:a16="http://schemas.microsoft.com/office/drawing/2014/main" id="{A8D1286F-D128-2136-6400-528D30E206BE}"/>
              </a:ext>
            </a:extLst>
          </p:cNvPr>
          <p:cNvPicPr>
            <a:picLocks noChangeAspect="1"/>
          </p:cNvPicPr>
          <p:nvPr/>
        </p:nvPicPr>
        <p:blipFill>
          <a:blip r:embed="rId2"/>
          <a:stretch>
            <a:fillRect/>
          </a:stretch>
        </p:blipFill>
        <p:spPr>
          <a:xfrm>
            <a:off x="7787281" y="158154"/>
            <a:ext cx="3759455" cy="2115127"/>
          </a:xfrm>
          <a:prstGeom prst="rect">
            <a:avLst/>
          </a:prstGeom>
        </p:spPr>
      </p:pic>
    </p:spTree>
    <p:extLst>
      <p:ext uri="{BB962C8B-B14F-4D97-AF65-F5344CB8AC3E}">
        <p14:creationId xmlns:p14="http://schemas.microsoft.com/office/powerpoint/2010/main" val="2333096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6EFEE-B9BA-157C-5E98-FC7B8B1860F5}"/>
              </a:ext>
            </a:extLst>
          </p:cNvPr>
          <p:cNvSpPr>
            <a:spLocks noGrp="1"/>
          </p:cNvSpPr>
          <p:nvPr>
            <p:ph type="title"/>
          </p:nvPr>
        </p:nvSpPr>
        <p:spPr>
          <a:xfrm>
            <a:off x="1043631" y="809898"/>
            <a:ext cx="9942716" cy="1554480"/>
          </a:xfrm>
        </p:spPr>
        <p:txBody>
          <a:bodyPr anchor="ctr">
            <a:normAutofit/>
          </a:bodyPr>
          <a:lstStyle/>
          <a:p>
            <a:r>
              <a:rPr lang="en-US" sz="4800"/>
              <a:t>NDM</a:t>
            </a:r>
          </a:p>
        </p:txBody>
      </p:sp>
      <p:sp>
        <p:nvSpPr>
          <p:cNvPr id="3" name="Content Placeholder 2">
            <a:extLst>
              <a:ext uri="{FF2B5EF4-FFF2-40B4-BE49-F238E27FC236}">
                <a16:creationId xmlns:a16="http://schemas.microsoft.com/office/drawing/2014/main" id="{172932BA-CA2E-FBDF-98FC-D24412A66575}"/>
              </a:ext>
            </a:extLst>
          </p:cNvPr>
          <p:cNvSpPr>
            <a:spLocks noGrp="1"/>
          </p:cNvSpPr>
          <p:nvPr>
            <p:ph idx="1"/>
          </p:nvPr>
        </p:nvSpPr>
        <p:spPr>
          <a:xfrm>
            <a:off x="1045028" y="3017522"/>
            <a:ext cx="9941319" cy="3124658"/>
          </a:xfrm>
        </p:spPr>
        <p:txBody>
          <a:bodyPr vert="horz" lIns="91440" tIns="45720" rIns="91440" bIns="45720" rtlCol="0" anchor="ctr">
            <a:normAutofit lnSpcReduction="10000"/>
          </a:bodyPr>
          <a:lstStyle/>
          <a:p>
            <a:r>
              <a:rPr lang="en-US" sz="2400">
                <a:ea typeface="+mn-lt"/>
                <a:cs typeface="+mn-lt"/>
              </a:rPr>
              <a:t>The NDM is ‘suitable for all decisions’ and can be applied to ‘spontaneous incidents or planned operations’. </a:t>
            </a:r>
          </a:p>
          <a:p>
            <a:r>
              <a:rPr lang="en-US" sz="2400">
                <a:ea typeface="+mn-lt"/>
                <a:cs typeface="+mn-lt"/>
              </a:rPr>
              <a:t>However, there are clearly some situations, of a dynamic and potentially dangerous nature, where you simply won’t have the time to methodically work your way through all the stages of the NDM to determine what decision(s) to make. </a:t>
            </a:r>
          </a:p>
          <a:p>
            <a:r>
              <a:rPr lang="en-US" sz="2400">
                <a:ea typeface="+mn-lt"/>
                <a:cs typeface="+mn-lt"/>
              </a:rPr>
              <a:t>However, even in these cases the NDM might still prove useful in terms of a structure for the subsequent writing up of notes and statements.</a:t>
            </a:r>
          </a:p>
          <a:p>
            <a:r>
              <a:rPr lang="en-US" sz="2400"/>
              <a:t>We will look over this in more depth next session.</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030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F00C18-98D8-8197-7139-DFFA80FCF534}"/>
              </a:ext>
            </a:extLst>
          </p:cNvPr>
          <p:cNvSpPr>
            <a:spLocks noGrp="1"/>
          </p:cNvSpPr>
          <p:nvPr>
            <p:ph type="title"/>
          </p:nvPr>
        </p:nvSpPr>
        <p:spPr>
          <a:xfrm>
            <a:off x="5894962" y="479493"/>
            <a:ext cx="5458838" cy="1325563"/>
          </a:xfrm>
        </p:spPr>
        <p:txBody>
          <a:bodyPr>
            <a:normAutofit/>
          </a:bodyPr>
          <a:lstStyle/>
          <a:p>
            <a:r>
              <a:rPr lang="en-US" sz="4100"/>
              <a:t>Ethical decision making and discretion in policing</a:t>
            </a:r>
          </a:p>
        </p:txBody>
      </p:sp>
      <p:sp>
        <p:nvSpPr>
          <p:cNvPr id="22" name="Freeform: Shape 2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Man Holding Apple His Hand Stock Photos ...">
            <a:extLst>
              <a:ext uri="{FF2B5EF4-FFF2-40B4-BE49-F238E27FC236}">
                <a16:creationId xmlns:a16="http://schemas.microsoft.com/office/drawing/2014/main" id="{BD63ABDB-B35A-2697-572F-81E36E591BBC}"/>
              </a:ext>
            </a:extLst>
          </p:cNvPr>
          <p:cNvPicPr>
            <a:picLocks noChangeAspect="1"/>
          </p:cNvPicPr>
          <p:nvPr/>
        </p:nvPicPr>
        <p:blipFill>
          <a:blip r:embed="rId2"/>
          <a:stretch>
            <a:fillRect/>
          </a:stretch>
        </p:blipFill>
        <p:spPr>
          <a:xfrm>
            <a:off x="1310089" y="511293"/>
            <a:ext cx="3563566"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4B0C7AC-8F09-DB70-8B3D-B1C604E05AA0}"/>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1800"/>
              <a:t>Scenario- A shop owner has reported that a man has tried to steal groceries from the shop. You attend and the man is 94 years od, very confused with a bag of apples in his hand.</a:t>
            </a:r>
          </a:p>
          <a:p>
            <a:r>
              <a:rPr lang="en-US" sz="1800"/>
              <a:t>Has he carried out a theft?</a:t>
            </a:r>
          </a:p>
          <a:p>
            <a:r>
              <a:rPr lang="en-US" sz="1800"/>
              <a:t>Do you arrest him for theft?</a:t>
            </a:r>
          </a:p>
          <a:p>
            <a:r>
              <a:rPr lang="en-US" sz="1800">
                <a:ea typeface="+mn-lt"/>
                <a:cs typeface="+mn-lt"/>
              </a:rPr>
              <a:t>They have committed a crime but there are mitigating circumstances: age and frailty must be taken into account, and proving ‘intention to permanently deprive’ (the basis of the Theft Act 1968) would be somewhat difficult. </a:t>
            </a:r>
          </a:p>
          <a:p>
            <a:r>
              <a:rPr lang="en-US" sz="1800">
                <a:ea typeface="+mn-lt"/>
                <a:cs typeface="+mn-lt"/>
              </a:rPr>
              <a:t>Enforcing the law might not be the most appropriate response but police officers must be prepared to justify the reasons for any decision.</a:t>
            </a:r>
            <a:endParaRPr lang="en-US" sz="1800"/>
          </a:p>
          <a:p>
            <a:endParaRPr lang="en-US" sz="1800"/>
          </a:p>
          <a:p>
            <a:pPr marL="0" indent="0">
              <a:buNone/>
            </a:pPr>
            <a:endParaRPr lang="en-US" sz="1800"/>
          </a:p>
        </p:txBody>
      </p:sp>
    </p:spTree>
    <p:extLst>
      <p:ext uri="{BB962C8B-B14F-4D97-AF65-F5344CB8AC3E}">
        <p14:creationId xmlns:p14="http://schemas.microsoft.com/office/powerpoint/2010/main" val="1951216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E121D-9CCD-5D7D-0BB2-B9B19CAA7F13}"/>
              </a:ext>
            </a:extLst>
          </p:cNvPr>
          <p:cNvSpPr>
            <a:spLocks noGrp="1"/>
          </p:cNvSpPr>
          <p:nvPr>
            <p:ph type="title"/>
          </p:nvPr>
        </p:nvSpPr>
        <p:spPr>
          <a:xfrm>
            <a:off x="1043631" y="809898"/>
            <a:ext cx="9942716" cy="1554480"/>
          </a:xfrm>
        </p:spPr>
        <p:txBody>
          <a:bodyPr anchor="ctr">
            <a:normAutofit/>
          </a:bodyPr>
          <a:lstStyle/>
          <a:p>
            <a:r>
              <a:rPr lang="en-US" sz="4800"/>
              <a:t>What is discretion?</a:t>
            </a:r>
          </a:p>
        </p:txBody>
      </p:sp>
      <p:sp>
        <p:nvSpPr>
          <p:cNvPr id="3" name="Content Placeholder 2">
            <a:extLst>
              <a:ext uri="{FF2B5EF4-FFF2-40B4-BE49-F238E27FC236}">
                <a16:creationId xmlns:a16="http://schemas.microsoft.com/office/drawing/2014/main" id="{53AE6A9C-FD7D-8D00-3400-587BEAD1E7DB}"/>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1700" i="1">
                <a:latin typeface="Aptos"/>
                <a:cs typeface="Arial"/>
              </a:rPr>
              <a:t>"The freedom to decide what should be done in a particular situation."-</a:t>
            </a:r>
            <a:r>
              <a:rPr lang="en-US" sz="1700">
                <a:latin typeface="Aptos"/>
                <a:cs typeface="Arial"/>
              </a:rPr>
              <a:t> (Oxford Dictionary, 2022)</a:t>
            </a:r>
          </a:p>
          <a:p>
            <a:pPr marL="0" indent="0">
              <a:buNone/>
            </a:pPr>
            <a:endParaRPr lang="en-US" sz="1700">
              <a:cs typeface="Arial"/>
            </a:endParaRPr>
          </a:p>
          <a:p>
            <a:pPr marL="0" indent="0">
              <a:buNone/>
            </a:pPr>
            <a:r>
              <a:rPr lang="en-US" sz="1700" b="1"/>
              <a:t>Use of discretion </a:t>
            </a:r>
            <a:r>
              <a:rPr lang="en-US" sz="1700">
                <a:latin typeface="Aptos"/>
                <a:cs typeface="Arial"/>
              </a:rPr>
              <a:t>(College of Policing, 2023)</a:t>
            </a:r>
          </a:p>
          <a:p>
            <a:pPr marL="0" indent="0">
              <a:buNone/>
            </a:pPr>
            <a:r>
              <a:rPr lang="en-US" sz="1700">
                <a:ea typeface="+mn-lt"/>
                <a:cs typeface="+mn-lt"/>
              </a:rPr>
              <a:t>Police discretion is necessary but must be used wisely. When using our discretion, we:</a:t>
            </a:r>
            <a:endParaRPr lang="en-US" sz="1700"/>
          </a:p>
          <a:p>
            <a:r>
              <a:rPr lang="en-US" sz="1700">
                <a:ea typeface="+mn-lt"/>
                <a:cs typeface="+mn-lt"/>
              </a:rPr>
              <a:t>use our training, skills and knowledge about policing</a:t>
            </a:r>
            <a:endParaRPr lang="en-US" sz="1700"/>
          </a:p>
          <a:p>
            <a:r>
              <a:rPr lang="en-US" sz="1700">
                <a:ea typeface="+mn-lt"/>
                <a:cs typeface="+mn-lt"/>
              </a:rPr>
              <a:t>are aware of the influence that biases (such as stereotypes or ‘group think’) can have on our actions and decisions</a:t>
            </a:r>
            <a:endParaRPr lang="en-US" sz="1700"/>
          </a:p>
          <a:p>
            <a:r>
              <a:rPr lang="en-US" sz="1700">
                <a:ea typeface="+mn-lt"/>
                <a:cs typeface="+mn-lt"/>
              </a:rPr>
              <a:t>consider what we are trying to achieve and the potential effects of our decisions</a:t>
            </a:r>
            <a:endParaRPr lang="en-US" sz="1700"/>
          </a:p>
          <a:p>
            <a:r>
              <a:rPr lang="en-US" sz="1700">
                <a:ea typeface="+mn-lt"/>
                <a:cs typeface="+mn-lt"/>
              </a:rPr>
              <a:t>ensure that we have a rationale for, and are able to explain, our use of discretion </a:t>
            </a:r>
            <a:endParaRPr lang="en-US" sz="1700">
              <a:latin typeface="Aptos"/>
              <a:cs typeface="Arial"/>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4360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B4E10-2E2C-E2DF-F417-A8ACC4AB821E}"/>
              </a:ext>
            </a:extLst>
          </p:cNvPr>
          <p:cNvSpPr>
            <a:spLocks noGrp="1"/>
          </p:cNvSpPr>
          <p:nvPr>
            <p:ph type="title"/>
          </p:nvPr>
        </p:nvSpPr>
        <p:spPr>
          <a:xfrm>
            <a:off x="1043631" y="809898"/>
            <a:ext cx="9942716" cy="1554480"/>
          </a:xfrm>
        </p:spPr>
        <p:txBody>
          <a:bodyPr anchor="ctr">
            <a:normAutofit/>
          </a:bodyPr>
          <a:lstStyle/>
          <a:p>
            <a:r>
              <a:rPr lang="en-US" sz="4800"/>
              <a:t>Discretion</a:t>
            </a:r>
          </a:p>
        </p:txBody>
      </p:sp>
      <p:sp>
        <p:nvSpPr>
          <p:cNvPr id="3" name="Content Placeholder 2">
            <a:extLst>
              <a:ext uri="{FF2B5EF4-FFF2-40B4-BE49-F238E27FC236}">
                <a16:creationId xmlns:a16="http://schemas.microsoft.com/office/drawing/2014/main" id="{56C89138-3EAD-4DF6-8453-334348CA9538}"/>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ea typeface="+mn-lt"/>
                <a:cs typeface="+mn-lt"/>
              </a:rPr>
              <a:t>Police discretion has been a contentious issue and over time it has been curbed through legislation and various policies.</a:t>
            </a:r>
          </a:p>
          <a:p>
            <a:r>
              <a:rPr lang="en-US" sz="2400">
                <a:ea typeface="+mn-lt"/>
                <a:cs typeface="+mn-lt"/>
              </a:rPr>
              <a:t> Discretion came to be seen as opportunity for officers to act in discriminatory ways according to their own prejudices and biases.</a:t>
            </a:r>
          </a:p>
          <a:p>
            <a:r>
              <a:rPr lang="en-US" sz="2400">
                <a:ea typeface="+mn-lt"/>
                <a:cs typeface="+mn-lt"/>
              </a:rPr>
              <a:t> Communities lost trust in the police and the consequences were to be more directive and prescriptive in dictating how officers should deal with ever more situations.</a:t>
            </a: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5187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EA3BD8-405E-FB77-956A-4C47071E66E5}"/>
              </a:ext>
            </a:extLst>
          </p:cNvPr>
          <p:cNvSpPr>
            <a:spLocks noGrp="1"/>
          </p:cNvSpPr>
          <p:nvPr>
            <p:ph type="title"/>
          </p:nvPr>
        </p:nvSpPr>
        <p:spPr>
          <a:xfrm>
            <a:off x="1043631" y="809898"/>
            <a:ext cx="9942716" cy="1554480"/>
          </a:xfrm>
        </p:spPr>
        <p:txBody>
          <a:bodyPr anchor="ctr">
            <a:normAutofit/>
          </a:bodyPr>
          <a:lstStyle/>
          <a:p>
            <a:r>
              <a:rPr lang="en-US" sz="4800"/>
              <a:t>Discretion</a:t>
            </a:r>
          </a:p>
        </p:txBody>
      </p:sp>
      <p:sp>
        <p:nvSpPr>
          <p:cNvPr id="3" name="Content Placeholder 2">
            <a:extLst>
              <a:ext uri="{FF2B5EF4-FFF2-40B4-BE49-F238E27FC236}">
                <a16:creationId xmlns:a16="http://schemas.microsoft.com/office/drawing/2014/main" id="{4A1A5B31-7367-A1E8-9B27-63270CD88B24}"/>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ea typeface="+mn-lt"/>
                <a:cs typeface="+mn-lt"/>
              </a:rPr>
              <a:t>The arguments against discretion over recent years has been understandable given the arguments around institutionalized discrimination in the police, as recorded most recently concerning the MPS in Baroness Casey’s (2023) Report. </a:t>
            </a:r>
          </a:p>
          <a:p>
            <a:r>
              <a:rPr lang="en-US" sz="2400">
                <a:ea typeface="+mn-lt"/>
                <a:cs typeface="+mn-lt"/>
              </a:rPr>
              <a:t>However, there are a number of reasons why discretion is an unavoidable, inevitable, and desirable aspect of policing.</a:t>
            </a: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6406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BFFEB-ADE2-086F-11C3-9A047179441A}"/>
              </a:ext>
            </a:extLst>
          </p:cNvPr>
          <p:cNvSpPr>
            <a:spLocks noGrp="1"/>
          </p:cNvSpPr>
          <p:nvPr>
            <p:ph type="title"/>
          </p:nvPr>
        </p:nvSpPr>
        <p:spPr>
          <a:xfrm>
            <a:off x="808638" y="386930"/>
            <a:ext cx="9236700" cy="1188950"/>
          </a:xfrm>
        </p:spPr>
        <p:txBody>
          <a:bodyPr anchor="b">
            <a:normAutofit/>
          </a:bodyPr>
          <a:lstStyle/>
          <a:p>
            <a:r>
              <a:rPr lang="en-US" sz="5400"/>
              <a:t>Discretion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6C7903-95E4-8578-19B7-4AE726D82450}"/>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400">
                <a:ea typeface="+mn-lt"/>
                <a:cs typeface="+mn-lt"/>
              </a:rPr>
              <a:t>It is unavoidable and inevitable because policing in the British tradition is first and foremost about maintaining order and keeping the peace. </a:t>
            </a:r>
          </a:p>
          <a:p>
            <a:r>
              <a:rPr lang="en-US" sz="2400">
                <a:ea typeface="+mn-lt"/>
                <a:cs typeface="+mn-lt"/>
              </a:rPr>
              <a:t>This is enshrined in the very concept of the office of constable, and Lord Scarman was at pains to remind the police of this in the aftermath of the 1981 Brixton Riots (Scarman, 1981). </a:t>
            </a:r>
          </a:p>
          <a:p>
            <a:r>
              <a:rPr lang="en-US" sz="2400">
                <a:ea typeface="+mn-lt"/>
                <a:cs typeface="+mn-lt"/>
              </a:rPr>
              <a:t>Enforcing the law is a tool used by the police to achieve these ends, but only when it is appropriate to do so. </a:t>
            </a:r>
            <a:endParaRPr lang="en-US" sz="2400"/>
          </a:p>
        </p:txBody>
      </p:sp>
    </p:spTree>
    <p:extLst>
      <p:ext uri="{BB962C8B-B14F-4D97-AF65-F5344CB8AC3E}">
        <p14:creationId xmlns:p14="http://schemas.microsoft.com/office/powerpoint/2010/main" val="2961738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B4E10-2E2C-E2DF-F417-A8ACC4AB821E}"/>
              </a:ext>
            </a:extLst>
          </p:cNvPr>
          <p:cNvSpPr>
            <a:spLocks noGrp="1"/>
          </p:cNvSpPr>
          <p:nvPr>
            <p:ph type="title"/>
          </p:nvPr>
        </p:nvSpPr>
        <p:spPr>
          <a:xfrm>
            <a:off x="1043631" y="809898"/>
            <a:ext cx="9942716" cy="1554480"/>
          </a:xfrm>
        </p:spPr>
        <p:txBody>
          <a:bodyPr anchor="ctr">
            <a:normAutofit/>
          </a:bodyPr>
          <a:lstStyle/>
          <a:p>
            <a:r>
              <a:rPr lang="en-US" sz="4800"/>
              <a:t>Discretion</a:t>
            </a:r>
          </a:p>
        </p:txBody>
      </p:sp>
      <p:sp>
        <p:nvSpPr>
          <p:cNvPr id="3" name="Content Placeholder 2">
            <a:extLst>
              <a:ext uri="{FF2B5EF4-FFF2-40B4-BE49-F238E27FC236}">
                <a16:creationId xmlns:a16="http://schemas.microsoft.com/office/drawing/2014/main" id="{56C89138-3EAD-4DF6-8453-334348CA9538}"/>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ea typeface="+mn-lt"/>
                <a:cs typeface="+mn-lt"/>
              </a:rPr>
              <a:t>Police discretion has been a contentious issue and over time it has been curbed through legislation and various policies.</a:t>
            </a:r>
          </a:p>
          <a:p>
            <a:r>
              <a:rPr lang="en-US" sz="2400">
                <a:ea typeface="+mn-lt"/>
                <a:cs typeface="+mn-lt"/>
              </a:rPr>
              <a:t> Discretion came to be seen as opportunity for officers to act in discriminatory ways according to their own prejudices and biases.</a:t>
            </a:r>
          </a:p>
          <a:p>
            <a:r>
              <a:rPr lang="en-US" sz="2400">
                <a:ea typeface="+mn-lt"/>
                <a:cs typeface="+mn-lt"/>
              </a:rPr>
              <a:t> Communities lost trust in the police and the consequences were to be more directive and prescriptive in dictating how officers should deal with ever more situations.</a:t>
            </a: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7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60A088-33DC-01E9-E9FD-D79065CCDF83}"/>
              </a:ext>
            </a:extLst>
          </p:cNvPr>
          <p:cNvSpPr>
            <a:spLocks noGrp="1"/>
          </p:cNvSpPr>
          <p:nvPr>
            <p:ph type="title"/>
          </p:nvPr>
        </p:nvSpPr>
        <p:spPr>
          <a:xfrm>
            <a:off x="793662" y="386930"/>
            <a:ext cx="10066122" cy="1298448"/>
          </a:xfrm>
        </p:spPr>
        <p:txBody>
          <a:bodyPr anchor="b">
            <a:normAutofit/>
          </a:bodyPr>
          <a:lstStyle/>
          <a:p>
            <a:r>
              <a:rPr lang="en-US" sz="4800"/>
              <a:t>Code of Ethics and decision making</a:t>
            </a:r>
          </a:p>
        </p:txBody>
      </p:sp>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28657F-15FD-0A61-FC83-6B5B208DC703}"/>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700">
                <a:ea typeface="+mn-lt"/>
                <a:cs typeface="+mn-lt"/>
              </a:rPr>
              <a:t>Ethical systems outline the basis for decision making by shaping what it means to be good. </a:t>
            </a:r>
          </a:p>
          <a:p>
            <a:r>
              <a:rPr lang="en-US" sz="1700">
                <a:ea typeface="+mn-lt"/>
                <a:cs typeface="+mn-lt"/>
              </a:rPr>
              <a:t>Bruce-Smith et al (2023) identify three main approaches to ethical reasoning in their review underpinning the revision of the College’s Code of Ethics. </a:t>
            </a:r>
          </a:p>
          <a:p>
            <a:r>
              <a:rPr lang="en-US" sz="1700">
                <a:ea typeface="+mn-lt"/>
                <a:cs typeface="+mn-lt"/>
              </a:rPr>
              <a:t>These are </a:t>
            </a:r>
            <a:r>
              <a:rPr lang="en-US" sz="1700" b="1">
                <a:ea typeface="+mn-lt"/>
                <a:cs typeface="+mn-lt"/>
              </a:rPr>
              <a:t>consequentialism</a:t>
            </a:r>
            <a:r>
              <a:rPr lang="en-US" sz="1700">
                <a:ea typeface="+mn-lt"/>
                <a:cs typeface="+mn-lt"/>
              </a:rPr>
              <a:t>, which focuses ethical reasoning on outcomes, </a:t>
            </a:r>
            <a:r>
              <a:rPr lang="en-US" sz="1700" b="1">
                <a:ea typeface="+mn-lt"/>
                <a:cs typeface="+mn-lt"/>
              </a:rPr>
              <a:t>deontological </a:t>
            </a:r>
            <a:r>
              <a:rPr lang="en-US" sz="1700">
                <a:ea typeface="+mn-lt"/>
                <a:cs typeface="+mn-lt"/>
              </a:rPr>
              <a:t>reasoning, which focuses on what we are duty bound to do through reason, and </a:t>
            </a:r>
            <a:r>
              <a:rPr lang="en-US" sz="1700" b="1">
                <a:ea typeface="+mn-lt"/>
                <a:cs typeface="+mn-lt"/>
              </a:rPr>
              <a:t>virtue ethics</a:t>
            </a:r>
            <a:r>
              <a:rPr lang="en-US" sz="1700">
                <a:ea typeface="+mn-lt"/>
                <a:cs typeface="+mn-lt"/>
              </a:rPr>
              <a:t>, which requires interpreting the specifics of a context as it relates to established values.</a:t>
            </a:r>
            <a:endParaRPr lang="en-US" sz="1700"/>
          </a:p>
        </p:txBody>
      </p:sp>
      <p:pic>
        <p:nvPicPr>
          <p:cNvPr id="4" name="Picture 3" descr="Our mission, vision and values | Northamptonshire Police">
            <a:extLst>
              <a:ext uri="{FF2B5EF4-FFF2-40B4-BE49-F238E27FC236}">
                <a16:creationId xmlns:a16="http://schemas.microsoft.com/office/drawing/2014/main" id="{7C62A82A-07AA-2AD0-6056-5161573683A3}"/>
              </a:ext>
            </a:extLst>
          </p:cNvPr>
          <p:cNvPicPr>
            <a:picLocks noChangeAspect="1"/>
          </p:cNvPicPr>
          <p:nvPr/>
        </p:nvPicPr>
        <p:blipFill>
          <a:blip r:embed="rId2"/>
          <a:stretch>
            <a:fillRect/>
          </a:stretch>
        </p:blipFill>
        <p:spPr>
          <a:xfrm>
            <a:off x="5911532" y="2519467"/>
            <a:ext cx="5150277" cy="3643820"/>
          </a:xfrm>
          <a:prstGeom prst="rect">
            <a:avLst/>
          </a:prstGeom>
        </p:spPr>
      </p:pic>
      <p:sp>
        <p:nvSpPr>
          <p:cNvPr id="27" name="Rectangle 2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3703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9CE4A-F1BD-3F55-7629-60D499AB0821}"/>
              </a:ext>
            </a:extLst>
          </p:cNvPr>
          <p:cNvSpPr>
            <a:spLocks noGrp="1"/>
          </p:cNvSpPr>
          <p:nvPr>
            <p:ph type="title"/>
          </p:nvPr>
        </p:nvSpPr>
        <p:spPr>
          <a:xfrm>
            <a:off x="808638" y="386930"/>
            <a:ext cx="9236700" cy="1188950"/>
          </a:xfrm>
        </p:spPr>
        <p:txBody>
          <a:bodyPr anchor="b">
            <a:normAutofit/>
          </a:bodyPr>
          <a:lstStyle/>
          <a:p>
            <a:r>
              <a:rPr lang="en-US" sz="5400"/>
              <a:t>Discretion</a:t>
            </a:r>
          </a:p>
        </p:txBody>
      </p:sp>
      <p:grpSp>
        <p:nvGrpSpPr>
          <p:cNvPr id="6" name="Group 5">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D0772D-59E2-620B-E6B1-1F6FCD9B2F39}"/>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1500">
                <a:ea typeface="+mn-lt"/>
                <a:cs typeface="+mn-lt"/>
              </a:rPr>
              <a:t>Discretion is the art of making the most appropriate decision in each and every circumstance, a form of professional judgement that can be explained, justified, and </a:t>
            </a:r>
            <a:r>
              <a:rPr lang="en-US" sz="1500" err="1">
                <a:ea typeface="+mn-lt"/>
                <a:cs typeface="+mn-lt"/>
              </a:rPr>
              <a:t>legitimised</a:t>
            </a:r>
            <a:r>
              <a:rPr lang="en-US" sz="1500">
                <a:ea typeface="+mn-lt"/>
                <a:cs typeface="+mn-lt"/>
              </a:rPr>
              <a:t> as required. </a:t>
            </a:r>
            <a:endParaRPr lang="en-US" sz="1500"/>
          </a:p>
          <a:p>
            <a:endParaRPr lang="en-US" sz="1500">
              <a:ea typeface="+mn-lt"/>
              <a:cs typeface="+mn-lt"/>
            </a:endParaRPr>
          </a:p>
          <a:p>
            <a:pPr marL="0" indent="0">
              <a:buNone/>
            </a:pPr>
            <a:r>
              <a:rPr lang="en-US" sz="1500">
                <a:ea typeface="+mn-lt"/>
                <a:cs typeface="+mn-lt"/>
              </a:rPr>
              <a:t>It needs to be open and accountable and in this way it challenges all forms of discrimination, at the level of the corrupt officer, but also in institutional forms.</a:t>
            </a:r>
            <a:endParaRPr lang="en-US" sz="1500"/>
          </a:p>
          <a:p>
            <a:endParaRPr lang="en-US" sz="1500"/>
          </a:p>
          <a:p>
            <a:pPr marL="0" indent="0">
              <a:buNone/>
            </a:pPr>
            <a:r>
              <a:rPr lang="en-US" sz="1500">
                <a:ea typeface="+mn-lt"/>
                <a:cs typeface="+mn-lt"/>
              </a:rPr>
              <a:t>This understanding of discretion is </a:t>
            </a:r>
            <a:r>
              <a:rPr lang="en-US" sz="1500" err="1">
                <a:ea typeface="+mn-lt"/>
                <a:cs typeface="+mn-lt"/>
              </a:rPr>
              <a:t>recognised</a:t>
            </a:r>
            <a:r>
              <a:rPr lang="en-US" sz="1500">
                <a:ea typeface="+mn-lt"/>
                <a:cs typeface="+mn-lt"/>
              </a:rPr>
              <a:t> in the College’s revised Code of Ethics, which promotes an ethical approach to policing that is guided by the following three principles:-</a:t>
            </a:r>
            <a:endParaRPr lang="en-US" sz="1500"/>
          </a:p>
          <a:p>
            <a:r>
              <a:rPr lang="en-US" sz="1500" err="1">
                <a:ea typeface="+mn-lt"/>
                <a:cs typeface="+mn-lt"/>
              </a:rPr>
              <a:t>prioritising</a:t>
            </a:r>
            <a:r>
              <a:rPr lang="en-US" sz="1500">
                <a:ea typeface="+mn-lt"/>
                <a:cs typeface="+mn-lt"/>
              </a:rPr>
              <a:t> public service</a:t>
            </a:r>
            <a:endParaRPr lang="en-US" sz="1500"/>
          </a:p>
          <a:p>
            <a:r>
              <a:rPr lang="en-US" sz="1500">
                <a:ea typeface="+mn-lt"/>
                <a:cs typeface="+mn-lt"/>
              </a:rPr>
              <a:t>leading with professional courage</a:t>
            </a:r>
            <a:endParaRPr lang="en-US" sz="1500"/>
          </a:p>
          <a:p>
            <a:r>
              <a:rPr lang="en-US" sz="1500">
                <a:ea typeface="+mn-lt"/>
                <a:cs typeface="+mn-lt"/>
              </a:rPr>
              <a:t>responding with respect and empathy</a:t>
            </a:r>
            <a:endParaRPr lang="en-US" sz="1500"/>
          </a:p>
        </p:txBody>
      </p:sp>
    </p:spTree>
    <p:extLst>
      <p:ext uri="{BB962C8B-B14F-4D97-AF65-F5344CB8AC3E}">
        <p14:creationId xmlns:p14="http://schemas.microsoft.com/office/powerpoint/2010/main" val="154634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D18DD-D65E-CD05-3739-E545320F954E}"/>
              </a:ext>
            </a:extLst>
          </p:cNvPr>
          <p:cNvSpPr>
            <a:spLocks noGrp="1"/>
          </p:cNvSpPr>
          <p:nvPr>
            <p:ph type="title"/>
          </p:nvPr>
        </p:nvSpPr>
        <p:spPr>
          <a:xfrm>
            <a:off x="589560" y="856180"/>
            <a:ext cx="4560584" cy="1128068"/>
          </a:xfrm>
        </p:spPr>
        <p:txBody>
          <a:bodyPr anchor="ctr">
            <a:normAutofit/>
          </a:bodyPr>
          <a:lstStyle/>
          <a:p>
            <a:r>
              <a:rPr lang="en-US" sz="4000"/>
              <a:t>Task- 30 Mins</a:t>
            </a:r>
          </a:p>
        </p:txBody>
      </p:sp>
      <p:grpSp>
        <p:nvGrpSpPr>
          <p:cNvPr id="7" name="Group 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113079-2911-DE03-CDEE-A813116B69CD}"/>
              </a:ext>
            </a:extLst>
          </p:cNvPr>
          <p:cNvSpPr>
            <a:spLocks noGrp="1"/>
          </p:cNvSpPr>
          <p:nvPr>
            <p:ph idx="1"/>
          </p:nvPr>
        </p:nvSpPr>
        <p:spPr>
          <a:xfrm>
            <a:off x="590719" y="2330505"/>
            <a:ext cx="4559425" cy="3979585"/>
          </a:xfrm>
        </p:spPr>
        <p:txBody>
          <a:bodyPr vert="horz" lIns="91440" tIns="45720" rIns="91440" bIns="45720" rtlCol="0" anchor="ctr">
            <a:normAutofit lnSpcReduction="10000"/>
          </a:bodyPr>
          <a:lstStyle/>
          <a:p>
            <a:pPr marL="0" indent="0">
              <a:buNone/>
            </a:pPr>
            <a:r>
              <a:rPr lang="en-US" sz="2000" dirty="0"/>
              <a:t>Research into the following cases:-</a:t>
            </a:r>
          </a:p>
          <a:p>
            <a:pPr marL="0" indent="0">
              <a:buNone/>
            </a:pPr>
            <a:endParaRPr lang="en-US" sz="2000" dirty="0"/>
          </a:p>
          <a:p>
            <a:pPr marL="0" indent="0">
              <a:buNone/>
            </a:pPr>
            <a:endParaRPr lang="en-US" sz="2000" dirty="0"/>
          </a:p>
          <a:p>
            <a:pPr marL="514350" indent="-514350">
              <a:buAutoNum type="arabicParenR"/>
            </a:pPr>
            <a:r>
              <a:rPr lang="en-US" sz="2000" dirty="0"/>
              <a:t>Group 1-Lynette Wallace</a:t>
            </a:r>
          </a:p>
          <a:p>
            <a:pPr marL="457200" indent="-457200">
              <a:buAutoNum type="arabicParenR" startAt="2"/>
            </a:pPr>
            <a:r>
              <a:rPr lang="en-US" sz="2000" dirty="0"/>
              <a:t>Group 2 – Mohamad Hussan</a:t>
            </a:r>
          </a:p>
          <a:p>
            <a:pPr marL="457200" indent="-457200">
              <a:buAutoNum type="arabicParenR" startAt="2"/>
            </a:pPr>
            <a:endParaRPr lang="en-US" sz="2000" dirty="0"/>
          </a:p>
          <a:p>
            <a:pPr marL="457200" indent="-457200">
              <a:buAutoNum type="arabicParenR" startAt="2"/>
            </a:pPr>
            <a:r>
              <a:rPr lang="en-US" sz="2000" dirty="0"/>
              <a:t>Consider police actions, use of force, discretion, whether the police may have acted differently and how they acted directly affected public trust and confidence in policing.</a:t>
            </a:r>
          </a:p>
          <a:p>
            <a:pPr marL="514350" indent="-514350">
              <a:buAutoNum type="arabicParenR"/>
            </a:pPr>
            <a:endParaRPr lang="en-US"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ixton riots 1981: What happened 40 years ago in London? - BBC Newsround">
            <a:extLst>
              <a:ext uri="{FF2B5EF4-FFF2-40B4-BE49-F238E27FC236}">
                <a16:creationId xmlns:a16="http://schemas.microsoft.com/office/drawing/2014/main" id="{03A01955-9CA7-FD54-97F1-56B8FC5D9E3E}"/>
              </a:ext>
            </a:extLst>
          </p:cNvPr>
          <p:cNvPicPr>
            <a:picLocks noChangeAspect="1"/>
          </p:cNvPicPr>
          <p:nvPr/>
        </p:nvPicPr>
        <p:blipFill rotWithShape="1">
          <a:blip r:embed="rId2"/>
          <a:srcRect l="18041" r="23934" b="2"/>
          <a:stretch/>
        </p:blipFill>
        <p:spPr>
          <a:xfrm>
            <a:off x="5977788" y="799352"/>
            <a:ext cx="5425410" cy="5259296"/>
          </a:xfrm>
          <a:prstGeom prst="rect">
            <a:avLst/>
          </a:prstGeom>
        </p:spPr>
      </p:pic>
    </p:spTree>
    <p:extLst>
      <p:ext uri="{BB962C8B-B14F-4D97-AF65-F5344CB8AC3E}">
        <p14:creationId xmlns:p14="http://schemas.microsoft.com/office/powerpoint/2010/main" val="8324671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215C6C6-E45C-4179-9FC1-E8A4C1D47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564726" y="1890469"/>
            <a:ext cx="5860051" cy="2079143"/>
            <a:chOff x="6081624" y="1998368"/>
            <a:chExt cx="5613457" cy="782175"/>
          </a:xfrm>
          <a:solidFill>
            <a:schemeClr val="accent4"/>
          </a:solidFill>
        </p:grpSpPr>
        <p:sp>
          <p:nvSpPr>
            <p:cNvPr id="31" name="Rectangle 30">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031EC-09AC-3AE7-32CE-640DC213C348}"/>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Is it ethical?</a:t>
            </a:r>
          </a:p>
        </p:txBody>
      </p:sp>
      <p:graphicFrame>
        <p:nvGraphicFramePr>
          <p:cNvPr id="23" name="Content Placeholder 2">
            <a:extLst>
              <a:ext uri="{FF2B5EF4-FFF2-40B4-BE49-F238E27FC236}">
                <a16:creationId xmlns:a16="http://schemas.microsoft.com/office/drawing/2014/main" id="{A68A02F8-C4C8-40CD-1139-717668D27D69}"/>
              </a:ext>
            </a:extLst>
          </p:cNvPr>
          <p:cNvGraphicFramePr>
            <a:graphicFrameLocks noGrp="1"/>
          </p:cNvGraphicFramePr>
          <p:nvPr>
            <p:ph idx="1"/>
            <p:extLst>
              <p:ext uri="{D42A27DB-BD31-4B8C-83A1-F6EECF244321}">
                <p14:modId xmlns:p14="http://schemas.microsoft.com/office/powerpoint/2010/main" val="30266636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0" name="TextBox 49">
            <a:extLst>
              <a:ext uri="{FF2B5EF4-FFF2-40B4-BE49-F238E27FC236}">
                <a16:creationId xmlns:a16="http://schemas.microsoft.com/office/drawing/2014/main" id="{6931ED5D-A5C0-3288-441F-DCA7FABE4C25}"/>
              </a:ext>
            </a:extLst>
          </p:cNvPr>
          <p:cNvSpPr txBox="1"/>
          <p:nvPr/>
        </p:nvSpPr>
        <p:spPr>
          <a:xfrm>
            <a:off x="882434" y="1619412"/>
            <a:ext cx="37624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t>Is it ethical?</a:t>
            </a:r>
          </a:p>
        </p:txBody>
      </p:sp>
    </p:spTree>
    <p:extLst>
      <p:ext uri="{BB962C8B-B14F-4D97-AF65-F5344CB8AC3E}">
        <p14:creationId xmlns:p14="http://schemas.microsoft.com/office/powerpoint/2010/main" val="31005676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1745</Words>
  <Application>Microsoft Office PowerPoint</Application>
  <PresentationFormat>Widescreen</PresentationFormat>
  <Paragraphs>120</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Aptos Display</vt:lpstr>
      <vt:lpstr>Arial</vt:lpstr>
      <vt:lpstr>Calibri</vt:lpstr>
      <vt:lpstr>office theme</vt:lpstr>
      <vt:lpstr>Understanding the Role of Police Constable</vt:lpstr>
      <vt:lpstr>Last week</vt:lpstr>
      <vt:lpstr>This week....</vt:lpstr>
      <vt:lpstr>The importance of decision making within the role of a police officer </vt:lpstr>
      <vt:lpstr>Scenario</vt:lpstr>
      <vt:lpstr>Questions to ask yourself</vt:lpstr>
      <vt:lpstr>Lets take a deeper look at this...</vt:lpstr>
      <vt:lpstr>How about talking.....</vt:lpstr>
      <vt:lpstr>Decision making</vt:lpstr>
      <vt:lpstr>The National Decision Model (NDM)</vt:lpstr>
      <vt:lpstr>National Decision Model (NDM)</vt:lpstr>
      <vt:lpstr>CIAPOAR</vt:lpstr>
      <vt:lpstr>NDM</vt:lpstr>
      <vt:lpstr>Ethical decision making and discretion in policing</vt:lpstr>
      <vt:lpstr>What is discretion?</vt:lpstr>
      <vt:lpstr>Discretion</vt:lpstr>
      <vt:lpstr>Discretion</vt:lpstr>
      <vt:lpstr>Discretion</vt:lpstr>
      <vt:lpstr>Discretion</vt:lpstr>
      <vt:lpstr>Code of Ethics and decision making</vt:lpstr>
      <vt:lpstr>Discretion</vt:lpstr>
      <vt:lpstr>Task- 30 Mins</vt:lpstr>
      <vt:lpstr>Is it ethical?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Melanie Thomas</cp:lastModifiedBy>
  <cp:revision>3</cp:revision>
  <dcterms:created xsi:type="dcterms:W3CDTF">2024-07-05T10:45:27Z</dcterms:created>
  <dcterms:modified xsi:type="dcterms:W3CDTF">2025-10-22T13:48:01Z</dcterms:modified>
</cp:coreProperties>
</file>