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Arial Bold" panose="020B0704020202020204" pitchFamily="34" charset="0"/>
      <p:bold r:id="rId3"/>
    </p:embeddedFont>
    <p:embeddedFont>
      <p:font typeface="Arial Italics" panose="020B0502020202090204" pitchFamily="34" charset="77"/>
      <p:regular r:id="rId4"/>
      <p:italic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0291" autoAdjust="0"/>
    <p:restoredTop sz="94648" autoAdjust="0"/>
  </p:normalViewPr>
  <p:slideViewPr>
    <p:cSldViewPr>
      <p:cViewPr varScale="1">
        <p:scale>
          <a:sx n="27" d="100"/>
          <a:sy n="27" d="100"/>
        </p:scale>
        <p:origin x="224" y="6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3.fntdata"/><Relationship Id="rId4" Type="http://schemas.openxmlformats.org/officeDocument/2006/relationships/font" Target="fonts/font2.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8/3/25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76000">
              <a:schemeClr val="accent1">
                <a:lumMod val="20000"/>
                <a:lumOff val="80000"/>
              </a:schemeClr>
            </a:gs>
            <a:gs pos="50000">
              <a:srgbClr val="FFD0D3"/>
            </a:gs>
            <a:gs pos="23000">
              <a:schemeClr val="accent1">
                <a:lumMod val="20000"/>
                <a:lumOff val="80000"/>
              </a:schemeClr>
            </a:gs>
            <a:gs pos="100000">
              <a:schemeClr val="accent6">
                <a:lumMod val="20000"/>
                <a:lumOff val="80000"/>
              </a:scheme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3175" y="-589337"/>
            <a:ext cx="15113000" cy="3427859"/>
            <a:chOff x="0" y="-123825"/>
            <a:chExt cx="2924382" cy="680814"/>
          </a:xfrm>
        </p:grpSpPr>
        <p:sp>
          <p:nvSpPr>
            <p:cNvPr id="3" name="Freeform 3"/>
            <p:cNvSpPr/>
            <p:nvPr/>
          </p:nvSpPr>
          <p:spPr>
            <a:xfrm>
              <a:off x="0" y="0"/>
              <a:ext cx="2924382" cy="556989"/>
            </a:xfrm>
            <a:custGeom>
              <a:avLst/>
              <a:gdLst/>
              <a:ahLst/>
              <a:cxnLst/>
              <a:rect l="l" t="t" r="r" b="b"/>
              <a:pathLst>
                <a:path w="2901625" h="556989">
                  <a:moveTo>
                    <a:pt x="0" y="0"/>
                  </a:moveTo>
                  <a:lnTo>
                    <a:pt x="2901625" y="0"/>
                  </a:lnTo>
                  <a:lnTo>
                    <a:pt x="2901625" y="556989"/>
                  </a:lnTo>
                  <a:lnTo>
                    <a:pt x="0" y="556989"/>
                  </a:lnTo>
                  <a:close/>
                </a:path>
              </a:pathLst>
            </a:custGeom>
            <a:solidFill>
              <a:srgbClr val="0097B2"/>
            </a:solidFill>
          </p:spPr>
        </p:sp>
        <p:sp>
          <p:nvSpPr>
            <p:cNvPr id="4" name="TextBox 4"/>
            <p:cNvSpPr txBox="1"/>
            <p:nvPr/>
          </p:nvSpPr>
          <p:spPr>
            <a:xfrm>
              <a:off x="0" y="-123825"/>
              <a:ext cx="2901625" cy="680814"/>
            </a:xfrm>
            <a:prstGeom prst="rect">
              <a:avLst/>
            </a:prstGeom>
          </p:spPr>
          <p:txBody>
            <a:bodyPr lIns="50800" tIns="50800" rIns="50800" bIns="50800" rtlCol="0" anchor="ctr"/>
            <a:lstStyle/>
            <a:p>
              <a:pPr algn="ctr">
                <a:lnSpc>
                  <a:spcPts val="4200"/>
                </a:lnSpc>
              </a:pPr>
              <a:endParaRPr lang="en-GB" dirty="0"/>
            </a:p>
          </p:txBody>
        </p:sp>
      </p:grpSp>
      <p:grpSp>
        <p:nvGrpSpPr>
          <p:cNvPr id="5" name="Group 5"/>
          <p:cNvGrpSpPr/>
          <p:nvPr/>
        </p:nvGrpSpPr>
        <p:grpSpPr>
          <a:xfrm>
            <a:off x="2280125" y="2934588"/>
            <a:ext cx="2608630" cy="814488"/>
            <a:chOff x="0" y="0"/>
            <a:chExt cx="467437" cy="145947"/>
          </a:xfrm>
        </p:grpSpPr>
        <p:sp>
          <p:nvSpPr>
            <p:cNvPr id="6" name="Freeform 6"/>
            <p:cNvSpPr/>
            <p:nvPr/>
          </p:nvSpPr>
          <p:spPr>
            <a:xfrm>
              <a:off x="0" y="0"/>
              <a:ext cx="467437" cy="145947"/>
            </a:xfrm>
            <a:custGeom>
              <a:avLst/>
              <a:gdLst/>
              <a:ahLst/>
              <a:cxnLst/>
              <a:rect l="l" t="t" r="r" b="b"/>
              <a:pathLst>
                <a:path w="467437" h="145947">
                  <a:moveTo>
                    <a:pt x="20775" y="0"/>
                  </a:moveTo>
                  <a:lnTo>
                    <a:pt x="446662" y="0"/>
                  </a:lnTo>
                  <a:cubicBezTo>
                    <a:pt x="452172" y="0"/>
                    <a:pt x="457456" y="2189"/>
                    <a:pt x="461352" y="6085"/>
                  </a:cubicBezTo>
                  <a:cubicBezTo>
                    <a:pt x="465248" y="9981"/>
                    <a:pt x="467437" y="15265"/>
                    <a:pt x="467437" y="20775"/>
                  </a:cubicBezTo>
                  <a:lnTo>
                    <a:pt x="467437" y="125172"/>
                  </a:lnTo>
                  <a:cubicBezTo>
                    <a:pt x="467437" y="136646"/>
                    <a:pt x="458136" y="145947"/>
                    <a:pt x="446662" y="145947"/>
                  </a:cubicBezTo>
                  <a:lnTo>
                    <a:pt x="20775" y="145947"/>
                  </a:lnTo>
                  <a:cubicBezTo>
                    <a:pt x="9301" y="145947"/>
                    <a:pt x="0" y="136646"/>
                    <a:pt x="0" y="125172"/>
                  </a:cubicBezTo>
                  <a:lnTo>
                    <a:pt x="0" y="20775"/>
                  </a:lnTo>
                  <a:cubicBezTo>
                    <a:pt x="0" y="9301"/>
                    <a:pt x="9301" y="0"/>
                    <a:pt x="20775" y="0"/>
                  </a:cubicBezTo>
                  <a:close/>
                </a:path>
              </a:pathLst>
            </a:custGeom>
            <a:solidFill>
              <a:srgbClr val="0097B2"/>
            </a:solidFill>
          </p:spPr>
        </p:sp>
        <p:sp>
          <p:nvSpPr>
            <p:cNvPr id="7" name="TextBox 7"/>
            <p:cNvSpPr txBox="1"/>
            <p:nvPr/>
          </p:nvSpPr>
          <p:spPr>
            <a:xfrm>
              <a:off x="0" y="-123825"/>
              <a:ext cx="467437" cy="269772"/>
            </a:xfrm>
            <a:prstGeom prst="rect">
              <a:avLst/>
            </a:prstGeom>
          </p:spPr>
          <p:txBody>
            <a:bodyPr lIns="50800" tIns="50800" rIns="50800" bIns="50800" rtlCol="0" anchor="ctr"/>
            <a:lstStyle/>
            <a:p>
              <a:pPr algn="ctr">
                <a:lnSpc>
                  <a:spcPts val="4200"/>
                </a:lnSpc>
              </a:pPr>
              <a:endParaRPr lang="en-GB" dirty="0"/>
            </a:p>
          </p:txBody>
        </p:sp>
      </p:grpSp>
      <p:grpSp>
        <p:nvGrpSpPr>
          <p:cNvPr id="8" name="Group 8"/>
          <p:cNvGrpSpPr/>
          <p:nvPr/>
        </p:nvGrpSpPr>
        <p:grpSpPr>
          <a:xfrm>
            <a:off x="1160514" y="18180451"/>
            <a:ext cx="2629613" cy="515897"/>
            <a:chOff x="0" y="0"/>
            <a:chExt cx="471197" cy="92443"/>
          </a:xfrm>
        </p:grpSpPr>
        <p:sp>
          <p:nvSpPr>
            <p:cNvPr id="9" name="Freeform 9"/>
            <p:cNvSpPr/>
            <p:nvPr/>
          </p:nvSpPr>
          <p:spPr>
            <a:xfrm>
              <a:off x="0" y="0"/>
              <a:ext cx="471197" cy="92443"/>
            </a:xfrm>
            <a:custGeom>
              <a:avLst/>
              <a:gdLst/>
              <a:ahLst/>
              <a:cxnLst/>
              <a:rect l="l" t="t" r="r" b="b"/>
              <a:pathLst>
                <a:path w="471197" h="92443">
                  <a:moveTo>
                    <a:pt x="20609" y="0"/>
                  </a:moveTo>
                  <a:lnTo>
                    <a:pt x="450588" y="0"/>
                  </a:lnTo>
                  <a:cubicBezTo>
                    <a:pt x="456054" y="0"/>
                    <a:pt x="461296" y="2171"/>
                    <a:pt x="465161" y="6036"/>
                  </a:cubicBezTo>
                  <a:cubicBezTo>
                    <a:pt x="469026" y="9901"/>
                    <a:pt x="471197" y="15143"/>
                    <a:pt x="471197" y="20609"/>
                  </a:cubicBezTo>
                  <a:lnTo>
                    <a:pt x="471197" y="71834"/>
                  </a:lnTo>
                  <a:cubicBezTo>
                    <a:pt x="471197" y="83216"/>
                    <a:pt x="461970" y="92443"/>
                    <a:pt x="450588" y="92443"/>
                  </a:cubicBezTo>
                  <a:lnTo>
                    <a:pt x="20609" y="92443"/>
                  </a:lnTo>
                  <a:cubicBezTo>
                    <a:pt x="9227" y="92443"/>
                    <a:pt x="0" y="83216"/>
                    <a:pt x="0" y="71834"/>
                  </a:cubicBezTo>
                  <a:lnTo>
                    <a:pt x="0" y="20609"/>
                  </a:lnTo>
                  <a:cubicBezTo>
                    <a:pt x="0" y="9227"/>
                    <a:pt x="9227" y="0"/>
                    <a:pt x="20609" y="0"/>
                  </a:cubicBezTo>
                  <a:close/>
                </a:path>
              </a:pathLst>
            </a:custGeom>
            <a:solidFill>
              <a:srgbClr val="0097B2"/>
            </a:solidFill>
          </p:spPr>
        </p:sp>
        <p:sp>
          <p:nvSpPr>
            <p:cNvPr id="10" name="TextBox 10"/>
            <p:cNvSpPr txBox="1"/>
            <p:nvPr/>
          </p:nvSpPr>
          <p:spPr>
            <a:xfrm>
              <a:off x="0" y="-123825"/>
              <a:ext cx="471197" cy="216268"/>
            </a:xfrm>
            <a:prstGeom prst="rect">
              <a:avLst/>
            </a:prstGeom>
          </p:spPr>
          <p:txBody>
            <a:bodyPr lIns="50800" tIns="50800" rIns="50800" bIns="50800" rtlCol="0" anchor="ctr"/>
            <a:lstStyle/>
            <a:p>
              <a:pPr algn="ctr">
                <a:lnSpc>
                  <a:spcPts val="4200"/>
                </a:lnSpc>
              </a:pPr>
              <a:endParaRPr lang="en-GB" dirty="0"/>
            </a:p>
          </p:txBody>
        </p:sp>
      </p:grpSp>
      <p:grpSp>
        <p:nvGrpSpPr>
          <p:cNvPr id="11" name="Group 11"/>
          <p:cNvGrpSpPr/>
          <p:nvPr/>
        </p:nvGrpSpPr>
        <p:grpSpPr>
          <a:xfrm>
            <a:off x="9717438" y="2934588"/>
            <a:ext cx="3944602" cy="940054"/>
            <a:chOff x="0" y="0"/>
            <a:chExt cx="706828" cy="168447"/>
          </a:xfrm>
        </p:grpSpPr>
        <p:sp>
          <p:nvSpPr>
            <p:cNvPr id="12" name="Freeform 12"/>
            <p:cNvSpPr/>
            <p:nvPr/>
          </p:nvSpPr>
          <p:spPr>
            <a:xfrm>
              <a:off x="0" y="0"/>
              <a:ext cx="706828" cy="168447"/>
            </a:xfrm>
            <a:custGeom>
              <a:avLst/>
              <a:gdLst/>
              <a:ahLst/>
              <a:cxnLst/>
              <a:rect l="l" t="t" r="r" b="b"/>
              <a:pathLst>
                <a:path w="706828" h="168447">
                  <a:moveTo>
                    <a:pt x="13739" y="0"/>
                  </a:moveTo>
                  <a:lnTo>
                    <a:pt x="693090" y="0"/>
                  </a:lnTo>
                  <a:cubicBezTo>
                    <a:pt x="696733" y="0"/>
                    <a:pt x="700228" y="1447"/>
                    <a:pt x="702804" y="4024"/>
                  </a:cubicBezTo>
                  <a:cubicBezTo>
                    <a:pt x="705381" y="6600"/>
                    <a:pt x="706828" y="10095"/>
                    <a:pt x="706828" y="13739"/>
                  </a:cubicBezTo>
                  <a:lnTo>
                    <a:pt x="706828" y="154708"/>
                  </a:lnTo>
                  <a:cubicBezTo>
                    <a:pt x="706828" y="158352"/>
                    <a:pt x="705381" y="161847"/>
                    <a:pt x="702804" y="164423"/>
                  </a:cubicBezTo>
                  <a:cubicBezTo>
                    <a:pt x="700228" y="167000"/>
                    <a:pt x="696733" y="168447"/>
                    <a:pt x="693090" y="168447"/>
                  </a:cubicBezTo>
                  <a:lnTo>
                    <a:pt x="13739" y="168447"/>
                  </a:lnTo>
                  <a:cubicBezTo>
                    <a:pt x="10095" y="168447"/>
                    <a:pt x="6600" y="167000"/>
                    <a:pt x="4024" y="164423"/>
                  </a:cubicBezTo>
                  <a:cubicBezTo>
                    <a:pt x="1447" y="161847"/>
                    <a:pt x="0" y="158352"/>
                    <a:pt x="0" y="154708"/>
                  </a:cubicBezTo>
                  <a:lnTo>
                    <a:pt x="0" y="13739"/>
                  </a:lnTo>
                  <a:cubicBezTo>
                    <a:pt x="0" y="10095"/>
                    <a:pt x="1447" y="6600"/>
                    <a:pt x="4024" y="4024"/>
                  </a:cubicBezTo>
                  <a:cubicBezTo>
                    <a:pt x="6600" y="1447"/>
                    <a:pt x="10095" y="0"/>
                    <a:pt x="13739" y="0"/>
                  </a:cubicBezTo>
                  <a:close/>
                </a:path>
              </a:pathLst>
            </a:custGeom>
            <a:solidFill>
              <a:srgbClr val="0097B2"/>
            </a:solidFill>
          </p:spPr>
        </p:sp>
        <p:sp>
          <p:nvSpPr>
            <p:cNvPr id="13" name="TextBox 13"/>
            <p:cNvSpPr txBox="1"/>
            <p:nvPr/>
          </p:nvSpPr>
          <p:spPr>
            <a:xfrm>
              <a:off x="0" y="-123825"/>
              <a:ext cx="706828" cy="292272"/>
            </a:xfrm>
            <a:prstGeom prst="rect">
              <a:avLst/>
            </a:prstGeom>
          </p:spPr>
          <p:txBody>
            <a:bodyPr lIns="50800" tIns="50800" rIns="50800" bIns="50800" rtlCol="0" anchor="ctr"/>
            <a:lstStyle/>
            <a:p>
              <a:pPr algn="ctr">
                <a:lnSpc>
                  <a:spcPts val="4200"/>
                </a:lnSpc>
              </a:pPr>
              <a:endParaRPr lang="en-GB" dirty="0"/>
            </a:p>
          </p:txBody>
        </p:sp>
      </p:grpSp>
      <p:grpSp>
        <p:nvGrpSpPr>
          <p:cNvPr id="14" name="Group 14"/>
          <p:cNvGrpSpPr/>
          <p:nvPr/>
        </p:nvGrpSpPr>
        <p:grpSpPr>
          <a:xfrm>
            <a:off x="9499687" y="17110524"/>
            <a:ext cx="3136526" cy="972568"/>
            <a:chOff x="0" y="0"/>
            <a:chExt cx="551467" cy="174273"/>
          </a:xfrm>
        </p:grpSpPr>
        <p:sp>
          <p:nvSpPr>
            <p:cNvPr id="15" name="Freeform 15"/>
            <p:cNvSpPr/>
            <p:nvPr/>
          </p:nvSpPr>
          <p:spPr>
            <a:xfrm>
              <a:off x="0" y="0"/>
              <a:ext cx="551467" cy="174273"/>
            </a:xfrm>
            <a:custGeom>
              <a:avLst/>
              <a:gdLst/>
              <a:ahLst/>
              <a:cxnLst/>
              <a:rect l="l" t="t" r="r" b="b"/>
              <a:pathLst>
                <a:path w="551467" h="174273">
                  <a:moveTo>
                    <a:pt x="17609" y="0"/>
                  </a:moveTo>
                  <a:lnTo>
                    <a:pt x="533858" y="0"/>
                  </a:lnTo>
                  <a:cubicBezTo>
                    <a:pt x="538528" y="0"/>
                    <a:pt x="543007" y="1855"/>
                    <a:pt x="546310" y="5158"/>
                  </a:cubicBezTo>
                  <a:cubicBezTo>
                    <a:pt x="549612" y="8460"/>
                    <a:pt x="551467" y="12939"/>
                    <a:pt x="551467" y="17609"/>
                  </a:cubicBezTo>
                  <a:lnTo>
                    <a:pt x="551467" y="156664"/>
                  </a:lnTo>
                  <a:cubicBezTo>
                    <a:pt x="551467" y="166389"/>
                    <a:pt x="543583" y="174273"/>
                    <a:pt x="533858" y="174273"/>
                  </a:cubicBezTo>
                  <a:lnTo>
                    <a:pt x="17609" y="174273"/>
                  </a:lnTo>
                  <a:cubicBezTo>
                    <a:pt x="7884" y="174273"/>
                    <a:pt x="0" y="166389"/>
                    <a:pt x="0" y="156664"/>
                  </a:cubicBezTo>
                  <a:lnTo>
                    <a:pt x="0" y="17609"/>
                  </a:lnTo>
                  <a:cubicBezTo>
                    <a:pt x="0" y="7884"/>
                    <a:pt x="7884" y="0"/>
                    <a:pt x="17609" y="0"/>
                  </a:cubicBezTo>
                  <a:close/>
                </a:path>
              </a:pathLst>
            </a:custGeom>
            <a:solidFill>
              <a:srgbClr val="0097B2"/>
            </a:solidFill>
          </p:spPr>
        </p:sp>
        <p:sp>
          <p:nvSpPr>
            <p:cNvPr id="16" name="TextBox 16"/>
            <p:cNvSpPr txBox="1"/>
            <p:nvPr/>
          </p:nvSpPr>
          <p:spPr>
            <a:xfrm>
              <a:off x="0" y="-123825"/>
              <a:ext cx="551467" cy="298098"/>
            </a:xfrm>
            <a:prstGeom prst="rect">
              <a:avLst/>
            </a:prstGeom>
          </p:spPr>
          <p:txBody>
            <a:bodyPr lIns="50800" tIns="50800" rIns="50800" bIns="50800" rtlCol="0" anchor="ctr"/>
            <a:lstStyle/>
            <a:p>
              <a:pPr algn="ctr">
                <a:lnSpc>
                  <a:spcPts val="4200"/>
                </a:lnSpc>
              </a:pPr>
              <a:endParaRPr lang="en-GB" dirty="0"/>
            </a:p>
          </p:txBody>
        </p:sp>
      </p:grpSp>
      <p:sp>
        <p:nvSpPr>
          <p:cNvPr id="17" name="Freeform 17"/>
          <p:cNvSpPr/>
          <p:nvPr/>
        </p:nvSpPr>
        <p:spPr>
          <a:xfrm>
            <a:off x="12675905" y="392093"/>
            <a:ext cx="2140162" cy="2163552"/>
          </a:xfrm>
          <a:custGeom>
            <a:avLst/>
            <a:gdLst/>
            <a:ahLst/>
            <a:cxnLst/>
            <a:rect l="l" t="t" r="r" b="b"/>
            <a:pathLst>
              <a:path w="2140162" h="2163552">
                <a:moveTo>
                  <a:pt x="0" y="0"/>
                </a:moveTo>
                <a:lnTo>
                  <a:pt x="2140162" y="0"/>
                </a:lnTo>
                <a:lnTo>
                  <a:pt x="2140162" y="2163552"/>
                </a:lnTo>
                <a:lnTo>
                  <a:pt x="0" y="2163552"/>
                </a:lnTo>
                <a:lnTo>
                  <a:pt x="0" y="0"/>
                </a:lnTo>
                <a:close/>
              </a:path>
            </a:pathLst>
          </a:custGeom>
          <a:blipFill>
            <a:blip r:embed="rId2"/>
            <a:stretch>
              <a:fillRect/>
            </a:stretch>
          </a:blipFill>
        </p:spPr>
      </p:sp>
      <p:sp>
        <p:nvSpPr>
          <p:cNvPr id="18" name="Freeform 18"/>
          <p:cNvSpPr/>
          <p:nvPr/>
        </p:nvSpPr>
        <p:spPr>
          <a:xfrm>
            <a:off x="156125" y="7988105"/>
            <a:ext cx="9343561" cy="1132907"/>
          </a:xfrm>
          <a:custGeom>
            <a:avLst/>
            <a:gdLst/>
            <a:ahLst/>
            <a:cxnLst/>
            <a:rect l="l" t="t" r="r" b="b"/>
            <a:pathLst>
              <a:path w="9343561" h="1132907">
                <a:moveTo>
                  <a:pt x="0" y="0"/>
                </a:moveTo>
                <a:lnTo>
                  <a:pt x="9343560" y="0"/>
                </a:lnTo>
                <a:lnTo>
                  <a:pt x="9343560" y="1132907"/>
                </a:lnTo>
                <a:lnTo>
                  <a:pt x="0" y="1132907"/>
                </a:lnTo>
                <a:lnTo>
                  <a:pt x="0" y="0"/>
                </a:lnTo>
                <a:close/>
              </a:path>
            </a:pathLst>
          </a:custGeom>
          <a:blipFill>
            <a:blip r:embed="rId3"/>
            <a:stretch>
              <a:fillRect/>
            </a:stretch>
          </a:blipFill>
        </p:spPr>
      </p:sp>
      <p:sp>
        <p:nvSpPr>
          <p:cNvPr id="19" name="Freeform 19"/>
          <p:cNvSpPr/>
          <p:nvPr/>
        </p:nvSpPr>
        <p:spPr>
          <a:xfrm>
            <a:off x="7172608" y="10158885"/>
            <a:ext cx="7604213" cy="1769077"/>
          </a:xfrm>
          <a:custGeom>
            <a:avLst/>
            <a:gdLst/>
            <a:ahLst/>
            <a:cxnLst/>
            <a:rect l="l" t="t" r="r" b="b"/>
            <a:pathLst>
              <a:path w="7604213" h="1769077">
                <a:moveTo>
                  <a:pt x="0" y="0"/>
                </a:moveTo>
                <a:lnTo>
                  <a:pt x="7604212" y="0"/>
                </a:lnTo>
                <a:lnTo>
                  <a:pt x="7604212" y="1769077"/>
                </a:lnTo>
                <a:lnTo>
                  <a:pt x="0" y="1769077"/>
                </a:lnTo>
                <a:lnTo>
                  <a:pt x="0" y="0"/>
                </a:lnTo>
                <a:close/>
              </a:path>
            </a:pathLst>
          </a:custGeom>
          <a:blipFill>
            <a:blip r:embed="rId4"/>
            <a:stretch>
              <a:fillRect b="-36658"/>
            </a:stretch>
          </a:blipFill>
        </p:spPr>
      </p:sp>
      <p:sp>
        <p:nvSpPr>
          <p:cNvPr id="20" name="Freeform 20"/>
          <p:cNvSpPr/>
          <p:nvPr/>
        </p:nvSpPr>
        <p:spPr>
          <a:xfrm>
            <a:off x="309968" y="12425954"/>
            <a:ext cx="5367226" cy="4995312"/>
          </a:xfrm>
          <a:custGeom>
            <a:avLst/>
            <a:gdLst/>
            <a:ahLst/>
            <a:cxnLst/>
            <a:rect l="l" t="t" r="r" b="b"/>
            <a:pathLst>
              <a:path w="5367226" h="4995312">
                <a:moveTo>
                  <a:pt x="0" y="0"/>
                </a:moveTo>
                <a:lnTo>
                  <a:pt x="5367225" y="0"/>
                </a:lnTo>
                <a:lnTo>
                  <a:pt x="5367225" y="4995312"/>
                </a:lnTo>
                <a:lnTo>
                  <a:pt x="0" y="4995312"/>
                </a:lnTo>
                <a:lnTo>
                  <a:pt x="0" y="0"/>
                </a:lnTo>
                <a:close/>
              </a:path>
            </a:pathLst>
          </a:custGeom>
          <a:blipFill>
            <a:blip r:embed="rId5"/>
            <a:stretch>
              <a:fillRect/>
            </a:stretch>
          </a:blipFill>
        </p:spPr>
      </p:sp>
      <p:sp>
        <p:nvSpPr>
          <p:cNvPr id="21" name="TextBox 21"/>
          <p:cNvSpPr txBox="1"/>
          <p:nvPr/>
        </p:nvSpPr>
        <p:spPr>
          <a:xfrm>
            <a:off x="651634" y="4017058"/>
            <a:ext cx="6403863" cy="3526606"/>
          </a:xfrm>
          <a:prstGeom prst="rect">
            <a:avLst/>
          </a:prstGeom>
        </p:spPr>
        <p:txBody>
          <a:bodyPr lIns="0" tIns="0" rIns="0" bIns="0" rtlCol="0" anchor="t">
            <a:spAutoFit/>
          </a:bodyPr>
          <a:lstStyle/>
          <a:p>
            <a:pPr algn="just">
              <a:lnSpc>
                <a:spcPts val="2520"/>
              </a:lnSpc>
            </a:pPr>
            <a:r>
              <a:rPr lang="en-GB" sz="1800" dirty="0">
                <a:solidFill>
                  <a:srgbClr val="000000"/>
                </a:solidFill>
                <a:latin typeface="Arial"/>
                <a:ea typeface="Arial"/>
                <a:cs typeface="Arial"/>
                <a:sym typeface="Arial"/>
              </a:rPr>
              <a:t>Charts help to transform raw numerical data in a visual format that easily grasp key insights and indicate relationships between diversified data points. Using Microsoft Word for generating charts is effective for users to easily transform collected raw data into visually representative formats, which can be used to formulate reports and research works. Charts help to represent data visually appealing to transform complex datasets into intuitive and accessible forms to be understood at a glance (</a:t>
            </a:r>
            <a:r>
              <a:rPr lang="en-GB" sz="1800" dirty="0" err="1">
                <a:solidFill>
                  <a:srgbClr val="000000"/>
                </a:solidFill>
                <a:latin typeface="Arial"/>
                <a:ea typeface="Arial"/>
                <a:cs typeface="Arial"/>
                <a:sym typeface="Arial"/>
              </a:rPr>
              <a:t>Suyunovich</a:t>
            </a:r>
            <a:r>
              <a:rPr lang="en-GB" sz="1800" dirty="0">
                <a:solidFill>
                  <a:srgbClr val="000000"/>
                </a:solidFill>
                <a:latin typeface="Arial"/>
                <a:ea typeface="Arial"/>
                <a:cs typeface="Arial"/>
                <a:sym typeface="Arial"/>
              </a:rPr>
              <a:t>, 2025). The purpose of this poster is to elaborate the process of generating charts using Microsoft words in a visually attractive and easy to understand manner.</a:t>
            </a:r>
          </a:p>
        </p:txBody>
      </p:sp>
      <p:sp>
        <p:nvSpPr>
          <p:cNvPr id="22" name="TextBox 22"/>
          <p:cNvSpPr txBox="1"/>
          <p:nvPr/>
        </p:nvSpPr>
        <p:spPr>
          <a:xfrm>
            <a:off x="2524067" y="3172352"/>
            <a:ext cx="2120743" cy="346249"/>
          </a:xfrm>
          <a:prstGeom prst="rect">
            <a:avLst/>
          </a:prstGeom>
        </p:spPr>
        <p:txBody>
          <a:bodyPr lIns="0" tIns="0" rIns="0" bIns="0" rtlCol="0" anchor="t">
            <a:spAutoFit/>
          </a:bodyPr>
          <a:lstStyle/>
          <a:p>
            <a:pPr algn="l">
              <a:lnSpc>
                <a:spcPts val="2746"/>
              </a:lnSpc>
            </a:pPr>
            <a:r>
              <a:rPr lang="en-GB" sz="1961" b="1" dirty="0">
                <a:solidFill>
                  <a:srgbClr val="FFFFFF"/>
                </a:solidFill>
                <a:latin typeface="Arial Bold"/>
                <a:ea typeface="Arial Bold"/>
                <a:cs typeface="Arial Bold"/>
                <a:sym typeface="Arial Bold"/>
              </a:rPr>
              <a:t>INTRODUCTION </a:t>
            </a:r>
          </a:p>
        </p:txBody>
      </p:sp>
      <p:sp>
        <p:nvSpPr>
          <p:cNvPr id="23" name="TextBox 23"/>
          <p:cNvSpPr txBox="1"/>
          <p:nvPr/>
        </p:nvSpPr>
        <p:spPr>
          <a:xfrm>
            <a:off x="330194" y="19000965"/>
            <a:ext cx="5285521" cy="1602105"/>
          </a:xfrm>
          <a:prstGeom prst="rect">
            <a:avLst/>
          </a:prstGeom>
        </p:spPr>
        <p:txBody>
          <a:bodyPr lIns="0" tIns="0" rIns="0" bIns="0" rtlCol="0" anchor="t">
            <a:spAutoFit/>
          </a:bodyPr>
          <a:lstStyle/>
          <a:p>
            <a:pPr algn="just">
              <a:lnSpc>
                <a:spcPts val="2520"/>
              </a:lnSpc>
            </a:pPr>
            <a:r>
              <a:rPr lang="en-GB" sz="1800" dirty="0">
                <a:solidFill>
                  <a:srgbClr val="000000"/>
                </a:solidFill>
                <a:latin typeface="Arial"/>
                <a:ea typeface="Arial"/>
                <a:cs typeface="Arial"/>
                <a:sym typeface="Arial"/>
              </a:rPr>
              <a:t>On a concluding note, following the step-by-step process will be helpful for the users to create a chart using word documents to represent raw data. It will be helpful for users to present raw datasets in a visually attractive manner.</a:t>
            </a:r>
          </a:p>
        </p:txBody>
      </p:sp>
      <p:sp>
        <p:nvSpPr>
          <p:cNvPr id="24" name="TextBox 24"/>
          <p:cNvSpPr txBox="1"/>
          <p:nvPr/>
        </p:nvSpPr>
        <p:spPr>
          <a:xfrm>
            <a:off x="1383879" y="18273298"/>
            <a:ext cx="2182882" cy="282129"/>
          </a:xfrm>
          <a:prstGeom prst="rect">
            <a:avLst/>
          </a:prstGeom>
        </p:spPr>
        <p:txBody>
          <a:bodyPr lIns="0" tIns="0" rIns="0" bIns="0" rtlCol="0" anchor="t">
            <a:spAutoFit/>
          </a:bodyPr>
          <a:lstStyle/>
          <a:p>
            <a:pPr marL="0" lvl="0" indent="0" algn="l">
              <a:lnSpc>
                <a:spcPts val="2200"/>
              </a:lnSpc>
              <a:spcBef>
                <a:spcPct val="0"/>
              </a:spcBef>
            </a:pPr>
            <a:r>
              <a:rPr lang="en-GB" sz="2000" b="1" u="none" strike="noStrike" dirty="0">
                <a:solidFill>
                  <a:srgbClr val="FFFFFF"/>
                </a:solidFill>
                <a:latin typeface="Arial Bold"/>
                <a:ea typeface="Arial Bold"/>
                <a:cs typeface="Arial Bold"/>
                <a:sym typeface="Arial Bold"/>
              </a:rPr>
              <a:t>CONCLUSION </a:t>
            </a:r>
          </a:p>
        </p:txBody>
      </p:sp>
      <p:sp>
        <p:nvSpPr>
          <p:cNvPr id="25" name="TextBox 25"/>
          <p:cNvSpPr txBox="1"/>
          <p:nvPr/>
        </p:nvSpPr>
        <p:spPr>
          <a:xfrm>
            <a:off x="7576553" y="4215130"/>
            <a:ext cx="6885453" cy="3526606"/>
          </a:xfrm>
          <a:prstGeom prst="rect">
            <a:avLst/>
          </a:prstGeom>
        </p:spPr>
        <p:txBody>
          <a:bodyPr lIns="0" tIns="0" rIns="0" bIns="0" rtlCol="0" anchor="t">
            <a:spAutoFit/>
          </a:bodyPr>
          <a:lstStyle/>
          <a:p>
            <a:pPr algn="just">
              <a:lnSpc>
                <a:spcPts val="2520"/>
              </a:lnSpc>
            </a:pPr>
            <a:r>
              <a:rPr lang="en-GB" sz="1800" dirty="0">
                <a:solidFill>
                  <a:srgbClr val="000000"/>
                </a:solidFill>
                <a:latin typeface="Arial"/>
                <a:ea typeface="Arial"/>
                <a:cs typeface="Arial"/>
                <a:sym typeface="Arial"/>
              </a:rPr>
              <a:t>The process of creating a chart using Microsoft Word begins with going to the Start button of the computer or laptop and running a command Word. After opening, the application the user is required to click on a blank document option. After opening a blank document, the user can put the numerical data that has been collected and is required to be represented in a chart-based format. </a:t>
            </a:r>
          </a:p>
          <a:p>
            <a:pPr algn="just">
              <a:lnSpc>
                <a:spcPts val="2520"/>
              </a:lnSpc>
            </a:pPr>
            <a:r>
              <a:rPr lang="en-GB" sz="1800" dirty="0">
                <a:solidFill>
                  <a:srgbClr val="000000"/>
                </a:solidFill>
                <a:latin typeface="Arial"/>
                <a:ea typeface="Arial"/>
                <a:cs typeface="Arial"/>
                <a:sym typeface="Arial"/>
              </a:rPr>
              <a:t>After inputting the numerical data in the word document, the user needs to save the data in terms of proceeding further. The process of saving information in a word document is pressing the </a:t>
            </a:r>
            <a:r>
              <a:rPr lang="en-GB" sz="1800" i="1" dirty="0" err="1">
                <a:solidFill>
                  <a:srgbClr val="000000"/>
                </a:solidFill>
                <a:latin typeface="Arial Italics"/>
                <a:ea typeface="Arial Italics"/>
                <a:cs typeface="Arial Italics"/>
                <a:sym typeface="Arial Italics"/>
              </a:rPr>
              <a:t>Control+S</a:t>
            </a:r>
            <a:r>
              <a:rPr lang="en-GB" sz="1800" i="1" dirty="0">
                <a:solidFill>
                  <a:srgbClr val="000000"/>
                </a:solidFill>
                <a:latin typeface="Arial Italics"/>
                <a:ea typeface="Arial Italics"/>
                <a:cs typeface="Arial Italics"/>
                <a:sym typeface="Arial Italics"/>
              </a:rPr>
              <a:t> </a:t>
            </a:r>
            <a:r>
              <a:rPr lang="en-GB" sz="1800" dirty="0">
                <a:solidFill>
                  <a:srgbClr val="000000"/>
                </a:solidFill>
                <a:latin typeface="Arial"/>
                <a:ea typeface="Arial"/>
                <a:cs typeface="Arial"/>
                <a:sym typeface="Arial"/>
              </a:rPr>
              <a:t>button together or clicking on the Save Button available above the task bar of the Microsoft word file.</a:t>
            </a:r>
          </a:p>
        </p:txBody>
      </p:sp>
      <p:sp>
        <p:nvSpPr>
          <p:cNvPr id="26" name="TextBox 26"/>
          <p:cNvSpPr txBox="1"/>
          <p:nvPr/>
        </p:nvSpPr>
        <p:spPr>
          <a:xfrm>
            <a:off x="10136530" y="3084626"/>
            <a:ext cx="3106417" cy="588238"/>
          </a:xfrm>
          <a:prstGeom prst="rect">
            <a:avLst/>
          </a:prstGeom>
        </p:spPr>
        <p:txBody>
          <a:bodyPr lIns="0" tIns="0" rIns="0" bIns="0" rtlCol="0" anchor="t">
            <a:spAutoFit/>
          </a:bodyPr>
          <a:lstStyle/>
          <a:p>
            <a:pPr algn="ctr">
              <a:lnSpc>
                <a:spcPts val="2380"/>
              </a:lnSpc>
            </a:pPr>
            <a:r>
              <a:rPr lang="en-GB" sz="1700" b="1" dirty="0">
                <a:solidFill>
                  <a:srgbClr val="FFFFFF"/>
                </a:solidFill>
                <a:latin typeface="Arial Bold"/>
                <a:ea typeface="Arial Bold"/>
                <a:cs typeface="Arial Bold"/>
                <a:sym typeface="Arial Bold"/>
              </a:rPr>
              <a:t>PROCESS OF CREATING A CHART IN WORD DOCUMENT </a:t>
            </a:r>
          </a:p>
        </p:txBody>
      </p:sp>
      <p:sp>
        <p:nvSpPr>
          <p:cNvPr id="27" name="TextBox 27"/>
          <p:cNvSpPr txBox="1"/>
          <p:nvPr/>
        </p:nvSpPr>
        <p:spPr>
          <a:xfrm>
            <a:off x="9645296" y="8096438"/>
            <a:ext cx="4920560" cy="1251402"/>
          </a:xfrm>
          <a:prstGeom prst="rect">
            <a:avLst/>
          </a:prstGeom>
        </p:spPr>
        <p:txBody>
          <a:bodyPr lIns="0" tIns="0" rIns="0" bIns="0" rtlCol="0" anchor="t">
            <a:spAutoFit/>
          </a:bodyPr>
          <a:lstStyle/>
          <a:p>
            <a:pPr algn="just">
              <a:lnSpc>
                <a:spcPts val="2425"/>
              </a:lnSpc>
            </a:pPr>
            <a:r>
              <a:rPr lang="en-GB" dirty="0">
                <a:solidFill>
                  <a:srgbClr val="000000"/>
                </a:solidFill>
                <a:latin typeface="Arial"/>
                <a:ea typeface="Arial"/>
                <a:cs typeface="Arial"/>
                <a:sym typeface="Arial"/>
              </a:rPr>
              <a:t>Now to create a chart or chart-based format with the data collected the user needs to click on the Insert option and then need to click on the option namely Charts.</a:t>
            </a:r>
          </a:p>
        </p:txBody>
      </p:sp>
      <p:sp>
        <p:nvSpPr>
          <p:cNvPr id="28" name="TextBox 28"/>
          <p:cNvSpPr txBox="1"/>
          <p:nvPr/>
        </p:nvSpPr>
        <p:spPr>
          <a:xfrm>
            <a:off x="6566408" y="18715568"/>
            <a:ext cx="8296530" cy="2077492"/>
          </a:xfrm>
          <a:prstGeom prst="rect">
            <a:avLst/>
          </a:prstGeom>
        </p:spPr>
        <p:txBody>
          <a:bodyPr lIns="0" tIns="0" rIns="0" bIns="0" rtlCol="0" anchor="t">
            <a:spAutoFit/>
          </a:bodyPr>
          <a:lstStyle/>
          <a:p>
            <a:pPr algn="l">
              <a:lnSpc>
                <a:spcPts val="2659"/>
              </a:lnSpc>
            </a:pPr>
            <a:r>
              <a:rPr lang="en-GB" sz="1899" dirty="0" err="1">
                <a:solidFill>
                  <a:srgbClr val="000000"/>
                </a:solidFill>
                <a:latin typeface="Arial"/>
                <a:ea typeface="Arial"/>
                <a:cs typeface="Arial"/>
                <a:sym typeface="Arial"/>
              </a:rPr>
              <a:t>Suyunovich</a:t>
            </a:r>
            <a:r>
              <a:rPr lang="en-GB" sz="1899" dirty="0">
                <a:solidFill>
                  <a:srgbClr val="000000"/>
                </a:solidFill>
                <a:latin typeface="Arial"/>
                <a:ea typeface="Arial"/>
                <a:cs typeface="Arial"/>
                <a:sym typeface="Arial"/>
              </a:rPr>
              <a:t>, M.K., (2025). Using tables and graphs to display statistical data. Innovation in the modern education system, 5(48), pp.151-156.</a:t>
            </a:r>
          </a:p>
          <a:p>
            <a:pPr algn="l">
              <a:lnSpc>
                <a:spcPts val="2659"/>
              </a:lnSpc>
            </a:pPr>
            <a:r>
              <a:rPr lang="en-GB" sz="1899" dirty="0">
                <a:solidFill>
                  <a:srgbClr val="000000"/>
                </a:solidFill>
                <a:latin typeface="Arial"/>
                <a:ea typeface="Arial"/>
                <a:cs typeface="Arial"/>
                <a:sym typeface="Arial"/>
              </a:rPr>
              <a:t>Wang, T., Shao, W., Huang, Z., Tang, H., Zhang, J., Ding, Z. and Huang, K., (2021). MOGONET integrates multi-omics data using graph convolutional networks allowing patient classification and biomarker identification. Nature communications, 12(1), p.3445.</a:t>
            </a:r>
          </a:p>
        </p:txBody>
      </p:sp>
      <p:sp>
        <p:nvSpPr>
          <p:cNvPr id="29" name="TextBox 29"/>
          <p:cNvSpPr txBox="1"/>
          <p:nvPr/>
        </p:nvSpPr>
        <p:spPr>
          <a:xfrm>
            <a:off x="9645296" y="17432510"/>
            <a:ext cx="2904251" cy="423193"/>
          </a:xfrm>
          <a:prstGeom prst="rect">
            <a:avLst/>
          </a:prstGeom>
        </p:spPr>
        <p:txBody>
          <a:bodyPr lIns="0" tIns="0" rIns="0" bIns="0" rtlCol="0" anchor="t">
            <a:spAutoFit/>
          </a:bodyPr>
          <a:lstStyle/>
          <a:p>
            <a:pPr marL="0" lvl="0" indent="0" algn="l">
              <a:lnSpc>
                <a:spcPts val="3300"/>
              </a:lnSpc>
              <a:spcBef>
                <a:spcPct val="0"/>
              </a:spcBef>
            </a:pPr>
            <a:r>
              <a:rPr lang="en-GB" sz="3000" b="1" dirty="0">
                <a:solidFill>
                  <a:srgbClr val="FFFFFF"/>
                </a:solidFill>
                <a:latin typeface="Arial Bold"/>
                <a:ea typeface="Arial Bold"/>
                <a:cs typeface="Arial Bold"/>
                <a:sym typeface="Arial Bold"/>
              </a:rPr>
              <a:t>REFERENCES</a:t>
            </a:r>
          </a:p>
        </p:txBody>
      </p:sp>
      <p:sp>
        <p:nvSpPr>
          <p:cNvPr id="30" name="TextBox 30"/>
          <p:cNvSpPr txBox="1"/>
          <p:nvPr/>
        </p:nvSpPr>
        <p:spPr>
          <a:xfrm>
            <a:off x="395606" y="370936"/>
            <a:ext cx="12002244" cy="2659639"/>
          </a:xfrm>
          <a:prstGeom prst="rect">
            <a:avLst/>
          </a:prstGeom>
        </p:spPr>
        <p:txBody>
          <a:bodyPr lIns="0" tIns="0" rIns="0" bIns="0" rtlCol="0" anchor="t">
            <a:spAutoFit/>
          </a:bodyPr>
          <a:lstStyle/>
          <a:p>
            <a:pPr algn="ctr">
              <a:lnSpc>
                <a:spcPts val="5319"/>
              </a:lnSpc>
              <a:spcBef>
                <a:spcPct val="0"/>
              </a:spcBef>
            </a:pPr>
            <a:r>
              <a:rPr lang="en-GB" sz="3799" b="1" dirty="0">
                <a:solidFill>
                  <a:srgbClr val="FFFFFF"/>
                </a:solidFill>
                <a:latin typeface="Arial Bold"/>
                <a:ea typeface="Arial Bold"/>
                <a:cs typeface="Arial Bold"/>
                <a:sym typeface="Arial Bold"/>
              </a:rPr>
              <a:t>HOW TO CREATE A CHART IN A WORD DOCUMENT</a:t>
            </a:r>
          </a:p>
          <a:p>
            <a:pPr algn="ctr">
              <a:lnSpc>
                <a:spcPts val="5319"/>
              </a:lnSpc>
              <a:spcBef>
                <a:spcPct val="0"/>
              </a:spcBef>
            </a:pPr>
            <a:r>
              <a:rPr lang="en-GB" sz="3799" b="1" dirty="0">
                <a:solidFill>
                  <a:srgbClr val="FFFFFF"/>
                </a:solidFill>
                <a:latin typeface="Arial Bold"/>
                <a:ea typeface="Arial Bold"/>
                <a:cs typeface="Arial Bold"/>
                <a:sym typeface="Arial Bold"/>
              </a:rPr>
              <a:t>Ginel </a:t>
            </a:r>
            <a:r>
              <a:rPr lang="en-GB" sz="3799" b="1" dirty="0" err="1">
                <a:solidFill>
                  <a:srgbClr val="FFFFFF"/>
                </a:solidFill>
                <a:latin typeface="Arial Bold"/>
                <a:ea typeface="Arial Bold"/>
                <a:cs typeface="Arial Bold"/>
                <a:sym typeface="Arial Bold"/>
              </a:rPr>
              <a:t>Usurelu</a:t>
            </a:r>
            <a:endParaRPr lang="en-GB" sz="3799" b="1" dirty="0">
              <a:solidFill>
                <a:srgbClr val="FFFFFF"/>
              </a:solidFill>
              <a:latin typeface="Arial Bold"/>
              <a:ea typeface="Arial Bold"/>
              <a:cs typeface="Arial Bold"/>
              <a:sym typeface="Arial Bold"/>
            </a:endParaRPr>
          </a:p>
          <a:p>
            <a:pPr algn="ctr">
              <a:lnSpc>
                <a:spcPts val="5319"/>
              </a:lnSpc>
              <a:spcBef>
                <a:spcPct val="0"/>
              </a:spcBef>
            </a:pPr>
            <a:r>
              <a:rPr lang="en-GB" sz="3799" b="1" dirty="0">
                <a:solidFill>
                  <a:srgbClr val="FFFFFF"/>
                </a:solidFill>
                <a:latin typeface="Arial Bold"/>
                <a:ea typeface="Arial Bold"/>
                <a:cs typeface="Arial Bold"/>
                <a:sym typeface="Arial Bold"/>
              </a:rPr>
              <a:t>2435224</a:t>
            </a:r>
          </a:p>
          <a:p>
            <a:pPr algn="ctr">
              <a:lnSpc>
                <a:spcPts val="5319"/>
              </a:lnSpc>
              <a:spcBef>
                <a:spcPct val="0"/>
              </a:spcBef>
            </a:pPr>
            <a:endParaRPr lang="en-GB" sz="3799" b="1" dirty="0">
              <a:solidFill>
                <a:srgbClr val="FFFFFF"/>
              </a:solidFill>
              <a:latin typeface="Arial Bold"/>
              <a:ea typeface="Arial Bold"/>
              <a:cs typeface="Arial Bold"/>
              <a:sym typeface="Arial Bold"/>
            </a:endParaRPr>
          </a:p>
        </p:txBody>
      </p:sp>
      <p:sp>
        <p:nvSpPr>
          <p:cNvPr id="31" name="TextBox 31"/>
          <p:cNvSpPr txBox="1"/>
          <p:nvPr/>
        </p:nvSpPr>
        <p:spPr>
          <a:xfrm>
            <a:off x="651634" y="9402993"/>
            <a:ext cx="6164610" cy="282129"/>
          </a:xfrm>
          <a:prstGeom prst="rect">
            <a:avLst/>
          </a:prstGeom>
        </p:spPr>
        <p:txBody>
          <a:bodyPr lIns="0" tIns="0" rIns="0" bIns="0" rtlCol="0" anchor="t">
            <a:spAutoFit/>
          </a:bodyPr>
          <a:lstStyle/>
          <a:p>
            <a:pPr algn="ctr">
              <a:lnSpc>
                <a:spcPts val="2239"/>
              </a:lnSpc>
              <a:spcBef>
                <a:spcPct val="0"/>
              </a:spcBef>
            </a:pPr>
            <a:r>
              <a:rPr lang="en-GB" sz="1599" b="1" dirty="0">
                <a:solidFill>
                  <a:srgbClr val="000000"/>
                </a:solidFill>
                <a:latin typeface="Arial Bold"/>
                <a:ea typeface="Arial Bold"/>
                <a:cs typeface="Arial Bold"/>
                <a:sym typeface="Arial Bold"/>
              </a:rPr>
              <a:t>PROCESS OF SAVING INFORMATION ON A WORD DOCUMENT </a:t>
            </a:r>
          </a:p>
        </p:txBody>
      </p:sp>
      <p:sp>
        <p:nvSpPr>
          <p:cNvPr id="32" name="TextBox 32"/>
          <p:cNvSpPr txBox="1"/>
          <p:nvPr/>
        </p:nvSpPr>
        <p:spPr>
          <a:xfrm>
            <a:off x="8512445" y="12036064"/>
            <a:ext cx="4730502" cy="282129"/>
          </a:xfrm>
          <a:prstGeom prst="rect">
            <a:avLst/>
          </a:prstGeom>
        </p:spPr>
        <p:txBody>
          <a:bodyPr lIns="0" tIns="0" rIns="0" bIns="0" rtlCol="0" anchor="t">
            <a:spAutoFit/>
          </a:bodyPr>
          <a:lstStyle/>
          <a:p>
            <a:pPr algn="ctr">
              <a:lnSpc>
                <a:spcPts val="2239"/>
              </a:lnSpc>
              <a:spcBef>
                <a:spcPct val="0"/>
              </a:spcBef>
            </a:pPr>
            <a:r>
              <a:rPr lang="en-GB" sz="1599" b="1" dirty="0">
                <a:solidFill>
                  <a:srgbClr val="000000"/>
                </a:solidFill>
                <a:latin typeface="Arial Bold"/>
                <a:ea typeface="Arial Bold"/>
                <a:cs typeface="Arial Bold"/>
                <a:sym typeface="Arial Bold"/>
              </a:rPr>
              <a:t>PROCESS OF OPENING CHARTS IN WORD FILE </a:t>
            </a:r>
          </a:p>
        </p:txBody>
      </p:sp>
      <p:sp>
        <p:nvSpPr>
          <p:cNvPr id="33" name="TextBox 33"/>
          <p:cNvSpPr txBox="1"/>
          <p:nvPr/>
        </p:nvSpPr>
        <p:spPr>
          <a:xfrm>
            <a:off x="395606" y="9858740"/>
            <a:ext cx="6342309" cy="2308324"/>
          </a:xfrm>
          <a:prstGeom prst="rect">
            <a:avLst/>
          </a:prstGeom>
        </p:spPr>
        <p:txBody>
          <a:bodyPr lIns="0" tIns="0" rIns="0" bIns="0" rtlCol="0" anchor="t">
            <a:spAutoFit/>
          </a:bodyPr>
          <a:lstStyle/>
          <a:p>
            <a:pPr algn="just">
              <a:lnSpc>
                <a:spcPts val="2989"/>
              </a:lnSpc>
            </a:pPr>
            <a:r>
              <a:rPr lang="en-GB" sz="2135" dirty="0">
                <a:solidFill>
                  <a:srgbClr val="000000"/>
                </a:solidFill>
                <a:latin typeface="Arial"/>
                <a:ea typeface="Arial"/>
                <a:cs typeface="Arial"/>
                <a:sym typeface="Arial"/>
              </a:rPr>
              <a:t>After opening the charts option, the user can select any kind of chart based on their own requirements such as Bar Chart, Pie Chart, Column Chart and Line chart. In case the user is not sure regarding the type of chart can move down the All Charts list to preview each type. </a:t>
            </a:r>
          </a:p>
        </p:txBody>
      </p:sp>
      <p:sp>
        <p:nvSpPr>
          <p:cNvPr id="34" name="TextBox 34"/>
          <p:cNvSpPr txBox="1"/>
          <p:nvPr/>
        </p:nvSpPr>
        <p:spPr>
          <a:xfrm>
            <a:off x="1117444" y="17573574"/>
            <a:ext cx="3042791" cy="282129"/>
          </a:xfrm>
          <a:prstGeom prst="rect">
            <a:avLst/>
          </a:prstGeom>
        </p:spPr>
        <p:txBody>
          <a:bodyPr lIns="0" tIns="0" rIns="0" bIns="0" rtlCol="0" anchor="t">
            <a:spAutoFit/>
          </a:bodyPr>
          <a:lstStyle/>
          <a:p>
            <a:pPr algn="ctr">
              <a:lnSpc>
                <a:spcPts val="2239"/>
              </a:lnSpc>
              <a:spcBef>
                <a:spcPct val="0"/>
              </a:spcBef>
            </a:pPr>
            <a:r>
              <a:rPr lang="en-GB" sz="1599" b="1" dirty="0">
                <a:solidFill>
                  <a:srgbClr val="000000"/>
                </a:solidFill>
                <a:latin typeface="Arial Bold"/>
                <a:ea typeface="Arial Bold"/>
                <a:cs typeface="Arial Bold"/>
                <a:sym typeface="Arial Bold"/>
              </a:rPr>
              <a:t>SELECTION OF CHART TYPES </a:t>
            </a:r>
          </a:p>
        </p:txBody>
      </p:sp>
      <p:sp>
        <p:nvSpPr>
          <p:cNvPr id="35" name="TextBox 35"/>
          <p:cNvSpPr txBox="1"/>
          <p:nvPr/>
        </p:nvSpPr>
        <p:spPr>
          <a:xfrm>
            <a:off x="6157377" y="12562161"/>
            <a:ext cx="8841191" cy="4308872"/>
          </a:xfrm>
          <a:prstGeom prst="rect">
            <a:avLst/>
          </a:prstGeom>
        </p:spPr>
        <p:txBody>
          <a:bodyPr lIns="0" tIns="0" rIns="0" bIns="0" rtlCol="0" anchor="t">
            <a:spAutoFit/>
          </a:bodyPr>
          <a:lstStyle/>
          <a:p>
            <a:pPr algn="just">
              <a:lnSpc>
                <a:spcPts val="2800"/>
              </a:lnSpc>
            </a:pPr>
            <a:r>
              <a:rPr lang="en-GB" sz="2000" dirty="0">
                <a:solidFill>
                  <a:srgbClr val="000000"/>
                </a:solidFill>
                <a:latin typeface="Arial"/>
                <a:ea typeface="Arial"/>
                <a:cs typeface="Arial"/>
                <a:sym typeface="Arial"/>
              </a:rPr>
              <a:t>A spreadsheet automatically opens with the chart option whichever the user in the word document selects. The user is required to enter the collected dataset into the spreadsheet based on the cells, which are available for data input on the sheet. Lastly, the chart will be updated automatically after the user finishes typing data into one cell of the spreadsheet and moves towards the next cell. Therefore, following these stages to create a chart the user will be able to represent collected data in a chart-based format in a word file. </a:t>
            </a:r>
          </a:p>
          <a:p>
            <a:pPr algn="just">
              <a:lnSpc>
                <a:spcPts val="2800"/>
              </a:lnSpc>
            </a:pPr>
            <a:r>
              <a:rPr lang="en-GB" sz="2000" dirty="0">
                <a:solidFill>
                  <a:srgbClr val="000000"/>
                </a:solidFill>
                <a:latin typeface="Arial"/>
                <a:ea typeface="Arial"/>
                <a:cs typeface="Arial"/>
                <a:sym typeface="Arial"/>
              </a:rPr>
              <a:t>The user can also increase the attractiveness of the chart created in the word document by using basic formatting. Charts work as structural representations of information that grab attention of the viewers (Wang et al. 2021). Users can utilise colours, line styles, and line weights to emphasise chart elements for ensuring its attractiveness.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657</Words>
  <Application>Microsoft Macintosh PowerPoint</Application>
  <PresentationFormat>Custom</PresentationFormat>
  <Paragraphs>20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 Bold</vt:lpstr>
      <vt:lpstr>Arial Italics</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Colorful Illustrative Buy a Used Car Tips Infographic Poster</dc:title>
  <dc:creator>user</dc:creator>
  <cp:lastModifiedBy>user</cp:lastModifiedBy>
  <cp:revision>5</cp:revision>
  <dcterms:created xsi:type="dcterms:W3CDTF">2006-08-16T00:00:00Z</dcterms:created>
  <dcterms:modified xsi:type="dcterms:W3CDTF">2025-08-03T13:42:52Z</dcterms:modified>
  <dc:identifier>DAGuQVHLq80</dc:identifier>
</cp:coreProperties>
</file>