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5143500" cx="9144000"/>
  <p:notesSz cx="6858000" cy="9144000"/>
  <p:embeddedFontLst>
    <p:embeddedFont>
      <p:font typeface="Roboto Slab"/>
      <p:regular r:id="rId19"/>
      <p:bold r:id="rId20"/>
    </p:embeddedFont>
    <p:embeddedFont>
      <p:font typeface="Roboto"/>
      <p:regular r:id="rId21"/>
      <p:bold r:id="rId22"/>
      <p:italic r:id="rId23"/>
      <p:boldItalic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Slab-bold.fntdata"/><Relationship Id="rId11" Type="http://schemas.openxmlformats.org/officeDocument/2006/relationships/slide" Target="slides/slide6.xml"/><Relationship Id="rId22" Type="http://schemas.openxmlformats.org/officeDocument/2006/relationships/font" Target="fonts/Roboto-bold.fntdata"/><Relationship Id="rId10" Type="http://schemas.openxmlformats.org/officeDocument/2006/relationships/slide" Target="slides/slide5.xml"/><Relationship Id="rId21" Type="http://schemas.openxmlformats.org/officeDocument/2006/relationships/font" Target="fonts/Roboto-regular.fntdata"/><Relationship Id="rId13" Type="http://schemas.openxmlformats.org/officeDocument/2006/relationships/slide" Target="slides/slide8.xml"/><Relationship Id="rId24" Type="http://schemas.openxmlformats.org/officeDocument/2006/relationships/font" Target="fonts/Roboto-boldItalic.fntdata"/><Relationship Id="rId12" Type="http://schemas.openxmlformats.org/officeDocument/2006/relationships/slide" Target="slides/slide7.xml"/><Relationship Id="rId23" Type="http://schemas.openxmlformats.org/officeDocument/2006/relationships/font" Target="fonts/Roboto-italic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RobotoSlab-regular.fntdata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33de91b0d35_0_1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33de91b0d35_0_1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33de91b0d35_0_1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33de91b0d35_0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3de91b0d35_0_1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33de91b0d35_0_1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33de91b0d35_0_1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33de91b0d35_0_1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33de91b0d35_0_1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33de91b0d35_0_1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33de91b0d35_0_1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33de91b0d35_0_1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3de91b0d35_0_1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33de91b0d35_0_1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33de91b0d35_0_1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33de91b0d35_0_1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33de91b0d35_0_1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33de91b0d35_0_1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33de91b0d35_0_1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33de91b0d35_0_1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33de91b0d35_0_17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33de91b0d35_0_1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33de91b0d35_0_1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33de91b0d35_0_1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1524800" y="672606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accent5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1" name="Google Shape;11;p2"/>
          <p:cNvSpPr/>
          <p:nvPr/>
        </p:nvSpPr>
        <p:spPr>
          <a:xfrm rot="10800000">
            <a:off x="6537563" y="3342925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accent5"/>
            </a:solidFill>
            <a:prstDash val="solid"/>
            <a:miter lim="8000"/>
            <a:headEnd len="sm" w="sm" type="none"/>
            <a:tailEnd len="sm" w="sm" type="none"/>
          </a:ln>
        </p:spPr>
      </p:sp>
      <p:cxnSp>
        <p:nvCxnSpPr>
          <p:cNvPr id="12" name="Google Shape;12;p2"/>
          <p:cNvCxnSpPr/>
          <p:nvPr/>
        </p:nvCxnSpPr>
        <p:spPr>
          <a:xfrm>
            <a:off x="4359602" y="281746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" name="Google Shape;13;p2"/>
          <p:cNvSpPr txBox="1"/>
          <p:nvPr>
            <p:ph type="ctrTitle"/>
          </p:nvPr>
        </p:nvSpPr>
        <p:spPr>
          <a:xfrm>
            <a:off x="1680302" y="1188925"/>
            <a:ext cx="5783400" cy="1457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1680302" y="3049450"/>
            <a:ext cx="5783400" cy="90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359602" y="281746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8" name="Google Shape;18;p3"/>
          <p:cNvSpPr txBox="1"/>
          <p:nvPr>
            <p:ph type="title"/>
          </p:nvPr>
        </p:nvSpPr>
        <p:spPr>
          <a:xfrm>
            <a:off x="480750" y="1764950"/>
            <a:ext cx="8222100" cy="90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Google Shape;21;p4"/>
          <p:cNvCxnSpPr/>
          <p:nvPr/>
        </p:nvCxnSpPr>
        <p:spPr>
          <a:xfrm>
            <a:off x="492563" y="126028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2" name="Google Shape;22;p4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Google Shape;26;p5"/>
          <p:cNvCxnSpPr/>
          <p:nvPr/>
        </p:nvCxnSpPr>
        <p:spPr>
          <a:xfrm>
            <a:off x="492563" y="126028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7" name="Google Shape;27;p5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8" name="Google Shape;28;p5"/>
          <p:cNvSpPr txBox="1"/>
          <p:nvPr>
            <p:ph idx="1" type="body"/>
          </p:nvPr>
        </p:nvSpPr>
        <p:spPr>
          <a:xfrm>
            <a:off x="387900" y="1489825"/>
            <a:ext cx="39999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9" name="Google Shape;29;p5"/>
          <p:cNvSpPr txBox="1"/>
          <p:nvPr>
            <p:ph idx="2" type="body"/>
          </p:nvPr>
        </p:nvSpPr>
        <p:spPr>
          <a:xfrm>
            <a:off x="4756200" y="1489825"/>
            <a:ext cx="39999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0" name="Google Shape;30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" name="Google Shape;33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Google Shape;35;p7"/>
          <p:cNvCxnSpPr/>
          <p:nvPr/>
        </p:nvCxnSpPr>
        <p:spPr>
          <a:xfrm>
            <a:off x="489218" y="1412277"/>
            <a:ext cx="3315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6" name="Google Shape;36;p7"/>
          <p:cNvSpPr txBox="1"/>
          <p:nvPr>
            <p:ph type="title"/>
          </p:nvPr>
        </p:nvSpPr>
        <p:spPr>
          <a:xfrm>
            <a:off x="3879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7" name="Google Shape;37;p7"/>
          <p:cNvSpPr txBox="1"/>
          <p:nvPr>
            <p:ph idx="1" type="body"/>
          </p:nvPr>
        </p:nvSpPr>
        <p:spPr>
          <a:xfrm>
            <a:off x="387900" y="1594025"/>
            <a:ext cx="2808000" cy="268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8" name="Google Shape;3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8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41" name="Google Shape;41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9"/>
          <p:cNvSpPr/>
          <p:nvPr/>
        </p:nvSpPr>
        <p:spPr>
          <a:xfrm>
            <a:off x="4572000" y="-7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4" name="Google Shape;44;p9"/>
          <p:cNvCxnSpPr/>
          <p:nvPr/>
        </p:nvCxnSpPr>
        <p:spPr>
          <a:xfrm>
            <a:off x="5029675" y="4495503"/>
            <a:ext cx="540900" cy="0"/>
          </a:xfrm>
          <a:prstGeom prst="straightConnector1">
            <a:avLst/>
          </a:prstGeom>
          <a:noFill/>
          <a:ln cap="flat" cmpd="sng" w="38100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5" name="Google Shape;45;p9"/>
          <p:cNvSpPr txBox="1"/>
          <p:nvPr>
            <p:ph type="title"/>
          </p:nvPr>
        </p:nvSpPr>
        <p:spPr>
          <a:xfrm>
            <a:off x="265500" y="1209075"/>
            <a:ext cx="4045200" cy="1506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46" name="Google Shape;46;p9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9pPr>
          </a:lstStyle>
          <a:p/>
        </p:txBody>
      </p:sp>
      <p:sp>
        <p:nvSpPr>
          <p:cNvPr id="47" name="Google Shape;47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8" name="Google Shape;48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0"/>
          <p:cNvSpPr txBox="1"/>
          <p:nvPr>
            <p:ph idx="1" type="body"/>
          </p:nvPr>
        </p:nvSpPr>
        <p:spPr>
          <a:xfrm>
            <a:off x="319500" y="423372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Slab"/>
              <a:buNone/>
              <a:defRPr>
                <a:latin typeface="Roboto Slab"/>
                <a:ea typeface="Roboto Slab"/>
                <a:cs typeface="Roboto Slab"/>
                <a:sym typeface="Roboto Slab"/>
              </a:defRPr>
            </a:lvl1pPr>
          </a:lstStyle>
          <a:p/>
        </p:txBody>
      </p:sp>
      <p:sp>
        <p:nvSpPr>
          <p:cNvPr id="51" name="Google Shape;51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/>
          <p:nvPr/>
        </p:nvSpPr>
        <p:spPr>
          <a:xfrm>
            <a:off x="150" y="5076825"/>
            <a:ext cx="9143700" cy="66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11"/>
          <p:cNvSpPr txBox="1"/>
          <p:nvPr>
            <p:ph hasCustomPrompt="1" type="title"/>
          </p:nvPr>
        </p:nvSpPr>
        <p:spPr>
          <a:xfrm>
            <a:off x="387900" y="1152450"/>
            <a:ext cx="83682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5" name="Google Shape;55;p11"/>
          <p:cNvSpPr txBox="1"/>
          <p:nvPr>
            <p:ph idx="1" type="body"/>
          </p:nvPr>
        </p:nvSpPr>
        <p:spPr>
          <a:xfrm>
            <a:off x="387900" y="2919450"/>
            <a:ext cx="83682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6" name="Google Shape;56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rina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Char char="●"/>
              <a:defRPr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1" Type="http://schemas.openxmlformats.org/officeDocument/2006/relationships/hyperlink" Target="https://www.gov.uk/life-in-prison/prisoner-privileges-and-rights" TargetMode="External"/><Relationship Id="rId10" Type="http://schemas.openxmlformats.org/officeDocument/2006/relationships/hyperlink" Target="https://www.gov.uk/arrested-your-rights" TargetMode="External"/><Relationship Id="rId13" Type="http://schemas.openxmlformats.org/officeDocument/2006/relationships/hyperlink" Target="https://www.college.police.uk/app/detention-and-custody/response-arrest-and-detention" TargetMode="External"/><Relationship Id="rId12" Type="http://schemas.openxmlformats.org/officeDocument/2006/relationships/hyperlink" Target="https://www.gov.uk/life-in-prison/prisoner-privileges-and-rights" TargetMode="External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gov.uk/government/publications/pace-code-g-2012" TargetMode="External"/><Relationship Id="rId4" Type="http://schemas.openxmlformats.org/officeDocument/2006/relationships/hyperlink" Target="https://www.gov.uk/government/publications/pace-code-g-2012" TargetMode="External"/><Relationship Id="rId9" Type="http://schemas.openxmlformats.org/officeDocument/2006/relationships/hyperlink" Target="https://www.gov.uk/arrested-your-rights" TargetMode="External"/><Relationship Id="rId14" Type="http://schemas.openxmlformats.org/officeDocument/2006/relationships/hyperlink" Target="https://www.college.police.uk/app/detention-and-custody/response-arrest-and-detention" TargetMode="External"/><Relationship Id="rId5" Type="http://schemas.openxmlformats.org/officeDocument/2006/relationships/hyperlink" Target="https://krw-law.ie/wp-content/uploads/2017/05/The-Role-of-a-Solicitor-in-the-Police-Station-PACE-IPLS-8.3.17.pdf" TargetMode="External"/><Relationship Id="rId6" Type="http://schemas.openxmlformats.org/officeDocument/2006/relationships/hyperlink" Target="https://krw-law.ie/wp-content/uploads/2017/05/The-Role-of-a-Solicitor-in-the-Police-Station-PACE-IPLS-8.3.17.pdf" TargetMode="External"/><Relationship Id="rId7" Type="http://schemas.openxmlformats.org/officeDocument/2006/relationships/hyperlink" Target="https://krw-law.ie/wp-content/uploads/2017/05/The-Role-of-a-Solicitor-in-the-Police-Station-PACE-IPLS-8.3.17.pdf" TargetMode="External"/><Relationship Id="rId8" Type="http://schemas.openxmlformats.org/officeDocument/2006/relationships/hyperlink" Target="https://krw-law.ie/wp-content/uploads/2017/05/The-Role-of-a-Solicitor-in-the-Police-Station-PACE-IPLS-8.3.17.pdf" TargetMode="External"/></Relationships>
</file>

<file path=ppt/slides/_rels/slide13.xml.rels><?xml version="1.0" encoding="UTF-8" standalone="yes"?><Relationships xmlns="http://schemas.openxmlformats.org/package/2006/relationships"><Relationship Id="rId11" Type="http://schemas.openxmlformats.org/officeDocument/2006/relationships/hyperlink" Target="https://www.manchestereveningnews.co.uk/news/greater-manchester-news/prisoners-left-naked-cells-not-26176035" TargetMode="External"/><Relationship Id="rId10" Type="http://schemas.openxmlformats.org/officeDocument/2006/relationships/hyperlink" Target="https://www.gov.uk/government/publications/pace-code-g-2012?utm_source=chatgpt.com" TargetMode="External"/><Relationship Id="rId13" Type="http://schemas.openxmlformats.org/officeDocument/2006/relationships/hyperlink" Target="https://www.justice-ni.gov.uk/publications/pace-code-g-statutory-power-arrest-police-officers?utm_source=chatgpt.com" TargetMode="External"/><Relationship Id="rId12" Type="http://schemas.openxmlformats.org/officeDocument/2006/relationships/hyperlink" Target="https://www.manchestereveningnews.co.uk/news/greater-manchester-news/prisoners-left-naked-cells-not-26176035" TargetMode="External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www.south-wales.police.uk/police-forces/south-wales-police/areas/careers/careers/uniformed/the-custody-detention-officer-role/" TargetMode="External"/><Relationship Id="rId4" Type="http://schemas.openxmlformats.org/officeDocument/2006/relationships/hyperlink" Target="https://www.south-wales.police.uk/police-forces/south-wales-police/areas/careers/careers/uniformed/the-custody-detention-officer-role/" TargetMode="External"/><Relationship Id="rId9" Type="http://schemas.openxmlformats.org/officeDocument/2006/relationships/hyperlink" Target="https://www.gov.uk/government/publications/pace-code-g-2012?utm_source=chatgpt.com" TargetMode="External"/><Relationship Id="rId14" Type="http://schemas.openxmlformats.org/officeDocument/2006/relationships/hyperlink" Target="https://www.justice-ni.gov.uk/publications/pace-code-g-statutory-power-arrest-police-officers?utm_source=chatgpt.com" TargetMode="External"/><Relationship Id="rId5" Type="http://schemas.openxmlformats.org/officeDocument/2006/relationships/hyperlink" Target="https://www.college.police.uk/app/detention-and-custody/response-arrest-and-detention" TargetMode="External"/><Relationship Id="rId6" Type="http://schemas.openxmlformats.org/officeDocument/2006/relationships/hyperlink" Target="https://www.college.police.uk/app/detention-and-custody/response-arrest-and-detention" TargetMode="External"/><Relationship Id="rId7" Type="http://schemas.openxmlformats.org/officeDocument/2006/relationships/hyperlink" Target="https://hmicfrs.justiceinspectorates.gov.uk/publication-html/inspection-of-race-disparity-in-police-criminal-justice-decision-making?utm_source=chatgpt.com" TargetMode="External"/><Relationship Id="rId8" Type="http://schemas.openxmlformats.org/officeDocument/2006/relationships/hyperlink" Target="https://hmicfrs.justiceinspectorates.gov.uk/publication-html/inspection-of-race-disparity-in-police-criminal-justice-decision-making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3"/>
          <p:cNvSpPr txBox="1"/>
          <p:nvPr>
            <p:ph type="ctrTitle"/>
          </p:nvPr>
        </p:nvSpPr>
        <p:spPr>
          <a:xfrm>
            <a:off x="1400900" y="-193950"/>
            <a:ext cx="6555900" cy="276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2800"/>
              <a:t>Code G of PACE 1984, Codes of practise and the improvement of prisoner </a:t>
            </a:r>
            <a:r>
              <a:rPr lang="en-GB" sz="2800"/>
              <a:t>management</a:t>
            </a:r>
            <a:r>
              <a:rPr lang="en-GB" sz="2800"/>
              <a:t> in a lawful and fair </a:t>
            </a:r>
            <a:r>
              <a:rPr lang="en-GB" sz="2800"/>
              <a:t>manner.</a:t>
            </a:r>
            <a:endParaRPr sz="2800"/>
          </a:p>
        </p:txBody>
      </p:sp>
      <p:sp>
        <p:nvSpPr>
          <p:cNvPr id="64" name="Google Shape;64;p13"/>
          <p:cNvSpPr txBox="1"/>
          <p:nvPr>
            <p:ph idx="1" type="subTitle"/>
          </p:nvPr>
        </p:nvSpPr>
        <p:spPr>
          <a:xfrm>
            <a:off x="3398700" y="3069000"/>
            <a:ext cx="5745300" cy="202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Bradley Jones</a:t>
            </a:r>
            <a:endParaRPr>
              <a:solidFill>
                <a:srgbClr val="000000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BMPL4017</a:t>
            </a:r>
            <a:endParaRPr>
              <a:solidFill>
                <a:srgbClr val="000000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Melanie Thomas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65" name="Google Shape;65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66" name="Google Shape;66;p13"/>
          <p:cNvSpPr txBox="1"/>
          <p:nvPr/>
        </p:nvSpPr>
        <p:spPr>
          <a:xfrm>
            <a:off x="114475" y="3922500"/>
            <a:ext cx="2014800" cy="116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RESIT 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03/10/2025 Submission date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4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Definition </a:t>
            </a:r>
            <a:endParaRPr/>
          </a:p>
        </p:txBody>
      </p:sp>
      <p:sp>
        <p:nvSpPr>
          <p:cNvPr id="72" name="Google Shape;72;p14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10000"/>
          </a:bodyPr>
          <a:lstStyle/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-"/>
            </a:pPr>
            <a:r>
              <a:rPr lang="en-GB"/>
              <a:t>Code G of PACE is a guideline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Outlines the rules for the treatment of suspects in </a:t>
            </a:r>
            <a:r>
              <a:rPr lang="en-GB"/>
              <a:t>specifically</a:t>
            </a:r>
            <a:r>
              <a:rPr lang="en-GB"/>
              <a:t> rules for Police constables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Specifically Code G sets out the statutory powers of a Police Officer to Arrest suspects without a warrant. It provides officers with a checklist which must be </a:t>
            </a:r>
            <a:r>
              <a:rPr lang="en-GB"/>
              <a:t>fulfilled</a:t>
            </a:r>
            <a:r>
              <a:rPr lang="en-GB"/>
              <a:t> in order for an arrest to take place. Checklist is as follows;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Legal power to arrest,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Necessity test,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And finally the Proportionality and Justification.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14"/>
          <p:cNvSpPr txBox="1"/>
          <p:nvPr/>
        </p:nvSpPr>
        <p:spPr>
          <a:xfrm>
            <a:off x="7272625" y="4098000"/>
            <a:ext cx="1633200" cy="90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Gov.uk (2012)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Home Office (2012)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4" name="Google Shape;74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5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Before Code G</a:t>
            </a:r>
            <a:endParaRPr/>
          </a:p>
        </p:txBody>
      </p:sp>
      <p:sp>
        <p:nvSpPr>
          <p:cNvPr id="80" name="Google Shape;80;p15"/>
          <p:cNvSpPr txBox="1"/>
          <p:nvPr>
            <p:ph idx="1" type="body"/>
          </p:nvPr>
        </p:nvSpPr>
        <p:spPr>
          <a:xfrm>
            <a:off x="0" y="1272825"/>
            <a:ext cx="51771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PACE was introduced in 1984. This piece of </a:t>
            </a:r>
            <a:r>
              <a:rPr lang="en-GB"/>
              <a:t>legislation</a:t>
            </a:r>
            <a:r>
              <a:rPr lang="en-GB"/>
              <a:t> was implemented as a method of reform to attempt to make the Police less negligent and unprofessional.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In the 1970’s Police mistreatment of suspects was at an all time high. This is both due to lack of legislation around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Notably</a:t>
            </a:r>
            <a:r>
              <a:rPr lang="en-GB"/>
              <a:t> The Birmingham six and Guildford Four.</a:t>
            </a:r>
            <a:endParaRPr/>
          </a:p>
        </p:txBody>
      </p:sp>
      <p:sp>
        <p:nvSpPr>
          <p:cNvPr id="81" name="Google Shape;81;p15"/>
          <p:cNvSpPr txBox="1"/>
          <p:nvPr/>
        </p:nvSpPr>
        <p:spPr>
          <a:xfrm>
            <a:off x="0" y="4060450"/>
            <a:ext cx="2115600" cy="121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KRWLAW (2017)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2" name="Google Shape;82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83" name="Google Shape;83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73225" y="0"/>
            <a:ext cx="3870775" cy="2455025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15"/>
          <p:cNvSpPr txBox="1"/>
          <p:nvPr/>
        </p:nvSpPr>
        <p:spPr>
          <a:xfrm>
            <a:off x="7462800" y="2455025"/>
            <a:ext cx="16812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(HMICFRS) (2023)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6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Implementing</a:t>
            </a:r>
            <a:r>
              <a:rPr lang="en-GB"/>
              <a:t> PACE and Code G</a:t>
            </a:r>
            <a:endParaRPr/>
          </a:p>
        </p:txBody>
      </p:sp>
      <p:sp>
        <p:nvSpPr>
          <p:cNvPr id="90" name="Google Shape;90;p16"/>
          <p:cNvSpPr txBox="1"/>
          <p:nvPr>
            <p:ph idx="1" type="body"/>
          </p:nvPr>
        </p:nvSpPr>
        <p:spPr>
          <a:xfrm>
            <a:off x="387900" y="1489825"/>
            <a:ext cx="57705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7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PACE was introduced to prevent misconduct from Police officers. Reform was one of the primary objectives as Police were often viewed as corrupted or cruel in their treatment of detainees.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PACE and Code G were widely supported and accepted by </a:t>
            </a:r>
            <a:r>
              <a:rPr lang="en-GB"/>
              <a:t>existing</a:t>
            </a:r>
            <a:r>
              <a:rPr lang="en-GB"/>
              <a:t> Members of the Police </a:t>
            </a:r>
            <a:r>
              <a:rPr lang="en-GB"/>
              <a:t>however</a:t>
            </a:r>
            <a:r>
              <a:rPr lang="en-GB"/>
              <a:t> some were worried about the potential increased workload as well as the complexity it may bring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16"/>
          <p:cNvSpPr txBox="1"/>
          <p:nvPr/>
        </p:nvSpPr>
        <p:spPr>
          <a:xfrm>
            <a:off x="6097400" y="1489825"/>
            <a:ext cx="2626800" cy="126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KRWLAW (2017)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2" name="Google Shape;92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3" name="Google Shape;93;p16"/>
          <p:cNvSpPr txBox="1"/>
          <p:nvPr/>
        </p:nvSpPr>
        <p:spPr>
          <a:xfrm>
            <a:off x="6158400" y="2449625"/>
            <a:ext cx="2617500" cy="101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Department of Justice (Northern Ireland). (2015)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7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Rights of an Offender</a:t>
            </a:r>
            <a:endParaRPr/>
          </a:p>
        </p:txBody>
      </p:sp>
      <p:sp>
        <p:nvSpPr>
          <p:cNvPr id="99" name="Google Shape;99;p17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10000"/>
          </a:bodyPr>
          <a:lstStyle/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-"/>
            </a:pPr>
            <a:r>
              <a:rPr lang="en-GB"/>
              <a:t>Offenders have a right to Humane Treatment regardless of their crime. Offenders also have the right to know what they are being charged for and may not be held beyond a certain amount of time. 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25755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-"/>
            </a:pPr>
            <a:r>
              <a:rPr lang="en-GB"/>
              <a:t> Right to legal advice and representation. This is via a solicitor either private or provided by the court to represent and offer a defence.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25755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-"/>
            </a:pPr>
            <a:r>
              <a:rPr lang="en-GB"/>
              <a:t>Right to Healthcare, offenders may not be denied the right to have </a:t>
            </a:r>
            <a:r>
              <a:rPr lang="en-GB"/>
              <a:t>tier</a:t>
            </a:r>
            <a:r>
              <a:rPr lang="en-GB"/>
              <a:t> medical needs handled by a professional, </a:t>
            </a:r>
            <a:r>
              <a:rPr lang="en-GB"/>
              <a:t>as well</a:t>
            </a:r>
            <a:r>
              <a:rPr lang="en-GB"/>
              <a:t> as any medication the offender might require.</a:t>
            </a:r>
            <a:endParaRPr/>
          </a:p>
        </p:txBody>
      </p:sp>
      <p:sp>
        <p:nvSpPr>
          <p:cNvPr id="100" name="Google Shape;100;p17"/>
          <p:cNvSpPr txBox="1"/>
          <p:nvPr/>
        </p:nvSpPr>
        <p:spPr>
          <a:xfrm>
            <a:off x="6944450" y="4568725"/>
            <a:ext cx="2298600" cy="129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Gov.uk, (2023)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1" name="Google Shape;101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8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Limited Rights of offenders</a:t>
            </a:r>
            <a:endParaRPr/>
          </a:p>
        </p:txBody>
      </p:sp>
      <p:sp>
        <p:nvSpPr>
          <p:cNvPr id="107" name="Google Shape;107;p18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Offenders may be searched at any time whilst in custodial </a:t>
            </a:r>
            <a:r>
              <a:rPr lang="en-GB"/>
              <a:t>sentences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  </a:t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Offenders may have limited contact with the outside world.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Your sentence may be extended if you are poorly behaved.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   </a:t>
            </a:r>
            <a:endParaRPr/>
          </a:p>
        </p:txBody>
      </p:sp>
      <p:sp>
        <p:nvSpPr>
          <p:cNvPr id="108" name="Google Shape;108;p18"/>
          <p:cNvSpPr txBox="1"/>
          <p:nvPr/>
        </p:nvSpPr>
        <p:spPr>
          <a:xfrm>
            <a:off x="7272625" y="3891975"/>
            <a:ext cx="1483500" cy="68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GOV.UK. (2023)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9" name="Google Shape;109;p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9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Relationships with other codes</a:t>
            </a:r>
            <a:endParaRPr/>
          </a:p>
        </p:txBody>
      </p:sp>
      <p:sp>
        <p:nvSpPr>
          <p:cNvPr id="115" name="Google Shape;115;p19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Code H has to do with visual recordings.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Code C has to do with detention and questioning of suspects.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Code G works in </a:t>
            </a:r>
            <a:r>
              <a:rPr lang="en-GB"/>
              <a:t>collaboration</a:t>
            </a:r>
            <a:r>
              <a:rPr lang="en-GB"/>
              <a:t> with these two other codes to ensure suspect safety and fairness.</a:t>
            </a:r>
            <a:endParaRPr/>
          </a:p>
        </p:txBody>
      </p:sp>
      <p:sp>
        <p:nvSpPr>
          <p:cNvPr id="116" name="Google Shape;116;p19"/>
          <p:cNvSpPr txBox="1"/>
          <p:nvPr/>
        </p:nvSpPr>
        <p:spPr>
          <a:xfrm>
            <a:off x="7509200" y="4136175"/>
            <a:ext cx="1634700" cy="10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College of Policing. (2023)-1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7" name="Google Shape;117;p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0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Role of a Custody Officer</a:t>
            </a:r>
            <a:endParaRPr/>
          </a:p>
        </p:txBody>
      </p:sp>
      <p:sp>
        <p:nvSpPr>
          <p:cNvPr id="123" name="Google Shape;123;p20"/>
          <p:cNvSpPr txBox="1"/>
          <p:nvPr>
            <p:ph idx="1" type="body"/>
          </p:nvPr>
        </p:nvSpPr>
        <p:spPr>
          <a:xfrm>
            <a:off x="387900" y="1459299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Duty is to ensure that the rules of </a:t>
            </a:r>
            <a:r>
              <a:rPr lang="en-GB"/>
              <a:t>detention</a:t>
            </a:r>
            <a:r>
              <a:rPr lang="en-GB"/>
              <a:t> and questioning are followed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Their primary </a:t>
            </a:r>
            <a:r>
              <a:rPr lang="en-GB"/>
              <a:t>responsibilities</a:t>
            </a:r>
            <a:r>
              <a:rPr lang="en-GB"/>
              <a:t> are to ensure the </a:t>
            </a:r>
            <a:r>
              <a:rPr lang="en-GB"/>
              <a:t>security</a:t>
            </a:r>
            <a:r>
              <a:rPr lang="en-GB"/>
              <a:t> and safety of both the Station they are </a:t>
            </a:r>
            <a:r>
              <a:rPr lang="en-GB"/>
              <a:t>being held in as well as the health and safety of the offender themselfs.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Custody officers have a duty of ensuring the suspect understands their rights and that they may have </a:t>
            </a:r>
            <a:r>
              <a:rPr lang="en-GB"/>
              <a:t>access</a:t>
            </a:r>
            <a:r>
              <a:rPr lang="en-GB"/>
              <a:t> to any legal </a:t>
            </a:r>
            <a:r>
              <a:rPr lang="en-GB"/>
              <a:t>advice</a:t>
            </a:r>
            <a:r>
              <a:rPr lang="en-GB"/>
              <a:t> if they require it.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They are also in control of the movements of the offender to and from the courts</a:t>
            </a:r>
            <a:endParaRPr/>
          </a:p>
        </p:txBody>
      </p:sp>
      <p:sp>
        <p:nvSpPr>
          <p:cNvPr id="124" name="Google Shape;124;p20"/>
          <p:cNvSpPr txBox="1"/>
          <p:nvPr/>
        </p:nvSpPr>
        <p:spPr>
          <a:xfrm>
            <a:off x="7158300" y="4304050"/>
            <a:ext cx="1597800" cy="80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South wales Police (n.d)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5" name="Google Shape;125;p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1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Detention and Questioning procedure</a:t>
            </a:r>
            <a:endParaRPr/>
          </a:p>
        </p:txBody>
      </p:sp>
      <p:sp>
        <p:nvSpPr>
          <p:cNvPr id="131" name="Google Shape;131;p21"/>
          <p:cNvSpPr txBox="1"/>
          <p:nvPr>
            <p:ph idx="1" type="body"/>
          </p:nvPr>
        </p:nvSpPr>
        <p:spPr>
          <a:xfrm>
            <a:off x="387900" y="1489825"/>
            <a:ext cx="46335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Provided the suspect is arrested or detained using reasonable grounds the suspect may enter a </a:t>
            </a:r>
            <a:r>
              <a:rPr lang="en-GB"/>
              <a:t>detention</a:t>
            </a:r>
            <a:r>
              <a:rPr lang="en-GB"/>
              <a:t> facility.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There must be regular reviews to ensure the reason for the suspects arrest is fair.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The suspect must also know they have the right to have legal </a:t>
            </a:r>
            <a:r>
              <a:rPr lang="en-GB"/>
              <a:t>advice</a:t>
            </a:r>
            <a:r>
              <a:rPr lang="en-GB"/>
              <a:t> from a solicitor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21"/>
          <p:cNvSpPr txBox="1"/>
          <p:nvPr/>
        </p:nvSpPr>
        <p:spPr>
          <a:xfrm>
            <a:off x="2632800" y="4072225"/>
            <a:ext cx="1671300" cy="9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College of Policing, (2023)-2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33" name="Google Shape;133;p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134" name="Google Shape;134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29700" y="1059975"/>
            <a:ext cx="3214293" cy="3214293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21"/>
          <p:cNvSpPr txBox="1"/>
          <p:nvPr/>
        </p:nvSpPr>
        <p:spPr>
          <a:xfrm>
            <a:off x="6800550" y="4204850"/>
            <a:ext cx="2220600" cy="101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Manchester Evening News. (2022)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2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 </a:t>
            </a:r>
            <a:endParaRPr/>
          </a:p>
        </p:txBody>
      </p:sp>
      <p:sp>
        <p:nvSpPr>
          <p:cNvPr id="141" name="Google Shape;141;p22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To conclude I believe Code G is a vital piece of </a:t>
            </a:r>
            <a:r>
              <a:rPr lang="en-GB"/>
              <a:t>legislation.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Further its a useful method of improving public relations with the Police as it shows the public that the police are held accountable and do have rules to follow themselves.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It ensures our suspects and prisoners are held and treated fairly as well as not coerced into false confessions.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As Well as giving Police officers a guideline on how to operate and use their powers responsibly.</a:t>
            </a:r>
            <a:endParaRPr/>
          </a:p>
        </p:txBody>
      </p:sp>
      <p:sp>
        <p:nvSpPr>
          <p:cNvPr id="142" name="Google Shape;142;p2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3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Contents Page</a:t>
            </a:r>
            <a:endParaRPr/>
          </a:p>
        </p:txBody>
      </p:sp>
      <p:sp>
        <p:nvSpPr>
          <p:cNvPr id="148" name="Google Shape;148;p23"/>
          <p:cNvSpPr txBox="1"/>
          <p:nvPr>
            <p:ph idx="1" type="body"/>
          </p:nvPr>
        </p:nvSpPr>
        <p:spPr>
          <a:xfrm>
            <a:off x="387900" y="1489825"/>
            <a:ext cx="8368200" cy="356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15"/>
              <a:t>Slide 1: Cover page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3: Definition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4: Before Code G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5: Implementing PACE and Code G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6: Rights of an offender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7: Limited rights of offenders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8: Relationship with other codes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9: Role of Custody Officer</a:t>
            </a:r>
            <a:endParaRPr sz="441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415"/>
              <a:t>Slide 10: Detention and Questioning procedure</a:t>
            </a:r>
            <a:endParaRPr sz="462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625"/>
              <a:t>Slide 11: Conclusion</a:t>
            </a:r>
            <a:endParaRPr sz="462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625"/>
              <a:t>Slide 12-13: Reference Lists</a:t>
            </a:r>
            <a:endParaRPr sz="462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462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2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4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 Lists.</a:t>
            </a:r>
            <a:endParaRPr/>
          </a:p>
        </p:txBody>
      </p:sp>
      <p:sp>
        <p:nvSpPr>
          <p:cNvPr id="155" name="Google Shape;155;p24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Gov.uk, 2012.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PACE Code G 2012: Statutory power of arrest and detention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https://www.gov.uk/government/publications/pace-code-g-2012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5th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KRW Law, 2017-1.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Role of a Solicitor in the Police Station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[pdf]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https://krw-law.ie/wp-content/uploads/2017/05/The-Role-of-a-Solicitor-in-the-Police-Station-PACE-IPLS-8.3.17.pdf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4th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KRW Law, 2017-2.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Role of a Solicitor in the Police Station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[pdf]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https://krw-law.ie/wp-content/uploads/2017/05/The-Role-of-a-Solicitor-in-the-Police-Station-PACE-IPLS-8.3.17.pdf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4th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Gov.uk, 2023.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Arrested: Your rights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0"/>
              </a:rPr>
              <a:t>https://www.gov.uk/arrested-your-rights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5th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Gov.uk, 2023.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Prisoner privileges and rights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2"/>
              </a:rPr>
              <a:t>https://www.gov.uk/life-in-prison/prisoner-privileges-and-rights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4th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College of Policing, 2023-1.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Response: Arrest and Detention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4"/>
              </a:rPr>
              <a:t>https://www.college.police.uk/app/detention-and-custody/response-arrest-and-detention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4th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6" name="Google Shape;156;p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5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 list continued</a:t>
            </a:r>
            <a:endParaRPr/>
          </a:p>
        </p:txBody>
      </p:sp>
      <p:sp>
        <p:nvSpPr>
          <p:cNvPr id="162" name="Google Shape;162;p25"/>
          <p:cNvSpPr txBox="1"/>
          <p:nvPr>
            <p:ph idx="1" type="body"/>
          </p:nvPr>
        </p:nvSpPr>
        <p:spPr>
          <a:xfrm>
            <a:off x="349725" y="150507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South Wales Police, 2023.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Custody Detention Officer Role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https://www.south-wales.police.uk/police-forces/south-wales-police/areas/careers/careers/uniformed/the-custody-detention-officer-role/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4th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College of Policing, 2023-2.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Response: Arrest and Detention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https://www.college.police.uk/app/detention-and-custody/response-arrest-and-detention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[Accessed 5th March 2025].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His Majesty’s Inspectorate of Constabulary and Fire &amp; Rescue Services (HMICFRS) (2023)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Race disparity in police criminal justice decision‑making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https://hmicfrs.justiceinspectorates.gov.uk/publication-html/inspection-of-race-disparity-in-police-criminal-justice-decision-making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1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Home Office. (2012)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PACE Code G: Revised code of practice for the statutory power of arrest by police officers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London: Home Office.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0"/>
              </a:rPr>
              <a:t>https://www.gov.uk/government/publications/pace-code-g-2012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1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Manchester Evening News. (2022).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2"/>
              </a:rPr>
              <a:t>https://www.manchestereveningnews.co.uk/news/greater-manchester-news/prisoners-left-naked-cells-not-26176035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1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Department of Justice (Northern Ireland). (2015)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PACE Code G: statutory power of arrest by police officers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</a:t>
            </a:r>
            <a:r>
              <a:rPr lang="en-GB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4"/>
              </a:rPr>
              <a:t>https://www.justice-ni.gov.uk/publications/pace-code-g-statutory-power-arrest-police-officers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2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3" name="Google Shape;163;p2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Marina">
  <a:themeElements>
    <a:clrScheme name="Marina">
      <a:dk1>
        <a:srgbClr val="FFFFFF"/>
      </a:dk1>
      <a:lt1>
        <a:srgbClr val="00517C"/>
      </a:lt1>
      <a:dk2>
        <a:srgbClr val="004065"/>
      </a:dk2>
      <a:lt2>
        <a:srgbClr val="CFD8DC"/>
      </a:lt2>
      <a:accent1>
        <a:srgbClr val="0277BD"/>
      </a:accent1>
      <a:accent2>
        <a:srgbClr val="558B2F"/>
      </a:accent2>
      <a:accent3>
        <a:srgbClr val="009688"/>
      </a:accent3>
      <a:accent4>
        <a:srgbClr val="039BE5"/>
      </a:accent4>
      <a:accent5>
        <a:srgbClr val="8BC34A"/>
      </a:accent5>
      <a:accent6>
        <a:srgbClr val="FFEB38"/>
      </a:accent6>
      <a:hlink>
        <a:srgbClr val="8BC34A"/>
      </a:hlink>
      <a:folHlink>
        <a:srgbClr val="8BC3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