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</p:sldMasterIdLst>
  <p:notesMasterIdLst>
    <p:notesMasterId r:id="rId15"/>
  </p:notesMasterIdLst>
  <p:sldIdLst>
    <p:sldId id="256" r:id="rId2"/>
    <p:sldId id="2578" r:id="rId3"/>
    <p:sldId id="2563" r:id="rId4"/>
    <p:sldId id="490" r:id="rId5"/>
    <p:sldId id="2577" r:id="rId6"/>
    <p:sldId id="491" r:id="rId7"/>
    <p:sldId id="2565" r:id="rId8"/>
    <p:sldId id="2564" r:id="rId9"/>
    <p:sldId id="2576" r:id="rId10"/>
    <p:sldId id="2566" r:id="rId11"/>
    <p:sldId id="2573" r:id="rId12"/>
    <p:sldId id="2575" r:id="rId13"/>
    <p:sldId id="257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5AB55F-C184-42A8-A84F-539E1D55DE39}" type="doc">
      <dgm:prSet loTypeId="urn:microsoft.com/office/officeart/2005/8/layout/default" loCatId="list" qsTypeId="urn:microsoft.com/office/officeart/2005/8/quickstyle/simple4#3" qsCatId="simple" csTypeId="urn:microsoft.com/office/officeart/2005/8/colors/colorful5#6" csCatId="colorful" phldr="1"/>
      <dgm:spPr/>
      <dgm:t>
        <a:bodyPr/>
        <a:lstStyle/>
        <a:p>
          <a:endParaRPr lang="en-US"/>
        </a:p>
      </dgm:t>
    </dgm:pt>
    <dgm:pt modelId="{AEBB323A-0118-4251-A9E4-C88958E2775B}">
      <dgm:prSet/>
      <dgm:spPr/>
      <dgm:t>
        <a:bodyPr/>
        <a:lstStyle/>
        <a:p>
          <a:r>
            <a:rPr lang="en-GB" b="1" dirty="0"/>
            <a:t> Workforce Shortages &amp; Burnout</a:t>
          </a:r>
          <a:endParaRPr lang="en-US" dirty="0"/>
        </a:p>
      </dgm:t>
    </dgm:pt>
    <dgm:pt modelId="{C4B89A48-C413-4729-99B9-9ABC3FB736BC}" type="parTrans" cxnId="{50C5067F-F078-41B9-8A1D-483BFF89F0E7}">
      <dgm:prSet/>
      <dgm:spPr/>
      <dgm:t>
        <a:bodyPr/>
        <a:lstStyle/>
        <a:p>
          <a:endParaRPr lang="en-US"/>
        </a:p>
      </dgm:t>
    </dgm:pt>
    <dgm:pt modelId="{2964AEC7-A946-469A-B766-83201E92F7D9}" type="sibTrans" cxnId="{50C5067F-F078-41B9-8A1D-483BFF89F0E7}">
      <dgm:prSet/>
      <dgm:spPr/>
      <dgm:t>
        <a:bodyPr/>
        <a:lstStyle/>
        <a:p>
          <a:endParaRPr lang="en-US"/>
        </a:p>
      </dgm:t>
    </dgm:pt>
    <dgm:pt modelId="{4A7AAFE2-095C-454B-94C5-A15981CE72A1}">
      <dgm:prSet/>
      <dgm:spPr/>
      <dgm:t>
        <a:bodyPr/>
        <a:lstStyle/>
        <a:p>
          <a:r>
            <a:rPr lang="en-GB" b="1" dirty="0"/>
            <a:t> Increasing Demand Due to an Ageing Population</a:t>
          </a:r>
          <a:endParaRPr lang="en-US" dirty="0"/>
        </a:p>
      </dgm:t>
    </dgm:pt>
    <dgm:pt modelId="{9D448E38-532D-4D54-8A72-7C324F1A326A}" type="parTrans" cxnId="{374C6021-3BFA-421E-832A-0D890C812453}">
      <dgm:prSet/>
      <dgm:spPr/>
      <dgm:t>
        <a:bodyPr/>
        <a:lstStyle/>
        <a:p>
          <a:endParaRPr lang="en-US"/>
        </a:p>
      </dgm:t>
    </dgm:pt>
    <dgm:pt modelId="{0DD31CD1-8D1F-4FF3-8FFB-5F7EAD5E3337}" type="sibTrans" cxnId="{374C6021-3BFA-421E-832A-0D890C812453}">
      <dgm:prSet/>
      <dgm:spPr/>
      <dgm:t>
        <a:bodyPr/>
        <a:lstStyle/>
        <a:p>
          <a:endParaRPr lang="en-US"/>
        </a:p>
      </dgm:t>
    </dgm:pt>
    <dgm:pt modelId="{F6493D98-D70A-4A6B-A7B7-7C4DA817E839}">
      <dgm:prSet/>
      <dgm:spPr/>
      <dgm:t>
        <a:bodyPr/>
        <a:lstStyle/>
        <a:p>
          <a:r>
            <a:rPr lang="en-GB" b="1" dirty="0"/>
            <a:t> Coordination Between Health and Social Care Services</a:t>
          </a:r>
          <a:endParaRPr lang="en-US" dirty="0"/>
        </a:p>
      </dgm:t>
    </dgm:pt>
    <dgm:pt modelId="{FABC65B2-4738-4F5D-AB13-C1421F3A3400}" type="parTrans" cxnId="{FFB24FAE-2F9B-419F-B287-22826FEDB4D2}">
      <dgm:prSet/>
      <dgm:spPr/>
      <dgm:t>
        <a:bodyPr/>
        <a:lstStyle/>
        <a:p>
          <a:endParaRPr lang="en-US"/>
        </a:p>
      </dgm:t>
    </dgm:pt>
    <dgm:pt modelId="{7499C41A-D15F-4D98-BFCA-5098BACD6B33}" type="sibTrans" cxnId="{FFB24FAE-2F9B-419F-B287-22826FEDB4D2}">
      <dgm:prSet/>
      <dgm:spPr/>
      <dgm:t>
        <a:bodyPr/>
        <a:lstStyle/>
        <a:p>
          <a:endParaRPr lang="en-US"/>
        </a:p>
      </dgm:t>
    </dgm:pt>
    <dgm:pt modelId="{0549DD42-47B4-4BC2-AEAC-0C2AC5784B58}">
      <dgm:prSet/>
      <dgm:spPr/>
      <dgm:t>
        <a:bodyPr/>
        <a:lstStyle/>
        <a:p>
          <a:r>
            <a:rPr lang="en-GB" b="1" dirty="0"/>
            <a:t>Financial Pressures and Limited Resources</a:t>
          </a:r>
          <a:endParaRPr lang="en-US" dirty="0"/>
        </a:p>
      </dgm:t>
    </dgm:pt>
    <dgm:pt modelId="{B0C66499-E42F-48A1-A38B-65D8F5E661B9}" type="parTrans" cxnId="{EFA9C10E-1695-4859-8663-61F7246195F1}">
      <dgm:prSet/>
      <dgm:spPr/>
      <dgm:t>
        <a:bodyPr/>
        <a:lstStyle/>
        <a:p>
          <a:endParaRPr lang="en-US"/>
        </a:p>
      </dgm:t>
    </dgm:pt>
    <dgm:pt modelId="{77166177-17A2-472F-8F23-A10359C230D0}" type="sibTrans" cxnId="{EFA9C10E-1695-4859-8663-61F7246195F1}">
      <dgm:prSet/>
      <dgm:spPr/>
      <dgm:t>
        <a:bodyPr/>
        <a:lstStyle/>
        <a:p>
          <a:endParaRPr lang="en-US"/>
        </a:p>
      </dgm:t>
    </dgm:pt>
    <dgm:pt modelId="{33E67DDA-0869-4698-9E15-DF88D5CAD0FB}">
      <dgm:prSet/>
      <dgm:spPr/>
      <dgm:t>
        <a:bodyPr/>
        <a:lstStyle/>
        <a:p>
          <a:r>
            <a:rPr lang="en-GB" b="1" dirty="0"/>
            <a:t>Digital Inequality and Technology Barriers</a:t>
          </a:r>
          <a:endParaRPr lang="en-US" dirty="0"/>
        </a:p>
      </dgm:t>
    </dgm:pt>
    <dgm:pt modelId="{010E2EE1-13DF-4CAE-86BB-6D1AE6666E5B}" type="parTrans" cxnId="{5D982B26-4BF9-4317-BEF0-909E69B3FEC9}">
      <dgm:prSet/>
      <dgm:spPr/>
      <dgm:t>
        <a:bodyPr/>
        <a:lstStyle/>
        <a:p>
          <a:endParaRPr lang="en-US"/>
        </a:p>
      </dgm:t>
    </dgm:pt>
    <dgm:pt modelId="{7294A4D0-3980-426D-9D64-BB85326AD41B}" type="sibTrans" cxnId="{5D982B26-4BF9-4317-BEF0-909E69B3FEC9}">
      <dgm:prSet/>
      <dgm:spPr/>
      <dgm:t>
        <a:bodyPr/>
        <a:lstStyle/>
        <a:p>
          <a:endParaRPr lang="en-US"/>
        </a:p>
      </dgm:t>
    </dgm:pt>
    <dgm:pt modelId="{5BAA4DB2-E51B-41C8-93C3-53DE37311C96}">
      <dgm:prSet/>
      <dgm:spPr/>
      <dgm:t>
        <a:bodyPr/>
        <a:lstStyle/>
        <a:p>
          <a:r>
            <a:rPr lang="en-GB" b="1" dirty="0"/>
            <a:t>Safeguarding and Protection of Vulnerable People</a:t>
          </a:r>
          <a:endParaRPr lang="en-US" dirty="0"/>
        </a:p>
      </dgm:t>
    </dgm:pt>
    <dgm:pt modelId="{0409EBE4-DC06-4F9C-BBC2-B8CA808575DA}" type="parTrans" cxnId="{8705EF45-F34F-4DFB-BB51-314E48F8C6F4}">
      <dgm:prSet/>
      <dgm:spPr/>
      <dgm:t>
        <a:bodyPr/>
        <a:lstStyle/>
        <a:p>
          <a:endParaRPr lang="en-US"/>
        </a:p>
      </dgm:t>
    </dgm:pt>
    <dgm:pt modelId="{91CBD2FD-9894-4288-ABBC-53B9DD52D739}" type="sibTrans" cxnId="{8705EF45-F34F-4DFB-BB51-314E48F8C6F4}">
      <dgm:prSet/>
      <dgm:spPr/>
      <dgm:t>
        <a:bodyPr/>
        <a:lstStyle/>
        <a:p>
          <a:endParaRPr lang="en-US"/>
        </a:p>
      </dgm:t>
    </dgm:pt>
    <dgm:pt modelId="{3DC2D601-25FD-456C-A898-734C8E0926A5}">
      <dgm:prSet/>
      <dgm:spPr/>
      <dgm:t>
        <a:bodyPr/>
        <a:lstStyle/>
        <a:p>
          <a:r>
            <a:rPr lang="en-GB" b="1" dirty="0"/>
            <a:t> Health Inequalities</a:t>
          </a:r>
          <a:endParaRPr lang="en-US" dirty="0"/>
        </a:p>
      </dgm:t>
    </dgm:pt>
    <dgm:pt modelId="{1560154B-A521-464F-BE49-AD2317EA71BD}" type="parTrans" cxnId="{9EA03ADF-FADE-4E06-871F-E98F0D13AD2D}">
      <dgm:prSet/>
      <dgm:spPr/>
      <dgm:t>
        <a:bodyPr/>
        <a:lstStyle/>
        <a:p>
          <a:endParaRPr lang="en-US"/>
        </a:p>
      </dgm:t>
    </dgm:pt>
    <dgm:pt modelId="{E0979ADD-011A-48A1-9934-C2DFA4A3DFF7}" type="sibTrans" cxnId="{9EA03ADF-FADE-4E06-871F-E98F0D13AD2D}">
      <dgm:prSet/>
      <dgm:spPr/>
      <dgm:t>
        <a:bodyPr/>
        <a:lstStyle/>
        <a:p>
          <a:endParaRPr lang="en-US"/>
        </a:p>
      </dgm:t>
    </dgm:pt>
    <dgm:pt modelId="{AFD20EE8-D5AB-45C0-90AD-42F12A96645B}">
      <dgm:prSet/>
      <dgm:spPr/>
      <dgm:t>
        <a:bodyPr/>
        <a:lstStyle/>
        <a:p>
          <a:r>
            <a:rPr lang="en-GB" dirty="0"/>
            <a:t>Socio-economic status</a:t>
          </a:r>
          <a:endParaRPr lang="en-US" dirty="0"/>
        </a:p>
      </dgm:t>
    </dgm:pt>
    <dgm:pt modelId="{76D1FB18-7B4D-45C1-9020-06071BA01CBC}" type="parTrans" cxnId="{4261EBA3-B6BC-4790-BE90-15146EFA17C5}">
      <dgm:prSet/>
      <dgm:spPr/>
      <dgm:t>
        <a:bodyPr/>
        <a:lstStyle/>
        <a:p>
          <a:endParaRPr lang="en-US"/>
        </a:p>
      </dgm:t>
    </dgm:pt>
    <dgm:pt modelId="{3527E751-A3DA-4E6D-A175-D76579CF79FA}" type="sibTrans" cxnId="{4261EBA3-B6BC-4790-BE90-15146EFA17C5}">
      <dgm:prSet/>
      <dgm:spPr/>
      <dgm:t>
        <a:bodyPr/>
        <a:lstStyle/>
        <a:p>
          <a:endParaRPr lang="en-US"/>
        </a:p>
      </dgm:t>
    </dgm:pt>
    <dgm:pt modelId="{C47272E6-D602-42E9-BB82-4D11B268D530}">
      <dgm:prSet/>
      <dgm:spPr/>
      <dgm:t>
        <a:bodyPr/>
        <a:lstStyle/>
        <a:p>
          <a:r>
            <a:rPr lang="en-GB" dirty="0"/>
            <a:t>Ethnicity</a:t>
          </a:r>
          <a:endParaRPr lang="en-US" dirty="0"/>
        </a:p>
      </dgm:t>
    </dgm:pt>
    <dgm:pt modelId="{A753642F-9C11-4DD6-B293-005F6153DD57}" type="parTrans" cxnId="{45D91A9D-C763-4AF6-86C9-176B9AB3F188}">
      <dgm:prSet/>
      <dgm:spPr/>
      <dgm:t>
        <a:bodyPr/>
        <a:lstStyle/>
        <a:p>
          <a:endParaRPr lang="en-US"/>
        </a:p>
      </dgm:t>
    </dgm:pt>
    <dgm:pt modelId="{0FD2C0AF-8945-4B9E-BAF6-8E22DDCDEAFF}" type="sibTrans" cxnId="{45D91A9D-C763-4AF6-86C9-176B9AB3F188}">
      <dgm:prSet/>
      <dgm:spPr/>
      <dgm:t>
        <a:bodyPr/>
        <a:lstStyle/>
        <a:p>
          <a:endParaRPr lang="en-US"/>
        </a:p>
      </dgm:t>
    </dgm:pt>
    <dgm:pt modelId="{907EE1B4-B4D2-4E37-9C8F-F878F3EF5FA5}">
      <dgm:prSet/>
      <dgm:spPr/>
      <dgm:t>
        <a:bodyPr/>
        <a:lstStyle/>
        <a:p>
          <a:r>
            <a:rPr lang="en-GB" dirty="0"/>
            <a:t>Disability</a:t>
          </a:r>
          <a:endParaRPr lang="en-US" dirty="0"/>
        </a:p>
      </dgm:t>
    </dgm:pt>
    <dgm:pt modelId="{0F390BA4-671F-43F8-A58C-CC5ABBF30FCE}" type="parTrans" cxnId="{EACE99EE-437F-4058-9EE1-7635B20AD9E6}">
      <dgm:prSet/>
      <dgm:spPr/>
      <dgm:t>
        <a:bodyPr/>
        <a:lstStyle/>
        <a:p>
          <a:endParaRPr lang="en-US"/>
        </a:p>
      </dgm:t>
    </dgm:pt>
    <dgm:pt modelId="{91640145-B2FA-49C1-93A1-FA17EDF9A834}" type="sibTrans" cxnId="{EACE99EE-437F-4058-9EE1-7635B20AD9E6}">
      <dgm:prSet/>
      <dgm:spPr/>
      <dgm:t>
        <a:bodyPr/>
        <a:lstStyle/>
        <a:p>
          <a:endParaRPr lang="en-US"/>
        </a:p>
      </dgm:t>
    </dgm:pt>
    <dgm:pt modelId="{F4601701-46C2-4E47-BF45-2FE265919873}">
      <dgm:prSet/>
      <dgm:spPr/>
      <dgm:t>
        <a:bodyPr/>
        <a:lstStyle/>
        <a:p>
          <a:r>
            <a:rPr lang="en-GB" dirty="0"/>
            <a:t>Geographic location (urban vs. rural)</a:t>
          </a:r>
          <a:endParaRPr lang="en-US" dirty="0"/>
        </a:p>
      </dgm:t>
    </dgm:pt>
    <dgm:pt modelId="{CDFA0E34-A640-460C-9709-0547789A997A}" type="parTrans" cxnId="{5647C3F7-0A17-4321-AABC-415479C9BDE4}">
      <dgm:prSet/>
      <dgm:spPr/>
      <dgm:t>
        <a:bodyPr/>
        <a:lstStyle/>
        <a:p>
          <a:endParaRPr lang="en-US"/>
        </a:p>
      </dgm:t>
    </dgm:pt>
    <dgm:pt modelId="{E2D54BC8-C2E4-4601-AF01-E9ACF2F5A964}" type="sibTrans" cxnId="{5647C3F7-0A17-4321-AABC-415479C9BDE4}">
      <dgm:prSet/>
      <dgm:spPr/>
      <dgm:t>
        <a:bodyPr/>
        <a:lstStyle/>
        <a:p>
          <a:endParaRPr lang="en-US"/>
        </a:p>
      </dgm:t>
    </dgm:pt>
    <dgm:pt modelId="{9E6FD2BA-B49C-4EF2-ADC8-1048D167F7E8}">
      <dgm:prSet/>
      <dgm:spPr/>
      <dgm:t>
        <a:bodyPr/>
        <a:lstStyle/>
        <a:p>
          <a:r>
            <a:rPr lang="en-GB" b="1" dirty="0"/>
            <a:t>Mental Health Crisis</a:t>
          </a:r>
          <a:endParaRPr lang="en-US" dirty="0"/>
        </a:p>
      </dgm:t>
    </dgm:pt>
    <dgm:pt modelId="{D7CB3B9A-4E9C-4352-B36B-133AF3ECC850}" type="parTrans" cxnId="{E571F5F3-4CFA-4C2A-A916-B127CF1CCB90}">
      <dgm:prSet/>
      <dgm:spPr/>
      <dgm:t>
        <a:bodyPr/>
        <a:lstStyle/>
        <a:p>
          <a:endParaRPr lang="en-US"/>
        </a:p>
      </dgm:t>
    </dgm:pt>
    <dgm:pt modelId="{E785A5EE-3E87-474C-A777-93C09F71D9BA}" type="sibTrans" cxnId="{E571F5F3-4CFA-4C2A-A916-B127CF1CCB90}">
      <dgm:prSet/>
      <dgm:spPr/>
      <dgm:t>
        <a:bodyPr/>
        <a:lstStyle/>
        <a:p>
          <a:endParaRPr lang="en-US"/>
        </a:p>
      </dgm:t>
    </dgm:pt>
    <dgm:pt modelId="{5ADA051A-980B-4396-925F-AF40CCF61529}">
      <dgm:prSet/>
      <dgm:spPr/>
      <dgm:t>
        <a:bodyPr/>
        <a:lstStyle/>
        <a:p>
          <a:r>
            <a:rPr lang="en-GB" b="1"/>
            <a:t>9. Discharge Delays from Hospital</a:t>
          </a:r>
          <a:endParaRPr lang="en-US"/>
        </a:p>
      </dgm:t>
    </dgm:pt>
    <dgm:pt modelId="{D2B42ECE-05D6-4017-889D-2C7085CF9760}" type="parTrans" cxnId="{CE8A7284-E904-48A5-A4F3-D3B7D37E474A}">
      <dgm:prSet/>
      <dgm:spPr/>
      <dgm:t>
        <a:bodyPr/>
        <a:lstStyle/>
        <a:p>
          <a:endParaRPr lang="en-US"/>
        </a:p>
      </dgm:t>
    </dgm:pt>
    <dgm:pt modelId="{89172190-8F37-419C-99E1-C04A59DDD365}" type="sibTrans" cxnId="{CE8A7284-E904-48A5-A4F3-D3B7D37E474A}">
      <dgm:prSet/>
      <dgm:spPr/>
      <dgm:t>
        <a:bodyPr/>
        <a:lstStyle/>
        <a:p>
          <a:endParaRPr lang="en-US"/>
        </a:p>
      </dgm:t>
    </dgm:pt>
    <dgm:pt modelId="{C596CE6D-A8FD-42D6-A077-26BF23A2EC27}" type="pres">
      <dgm:prSet presAssocID="{9D5AB55F-C184-42A8-A84F-539E1D55DE39}" presName="diagram" presStyleCnt="0">
        <dgm:presLayoutVars>
          <dgm:dir/>
          <dgm:resizeHandles val="exact"/>
        </dgm:presLayoutVars>
      </dgm:prSet>
      <dgm:spPr/>
    </dgm:pt>
    <dgm:pt modelId="{5688B083-C52B-4F45-AA4A-36E3BB498FE6}" type="pres">
      <dgm:prSet presAssocID="{AEBB323A-0118-4251-A9E4-C88958E2775B}" presName="node" presStyleLbl="node1" presStyleIdx="0" presStyleCnt="9">
        <dgm:presLayoutVars>
          <dgm:bulletEnabled val="1"/>
        </dgm:presLayoutVars>
      </dgm:prSet>
      <dgm:spPr/>
    </dgm:pt>
    <dgm:pt modelId="{9E99EB2F-ECB8-48D6-A558-88A16EAE0E94}" type="pres">
      <dgm:prSet presAssocID="{2964AEC7-A946-469A-B766-83201E92F7D9}" presName="sibTrans" presStyleCnt="0"/>
      <dgm:spPr/>
    </dgm:pt>
    <dgm:pt modelId="{5BC67339-5835-439C-81D7-A827B004E3AE}" type="pres">
      <dgm:prSet presAssocID="{4A7AAFE2-095C-454B-94C5-A15981CE72A1}" presName="node" presStyleLbl="node1" presStyleIdx="1" presStyleCnt="9">
        <dgm:presLayoutVars>
          <dgm:bulletEnabled val="1"/>
        </dgm:presLayoutVars>
      </dgm:prSet>
      <dgm:spPr/>
    </dgm:pt>
    <dgm:pt modelId="{DEC70292-7A2B-4550-8702-1C7931A295FA}" type="pres">
      <dgm:prSet presAssocID="{0DD31CD1-8D1F-4FF3-8FFB-5F7EAD5E3337}" presName="sibTrans" presStyleCnt="0"/>
      <dgm:spPr/>
    </dgm:pt>
    <dgm:pt modelId="{A63721EB-552D-414E-AC25-1B8BC3BC02AA}" type="pres">
      <dgm:prSet presAssocID="{F6493D98-D70A-4A6B-A7B7-7C4DA817E839}" presName="node" presStyleLbl="node1" presStyleIdx="2" presStyleCnt="9">
        <dgm:presLayoutVars>
          <dgm:bulletEnabled val="1"/>
        </dgm:presLayoutVars>
      </dgm:prSet>
      <dgm:spPr/>
    </dgm:pt>
    <dgm:pt modelId="{77787678-A958-49EB-9908-D4DFBE1E4506}" type="pres">
      <dgm:prSet presAssocID="{7499C41A-D15F-4D98-BFCA-5098BACD6B33}" presName="sibTrans" presStyleCnt="0"/>
      <dgm:spPr/>
    </dgm:pt>
    <dgm:pt modelId="{BB6D5FDE-0455-416D-98F4-06FDA53E6A02}" type="pres">
      <dgm:prSet presAssocID="{0549DD42-47B4-4BC2-AEAC-0C2AC5784B58}" presName="node" presStyleLbl="node1" presStyleIdx="3" presStyleCnt="9">
        <dgm:presLayoutVars>
          <dgm:bulletEnabled val="1"/>
        </dgm:presLayoutVars>
      </dgm:prSet>
      <dgm:spPr/>
    </dgm:pt>
    <dgm:pt modelId="{EC0DB4DA-1304-41D1-B265-4F3CDE2F097C}" type="pres">
      <dgm:prSet presAssocID="{77166177-17A2-472F-8F23-A10359C230D0}" presName="sibTrans" presStyleCnt="0"/>
      <dgm:spPr/>
    </dgm:pt>
    <dgm:pt modelId="{356741C7-DD90-4E4F-802A-C2277CFF1FC6}" type="pres">
      <dgm:prSet presAssocID="{33E67DDA-0869-4698-9E15-DF88D5CAD0FB}" presName="node" presStyleLbl="node1" presStyleIdx="4" presStyleCnt="9">
        <dgm:presLayoutVars>
          <dgm:bulletEnabled val="1"/>
        </dgm:presLayoutVars>
      </dgm:prSet>
      <dgm:spPr/>
    </dgm:pt>
    <dgm:pt modelId="{BB919E47-0080-4A0D-8D8C-D8ED5D9106F3}" type="pres">
      <dgm:prSet presAssocID="{7294A4D0-3980-426D-9D64-BB85326AD41B}" presName="sibTrans" presStyleCnt="0"/>
      <dgm:spPr/>
    </dgm:pt>
    <dgm:pt modelId="{F65387C2-3233-44C3-BCA0-9E3885444987}" type="pres">
      <dgm:prSet presAssocID="{5BAA4DB2-E51B-41C8-93C3-53DE37311C96}" presName="node" presStyleLbl="node1" presStyleIdx="5" presStyleCnt="9">
        <dgm:presLayoutVars>
          <dgm:bulletEnabled val="1"/>
        </dgm:presLayoutVars>
      </dgm:prSet>
      <dgm:spPr/>
    </dgm:pt>
    <dgm:pt modelId="{22B06A20-190F-461C-A6A5-CB189B2B7359}" type="pres">
      <dgm:prSet presAssocID="{91CBD2FD-9894-4288-ABBC-53B9DD52D739}" presName="sibTrans" presStyleCnt="0"/>
      <dgm:spPr/>
    </dgm:pt>
    <dgm:pt modelId="{1F9F6269-CE7F-4140-BCDF-78696B980B30}" type="pres">
      <dgm:prSet presAssocID="{3DC2D601-25FD-456C-A898-734C8E0926A5}" presName="node" presStyleLbl="node1" presStyleIdx="6" presStyleCnt="9">
        <dgm:presLayoutVars>
          <dgm:bulletEnabled val="1"/>
        </dgm:presLayoutVars>
      </dgm:prSet>
      <dgm:spPr/>
    </dgm:pt>
    <dgm:pt modelId="{EEDB551A-60CD-455D-A596-E35754BCFC77}" type="pres">
      <dgm:prSet presAssocID="{E0979ADD-011A-48A1-9934-C2DFA4A3DFF7}" presName="sibTrans" presStyleCnt="0"/>
      <dgm:spPr/>
    </dgm:pt>
    <dgm:pt modelId="{3E13CB32-EEA8-4CD3-B178-B7CFAF0104F1}" type="pres">
      <dgm:prSet presAssocID="{9E6FD2BA-B49C-4EF2-ADC8-1048D167F7E8}" presName="node" presStyleLbl="node1" presStyleIdx="7" presStyleCnt="9">
        <dgm:presLayoutVars>
          <dgm:bulletEnabled val="1"/>
        </dgm:presLayoutVars>
      </dgm:prSet>
      <dgm:spPr/>
    </dgm:pt>
    <dgm:pt modelId="{957846B5-D553-40DF-8D10-58AEA5A93978}" type="pres">
      <dgm:prSet presAssocID="{E785A5EE-3E87-474C-A777-93C09F71D9BA}" presName="sibTrans" presStyleCnt="0"/>
      <dgm:spPr/>
    </dgm:pt>
    <dgm:pt modelId="{3FCE1931-AE5A-45BE-8FFD-6A8EC069DC13}" type="pres">
      <dgm:prSet presAssocID="{5ADA051A-980B-4396-925F-AF40CCF61529}" presName="node" presStyleLbl="node1" presStyleIdx="8" presStyleCnt="9">
        <dgm:presLayoutVars>
          <dgm:bulletEnabled val="1"/>
        </dgm:presLayoutVars>
      </dgm:prSet>
      <dgm:spPr/>
    </dgm:pt>
  </dgm:ptLst>
  <dgm:cxnLst>
    <dgm:cxn modelId="{79D0C700-DA4E-4DC3-B143-0159CF58BAEB}" type="presOf" srcId="{0549DD42-47B4-4BC2-AEAC-0C2AC5784B58}" destId="{BB6D5FDE-0455-416D-98F4-06FDA53E6A02}" srcOrd="0" destOrd="0" presId="urn:microsoft.com/office/officeart/2005/8/layout/default"/>
    <dgm:cxn modelId="{EFA9C10E-1695-4859-8663-61F7246195F1}" srcId="{9D5AB55F-C184-42A8-A84F-539E1D55DE39}" destId="{0549DD42-47B4-4BC2-AEAC-0C2AC5784B58}" srcOrd="3" destOrd="0" parTransId="{B0C66499-E42F-48A1-A38B-65D8F5E661B9}" sibTransId="{77166177-17A2-472F-8F23-A10359C230D0}"/>
    <dgm:cxn modelId="{DA385F18-5A28-441C-8C74-569074630EE0}" type="presOf" srcId="{3DC2D601-25FD-456C-A898-734C8E0926A5}" destId="{1F9F6269-CE7F-4140-BCDF-78696B980B30}" srcOrd="0" destOrd="0" presId="urn:microsoft.com/office/officeart/2005/8/layout/default"/>
    <dgm:cxn modelId="{374C6021-3BFA-421E-832A-0D890C812453}" srcId="{9D5AB55F-C184-42A8-A84F-539E1D55DE39}" destId="{4A7AAFE2-095C-454B-94C5-A15981CE72A1}" srcOrd="1" destOrd="0" parTransId="{9D448E38-532D-4D54-8A72-7C324F1A326A}" sibTransId="{0DD31CD1-8D1F-4FF3-8FFB-5F7EAD5E3337}"/>
    <dgm:cxn modelId="{5D982B26-4BF9-4317-BEF0-909E69B3FEC9}" srcId="{9D5AB55F-C184-42A8-A84F-539E1D55DE39}" destId="{33E67DDA-0869-4698-9E15-DF88D5CAD0FB}" srcOrd="4" destOrd="0" parTransId="{010E2EE1-13DF-4CAE-86BB-6D1AE6666E5B}" sibTransId="{7294A4D0-3980-426D-9D64-BB85326AD41B}"/>
    <dgm:cxn modelId="{DDDB182E-C82A-42BE-8320-5E0B9FE58EA7}" type="presOf" srcId="{F6493D98-D70A-4A6B-A7B7-7C4DA817E839}" destId="{A63721EB-552D-414E-AC25-1B8BC3BC02AA}" srcOrd="0" destOrd="0" presId="urn:microsoft.com/office/officeart/2005/8/layout/default"/>
    <dgm:cxn modelId="{8705EF45-F34F-4DFB-BB51-314E48F8C6F4}" srcId="{9D5AB55F-C184-42A8-A84F-539E1D55DE39}" destId="{5BAA4DB2-E51B-41C8-93C3-53DE37311C96}" srcOrd="5" destOrd="0" parTransId="{0409EBE4-DC06-4F9C-BBC2-B8CA808575DA}" sibTransId="{91CBD2FD-9894-4288-ABBC-53B9DD52D739}"/>
    <dgm:cxn modelId="{3F85AE68-F651-4D5C-A57C-27335E860E57}" type="presOf" srcId="{5ADA051A-980B-4396-925F-AF40CCF61529}" destId="{3FCE1931-AE5A-45BE-8FFD-6A8EC069DC13}" srcOrd="0" destOrd="0" presId="urn:microsoft.com/office/officeart/2005/8/layout/default"/>
    <dgm:cxn modelId="{6F64F54D-B313-415A-BE6E-E28D27B85C96}" type="presOf" srcId="{9E6FD2BA-B49C-4EF2-ADC8-1048D167F7E8}" destId="{3E13CB32-EEA8-4CD3-B178-B7CFAF0104F1}" srcOrd="0" destOrd="0" presId="urn:microsoft.com/office/officeart/2005/8/layout/default"/>
    <dgm:cxn modelId="{50C5067F-F078-41B9-8A1D-483BFF89F0E7}" srcId="{9D5AB55F-C184-42A8-A84F-539E1D55DE39}" destId="{AEBB323A-0118-4251-A9E4-C88958E2775B}" srcOrd="0" destOrd="0" parTransId="{C4B89A48-C413-4729-99B9-9ABC3FB736BC}" sibTransId="{2964AEC7-A946-469A-B766-83201E92F7D9}"/>
    <dgm:cxn modelId="{CE8A7284-E904-48A5-A4F3-D3B7D37E474A}" srcId="{9D5AB55F-C184-42A8-A84F-539E1D55DE39}" destId="{5ADA051A-980B-4396-925F-AF40CCF61529}" srcOrd="8" destOrd="0" parTransId="{D2B42ECE-05D6-4017-889D-2C7085CF9760}" sibTransId="{89172190-8F37-419C-99E1-C04A59DDD365}"/>
    <dgm:cxn modelId="{4CD20888-7BFE-4036-8714-E2F351115DFF}" type="presOf" srcId="{4A7AAFE2-095C-454B-94C5-A15981CE72A1}" destId="{5BC67339-5835-439C-81D7-A827B004E3AE}" srcOrd="0" destOrd="0" presId="urn:microsoft.com/office/officeart/2005/8/layout/default"/>
    <dgm:cxn modelId="{FB12228B-3917-4FE0-8515-B4640E0DA478}" type="presOf" srcId="{AFD20EE8-D5AB-45C0-90AD-42F12A96645B}" destId="{1F9F6269-CE7F-4140-BCDF-78696B980B30}" srcOrd="0" destOrd="1" presId="urn:microsoft.com/office/officeart/2005/8/layout/default"/>
    <dgm:cxn modelId="{45D91A9D-C763-4AF6-86C9-176B9AB3F188}" srcId="{3DC2D601-25FD-456C-A898-734C8E0926A5}" destId="{C47272E6-D602-42E9-BB82-4D11B268D530}" srcOrd="1" destOrd="0" parTransId="{A753642F-9C11-4DD6-B293-005F6153DD57}" sibTransId="{0FD2C0AF-8945-4B9E-BAF6-8E22DDCDEAFF}"/>
    <dgm:cxn modelId="{B44FCCA1-CF8E-4464-8B42-0FA78218F57F}" type="presOf" srcId="{AEBB323A-0118-4251-A9E4-C88958E2775B}" destId="{5688B083-C52B-4F45-AA4A-36E3BB498FE6}" srcOrd="0" destOrd="0" presId="urn:microsoft.com/office/officeart/2005/8/layout/default"/>
    <dgm:cxn modelId="{4261EBA3-B6BC-4790-BE90-15146EFA17C5}" srcId="{3DC2D601-25FD-456C-A898-734C8E0926A5}" destId="{AFD20EE8-D5AB-45C0-90AD-42F12A96645B}" srcOrd="0" destOrd="0" parTransId="{76D1FB18-7B4D-45C1-9020-06071BA01CBC}" sibTransId="{3527E751-A3DA-4E6D-A175-D76579CF79FA}"/>
    <dgm:cxn modelId="{FFB24FAE-2F9B-419F-B287-22826FEDB4D2}" srcId="{9D5AB55F-C184-42A8-A84F-539E1D55DE39}" destId="{F6493D98-D70A-4A6B-A7B7-7C4DA817E839}" srcOrd="2" destOrd="0" parTransId="{FABC65B2-4738-4F5D-AB13-C1421F3A3400}" sibTransId="{7499C41A-D15F-4D98-BFCA-5098BACD6B33}"/>
    <dgm:cxn modelId="{04A351B3-608A-4C8F-A989-17064619BFB3}" type="presOf" srcId="{C47272E6-D602-42E9-BB82-4D11B268D530}" destId="{1F9F6269-CE7F-4140-BCDF-78696B980B30}" srcOrd="0" destOrd="2" presId="urn:microsoft.com/office/officeart/2005/8/layout/default"/>
    <dgm:cxn modelId="{396AF4BC-F9EF-4C07-B255-580EF15FF532}" type="presOf" srcId="{907EE1B4-B4D2-4E37-9C8F-F878F3EF5FA5}" destId="{1F9F6269-CE7F-4140-BCDF-78696B980B30}" srcOrd="0" destOrd="3" presId="urn:microsoft.com/office/officeart/2005/8/layout/default"/>
    <dgm:cxn modelId="{C03124DA-FEB1-43E5-B095-0576356C96F4}" type="presOf" srcId="{F4601701-46C2-4E47-BF45-2FE265919873}" destId="{1F9F6269-CE7F-4140-BCDF-78696B980B30}" srcOrd="0" destOrd="4" presId="urn:microsoft.com/office/officeart/2005/8/layout/default"/>
    <dgm:cxn modelId="{9EA03ADF-FADE-4E06-871F-E98F0D13AD2D}" srcId="{9D5AB55F-C184-42A8-A84F-539E1D55DE39}" destId="{3DC2D601-25FD-456C-A898-734C8E0926A5}" srcOrd="6" destOrd="0" parTransId="{1560154B-A521-464F-BE49-AD2317EA71BD}" sibTransId="{E0979ADD-011A-48A1-9934-C2DFA4A3DFF7}"/>
    <dgm:cxn modelId="{EACE99EE-437F-4058-9EE1-7635B20AD9E6}" srcId="{3DC2D601-25FD-456C-A898-734C8E0926A5}" destId="{907EE1B4-B4D2-4E37-9C8F-F878F3EF5FA5}" srcOrd="2" destOrd="0" parTransId="{0F390BA4-671F-43F8-A58C-CC5ABBF30FCE}" sibTransId="{91640145-B2FA-49C1-93A1-FA17EDF9A834}"/>
    <dgm:cxn modelId="{E209D6EE-5EE5-437A-8E6A-814FFA23CE7D}" type="presOf" srcId="{9D5AB55F-C184-42A8-A84F-539E1D55DE39}" destId="{C596CE6D-A8FD-42D6-A077-26BF23A2EC27}" srcOrd="0" destOrd="0" presId="urn:microsoft.com/office/officeart/2005/8/layout/default"/>
    <dgm:cxn modelId="{E571F5F3-4CFA-4C2A-A916-B127CF1CCB90}" srcId="{9D5AB55F-C184-42A8-A84F-539E1D55DE39}" destId="{9E6FD2BA-B49C-4EF2-ADC8-1048D167F7E8}" srcOrd="7" destOrd="0" parTransId="{D7CB3B9A-4E9C-4352-B36B-133AF3ECC850}" sibTransId="{E785A5EE-3E87-474C-A777-93C09F71D9BA}"/>
    <dgm:cxn modelId="{5647C3F7-0A17-4321-AABC-415479C9BDE4}" srcId="{3DC2D601-25FD-456C-A898-734C8E0926A5}" destId="{F4601701-46C2-4E47-BF45-2FE265919873}" srcOrd="3" destOrd="0" parTransId="{CDFA0E34-A640-460C-9709-0547789A997A}" sibTransId="{E2D54BC8-C2E4-4601-AF01-E9ACF2F5A964}"/>
    <dgm:cxn modelId="{409317F9-8F5F-4293-A0F8-DB7F73BD139C}" type="presOf" srcId="{33E67DDA-0869-4698-9E15-DF88D5CAD0FB}" destId="{356741C7-DD90-4E4F-802A-C2277CFF1FC6}" srcOrd="0" destOrd="0" presId="urn:microsoft.com/office/officeart/2005/8/layout/default"/>
    <dgm:cxn modelId="{E5C960F9-7743-40D6-BE46-ED468465977A}" type="presOf" srcId="{5BAA4DB2-E51B-41C8-93C3-53DE37311C96}" destId="{F65387C2-3233-44C3-BCA0-9E3885444987}" srcOrd="0" destOrd="0" presId="urn:microsoft.com/office/officeart/2005/8/layout/default"/>
    <dgm:cxn modelId="{1FEAB7F7-52A4-4FE5-B47E-C60F3ED79231}" type="presParOf" srcId="{C596CE6D-A8FD-42D6-A077-26BF23A2EC27}" destId="{5688B083-C52B-4F45-AA4A-36E3BB498FE6}" srcOrd="0" destOrd="0" presId="urn:microsoft.com/office/officeart/2005/8/layout/default"/>
    <dgm:cxn modelId="{228CB5E2-E8C0-4BFD-9F2A-811B91BC88BB}" type="presParOf" srcId="{C596CE6D-A8FD-42D6-A077-26BF23A2EC27}" destId="{9E99EB2F-ECB8-48D6-A558-88A16EAE0E94}" srcOrd="1" destOrd="0" presId="urn:microsoft.com/office/officeart/2005/8/layout/default"/>
    <dgm:cxn modelId="{C96A5E70-55BF-44B4-9CE5-6DFF485821E1}" type="presParOf" srcId="{C596CE6D-A8FD-42D6-A077-26BF23A2EC27}" destId="{5BC67339-5835-439C-81D7-A827B004E3AE}" srcOrd="2" destOrd="0" presId="urn:microsoft.com/office/officeart/2005/8/layout/default"/>
    <dgm:cxn modelId="{A8ED8E67-CFCC-47F3-82BB-39B78A2FA601}" type="presParOf" srcId="{C596CE6D-A8FD-42D6-A077-26BF23A2EC27}" destId="{DEC70292-7A2B-4550-8702-1C7931A295FA}" srcOrd="3" destOrd="0" presId="urn:microsoft.com/office/officeart/2005/8/layout/default"/>
    <dgm:cxn modelId="{1374741F-7EBB-42A2-9131-A168A94E5044}" type="presParOf" srcId="{C596CE6D-A8FD-42D6-A077-26BF23A2EC27}" destId="{A63721EB-552D-414E-AC25-1B8BC3BC02AA}" srcOrd="4" destOrd="0" presId="urn:microsoft.com/office/officeart/2005/8/layout/default"/>
    <dgm:cxn modelId="{690C72F1-7A73-4CB3-85E1-7C0F71D58504}" type="presParOf" srcId="{C596CE6D-A8FD-42D6-A077-26BF23A2EC27}" destId="{77787678-A958-49EB-9908-D4DFBE1E4506}" srcOrd="5" destOrd="0" presId="urn:microsoft.com/office/officeart/2005/8/layout/default"/>
    <dgm:cxn modelId="{AD01AD42-C392-4A9A-95FB-0E8BA446A333}" type="presParOf" srcId="{C596CE6D-A8FD-42D6-A077-26BF23A2EC27}" destId="{BB6D5FDE-0455-416D-98F4-06FDA53E6A02}" srcOrd="6" destOrd="0" presId="urn:microsoft.com/office/officeart/2005/8/layout/default"/>
    <dgm:cxn modelId="{F1D6B8BC-83C4-4B2C-9693-10545B35204D}" type="presParOf" srcId="{C596CE6D-A8FD-42D6-A077-26BF23A2EC27}" destId="{EC0DB4DA-1304-41D1-B265-4F3CDE2F097C}" srcOrd="7" destOrd="0" presId="urn:microsoft.com/office/officeart/2005/8/layout/default"/>
    <dgm:cxn modelId="{49F2EBB2-F194-4C0B-987A-D93389BF9B77}" type="presParOf" srcId="{C596CE6D-A8FD-42D6-A077-26BF23A2EC27}" destId="{356741C7-DD90-4E4F-802A-C2277CFF1FC6}" srcOrd="8" destOrd="0" presId="urn:microsoft.com/office/officeart/2005/8/layout/default"/>
    <dgm:cxn modelId="{F17A82EF-E975-4906-B2EB-6A9741201BC5}" type="presParOf" srcId="{C596CE6D-A8FD-42D6-A077-26BF23A2EC27}" destId="{BB919E47-0080-4A0D-8D8C-D8ED5D9106F3}" srcOrd="9" destOrd="0" presId="urn:microsoft.com/office/officeart/2005/8/layout/default"/>
    <dgm:cxn modelId="{6EDA79AC-07D4-42A2-9D7E-FBD7F7A0CC25}" type="presParOf" srcId="{C596CE6D-A8FD-42D6-A077-26BF23A2EC27}" destId="{F65387C2-3233-44C3-BCA0-9E3885444987}" srcOrd="10" destOrd="0" presId="urn:microsoft.com/office/officeart/2005/8/layout/default"/>
    <dgm:cxn modelId="{7906A058-16B2-41D2-9D3E-4D48715270C8}" type="presParOf" srcId="{C596CE6D-A8FD-42D6-A077-26BF23A2EC27}" destId="{22B06A20-190F-461C-A6A5-CB189B2B7359}" srcOrd="11" destOrd="0" presId="urn:microsoft.com/office/officeart/2005/8/layout/default"/>
    <dgm:cxn modelId="{7845012D-1416-43F8-A310-05DFE9D41084}" type="presParOf" srcId="{C596CE6D-A8FD-42D6-A077-26BF23A2EC27}" destId="{1F9F6269-CE7F-4140-BCDF-78696B980B30}" srcOrd="12" destOrd="0" presId="urn:microsoft.com/office/officeart/2005/8/layout/default"/>
    <dgm:cxn modelId="{93370052-8FD5-4B1C-9442-7CFE592B3C70}" type="presParOf" srcId="{C596CE6D-A8FD-42D6-A077-26BF23A2EC27}" destId="{EEDB551A-60CD-455D-A596-E35754BCFC77}" srcOrd="13" destOrd="0" presId="urn:microsoft.com/office/officeart/2005/8/layout/default"/>
    <dgm:cxn modelId="{FE078BD2-3B83-464E-80D3-B2C2DD7863B1}" type="presParOf" srcId="{C596CE6D-A8FD-42D6-A077-26BF23A2EC27}" destId="{3E13CB32-EEA8-4CD3-B178-B7CFAF0104F1}" srcOrd="14" destOrd="0" presId="urn:microsoft.com/office/officeart/2005/8/layout/default"/>
    <dgm:cxn modelId="{415FADFF-623C-4190-86D4-CAD8F1F99E5B}" type="presParOf" srcId="{C596CE6D-A8FD-42D6-A077-26BF23A2EC27}" destId="{957846B5-D553-40DF-8D10-58AEA5A93978}" srcOrd="15" destOrd="0" presId="urn:microsoft.com/office/officeart/2005/8/layout/default"/>
    <dgm:cxn modelId="{D27BB20E-458E-4A0C-955D-87E33CCF261E}" type="presParOf" srcId="{C596CE6D-A8FD-42D6-A077-26BF23A2EC27}" destId="{3FCE1931-AE5A-45BE-8FFD-6A8EC069DC13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5DAF88-E0D3-48A1-A48E-8C5A074F03EE}" type="doc">
      <dgm:prSet loTypeId="urn:microsoft.com/office/officeart/2005/8/layout/default" loCatId="list" qsTypeId="urn:microsoft.com/office/officeart/2005/8/quickstyle/simple1#14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A3B48477-6C15-46D5-81C9-454EC227A050}">
      <dgm:prSet phldrT="[Text]"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5: Challenges that might affect putting your plan into action.</a:t>
          </a:r>
          <a:endParaRPr lang="en-US" dirty="0">
            <a:solidFill>
              <a:schemeClr val="tx1"/>
            </a:solidFill>
          </a:endParaRPr>
        </a:p>
      </dgm:t>
    </dgm:pt>
    <dgm:pt modelId="{A3B2B4F6-E9C6-47E9-867A-37F3D2E1CD54}" type="parTrans" cxnId="{3D0D962A-5A63-4A4B-9B7B-37C9D626AFA8}">
      <dgm:prSet/>
      <dgm:spPr/>
      <dgm:t>
        <a:bodyPr/>
        <a:lstStyle/>
        <a:p>
          <a:endParaRPr lang="en-US"/>
        </a:p>
      </dgm:t>
    </dgm:pt>
    <dgm:pt modelId="{6CC9F643-E46C-400E-A528-B6AB99428C5E}" type="sibTrans" cxnId="{3D0D962A-5A63-4A4B-9B7B-37C9D626AFA8}">
      <dgm:prSet/>
      <dgm:spPr/>
      <dgm:t>
        <a:bodyPr/>
        <a:lstStyle/>
        <a:p>
          <a:endParaRPr lang="en-US"/>
        </a:p>
      </dgm:t>
    </dgm:pt>
    <dgm:pt modelId="{DB87D710-F616-44EE-AFFE-7C6B85EBBC3F}">
      <dgm:prSet phldrT="[Text]"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6: A short conclusion </a:t>
          </a:r>
          <a:r>
            <a:rPr lang="en-US" sz="11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summarising</a:t>
          </a:r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 your case and how your solution could improve health and wellbeing.</a:t>
          </a:r>
        </a:p>
      </dgm:t>
    </dgm:pt>
    <dgm:pt modelId="{707C068F-2DA9-48F8-A1FF-9CAD72DBEBC6}" type="parTrans" cxnId="{FA9DDEEE-B223-49B4-9AC0-6CE9FCB341D8}">
      <dgm:prSet/>
      <dgm:spPr/>
      <dgm:t>
        <a:bodyPr/>
        <a:lstStyle/>
        <a:p>
          <a:endParaRPr lang="en-US"/>
        </a:p>
      </dgm:t>
    </dgm:pt>
    <dgm:pt modelId="{5493F01E-004B-4169-98D4-1F7657A64798}" type="sibTrans" cxnId="{FA9DDEEE-B223-49B4-9AC0-6CE9FCB341D8}">
      <dgm:prSet/>
      <dgm:spPr/>
      <dgm:t>
        <a:bodyPr/>
        <a:lstStyle/>
        <a:p>
          <a:endParaRPr lang="en-US"/>
        </a:p>
      </dgm:t>
    </dgm:pt>
    <dgm:pt modelId="{362E1DED-A1A6-4FA8-B1BF-FC1C895C85BE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100" dirty="0">
              <a:solidFill>
                <a:srgbClr val="000000"/>
              </a:solidFill>
              <a:latin typeface="Calibri"/>
              <a:ea typeface="Calibri"/>
              <a:cs typeface="Calibri"/>
            </a:rPr>
            <a:t>Slide 1: Introduction slide. Student details, module code and title. Presentation title</a:t>
          </a:r>
          <a:endParaRPr lang="en-US" sz="1800" dirty="0">
            <a:solidFill>
              <a:srgbClr val="000000"/>
            </a:solidFill>
            <a:latin typeface="Walbaum Display"/>
            <a:ea typeface="Calibri"/>
            <a:cs typeface="Calibri"/>
          </a:endParaRPr>
        </a:p>
      </dgm:t>
    </dgm:pt>
    <dgm:pt modelId="{EADBB540-0F85-41A7-AA39-F64E14F845A3}" type="parTrans" cxnId="{73F1E59D-5F4C-4E46-A379-EB7741D246F8}">
      <dgm:prSet/>
      <dgm:spPr/>
    </dgm:pt>
    <dgm:pt modelId="{D090C491-63E1-4941-B863-B2FD17D27ADC}" type="sibTrans" cxnId="{73F1E59D-5F4C-4E46-A379-EB7741D246F8}">
      <dgm:prSet/>
      <dgm:spPr/>
    </dgm:pt>
    <dgm:pt modelId="{19A06AE4-7CE8-4B6E-8DCA-DEE21BE6FB34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3: Analysis of the key problems(including the impact of culture, background, or policy).</a:t>
          </a:r>
        </a:p>
      </dgm:t>
    </dgm:pt>
    <dgm:pt modelId="{BE5D2A7C-9E72-4547-B1A6-C418208CF864}" type="parTrans" cxnId="{527254A6-B3D8-4BEA-B057-23B4EA2913CB}">
      <dgm:prSet/>
      <dgm:spPr/>
    </dgm:pt>
    <dgm:pt modelId="{BD90E68E-E32A-46D5-835A-7F5D2A4B3348}" type="sibTrans" cxnId="{527254A6-B3D8-4BEA-B057-23B4EA2913CB}">
      <dgm:prSet/>
      <dgm:spPr/>
    </dgm:pt>
    <dgm:pt modelId="{FCC9BD01-E598-4F5A-B164-B590FDD77020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4: A clear intervention plan with supporting evidence.</a:t>
          </a:r>
        </a:p>
      </dgm:t>
    </dgm:pt>
    <dgm:pt modelId="{8B3E6F9B-829C-4614-B7E0-62C34F73F909}" type="parTrans" cxnId="{0ABCA3C8-D88D-4F97-9C69-6FA0817093D3}">
      <dgm:prSet/>
      <dgm:spPr/>
    </dgm:pt>
    <dgm:pt modelId="{71642E46-8787-4907-AB6E-A4019F3F6BAC}" type="sibTrans" cxnId="{0ABCA3C8-D88D-4F97-9C69-6FA0817093D3}">
      <dgm:prSet/>
      <dgm:spPr/>
    </dgm:pt>
    <dgm:pt modelId="{38E678EB-7718-4DAC-9C32-64EF66B5F84E}">
      <dgm:prSet phldr="0"/>
      <dgm:spPr/>
      <dgm:t>
        <a:bodyPr/>
        <a:lstStyle/>
        <a:p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2: A brief overview of your case (who, where, and what the issue is)</a:t>
          </a:r>
          <a:endParaRPr lang="en-US" dirty="0"/>
        </a:p>
      </dgm:t>
    </dgm:pt>
    <dgm:pt modelId="{2A039F21-3E06-421C-956D-16934936B43C}" type="parTrans" cxnId="{A8BA51D1-7961-463F-B147-B98D10A24CA2}">
      <dgm:prSet/>
      <dgm:spPr/>
    </dgm:pt>
    <dgm:pt modelId="{367438AC-DE51-41B1-8C2D-72A217FAE31E}" type="sibTrans" cxnId="{A8BA51D1-7961-463F-B147-B98D10A24CA2}">
      <dgm:prSet/>
      <dgm:spPr/>
    </dgm:pt>
    <dgm:pt modelId="{C4E606B3-E1AA-465C-A7E0-76E427B09BF8}">
      <dgm:prSet phldr="0"/>
      <dgm:spPr/>
      <dgm:t>
        <a:bodyPr/>
        <a:lstStyle/>
        <a:p>
          <a:pPr rtl="0"/>
          <a:r>
            <a:rPr lang="en-US" sz="1100" dirty="0">
              <a:solidFill>
                <a:schemeClr val="tx1"/>
              </a:solidFill>
              <a:latin typeface="Calibri"/>
              <a:ea typeface="Calibri"/>
              <a:cs typeface="Calibri"/>
            </a:rPr>
            <a:t>Side 7: Reference list</a:t>
          </a:r>
        </a:p>
      </dgm:t>
    </dgm:pt>
    <dgm:pt modelId="{69E580E8-272A-4F09-9414-41A7E97BB5DA}" type="parTrans" cxnId="{0491680B-F4B0-4946-9EDC-06EACB72218A}">
      <dgm:prSet/>
      <dgm:spPr/>
    </dgm:pt>
    <dgm:pt modelId="{2A083695-E31A-49EF-80CC-A606D221DEDB}" type="sibTrans" cxnId="{0491680B-F4B0-4946-9EDC-06EACB72218A}">
      <dgm:prSet/>
      <dgm:spPr/>
    </dgm:pt>
    <dgm:pt modelId="{E8CE75DC-943C-41D3-809D-7BB0AD19737F}" type="pres">
      <dgm:prSet presAssocID="{4C5DAF88-E0D3-48A1-A48E-8C5A074F03EE}" presName="diagram" presStyleCnt="0">
        <dgm:presLayoutVars>
          <dgm:dir/>
          <dgm:resizeHandles val="exact"/>
        </dgm:presLayoutVars>
      </dgm:prSet>
      <dgm:spPr/>
    </dgm:pt>
    <dgm:pt modelId="{D2CCD177-1FCA-4192-9A97-3A83C475C086}" type="pres">
      <dgm:prSet presAssocID="{362E1DED-A1A6-4FA8-B1BF-FC1C895C85BE}" presName="node" presStyleLbl="node1" presStyleIdx="0" presStyleCnt="7">
        <dgm:presLayoutVars>
          <dgm:bulletEnabled val="1"/>
        </dgm:presLayoutVars>
      </dgm:prSet>
      <dgm:spPr/>
    </dgm:pt>
    <dgm:pt modelId="{4B41560C-1034-49C5-8D0E-777922C0CDC7}" type="pres">
      <dgm:prSet presAssocID="{D090C491-63E1-4941-B863-B2FD17D27ADC}" presName="sibTrans" presStyleCnt="0"/>
      <dgm:spPr/>
    </dgm:pt>
    <dgm:pt modelId="{221C0795-F59B-4C79-AB8B-5370B95644E6}" type="pres">
      <dgm:prSet presAssocID="{38E678EB-7718-4DAC-9C32-64EF66B5F84E}" presName="node" presStyleLbl="node1" presStyleIdx="1" presStyleCnt="7">
        <dgm:presLayoutVars>
          <dgm:bulletEnabled val="1"/>
        </dgm:presLayoutVars>
      </dgm:prSet>
      <dgm:spPr/>
    </dgm:pt>
    <dgm:pt modelId="{BD465A4C-0BFD-4203-9492-223CDAED9BF9}" type="pres">
      <dgm:prSet presAssocID="{367438AC-DE51-41B1-8C2D-72A217FAE31E}" presName="sibTrans" presStyleCnt="0"/>
      <dgm:spPr/>
    </dgm:pt>
    <dgm:pt modelId="{79A181A8-FFD0-4B1E-9A7C-894AFE67D230}" type="pres">
      <dgm:prSet presAssocID="{19A06AE4-7CE8-4B6E-8DCA-DEE21BE6FB34}" presName="node" presStyleLbl="node1" presStyleIdx="2" presStyleCnt="7">
        <dgm:presLayoutVars>
          <dgm:bulletEnabled val="1"/>
        </dgm:presLayoutVars>
      </dgm:prSet>
      <dgm:spPr/>
    </dgm:pt>
    <dgm:pt modelId="{95205089-98E7-4981-B027-6D851954179A}" type="pres">
      <dgm:prSet presAssocID="{BD90E68E-E32A-46D5-835A-7F5D2A4B3348}" presName="sibTrans" presStyleCnt="0"/>
      <dgm:spPr/>
    </dgm:pt>
    <dgm:pt modelId="{A9B6A2A9-01E2-442C-AAF6-F007AB0AFD36}" type="pres">
      <dgm:prSet presAssocID="{FCC9BD01-E598-4F5A-B164-B590FDD77020}" presName="node" presStyleLbl="node1" presStyleIdx="3" presStyleCnt="7">
        <dgm:presLayoutVars>
          <dgm:bulletEnabled val="1"/>
        </dgm:presLayoutVars>
      </dgm:prSet>
      <dgm:spPr/>
    </dgm:pt>
    <dgm:pt modelId="{2525EF2E-E064-4590-8F22-566E71761846}" type="pres">
      <dgm:prSet presAssocID="{71642E46-8787-4907-AB6E-A4019F3F6BAC}" presName="sibTrans" presStyleCnt="0"/>
      <dgm:spPr/>
    </dgm:pt>
    <dgm:pt modelId="{2A84F8F3-8337-4D7D-8C0E-C47C2464EDCF}" type="pres">
      <dgm:prSet presAssocID="{A3B48477-6C15-46D5-81C9-454EC227A050}" presName="node" presStyleLbl="node1" presStyleIdx="4" presStyleCnt="7">
        <dgm:presLayoutVars>
          <dgm:bulletEnabled val="1"/>
        </dgm:presLayoutVars>
      </dgm:prSet>
      <dgm:spPr/>
    </dgm:pt>
    <dgm:pt modelId="{39F23EC0-5F80-4551-8689-F1B278FCE7B4}" type="pres">
      <dgm:prSet presAssocID="{6CC9F643-E46C-400E-A528-B6AB99428C5E}" presName="sibTrans" presStyleCnt="0"/>
      <dgm:spPr/>
    </dgm:pt>
    <dgm:pt modelId="{5C2C03DB-6F62-41C7-905A-921479C66775}" type="pres">
      <dgm:prSet presAssocID="{DB87D710-F616-44EE-AFFE-7C6B85EBBC3F}" presName="node" presStyleLbl="node1" presStyleIdx="5" presStyleCnt="7">
        <dgm:presLayoutVars>
          <dgm:bulletEnabled val="1"/>
        </dgm:presLayoutVars>
      </dgm:prSet>
      <dgm:spPr/>
    </dgm:pt>
    <dgm:pt modelId="{828985F2-8B55-40D3-8AC6-7BB38862AFC2}" type="pres">
      <dgm:prSet presAssocID="{5493F01E-004B-4169-98D4-1F7657A64798}" presName="sibTrans" presStyleCnt="0"/>
      <dgm:spPr/>
    </dgm:pt>
    <dgm:pt modelId="{492FFFF5-7D7E-4DA0-8A0C-95521E7269D3}" type="pres">
      <dgm:prSet presAssocID="{C4E606B3-E1AA-465C-A7E0-76E427B09BF8}" presName="node" presStyleLbl="node1" presStyleIdx="6" presStyleCnt="7">
        <dgm:presLayoutVars>
          <dgm:bulletEnabled val="1"/>
        </dgm:presLayoutVars>
      </dgm:prSet>
      <dgm:spPr/>
    </dgm:pt>
  </dgm:ptLst>
  <dgm:cxnLst>
    <dgm:cxn modelId="{0491680B-F4B0-4946-9EDC-06EACB72218A}" srcId="{4C5DAF88-E0D3-48A1-A48E-8C5A074F03EE}" destId="{C4E606B3-E1AA-465C-A7E0-76E427B09BF8}" srcOrd="6" destOrd="0" parTransId="{69E580E8-272A-4F09-9414-41A7E97BB5DA}" sibTransId="{2A083695-E31A-49EF-80CC-A606D221DEDB}"/>
    <dgm:cxn modelId="{0106B80F-6905-43A9-B72B-6D886B61744A}" type="presOf" srcId="{38E678EB-7718-4DAC-9C32-64EF66B5F84E}" destId="{221C0795-F59B-4C79-AB8B-5370B95644E6}" srcOrd="0" destOrd="0" presId="urn:microsoft.com/office/officeart/2005/8/layout/default"/>
    <dgm:cxn modelId="{3D0D962A-5A63-4A4B-9B7B-37C9D626AFA8}" srcId="{4C5DAF88-E0D3-48A1-A48E-8C5A074F03EE}" destId="{A3B48477-6C15-46D5-81C9-454EC227A050}" srcOrd="4" destOrd="0" parTransId="{A3B2B4F6-E9C6-47E9-867A-37F3D2E1CD54}" sibTransId="{6CC9F643-E46C-400E-A528-B6AB99428C5E}"/>
    <dgm:cxn modelId="{BE41DC5C-2BDF-4816-BAE5-25323BA65B74}" type="presOf" srcId="{FCC9BD01-E598-4F5A-B164-B590FDD77020}" destId="{A9B6A2A9-01E2-442C-AAF6-F007AB0AFD36}" srcOrd="0" destOrd="0" presId="urn:microsoft.com/office/officeart/2005/8/layout/default"/>
    <dgm:cxn modelId="{3C0DC649-E6DB-4E4A-B49C-E5790D1AF5A0}" type="presOf" srcId="{DB87D710-F616-44EE-AFFE-7C6B85EBBC3F}" destId="{5C2C03DB-6F62-41C7-905A-921479C66775}" srcOrd="0" destOrd="0" presId="urn:microsoft.com/office/officeart/2005/8/layout/default"/>
    <dgm:cxn modelId="{420F9370-6459-4873-8193-30B430BA5F95}" type="presOf" srcId="{4C5DAF88-E0D3-48A1-A48E-8C5A074F03EE}" destId="{E8CE75DC-943C-41D3-809D-7BB0AD19737F}" srcOrd="0" destOrd="0" presId="urn:microsoft.com/office/officeart/2005/8/layout/default"/>
    <dgm:cxn modelId="{F606C18C-7489-4B90-B11B-891184594BA5}" type="presOf" srcId="{A3B48477-6C15-46D5-81C9-454EC227A050}" destId="{2A84F8F3-8337-4D7D-8C0E-C47C2464EDCF}" srcOrd="0" destOrd="0" presId="urn:microsoft.com/office/officeart/2005/8/layout/default"/>
    <dgm:cxn modelId="{73F1E59D-5F4C-4E46-A379-EB7741D246F8}" srcId="{4C5DAF88-E0D3-48A1-A48E-8C5A074F03EE}" destId="{362E1DED-A1A6-4FA8-B1BF-FC1C895C85BE}" srcOrd="0" destOrd="0" parTransId="{EADBB540-0F85-41A7-AA39-F64E14F845A3}" sibTransId="{D090C491-63E1-4941-B863-B2FD17D27ADC}"/>
    <dgm:cxn modelId="{527254A6-B3D8-4BEA-B057-23B4EA2913CB}" srcId="{4C5DAF88-E0D3-48A1-A48E-8C5A074F03EE}" destId="{19A06AE4-7CE8-4B6E-8DCA-DEE21BE6FB34}" srcOrd="2" destOrd="0" parTransId="{BE5D2A7C-9E72-4547-B1A6-C418208CF864}" sibTransId="{BD90E68E-E32A-46D5-835A-7F5D2A4B3348}"/>
    <dgm:cxn modelId="{1DFFFBB4-8BFD-4557-8788-720784ECD651}" type="presOf" srcId="{19A06AE4-7CE8-4B6E-8DCA-DEE21BE6FB34}" destId="{79A181A8-FFD0-4B1E-9A7C-894AFE67D230}" srcOrd="0" destOrd="0" presId="urn:microsoft.com/office/officeart/2005/8/layout/default"/>
    <dgm:cxn modelId="{0ABCA3C8-D88D-4F97-9C69-6FA0817093D3}" srcId="{4C5DAF88-E0D3-48A1-A48E-8C5A074F03EE}" destId="{FCC9BD01-E598-4F5A-B164-B590FDD77020}" srcOrd="3" destOrd="0" parTransId="{8B3E6F9B-829C-4614-B7E0-62C34F73F909}" sibTransId="{71642E46-8787-4907-AB6E-A4019F3F6BAC}"/>
    <dgm:cxn modelId="{A8BA51D1-7961-463F-B147-B98D10A24CA2}" srcId="{4C5DAF88-E0D3-48A1-A48E-8C5A074F03EE}" destId="{38E678EB-7718-4DAC-9C32-64EF66B5F84E}" srcOrd="1" destOrd="0" parTransId="{2A039F21-3E06-421C-956D-16934936B43C}" sibTransId="{367438AC-DE51-41B1-8C2D-72A217FAE31E}"/>
    <dgm:cxn modelId="{7993CCD6-9543-4621-A255-112888B44C57}" type="presOf" srcId="{362E1DED-A1A6-4FA8-B1BF-FC1C895C85BE}" destId="{D2CCD177-1FCA-4192-9A97-3A83C475C086}" srcOrd="0" destOrd="0" presId="urn:microsoft.com/office/officeart/2005/8/layout/default"/>
    <dgm:cxn modelId="{6CEA70E7-EA9D-48D5-BCD4-3970D91B13CE}" type="presOf" srcId="{C4E606B3-E1AA-465C-A7E0-76E427B09BF8}" destId="{492FFFF5-7D7E-4DA0-8A0C-95521E7269D3}" srcOrd="0" destOrd="0" presId="urn:microsoft.com/office/officeart/2005/8/layout/default"/>
    <dgm:cxn modelId="{FA9DDEEE-B223-49B4-9AC0-6CE9FCB341D8}" srcId="{4C5DAF88-E0D3-48A1-A48E-8C5A074F03EE}" destId="{DB87D710-F616-44EE-AFFE-7C6B85EBBC3F}" srcOrd="5" destOrd="0" parTransId="{707C068F-2DA9-48F8-A1FF-9CAD72DBEBC6}" sibTransId="{5493F01E-004B-4169-98D4-1F7657A64798}"/>
    <dgm:cxn modelId="{7E8A6760-67AD-459E-9D35-C47A35B2F162}" type="presParOf" srcId="{E8CE75DC-943C-41D3-809D-7BB0AD19737F}" destId="{D2CCD177-1FCA-4192-9A97-3A83C475C086}" srcOrd="0" destOrd="0" presId="urn:microsoft.com/office/officeart/2005/8/layout/default"/>
    <dgm:cxn modelId="{C6FEBDD6-9ECB-49E7-9323-2CB7B0780071}" type="presParOf" srcId="{E8CE75DC-943C-41D3-809D-7BB0AD19737F}" destId="{4B41560C-1034-49C5-8D0E-777922C0CDC7}" srcOrd="1" destOrd="0" presId="urn:microsoft.com/office/officeart/2005/8/layout/default"/>
    <dgm:cxn modelId="{24DFD593-B1DA-43A6-A2FA-DE43CEA57D1B}" type="presParOf" srcId="{E8CE75DC-943C-41D3-809D-7BB0AD19737F}" destId="{221C0795-F59B-4C79-AB8B-5370B95644E6}" srcOrd="2" destOrd="0" presId="urn:microsoft.com/office/officeart/2005/8/layout/default"/>
    <dgm:cxn modelId="{03311BF4-2939-4B85-9D5E-3D98A009FC2A}" type="presParOf" srcId="{E8CE75DC-943C-41D3-809D-7BB0AD19737F}" destId="{BD465A4C-0BFD-4203-9492-223CDAED9BF9}" srcOrd="3" destOrd="0" presId="urn:microsoft.com/office/officeart/2005/8/layout/default"/>
    <dgm:cxn modelId="{FB788DEA-FE51-41F2-8D1B-A9DB3EB7ACEC}" type="presParOf" srcId="{E8CE75DC-943C-41D3-809D-7BB0AD19737F}" destId="{79A181A8-FFD0-4B1E-9A7C-894AFE67D230}" srcOrd="4" destOrd="0" presId="urn:microsoft.com/office/officeart/2005/8/layout/default"/>
    <dgm:cxn modelId="{35E6D3A0-9F2A-4AB5-8E5D-C7A181BBAA7D}" type="presParOf" srcId="{E8CE75DC-943C-41D3-809D-7BB0AD19737F}" destId="{95205089-98E7-4981-B027-6D851954179A}" srcOrd="5" destOrd="0" presId="urn:microsoft.com/office/officeart/2005/8/layout/default"/>
    <dgm:cxn modelId="{35384A07-AD54-4F79-836A-11C092CF7925}" type="presParOf" srcId="{E8CE75DC-943C-41D3-809D-7BB0AD19737F}" destId="{A9B6A2A9-01E2-442C-AAF6-F007AB0AFD36}" srcOrd="6" destOrd="0" presId="urn:microsoft.com/office/officeart/2005/8/layout/default"/>
    <dgm:cxn modelId="{FA75D8C0-F164-47C5-957D-654517FD1B56}" type="presParOf" srcId="{E8CE75DC-943C-41D3-809D-7BB0AD19737F}" destId="{2525EF2E-E064-4590-8F22-566E71761846}" srcOrd="7" destOrd="0" presId="urn:microsoft.com/office/officeart/2005/8/layout/default"/>
    <dgm:cxn modelId="{FFEAA99F-85AE-4A28-9935-9FA6C5115CFC}" type="presParOf" srcId="{E8CE75DC-943C-41D3-809D-7BB0AD19737F}" destId="{2A84F8F3-8337-4D7D-8C0E-C47C2464EDCF}" srcOrd="8" destOrd="0" presId="urn:microsoft.com/office/officeart/2005/8/layout/default"/>
    <dgm:cxn modelId="{8930FE77-2652-4761-83CD-8E7EE9FD1A51}" type="presParOf" srcId="{E8CE75DC-943C-41D3-809D-7BB0AD19737F}" destId="{39F23EC0-5F80-4551-8689-F1B278FCE7B4}" srcOrd="9" destOrd="0" presId="urn:microsoft.com/office/officeart/2005/8/layout/default"/>
    <dgm:cxn modelId="{9A6F7CA2-47CB-495D-90FF-E1B5D23E0952}" type="presParOf" srcId="{E8CE75DC-943C-41D3-809D-7BB0AD19737F}" destId="{5C2C03DB-6F62-41C7-905A-921479C66775}" srcOrd="10" destOrd="0" presId="urn:microsoft.com/office/officeart/2005/8/layout/default"/>
    <dgm:cxn modelId="{DFDF9F5F-B422-4F9C-B49E-4154955A77CC}" type="presParOf" srcId="{E8CE75DC-943C-41D3-809D-7BB0AD19737F}" destId="{828985F2-8B55-40D3-8AC6-7BB38862AFC2}" srcOrd="11" destOrd="0" presId="urn:microsoft.com/office/officeart/2005/8/layout/default"/>
    <dgm:cxn modelId="{559CE5BB-1C27-4D66-A601-BC204B351BFE}" type="presParOf" srcId="{E8CE75DC-943C-41D3-809D-7BB0AD19737F}" destId="{492FFFF5-7D7E-4DA0-8A0C-95521E7269D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8B083-C52B-4F45-AA4A-36E3BB498FE6}">
      <dsp:nvSpPr>
        <dsp:cNvPr id="0" name=""/>
        <dsp:cNvSpPr/>
      </dsp:nvSpPr>
      <dsp:spPr>
        <a:xfrm>
          <a:off x="928330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Workforce Shortages &amp; Burnout</a:t>
          </a:r>
          <a:endParaRPr lang="en-US" sz="1800" kern="1200" dirty="0"/>
        </a:p>
      </dsp:txBody>
      <dsp:txXfrm>
        <a:off x="928330" y="210"/>
        <a:ext cx="2705918" cy="1623551"/>
      </dsp:txXfrm>
    </dsp:sp>
    <dsp:sp modelId="{5BC67339-5835-439C-81D7-A827B004E3AE}">
      <dsp:nvSpPr>
        <dsp:cNvPr id="0" name=""/>
        <dsp:cNvSpPr/>
      </dsp:nvSpPr>
      <dsp:spPr>
        <a:xfrm>
          <a:off x="3904840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721221"/>
                <a:satOff val="3202"/>
                <a:lumOff val="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1221"/>
                <a:satOff val="3202"/>
                <a:lumOff val="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1221"/>
                <a:satOff val="3202"/>
                <a:lumOff val="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Increasing Demand Due to an Ageing Population</a:t>
          </a:r>
          <a:endParaRPr lang="en-US" sz="1800" kern="1200" dirty="0"/>
        </a:p>
      </dsp:txBody>
      <dsp:txXfrm>
        <a:off x="3904840" y="210"/>
        <a:ext cx="2705918" cy="1623551"/>
      </dsp:txXfrm>
    </dsp:sp>
    <dsp:sp modelId="{A63721EB-552D-414E-AC25-1B8BC3BC02AA}">
      <dsp:nvSpPr>
        <dsp:cNvPr id="0" name=""/>
        <dsp:cNvSpPr/>
      </dsp:nvSpPr>
      <dsp:spPr>
        <a:xfrm>
          <a:off x="6881351" y="210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1442442"/>
                <a:satOff val="6404"/>
                <a:lumOff val="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442442"/>
                <a:satOff val="6404"/>
                <a:lumOff val="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442442"/>
                <a:satOff val="6404"/>
                <a:lumOff val="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Coordination Between Health and Social Care Services</a:t>
          </a:r>
          <a:endParaRPr lang="en-US" sz="1800" kern="1200" dirty="0"/>
        </a:p>
      </dsp:txBody>
      <dsp:txXfrm>
        <a:off x="6881351" y="210"/>
        <a:ext cx="2705918" cy="1623551"/>
      </dsp:txXfrm>
    </dsp:sp>
    <dsp:sp modelId="{BB6D5FDE-0455-416D-98F4-06FDA53E6A02}">
      <dsp:nvSpPr>
        <dsp:cNvPr id="0" name=""/>
        <dsp:cNvSpPr/>
      </dsp:nvSpPr>
      <dsp:spPr>
        <a:xfrm>
          <a:off x="928330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2163663"/>
                <a:satOff val="9606"/>
                <a:lumOff val="264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163663"/>
                <a:satOff val="9606"/>
                <a:lumOff val="264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163663"/>
                <a:satOff val="9606"/>
                <a:lumOff val="264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Financial Pressures and Limited Resources</a:t>
          </a:r>
          <a:endParaRPr lang="en-US" sz="1800" kern="1200" dirty="0"/>
        </a:p>
      </dsp:txBody>
      <dsp:txXfrm>
        <a:off x="928330" y="1894353"/>
        <a:ext cx="2705918" cy="1623551"/>
      </dsp:txXfrm>
    </dsp:sp>
    <dsp:sp modelId="{356741C7-DD90-4E4F-802A-C2277CFF1FC6}">
      <dsp:nvSpPr>
        <dsp:cNvPr id="0" name=""/>
        <dsp:cNvSpPr/>
      </dsp:nvSpPr>
      <dsp:spPr>
        <a:xfrm>
          <a:off x="3904840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2884885"/>
                <a:satOff val="12808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84885"/>
                <a:satOff val="12808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84885"/>
                <a:satOff val="12808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Digital Inequality and Technology Barriers</a:t>
          </a:r>
          <a:endParaRPr lang="en-US" sz="1800" kern="1200" dirty="0"/>
        </a:p>
      </dsp:txBody>
      <dsp:txXfrm>
        <a:off x="3904840" y="1894353"/>
        <a:ext cx="2705918" cy="1623551"/>
      </dsp:txXfrm>
    </dsp:sp>
    <dsp:sp modelId="{F65387C2-3233-44C3-BCA0-9E3885444987}">
      <dsp:nvSpPr>
        <dsp:cNvPr id="0" name=""/>
        <dsp:cNvSpPr/>
      </dsp:nvSpPr>
      <dsp:spPr>
        <a:xfrm>
          <a:off x="6881351" y="1894353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3606106"/>
                <a:satOff val="16009"/>
                <a:lumOff val="4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06106"/>
                <a:satOff val="16009"/>
                <a:lumOff val="4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06106"/>
                <a:satOff val="16009"/>
                <a:lumOff val="4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Safeguarding and Protection of Vulnerable People</a:t>
          </a:r>
          <a:endParaRPr lang="en-US" sz="1800" kern="1200" dirty="0"/>
        </a:p>
      </dsp:txBody>
      <dsp:txXfrm>
        <a:off x="6881351" y="1894353"/>
        <a:ext cx="2705918" cy="1623551"/>
      </dsp:txXfrm>
    </dsp:sp>
    <dsp:sp modelId="{1F9F6269-CE7F-4140-BCDF-78696B980B30}">
      <dsp:nvSpPr>
        <dsp:cNvPr id="0" name=""/>
        <dsp:cNvSpPr/>
      </dsp:nvSpPr>
      <dsp:spPr>
        <a:xfrm>
          <a:off x="928330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4327327"/>
                <a:satOff val="19211"/>
                <a:lumOff val="5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327327"/>
                <a:satOff val="19211"/>
                <a:lumOff val="5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327327"/>
                <a:satOff val="19211"/>
                <a:lumOff val="5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 Health Inequalities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Socio-economic status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Ethnicity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Disability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Geographic location (urban vs. rural)</a:t>
          </a:r>
          <a:endParaRPr lang="en-US" sz="1400" kern="1200" dirty="0"/>
        </a:p>
      </dsp:txBody>
      <dsp:txXfrm>
        <a:off x="928330" y="3788496"/>
        <a:ext cx="2705918" cy="1623551"/>
      </dsp:txXfrm>
    </dsp:sp>
    <dsp:sp modelId="{3E13CB32-EEA8-4CD3-B178-B7CFAF0104F1}">
      <dsp:nvSpPr>
        <dsp:cNvPr id="0" name=""/>
        <dsp:cNvSpPr/>
      </dsp:nvSpPr>
      <dsp:spPr>
        <a:xfrm>
          <a:off x="3904840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5048548"/>
                <a:satOff val="22413"/>
                <a:lumOff val="6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48548"/>
                <a:satOff val="22413"/>
                <a:lumOff val="6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48548"/>
                <a:satOff val="22413"/>
                <a:lumOff val="6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Mental Health Crisis</a:t>
          </a:r>
          <a:endParaRPr lang="en-US" sz="1800" kern="1200" dirty="0"/>
        </a:p>
      </dsp:txBody>
      <dsp:txXfrm>
        <a:off x="3904840" y="3788496"/>
        <a:ext cx="2705918" cy="1623551"/>
      </dsp:txXfrm>
    </dsp:sp>
    <dsp:sp modelId="{3FCE1931-AE5A-45BE-8FFD-6A8EC069DC13}">
      <dsp:nvSpPr>
        <dsp:cNvPr id="0" name=""/>
        <dsp:cNvSpPr/>
      </dsp:nvSpPr>
      <dsp:spPr>
        <a:xfrm>
          <a:off x="6881351" y="3788496"/>
          <a:ext cx="2705918" cy="1623551"/>
        </a:xfrm>
        <a:prstGeom prst="rect">
          <a:avLst/>
        </a:prstGeom>
        <a:gradFill rotWithShape="0">
          <a:gsLst>
            <a:gs pos="0">
              <a:schemeClr val="accent5">
                <a:hueOff val="-5769770"/>
                <a:satOff val="25615"/>
                <a:lumOff val="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69770"/>
                <a:satOff val="25615"/>
                <a:lumOff val="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69770"/>
                <a:satOff val="25615"/>
                <a:lumOff val="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9. Discharge Delays from Hospital</a:t>
          </a:r>
          <a:endParaRPr lang="en-US" sz="1800" kern="1200"/>
        </a:p>
      </dsp:txBody>
      <dsp:txXfrm>
        <a:off x="6881351" y="3788496"/>
        <a:ext cx="2705918" cy="16235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CD177-1FCA-4192-9A97-3A83C475C086}">
      <dsp:nvSpPr>
        <dsp:cNvPr id="0" name=""/>
        <dsp:cNvSpPr/>
      </dsp:nvSpPr>
      <dsp:spPr>
        <a:xfrm>
          <a:off x="475475" y="3723"/>
          <a:ext cx="2628829" cy="15772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600" kern="1200" dirty="0">
              <a:solidFill>
                <a:srgbClr val="000000"/>
              </a:solidFill>
              <a:latin typeface="Calibri"/>
              <a:ea typeface="Calibri"/>
              <a:cs typeface="Calibri"/>
            </a:rPr>
            <a:t>Slide 1: Introduction slide. Student details, module code and title. Presentation title</a:t>
          </a:r>
          <a:endParaRPr lang="en-US" sz="1600" kern="1200" dirty="0">
            <a:solidFill>
              <a:srgbClr val="000000"/>
            </a:solidFill>
            <a:latin typeface="Walbaum Display"/>
            <a:ea typeface="Calibri"/>
            <a:cs typeface="Calibri"/>
          </a:endParaRPr>
        </a:p>
      </dsp:txBody>
      <dsp:txXfrm>
        <a:off x="475475" y="3723"/>
        <a:ext cx="2628829" cy="1577297"/>
      </dsp:txXfrm>
    </dsp:sp>
    <dsp:sp modelId="{221C0795-F59B-4C79-AB8B-5370B95644E6}">
      <dsp:nvSpPr>
        <dsp:cNvPr id="0" name=""/>
        <dsp:cNvSpPr/>
      </dsp:nvSpPr>
      <dsp:spPr>
        <a:xfrm>
          <a:off x="3367187" y="3723"/>
          <a:ext cx="2628829" cy="1577297"/>
        </a:xfrm>
        <a:prstGeom prst="rect">
          <a:avLst/>
        </a:prstGeom>
        <a:solidFill>
          <a:schemeClr val="accent2">
            <a:hueOff val="1950341"/>
            <a:satOff val="-6124"/>
            <a:lumOff val="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2: A brief overview of your case (who, where, and what the issue is)</a:t>
          </a:r>
          <a:endParaRPr lang="en-US" sz="1600" kern="1200" dirty="0"/>
        </a:p>
      </dsp:txBody>
      <dsp:txXfrm>
        <a:off x="3367187" y="3723"/>
        <a:ext cx="2628829" cy="1577297"/>
      </dsp:txXfrm>
    </dsp:sp>
    <dsp:sp modelId="{79A181A8-FFD0-4B1E-9A7C-894AFE67D230}">
      <dsp:nvSpPr>
        <dsp:cNvPr id="0" name=""/>
        <dsp:cNvSpPr/>
      </dsp:nvSpPr>
      <dsp:spPr>
        <a:xfrm>
          <a:off x="6258900" y="3723"/>
          <a:ext cx="2628829" cy="1577297"/>
        </a:xfrm>
        <a:prstGeom prst="rect">
          <a:avLst/>
        </a:prstGeom>
        <a:solidFill>
          <a:schemeClr val="accent2">
            <a:hueOff val="3900683"/>
            <a:satOff val="-12248"/>
            <a:lumOff val="1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3: Analysis of the key problems(including the impact of culture, background, or policy).</a:t>
          </a:r>
        </a:p>
      </dsp:txBody>
      <dsp:txXfrm>
        <a:off x="6258900" y="3723"/>
        <a:ext cx="2628829" cy="1577297"/>
      </dsp:txXfrm>
    </dsp:sp>
    <dsp:sp modelId="{A9B6A2A9-01E2-442C-AAF6-F007AB0AFD36}">
      <dsp:nvSpPr>
        <dsp:cNvPr id="0" name=""/>
        <dsp:cNvSpPr/>
      </dsp:nvSpPr>
      <dsp:spPr>
        <a:xfrm>
          <a:off x="475475" y="1843904"/>
          <a:ext cx="2628829" cy="1577297"/>
        </a:xfrm>
        <a:prstGeom prst="rect">
          <a:avLst/>
        </a:prstGeom>
        <a:solidFill>
          <a:schemeClr val="accent2">
            <a:hueOff val="5851024"/>
            <a:satOff val="-18372"/>
            <a:lumOff val="215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Slide 4: A clear intervention plan with supporting evidence.</a:t>
          </a:r>
        </a:p>
      </dsp:txBody>
      <dsp:txXfrm>
        <a:off x="475475" y="1843904"/>
        <a:ext cx="2628829" cy="1577297"/>
      </dsp:txXfrm>
    </dsp:sp>
    <dsp:sp modelId="{2A84F8F3-8337-4D7D-8C0E-C47C2464EDCF}">
      <dsp:nvSpPr>
        <dsp:cNvPr id="0" name=""/>
        <dsp:cNvSpPr/>
      </dsp:nvSpPr>
      <dsp:spPr>
        <a:xfrm>
          <a:off x="3367187" y="1843904"/>
          <a:ext cx="2628829" cy="1577297"/>
        </a:xfrm>
        <a:prstGeom prst="rect">
          <a:avLst/>
        </a:prstGeom>
        <a:solidFill>
          <a:schemeClr val="accent2">
            <a:hueOff val="7801365"/>
            <a:satOff val="-24495"/>
            <a:lumOff val="28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5: Challenges that might affect putting your plan into action.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3367187" y="1843904"/>
        <a:ext cx="2628829" cy="1577297"/>
      </dsp:txXfrm>
    </dsp:sp>
    <dsp:sp modelId="{5C2C03DB-6F62-41C7-905A-921479C66775}">
      <dsp:nvSpPr>
        <dsp:cNvPr id="0" name=""/>
        <dsp:cNvSpPr/>
      </dsp:nvSpPr>
      <dsp:spPr>
        <a:xfrm>
          <a:off x="6258900" y="1843904"/>
          <a:ext cx="2628829" cy="1577297"/>
        </a:xfrm>
        <a:prstGeom prst="rect">
          <a:avLst/>
        </a:prstGeom>
        <a:solidFill>
          <a:schemeClr val="accent2">
            <a:hueOff val="9751706"/>
            <a:satOff val="-30619"/>
            <a:lumOff val="359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Slide 6: A short conclusion </a:t>
          </a:r>
          <a:r>
            <a:rPr lang="en-US" sz="16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summarising</a:t>
          </a: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 your case and how your solution could improve health and wellbeing.</a:t>
          </a:r>
        </a:p>
      </dsp:txBody>
      <dsp:txXfrm>
        <a:off x="6258900" y="1843904"/>
        <a:ext cx="2628829" cy="1577297"/>
      </dsp:txXfrm>
    </dsp:sp>
    <dsp:sp modelId="{492FFFF5-7D7E-4DA0-8A0C-95521E7269D3}">
      <dsp:nvSpPr>
        <dsp:cNvPr id="0" name=""/>
        <dsp:cNvSpPr/>
      </dsp:nvSpPr>
      <dsp:spPr>
        <a:xfrm>
          <a:off x="3367187" y="3684084"/>
          <a:ext cx="2628829" cy="1577297"/>
        </a:xfrm>
        <a:prstGeom prst="rect">
          <a:avLst/>
        </a:prstGeom>
        <a:solidFill>
          <a:schemeClr val="accent2">
            <a:hueOff val="11702047"/>
            <a:satOff val="-36743"/>
            <a:lumOff val="43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Side 7: Reference list</a:t>
          </a:r>
        </a:p>
      </dsp:txBody>
      <dsp:txXfrm>
        <a:off x="3367187" y="3684084"/>
        <a:ext cx="2628829" cy="15772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1D43B1-85F1-48BF-80B1-9FBF1A680E6C}" type="datetimeFigureOut">
              <a:rPr lang="en-GB" smtClean="0"/>
              <a:t>18/09/2026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FF1FE-01D2-4BBF-A4FD-E0978A133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69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Your presentation should be clear, factually accurate, and focused on relevant information that supports your case analysis.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D9A3C-5BB1-4BB3-9C3C-79B5FE76B0E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80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Maintain professional language, engage your audience, and use effective verbal and non-verbal communication techniques throughout your presentation.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3D9A3C-5BB1-4BB3-9C3C-79B5FE76B0E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33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59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292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81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508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50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3772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13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700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5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773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8025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423160"/>
            <a:ext cx="520293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0FBA-2DD9-4488-808B-852669FDC9B7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9150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B3D66E4-8050-49E4-B8D2-06214BFB7C0A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2544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6092A99-204A-46CE-8F70-09D6B2D34877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05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9373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561C12A-E1D5-4BE9-85D9-F221F70F4931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27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9/18/2026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369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11626-6399-D1A9-C506-D8A7C579D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74" y="3178629"/>
            <a:ext cx="4204379" cy="2425699"/>
          </a:xfrm>
        </p:spPr>
        <p:txBody>
          <a:bodyPr anchor="b">
            <a:noAutofit/>
          </a:bodyPr>
          <a:lstStyle/>
          <a:p>
            <a:pPr algn="ctr"/>
            <a:r>
              <a:rPr lang="en-GB" sz="5400" dirty="0"/>
              <a:t>Preparing for assessment 2: </a:t>
            </a:r>
            <a:br>
              <a:rPr lang="en-GB" sz="5400" dirty="0"/>
            </a:br>
            <a:r>
              <a:rPr lang="en-GB" sz="5400" dirty="0"/>
              <a:t>The individual presentation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A0CF1-E0EB-3619-BEE4-B85258782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217" y="4951186"/>
            <a:ext cx="3932237" cy="3811588"/>
          </a:xfrm>
        </p:spPr>
        <p:txBody>
          <a:bodyPr>
            <a:normAutofit/>
          </a:bodyPr>
          <a:lstStyle/>
          <a:p>
            <a:r>
              <a:rPr lang="en-GB" dirty="0"/>
              <a:t>Stephanie John</a:t>
            </a:r>
          </a:p>
        </p:txBody>
      </p:sp>
      <p:pic>
        <p:nvPicPr>
          <p:cNvPr id="4" name="Picture 3" descr="Presentation Design Agency | BrightCarbon">
            <a:extLst>
              <a:ext uri="{FF2B5EF4-FFF2-40B4-BE49-F238E27FC236}">
                <a16:creationId xmlns:a16="http://schemas.microsoft.com/office/drawing/2014/main" id="{F068CE99-8DCC-8826-FF98-2716B34F97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25" r="13664" b="1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78529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EA904-7355-8475-C706-D80C6802A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359" y="327082"/>
            <a:ext cx="4466212" cy="2062594"/>
          </a:xfrm>
        </p:spPr>
        <p:txBody>
          <a:bodyPr>
            <a:noAutofit/>
          </a:bodyPr>
          <a:lstStyle/>
          <a:p>
            <a:pPr algn="ctr"/>
            <a:r>
              <a:rPr lang="en-US" sz="4000" dirty="0"/>
              <a:t>Well done for all your hard work on assessment 1. </a:t>
            </a:r>
            <a:endParaRPr lang="en-US"/>
          </a:p>
        </p:txBody>
      </p:sp>
      <p:pic>
        <p:nvPicPr>
          <p:cNvPr id="8" name="Content Placeholder 7" descr="A cartoon character holding a sign&#10;&#10;AI-generated content may be incorrect.">
            <a:extLst>
              <a:ext uri="{FF2B5EF4-FFF2-40B4-BE49-F238E27FC236}">
                <a16:creationId xmlns:a16="http://schemas.microsoft.com/office/drawing/2014/main" id="{AE8BA34F-8136-0CF8-6AFA-3A6BB6E8E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06856" y="1003101"/>
            <a:ext cx="4572000" cy="4572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2EFFF4-2309-500E-DD0C-F07843A8E4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359" y="2066295"/>
            <a:ext cx="4466212" cy="1779765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latin typeface="Walbaum Display"/>
              </a:rPr>
              <a:t>It's time to focus on assessment 2</a:t>
            </a:r>
            <a:endParaRPr lang="en-US">
              <a:latin typeface="Walbaum Display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4C541-4FBF-022E-0B56-49516A038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A35F-8E63-44F3-A785-38DD9756B0E7}" type="datetime1"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A523B-16BA-3502-8DA4-C9568A9A5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EC3D2-EE2A-77F4-D768-15600FCC7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73E77FD-688C-A68D-B1BE-C75DC5EE33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958836"/>
              </p:ext>
            </p:extLst>
          </p:nvPr>
        </p:nvGraphicFramePr>
        <p:xfrm>
          <a:off x="535214" y="4100285"/>
          <a:ext cx="5558952" cy="18288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852984">
                  <a:extLst>
                    <a:ext uri="{9D8B030D-6E8A-4147-A177-3AD203B41FA5}">
                      <a16:colId xmlns:a16="http://schemas.microsoft.com/office/drawing/2014/main" val="2941471169"/>
                    </a:ext>
                  </a:extLst>
                </a:gridCol>
                <a:gridCol w="1852984">
                  <a:extLst>
                    <a:ext uri="{9D8B030D-6E8A-4147-A177-3AD203B41FA5}">
                      <a16:colId xmlns:a16="http://schemas.microsoft.com/office/drawing/2014/main" val="3302276141"/>
                    </a:ext>
                  </a:extLst>
                </a:gridCol>
                <a:gridCol w="1852984">
                  <a:extLst>
                    <a:ext uri="{9D8B030D-6E8A-4147-A177-3AD203B41FA5}">
                      <a16:colId xmlns:a16="http://schemas.microsoft.com/office/drawing/2014/main" val="3619879847"/>
                    </a:ext>
                  </a:extLst>
                </a:gridCol>
              </a:tblGrid>
              <a:tr h="45569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Assessment 2: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Weighting and Pass 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Submission: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163072"/>
                  </a:ext>
                </a:extLst>
              </a:tr>
              <a:tr h="1101257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Case study presentation on a real-world challenge.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50% weighting</a:t>
                      </a:r>
                    </a:p>
                    <a:p>
                      <a:pPr lvl="0">
                        <a:buNone/>
                      </a:pPr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40% Pass Mark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0000"/>
                          </a:solidFill>
                        </a:rPr>
                        <a:t>You will deliver your presentation on 13th January.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1475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9717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90FFA-CBF7-E041-B4FE-3EC521A00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1" y="-1398"/>
            <a:ext cx="10449784" cy="1265928"/>
          </a:xfrm>
        </p:spPr>
        <p:txBody>
          <a:bodyPr>
            <a:normAutofit/>
          </a:bodyPr>
          <a:lstStyle/>
          <a:p>
            <a:r>
              <a:rPr lang="en-GB" sz="4400" dirty="0"/>
              <a:t>Assessment brief/guidelines: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F5514-3441-ABF6-4ECC-03399C797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949341"/>
            <a:ext cx="10442448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/>
              <a:t>Create and present a realistic case study based on an imagined scenario in health and social care (10 minutes). </a:t>
            </a:r>
            <a:endParaRPr lang="en-GB" sz="2800" dirty="0"/>
          </a:p>
          <a:p>
            <a:r>
              <a:rPr lang="en-US" sz="2800" dirty="0"/>
              <a:t>The case should reflect a real-world challenge . </a:t>
            </a:r>
            <a:endParaRPr lang="en-GB" sz="2800" dirty="0"/>
          </a:p>
          <a:p>
            <a:r>
              <a:rPr lang="en-US" sz="2800" dirty="0"/>
              <a:t>Include details about the people involved, the setting, and the main issue.</a:t>
            </a:r>
          </a:p>
          <a:p>
            <a:r>
              <a:rPr lang="en-US" sz="2800" dirty="0"/>
              <a:t>Design a practical, evidence-based intervention to address the problem, using relevant theory or research.</a:t>
            </a:r>
            <a:endParaRPr lang="en-GB" sz="2800" dirty="0"/>
          </a:p>
          <a:p>
            <a:endParaRPr lang="en-US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09409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6AF4-A0B4-92D1-97BA-3951A9102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76656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latin typeface="Walbaum Display"/>
              </a:rPr>
              <a:t>Let’s break it down: </a:t>
            </a:r>
            <a:r>
              <a:rPr lang="en-US" sz="3600" dirty="0">
                <a:latin typeface="Walbaum Display SemiBold"/>
              </a:rPr>
              <a:t>Understanding</a:t>
            </a:r>
            <a:r>
              <a:rPr lang="en-US" sz="3600" dirty="0">
                <a:latin typeface="Walbaum Display"/>
              </a:rPr>
              <a:t> the question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CEA8C4B8-E924-F82E-49CC-13077082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82" r="20980" b="-1"/>
          <a:stretch>
            <a:fillRect/>
          </a:stretch>
        </p:blipFill>
        <p:spPr>
          <a:xfrm>
            <a:off x="7680146" y="10"/>
            <a:ext cx="4511854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0F63E7-C5E0-1A1C-02A6-5124AB7FCD2F}"/>
              </a:ext>
            </a:extLst>
          </p:cNvPr>
          <p:cNvSpPr txBox="1"/>
          <p:nvPr/>
        </p:nvSpPr>
        <p:spPr>
          <a:xfrm>
            <a:off x="46152" y="1714467"/>
            <a:ext cx="6212204" cy="10854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800" dirty="0">
              <a:latin typeface="Aptos Light"/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ptos Light"/>
              </a:rPr>
              <a:t>When you read an assignment brief, you should break it down by looking for three elements: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3D56E8-4D89-1DEF-6F49-1F5C1BCE3566}"/>
              </a:ext>
            </a:extLst>
          </p:cNvPr>
          <p:cNvSpPr txBox="1"/>
          <p:nvPr/>
        </p:nvSpPr>
        <p:spPr>
          <a:xfrm>
            <a:off x="57678" y="3233604"/>
            <a:ext cx="62122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Key terms: 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Which identify the topic or topics you should discuss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C25D11-77AE-742B-464D-DEFAC97945F1}"/>
              </a:ext>
            </a:extLst>
          </p:cNvPr>
          <p:cNvSpPr txBox="1"/>
          <p:nvPr/>
        </p:nvSpPr>
        <p:spPr>
          <a:xfrm>
            <a:off x="429" y="4262596"/>
            <a:ext cx="62122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Instruction words: 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Which tell you how you should deal with these topics (e.g. ‘discuss’, ‘evaluate’)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A060FB-88D4-A9B5-2E12-A0FB6D559DF7}"/>
              </a:ext>
            </a:extLst>
          </p:cNvPr>
          <p:cNvSpPr txBox="1"/>
          <p:nvPr/>
        </p:nvSpPr>
        <p:spPr>
          <a:xfrm>
            <a:off x="52621" y="5276313"/>
            <a:ext cx="62122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  <a:latin typeface="Aptos Light"/>
              </a:rPr>
              <a:t>Task requirements: </a:t>
            </a:r>
            <a:r>
              <a:rPr lang="en-US" sz="2000" dirty="0">
                <a:latin typeface="Aptos Light"/>
              </a:rPr>
              <a:t>W</a:t>
            </a:r>
            <a:r>
              <a:rPr lang="en-US" sz="2000" dirty="0">
                <a:solidFill>
                  <a:schemeClr val="tx1"/>
                </a:solidFill>
                <a:latin typeface="Aptos Light"/>
              </a:rPr>
              <a:t>hich tell you how you are expected to present your assignment (e.g. word limits or the referencing style to use)</a:t>
            </a:r>
          </a:p>
        </p:txBody>
      </p:sp>
    </p:spTree>
    <p:extLst>
      <p:ext uri="{BB962C8B-B14F-4D97-AF65-F5344CB8AC3E}">
        <p14:creationId xmlns:p14="http://schemas.microsoft.com/office/powerpoint/2010/main" val="4052945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A7113-667B-4F96-64B5-62B4555F0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CAC9-68AB-C464-9636-1BF3EEE80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1" y="-1398"/>
            <a:ext cx="10449784" cy="1265928"/>
          </a:xfrm>
        </p:spPr>
        <p:txBody>
          <a:bodyPr>
            <a:normAutofit/>
          </a:bodyPr>
          <a:lstStyle/>
          <a:p>
            <a:r>
              <a:rPr lang="en-GB" sz="4400" dirty="0"/>
              <a:t>Assessment brief/guidelines: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44C2B-95BE-1807-F814-2CF616D048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824" y="1949341"/>
            <a:ext cx="10442448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dirty="0">
                <a:highlight>
                  <a:srgbClr val="FF00FF"/>
                </a:highlight>
              </a:rPr>
              <a:t>Create and present</a:t>
            </a:r>
            <a:r>
              <a:rPr lang="en-US" sz="2800" dirty="0"/>
              <a:t> a </a:t>
            </a:r>
            <a:r>
              <a:rPr lang="en-US" sz="2800" dirty="0">
                <a:highlight>
                  <a:srgbClr val="FFFF00"/>
                </a:highlight>
              </a:rPr>
              <a:t>realistic case study based on an imagined scenario in health and social care </a:t>
            </a:r>
            <a:r>
              <a:rPr lang="en-US" sz="2800" dirty="0">
                <a:highlight>
                  <a:srgbClr val="00FFFF"/>
                </a:highlight>
              </a:rPr>
              <a:t>(10 minutes).</a:t>
            </a:r>
            <a:r>
              <a:rPr lang="en-US" sz="2800" dirty="0"/>
              <a:t> </a:t>
            </a:r>
            <a:endParaRPr lang="en-GB" sz="2800" dirty="0"/>
          </a:p>
          <a:p>
            <a:r>
              <a:rPr lang="en-US" sz="2800" dirty="0"/>
              <a:t>The case should </a:t>
            </a:r>
            <a:r>
              <a:rPr lang="en-US" sz="2800" dirty="0">
                <a:highlight>
                  <a:srgbClr val="FF00FF"/>
                </a:highlight>
              </a:rPr>
              <a:t>reflect </a:t>
            </a:r>
            <a:r>
              <a:rPr lang="en-US" sz="2800" dirty="0">
                <a:highlight>
                  <a:srgbClr val="FFFF00"/>
                </a:highlight>
              </a:rPr>
              <a:t>a real-world challenge . </a:t>
            </a:r>
            <a:endParaRPr lang="en-GB" sz="2800" dirty="0">
              <a:highlight>
                <a:srgbClr val="FFFF00"/>
              </a:highlight>
            </a:endParaRPr>
          </a:p>
          <a:p>
            <a:r>
              <a:rPr lang="en-US" sz="2800" dirty="0"/>
              <a:t>Include </a:t>
            </a:r>
            <a:r>
              <a:rPr lang="en-US" sz="2800" dirty="0">
                <a:highlight>
                  <a:srgbClr val="FF00FF"/>
                </a:highlight>
              </a:rPr>
              <a:t>details</a:t>
            </a:r>
            <a:r>
              <a:rPr lang="en-US" sz="2800" dirty="0"/>
              <a:t> about the </a:t>
            </a:r>
            <a:r>
              <a:rPr lang="en-US" sz="2800" dirty="0">
                <a:highlight>
                  <a:srgbClr val="FFFF00"/>
                </a:highlight>
              </a:rPr>
              <a:t>people involved, the setting, and the main issue.</a:t>
            </a:r>
          </a:p>
          <a:p>
            <a:r>
              <a:rPr lang="en-US" sz="2800" dirty="0">
                <a:highlight>
                  <a:srgbClr val="FF00FF"/>
                </a:highlight>
              </a:rPr>
              <a:t>Design </a:t>
            </a:r>
            <a:r>
              <a:rPr lang="en-US" sz="2800" dirty="0"/>
              <a:t>a practical, </a:t>
            </a:r>
            <a:r>
              <a:rPr lang="en-US" sz="2800" dirty="0">
                <a:highlight>
                  <a:srgbClr val="FFFF00"/>
                </a:highlight>
              </a:rPr>
              <a:t>evidence-based intervention</a:t>
            </a:r>
            <a:r>
              <a:rPr lang="en-US" sz="2800" dirty="0"/>
              <a:t> to address the problem, </a:t>
            </a:r>
            <a:r>
              <a:rPr lang="en-US" sz="2800" dirty="0">
                <a:highlight>
                  <a:srgbClr val="00FFFF"/>
                </a:highlight>
              </a:rPr>
              <a:t>using relevant theory or research.</a:t>
            </a:r>
            <a:endParaRPr lang="en-GB" sz="2800" dirty="0">
              <a:highlight>
                <a:srgbClr val="00FFFF"/>
              </a:highlight>
            </a:endParaRPr>
          </a:p>
          <a:p>
            <a:endParaRPr lang="en-US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C14DAE-6DF0-5097-1522-73D1E4A1F076}"/>
              </a:ext>
            </a:extLst>
          </p:cNvPr>
          <p:cNvSpPr txBox="1"/>
          <p:nvPr/>
        </p:nvSpPr>
        <p:spPr>
          <a:xfrm>
            <a:off x="8632520" y="229644"/>
            <a:ext cx="2880986" cy="147732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1" dirty="0"/>
              <a:t>Key:</a:t>
            </a:r>
          </a:p>
          <a:p>
            <a:r>
              <a:rPr lang="en-US" b="1" i="1" dirty="0">
                <a:highlight>
                  <a:srgbClr val="FFFF00"/>
                </a:highlight>
              </a:rPr>
              <a:t>Key terms</a:t>
            </a:r>
          </a:p>
          <a:p>
            <a:r>
              <a:rPr lang="en-US" b="1" i="1" dirty="0">
                <a:highlight>
                  <a:srgbClr val="FF00FF"/>
                </a:highlight>
              </a:rPr>
              <a:t>Instruction words</a:t>
            </a:r>
          </a:p>
          <a:p>
            <a:r>
              <a:rPr lang="en-US" b="1" i="1" dirty="0">
                <a:highlight>
                  <a:srgbClr val="00FFFF"/>
                </a:highlight>
              </a:rPr>
              <a:t>Task requirements</a:t>
            </a:r>
          </a:p>
          <a:p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2234270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7D24-755E-E241-7873-B5646374F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6" y="1510671"/>
            <a:ext cx="4617720" cy="2893508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5400" kern="1200" dirty="0">
                <a:latin typeface="Abadi"/>
              </a:rPr>
              <a:t>Understanding instruction words</a:t>
            </a:r>
            <a:r>
              <a:rPr lang="en-US" sz="5400" dirty="0">
                <a:latin typeface="Abadi"/>
              </a:rPr>
              <a:t>: </a:t>
            </a:r>
            <a:br>
              <a:rPr lang="en-US" sz="5400" dirty="0">
                <a:latin typeface="Abadi"/>
                <a:ea typeface="+mj-lt"/>
                <a:cs typeface="+mj-lt"/>
              </a:rPr>
            </a:br>
            <a:br>
              <a:rPr lang="en-US" sz="5400" dirty="0">
                <a:latin typeface="Abadi"/>
                <a:ea typeface="+mj-lt"/>
                <a:cs typeface="+mj-lt"/>
              </a:rPr>
            </a:br>
            <a:r>
              <a:rPr lang="en-US" sz="2700" dirty="0">
                <a:solidFill>
                  <a:srgbClr val="001D35"/>
                </a:solidFill>
                <a:ea typeface="+mj-lt"/>
                <a:cs typeface="+mj-lt"/>
              </a:rPr>
              <a:t>( They tell you what to do with the topic)</a:t>
            </a:r>
            <a:endParaRPr lang="en-US" sz="2700" kern="1200" dirty="0">
              <a:latin typeface="Abad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6CF7C0-E9FB-E8D1-58F6-FE39969FE3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64424"/>
              </p:ext>
            </p:extLst>
          </p:nvPr>
        </p:nvGraphicFramePr>
        <p:xfrm>
          <a:off x="4671785" y="63499"/>
          <a:ext cx="7389544" cy="6628189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920657">
                  <a:extLst>
                    <a:ext uri="{9D8B030D-6E8A-4147-A177-3AD203B41FA5}">
                      <a16:colId xmlns:a16="http://schemas.microsoft.com/office/drawing/2014/main" val="2232392944"/>
                    </a:ext>
                  </a:extLst>
                </a:gridCol>
                <a:gridCol w="5468887">
                  <a:extLst>
                    <a:ext uri="{9D8B030D-6E8A-4147-A177-3AD203B41FA5}">
                      <a16:colId xmlns:a16="http://schemas.microsoft.com/office/drawing/2014/main" val="3695142328"/>
                    </a:ext>
                  </a:extLst>
                </a:gridCol>
              </a:tblGrid>
              <a:tr h="476119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Instruction</a:t>
                      </a:r>
                      <a:r>
                        <a:rPr lang="en-GB" sz="2000" baseline="0" dirty="0">
                          <a:solidFill>
                            <a:schemeClr val="tx1"/>
                          </a:solidFill>
                        </a:rPr>
                        <a:t> word</a:t>
                      </a: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Definition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5144329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Consider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Say what you think about the subject, using evidence from your own experience or from external sources</a:t>
                      </a:r>
                      <a:r>
                        <a:rPr lang="en-GB" sz="1400" b="1" kern="12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89354480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Describe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Say what something is like, how or why something works or happens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7326740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Create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1D35"/>
                          </a:solidFill>
                          <a:effectLst/>
                        </a:rPr>
                        <a:t> Use prior knowledge and skills to produce something new or original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1178723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Design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1D35"/>
                          </a:solidFill>
                          <a:effectLst/>
                        </a:rPr>
                        <a:t>Use creativity and critical thinking to produce something new, original, or a plan/solution to a problem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5242279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Discuss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Argue for and against, or point out the advantages and disadvantages, using evidence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3076424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Present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00000"/>
                          </a:solidFill>
                          <a:effectLst/>
                        </a:rPr>
                        <a:t>point out, make known, or show information in a structured and clear manner. It requires you to provide details and evidence about a subject</a:t>
                      </a:r>
                      <a:endParaRPr lang="en-US" sz="1400" b="1">
                        <a:solidFill>
                          <a:srgbClr val="000000"/>
                        </a:solidFill>
                      </a:endParaRP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1034390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lvl="0" indent="0" algn="l" defTabSz="914422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lang="en-GB" sz="2400" b="1" dirty="0"/>
                        <a:t>Reflect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kern="1200" noProof="0" dirty="0">
                          <a:solidFill>
                            <a:srgbClr val="0A0A0A"/>
                          </a:solidFill>
                          <a:effectLst/>
                        </a:rPr>
                        <a:t>look back at an experience, consider your thoughts and feelings about it, critically evaluate what you learned, and explain how this learning might impact your future actions. </a:t>
                      </a:r>
                      <a:endParaRPr lang="en-US" sz="1400" b="1"/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4370681"/>
                  </a:ext>
                </a:extLst>
              </a:tr>
              <a:tr h="680171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Evaluate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Requires an answer that decides and explains how great, valuable or important something is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6416324"/>
                  </a:ext>
                </a:extLst>
              </a:tr>
              <a:tr h="612154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Examine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Look at the topic closely by establishing the important facts and issues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8391726"/>
                  </a:ext>
                </a:extLst>
              </a:tr>
              <a:tr h="476119"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GB" sz="2400" b="1" dirty="0"/>
                        <a:t>Explain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22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rgbClr val="000000"/>
                          </a:solidFill>
                          <a:effectLst/>
                        </a:rPr>
                        <a:t>Give a detailed explanation of how or why something occurs</a:t>
                      </a:r>
                    </a:p>
                  </a:txBody>
                  <a:tcPr marL="70623" marR="70623" marT="35312" marB="35312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37507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2871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E0F56-068A-E054-0649-FEE86E70F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959" y="553392"/>
            <a:ext cx="11045952" cy="1828800"/>
          </a:xfrm>
        </p:spPr>
        <p:txBody>
          <a:bodyPr>
            <a:noAutofit/>
          </a:bodyPr>
          <a:lstStyle/>
          <a:p>
            <a:r>
              <a:rPr lang="en-GB" sz="5400" dirty="0"/>
              <a:t>Analysing the assessment brief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4AF727A-0F0E-CCDD-EE9A-6C5AFF5AC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927492"/>
              </p:ext>
            </p:extLst>
          </p:nvPr>
        </p:nvGraphicFramePr>
        <p:xfrm>
          <a:off x="209771" y="1718129"/>
          <a:ext cx="6886926" cy="42976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95642">
                  <a:extLst>
                    <a:ext uri="{9D8B030D-6E8A-4147-A177-3AD203B41FA5}">
                      <a16:colId xmlns:a16="http://schemas.microsoft.com/office/drawing/2014/main" val="1681503061"/>
                    </a:ext>
                  </a:extLst>
                </a:gridCol>
                <a:gridCol w="2295642">
                  <a:extLst>
                    <a:ext uri="{9D8B030D-6E8A-4147-A177-3AD203B41FA5}">
                      <a16:colId xmlns:a16="http://schemas.microsoft.com/office/drawing/2014/main" val="1880888930"/>
                    </a:ext>
                  </a:extLst>
                </a:gridCol>
                <a:gridCol w="2295642">
                  <a:extLst>
                    <a:ext uri="{9D8B030D-6E8A-4147-A177-3AD203B41FA5}">
                      <a16:colId xmlns:a16="http://schemas.microsoft.com/office/drawing/2014/main" val="2646439575"/>
                    </a:ext>
                  </a:extLst>
                </a:gridCol>
              </a:tblGrid>
              <a:tr h="63673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Key terms/topics: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Instructions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requirements: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426253"/>
                  </a:ext>
                </a:extLst>
              </a:tr>
              <a:tr h="3316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Case study 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A real-world challenge.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Evidence based interventions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Address: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Those involved, the setting and the main issue.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Include evidence based interventions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CREATE </a:t>
                      </a:r>
                      <a:r>
                        <a:rPr lang="en-GB" b="0" dirty="0"/>
                        <a:t>a </a:t>
                      </a:r>
                      <a:r>
                        <a:rPr lang="en-GB" b="1" dirty="0"/>
                        <a:t>REALISTIC </a:t>
                      </a:r>
                      <a:r>
                        <a:rPr lang="en-GB" dirty="0"/>
                        <a:t>case study.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 </a:t>
                      </a:r>
                      <a:r>
                        <a:rPr lang="en-GB" b="1" dirty="0"/>
                        <a:t>IMAGINED SCENARIO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PRESENT </a:t>
                      </a:r>
                      <a:r>
                        <a:rPr lang="en-GB" dirty="0"/>
                        <a:t>it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DESIGN</a:t>
                      </a:r>
                      <a:r>
                        <a:rPr lang="en-GB" dirty="0"/>
                        <a:t> evidence-based interventions.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SUPPORT</a:t>
                      </a:r>
                      <a:r>
                        <a:rPr lang="en-GB" dirty="0"/>
                        <a:t> it with an evidence base/ research.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CONSIDER </a:t>
                      </a:r>
                      <a:r>
                        <a:rPr lang="en-GB" dirty="0"/>
                        <a:t>Challenges.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10 minute presentation with the equivalent of 1500 words. Structural plan is set out in the guidelines. They are quite explicit in terms of slide requirements. </a:t>
                      </a:r>
                    </a:p>
                    <a:p>
                      <a:r>
                        <a:rPr lang="en-GB" dirty="0"/>
                        <a:t>Follow these guidelines to cover all bases.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403082"/>
                  </a:ext>
                </a:extLst>
              </a:tr>
            </a:tbl>
          </a:graphicData>
        </a:graphic>
      </p:graphicFrame>
      <p:pic>
        <p:nvPicPr>
          <p:cNvPr id="5" name="Picture 4" descr="3D Plotting GIF by Claynosaurz">
            <a:extLst>
              <a:ext uri="{FF2B5EF4-FFF2-40B4-BE49-F238E27FC236}">
                <a16:creationId xmlns:a16="http://schemas.microsoft.com/office/drawing/2014/main" id="{CCC7662B-51B9-9AE3-EA75-6E5CC61C7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356" y="1717110"/>
            <a:ext cx="4290164" cy="425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42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E028A-4564-C0D5-EC1F-125E46472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Why develop a case study?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C6C25-8C7C-C2E5-7C38-A3B52425B5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506" y="1406747"/>
            <a:ext cx="3553676" cy="38587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spcBef>
                <a:spcPts val="2500"/>
              </a:spcBef>
              <a:spcAft>
                <a:spcPts val="600"/>
              </a:spcAft>
              <a:buNone/>
            </a:pPr>
            <a:endParaRPr lang="en-GB" sz="1050" b="1" dirty="0"/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 dirty="0"/>
              <a:t>Case studies enable students to break down and understand </a:t>
            </a:r>
            <a:r>
              <a:rPr lang="en-GB" sz="1800"/>
              <a:t>complex health and social care scenarios effectively.</a:t>
            </a:r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/>
              <a:t>Students develop skills to critically evaluate evidence to support informed decision-making .</a:t>
            </a:r>
          </a:p>
          <a:p>
            <a:pPr marL="342900" lvl="1">
              <a:spcBef>
                <a:spcPts val="1000"/>
              </a:spcBef>
              <a:spcAft>
                <a:spcPts val="600"/>
              </a:spcAft>
              <a:buFont typeface="Arial"/>
              <a:buChar char="•"/>
            </a:pPr>
            <a:r>
              <a:rPr lang="en-GB" sz="1800" dirty="0"/>
              <a:t>Applying analytical skills to make well-reasoned decisions improves health and social care outcomes.</a:t>
            </a:r>
          </a:p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957184-526C-6417-E12C-498CD7987B47}"/>
              </a:ext>
            </a:extLst>
          </p:cNvPr>
          <p:cNvSpPr txBox="1"/>
          <p:nvPr/>
        </p:nvSpPr>
        <p:spPr>
          <a:xfrm>
            <a:off x="8104086" y="1815839"/>
            <a:ext cx="3663581" cy="48518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Case studies help students connect theoretical concepts to practical applications, enhancing comprehension and relevance.</a:t>
            </a:r>
            <a:endParaRPr lang="en-GB" sz="2000" b="1"/>
          </a:p>
          <a:p>
            <a:pPr marL="285750" lvl="1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Real-life scenarios enable students to contextualize their knowledge, promoting deeper understanding and retention.</a:t>
            </a:r>
          </a:p>
          <a:p>
            <a:pPr marL="285750" indent="-28575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Applying concepts in real settings fosters critical thinking and problem-solving skills essential for professional success.</a:t>
            </a:r>
            <a:endParaRPr lang="en-GB" sz="2000" b="1"/>
          </a:p>
        </p:txBody>
      </p:sp>
      <p:pic>
        <p:nvPicPr>
          <p:cNvPr id="6" name="Picture 5" descr="Work Working GIF by Pudgy Penguins">
            <a:extLst>
              <a:ext uri="{FF2B5EF4-FFF2-40B4-BE49-F238E27FC236}">
                <a16:creationId xmlns:a16="http://schemas.microsoft.com/office/drawing/2014/main" id="{D9C2EFD2-7D07-C22B-9967-A068CA434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2888" y="1887603"/>
            <a:ext cx="3747371" cy="3757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591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7645D6-EBD7-AC8F-FA3C-56F388D4EAB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4959E1-00B0-898F-1FDC-999A9AB91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dirty="0"/>
              <a:t>Examples of real-world challenges:</a:t>
            </a:r>
            <a:br>
              <a:rPr lang="en-US" sz="4400" dirty="0"/>
            </a:br>
            <a:endParaRPr lang="en-US" sz="4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A91576-CC54-5F65-E730-1C6CEA810E5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27157406"/>
              </p:ext>
            </p:extLst>
          </p:nvPr>
        </p:nvGraphicFramePr>
        <p:xfrm>
          <a:off x="838200" y="1322172"/>
          <a:ext cx="10515600" cy="541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7400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0E03-6700-5DF6-8D21-B220492C5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412" y="296658"/>
            <a:ext cx="11045952" cy="1296444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Formatting and expected slides</a:t>
            </a:r>
            <a:endParaRPr lang="en-US" sz="4400"/>
          </a:p>
        </p:txBody>
      </p:sp>
      <p:graphicFrame>
        <p:nvGraphicFramePr>
          <p:cNvPr id="541" name="Diagram 540">
            <a:extLst>
              <a:ext uri="{FF2B5EF4-FFF2-40B4-BE49-F238E27FC236}">
                <a16:creationId xmlns:a16="http://schemas.microsoft.com/office/drawing/2014/main" id="{65CD5612-56B5-FD97-260E-83DCE387EE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0514669"/>
              </p:ext>
            </p:extLst>
          </p:nvPr>
        </p:nvGraphicFramePr>
        <p:xfrm>
          <a:off x="1586630" y="1109598"/>
          <a:ext cx="9363205" cy="526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16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6CE93-8EC3-A6A3-3C1D-FD5DC7299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458" y="3842"/>
            <a:ext cx="4296510" cy="8620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kern="1200" dirty="0">
                <a:latin typeface="+mj-lt"/>
                <a:ea typeface="+mj-ea"/>
                <a:cs typeface="+mj-cs"/>
              </a:rPr>
              <a:t>Hints and </a:t>
            </a:r>
            <a:r>
              <a:rPr lang="en-US" sz="4800" kern="1200" dirty="0">
                <a:latin typeface="+mj-lt"/>
                <a:ea typeface="+mj-ea"/>
                <a:cs typeface="+mj-cs"/>
              </a:rPr>
              <a:t>Tips</a:t>
            </a:r>
            <a:r>
              <a:rPr lang="en-US" sz="4800" b="0" kern="1200" dirty="0">
                <a:latin typeface="+mj-lt"/>
                <a:ea typeface="+mj-ea"/>
                <a:cs typeface="+mj-cs"/>
              </a:rPr>
              <a:t> </a:t>
            </a:r>
            <a:endParaRPr lang="en-US" sz="4800" b="0" kern="1200" dirty="0">
              <a:latin typeface="+mj-lt"/>
            </a:endParaRPr>
          </a:p>
        </p:txBody>
      </p:sp>
      <p:pic>
        <p:nvPicPr>
          <p:cNvPr id="7" name="Picture 6" descr="Guardians Of The Galaxy Wink GIF by Marvel Studios">
            <a:extLst>
              <a:ext uri="{FF2B5EF4-FFF2-40B4-BE49-F238E27FC236}">
                <a16:creationId xmlns:a16="http://schemas.microsoft.com/office/drawing/2014/main" id="{B1FF1242-4CFF-1DA0-2488-3EB33C2604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00" y="342901"/>
            <a:ext cx="61722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6EBF45-CE80-450C-A89C-922708668E5F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435074" y="991269"/>
            <a:ext cx="4515716" cy="444619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None/>
            </a:pPr>
            <a:r>
              <a:rPr lang="en-US" sz="1600" b="1" dirty="0"/>
              <a:t>Clarity in Presentation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 dirty="0"/>
              <a:t>Ensure your presentation is easy to understand with straightforward, concise information and a logical flow of ideas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None/>
            </a:pPr>
            <a:r>
              <a:rPr lang="en-US" sz="1600" b="1" dirty="0"/>
              <a:t>Relevance of Information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1600"/>
              <a:t>Focus on information that directly supports and relates to your case  and objectives</a:t>
            </a:r>
            <a:endParaRPr lang="en-US" sz="1600" dirty="0"/>
          </a:p>
          <a:p>
            <a:pPr marL="0">
              <a:spcBef>
                <a:spcPts val="2500"/>
              </a:spcBef>
              <a:spcAft>
                <a:spcPts val="600"/>
              </a:spcAft>
            </a:pPr>
            <a:r>
              <a:rPr lang="en-GB" sz="1600" b="1" dirty="0"/>
              <a:t>Incorporate Credible Sources</a:t>
            </a:r>
            <a:endParaRPr lang="en-US" sz="1600" dirty="0"/>
          </a:p>
          <a:p>
            <a:pPr marL="0" lvl="1">
              <a:spcBef>
                <a:spcPts val="1000"/>
              </a:spcBef>
              <a:spcAft>
                <a:spcPts val="600"/>
              </a:spcAft>
            </a:pPr>
            <a:r>
              <a:rPr lang="en-GB" sz="1600" dirty="0"/>
              <a:t>Use current and credible sources to strengthen your arguments and ensure reliability of information.</a:t>
            </a:r>
            <a:endParaRPr lang="en-US" sz="1600" dirty="0"/>
          </a:p>
          <a:p>
            <a:pPr marL="0">
              <a:spcBef>
                <a:spcPts val="2500"/>
              </a:spcBef>
              <a:spcAft>
                <a:spcPts val="600"/>
              </a:spcAft>
            </a:pPr>
            <a:r>
              <a:rPr lang="en-GB" sz="1600" b="1" dirty="0"/>
              <a:t>Accurate Referencing</a:t>
            </a:r>
            <a:endParaRPr lang="en-US" sz="1600" dirty="0"/>
          </a:p>
          <a:p>
            <a:pPr marL="0" lvl="1">
              <a:spcBef>
                <a:spcPts val="1000"/>
              </a:spcBef>
              <a:spcAft>
                <a:spcPts val="600"/>
              </a:spcAft>
            </a:pPr>
            <a:r>
              <a:rPr lang="en-GB" sz="1600"/>
              <a:t>Accurately cite all sources to uphold academic integrity and avoid plagiarism in your work.</a:t>
            </a:r>
            <a:endParaRPr lang="en-US" sz="16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F7ACF2DA-85EF-2EE7-485B-268F9A5DD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6092A99-204A-46CE-8F70-09D6B2D34877}" type="datetime1">
              <a:rPr lang="en-US" smtClean="0"/>
              <a:pPr>
                <a:spcAft>
                  <a:spcPts val="600"/>
                </a:spcAft>
              </a:pPr>
              <a:t>9/18/2026</a:t>
            </a:fld>
            <a:endParaRPr lang="en-US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993274B-B6CF-FEA2-DF1F-BFEBDBB31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5801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1C54-343F-875E-53B5-C0C2A832A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179" y="588245"/>
            <a:ext cx="6086427" cy="12659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>
                <a:latin typeface="+mj-lt"/>
                <a:ea typeface="+mj-ea"/>
                <a:cs typeface="+mj-cs"/>
              </a:rPr>
              <a:t>Presentation Skills and Professional Communication</a:t>
            </a:r>
          </a:p>
        </p:txBody>
      </p:sp>
      <p:pic>
        <p:nvPicPr>
          <p:cNvPr id="13" name="Picture 12" descr="team meeting GIF">
            <a:extLst>
              <a:ext uri="{FF2B5EF4-FFF2-40B4-BE49-F238E27FC236}">
                <a16:creationId xmlns:a16="http://schemas.microsoft.com/office/drawing/2014/main" id="{8C401F82-9201-6133-FA6C-ABC51D92E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824" y="2777718"/>
            <a:ext cx="4977453" cy="278070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3FDAFC-3D12-47DC-B025-F44337914A8B}"/>
              </a:ext>
            </a:extLst>
          </p:cNvPr>
          <p:cNvSpPr txBox="1"/>
          <p:nvPr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464462" y="453747"/>
            <a:ext cx="4967643" cy="4389715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/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Use Professional Language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Maintain clear and respectful language to ensure your message is understood and well received in professional settings.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Engage Your Audience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Capture and maintain attention by interacting with your audience and adapting to their interests and reactions.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Effective Verbal Communication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Use tone, pace, and clarity to convey your message effectively and keep the audience interested.</a:t>
            </a:r>
          </a:p>
          <a:p>
            <a:pPr marL="0" indent="0">
              <a:lnSpc>
                <a:spcPct val="90000"/>
              </a:lnSpc>
              <a:spcBef>
                <a:spcPts val="25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b="1" dirty="0"/>
              <a:t>Effective Non-Verbal Communication</a:t>
            </a:r>
          </a:p>
          <a:p>
            <a:pPr marL="0" lvl="1" indent="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US" dirty="0"/>
              <a:t>Use gestures, facial expressions, and eye contact to reinforce your message and connect with your audience.</a:t>
            </a:r>
          </a:p>
        </p:txBody>
      </p:sp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F8861F6F-E1A0-DA1C-436F-445ADCD4D0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2F82C56-B7DF-4375-B69D-D6F51688FAEF}" type="datetime1">
              <a:pPr>
                <a:spcAft>
                  <a:spcPts val="600"/>
                </a:spcAft>
              </a:pPr>
              <a:t>9/18/2026</a:t>
            </a:fld>
            <a:endParaRPr lang="en-US"/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BDB15FF9-9032-4EC6-BE16-97BA806E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650EDA07-3F74-EA74-16AC-68A7DE11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63936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EAE5E-AB3C-AF5B-A236-78768628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506" y="265612"/>
            <a:ext cx="9134202" cy="932688"/>
          </a:xfrm>
        </p:spPr>
        <p:txBody>
          <a:bodyPr>
            <a:normAutofit/>
          </a:bodyPr>
          <a:lstStyle/>
          <a:p>
            <a:pPr algn="ctr"/>
            <a:r>
              <a:rPr lang="en-US" sz="4400" dirty="0"/>
              <a:t>Let's start prepping!</a:t>
            </a:r>
            <a:endParaRPr lang="en-US" dirty="0"/>
          </a:p>
        </p:txBody>
      </p:sp>
      <p:pic>
        <p:nvPicPr>
          <p:cNvPr id="8" name="Content Placeholder 7" descr="Cat Begin GIF">
            <a:extLst>
              <a:ext uri="{FF2B5EF4-FFF2-40B4-BE49-F238E27FC236}">
                <a16:creationId xmlns:a16="http://schemas.microsoft.com/office/drawing/2014/main" id="{74C62A8F-FF96-FAB2-5499-AB6FA3CDDCF8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/>
          <a:stretch>
            <a:fillRect/>
          </a:stretch>
        </p:blipFill>
        <p:spPr>
          <a:xfrm>
            <a:off x="3649499" y="1495770"/>
            <a:ext cx="4572000" cy="4572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73E99-6673-3169-7393-928643081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1C12A-E1D5-4BE9-85D9-F221F70F4931}" type="datetime1">
              <a:rPr lang="en-US" smtClean="0"/>
              <a:t>9/18/2026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8A9129-E859-4546-1E62-2D5CB451A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4CA468-3A08-E025-D23A-B4154EADA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171008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1127</Words>
  <Application>Microsoft Office PowerPoint</Application>
  <PresentationFormat>Widescreen</PresentationFormat>
  <Paragraphs>139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Abadi</vt:lpstr>
      <vt:lpstr>Aptos</vt:lpstr>
      <vt:lpstr>Aptos Light</vt:lpstr>
      <vt:lpstr>Arial</vt:lpstr>
      <vt:lpstr>Calibri</vt:lpstr>
      <vt:lpstr>Walbaum Display</vt:lpstr>
      <vt:lpstr>Walbaum Display SemiBold</vt:lpstr>
      <vt:lpstr>BohoVogueVTI</vt:lpstr>
      <vt:lpstr>Preparing for assessment 2:  The individual presentation</vt:lpstr>
      <vt:lpstr>Well done for all your hard work on assessment 1. </vt:lpstr>
      <vt:lpstr>Assessment brief/guidelines: </vt:lpstr>
      <vt:lpstr>Let’s break it down: Understanding the question</vt:lpstr>
      <vt:lpstr>Assessment brief/guidelines: </vt:lpstr>
      <vt:lpstr>Understanding instruction words:   ( They tell you what to do with the topic)</vt:lpstr>
      <vt:lpstr>Analysing the assessment brief</vt:lpstr>
      <vt:lpstr>Why develop a case study?</vt:lpstr>
      <vt:lpstr>Examples of real-world challenges: </vt:lpstr>
      <vt:lpstr>Formatting and expected slides</vt:lpstr>
      <vt:lpstr>Hints and Tips </vt:lpstr>
      <vt:lpstr>Presentation Skills and Professional Communication</vt:lpstr>
      <vt:lpstr>Let's start prepping!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Felicity Peacock</cp:lastModifiedBy>
  <cp:revision>397</cp:revision>
  <dcterms:created xsi:type="dcterms:W3CDTF">2025-11-21T15:39:31Z</dcterms:created>
  <dcterms:modified xsi:type="dcterms:W3CDTF">2026-09-18T12:00:29Z</dcterms:modified>
</cp:coreProperties>
</file>