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notesMasterIdLst>
    <p:notesMasterId r:id="rId20"/>
  </p:notesMasterIdLst>
  <p:sldIdLst>
    <p:sldId id="277" r:id="rId2"/>
    <p:sldId id="514" r:id="rId3"/>
    <p:sldId id="515" r:id="rId4"/>
    <p:sldId id="270" r:id="rId5"/>
    <p:sldId id="327" r:id="rId6"/>
    <p:sldId id="503" r:id="rId7"/>
    <p:sldId id="258" r:id="rId8"/>
    <p:sldId id="508" r:id="rId9"/>
    <p:sldId id="504" r:id="rId10"/>
    <p:sldId id="497" r:id="rId11"/>
    <p:sldId id="498" r:id="rId12"/>
    <p:sldId id="505" r:id="rId13"/>
    <p:sldId id="499" r:id="rId14"/>
    <p:sldId id="506" r:id="rId15"/>
    <p:sldId id="507" r:id="rId16"/>
    <p:sldId id="509" r:id="rId17"/>
    <p:sldId id="516" r:id="rId18"/>
    <p:sldId id="496" r:id="rId19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68" autoAdjust="0"/>
    <p:restoredTop sz="82524" autoAdjust="0"/>
  </p:normalViewPr>
  <p:slideViewPr>
    <p:cSldViewPr>
      <p:cViewPr varScale="1">
        <p:scale>
          <a:sx n="58" d="100"/>
          <a:sy n="58" d="100"/>
        </p:scale>
        <p:origin x="90" y="720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158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2D6598-39D4-46B2-9713-496B3447F3D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F2024D-8C6B-45F3-ACF4-3D3ED6F5A6F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6303292-C28D-475D-B03F-C37B2CB4A4F3}" type="datetimeFigureOut">
              <a:rPr lang="en-GB"/>
              <a:pPr>
                <a:defRPr/>
              </a:pPr>
              <a:t>01/02/2026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EB61ABD-9FF1-4DB4-B489-F142AE6BAF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CDDAA54-8818-46D9-AE11-E21D3B3F07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C7FF0-F9E5-45CE-943C-F1125063D70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87D9AC-B319-4E64-8BE1-501EAF4651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83B840F1-0E33-4179-81AC-7AE21D0E49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https://www.youtube.com/watch?v=FIcOXQj-j-0&amp;t=1s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Focus on workplace examples. Provide examples of real life networking situations that workers may encounter. </a:t>
            </a:r>
            <a:endParaRPr dirty="0"/>
          </a:p>
        </p:txBody>
      </p:sp>
      <p:sp>
        <p:nvSpPr>
          <p:cNvPr id="219" name="Google Shape;219;g5c5211f441_6_8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3862136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https://uwtsd.careercentre.me/resources/elearning/Hub.aspx?search=networking </a:t>
            </a:r>
          </a:p>
          <a:p>
            <a:endParaRPr lang="en-GB" dirty="0"/>
          </a:p>
          <a:p>
            <a:r>
              <a:rPr lang="en-GB" dirty="0"/>
              <a:t>Click on the video from the list – no direct link available.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353481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0937CC7E-9710-CC37-68FA-1FACCFF808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798E3D46-59DA-1280-2200-11CD539AD46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https://uwtsd.careercentre.me/resources/careerassessments/?quizId=30&amp;Referral=Action&amp;Programme=Self-Awareness&amp;ProgrammeID=WmQrSndNVEZ3VWRlbmphb1BSRVJUQT090&amp;TaskId=63110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The activity requires drag and drop of different skills to evaluate themselves.  </a:t>
            </a: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790344E2-75D1-5C50-9C7E-A86774752BE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6824585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4E02B87A-ADB0-DE5F-26FB-CFDAF4B370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A6637B16-86A0-E92E-946D-ED2E0BD19B9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512048E0-B312-2B94-BAA2-928A648430F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1468610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B914AD80-C7A7-3457-9941-46D7C5CB83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61F31AEC-9994-977A-9752-D3C5FA2D316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https://uwtsd.careercentre.me/resources/elearning/hub.aspx?id=973&amp;Referral=Action&amp;Programme=Hunting%20for%20Jobs&amp;ProgrammeID=TDEyeDRJTnc0MHhBbDE5dEhiU2J3QT090&amp;TaskId=63098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Link available in the Moodle tile for Link and Learn</a:t>
            </a: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1F79B17E-55A2-DF0B-A4AC-46D925E5595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5878068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Demonstrate how to access the profiles. Each will pop up when selected.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16597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https://moodle.uwtsd.ac.uk/mod/lti/view.php?id=721855 </a:t>
            </a:r>
          </a:p>
          <a:p>
            <a:endParaRPr lang="en-GB" dirty="0"/>
          </a:p>
          <a:p>
            <a:r>
              <a:rPr lang="en-GB" dirty="0"/>
              <a:t>Review the responses and discuss – Which profile was the most effective? Which the most ineffective?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44152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87564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C8707-AC71-4AF4-9F16-8DB66B2212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1D4EFC-1AF7-4057-9224-C92E134C78BB}" type="datetimeFigureOut">
              <a:rPr lang="en-GB"/>
              <a:pPr>
                <a:defRPr/>
              </a:pPr>
              <a:t>01/02/2026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53FCB-F76F-4BED-ADD4-F6FB67F1D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BDBC6-F9B6-46C7-9FEA-6F2F7B648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3614540-7CE4-40B4-8C4F-01B62F78CD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7588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B6680-BE27-4625-B8EC-7A593EC32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9A1F9-7570-4209-B1C1-E7383F728D65}" type="datetimeFigureOut">
              <a:rPr lang="en-GB"/>
              <a:pPr>
                <a:defRPr/>
              </a:pPr>
              <a:t>01/02/2026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91893-C450-4158-B2F5-3060DA7E8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46BFD-060C-4E52-B958-60EBBA6CD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24FAC45-781F-4602-98F1-5FADE8BA63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141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1C4F2-C6AE-400A-AED5-E2B21DCF1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CF4F9-382A-46AC-9DAE-FF670058D26E}" type="datetimeFigureOut">
              <a:rPr lang="en-GB"/>
              <a:pPr>
                <a:defRPr/>
              </a:pPr>
              <a:t>01/02/2026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4480B-8001-4452-A366-39FC1329A2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19A5A-9F64-4C97-A215-F80B1AD922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9046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A6ABEBB-6F7C-4F4B-ACEB-DAB65F300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39370-36AC-420D-8C7D-088FF7266006}" type="datetimeFigureOut">
              <a:rPr lang="en-GB"/>
              <a:pPr>
                <a:defRPr/>
              </a:pPr>
              <a:t>01/02/2026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10F1F-8619-49D9-8024-9279D25884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4AB43-9045-4D8B-B748-58A0DBC1DE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0082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ACE00F9-2540-4DBE-9A35-8884D3198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39F5C-3C78-4E82-B9B9-38477B002A6C}" type="datetimeFigureOut">
              <a:rPr lang="en-GB"/>
              <a:pPr>
                <a:defRPr/>
              </a:pPr>
              <a:t>01/02/2026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43B52CD-7801-42DD-864A-94033B15B0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6B821-30F5-419F-BC10-2B56BEA317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9903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E25E4B4-B35C-43F9-8F4A-E07673C41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FBCE5-C2CB-4F00-8634-493A13975D23}" type="datetimeFigureOut">
              <a:rPr lang="en-GB"/>
              <a:pPr>
                <a:defRPr/>
              </a:pPr>
              <a:t>01/02/2026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B2CE9F0-0AED-40B5-93D5-3E2A5F7FDD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45D2B-C582-400A-AEA6-92A3CD15A8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143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EB97366-CF57-4EE6-9EFB-498E6E60D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48C57-A1F7-4161-BCB7-26B7A3A8F8FE}" type="datetimeFigureOut">
              <a:rPr lang="en-GB"/>
              <a:pPr>
                <a:defRPr/>
              </a:pPr>
              <a:t>01/02/2026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D08296B-F621-4DC5-A959-33E523805F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7D847-7983-420A-BEC3-7857E25275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1170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F1A708B-4537-4CDF-9078-218158E76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24C2F-8189-43DE-BA57-1AEC4DD35792}" type="datetimeFigureOut">
              <a:rPr lang="en-GB"/>
              <a:pPr>
                <a:defRPr/>
              </a:pPr>
              <a:t>01/02/2026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24C93-C25A-49B7-91D9-B4694A3661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5D7F6-6E77-4922-BBC6-D6214893F0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101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C0CD8E-4BA9-4723-AD61-EDA3A87B7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CEF5C-266E-4086-AD21-16BDFF3A4B7B}" type="datetimeFigureOut">
              <a:rPr lang="en-GB"/>
              <a:pPr>
                <a:defRPr/>
              </a:pPr>
              <a:t>01/02/2026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B7E0BC-CAD8-4769-8BC8-179BDF70A4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CC17F-8AFE-4AA5-A062-8F7F28D27F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6038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1895A-ECB5-4D60-BD68-2046146E0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1C616-1927-4D0B-94D9-4A795A7177D6}" type="datetimeFigureOut">
              <a:rPr lang="en-GB"/>
              <a:pPr>
                <a:defRPr/>
              </a:pPr>
              <a:t>01/02/2026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9C5608E-1DAA-4545-A1B2-9DE3E77ECA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6BC80-9C58-4835-98BC-35DDAD5A94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960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D2F7B-D7E4-444E-9320-5D85ED71F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3416C-7963-4795-825D-B4FB0850484A}" type="datetimeFigureOut">
              <a:rPr lang="en-GB"/>
              <a:pPr>
                <a:defRPr/>
              </a:pPr>
              <a:t>01/02/2026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282F118-2E08-4EAE-A112-0892DD9FC9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A9F77-ED79-4167-BD78-F273BD64B5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0355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6DCC71E0-F1AD-4C36-B85D-4BE7D811DC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5B3C3DB-E5A9-47E5-AE81-3ECF0EFB1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1C748-4BC9-46D4-AB58-4A97D3BFDB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22DB86-EB4F-4B64-A14B-7E24DA2A2942}" type="datetimeFigureOut">
              <a:rPr lang="en-GB"/>
              <a:pPr>
                <a:defRPr/>
              </a:pPr>
              <a:t>01/02/2026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FE76C-0306-4667-8DD4-494C89A95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502896F-2913-4024-A978-45FF1E7A8B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64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FIcOXQj-j-0?feature=oembed" TargetMode="External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careercentre.me/resources/elearning/hub.aspx?id=973&amp;Referral=Action&amp;Programme=Hunting%20for%20Jobs&amp;ProgrammeID=TDEyeDRJTnc0MHhBbDE5dEhiU2J3QT090&amp;TaskId=63098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32E39A27-1799-45D8-AD1F-740A5D12E2D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40457" y="1268760"/>
            <a:ext cx="11809312" cy="1872208"/>
          </a:xfrm>
        </p:spPr>
        <p:txBody>
          <a:bodyPr/>
          <a:lstStyle/>
          <a:p>
            <a:pPr eaLnBrk="1" hangingPunct="1"/>
            <a:r>
              <a:rPr lang="en-GB" altLang="en-US" sz="3600" b="1" u="sng" dirty="0"/>
              <a:t>Essential Skills </a:t>
            </a:r>
            <a:br>
              <a:rPr lang="en-GB" altLang="en-US" sz="3600" b="1" u="sng" dirty="0"/>
            </a:br>
            <a:endParaRPr lang="en-GB" altLang="en-US" sz="3600" b="1" u="sng" dirty="0"/>
          </a:p>
        </p:txBody>
      </p:sp>
      <p:sp>
        <p:nvSpPr>
          <p:cNvPr id="5123" name="Subtitle 4">
            <a:extLst>
              <a:ext uri="{FF2B5EF4-FFF2-40B4-BE49-F238E27FC236}">
                <a16:creationId xmlns:a16="http://schemas.microsoft.com/office/drawing/2014/main" id="{F98A1305-E230-41C1-B359-9219D6B92A73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3200797" y="3356992"/>
            <a:ext cx="5688632" cy="864096"/>
          </a:xfrm>
          <a:solidFill>
            <a:schemeClr val="accent5"/>
          </a:solidFill>
        </p:spPr>
        <p:txBody>
          <a:bodyPr/>
          <a:lstStyle/>
          <a:p>
            <a:pPr eaLnBrk="1" hangingPunct="1"/>
            <a:r>
              <a:rPr lang="en-GB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Link In and Learn</a:t>
            </a:r>
          </a:p>
          <a:p>
            <a:pPr eaLnBrk="1" hangingPunct="1"/>
            <a:endParaRPr lang="en-GB" altLang="en-US" sz="66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4" name="Slide Number Placeholder 5">
            <a:extLst>
              <a:ext uri="{FF2B5EF4-FFF2-40B4-BE49-F238E27FC236}">
                <a16:creationId xmlns:a16="http://schemas.microsoft.com/office/drawing/2014/main" id="{E786F963-ABE2-4401-9D16-172A89A3644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7888" y="6453189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92E4F6F-EAD8-4B4A-BE5D-1FA1AD27E83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42D83-BEEA-52EA-10BA-1041C2F1A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922114"/>
          </a:xfrm>
        </p:spPr>
        <p:txBody>
          <a:bodyPr/>
          <a:lstStyle/>
          <a:p>
            <a:pPr algn="l"/>
            <a:r>
              <a:rPr lang="en-GB" dirty="0"/>
              <a:t>Essential Skills: Session Descriptions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E2BF06-71D9-67FC-F466-4BFDDA317D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24192" y="1428270"/>
            <a:ext cx="4118248" cy="4223426"/>
          </a:xfrm>
          <a:ln w="57150">
            <a:solidFill>
              <a:schemeClr val="tx2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Each week, you will receive weekly, 2-hour workshop sessions which will complement your academic and professional skills. 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There is no assessment attached to these sessions, they are to help develop your skills.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8E60907-B44F-BA93-D083-2AFC4D898B79}"/>
              </a:ext>
            </a:extLst>
          </p:cNvPr>
          <p:cNvSpPr/>
          <p:nvPr/>
        </p:nvSpPr>
        <p:spPr>
          <a:xfrm>
            <a:off x="633620" y="1655195"/>
            <a:ext cx="2520280" cy="936104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Study Planning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B2507A7-3FB7-5FF5-D191-8861BD609485}"/>
              </a:ext>
            </a:extLst>
          </p:cNvPr>
          <p:cNvSpPr/>
          <p:nvPr/>
        </p:nvSpPr>
        <p:spPr>
          <a:xfrm>
            <a:off x="633620" y="3197293"/>
            <a:ext cx="2520280" cy="93610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Digi Focus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E72465A-B5B5-A8B9-E383-12A3FA2B21F0}"/>
              </a:ext>
            </a:extLst>
          </p:cNvPr>
          <p:cNvSpPr/>
          <p:nvPr/>
        </p:nvSpPr>
        <p:spPr>
          <a:xfrm>
            <a:off x="633620" y="4730931"/>
            <a:ext cx="2520280" cy="936104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Assessment Focus Workshop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3A9717-512F-84E2-3113-5476BBFEEF7C}"/>
              </a:ext>
            </a:extLst>
          </p:cNvPr>
          <p:cNvSpPr txBox="1"/>
          <p:nvPr/>
        </p:nvSpPr>
        <p:spPr>
          <a:xfrm>
            <a:off x="3421404" y="1667969"/>
            <a:ext cx="3600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Sessions to help you manage your study time and maximise your independent study.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387AC74-ADF9-14BE-D6D2-BC160651211C}"/>
              </a:ext>
            </a:extLst>
          </p:cNvPr>
          <p:cNvSpPr txBox="1"/>
          <p:nvPr/>
        </p:nvSpPr>
        <p:spPr>
          <a:xfrm>
            <a:off x="3421404" y="3210067"/>
            <a:ext cx="3600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Developing your digital skills and enhancing your digital confidence.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1694BED-314B-274A-844D-110F3A2FDA87}"/>
              </a:ext>
            </a:extLst>
          </p:cNvPr>
          <p:cNvSpPr txBox="1"/>
          <p:nvPr/>
        </p:nvSpPr>
        <p:spPr>
          <a:xfrm>
            <a:off x="3504033" y="4728366"/>
            <a:ext cx="3600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Workshops designing to push ahead with assessments and to plan your work effectively. . </a:t>
            </a:r>
          </a:p>
        </p:txBody>
      </p:sp>
    </p:spTree>
    <p:extLst>
      <p:ext uri="{BB962C8B-B14F-4D97-AF65-F5344CB8AC3E}">
        <p14:creationId xmlns:p14="http://schemas.microsoft.com/office/powerpoint/2010/main" val="591019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/>
      <p:bldP spid="8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DDAA7-12E7-38A0-488B-D997727A5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Essential Skills: Session Descriptions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35C6850-1A98-97F9-2F37-A7F30E8DD296}"/>
              </a:ext>
            </a:extLst>
          </p:cNvPr>
          <p:cNvSpPr/>
          <p:nvPr/>
        </p:nvSpPr>
        <p:spPr>
          <a:xfrm>
            <a:off x="609600" y="1534422"/>
            <a:ext cx="2520280" cy="646331"/>
          </a:xfrm>
          <a:prstGeom prst="rect">
            <a:avLst/>
          </a:prstGeom>
          <a:solidFill>
            <a:srgbClr val="1CD466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Present!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A2D11B3-0381-0FF6-203A-BF4BB10CF909}"/>
              </a:ext>
            </a:extLst>
          </p:cNvPr>
          <p:cNvSpPr/>
          <p:nvPr/>
        </p:nvSpPr>
        <p:spPr>
          <a:xfrm>
            <a:off x="578024" y="2485829"/>
            <a:ext cx="2520280" cy="71372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Link-In and Learn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9A872BE-5FD3-2612-3BAF-0C245C95E88F}"/>
              </a:ext>
            </a:extLst>
          </p:cNvPr>
          <p:cNvSpPr/>
          <p:nvPr/>
        </p:nvSpPr>
        <p:spPr>
          <a:xfrm>
            <a:off x="609600" y="3504626"/>
            <a:ext cx="2520280" cy="713721"/>
          </a:xfrm>
          <a:prstGeom prst="rect">
            <a:avLst/>
          </a:prstGeom>
          <a:solidFill>
            <a:srgbClr val="C0654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Research Seminar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F590561-35D3-206D-4B9B-789124FF009E}"/>
              </a:ext>
            </a:extLst>
          </p:cNvPr>
          <p:cNvSpPr txBox="1"/>
          <p:nvPr/>
        </p:nvSpPr>
        <p:spPr>
          <a:xfrm>
            <a:off x="3258580" y="1544554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Develop your presentation confidence and work on your professional communication skills.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3BF4621-5FDD-C3DE-39EF-689D3E21E49E}"/>
              </a:ext>
            </a:extLst>
          </p:cNvPr>
          <p:cNvSpPr txBox="1"/>
          <p:nvPr/>
        </p:nvSpPr>
        <p:spPr>
          <a:xfrm>
            <a:off x="3258580" y="2740979"/>
            <a:ext cx="8222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Develop your network! Work towards developing your professional presence.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3FD3F29-8938-F8C8-B03F-25A8050247FA}"/>
              </a:ext>
            </a:extLst>
          </p:cNvPr>
          <p:cNvSpPr txBox="1"/>
          <p:nvPr/>
        </p:nvSpPr>
        <p:spPr>
          <a:xfrm>
            <a:off x="3259400" y="3676820"/>
            <a:ext cx="8222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Building your research skills and learning how to find and evaluate sources.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3FBB12F-15F0-6B97-AB0A-FD3231107F54}"/>
              </a:ext>
            </a:extLst>
          </p:cNvPr>
          <p:cNvSpPr/>
          <p:nvPr/>
        </p:nvSpPr>
        <p:spPr>
          <a:xfrm>
            <a:off x="600156" y="4523423"/>
            <a:ext cx="2520280" cy="713721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Careers Workshop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3B70A1E-EA90-A204-FC30-1FB4057AA86A}"/>
              </a:ext>
            </a:extLst>
          </p:cNvPr>
          <p:cNvSpPr txBox="1"/>
          <p:nvPr/>
        </p:nvSpPr>
        <p:spPr>
          <a:xfrm>
            <a:off x="3258758" y="4695617"/>
            <a:ext cx="84247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Practical sessions, exploring the career service resources and meeting advisors. . </a:t>
            </a:r>
          </a:p>
        </p:txBody>
      </p:sp>
    </p:spTree>
    <p:extLst>
      <p:ext uri="{BB962C8B-B14F-4D97-AF65-F5344CB8AC3E}">
        <p14:creationId xmlns:p14="http://schemas.microsoft.com/office/powerpoint/2010/main" val="12964100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3A0EE-7166-43EA-B547-CC7E81B49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Session Objectives </a:t>
            </a:r>
            <a:endParaRPr lang="en-GB" dirty="0"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CE13D728-FECA-455C-A342-2B3C6E85D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2348880"/>
            <a:ext cx="11521280" cy="2548879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marL="107950" indent="0" eaLnBrk="1" hangingPunct="1">
              <a:spcAft>
                <a:spcPts val="1200"/>
              </a:spcAft>
              <a:buNone/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During this session you will be: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Develop your understanding of networking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Explore your personal brand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Evaluate LinkedIn Profiles of professionals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1813DA3-A39E-109D-E244-76040A6DA4C0}"/>
              </a:ext>
            </a:extLst>
          </p:cNvPr>
          <p:cNvSpPr/>
          <p:nvPr/>
        </p:nvSpPr>
        <p:spPr>
          <a:xfrm>
            <a:off x="947428" y="4653136"/>
            <a:ext cx="10297144" cy="100811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This session will be of value to your assessments in your taught modules, as you will be able to make connections between your academic interests and your emerging profile as a professional.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4C587B8-83EE-41F3-F3CE-58BA3A4812DA}"/>
              </a:ext>
            </a:extLst>
          </p:cNvPr>
          <p:cNvSpPr/>
          <p:nvPr/>
        </p:nvSpPr>
        <p:spPr>
          <a:xfrm>
            <a:off x="359701" y="577279"/>
            <a:ext cx="2520280" cy="100811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Link-In and Learn</a:t>
            </a:r>
          </a:p>
        </p:txBody>
      </p:sp>
    </p:spTree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2">
            <a:extLst>
              <a:ext uri="{FF2B5EF4-FFF2-40B4-BE49-F238E27FC236}">
                <a16:creationId xmlns:a16="http://schemas.microsoft.com/office/drawing/2014/main" id="{3EA01918-D4D5-41F6-9F8F-2D336FEFFC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Session Schedule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50D8E3E-69FB-4516-B44C-A31C41DC0EA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95400" y="1992142"/>
            <a:ext cx="11809312" cy="3021034"/>
          </a:xfrm>
        </p:spPr>
        <p:txBody>
          <a:bodyPr/>
          <a:lstStyle/>
          <a:p>
            <a:pPr eaLnBrk="1" hangingPunct="1"/>
            <a:r>
              <a:rPr lang="en-GB" altLang="en-US" dirty="0"/>
              <a:t>Understanding Networking – 35 Mins</a:t>
            </a:r>
          </a:p>
          <a:p>
            <a:pPr eaLnBrk="1" hangingPunct="1"/>
            <a:r>
              <a:rPr lang="en-GB" altLang="en-US" dirty="0"/>
              <a:t>How to use LinkedIn– 35 mins</a:t>
            </a:r>
          </a:p>
          <a:p>
            <a:pPr eaLnBrk="1" hangingPunct="1"/>
            <a:r>
              <a:rPr lang="en-GB" altLang="en-US" dirty="0"/>
              <a:t>Evaluating LinkedIn Profile examples – 35mins</a:t>
            </a:r>
          </a:p>
          <a:p>
            <a:pPr marL="0" indent="0" eaLnBrk="1" hangingPunct="1">
              <a:buNone/>
            </a:pPr>
            <a:endParaRPr lang="en-GB" altLang="en-US" sz="1800" dirty="0"/>
          </a:p>
          <a:p>
            <a:pPr marL="0" indent="0" eaLnBrk="1" hangingPunct="1">
              <a:buNone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8359020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343BD-B2F3-28E6-1581-D589097741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0"/>
            <a:ext cx="10972800" cy="1143000"/>
          </a:xfrm>
        </p:spPr>
        <p:txBody>
          <a:bodyPr/>
          <a:lstStyle/>
          <a:p>
            <a:r>
              <a:rPr lang="en-GB" altLang="en-US" dirty="0"/>
              <a:t>Understanding Networking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0292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/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BE5DB05-F511-E245-6FD6-9384E9716953}"/>
              </a:ext>
            </a:extLst>
          </p:cNvPr>
          <p:cNvSpPr txBox="1"/>
          <p:nvPr/>
        </p:nvSpPr>
        <p:spPr>
          <a:xfrm>
            <a:off x="8328248" y="554777"/>
            <a:ext cx="40324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Networking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D82439-A28A-B4D2-5D62-F8D7D8709350}"/>
              </a:ext>
            </a:extLst>
          </p:cNvPr>
          <p:cNvSpPr txBox="1"/>
          <p:nvPr/>
        </p:nvSpPr>
        <p:spPr>
          <a:xfrm>
            <a:off x="8343555" y="1706084"/>
            <a:ext cx="295232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Watch the video and discuss the points raised. </a:t>
            </a:r>
          </a:p>
          <a:p>
            <a:endParaRPr lang="en-GB" sz="2400" dirty="0"/>
          </a:p>
          <a:p>
            <a:r>
              <a:rPr lang="en-GB" sz="2400" dirty="0"/>
              <a:t>Is networking really that important? </a:t>
            </a:r>
          </a:p>
          <a:p>
            <a:endParaRPr lang="en-GB" sz="2400" dirty="0"/>
          </a:p>
          <a:p>
            <a:endParaRPr lang="en-GB" sz="2400" dirty="0"/>
          </a:p>
        </p:txBody>
      </p:sp>
      <p:pic>
        <p:nvPicPr>
          <p:cNvPr id="5" name="Online Media 4" title="The Power of Networking | Morgan Waller | TEDxNMU">
            <a:hlinkClick r:id="" action="ppaction://media"/>
            <a:extLst>
              <a:ext uri="{FF2B5EF4-FFF2-40B4-BE49-F238E27FC236}">
                <a16:creationId xmlns:a16="http://schemas.microsoft.com/office/drawing/2014/main" id="{8C69EA88-696A-D04D-5078-FB35164EBEF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07368" y="908720"/>
            <a:ext cx="7470935" cy="4221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8490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BD8CB0-1D3F-41AE-60EC-F3B14C13CA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you maximise networking events?</a:t>
            </a:r>
          </a:p>
        </p:txBody>
      </p:sp>
      <p:pic>
        <p:nvPicPr>
          <p:cNvPr id="7" name="Content Placeholder 6" descr="A blue rectangle with white text&#10;&#10;AI-generated content may be incorrect.">
            <a:extLst>
              <a:ext uri="{FF2B5EF4-FFF2-40B4-BE49-F238E27FC236}">
                <a16:creationId xmlns:a16="http://schemas.microsoft.com/office/drawing/2014/main" id="{C24EE146-E85D-7D19-0AFC-A0286CE2F4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 bwMode="auto">
          <a:xfrm>
            <a:off x="1127448" y="2569188"/>
            <a:ext cx="4217922" cy="31656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 descr="A close up of a message&#10;&#10;AI-generated content may be incorrect.">
            <a:extLst>
              <a:ext uri="{FF2B5EF4-FFF2-40B4-BE49-F238E27FC236}">
                <a16:creationId xmlns:a16="http://schemas.microsoft.com/office/drawing/2014/main" id="{958A1A29-CB1A-9909-7C54-384E07B6D9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9416" y="1623864"/>
            <a:ext cx="6668431" cy="83831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C6E8D84-6618-CAAA-09EE-FB9B68850CDC}"/>
              </a:ext>
            </a:extLst>
          </p:cNvPr>
          <p:cNvSpPr txBox="1"/>
          <p:nvPr/>
        </p:nvSpPr>
        <p:spPr>
          <a:xfrm>
            <a:off x="5879976" y="2569188"/>
            <a:ext cx="547260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Access the DOs and DON’Ts resource.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In pairs or small groups, watch the video.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u="sng" dirty="0"/>
              <a:t>Note down three tips </a:t>
            </a:r>
            <a:r>
              <a:rPr lang="en-GB" sz="2400" dirty="0"/>
              <a:t>that you think are most important to remember?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01897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628B2-AAD4-7674-5CC2-F66887FE1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492896"/>
            <a:ext cx="10972800" cy="11430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Explore your personal brand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2747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6E2687BD-A345-C69C-F01B-58C2D1A1F4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4072C302-AAB6-484D-84F8-990DA7DEBCEF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pic>
        <p:nvPicPr>
          <p:cNvPr id="5" name="Picture 4" descr="A blue and white logo&#10;&#10;AI-generated content may be incorrect.">
            <a:extLst>
              <a:ext uri="{FF2B5EF4-FFF2-40B4-BE49-F238E27FC236}">
                <a16:creationId xmlns:a16="http://schemas.microsoft.com/office/drawing/2014/main" id="{56E350A0-B1FE-65F5-79B7-E72B9125B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5062" y="692696"/>
            <a:ext cx="2014991" cy="200373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A2DFC57-448E-0EAA-9644-B7BF0EDFE7F9}"/>
              </a:ext>
            </a:extLst>
          </p:cNvPr>
          <p:cNvSpPr txBox="1"/>
          <p:nvPr/>
        </p:nvSpPr>
        <p:spPr>
          <a:xfrm>
            <a:off x="3268755" y="1158977"/>
            <a:ext cx="84791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LinkedIn is an important online networking site for professionals. </a:t>
            </a:r>
          </a:p>
        </p:txBody>
      </p:sp>
      <p:pic>
        <p:nvPicPr>
          <p:cNvPr id="9" name="Picture 8" descr="A hand holding a phone&#10;&#10;AI-generated content may be incorrect.">
            <a:extLst>
              <a:ext uri="{FF2B5EF4-FFF2-40B4-BE49-F238E27FC236}">
                <a16:creationId xmlns:a16="http://schemas.microsoft.com/office/drawing/2014/main" id="{834F9B8E-7843-CFCF-969A-69AFAA39AD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305" y="2223289"/>
            <a:ext cx="6239746" cy="281026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F20ECD6-7083-8D51-064C-0CA909C089A7}"/>
              </a:ext>
            </a:extLst>
          </p:cNvPr>
          <p:cNvSpPr txBox="1"/>
          <p:nvPr/>
        </p:nvSpPr>
        <p:spPr>
          <a:xfrm>
            <a:off x="479376" y="3429000"/>
            <a:ext cx="40324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In groups or independently: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access the resources.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complete the </a:t>
            </a:r>
            <a:r>
              <a:rPr lang="en-GB" sz="2400" dirty="0" err="1"/>
              <a:t>MyCareer</a:t>
            </a:r>
            <a:r>
              <a:rPr lang="en-GB" sz="2400" dirty="0"/>
              <a:t> training tool. </a:t>
            </a:r>
          </a:p>
        </p:txBody>
      </p:sp>
      <p:pic>
        <p:nvPicPr>
          <p:cNvPr id="12" name="Picture 11" descr="A qr code with black dots&#10;&#10;AI-generated content may be incorrect.">
            <a:extLst>
              <a:ext uri="{FF2B5EF4-FFF2-40B4-BE49-F238E27FC236}">
                <a16:creationId xmlns:a16="http://schemas.microsoft.com/office/drawing/2014/main" id="{04D1A267-8998-090F-3883-99E0B4F0A31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48572" y="2744766"/>
            <a:ext cx="2935213" cy="2935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40263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43273607-4BC4-94C3-C14A-F747E4E0A4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7A591C4E-A714-71B9-F791-5BF59B39E217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8D837D1-16B4-EFD3-8C5A-7BE03E02F40B}"/>
              </a:ext>
            </a:extLst>
          </p:cNvPr>
          <p:cNvSpPr txBox="1"/>
          <p:nvPr/>
        </p:nvSpPr>
        <p:spPr>
          <a:xfrm>
            <a:off x="930720" y="637528"/>
            <a:ext cx="468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Share and discuss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C2EDF6-11D2-EC5A-BCF7-D98E69B4FC70}"/>
              </a:ext>
            </a:extLst>
          </p:cNvPr>
          <p:cNvSpPr txBox="1"/>
          <p:nvPr/>
        </p:nvSpPr>
        <p:spPr>
          <a:xfrm>
            <a:off x="930720" y="1772816"/>
            <a:ext cx="468052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What were your quiz results? </a:t>
            </a:r>
          </a:p>
          <a:p>
            <a:endParaRPr lang="en-GB" sz="2400" dirty="0"/>
          </a:p>
          <a:p>
            <a:r>
              <a:rPr lang="en-GB" sz="2400" dirty="0"/>
              <a:t>Reflect on what you learned from this LinkedIn focused activity.  </a:t>
            </a:r>
          </a:p>
          <a:p>
            <a:endParaRPr lang="en-GB" sz="2400" dirty="0"/>
          </a:p>
          <a:p>
            <a:r>
              <a:rPr lang="en-GB" sz="2400" dirty="0"/>
              <a:t>Which points did you find surprising? </a:t>
            </a:r>
          </a:p>
          <a:p>
            <a:endParaRPr lang="en-GB" sz="2400" dirty="0"/>
          </a:p>
          <a:p>
            <a:r>
              <a:rPr lang="en-GB" sz="2400" dirty="0"/>
              <a:t>Which points will you apply in the future?</a:t>
            </a:r>
          </a:p>
        </p:txBody>
      </p:sp>
      <p:pic>
        <p:nvPicPr>
          <p:cNvPr id="4" name="Picture 3" descr="A finger touching a cell phone&#10;&#10;AI-generated content may be incorrect.">
            <a:extLst>
              <a:ext uri="{FF2B5EF4-FFF2-40B4-BE49-F238E27FC236}">
                <a16:creationId xmlns:a16="http://schemas.microsoft.com/office/drawing/2014/main" id="{66D8B4C8-A0E2-AD44-D5DD-D617CABD45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1906" y="985619"/>
            <a:ext cx="3705003" cy="1651293"/>
          </a:xfrm>
          <a:prstGeom prst="rect">
            <a:avLst/>
          </a:prstGeom>
        </p:spPr>
      </p:pic>
      <p:pic>
        <p:nvPicPr>
          <p:cNvPr id="8" name="Picture 7" descr="A logo with black text&#10;&#10;AI-generated content may be incorrect.">
            <a:extLst>
              <a:ext uri="{FF2B5EF4-FFF2-40B4-BE49-F238E27FC236}">
                <a16:creationId xmlns:a16="http://schemas.microsoft.com/office/drawing/2014/main" id="{2630211E-1FAE-511E-3F8B-45D0AF9B1B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00256" y="2314419"/>
            <a:ext cx="1724266" cy="1114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45611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17C30-898E-2504-C749-4DAF5F1FD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400" y="2286000"/>
            <a:ext cx="10972800" cy="1143000"/>
          </a:xfrm>
        </p:spPr>
        <p:txBody>
          <a:bodyPr/>
          <a:lstStyle/>
          <a:p>
            <a:r>
              <a:rPr lang="en-GB" altLang="en-US" dirty="0"/>
              <a:t>Evaluating LinkedIn Profile examples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84575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5C243732-FA3B-A311-F3C9-B4FC329C69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B98FA111-D6D4-F47B-D5A0-3347855F73BE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BF7807-731E-7F04-67BA-E4DF5888DCFB}"/>
              </a:ext>
            </a:extLst>
          </p:cNvPr>
          <p:cNvSpPr txBox="1"/>
          <p:nvPr/>
        </p:nvSpPr>
        <p:spPr>
          <a:xfrm>
            <a:off x="355479" y="620688"/>
            <a:ext cx="11089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LinkedIn Etiquette.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696CF4B-F596-19E1-2F62-A677B77F285D}"/>
              </a:ext>
            </a:extLst>
          </p:cNvPr>
          <p:cNvSpPr txBox="1"/>
          <p:nvPr/>
        </p:nvSpPr>
        <p:spPr>
          <a:xfrm>
            <a:off x="839416" y="2204864"/>
            <a:ext cx="367240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Before we evaluate four profiles.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 Watch the video about LinkedIn etiquette.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Make notes on the key pieces of advice. </a:t>
            </a:r>
          </a:p>
        </p:txBody>
      </p:sp>
      <p:pic>
        <p:nvPicPr>
          <p:cNvPr id="7" name="Picture 6" descr="A blue and white sign with a play button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7B9F4E9A-02D3-911A-8E3E-81EAF1D75A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709230"/>
            <a:ext cx="5058481" cy="2991267"/>
          </a:xfrm>
          <a:prstGeom prst="rect">
            <a:avLst/>
          </a:prstGeom>
        </p:spPr>
      </p:pic>
      <p:pic>
        <p:nvPicPr>
          <p:cNvPr id="9" name="Picture 8" descr="A qr code with dots&#10;&#10;AI-generated content may be incorrect.">
            <a:extLst>
              <a:ext uri="{FF2B5EF4-FFF2-40B4-BE49-F238E27FC236}">
                <a16:creationId xmlns:a16="http://schemas.microsoft.com/office/drawing/2014/main" id="{1B45B55A-329F-1F02-AEE6-FDF56FF6C61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68408" y="3068960"/>
            <a:ext cx="2207568" cy="2207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24907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86168-501D-B117-9FA4-3383006FB2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Evaluate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3DC975D-5515-1CF2-F0E5-C858E33A91C3}"/>
              </a:ext>
            </a:extLst>
          </p:cNvPr>
          <p:cNvSpPr txBox="1"/>
          <p:nvPr/>
        </p:nvSpPr>
        <p:spPr>
          <a:xfrm>
            <a:off x="6096000" y="1417638"/>
            <a:ext cx="54864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You have been provided with four examples of LinkedIn profiles. </a:t>
            </a:r>
          </a:p>
          <a:p>
            <a:endParaRPr lang="en-GB" sz="2400" dirty="0"/>
          </a:p>
          <a:p>
            <a:r>
              <a:rPr lang="en-GB" sz="2400" dirty="0"/>
              <a:t>Working in pairs or small groups: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Read each profile.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Evaluate the strengths and weaknesses of each.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Which Do’s and Don’t did they adhere to? </a:t>
            </a:r>
          </a:p>
        </p:txBody>
      </p:sp>
      <p:pic>
        <p:nvPicPr>
          <p:cNvPr id="5" name="Picture 4" descr="A collage of a group of people&#10;&#10;AI-generated content may be incorrect.">
            <a:extLst>
              <a:ext uri="{FF2B5EF4-FFF2-40B4-BE49-F238E27FC236}">
                <a16:creationId xmlns:a16="http://schemas.microsoft.com/office/drawing/2014/main" id="{46371817-EE1A-2902-4375-3A4C8EC612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654" y="846138"/>
            <a:ext cx="4115374" cy="2962688"/>
          </a:xfrm>
          <a:prstGeom prst="rect">
            <a:avLst/>
          </a:prstGeom>
        </p:spPr>
      </p:pic>
      <p:pic>
        <p:nvPicPr>
          <p:cNvPr id="9" name="Picture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FC7EDB9-DFDF-C255-C38A-9B4232916F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51584" y="3041737"/>
            <a:ext cx="2838846" cy="2419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10305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9C24C-A294-A404-9684-103631E6E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552" y="404664"/>
            <a:ext cx="5918448" cy="1143000"/>
          </a:xfrm>
        </p:spPr>
        <p:txBody>
          <a:bodyPr/>
          <a:lstStyle/>
          <a:p>
            <a:r>
              <a:rPr lang="en-GB" altLang="en-US" dirty="0"/>
              <a:t>Share and reflect</a:t>
            </a:r>
            <a:endParaRPr lang="en-GB" dirty="0"/>
          </a:p>
        </p:txBody>
      </p:sp>
      <p:pic>
        <p:nvPicPr>
          <p:cNvPr id="4" name="Picture 3" descr="A screenshot of a social media post&#10;&#10;AI-generated content may be incorrect.">
            <a:extLst>
              <a:ext uri="{FF2B5EF4-FFF2-40B4-BE49-F238E27FC236}">
                <a16:creationId xmlns:a16="http://schemas.microsoft.com/office/drawing/2014/main" id="{62DB4400-2726-C409-4458-FACBCBC485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392" y="1666629"/>
            <a:ext cx="6925642" cy="3524742"/>
          </a:xfrm>
          <a:prstGeom prst="rect">
            <a:avLst/>
          </a:prstGeom>
        </p:spPr>
      </p:pic>
      <p:pic>
        <p:nvPicPr>
          <p:cNvPr id="6" name="Picture 5" descr="A logo with a sun in the background&#10;&#10;AI-generated content may be incorrect.">
            <a:extLst>
              <a:ext uri="{FF2B5EF4-FFF2-40B4-BE49-F238E27FC236}">
                <a16:creationId xmlns:a16="http://schemas.microsoft.com/office/drawing/2014/main" id="{D1A79F67-69D8-762D-9896-E57E857099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7928" y="4017250"/>
            <a:ext cx="1974753" cy="118252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63E7100-0837-C47F-436B-18C0809C161C}"/>
              </a:ext>
            </a:extLst>
          </p:cNvPr>
          <p:cNvSpPr txBox="1"/>
          <p:nvPr/>
        </p:nvSpPr>
        <p:spPr>
          <a:xfrm>
            <a:off x="7752184" y="431922"/>
            <a:ext cx="3974232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Access the session Padlet via Moodle. </a:t>
            </a:r>
          </a:p>
          <a:p>
            <a:endParaRPr lang="en-GB" sz="2400" dirty="0"/>
          </a:p>
          <a:p>
            <a:pPr marL="285750" indent="-285750">
              <a:buFontTx/>
              <a:buChar char="-"/>
            </a:pPr>
            <a:r>
              <a:rPr lang="en-GB" sz="2400" dirty="0"/>
              <a:t>Add a post about good points of one or two profiles. </a:t>
            </a:r>
          </a:p>
          <a:p>
            <a:pPr marL="285750" indent="-285750">
              <a:buFontTx/>
              <a:buChar char="-"/>
            </a:pPr>
            <a:r>
              <a:rPr lang="en-GB" sz="2400" dirty="0"/>
              <a:t>Add a post about the areas for improvement for one of your chosen profiles. </a:t>
            </a:r>
          </a:p>
          <a:p>
            <a:pPr marL="285750" indent="-285750">
              <a:buFontTx/>
              <a:buChar char="-"/>
            </a:pPr>
            <a:endParaRPr lang="en-GB" sz="2400" dirty="0"/>
          </a:p>
          <a:p>
            <a:pPr marL="285750" indent="-285750">
              <a:buFontTx/>
              <a:buChar char="-"/>
            </a:pPr>
            <a:r>
              <a:rPr lang="en-GB" sz="2400" dirty="0"/>
              <a:t>Use professional and constructive language. </a:t>
            </a:r>
          </a:p>
          <a:p>
            <a:pPr marL="285750" indent="-285750"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96080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36EC0-99DF-E52D-8C09-D3D4EDCD9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Reflect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E83C70-E180-851E-0D63-50B16152FE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600"/>
              <a:t>Do you have a LinkedIn profile or social media presence? </a:t>
            </a:r>
          </a:p>
          <a:p>
            <a:pPr>
              <a:lnSpc>
                <a:spcPct val="90000"/>
              </a:lnSpc>
            </a:pPr>
            <a:r>
              <a:rPr lang="en-GB" sz="2600"/>
              <a:t>Have you followed the advice given today? </a:t>
            </a:r>
          </a:p>
          <a:p>
            <a:pPr>
              <a:lnSpc>
                <a:spcPct val="90000"/>
              </a:lnSpc>
            </a:pPr>
            <a:r>
              <a:rPr lang="en-GB" sz="2600"/>
              <a:t>Will you adapt or develop your profiles? </a:t>
            </a:r>
          </a:p>
          <a:p>
            <a:pPr>
              <a:lnSpc>
                <a:spcPct val="90000"/>
              </a:lnSpc>
            </a:pPr>
            <a:endParaRPr lang="en-GB" sz="2600"/>
          </a:p>
          <a:p>
            <a:pPr>
              <a:lnSpc>
                <a:spcPct val="90000"/>
              </a:lnSpc>
            </a:pPr>
            <a:r>
              <a:rPr lang="en-GB" sz="2600"/>
              <a:t>Think about your personal brand, how would a stranger evaluate your profile?</a:t>
            </a:r>
          </a:p>
        </p:txBody>
      </p:sp>
      <p:pic>
        <p:nvPicPr>
          <p:cNvPr id="4" name="Picture 3" descr="A blue and white logo&#10;&#10;AI-generated content may be incorrect.">
            <a:extLst>
              <a:ext uri="{FF2B5EF4-FFF2-40B4-BE49-F238E27FC236}">
                <a16:creationId xmlns:a16="http://schemas.microsoft.com/office/drawing/2014/main" id="{F0B9FE1E-2214-C24D-6FE1-E94897853A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4275" y="1600201"/>
            <a:ext cx="4011449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79197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00D32-3EBD-5E7C-098A-286E347FF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Development Diary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1641A-DF7F-2CA4-F2A7-F9F2E2D6DF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565" y="1417638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There is no assessment attached to your Essential Skills sessions.  However, you should maintain a development diary.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After each week, add to your development diary (either on paper, within an online document, or journal app.)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/>
              <a:t>What should you include in a development diary? </a:t>
            </a:r>
          </a:p>
          <a:p>
            <a:pPr marL="0" indent="0">
              <a:buNone/>
            </a:pPr>
            <a:r>
              <a:rPr lang="en-GB" sz="2000" dirty="0"/>
              <a:t>Include: </a:t>
            </a:r>
          </a:p>
          <a:p>
            <a:pPr>
              <a:buFontTx/>
              <a:buChar char="-"/>
            </a:pPr>
            <a:r>
              <a:rPr lang="en-GB" sz="2000" dirty="0"/>
              <a:t>What you have done in your session. </a:t>
            </a:r>
          </a:p>
          <a:p>
            <a:pPr>
              <a:buFontTx/>
              <a:buChar char="-"/>
            </a:pPr>
            <a:r>
              <a:rPr lang="en-GB" sz="2000" dirty="0"/>
              <a:t>What key points have you learned. </a:t>
            </a:r>
          </a:p>
          <a:p>
            <a:pPr>
              <a:buFontTx/>
              <a:buChar char="-"/>
            </a:pPr>
            <a:r>
              <a:rPr lang="en-GB" sz="2000" dirty="0"/>
              <a:t>How you intend to apply learnings to your module assessments and onward professional development. </a:t>
            </a:r>
          </a:p>
        </p:txBody>
      </p:sp>
    </p:spTree>
    <p:extLst>
      <p:ext uri="{BB962C8B-B14F-4D97-AF65-F5344CB8AC3E}">
        <p14:creationId xmlns:p14="http://schemas.microsoft.com/office/powerpoint/2010/main" val="4619089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4B64818-EEDB-45A9-B157-A1897F85A7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64152" y="188640"/>
            <a:ext cx="3834734" cy="2313623"/>
          </a:xfrm>
          <a:prstGeom prst="rect">
            <a:avLst/>
          </a:prstGeom>
        </p:spPr>
      </p:pic>
      <p:sp>
        <p:nvSpPr>
          <p:cNvPr id="3" name="TextBox 15">
            <a:extLst>
              <a:ext uri="{FF2B5EF4-FFF2-40B4-BE49-F238E27FC236}">
                <a16:creationId xmlns:a16="http://schemas.microsoft.com/office/drawing/2014/main" id="{698E26B7-06E6-4E8D-BCA4-AC5CB33DD9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0470" y="1241292"/>
            <a:ext cx="4905943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GB" sz="6000" b="1" dirty="0"/>
              <a:t> </a:t>
            </a:r>
            <a:r>
              <a:rPr lang="en-GB" sz="5800" b="1" dirty="0"/>
              <a:t>Traffic Light </a:t>
            </a:r>
            <a:r>
              <a:rPr lang="en-GB" sz="7200" b="1" i="1" dirty="0">
                <a:solidFill>
                  <a:srgbClr val="FF0000"/>
                </a:solidFill>
                <a:latin typeface="Bradley Hand ITC" pitchFamily="66" charset="0"/>
              </a:rPr>
              <a:t>it</a:t>
            </a:r>
          </a:p>
        </p:txBody>
      </p:sp>
      <p:pic>
        <p:nvPicPr>
          <p:cNvPr id="4" name="Picture 3" descr="http://png.findicons.com/files/icons/2320/x_mac_general/400/traffic_lights.png">
            <a:hlinkClick r:id="" action="ppaction://noaction"/>
            <a:extLst>
              <a:ext uri="{FF2B5EF4-FFF2-40B4-BE49-F238E27FC236}">
                <a16:creationId xmlns:a16="http://schemas.microsoft.com/office/drawing/2014/main" id="{1CAD5F91-34FE-4424-B0B2-B61CA01C61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92333"/>
            <a:ext cx="2663825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65DB7FD-CA57-4659-925E-56D89A7218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8887290"/>
              </p:ext>
            </p:extLst>
          </p:nvPr>
        </p:nvGraphicFramePr>
        <p:xfrm>
          <a:off x="2351584" y="3092333"/>
          <a:ext cx="9532398" cy="243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2612">
                  <a:extLst>
                    <a:ext uri="{9D8B030D-6E8A-4147-A177-3AD203B41FA5}">
                      <a16:colId xmlns:a16="http://schemas.microsoft.com/office/drawing/2014/main" val="2064328041"/>
                    </a:ext>
                  </a:extLst>
                </a:gridCol>
                <a:gridCol w="8129786">
                  <a:extLst>
                    <a:ext uri="{9D8B030D-6E8A-4147-A177-3AD203B41FA5}">
                      <a16:colId xmlns:a16="http://schemas.microsoft.com/office/drawing/2014/main" val="1982762199"/>
                    </a:ext>
                  </a:extLst>
                </a:gridCol>
              </a:tblGrid>
              <a:tr h="39026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i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Where is your learning at ?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01791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misunderstood some of the topics. (write down 2 questions that you need help with)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557702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Amber</a:t>
                      </a:r>
                      <a:r>
                        <a:rPr lang="en-GB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most of the topics so far (write down 1 question and 1 key theme you have understood)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35984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Green</a:t>
                      </a:r>
                      <a:r>
                        <a:rPr lang="en-GB" sz="2800" b="1" dirty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the topics so far (write down 2 key themes from the session to show your understanding)</a:t>
                      </a:r>
                      <a:endParaRPr lang="en-GB" sz="1800" b="0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26928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526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3938</TotalTime>
  <Words>891</Words>
  <Application>Microsoft Office PowerPoint</Application>
  <PresentationFormat>Widescreen</PresentationFormat>
  <Paragraphs>119</Paragraphs>
  <Slides>18</Slides>
  <Notes>8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Arial Rounded MT Bold</vt:lpstr>
      <vt:lpstr>Bradley Hand ITC</vt:lpstr>
      <vt:lpstr>Calibri</vt:lpstr>
      <vt:lpstr>Myriad Pro</vt:lpstr>
      <vt:lpstr>20140311PresentationUWTSDTemplate</vt:lpstr>
      <vt:lpstr>Essential Skills  </vt:lpstr>
      <vt:lpstr>Essential Skills: Session Descriptions</vt:lpstr>
      <vt:lpstr>Essential Skills: Session Descriptions</vt:lpstr>
      <vt:lpstr>Session Objectives </vt:lpstr>
      <vt:lpstr>Session Schedule</vt:lpstr>
      <vt:lpstr>Understanding Networking</vt:lpstr>
      <vt:lpstr>PowerPoint Presentation</vt:lpstr>
      <vt:lpstr>How do you maximise networking events?</vt:lpstr>
      <vt:lpstr>Explore your personal brand</vt:lpstr>
      <vt:lpstr>PowerPoint Presentation</vt:lpstr>
      <vt:lpstr>PowerPoint Presentation</vt:lpstr>
      <vt:lpstr>Evaluating LinkedIn Profile examples</vt:lpstr>
      <vt:lpstr>PowerPoint Presentation</vt:lpstr>
      <vt:lpstr>Evaluate </vt:lpstr>
      <vt:lpstr>Share and reflect</vt:lpstr>
      <vt:lpstr>Reflect</vt:lpstr>
      <vt:lpstr>Development Diary</vt:lpstr>
      <vt:lpstr>PowerPoint Presentation</vt:lpstr>
    </vt:vector>
  </TitlesOfParts>
  <Company>University of Chester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and Development</dc:title>
  <dc:creator>kasia</dc:creator>
  <cp:lastModifiedBy>Beau Academic</cp:lastModifiedBy>
  <cp:revision>178</cp:revision>
  <dcterms:created xsi:type="dcterms:W3CDTF">2011-02-08T13:37:54Z</dcterms:created>
  <dcterms:modified xsi:type="dcterms:W3CDTF">2026-02-01T21:49:40Z</dcterms:modified>
</cp:coreProperties>
</file>