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1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4342A5-7B0B-CD4B-8D4B-C28FB6F1B35D}" v="1" dt="2026-06-03T08:24:32.9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inomso Nwagboso" userId="S::c.nwagboso@uwtsd.ac.uk::bbd2a928-fa98-4c02-bd50-8ce51b56f131" providerId="AD" clId="Web-{E0EF7C6E-A489-FFC1-46EF-28CE1BD725C5}"/>
    <pc:docChg chg="modSld">
      <pc:chgData name="Chinomso Nwagboso" userId="S::c.nwagboso@uwtsd.ac.uk::bbd2a928-fa98-4c02-bd50-8ce51b56f131" providerId="AD" clId="Web-{E0EF7C6E-A489-FFC1-46EF-28CE1BD725C5}" dt="2026-05-31T09:04:47.787" v="92" actId="20577"/>
      <pc:docMkLst>
        <pc:docMk/>
      </pc:docMkLst>
      <pc:sldChg chg="modSp">
        <pc:chgData name="Chinomso Nwagboso" userId="S::c.nwagboso@uwtsd.ac.uk::bbd2a928-fa98-4c02-bd50-8ce51b56f131" providerId="AD" clId="Web-{E0EF7C6E-A489-FFC1-46EF-28CE1BD725C5}" dt="2026-05-31T08:59:54.170" v="0" actId="20577"/>
        <pc:sldMkLst>
          <pc:docMk/>
          <pc:sldMk cId="0" sldId="260"/>
        </pc:sldMkLst>
        <pc:spChg chg="mod">
          <ac:chgData name="Chinomso Nwagboso" userId="S::c.nwagboso@uwtsd.ac.uk::bbd2a928-fa98-4c02-bd50-8ce51b56f131" providerId="AD" clId="Web-{E0EF7C6E-A489-FFC1-46EF-28CE1BD725C5}" dt="2026-05-31T08:59:54.170" v="0" actId="20577"/>
          <ac:spMkLst>
            <pc:docMk/>
            <pc:sldMk cId="0" sldId="260"/>
            <ac:spMk id="7" creationId="{00000000-0000-0000-0000-000000000000}"/>
          </ac:spMkLst>
        </pc:spChg>
      </pc:sldChg>
      <pc:sldChg chg="modSp">
        <pc:chgData name="Chinomso Nwagboso" userId="S::c.nwagboso@uwtsd.ac.uk::bbd2a928-fa98-4c02-bd50-8ce51b56f131" providerId="AD" clId="Web-{E0EF7C6E-A489-FFC1-46EF-28CE1BD725C5}" dt="2026-05-31T09:02:55.294" v="66" actId="20577"/>
        <pc:sldMkLst>
          <pc:docMk/>
          <pc:sldMk cId="0" sldId="264"/>
        </pc:sldMkLst>
        <pc:spChg chg="mod">
          <ac:chgData name="Chinomso Nwagboso" userId="S::c.nwagboso@uwtsd.ac.uk::bbd2a928-fa98-4c02-bd50-8ce51b56f131" providerId="AD" clId="Web-{E0EF7C6E-A489-FFC1-46EF-28CE1BD725C5}" dt="2026-05-31T09:02:55.294" v="66" actId="20577"/>
          <ac:spMkLst>
            <pc:docMk/>
            <pc:sldMk cId="0" sldId="264"/>
            <ac:spMk id="6" creationId="{00000000-0000-0000-0000-000000000000}"/>
          </ac:spMkLst>
        </pc:spChg>
      </pc:sldChg>
      <pc:sldChg chg="modSp">
        <pc:chgData name="Chinomso Nwagboso" userId="S::c.nwagboso@uwtsd.ac.uk::bbd2a928-fa98-4c02-bd50-8ce51b56f131" providerId="AD" clId="Web-{E0EF7C6E-A489-FFC1-46EF-28CE1BD725C5}" dt="2026-05-31T09:04:17.050" v="78" actId="20577"/>
        <pc:sldMkLst>
          <pc:docMk/>
          <pc:sldMk cId="0" sldId="271"/>
        </pc:sldMkLst>
        <pc:spChg chg="mod">
          <ac:chgData name="Chinomso Nwagboso" userId="S::c.nwagboso@uwtsd.ac.uk::bbd2a928-fa98-4c02-bd50-8ce51b56f131" providerId="AD" clId="Web-{E0EF7C6E-A489-FFC1-46EF-28CE1BD725C5}" dt="2026-05-31T09:04:17.050" v="78" actId="20577"/>
          <ac:spMkLst>
            <pc:docMk/>
            <pc:sldMk cId="0" sldId="271"/>
            <ac:spMk id="6" creationId="{00000000-0000-0000-0000-000000000000}"/>
          </ac:spMkLst>
        </pc:spChg>
      </pc:sldChg>
      <pc:sldChg chg="modSp">
        <pc:chgData name="Chinomso Nwagboso" userId="S::c.nwagboso@uwtsd.ac.uk::bbd2a928-fa98-4c02-bd50-8ce51b56f131" providerId="AD" clId="Web-{E0EF7C6E-A489-FFC1-46EF-28CE1BD725C5}" dt="2026-05-31T09:04:47.787" v="92" actId="20577"/>
        <pc:sldMkLst>
          <pc:docMk/>
          <pc:sldMk cId="0" sldId="272"/>
        </pc:sldMkLst>
        <pc:spChg chg="mod">
          <ac:chgData name="Chinomso Nwagboso" userId="S::c.nwagboso@uwtsd.ac.uk::bbd2a928-fa98-4c02-bd50-8ce51b56f131" providerId="AD" clId="Web-{E0EF7C6E-A489-FFC1-46EF-28CE1BD725C5}" dt="2026-05-31T09:04:47.787" v="92" actId="20577"/>
          <ac:spMkLst>
            <pc:docMk/>
            <pc:sldMk cId="0" sldId="272"/>
            <ac:spMk id="5" creationId="{00000000-0000-0000-0000-000000000000}"/>
          </ac:spMkLst>
        </pc:spChg>
      </pc:sldChg>
    </pc:docChg>
  </pc:docChgLst>
  <pc:docChgLst>
    <pc:chgData name="Chinomso Nwagboso" userId="S::c.nwagboso@uwtsd.ac.uk::bbd2a928-fa98-4c02-bd50-8ce51b56f131" providerId="AD" clId="Web-{B54342A5-7B0B-CD4B-8D4B-C28FB6F1B35D}"/>
    <pc:docChg chg="delSld">
      <pc:chgData name="Chinomso Nwagboso" userId="S::c.nwagboso@uwtsd.ac.uk::bbd2a928-fa98-4c02-bd50-8ce51b56f131" providerId="AD" clId="Web-{B54342A5-7B0B-CD4B-8D4B-C28FB6F1B35D}" dt="2026-06-03T08:24:32.997" v="0"/>
      <pc:docMkLst>
        <pc:docMk/>
      </pc:docMkLst>
      <pc:sldChg chg="del">
        <pc:chgData name="Chinomso Nwagboso" userId="S::c.nwagboso@uwtsd.ac.uk::bbd2a928-fa98-4c02-bd50-8ce51b56f131" providerId="AD" clId="Web-{B54342A5-7B0B-CD4B-8D4B-C28FB6F1B35D}" dt="2026-06-03T08:24:32.997" v="0"/>
        <pc:sldMkLst>
          <pc:docMk/>
          <pc:sldMk cId="0" sldId="25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AD6DC1-1672-4BA3-AC95-504EE126E179}" type="datetimeFigureOut">
              <a:t>6/3/2026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DBD709-4E63-48F2-B42A-A8EC21017C3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6304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840480" y="1417320"/>
            <a:ext cx="7863840" cy="640080"/>
          </a:xfrm>
          <a:prstGeom prst="roundRect">
            <a:avLst>
              <a:gd name="adj" fmla="val 11429"/>
            </a:avLst>
          </a:prstGeom>
          <a:solidFill>
            <a:srgbClr val="FFFFFF">
              <a:alpha val="92000"/>
            </a:srgbClr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840480" y="1417320"/>
            <a:ext cx="78638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 (Hons) Leadership and Management Skills for the Workplace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3840480" y="2331720"/>
            <a:ext cx="78638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kern="0" spc="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LCLM 5004</a:t>
            </a:r>
            <a:endParaRPr lang="en-US" sz="3600" dirty="0"/>
          </a:p>
        </p:txBody>
      </p:sp>
      <p:sp>
        <p:nvSpPr>
          <p:cNvPr id="5" name="Text 3"/>
          <p:cNvSpPr/>
          <p:nvPr/>
        </p:nvSpPr>
        <p:spPr>
          <a:xfrm>
            <a:off x="3840480" y="2880360"/>
            <a:ext cx="78638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Managing Business Information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3840480" y="3611880"/>
            <a:ext cx="78638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4: Business Intelligence and Analytics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3840480" y="4800600"/>
            <a:ext cx="7863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 Oluwaseun (Olu) Adegbite   |   Dr Chinomso Nwagboso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3840480" y="5166360"/>
            <a:ext cx="7863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Jan – Mar 2026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  •  Slide 3 / 20</a:t>
            </a:r>
            <a:endParaRPr lang="en-US" sz="1000" dirty="0"/>
          </a:p>
        </p:txBody>
      </p:sp>
      <p:sp>
        <p:nvSpPr>
          <p:cNvPr id="3" name="Shape 1"/>
          <p:cNvSpPr/>
          <p:nvPr/>
        </p:nvSpPr>
        <p:spPr>
          <a:xfrm>
            <a:off x="914400" y="2377440"/>
            <a:ext cx="164592" cy="182880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1280160" y="2377440"/>
            <a:ext cx="963137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800" i="1" dirty="0">
                <a:solidFill>
                  <a:srgbClr val="1F7A9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Session 1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1280160" y="2926080"/>
            <a:ext cx="9631375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Intelligence: Architecture, Analytics and Tools</a:t>
            </a:r>
            <a:endParaRPr lang="en-US" sz="3800" dirty="0"/>
          </a:p>
        </p:txBody>
      </p:sp>
      <p:sp>
        <p:nvSpPr>
          <p:cNvPr id="6" name="Text 4"/>
          <p:cNvSpPr/>
          <p:nvPr/>
        </p:nvSpPr>
        <p:spPr>
          <a:xfrm>
            <a:off x="1280160" y="4297680"/>
            <a:ext cx="963137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Turning operational data into management insight.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  •  Slide 4 / 20</a:t>
            </a:r>
            <a:endParaRPr lang="en-US" sz="1000" dirty="0"/>
          </a:p>
        </p:txBody>
      </p:sp>
      <p:sp>
        <p:nvSpPr>
          <p:cNvPr id="3" name="Text 1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Opening Provocation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14400" y="1828800"/>
            <a:ext cx="13716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2000" b="1" dirty="0">
                <a:solidFill>
                  <a:srgbClr val="2E9CC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“</a:t>
            </a:r>
            <a:endParaRPr lang="en-US" sz="12000" dirty="0"/>
          </a:p>
        </p:txBody>
      </p:sp>
      <p:sp>
        <p:nvSpPr>
          <p:cNvPr id="6" name="Text 4"/>
          <p:cNvSpPr/>
          <p:nvPr/>
        </p:nvSpPr>
        <p:spPr>
          <a:xfrm>
            <a:off x="2011680" y="2194560"/>
            <a:ext cx="9082735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2600" i="1" dirty="0">
                <a:solidFill>
                  <a:srgbClr val="0E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"Without data, you are just another person with an opinion."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2011680" y="4572000"/>
            <a:ext cx="908273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W. Edwards Deming, Quality Management Pioneer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Business Intelligence?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  •  Slide 5 / 20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35204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1800" b="1" dirty="0">
                <a:solidFill>
                  <a:srgbClr val="1F3864"/>
                </a:solidFill>
              </a:rPr>
              <a:t>Business Intelligence (BI) refers to the technologies, processes and practices for collecting, integrating, analysing and presenting business information to support better decision-making.</a:t>
            </a:r>
            <a:endParaRPr lang="en-US" sz="18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800" i="1" dirty="0">
                <a:solidFill>
                  <a:srgbClr val="595959"/>
                </a:solidFill>
              </a:rPr>
              <a:t>Laudon and Laudon (2022): BI is the "infrastructure for warehousing, integrating, reporting and analysing data that comes from the business environment."</a:t>
            </a:r>
            <a:endParaRPr lang="en-US" sz="1800" dirty="0"/>
          </a:p>
          <a:p>
            <a:pPr marL="0" indent="0">
              <a:spcBef>
                <a:spcPts val="600"/>
              </a:spcBef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BI is not a single system – it is an ecosystem</a:t>
            </a:r>
            <a:endParaRPr lang="en-US" sz="18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sz="1600" dirty="0">
                <a:solidFill>
                  <a:srgbClr val="595959"/>
                </a:solidFill>
              </a:rPr>
              <a:t>Data sources → Data warehouse → Analytics tools → Dashboards and reports → Decision-makers</a:t>
            </a:r>
            <a:endParaRPr lang="en-US" sz="1800" dirty="0"/>
          </a:p>
          <a:p>
            <a:pPr marL="0" indent="0">
              <a:spcBef>
                <a:spcPts val="600"/>
              </a:spcBef>
              <a:spcAft>
                <a:spcPts val="800"/>
              </a:spcAft>
              <a:buNone/>
            </a:pPr>
            <a:r>
              <a:rPr lang="en-US" sz="1800" i="1" dirty="0">
                <a:solidFill>
                  <a:srgbClr val="595959"/>
                </a:solidFill>
              </a:rPr>
              <a:t>The value of BI: turning large volumes of operational data into insight that managers can act on.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640080" y="5074920"/>
            <a:ext cx="10911535" cy="411480"/>
          </a:xfrm>
          <a:prstGeom prst="rect">
            <a:avLst/>
          </a:prstGeom>
          <a:solidFill>
            <a:srgbClr val="F2F8FB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77240" y="5074920"/>
            <a:ext cx="10637215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i="1" dirty="0">
                <a:solidFill>
                  <a:srgbClr val="0E2A4A"/>
                </a:solidFill>
                <a:latin typeface="Calibri"/>
                <a:ea typeface="Calibri"/>
                <a:cs typeface="Calibri"/>
              </a:rPr>
              <a:t>BI is the answer to </a:t>
            </a:r>
            <a:r>
              <a:rPr lang="en-US" sz="1300" i="1">
                <a:solidFill>
                  <a:srgbClr val="0E2A4A"/>
                </a:solidFill>
                <a:latin typeface="Calibri"/>
                <a:ea typeface="Calibri"/>
                <a:cs typeface="Calibri"/>
              </a:rPr>
              <a:t>slow, error-prone manual reporting problem.</a:t>
            </a:r>
            <a:endParaRPr lang="en-US" sz="1300">
              <a:latin typeface="Calibri"/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BI Architecture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  •  Slide 6 / 20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40233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US" sz="1800" b="1" dirty="0">
                <a:solidFill>
                  <a:srgbClr val="1F3864"/>
                </a:solidFill>
              </a:rPr>
              <a:t>The seven-layer BI stack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Data Sources: transactional databases (ERP, CRM, POS), external data, spreadsheets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ETL Process: Extract, Transform, Load – cleans and integrates data from multiple sources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Data Warehouse: central repository of integrated, historical data optimised for analysis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Data Marts: subject-specific subsets of the warehouse (Sales Mart, Finance Mart)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Analytics Layer: OLAP, ad-hoc querying, statistical modelling, machine learning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Presentation Layer: dashboards, reports, visualisations, alerts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End Users: business managers who make decisions based on BI outputs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Four Types of Analytics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  •  Slide 7 / 20</a:t>
            </a:r>
            <a:endParaRPr lang="en-US" sz="1000" dirty="0"/>
          </a:p>
        </p:txBody>
      </p:sp>
      <p:sp>
        <p:nvSpPr>
          <p:cNvPr id="5" name="Shape 3"/>
          <p:cNvSpPr/>
          <p:nvPr/>
        </p:nvSpPr>
        <p:spPr>
          <a:xfrm>
            <a:off x="640080" y="1554480"/>
            <a:ext cx="5341468" cy="1805940"/>
          </a:xfrm>
          <a:prstGeom prst="rect">
            <a:avLst/>
          </a:prstGeom>
          <a:solidFill>
            <a:srgbClr val="FFFFFF"/>
          </a:solidFill>
          <a:ln w="9525">
            <a:solidFill>
              <a:srgbClr val="BFBFBF"/>
            </a:solidFill>
            <a:prstDash val="solid"/>
          </a:ln>
          <a:effectLst>
            <a:outerShdw blurRad="76200" dist="25400" dir="5400000" algn="bl" rotWithShape="0">
              <a:srgbClr val="000000">
                <a:alpha val="10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640080" y="1554480"/>
            <a:ext cx="5341468" cy="502920"/>
          </a:xfrm>
          <a:prstGeom prst="rect">
            <a:avLst/>
          </a:prstGeom>
          <a:solidFill>
            <a:srgbClr val="1F7A9C"/>
          </a:solidFill>
          <a:ln w="12700">
            <a:solidFill>
              <a:srgbClr val="1F7A9C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77240" y="1554480"/>
            <a:ext cx="506714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DESCRIPTIVE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804672" y="2148840"/>
            <a:ext cx="5012284" cy="11201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1300" b="1" i="1" dirty="0">
                <a:solidFill>
                  <a:srgbClr val="1F1F1F"/>
                </a:solidFill>
              </a:rPr>
              <a:t>"What happened?"</a:t>
            </a:r>
            <a:endParaRPr lang="en-US" sz="13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300" dirty="0">
                <a:solidFill>
                  <a:srgbClr val="1F1F1F"/>
                </a:solidFill>
              </a:rPr>
              <a:t>Summarises historical data.</a:t>
            </a:r>
            <a:endParaRPr lang="en-US" sz="13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300" i="1" dirty="0">
                <a:solidFill>
                  <a:srgbClr val="1F1F1F"/>
                </a:solidFill>
              </a:rPr>
              <a:t>Example: monthly revenue by store.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6210148" y="1554480"/>
            <a:ext cx="5341468" cy="1805940"/>
          </a:xfrm>
          <a:prstGeom prst="rect">
            <a:avLst/>
          </a:prstGeom>
          <a:solidFill>
            <a:srgbClr val="FFFFFF"/>
          </a:solidFill>
          <a:ln w="9525">
            <a:solidFill>
              <a:srgbClr val="BFBFBF"/>
            </a:solidFill>
            <a:prstDash val="solid"/>
          </a:ln>
          <a:effectLst>
            <a:outerShdw blurRad="76200" dist="25400" dir="54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6210148" y="1554480"/>
            <a:ext cx="5341468" cy="5029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6347308" y="1554480"/>
            <a:ext cx="506714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DIAGNOSTIC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6374740" y="2148840"/>
            <a:ext cx="5012284" cy="11201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1300" b="1" i="1" dirty="0">
                <a:solidFill>
                  <a:srgbClr val="1F1F1F"/>
                </a:solidFill>
              </a:rPr>
              <a:t>"Why did it happen?"</a:t>
            </a:r>
            <a:endParaRPr lang="en-US" sz="13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300" dirty="0">
                <a:solidFill>
                  <a:srgbClr val="1F1F1F"/>
                </a:solidFill>
              </a:rPr>
              <a:t>Identifies root causes through drill-down and correlation.</a:t>
            </a:r>
            <a:endParaRPr lang="en-US" sz="13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300" i="1" dirty="0">
                <a:solidFill>
                  <a:srgbClr val="1F1F1F"/>
                </a:solidFill>
              </a:rPr>
              <a:t>Example: why did Store 7 underperform in Q3?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640080" y="3589020"/>
            <a:ext cx="5341468" cy="1805940"/>
          </a:xfrm>
          <a:prstGeom prst="rect">
            <a:avLst/>
          </a:prstGeom>
          <a:solidFill>
            <a:srgbClr val="FFFFFF"/>
          </a:solidFill>
          <a:ln w="9525">
            <a:solidFill>
              <a:srgbClr val="BFBFBF"/>
            </a:solidFill>
            <a:prstDash val="solid"/>
          </a:ln>
          <a:effectLst>
            <a:outerShdw blurRad="76200" dist="25400" dir="54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4" name="Shape 12"/>
          <p:cNvSpPr/>
          <p:nvPr/>
        </p:nvSpPr>
        <p:spPr>
          <a:xfrm>
            <a:off x="640080" y="3589020"/>
            <a:ext cx="5341468" cy="50292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777240" y="3589020"/>
            <a:ext cx="506714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PREDICTIVE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804672" y="4183380"/>
            <a:ext cx="5012284" cy="11201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1300" b="1" i="1" dirty="0">
                <a:solidFill>
                  <a:srgbClr val="1F1F1F"/>
                </a:solidFill>
              </a:rPr>
              <a:t>"What is likely to happen?"</a:t>
            </a:r>
            <a:endParaRPr lang="en-US" sz="13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300" dirty="0">
                <a:solidFill>
                  <a:srgbClr val="1F1F1F"/>
                </a:solidFill>
              </a:rPr>
              <a:t>Statistical models and ML to forecast.</a:t>
            </a:r>
            <a:endParaRPr lang="en-US" sz="13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300" i="1" dirty="0">
                <a:solidFill>
                  <a:srgbClr val="1F1F1F"/>
                </a:solidFill>
              </a:rPr>
              <a:t>Example: which customers may churn next month?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6210148" y="3589020"/>
            <a:ext cx="5341468" cy="1805940"/>
          </a:xfrm>
          <a:prstGeom prst="rect">
            <a:avLst/>
          </a:prstGeom>
          <a:solidFill>
            <a:srgbClr val="FFFFFF"/>
          </a:solidFill>
          <a:ln w="9525">
            <a:solidFill>
              <a:srgbClr val="BFBFBF"/>
            </a:solidFill>
            <a:prstDash val="solid"/>
          </a:ln>
          <a:effectLst>
            <a:outerShdw blurRad="76200" dist="25400" dir="54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8" name="Shape 16"/>
          <p:cNvSpPr/>
          <p:nvPr/>
        </p:nvSpPr>
        <p:spPr>
          <a:xfrm>
            <a:off x="6210148" y="3589020"/>
            <a:ext cx="5341468" cy="502920"/>
          </a:xfrm>
          <a:prstGeom prst="rect">
            <a:avLst/>
          </a:prstGeom>
          <a:solidFill>
            <a:srgbClr val="0E2A4A"/>
          </a:solidFill>
          <a:ln w="12700">
            <a:solidFill>
              <a:srgbClr val="0E2A4A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6347308" y="3589020"/>
            <a:ext cx="506714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PRESCRIPTIVE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6374740" y="4183380"/>
            <a:ext cx="5012284" cy="11201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1300" b="1" i="1" dirty="0">
                <a:solidFill>
                  <a:srgbClr val="1F1F1F"/>
                </a:solidFill>
              </a:rPr>
              <a:t>"What should we do?"</a:t>
            </a:r>
            <a:endParaRPr lang="en-US" sz="13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300" dirty="0">
                <a:solidFill>
                  <a:srgbClr val="1F1F1F"/>
                </a:solidFill>
              </a:rPr>
              <a:t>Recommends actions based on predicted outcomes.</a:t>
            </a:r>
            <a:endParaRPr lang="en-US" sz="13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300" i="1" dirty="0">
                <a:solidFill>
                  <a:srgbClr val="1F1F1F"/>
                </a:solidFill>
              </a:rPr>
              <a:t>Example: which customers should get a discount?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 Tools and Applications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  •  Slide 8 / 20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40233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Leading BI platforms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Microsoft Power BI: integrated with Microsoft 365, strong for SMEs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Tableau: industry-leading visualisation, used in large enterprises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Qlik Sense: associative data modelling, strong for complex analysis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Google Looker: cloud-native, integrates with Google BigQuery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SAP Analytics Cloud: integrated with SAP ERP, strong for manufacturing</a:t>
            </a:r>
            <a:endParaRPr lang="en-US" sz="2000" dirty="0"/>
          </a:p>
          <a:p>
            <a:pPr marL="0" indent="0">
              <a:spcBef>
                <a:spcPts val="600"/>
              </a:spcBef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Choosing a BI tool requires matching to: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User technical capability (self-service vs IT-managed)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Data volume and variety; integration with existing IS; cost and licensing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  •  Slide 9 / 20</a:t>
            </a:r>
            <a:endParaRPr lang="en-US" sz="1000" dirty="0"/>
          </a:p>
        </p:txBody>
      </p:sp>
      <p:sp>
        <p:nvSpPr>
          <p:cNvPr id="3" name="Shape 1"/>
          <p:cNvSpPr/>
          <p:nvPr/>
        </p:nvSpPr>
        <p:spPr>
          <a:xfrm>
            <a:off x="457200" y="411480"/>
            <a:ext cx="11277295" cy="685800"/>
          </a:xfrm>
          <a:prstGeom prst="rect">
            <a:avLst/>
          </a:prstGeom>
          <a:solidFill>
            <a:srgbClr val="FDB813"/>
          </a:solidFill>
          <a:ln w="12700">
            <a:solidFill>
              <a:srgbClr val="FDB813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411480"/>
            <a:ext cx="1127729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0E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ACTIVITY  •  Activity 1 – Analytics Maturity Assessment (15 minutes)</a:t>
            </a:r>
            <a:endParaRPr lang="en-US" sz="2200" dirty="0"/>
          </a:p>
        </p:txBody>
      </p:sp>
      <p:sp>
        <p:nvSpPr>
          <p:cNvPr id="5" name="Shape 3"/>
          <p:cNvSpPr/>
          <p:nvPr/>
        </p:nvSpPr>
        <p:spPr>
          <a:xfrm>
            <a:off x="457200" y="1280160"/>
            <a:ext cx="11277295" cy="4160520"/>
          </a:xfrm>
          <a:prstGeom prst="rect">
            <a:avLst/>
          </a:prstGeom>
          <a:solidFill>
            <a:srgbClr val="FFF7E6"/>
          </a:solidFill>
          <a:ln w="12700">
            <a:solidFill>
              <a:srgbClr val="FDB81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777240" y="1417320"/>
            <a:ext cx="10637215" cy="38862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1900" b="1" dirty="0">
                <a:solidFill>
                  <a:srgbClr val="0E2A4A"/>
                </a:solidFill>
              </a:rPr>
              <a:t>Brief – the Gartner Analytics Maturity Model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700" dirty="0">
                <a:solidFill>
                  <a:srgbClr val="1F1F1F"/>
                </a:solidFill>
              </a:rPr>
              <a:t>Level 1 – Descriptive: basic reporting from historical data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700" dirty="0">
                <a:solidFill>
                  <a:srgbClr val="1F1F1F"/>
                </a:solidFill>
              </a:rPr>
              <a:t>Level 2 – Diagnostic: drill-down analysis, identifying causes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700" dirty="0">
                <a:solidFill>
                  <a:srgbClr val="1F1F1F"/>
                </a:solidFill>
              </a:rPr>
              <a:t>Level 3 – Predictive: forecasting with statistical models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700" dirty="0">
                <a:solidFill>
                  <a:srgbClr val="1F1F1F"/>
                </a:solidFill>
              </a:rPr>
              <a:t>Level 4 – Prescriptive: automated recommendations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700" dirty="0">
                <a:solidFill>
                  <a:srgbClr val="1F1F1F"/>
                </a:solidFill>
              </a:rPr>
              <a:t>Level 5 – Cognitive: AI-driven autonomous decision-making</a:t>
            </a:r>
            <a:endParaRPr lang="en-US" sz="1900" dirty="0"/>
          </a:p>
          <a:p>
            <a:pPr marL="0" indent="0">
              <a:spcBef>
                <a:spcPts val="800"/>
              </a:spcBef>
              <a:spcAft>
                <a:spcPts val="600"/>
              </a:spcAft>
              <a:buNone/>
            </a:pPr>
            <a:r>
              <a:rPr lang="en-US" sz="1900" b="1" dirty="0">
                <a:solidFill>
                  <a:srgbClr val="0E2A4A"/>
                </a:solidFill>
              </a:rPr>
              <a:t>In groups of 3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>
                <a:solidFill>
                  <a:srgbClr val="1F1F1F"/>
                </a:solidFill>
              </a:rPr>
              <a:t>Where is the case study in assessment 2 on this maturity scale? Justify with evidence from the case.</a:t>
            </a:r>
            <a:endParaRPr lang="en-US" sz="190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>
                <a:solidFill>
                  <a:srgbClr val="1F1F1F"/>
                </a:solidFill>
              </a:rPr>
              <a:t>What level should they realistically aim for within 18 months and why?</a:t>
            </a:r>
            <a:endParaRPr lang="en-US" sz="190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 dirty="0">
                <a:solidFill>
                  <a:srgbClr val="1F1F1F"/>
                </a:solidFill>
              </a:rPr>
              <a:t>What would they need to invest in (data, people, technology) to get there?</a:t>
            </a:r>
            <a:endParaRPr lang="en-US" sz="1900" dirty="0"/>
          </a:p>
          <a:p>
            <a:pPr>
              <a:spcBef>
                <a:spcPts val="600"/>
              </a:spcBef>
              <a:spcAft>
                <a:spcPts val="400"/>
              </a:spcAft>
            </a:pPr>
            <a:r>
              <a:rPr lang="en-US" sz="1500" i="1">
                <a:solidFill>
                  <a:srgbClr val="595959"/>
                </a:solidFill>
              </a:rPr>
              <a:t>Debrief: which analytics type would deliver the most immediate value for the company in assessment 2?</a:t>
            </a:r>
            <a:endParaRPr lang="en-US" sz="19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  •  Slide 10 / 20</a:t>
            </a:r>
            <a:endParaRPr lang="en-US" sz="1000" dirty="0"/>
          </a:p>
        </p:txBody>
      </p:sp>
      <p:sp>
        <p:nvSpPr>
          <p:cNvPr id="3" name="Shape 1"/>
          <p:cNvSpPr/>
          <p:nvPr/>
        </p:nvSpPr>
        <p:spPr>
          <a:xfrm>
            <a:off x="1371600" y="1645920"/>
            <a:ext cx="9448495" cy="329184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1371600" y="1828800"/>
            <a:ext cx="9448495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000" dirty="0">
                <a:solidFill>
                  <a:srgbClr val="FFFFFF"/>
                </a:solidFill>
              </a:rPr>
              <a:t>☕</a:t>
            </a:r>
            <a:endParaRPr lang="en-US" sz="6000" dirty="0"/>
          </a:p>
        </p:txBody>
      </p:sp>
      <p:sp>
        <p:nvSpPr>
          <p:cNvPr id="5" name="Text 3"/>
          <p:cNvSpPr/>
          <p:nvPr/>
        </p:nvSpPr>
        <p:spPr>
          <a:xfrm>
            <a:off x="1371600" y="2743200"/>
            <a:ext cx="944849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 Time</a:t>
            </a:r>
            <a:endParaRPr lang="en-US" sz="4200" dirty="0"/>
          </a:p>
        </p:txBody>
      </p:sp>
      <p:sp>
        <p:nvSpPr>
          <p:cNvPr id="6" name="Text 4"/>
          <p:cNvSpPr/>
          <p:nvPr/>
        </p:nvSpPr>
        <p:spPr>
          <a:xfrm>
            <a:off x="1371600" y="3520440"/>
            <a:ext cx="944849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 Minutes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371600" y="4069080"/>
            <a:ext cx="944849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Session 2: data visualisation, dashboards and big data.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  •  Slide 11 / 20</a:t>
            </a:r>
            <a:endParaRPr lang="en-US" sz="1000" dirty="0"/>
          </a:p>
        </p:txBody>
      </p:sp>
      <p:sp>
        <p:nvSpPr>
          <p:cNvPr id="3" name="Shape 1"/>
          <p:cNvSpPr/>
          <p:nvPr/>
        </p:nvSpPr>
        <p:spPr>
          <a:xfrm>
            <a:off x="914400" y="2377440"/>
            <a:ext cx="164592" cy="182880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1280160" y="2377440"/>
            <a:ext cx="963137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800" i="1" dirty="0">
                <a:solidFill>
                  <a:srgbClr val="1F7A9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Session 2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1280160" y="2926080"/>
            <a:ext cx="9631375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Visualisation, Dashboards and Big Data</a:t>
            </a:r>
            <a:endParaRPr lang="en-US" sz="3800" dirty="0"/>
          </a:p>
        </p:txBody>
      </p:sp>
      <p:sp>
        <p:nvSpPr>
          <p:cNvPr id="6" name="Text 4"/>
          <p:cNvSpPr/>
          <p:nvPr/>
        </p:nvSpPr>
        <p:spPr>
          <a:xfrm>
            <a:off x="1280160" y="4297680"/>
            <a:ext cx="963137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6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Insight, not data display.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Visualisation Matters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  •  Slide 12 / 20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35204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1800" b="1" dirty="0">
                <a:solidFill>
                  <a:srgbClr val="C00000"/>
                </a:solidFill>
              </a:rPr>
              <a:t>Human brains process visual information 60,000 times faster than text (MIT, 2014).</a:t>
            </a:r>
            <a:endParaRPr lang="en-US" sz="1800" dirty="0"/>
          </a:p>
          <a:p>
            <a:pPr marL="0" indent="0">
              <a:spcBef>
                <a:spcPts val="600"/>
              </a:spcBef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Effective data visualisation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Reveals patterns invisible in tables and spreadsheets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Enables faster executive decision-making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Communicates complex analysis to non-technical stakeholders</a:t>
            </a:r>
            <a:endParaRPr lang="en-US" sz="1800" dirty="0"/>
          </a:p>
          <a:p>
            <a:pPr marL="0" indent="0">
              <a:spcBef>
                <a:spcPts val="600"/>
              </a:spcBef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Poor visualisation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C00000"/>
                </a:solidFill>
              </a:rPr>
              <a:t>Misleads through inappropriate chart types or manipulated axes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C00000"/>
                </a:solidFill>
              </a:rPr>
              <a:t>Overwhelms with data without clear insight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C00000"/>
                </a:solidFill>
              </a:rPr>
              <a:t>Creates false confidence in flawed analysis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640080" y="5074920"/>
            <a:ext cx="10911535" cy="411480"/>
          </a:xfrm>
          <a:prstGeom prst="rect">
            <a:avLst/>
          </a:prstGeom>
          <a:solidFill>
            <a:srgbClr val="F2F8FB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77240" y="5074920"/>
            <a:ext cx="10637215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i="1" dirty="0">
                <a:solidFill>
                  <a:srgbClr val="0E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Tufte (2001): the purpose of a visualisation is insight, not data display.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Dashboard Design Principles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  •  Slide 13 / 20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40233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1800" b="1" dirty="0">
                <a:solidFill>
                  <a:srgbClr val="1F3864"/>
                </a:solidFill>
              </a:rPr>
              <a:t>A dashboard is a visual display of the most important information needed to achieve one or more objectives.</a:t>
            </a:r>
            <a:endParaRPr lang="en-US" sz="1800" dirty="0"/>
          </a:p>
          <a:p>
            <a:pPr marL="0" indent="0">
              <a:spcBef>
                <a:spcPts val="600"/>
              </a:spcBef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Few's (2006) principles of effective dashboard design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Fit on one screen – do not require scrolling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Use the right chart type for the data relationship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Organise information by importance, not aesthetics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Use colour to signal, not decorate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Include context: comparisons, targets, trends</a:t>
            </a:r>
            <a:endParaRPr lang="en-US" sz="1800" dirty="0"/>
          </a:p>
          <a:p>
            <a:pPr marL="0" indent="0">
              <a:spcBef>
                <a:spcPts val="600"/>
              </a:spcBef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Dashboard categories</a:t>
            </a:r>
            <a:endParaRPr lang="en-US" sz="18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sz="1600" dirty="0">
                <a:solidFill>
                  <a:srgbClr val="595959"/>
                </a:solidFill>
              </a:rPr>
              <a:t>Operational (real-time, frontline) | Strategic (KPIs, senior managers) | Analytical (deep exploration, analysts)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Big Data – Beyond Traditional BI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  •  Slide 14 / 20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35204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1800" b="1" dirty="0">
                <a:solidFill>
                  <a:srgbClr val="1F3864"/>
                </a:solidFill>
              </a:rPr>
              <a:t>Big Data refers to datasets too large, fast or varied to be processed by traditional database tools.</a:t>
            </a:r>
            <a:endParaRPr lang="en-US" sz="1800" dirty="0"/>
          </a:p>
          <a:p>
            <a:pPr marL="0" indent="0">
              <a:spcBef>
                <a:spcPts val="600"/>
              </a:spcBef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The 5 Vs of Big Data (IBM)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Volume: petabytes of data from transactions, sensors, social media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Velocity: real-time streaming data (IoT, social media, transactions)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Variety: structured (databases) + unstructured (text, video, audio)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Veracity: reliability and trustworthiness of data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b="1" dirty="0">
                <a:solidFill>
                  <a:srgbClr val="1F1F1F"/>
                </a:solidFill>
              </a:rPr>
              <a:t>Value: the insight extracted that justifies the investment</a:t>
            </a:r>
            <a:endParaRPr lang="en-US" sz="1800" dirty="0"/>
          </a:p>
          <a:p>
            <a:pPr marL="0" indent="0">
              <a:spcBef>
                <a:spcPts val="600"/>
              </a:spcBef>
              <a:spcAft>
                <a:spcPts val="800"/>
              </a:spcAft>
              <a:buNone/>
            </a:pPr>
            <a:r>
              <a:rPr lang="en-US" sz="1800" i="1" dirty="0">
                <a:solidFill>
                  <a:srgbClr val="595959"/>
                </a:solidFill>
              </a:rPr>
              <a:t>Big data technologies: Hadoop, Apache Spark, cloud data lakes (AWS S3, Azure Data Lake).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640080" y="5074920"/>
            <a:ext cx="10911535" cy="411480"/>
          </a:xfrm>
          <a:prstGeom prst="rect">
            <a:avLst/>
          </a:prstGeom>
          <a:solidFill>
            <a:srgbClr val="F2F8FB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77240" y="5074920"/>
            <a:ext cx="10637215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i="1" dirty="0">
                <a:solidFill>
                  <a:srgbClr val="0E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Implication for Kalori Ltd.: clickstream, customer reviews and social mentions – underexploited sources of competitive intelligence.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 Ethics and Governance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  •  Slide 15 / 20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35204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US" sz="1800" b="1" dirty="0">
                <a:solidFill>
                  <a:srgbClr val="1F3864"/>
                </a:solidFill>
              </a:rPr>
              <a:t>Data Privacy</a:t>
            </a:r>
            <a:endParaRPr lang="en-US" sz="18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sz="1600" dirty="0">
                <a:solidFill>
                  <a:srgbClr val="595959"/>
                </a:solidFill>
              </a:rPr>
              <a:t>BI aggregates personal data – managers must ensure GDPR compliance: minimisation, purpose limitation.</a:t>
            </a:r>
            <a:endParaRPr lang="en-US" sz="18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800" b="1" dirty="0">
                <a:solidFill>
                  <a:srgbClr val="1F3864"/>
                </a:solidFill>
              </a:rPr>
              <a:t>Algorithmic Bias</a:t>
            </a:r>
            <a:endParaRPr lang="en-US" sz="18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sz="1600" dirty="0">
                <a:solidFill>
                  <a:srgbClr val="595959"/>
                </a:solidFill>
              </a:rPr>
              <a:t>Predictive analytics trained on historical data can encode historical discrimination (e.g. loan-approval algorithms).</a:t>
            </a:r>
            <a:endParaRPr lang="en-US" sz="18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800" b="1" dirty="0">
                <a:solidFill>
                  <a:srgbClr val="1F3864"/>
                </a:solidFill>
              </a:rPr>
              <a:t>Transparency and Explainability</a:t>
            </a:r>
            <a:endParaRPr lang="en-US" sz="18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sz="1600" dirty="0">
                <a:solidFill>
                  <a:srgbClr val="595959"/>
                </a:solidFill>
              </a:rPr>
              <a:t>If an algorithm makes a decision affecting a customer or employee, can you explain why? The "black box" problem.</a:t>
            </a:r>
            <a:endParaRPr lang="en-US" sz="18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800" b="1" dirty="0">
                <a:solidFill>
                  <a:srgbClr val="1F3864"/>
                </a:solidFill>
              </a:rPr>
              <a:t>Data Quality</a:t>
            </a:r>
            <a:endParaRPr lang="en-US" sz="1800" dirty="0"/>
          </a:p>
          <a:p>
            <a:pPr marL="685800" lvl="1" indent="-342900">
              <a:spcAft>
                <a:spcPts val="400"/>
              </a:spcAft>
              <a:buSzPct val="100000"/>
              <a:buChar char="◦"/>
            </a:pPr>
            <a:r>
              <a:rPr lang="en-US" sz="1600" dirty="0">
                <a:solidFill>
                  <a:srgbClr val="595959"/>
                </a:solidFill>
              </a:rPr>
              <a:t>BI outputs are only as trustworthy as the underlying data. Responsibility sits with data stewards, not just IT.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640080" y="5074920"/>
            <a:ext cx="10911535" cy="411480"/>
          </a:xfrm>
          <a:prstGeom prst="rect">
            <a:avLst/>
          </a:prstGeom>
          <a:solidFill>
            <a:srgbClr val="F2F8FB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77240" y="5074920"/>
            <a:ext cx="10637215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i="1" dirty="0">
                <a:solidFill>
                  <a:srgbClr val="0E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C2: your IS recommendation must address GDPR compliance – Kalori is currently non-compliant.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  •  Slide 16 / 20</a:t>
            </a:r>
            <a:endParaRPr lang="en-US" sz="1000" dirty="0"/>
          </a:p>
        </p:txBody>
      </p:sp>
      <p:sp>
        <p:nvSpPr>
          <p:cNvPr id="3" name="Shape 1"/>
          <p:cNvSpPr/>
          <p:nvPr/>
        </p:nvSpPr>
        <p:spPr>
          <a:xfrm>
            <a:off x="457200" y="411480"/>
            <a:ext cx="11277295" cy="685800"/>
          </a:xfrm>
          <a:prstGeom prst="rect">
            <a:avLst/>
          </a:prstGeom>
          <a:solidFill>
            <a:srgbClr val="FDB813"/>
          </a:solidFill>
          <a:ln w="12700">
            <a:solidFill>
              <a:srgbClr val="FDB813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411480"/>
            <a:ext cx="1127729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0E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ACTIVITY  •  Activity 2 – Dashboard Design Challenge (15 minutes)</a:t>
            </a:r>
            <a:endParaRPr lang="en-US" sz="2200" dirty="0"/>
          </a:p>
        </p:txBody>
      </p:sp>
      <p:sp>
        <p:nvSpPr>
          <p:cNvPr id="5" name="Shape 3"/>
          <p:cNvSpPr/>
          <p:nvPr/>
        </p:nvSpPr>
        <p:spPr>
          <a:xfrm>
            <a:off x="457200" y="1280160"/>
            <a:ext cx="11277295" cy="4160520"/>
          </a:xfrm>
          <a:prstGeom prst="rect">
            <a:avLst/>
          </a:prstGeom>
          <a:solidFill>
            <a:srgbClr val="FFF7E6"/>
          </a:solidFill>
          <a:ln w="12700">
            <a:solidFill>
              <a:srgbClr val="FDB81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777240" y="1417320"/>
            <a:ext cx="10637215" cy="326756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sz="1900" b="1" dirty="0">
                <a:solidFill>
                  <a:srgbClr val="0E2A4A"/>
                </a:solidFill>
              </a:rPr>
              <a:t>Brief</a:t>
            </a:r>
            <a:endParaRPr lang="en-US" sz="1900" dirty="0"/>
          </a:p>
          <a:p>
            <a:pPr>
              <a:spcAft>
                <a:spcPts val="800"/>
              </a:spcAft>
            </a:pPr>
            <a:r>
              <a:rPr lang="en-US" sz="1700">
                <a:solidFill>
                  <a:srgbClr val="1F1F1F"/>
                </a:solidFill>
              </a:rPr>
              <a:t>You are designing a management dashboard for the CEO in assessment 2.</a:t>
            </a:r>
            <a:endParaRPr lang="en-US" sz="1900"/>
          </a:p>
          <a:p>
            <a:pPr marL="0" indent="0">
              <a:spcBef>
                <a:spcPts val="400"/>
              </a:spcBef>
              <a:spcAft>
                <a:spcPts val="800"/>
              </a:spcAft>
              <a:buNone/>
            </a:pPr>
            <a:r>
              <a:rPr lang="en-US" sz="1600" i="1" dirty="0">
                <a:solidFill>
                  <a:srgbClr val="0E2A4A"/>
                </a:solidFill>
              </a:rPr>
              <a:t>"I want to see the ONE screen that tells me how the business is performing every morning."</a:t>
            </a:r>
            <a:endParaRPr lang="en-US" sz="1900" dirty="0"/>
          </a:p>
          <a:p>
            <a:pPr marL="0" indent="0">
              <a:spcBef>
                <a:spcPts val="800"/>
              </a:spcBef>
              <a:spcAft>
                <a:spcPts val="600"/>
              </a:spcAft>
              <a:buNone/>
            </a:pPr>
            <a:r>
              <a:rPr lang="en-US" sz="1900" b="1" dirty="0">
                <a:solidFill>
                  <a:srgbClr val="0E2A4A"/>
                </a:solidFill>
              </a:rPr>
              <a:t>In groups of 3-4, design the dashboard on paper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 dirty="0">
                <a:solidFill>
                  <a:srgbClr val="1F1F1F"/>
                </a:solidFill>
              </a:rPr>
              <a:t>Choose FIVE KPIs that should appear (think: what decisions does a CEO need to make?)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 dirty="0">
                <a:solidFill>
                  <a:srgbClr val="1F1F1F"/>
                </a:solidFill>
              </a:rPr>
              <a:t>For each KPI, choose the best chart type and justify why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 dirty="0">
                <a:solidFill>
                  <a:srgbClr val="1F1F1F"/>
                </a:solidFill>
              </a:rPr>
              <a:t>What data sources would feed each KPI?</a:t>
            </a:r>
            <a:endParaRPr lang="en-US" sz="1900" dirty="0"/>
          </a:p>
          <a:p>
            <a:pPr marL="342900" indent="-342900">
              <a:spcAft>
                <a:spcPts val="600"/>
              </a:spcAft>
              <a:buSzPct val="100000"/>
              <a:buFont typeface="+mj-lt"/>
              <a:buAutoNum type="arabicPeriod"/>
            </a:pPr>
            <a:r>
              <a:rPr lang="en-US" sz="1700" dirty="0">
                <a:solidFill>
                  <a:srgbClr val="1F1F1F"/>
                </a:solidFill>
              </a:rPr>
              <a:t>What IS changes would the </a:t>
            </a:r>
            <a:r>
              <a:rPr lang="en-US" sz="1700" dirty="0" err="1">
                <a:solidFill>
                  <a:srgbClr val="1F1F1F"/>
                </a:solidFill>
              </a:rPr>
              <a:t>companynneed</a:t>
            </a:r>
            <a:r>
              <a:rPr lang="en-US" sz="1700" dirty="0">
                <a:solidFill>
                  <a:srgbClr val="1F1F1F"/>
                </a:solidFill>
              </a:rPr>
              <a:t> to make before this dashboard is possible?</a:t>
            </a:r>
            <a:endParaRPr lang="en-US" sz="1900" dirty="0"/>
          </a:p>
          <a:p>
            <a:pPr marL="0" indent="0">
              <a:spcBef>
                <a:spcPts val="600"/>
              </a:spcBef>
              <a:spcAft>
                <a:spcPts val="400"/>
              </a:spcAft>
              <a:buNone/>
            </a:pPr>
            <a:r>
              <a:rPr lang="en-US" sz="1500" i="1" dirty="0">
                <a:solidFill>
                  <a:srgbClr val="595959"/>
                </a:solidFill>
              </a:rPr>
              <a:t>Few's principle: if it needs scrolling, you have too much data. One screen, clear insight.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C2 Touchpoint – Week 4 Contributions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  •  Slide 17 / 20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33906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US" b="1">
                <a:solidFill>
                  <a:srgbClr val="1F3864"/>
                </a:solidFill>
              </a:rPr>
              <a:t>Specific</a:t>
            </a:r>
            <a:r>
              <a:rPr lang="en-US" sz="1800" b="1">
                <a:solidFill>
                  <a:srgbClr val="1F3864"/>
                </a:solidFill>
              </a:rPr>
              <a:t> applications from today</a:t>
            </a:r>
            <a:endParaRPr lang="en-US" sz="180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Descriptive BI: replace manual spreadsheet reports with automated Power BI dashboards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Diagnostic BI: identify which stores and products drive the most complaints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Predictive BI: forecast demand by store to prevent stock discrepancies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GDPR alignment: BI system must have role-based access controls and data </a:t>
            </a:r>
            <a:r>
              <a:rPr lang="en-US" sz="1800" dirty="0" err="1">
                <a:solidFill>
                  <a:srgbClr val="1F1F1F"/>
                </a:solidFill>
              </a:rPr>
              <a:t>anonymisation</a:t>
            </a:r>
            <a:endParaRPr lang="en-US" sz="1800" dirty="0" err="1"/>
          </a:p>
          <a:p>
            <a:pPr marL="0" indent="0">
              <a:spcBef>
                <a:spcPts val="600"/>
              </a:spcBef>
              <a:spcAft>
                <a:spcPts val="800"/>
              </a:spcAft>
              <a:buNone/>
            </a:pPr>
            <a:r>
              <a:rPr lang="en-US" sz="1800" b="1" dirty="0">
                <a:solidFill>
                  <a:srgbClr val="1F3864"/>
                </a:solidFill>
              </a:rPr>
              <a:t>For your C2 recommendation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>
                <a:solidFill>
                  <a:srgbClr val="1F1F1F"/>
                </a:solidFill>
              </a:rPr>
              <a:t>If you recommend ERP with BI module: justify with </a:t>
            </a:r>
            <a:r>
              <a:rPr lang="en-US">
                <a:solidFill>
                  <a:srgbClr val="1F1F1F"/>
                </a:solidFill>
              </a:rPr>
              <a:t>the company's need</a:t>
            </a:r>
            <a:r>
              <a:rPr lang="en-US" sz="1800">
                <a:solidFill>
                  <a:srgbClr val="1F1F1F"/>
                </a:solidFill>
              </a:rPr>
              <a:t> for integrated real-time reporting</a:t>
            </a:r>
            <a:endParaRPr lang="en-US" sz="180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If you recommend a standalone BI tool: address how it will connect to existing data sources</a:t>
            </a:r>
            <a:endParaRPr lang="en-US" sz="18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Always reference the analytics maturity model to justify the level of BI capability you recommend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 Summary – Key Takeaways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  •  Slide 18 / 20</a:t>
            </a:r>
            <a:endParaRPr lang="en-US" sz="1000" dirty="0"/>
          </a:p>
        </p:txBody>
      </p:sp>
      <p:sp>
        <p:nvSpPr>
          <p:cNvPr id="5" name="Shape 3"/>
          <p:cNvSpPr/>
          <p:nvPr/>
        </p:nvSpPr>
        <p:spPr>
          <a:xfrm>
            <a:off x="731520" y="1719072"/>
            <a:ext cx="502920" cy="502920"/>
          </a:xfrm>
          <a:prstGeom prst="ellipse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731520" y="1719072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463040" y="1600200"/>
            <a:ext cx="10088575" cy="7406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700" dirty="0">
                <a:solidFill>
                  <a:srgbClr val="1F1F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 converts raw data into insight: data sources → ETL → warehouse → analytics → dashboards</a:t>
            </a:r>
            <a:endParaRPr lang="en-US" sz="1700" dirty="0"/>
          </a:p>
        </p:txBody>
      </p:sp>
      <p:sp>
        <p:nvSpPr>
          <p:cNvPr id="8" name="Shape 6"/>
          <p:cNvSpPr/>
          <p:nvPr/>
        </p:nvSpPr>
        <p:spPr>
          <a:xfrm>
            <a:off x="731520" y="2459736"/>
            <a:ext cx="502920" cy="502920"/>
          </a:xfrm>
          <a:prstGeom prst="ellipse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31520" y="2459736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1463040" y="2340864"/>
            <a:ext cx="10088575" cy="7406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700" dirty="0">
                <a:solidFill>
                  <a:srgbClr val="1F1F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four analytics types build on each other: descriptive → diagnostic → predictive → prescriptive</a:t>
            </a:r>
            <a:endParaRPr lang="en-US" sz="1700" dirty="0"/>
          </a:p>
        </p:txBody>
      </p:sp>
      <p:sp>
        <p:nvSpPr>
          <p:cNvPr id="11" name="Shape 9"/>
          <p:cNvSpPr/>
          <p:nvPr/>
        </p:nvSpPr>
        <p:spPr>
          <a:xfrm>
            <a:off x="731520" y="3200400"/>
            <a:ext cx="502920" cy="502920"/>
          </a:xfrm>
          <a:prstGeom prst="ellipse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731520" y="320040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1463040" y="3081528"/>
            <a:ext cx="10088575" cy="7406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700" dirty="0">
                <a:solidFill>
                  <a:srgbClr val="1F1F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Dashboard design is a management skill: the right visualisation communicates insight; the wrong one misleads</a:t>
            </a:r>
            <a:endParaRPr lang="en-US" sz="1700" dirty="0"/>
          </a:p>
        </p:txBody>
      </p:sp>
      <p:sp>
        <p:nvSpPr>
          <p:cNvPr id="14" name="Shape 12"/>
          <p:cNvSpPr/>
          <p:nvPr/>
        </p:nvSpPr>
        <p:spPr>
          <a:xfrm>
            <a:off x="731520" y="3941064"/>
            <a:ext cx="502920" cy="502920"/>
          </a:xfrm>
          <a:prstGeom prst="ellipse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731520" y="3941064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800" dirty="0"/>
          </a:p>
        </p:txBody>
      </p:sp>
      <p:sp>
        <p:nvSpPr>
          <p:cNvPr id="16" name="Text 14"/>
          <p:cNvSpPr/>
          <p:nvPr/>
        </p:nvSpPr>
        <p:spPr>
          <a:xfrm>
            <a:off x="1463040" y="3822192"/>
            <a:ext cx="10088575" cy="7406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700" dirty="0">
                <a:solidFill>
                  <a:srgbClr val="1F1F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Big data expands what is analytically possible but raises ethical and governance challenges</a:t>
            </a:r>
            <a:endParaRPr lang="en-US" sz="1700" dirty="0"/>
          </a:p>
        </p:txBody>
      </p:sp>
      <p:sp>
        <p:nvSpPr>
          <p:cNvPr id="17" name="Shape 15"/>
          <p:cNvSpPr/>
          <p:nvPr/>
        </p:nvSpPr>
        <p:spPr>
          <a:xfrm>
            <a:off x="731520" y="4681728"/>
            <a:ext cx="502920" cy="502920"/>
          </a:xfrm>
          <a:prstGeom prst="ellipse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731520" y="4681728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800" dirty="0"/>
          </a:p>
        </p:txBody>
      </p:sp>
      <p:sp>
        <p:nvSpPr>
          <p:cNvPr id="19" name="Text 17"/>
          <p:cNvSpPr/>
          <p:nvPr/>
        </p:nvSpPr>
        <p:spPr>
          <a:xfrm>
            <a:off x="1463040" y="4562856"/>
            <a:ext cx="10088575" cy="7406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700" dirty="0">
                <a:solidFill>
                  <a:srgbClr val="1F1F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GDPR compliance is not optional – it must be built into IS and BI design from the start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Next Week – Week 5: Information Security and Governance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  •  Slide 19 / 20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17320"/>
            <a:ext cx="10911535" cy="40233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We will examine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The information security landscape and threat types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Information governance frameworks (ISO 27001, NIST, COBIT)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GDPR compliance requirements in depth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Risk management approaches for IS security</a:t>
            </a:r>
            <a:endParaRPr lang="en-US" sz="2000" dirty="0"/>
          </a:p>
          <a:p>
            <a:pPr marL="0" indent="0">
              <a:spcBef>
                <a:spcPts val="600"/>
              </a:spcBef>
              <a:spcAft>
                <a:spcPts val="400"/>
              </a:spcAft>
              <a:buNone/>
            </a:pPr>
            <a:r>
              <a:rPr lang="en-US" sz="2000" b="1" dirty="0">
                <a:solidFill>
                  <a:srgbClr val="1F3864"/>
                </a:solidFill>
              </a:rPr>
              <a:t>Preparation</a:t>
            </a:r>
            <a:endParaRPr lang="en-US" sz="2000" dirty="0"/>
          </a:p>
          <a:p>
            <a:pPr marL="342900" indent="-342900">
              <a:spcAft>
                <a:spcPts val="800"/>
              </a:spcAft>
              <a:buSzPct val="100000"/>
              <a:buChar char="●"/>
            </a:pPr>
            <a:r>
              <a:rPr lang="en-US" sz="1800" dirty="0">
                <a:solidFill>
                  <a:srgbClr val="1F1F1F"/>
                </a:solidFill>
              </a:rPr>
              <a:t>Find a recent (2022-2025) data breach that affected a UK or international business. What were the consequences?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11480"/>
            <a:ext cx="1127729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3000" dirty="0"/>
          </a:p>
        </p:txBody>
      </p:sp>
      <p:sp>
        <p:nvSpPr>
          <p:cNvPr id="3" name="Shape 1"/>
          <p:cNvSpPr/>
          <p:nvPr/>
        </p:nvSpPr>
        <p:spPr>
          <a:xfrm>
            <a:off x="5080891" y="1234440"/>
            <a:ext cx="2029913" cy="45720"/>
          </a:xfrm>
          <a:prstGeom prst="rect">
            <a:avLst/>
          </a:prstGeom>
          <a:solidFill>
            <a:srgbClr val="2E9CCA"/>
          </a:solidFill>
          <a:ln w="12700">
            <a:solidFill>
              <a:srgbClr val="2E9CCA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899855" y="109728"/>
            <a:ext cx="3108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i="1" dirty="0">
                <a:solidFill>
                  <a:srgbClr val="5959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  •  Slide 20 / 20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40080" y="1463040"/>
            <a:ext cx="10911535" cy="4023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1000"/>
              </a:spcAft>
              <a:buNone/>
            </a:pPr>
            <a:r>
              <a:rPr lang="en-US" sz="1400" dirty="0">
                <a:solidFill>
                  <a:srgbClr val="1F1F1F"/>
                </a:solidFill>
              </a:rPr>
              <a:t>Few, S. (2006) Information Dashboard Design. Sebastopol: O'Reilly Media.</a:t>
            </a:r>
            <a:endParaRPr lang="en-US" sz="14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400" dirty="0">
                <a:solidFill>
                  <a:srgbClr val="1F1F1F"/>
                </a:solidFill>
              </a:rPr>
              <a:t>IBM (2022) The 5 Vs of Big Data. Available at: www.ibm.com.</a:t>
            </a:r>
            <a:endParaRPr lang="en-US" sz="14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400" dirty="0">
                <a:solidFill>
                  <a:srgbClr val="1F1F1F"/>
                </a:solidFill>
              </a:rPr>
              <a:t>Laudon, K.C. and Laudon, J.P. (2022) Management Information Systems. 17th edn. Harlow: Pearson.</a:t>
            </a:r>
            <a:endParaRPr lang="en-US" sz="1400" dirty="0"/>
          </a:p>
          <a:p>
            <a:pPr marL="0" indent="0">
              <a:spcAft>
                <a:spcPts val="1000"/>
              </a:spcAft>
              <a:buNone/>
            </a:pPr>
            <a:r>
              <a:rPr lang="en-US" sz="1400" dirty="0">
                <a:solidFill>
                  <a:srgbClr val="1F1F1F"/>
                </a:solidFill>
              </a:rPr>
              <a:t>Tufte, E.R. (2001) The Visual Display of Quantitative Information. 2nd edn. Cheshire: Graphics Press.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19</Slides>
  <Notes>19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 5004 Week 4 – Business Intelligence and Analytics</dc:title>
  <dc:subject>PptxGenJS Presentation</dc:subject>
  <dc:creator>Dr Oluwaseun (Olu) Adegbite | Dr Chinomso Nwagboso</dc:creator>
  <cp:lastModifiedBy>Dr Oluwaseun (Olu) Adegbite | Dr Chinomso Nwagboso</cp:lastModifiedBy>
  <cp:revision>25</cp:revision>
  <dcterms:created xsi:type="dcterms:W3CDTF">2026-05-09T16:02:07Z</dcterms:created>
  <dcterms:modified xsi:type="dcterms:W3CDTF">2026-06-03T10:05:51Z</dcterms:modified>
</cp:coreProperties>
</file>