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1F3F3"/>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3802A50-E1F5-4603-9176-93B7B3EA3C28}" v="752" dt="2024-02-20T01:57:54.324"/>
    <p1510:client id="{C59AA02C-9D2F-E72B-E7B3-ABCDCECC3D0E}" v="139" dt="2024-02-20T20:54:50.87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93" d="100"/>
          <a:sy n="93" d="100"/>
        </p:scale>
        <p:origin x="77" y="163"/>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49D6F5-A9D4-C22B-732C-A31A172FB93C}"/>
              </a:ext>
            </a:extLst>
          </p:cNvPr>
          <p:cNvSpPr>
            <a:spLocks noGrp="1"/>
          </p:cNvSpPr>
          <p:nvPr>
            <p:ph type="ctrTitle"/>
          </p:nvPr>
        </p:nvSpPr>
        <p:spPr>
          <a:xfrm>
            <a:off x="1524000" y="1122363"/>
            <a:ext cx="9144000" cy="2209393"/>
          </a:xfrm>
        </p:spPr>
        <p:txBody>
          <a:bodyPr anchor="b">
            <a:normAutofit/>
          </a:bodyPr>
          <a:lstStyle>
            <a:lvl1pPr algn="ctr">
              <a:defRPr sz="3600"/>
            </a:lvl1pPr>
          </a:lstStyle>
          <a:p>
            <a:r>
              <a:rPr lang="en-US" dirty="0"/>
              <a:t>Click to edit Master title style</a:t>
            </a:r>
          </a:p>
        </p:txBody>
      </p:sp>
      <p:sp>
        <p:nvSpPr>
          <p:cNvPr id="3" name="Subtitle 2">
            <a:extLst>
              <a:ext uri="{FF2B5EF4-FFF2-40B4-BE49-F238E27FC236}">
                <a16:creationId xmlns:a16="http://schemas.microsoft.com/office/drawing/2014/main" id="{E11AFD6E-3459-290F-1147-F0C47ACEEA5B}"/>
              </a:ext>
            </a:extLst>
          </p:cNvPr>
          <p:cNvSpPr>
            <a:spLocks noGrp="1"/>
          </p:cNvSpPr>
          <p:nvPr>
            <p:ph type="subTitle" idx="1"/>
          </p:nvPr>
        </p:nvSpPr>
        <p:spPr>
          <a:xfrm>
            <a:off x="1524000" y="4346774"/>
            <a:ext cx="9144000" cy="1066890"/>
          </a:xfrm>
        </p:spPr>
        <p:txBody>
          <a:bodyPr anchor="t">
            <a:normAutofit/>
          </a:bodyPr>
          <a:lstStyle>
            <a:lvl1pPr marL="0" indent="0" algn="ctr">
              <a:buNone/>
              <a:defRPr sz="1600"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C54674D3-6FB9-5549-B0F2-FD61E82D1FF1}"/>
              </a:ext>
            </a:extLst>
          </p:cNvPr>
          <p:cNvSpPr>
            <a:spLocks noGrp="1"/>
          </p:cNvSpPr>
          <p:nvPr>
            <p:ph type="dt" sz="half" idx="10"/>
          </p:nvPr>
        </p:nvSpPr>
        <p:spPr/>
        <p:txBody>
          <a:bodyPr/>
          <a:lstStyle/>
          <a:p>
            <a:fld id="{1ECB5883-038C-4696-8E27-1811E470D6D4}" type="datetime1">
              <a:rPr lang="en-US" smtClean="0"/>
              <a:t>2/20/2024</a:t>
            </a:fld>
            <a:endParaRPr lang="en-US"/>
          </a:p>
        </p:txBody>
      </p:sp>
      <p:sp>
        <p:nvSpPr>
          <p:cNvPr id="5" name="Footer Placeholder 4">
            <a:extLst>
              <a:ext uri="{FF2B5EF4-FFF2-40B4-BE49-F238E27FC236}">
                <a16:creationId xmlns:a16="http://schemas.microsoft.com/office/drawing/2014/main" id="{AB239BBC-C979-2C77-493E-CF5498AEB5DB}"/>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53813B7E-A51C-D9CD-2189-650A9D63BFF9}"/>
              </a:ext>
            </a:extLst>
          </p:cNvPr>
          <p:cNvSpPr>
            <a:spLocks noGrp="1"/>
          </p:cNvSpPr>
          <p:nvPr>
            <p:ph type="sldNum" sz="quarter" idx="12"/>
          </p:nvPr>
        </p:nvSpPr>
        <p:spPr/>
        <p:txBody>
          <a:bodyPr/>
          <a:lstStyle/>
          <a:p>
            <a:fld id="{C68AC1EC-23E2-4F0E-A5A4-674EC8DB954E}" type="slidenum">
              <a:rPr lang="en-US" smtClean="0"/>
              <a:t>‹#›</a:t>
            </a:fld>
            <a:endParaRPr lang="en-US"/>
          </a:p>
        </p:txBody>
      </p:sp>
    </p:spTree>
    <p:extLst>
      <p:ext uri="{BB962C8B-B14F-4D97-AF65-F5344CB8AC3E}">
        <p14:creationId xmlns:p14="http://schemas.microsoft.com/office/powerpoint/2010/main" val="26919080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E155F0-A6D4-C39B-394F-0B16E9C9CE8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BD1860F-B260-57CE-E12B-2C94860319E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F745C9F-D94D-E5D3-B73A-20621FA536D5}"/>
              </a:ext>
            </a:extLst>
          </p:cNvPr>
          <p:cNvSpPr>
            <a:spLocks noGrp="1"/>
          </p:cNvSpPr>
          <p:nvPr>
            <p:ph type="dt" sz="half" idx="10"/>
          </p:nvPr>
        </p:nvSpPr>
        <p:spPr/>
        <p:txBody>
          <a:bodyPr/>
          <a:lstStyle/>
          <a:p>
            <a:fld id="{579F6069-8263-4296-913A-BC2234E8D32B}" type="datetime1">
              <a:rPr lang="en-US" smtClean="0"/>
              <a:t>2/20/2024</a:t>
            </a:fld>
            <a:endParaRPr lang="en-US"/>
          </a:p>
        </p:txBody>
      </p:sp>
      <p:sp>
        <p:nvSpPr>
          <p:cNvPr id="5" name="Footer Placeholder 4">
            <a:extLst>
              <a:ext uri="{FF2B5EF4-FFF2-40B4-BE49-F238E27FC236}">
                <a16:creationId xmlns:a16="http://schemas.microsoft.com/office/drawing/2014/main" id="{E5FAB243-BB42-966A-4708-15C9B11D6885}"/>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D5C3A3BD-2CC5-03D3-4CD6-E31A55BA2D23}"/>
              </a:ext>
            </a:extLst>
          </p:cNvPr>
          <p:cNvSpPr>
            <a:spLocks noGrp="1"/>
          </p:cNvSpPr>
          <p:nvPr>
            <p:ph type="sldNum" sz="quarter" idx="12"/>
          </p:nvPr>
        </p:nvSpPr>
        <p:spPr/>
        <p:txBody>
          <a:bodyPr/>
          <a:lstStyle/>
          <a:p>
            <a:fld id="{C68AC1EC-23E2-4F0E-A5A4-674EC8DB954E}" type="slidenum">
              <a:rPr lang="en-US" smtClean="0"/>
              <a:t>‹#›</a:t>
            </a:fld>
            <a:endParaRPr lang="en-US"/>
          </a:p>
        </p:txBody>
      </p:sp>
    </p:spTree>
    <p:extLst>
      <p:ext uri="{BB962C8B-B14F-4D97-AF65-F5344CB8AC3E}">
        <p14:creationId xmlns:p14="http://schemas.microsoft.com/office/powerpoint/2010/main" val="7589983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2D8633-AC3B-E617-1C54-84932DDD72E5}"/>
              </a:ext>
            </a:extLst>
          </p:cNvPr>
          <p:cNvSpPr>
            <a:spLocks noGrp="1"/>
          </p:cNvSpPr>
          <p:nvPr>
            <p:ph type="title"/>
          </p:nvPr>
        </p:nvSpPr>
        <p:spPr>
          <a:xfrm>
            <a:off x="1474236" y="1514688"/>
            <a:ext cx="8584164" cy="3138875"/>
          </a:xfrm>
        </p:spPr>
        <p:txBody>
          <a:bodyPr anchor="b">
            <a:normAutofit/>
          </a:bodyPr>
          <a:lstStyle>
            <a:lvl1pPr>
              <a:defRPr sz="3600" cap="all" spc="300" baseline="0"/>
            </a:lvl1pPr>
          </a:lstStyle>
          <a:p>
            <a:r>
              <a:rPr lang="en-US" dirty="0"/>
              <a:t>Click to edit Master title style</a:t>
            </a:r>
          </a:p>
        </p:txBody>
      </p:sp>
      <p:sp>
        <p:nvSpPr>
          <p:cNvPr id="3" name="Text Placeholder 2">
            <a:extLst>
              <a:ext uri="{FF2B5EF4-FFF2-40B4-BE49-F238E27FC236}">
                <a16:creationId xmlns:a16="http://schemas.microsoft.com/office/drawing/2014/main" id="{CF68C242-ECAB-AEC3-7E9B-F9854AF31CD2}"/>
              </a:ext>
            </a:extLst>
          </p:cNvPr>
          <p:cNvSpPr>
            <a:spLocks noGrp="1"/>
          </p:cNvSpPr>
          <p:nvPr>
            <p:ph type="body" idx="1"/>
          </p:nvPr>
        </p:nvSpPr>
        <p:spPr>
          <a:xfrm>
            <a:off x="1474236" y="4963885"/>
            <a:ext cx="8584165" cy="1125765"/>
          </a:xfrm>
        </p:spPr>
        <p:txBody>
          <a:bodyPr>
            <a:normAutofit/>
          </a:bodyPr>
          <a:lstStyle>
            <a:lvl1pPr marL="0" indent="0">
              <a:buNone/>
              <a:defRPr sz="1600" cap="all" spc="300" baseline="0">
                <a:solidFill>
                  <a:schemeClr val="tx2"/>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120D9B82-EEF4-2CD7-61FE-BAFB2B96D641}"/>
              </a:ext>
            </a:extLst>
          </p:cNvPr>
          <p:cNvSpPr>
            <a:spLocks noGrp="1"/>
          </p:cNvSpPr>
          <p:nvPr>
            <p:ph type="dt" sz="half" idx="10"/>
          </p:nvPr>
        </p:nvSpPr>
        <p:spPr/>
        <p:txBody>
          <a:bodyPr/>
          <a:lstStyle/>
          <a:p>
            <a:fld id="{BC9F5005-EC25-4FB9-B19B-2437F0B120D2}" type="datetime1">
              <a:rPr lang="en-US" smtClean="0"/>
              <a:t>2/20/2024</a:t>
            </a:fld>
            <a:endParaRPr lang="en-US"/>
          </a:p>
        </p:txBody>
      </p:sp>
      <p:sp>
        <p:nvSpPr>
          <p:cNvPr id="5" name="Footer Placeholder 4">
            <a:extLst>
              <a:ext uri="{FF2B5EF4-FFF2-40B4-BE49-F238E27FC236}">
                <a16:creationId xmlns:a16="http://schemas.microsoft.com/office/drawing/2014/main" id="{59A222B6-F7A8-70A5-B023-FCAD5D7C4BB1}"/>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E85D758-2E38-8A8D-75BC-667F6A23B95B}"/>
              </a:ext>
            </a:extLst>
          </p:cNvPr>
          <p:cNvSpPr>
            <a:spLocks noGrp="1"/>
          </p:cNvSpPr>
          <p:nvPr>
            <p:ph type="sldNum" sz="quarter" idx="12"/>
          </p:nvPr>
        </p:nvSpPr>
        <p:spPr/>
        <p:txBody>
          <a:bodyPr/>
          <a:lstStyle/>
          <a:p>
            <a:fld id="{C68AC1EC-23E2-4F0E-A5A4-674EC8DB954E}" type="slidenum">
              <a:rPr lang="en-US" smtClean="0"/>
              <a:t>‹#›</a:t>
            </a:fld>
            <a:endParaRPr lang="en-US"/>
          </a:p>
        </p:txBody>
      </p:sp>
    </p:spTree>
    <p:extLst>
      <p:ext uri="{BB962C8B-B14F-4D97-AF65-F5344CB8AC3E}">
        <p14:creationId xmlns:p14="http://schemas.microsoft.com/office/powerpoint/2010/main" val="901783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F60DFF-11BD-F5F4-35D4-1986ABBD367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8C5D1279-E9A9-702E-144D-61114B788E88}"/>
              </a:ext>
            </a:extLst>
          </p:cNvPr>
          <p:cNvSpPr>
            <a:spLocks noGrp="1"/>
          </p:cNvSpPr>
          <p:nvPr>
            <p:ph sz="half" idx="1"/>
          </p:nvPr>
        </p:nvSpPr>
        <p:spPr>
          <a:xfrm>
            <a:off x="877824" y="2159175"/>
            <a:ext cx="4977453" cy="40177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1584E624-7A76-56EC-FA0D-E2AA8EF9B951}"/>
              </a:ext>
            </a:extLst>
          </p:cNvPr>
          <p:cNvSpPr>
            <a:spLocks noGrp="1"/>
          </p:cNvSpPr>
          <p:nvPr>
            <p:ph sz="half" idx="2"/>
          </p:nvPr>
        </p:nvSpPr>
        <p:spPr>
          <a:xfrm>
            <a:off x="6328391" y="2159175"/>
            <a:ext cx="4985785" cy="40177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99D7DF5-30AD-AE47-D516-5CEE82770734}"/>
              </a:ext>
            </a:extLst>
          </p:cNvPr>
          <p:cNvSpPr>
            <a:spLocks noGrp="1"/>
          </p:cNvSpPr>
          <p:nvPr>
            <p:ph type="dt" sz="half" idx="10"/>
          </p:nvPr>
        </p:nvSpPr>
        <p:spPr/>
        <p:txBody>
          <a:bodyPr/>
          <a:lstStyle/>
          <a:p>
            <a:fld id="{0B283B5C-2325-42FF-AF91-C1451D9D66CC}" type="datetime1">
              <a:rPr lang="en-US" smtClean="0"/>
              <a:t>2/20/2024</a:t>
            </a:fld>
            <a:endParaRPr lang="en-US"/>
          </a:p>
        </p:txBody>
      </p:sp>
      <p:sp>
        <p:nvSpPr>
          <p:cNvPr id="6" name="Footer Placeholder 5">
            <a:extLst>
              <a:ext uri="{FF2B5EF4-FFF2-40B4-BE49-F238E27FC236}">
                <a16:creationId xmlns:a16="http://schemas.microsoft.com/office/drawing/2014/main" id="{8B05C503-B649-B083-6341-F6E376AF8C72}"/>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1E53EA35-CF5A-DB36-8B14-5C184B6F14D3}"/>
              </a:ext>
            </a:extLst>
          </p:cNvPr>
          <p:cNvSpPr>
            <a:spLocks noGrp="1"/>
          </p:cNvSpPr>
          <p:nvPr>
            <p:ph type="sldNum" sz="quarter" idx="12"/>
          </p:nvPr>
        </p:nvSpPr>
        <p:spPr/>
        <p:txBody>
          <a:bodyPr/>
          <a:lstStyle/>
          <a:p>
            <a:fld id="{C68AC1EC-23E2-4F0E-A5A4-674EC8DB954E}" type="slidenum">
              <a:rPr lang="en-US" smtClean="0"/>
              <a:t>‹#›</a:t>
            </a:fld>
            <a:endParaRPr lang="en-US"/>
          </a:p>
        </p:txBody>
      </p:sp>
    </p:spTree>
    <p:extLst>
      <p:ext uri="{BB962C8B-B14F-4D97-AF65-F5344CB8AC3E}">
        <p14:creationId xmlns:p14="http://schemas.microsoft.com/office/powerpoint/2010/main" val="15335197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ABA3D8-FDD9-329B-BCC6-BBF47F01BEE2}"/>
              </a:ext>
            </a:extLst>
          </p:cNvPr>
          <p:cNvSpPr>
            <a:spLocks noGrp="1"/>
          </p:cNvSpPr>
          <p:nvPr>
            <p:ph type="title"/>
          </p:nvPr>
        </p:nvSpPr>
        <p:spPr>
          <a:xfrm>
            <a:off x="881348" y="602671"/>
            <a:ext cx="10429303" cy="768928"/>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82EEF7DC-0699-CB3C-A7CB-39035D89A4A5}"/>
              </a:ext>
            </a:extLst>
          </p:cNvPr>
          <p:cNvSpPr>
            <a:spLocks noGrp="1"/>
          </p:cNvSpPr>
          <p:nvPr>
            <p:ph type="body" idx="1"/>
          </p:nvPr>
        </p:nvSpPr>
        <p:spPr>
          <a:xfrm>
            <a:off x="881349" y="1696325"/>
            <a:ext cx="4963538" cy="647700"/>
          </a:xfrm>
        </p:spPr>
        <p:txBody>
          <a:bodyPr anchor="b">
            <a:noAutofit/>
          </a:bodyPr>
          <a:lstStyle>
            <a:lvl1pPr marL="0" indent="0">
              <a:buNone/>
              <a:defRPr sz="14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D252EB40-99E1-CCA4-BAFA-F51AA56CF295}"/>
              </a:ext>
            </a:extLst>
          </p:cNvPr>
          <p:cNvSpPr>
            <a:spLocks noGrp="1"/>
          </p:cNvSpPr>
          <p:nvPr>
            <p:ph sz="half" idx="2"/>
          </p:nvPr>
        </p:nvSpPr>
        <p:spPr>
          <a:xfrm>
            <a:off x="881349" y="2344025"/>
            <a:ext cx="4963538" cy="383337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38979BC-6B50-751D-D569-F360938B05C8}"/>
              </a:ext>
            </a:extLst>
          </p:cNvPr>
          <p:cNvSpPr>
            <a:spLocks noGrp="1"/>
          </p:cNvSpPr>
          <p:nvPr>
            <p:ph type="body" sz="quarter" idx="3"/>
          </p:nvPr>
        </p:nvSpPr>
        <p:spPr>
          <a:xfrm>
            <a:off x="6322669" y="1696325"/>
            <a:ext cx="4987982" cy="647700"/>
          </a:xfrm>
        </p:spPr>
        <p:txBody>
          <a:bodyPr anchor="b">
            <a:noAutofit/>
          </a:bodyPr>
          <a:lstStyle>
            <a:lvl1pPr marL="0" indent="0">
              <a:buNone/>
              <a:defRPr sz="14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4A3A26F-230E-2D25-6BDC-6ECA00FAEFD5}"/>
              </a:ext>
            </a:extLst>
          </p:cNvPr>
          <p:cNvSpPr>
            <a:spLocks noGrp="1"/>
          </p:cNvSpPr>
          <p:nvPr>
            <p:ph sz="quarter" idx="4"/>
          </p:nvPr>
        </p:nvSpPr>
        <p:spPr>
          <a:xfrm>
            <a:off x="6322669" y="2344025"/>
            <a:ext cx="4987982" cy="383337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48182A01-DE7C-3BA4-96FF-CDEF2F608FCA}"/>
              </a:ext>
            </a:extLst>
          </p:cNvPr>
          <p:cNvSpPr>
            <a:spLocks noGrp="1"/>
          </p:cNvSpPr>
          <p:nvPr>
            <p:ph type="dt" sz="half" idx="10"/>
          </p:nvPr>
        </p:nvSpPr>
        <p:spPr/>
        <p:txBody>
          <a:bodyPr/>
          <a:lstStyle/>
          <a:p>
            <a:fld id="{0F88DB08-3B01-46DD-99F2-F6F6334EA669}" type="datetime1">
              <a:rPr lang="en-US" smtClean="0"/>
              <a:t>2/20/2024</a:t>
            </a:fld>
            <a:endParaRPr lang="en-US"/>
          </a:p>
        </p:txBody>
      </p:sp>
      <p:sp>
        <p:nvSpPr>
          <p:cNvPr id="8" name="Footer Placeholder 7">
            <a:extLst>
              <a:ext uri="{FF2B5EF4-FFF2-40B4-BE49-F238E27FC236}">
                <a16:creationId xmlns:a16="http://schemas.microsoft.com/office/drawing/2014/main" id="{6FCAA828-0166-8ECD-BCE8-654BEFDD7155}"/>
              </a:ext>
            </a:extLst>
          </p:cNvPr>
          <p:cNvSpPr>
            <a:spLocks noGrp="1"/>
          </p:cNvSpPr>
          <p:nvPr>
            <p:ph type="ftr" sz="quarter" idx="11"/>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7690C0D2-459A-04AA-FD90-7687D2FE8A9D}"/>
              </a:ext>
            </a:extLst>
          </p:cNvPr>
          <p:cNvSpPr>
            <a:spLocks noGrp="1"/>
          </p:cNvSpPr>
          <p:nvPr>
            <p:ph type="sldNum" sz="quarter" idx="12"/>
          </p:nvPr>
        </p:nvSpPr>
        <p:spPr/>
        <p:txBody>
          <a:bodyPr/>
          <a:lstStyle/>
          <a:p>
            <a:fld id="{C68AC1EC-23E2-4F0E-A5A4-674EC8DB954E}" type="slidenum">
              <a:rPr lang="en-US" smtClean="0"/>
              <a:t>‹#›</a:t>
            </a:fld>
            <a:endParaRPr lang="en-US"/>
          </a:p>
        </p:txBody>
      </p:sp>
    </p:spTree>
    <p:extLst>
      <p:ext uri="{BB962C8B-B14F-4D97-AF65-F5344CB8AC3E}">
        <p14:creationId xmlns:p14="http://schemas.microsoft.com/office/powerpoint/2010/main" val="15590490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0D549F-FA71-857F-E02E-3CB63CE683E2}"/>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6F569611-F911-D3D4-B613-ACCDA56C45D2}"/>
              </a:ext>
            </a:extLst>
          </p:cNvPr>
          <p:cNvSpPr>
            <a:spLocks noGrp="1"/>
          </p:cNvSpPr>
          <p:nvPr>
            <p:ph type="dt" sz="half" idx="10"/>
          </p:nvPr>
        </p:nvSpPr>
        <p:spPr/>
        <p:txBody>
          <a:bodyPr/>
          <a:lstStyle/>
          <a:p>
            <a:fld id="{5892AC11-ACC3-4129-BBD7-C580BF1A4EE7}" type="datetime1">
              <a:rPr lang="en-US" smtClean="0"/>
              <a:t>2/20/2024</a:t>
            </a:fld>
            <a:endParaRPr lang="en-US"/>
          </a:p>
        </p:txBody>
      </p:sp>
      <p:sp>
        <p:nvSpPr>
          <p:cNvPr id="4" name="Footer Placeholder 3">
            <a:extLst>
              <a:ext uri="{FF2B5EF4-FFF2-40B4-BE49-F238E27FC236}">
                <a16:creationId xmlns:a16="http://schemas.microsoft.com/office/drawing/2014/main" id="{F6EA1961-0B6B-8FEB-F2CB-C42E90EF2DFD}"/>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F42AA80E-3139-9F1B-9C3E-2A76628CF4F8}"/>
              </a:ext>
            </a:extLst>
          </p:cNvPr>
          <p:cNvSpPr>
            <a:spLocks noGrp="1"/>
          </p:cNvSpPr>
          <p:nvPr>
            <p:ph type="sldNum" sz="quarter" idx="12"/>
          </p:nvPr>
        </p:nvSpPr>
        <p:spPr/>
        <p:txBody>
          <a:bodyPr/>
          <a:lstStyle/>
          <a:p>
            <a:fld id="{C68AC1EC-23E2-4F0E-A5A4-674EC8DB954E}" type="slidenum">
              <a:rPr lang="en-US" smtClean="0"/>
              <a:t>‹#›</a:t>
            </a:fld>
            <a:endParaRPr lang="en-US"/>
          </a:p>
        </p:txBody>
      </p:sp>
    </p:spTree>
    <p:extLst>
      <p:ext uri="{BB962C8B-B14F-4D97-AF65-F5344CB8AC3E}">
        <p14:creationId xmlns:p14="http://schemas.microsoft.com/office/powerpoint/2010/main" val="42330665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AF54789-9F96-511A-0FB6-24F6A8418C72}"/>
              </a:ext>
            </a:extLst>
          </p:cNvPr>
          <p:cNvSpPr>
            <a:spLocks noGrp="1"/>
          </p:cNvSpPr>
          <p:nvPr>
            <p:ph type="dt" sz="half" idx="10"/>
          </p:nvPr>
        </p:nvSpPr>
        <p:spPr/>
        <p:txBody>
          <a:bodyPr/>
          <a:lstStyle/>
          <a:p>
            <a:fld id="{6D80F7F3-E406-44E2-93AF-674B3F1A2E51}" type="datetime1">
              <a:rPr lang="en-US" smtClean="0"/>
              <a:t>2/20/2024</a:t>
            </a:fld>
            <a:endParaRPr lang="en-US"/>
          </a:p>
        </p:txBody>
      </p:sp>
      <p:sp>
        <p:nvSpPr>
          <p:cNvPr id="3" name="Footer Placeholder 2">
            <a:extLst>
              <a:ext uri="{FF2B5EF4-FFF2-40B4-BE49-F238E27FC236}">
                <a16:creationId xmlns:a16="http://schemas.microsoft.com/office/drawing/2014/main" id="{8B780399-ADEF-8F74-9F59-6AD804C9393E}"/>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95B6A34F-ABAB-9C4E-38A1-C6EEB944B97C}"/>
              </a:ext>
            </a:extLst>
          </p:cNvPr>
          <p:cNvSpPr>
            <a:spLocks noGrp="1"/>
          </p:cNvSpPr>
          <p:nvPr>
            <p:ph type="sldNum" sz="quarter" idx="12"/>
          </p:nvPr>
        </p:nvSpPr>
        <p:spPr/>
        <p:txBody>
          <a:bodyPr/>
          <a:lstStyle/>
          <a:p>
            <a:fld id="{C68AC1EC-23E2-4F0E-A5A4-674EC8DB954E}" type="slidenum">
              <a:rPr lang="en-US" smtClean="0"/>
              <a:t>‹#›</a:t>
            </a:fld>
            <a:endParaRPr lang="en-US"/>
          </a:p>
        </p:txBody>
      </p:sp>
    </p:spTree>
    <p:extLst>
      <p:ext uri="{BB962C8B-B14F-4D97-AF65-F5344CB8AC3E}">
        <p14:creationId xmlns:p14="http://schemas.microsoft.com/office/powerpoint/2010/main" val="7311307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FE3917-2BF6-1CE2-F34B-49F0D09A1B91}"/>
              </a:ext>
            </a:extLst>
          </p:cNvPr>
          <p:cNvSpPr>
            <a:spLocks noGrp="1"/>
          </p:cNvSpPr>
          <p:nvPr>
            <p:ph type="title"/>
          </p:nvPr>
        </p:nvSpPr>
        <p:spPr>
          <a:xfrm>
            <a:off x="839788" y="807868"/>
            <a:ext cx="3640713" cy="2062594"/>
          </a:xfrm>
        </p:spPr>
        <p:txBody>
          <a:bodyPr anchor="t">
            <a:normAutofit/>
          </a:bodyPr>
          <a:lstStyle>
            <a:lvl1pPr>
              <a:defRPr sz="2800"/>
            </a:lvl1pPr>
          </a:lstStyle>
          <a:p>
            <a:r>
              <a:rPr lang="en-US" dirty="0"/>
              <a:t>Click to edit Master title style</a:t>
            </a:r>
          </a:p>
        </p:txBody>
      </p:sp>
      <p:sp>
        <p:nvSpPr>
          <p:cNvPr id="3" name="Content Placeholder 2">
            <a:extLst>
              <a:ext uri="{FF2B5EF4-FFF2-40B4-BE49-F238E27FC236}">
                <a16:creationId xmlns:a16="http://schemas.microsoft.com/office/drawing/2014/main" id="{40815B8F-A9F3-8583-FFF1-175021F17AF0}"/>
              </a:ext>
            </a:extLst>
          </p:cNvPr>
          <p:cNvSpPr>
            <a:spLocks noGrp="1"/>
          </p:cNvSpPr>
          <p:nvPr>
            <p:ph idx="1"/>
          </p:nvPr>
        </p:nvSpPr>
        <p:spPr>
          <a:xfrm>
            <a:off x="5432898" y="807867"/>
            <a:ext cx="5922489" cy="5053183"/>
          </a:xfrm>
        </p:spPr>
        <p:txBody>
          <a:bodyPr>
            <a:normAutofit/>
          </a:bodyPr>
          <a:lstStyle>
            <a:lvl1pPr>
              <a:defRPr sz="2400"/>
            </a:lvl1pPr>
            <a:lvl2pPr>
              <a:defRPr sz="2000"/>
            </a:lvl2pPr>
            <a:lvl3pPr>
              <a:defRPr sz="1800"/>
            </a:lvl3pPr>
            <a:lvl4pPr>
              <a:defRPr sz="1600"/>
            </a:lvl4pPr>
            <a:lvl5pPr>
              <a:defRPr sz="16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C5D90AFF-A949-CE9E-6B94-C1B619612915}"/>
              </a:ext>
            </a:extLst>
          </p:cNvPr>
          <p:cNvSpPr>
            <a:spLocks noGrp="1"/>
          </p:cNvSpPr>
          <p:nvPr>
            <p:ph type="body" sz="half" idx="2"/>
          </p:nvPr>
        </p:nvSpPr>
        <p:spPr>
          <a:xfrm>
            <a:off x="839788" y="3000652"/>
            <a:ext cx="3640713" cy="2868336"/>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A95267E-088F-FB9A-9469-551890F29F01}"/>
              </a:ext>
            </a:extLst>
          </p:cNvPr>
          <p:cNvSpPr>
            <a:spLocks noGrp="1"/>
          </p:cNvSpPr>
          <p:nvPr>
            <p:ph type="dt" sz="half" idx="10"/>
          </p:nvPr>
        </p:nvSpPr>
        <p:spPr/>
        <p:txBody>
          <a:bodyPr/>
          <a:lstStyle/>
          <a:p>
            <a:fld id="{2FB1DD93-7C9D-4E53-81F0-DDE57FEA7EDB}" type="datetime1">
              <a:rPr lang="en-US" smtClean="0"/>
              <a:t>2/20/2024</a:t>
            </a:fld>
            <a:endParaRPr lang="en-US"/>
          </a:p>
        </p:txBody>
      </p:sp>
      <p:sp>
        <p:nvSpPr>
          <p:cNvPr id="6" name="Footer Placeholder 5">
            <a:extLst>
              <a:ext uri="{FF2B5EF4-FFF2-40B4-BE49-F238E27FC236}">
                <a16:creationId xmlns:a16="http://schemas.microsoft.com/office/drawing/2014/main" id="{38EA3FFC-B3A6-C0B6-5DAE-70BE0D6FBD69}"/>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08D35F-BC2E-8D14-060F-449CBAF7C0D2}"/>
              </a:ext>
            </a:extLst>
          </p:cNvPr>
          <p:cNvSpPr>
            <a:spLocks noGrp="1"/>
          </p:cNvSpPr>
          <p:nvPr>
            <p:ph type="sldNum" sz="quarter" idx="12"/>
          </p:nvPr>
        </p:nvSpPr>
        <p:spPr/>
        <p:txBody>
          <a:bodyPr/>
          <a:lstStyle/>
          <a:p>
            <a:fld id="{C68AC1EC-23E2-4F0E-A5A4-674EC8DB954E}" type="slidenum">
              <a:rPr lang="en-US" smtClean="0"/>
              <a:t>‹#›</a:t>
            </a:fld>
            <a:endParaRPr lang="en-US"/>
          </a:p>
        </p:txBody>
      </p:sp>
    </p:spTree>
    <p:extLst>
      <p:ext uri="{BB962C8B-B14F-4D97-AF65-F5344CB8AC3E}">
        <p14:creationId xmlns:p14="http://schemas.microsoft.com/office/powerpoint/2010/main" val="39666984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8909ED-ED97-A3CE-5569-77B45F41450A}"/>
              </a:ext>
            </a:extLst>
          </p:cNvPr>
          <p:cNvSpPr>
            <a:spLocks noGrp="1"/>
          </p:cNvSpPr>
          <p:nvPr>
            <p:ph type="title"/>
          </p:nvPr>
        </p:nvSpPr>
        <p:spPr>
          <a:xfrm>
            <a:off x="839788" y="820881"/>
            <a:ext cx="3639312" cy="2062595"/>
          </a:xfrm>
        </p:spPr>
        <p:txBody>
          <a:bodyPr anchor="t">
            <a:normAutofit/>
          </a:bodyPr>
          <a:lstStyle>
            <a:lvl1pPr>
              <a:defRPr sz="2800"/>
            </a:lvl1pPr>
          </a:lstStyle>
          <a:p>
            <a:r>
              <a:rPr lang="en-US" dirty="0"/>
              <a:t>Click to edit Master title style</a:t>
            </a:r>
          </a:p>
        </p:txBody>
      </p:sp>
      <p:sp>
        <p:nvSpPr>
          <p:cNvPr id="3" name="Picture Placeholder 2">
            <a:extLst>
              <a:ext uri="{FF2B5EF4-FFF2-40B4-BE49-F238E27FC236}">
                <a16:creationId xmlns:a16="http://schemas.microsoft.com/office/drawing/2014/main" id="{0683BB3A-9E24-DE4C-9619-1502F1B6F389}"/>
              </a:ext>
            </a:extLst>
          </p:cNvPr>
          <p:cNvSpPr>
            <a:spLocks noGrp="1"/>
          </p:cNvSpPr>
          <p:nvPr>
            <p:ph type="pic" idx="1"/>
          </p:nvPr>
        </p:nvSpPr>
        <p:spPr>
          <a:xfrm>
            <a:off x="5247408" y="919595"/>
            <a:ext cx="6107979" cy="501361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94B4CE1F-29E0-88BB-8489-E58236B8B17B}"/>
              </a:ext>
            </a:extLst>
          </p:cNvPr>
          <p:cNvSpPr>
            <a:spLocks noGrp="1"/>
          </p:cNvSpPr>
          <p:nvPr>
            <p:ph type="body" sz="half" idx="2"/>
          </p:nvPr>
        </p:nvSpPr>
        <p:spPr>
          <a:xfrm>
            <a:off x="839788" y="3000652"/>
            <a:ext cx="3643889" cy="2868336"/>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724B7212-6816-FFD1-50B2-58844AD38E26}"/>
              </a:ext>
            </a:extLst>
          </p:cNvPr>
          <p:cNvSpPr>
            <a:spLocks noGrp="1"/>
          </p:cNvSpPr>
          <p:nvPr>
            <p:ph type="dt" sz="half" idx="10"/>
          </p:nvPr>
        </p:nvSpPr>
        <p:spPr/>
        <p:txBody>
          <a:bodyPr/>
          <a:lstStyle/>
          <a:p>
            <a:fld id="{3DF7BC28-59DE-4F83-B4A1-497203279FAD}" type="datetime1">
              <a:rPr lang="en-US" smtClean="0"/>
              <a:t>2/20/2024</a:t>
            </a:fld>
            <a:endParaRPr lang="en-US"/>
          </a:p>
        </p:txBody>
      </p:sp>
      <p:sp>
        <p:nvSpPr>
          <p:cNvPr id="6" name="Footer Placeholder 5">
            <a:extLst>
              <a:ext uri="{FF2B5EF4-FFF2-40B4-BE49-F238E27FC236}">
                <a16:creationId xmlns:a16="http://schemas.microsoft.com/office/drawing/2014/main" id="{A2417744-5A24-B7B7-5FD6-E98E60832F27}"/>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14CDA4D1-A71D-A7A6-3D0C-294E5D280BE8}"/>
              </a:ext>
            </a:extLst>
          </p:cNvPr>
          <p:cNvSpPr>
            <a:spLocks noGrp="1"/>
          </p:cNvSpPr>
          <p:nvPr>
            <p:ph type="sldNum" sz="quarter" idx="12"/>
          </p:nvPr>
        </p:nvSpPr>
        <p:spPr/>
        <p:txBody>
          <a:bodyPr/>
          <a:lstStyle/>
          <a:p>
            <a:fld id="{C68AC1EC-23E2-4F0E-A5A4-674EC8DB954E}" type="slidenum">
              <a:rPr lang="en-US" smtClean="0"/>
              <a:t>‹#›</a:t>
            </a:fld>
            <a:endParaRPr lang="en-US"/>
          </a:p>
        </p:txBody>
      </p:sp>
    </p:spTree>
    <p:extLst>
      <p:ext uri="{BB962C8B-B14F-4D97-AF65-F5344CB8AC3E}">
        <p14:creationId xmlns:p14="http://schemas.microsoft.com/office/powerpoint/2010/main" val="18041722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C990AE-F72C-4C2E-E2D0-7A8D7EEF08C1}"/>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F41B46D-142E-8C8E-C4F4-B6B1586A6FD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54D92E3-36AD-2615-0166-6B73C34F10FA}"/>
              </a:ext>
            </a:extLst>
          </p:cNvPr>
          <p:cNvSpPr>
            <a:spLocks noGrp="1"/>
          </p:cNvSpPr>
          <p:nvPr>
            <p:ph type="dt" sz="half" idx="10"/>
          </p:nvPr>
        </p:nvSpPr>
        <p:spPr/>
        <p:txBody>
          <a:bodyPr/>
          <a:lstStyle/>
          <a:p>
            <a:fld id="{61E8A6D4-154B-4E4D-9001-7A6C328D243E}" type="datetime1">
              <a:rPr lang="en-US" smtClean="0"/>
              <a:t>2/20/2024</a:t>
            </a:fld>
            <a:endParaRPr lang="en-US"/>
          </a:p>
        </p:txBody>
      </p:sp>
      <p:sp>
        <p:nvSpPr>
          <p:cNvPr id="5" name="Footer Placeholder 4">
            <a:extLst>
              <a:ext uri="{FF2B5EF4-FFF2-40B4-BE49-F238E27FC236}">
                <a16:creationId xmlns:a16="http://schemas.microsoft.com/office/drawing/2014/main" id="{F10BFB69-319D-2284-2734-217160D396D7}"/>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1A6883B0-C775-5BD2-8EC6-A41D19BCA156}"/>
              </a:ext>
            </a:extLst>
          </p:cNvPr>
          <p:cNvSpPr>
            <a:spLocks noGrp="1"/>
          </p:cNvSpPr>
          <p:nvPr>
            <p:ph type="sldNum" sz="quarter" idx="12"/>
          </p:nvPr>
        </p:nvSpPr>
        <p:spPr/>
        <p:txBody>
          <a:bodyPr/>
          <a:lstStyle/>
          <a:p>
            <a:fld id="{C68AC1EC-23E2-4F0E-A5A4-674EC8DB954E}" type="slidenum">
              <a:rPr lang="en-US" smtClean="0"/>
              <a:t>‹#›</a:t>
            </a:fld>
            <a:endParaRPr lang="en-US"/>
          </a:p>
        </p:txBody>
      </p:sp>
    </p:spTree>
    <p:extLst>
      <p:ext uri="{BB962C8B-B14F-4D97-AF65-F5344CB8AC3E}">
        <p14:creationId xmlns:p14="http://schemas.microsoft.com/office/powerpoint/2010/main" val="22410853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9040463-6D41-8D45-088A-540B0D18838A}"/>
              </a:ext>
            </a:extLst>
          </p:cNvPr>
          <p:cNvSpPr>
            <a:spLocks noGrp="1"/>
          </p:cNvSpPr>
          <p:nvPr>
            <p:ph type="title" orient="vert"/>
          </p:nvPr>
        </p:nvSpPr>
        <p:spPr>
          <a:xfrm>
            <a:off x="8724900" y="592281"/>
            <a:ext cx="2628900" cy="5584681"/>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8B5F2276-7F04-F3F7-E3CE-F81C8DC637DC}"/>
              </a:ext>
            </a:extLst>
          </p:cNvPr>
          <p:cNvSpPr>
            <a:spLocks noGrp="1"/>
          </p:cNvSpPr>
          <p:nvPr>
            <p:ph type="body" orient="vert" idx="1"/>
          </p:nvPr>
        </p:nvSpPr>
        <p:spPr>
          <a:xfrm>
            <a:off x="838200" y="592281"/>
            <a:ext cx="7734300" cy="558468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71802BF-9E0C-3251-8FAE-81F07DB05344}"/>
              </a:ext>
            </a:extLst>
          </p:cNvPr>
          <p:cNvSpPr>
            <a:spLocks noGrp="1"/>
          </p:cNvSpPr>
          <p:nvPr>
            <p:ph type="dt" sz="half" idx="10"/>
          </p:nvPr>
        </p:nvSpPr>
        <p:spPr/>
        <p:txBody>
          <a:bodyPr/>
          <a:lstStyle/>
          <a:p>
            <a:fld id="{EF880999-9BD6-4929-BDEC-B84E21C16701}" type="datetime1">
              <a:rPr lang="en-US" smtClean="0"/>
              <a:t>2/20/2024</a:t>
            </a:fld>
            <a:endParaRPr lang="en-US"/>
          </a:p>
        </p:txBody>
      </p:sp>
      <p:sp>
        <p:nvSpPr>
          <p:cNvPr id="5" name="Footer Placeholder 4">
            <a:extLst>
              <a:ext uri="{FF2B5EF4-FFF2-40B4-BE49-F238E27FC236}">
                <a16:creationId xmlns:a16="http://schemas.microsoft.com/office/drawing/2014/main" id="{329F1754-5B8F-A9FA-E8B1-06E04CE283D5}"/>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5F01E6A8-5139-ECD4-CC0C-32FFC6741000}"/>
              </a:ext>
            </a:extLst>
          </p:cNvPr>
          <p:cNvSpPr>
            <a:spLocks noGrp="1"/>
          </p:cNvSpPr>
          <p:nvPr>
            <p:ph type="sldNum" sz="quarter" idx="12"/>
          </p:nvPr>
        </p:nvSpPr>
        <p:spPr/>
        <p:txBody>
          <a:bodyPr/>
          <a:lstStyle/>
          <a:p>
            <a:fld id="{C68AC1EC-23E2-4F0E-A5A4-674EC8DB954E}" type="slidenum">
              <a:rPr lang="en-US" smtClean="0"/>
              <a:t>‹#›</a:t>
            </a:fld>
            <a:endParaRPr lang="en-US"/>
          </a:p>
        </p:txBody>
      </p:sp>
    </p:spTree>
    <p:extLst>
      <p:ext uri="{BB962C8B-B14F-4D97-AF65-F5344CB8AC3E}">
        <p14:creationId xmlns:p14="http://schemas.microsoft.com/office/powerpoint/2010/main" val="33990049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5858A62-FE72-978B-BE71-05908D82E1A4}"/>
              </a:ext>
            </a:extLst>
          </p:cNvPr>
          <p:cNvSpPr/>
          <p:nvPr/>
        </p:nvSpPr>
        <p:spPr>
          <a:xfrm>
            <a:off x="0" y="0"/>
            <a:ext cx="12192000" cy="6860161"/>
          </a:xfrm>
          <a:prstGeom prst="rect">
            <a:avLst/>
          </a:prstGeom>
          <a:solidFill>
            <a:schemeClr val="bg2">
              <a:lumMod val="75000"/>
              <a:alpha val="15000"/>
            </a:schemeClr>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Placeholder 1">
            <a:extLst>
              <a:ext uri="{FF2B5EF4-FFF2-40B4-BE49-F238E27FC236}">
                <a16:creationId xmlns:a16="http://schemas.microsoft.com/office/drawing/2014/main" id="{5BFA14B7-4740-5D9F-6489-BAD00C3E0D68}"/>
              </a:ext>
            </a:extLst>
          </p:cNvPr>
          <p:cNvSpPr>
            <a:spLocks noGrp="1"/>
          </p:cNvSpPr>
          <p:nvPr>
            <p:ph type="title"/>
          </p:nvPr>
        </p:nvSpPr>
        <p:spPr>
          <a:xfrm>
            <a:off x="871108" y="588245"/>
            <a:ext cx="10449784" cy="1265928"/>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7790487F-803F-C5AF-BD93-39C0FC738963}"/>
              </a:ext>
            </a:extLst>
          </p:cNvPr>
          <p:cNvSpPr>
            <a:spLocks noGrp="1"/>
          </p:cNvSpPr>
          <p:nvPr>
            <p:ph type="body" idx="1"/>
          </p:nvPr>
        </p:nvSpPr>
        <p:spPr>
          <a:xfrm>
            <a:off x="877824" y="2157984"/>
            <a:ext cx="10442448" cy="3903819"/>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A586FCEF-4EDF-C2EF-7D81-FEFF7042F350}"/>
              </a:ext>
            </a:extLst>
          </p:cNvPr>
          <p:cNvSpPr>
            <a:spLocks noGrp="1"/>
          </p:cNvSpPr>
          <p:nvPr>
            <p:ph type="dt" sz="half" idx="2"/>
          </p:nvPr>
        </p:nvSpPr>
        <p:spPr>
          <a:xfrm>
            <a:off x="877824" y="6356350"/>
            <a:ext cx="2743200" cy="365125"/>
          </a:xfrm>
          <a:prstGeom prst="rect">
            <a:avLst/>
          </a:prstGeom>
        </p:spPr>
        <p:txBody>
          <a:bodyPr vert="horz" lIns="91440" tIns="45720" rIns="91440" bIns="45720" rtlCol="0" anchor="ctr"/>
          <a:lstStyle>
            <a:lvl1pPr algn="l">
              <a:defRPr sz="800" cap="all" spc="300" baseline="0">
                <a:solidFill>
                  <a:schemeClr val="tx2"/>
                </a:solidFill>
              </a:defRPr>
            </a:lvl1pPr>
          </a:lstStyle>
          <a:p>
            <a:fld id="{0BDC4764-F656-4735-9820-9886F8DF1D6A}" type="datetime1">
              <a:rPr lang="en-US" smtClean="0"/>
              <a:t>2/20/2024</a:t>
            </a:fld>
            <a:endParaRPr lang="en-US" dirty="0"/>
          </a:p>
        </p:txBody>
      </p:sp>
      <p:sp>
        <p:nvSpPr>
          <p:cNvPr id="5" name="Footer Placeholder 4">
            <a:extLst>
              <a:ext uri="{FF2B5EF4-FFF2-40B4-BE49-F238E27FC236}">
                <a16:creationId xmlns:a16="http://schemas.microsoft.com/office/drawing/2014/main" id="{9A4663BC-4D46-C74D-DDF2-9D25B4D96F9B}"/>
              </a:ext>
            </a:extLst>
          </p:cNvPr>
          <p:cNvSpPr>
            <a:spLocks noGrp="1"/>
          </p:cNvSpPr>
          <p:nvPr>
            <p:ph type="ftr" sz="quarter" idx="3"/>
          </p:nvPr>
        </p:nvSpPr>
        <p:spPr>
          <a:xfrm>
            <a:off x="7132320" y="6356350"/>
            <a:ext cx="4297680" cy="365125"/>
          </a:xfrm>
          <a:prstGeom prst="rect">
            <a:avLst/>
          </a:prstGeom>
        </p:spPr>
        <p:txBody>
          <a:bodyPr vert="horz" lIns="91440" tIns="45720" rIns="91440" bIns="45720" rtlCol="0" anchor="ctr"/>
          <a:lstStyle>
            <a:lvl1pPr algn="r">
              <a:defRPr sz="800" cap="all" spc="300" baseline="0">
                <a:solidFill>
                  <a:schemeClr val="tx2"/>
                </a:solidFill>
              </a:defRPr>
            </a:lvl1pPr>
          </a:lstStyle>
          <a:p>
            <a:r>
              <a:rPr lang="en-US"/>
              <a:t>Sample Footer Text</a:t>
            </a:r>
            <a:endParaRPr lang="en-US" dirty="0"/>
          </a:p>
        </p:txBody>
      </p:sp>
      <p:sp>
        <p:nvSpPr>
          <p:cNvPr id="6" name="Slide Number Placeholder 5">
            <a:extLst>
              <a:ext uri="{FF2B5EF4-FFF2-40B4-BE49-F238E27FC236}">
                <a16:creationId xmlns:a16="http://schemas.microsoft.com/office/drawing/2014/main" id="{B71B4EAE-CB5C-D14B-77EF-7B155FA68353}"/>
              </a:ext>
            </a:extLst>
          </p:cNvPr>
          <p:cNvSpPr>
            <a:spLocks noGrp="1"/>
          </p:cNvSpPr>
          <p:nvPr>
            <p:ph type="sldNum" sz="quarter" idx="4"/>
          </p:nvPr>
        </p:nvSpPr>
        <p:spPr>
          <a:xfrm>
            <a:off x="11429999" y="6356350"/>
            <a:ext cx="521207" cy="365125"/>
          </a:xfrm>
          <a:prstGeom prst="rect">
            <a:avLst/>
          </a:prstGeom>
        </p:spPr>
        <p:txBody>
          <a:bodyPr vert="horz" lIns="91440" tIns="45720" rIns="91440" bIns="45720" rtlCol="0" anchor="ctr"/>
          <a:lstStyle>
            <a:lvl1pPr algn="r">
              <a:defRPr sz="1400">
                <a:solidFill>
                  <a:schemeClr val="tx2"/>
                </a:solidFill>
                <a:latin typeface="+mj-lt"/>
              </a:defRPr>
            </a:lvl1pPr>
          </a:lstStyle>
          <a:p>
            <a:fld id="{C68AC1EC-23E2-4F0E-A5A4-674EC8DB954E}" type="slidenum">
              <a:rPr lang="en-US" smtClean="0"/>
              <a:pPr/>
              <a:t>‹#›</a:t>
            </a:fld>
            <a:endParaRPr lang="en-US"/>
          </a:p>
        </p:txBody>
      </p:sp>
    </p:spTree>
    <p:extLst>
      <p:ext uri="{BB962C8B-B14F-4D97-AF65-F5344CB8AC3E}">
        <p14:creationId xmlns:p14="http://schemas.microsoft.com/office/powerpoint/2010/main" val="1582682852"/>
      </p:ext>
    </p:extLst>
  </p:cSld>
  <p:clrMap bg1="lt1" tx1="dk1" bg2="lt2" tx2="dk2" accent1="accent1" accent2="accent2" accent3="accent3" accent4="accent4" accent5="accent5" accent6="accent6" hlink="hlink" folHlink="folHlink"/>
  <p:sldLayoutIdLst>
    <p:sldLayoutId id="2147483683" r:id="rId1"/>
    <p:sldLayoutId id="2147483682" r:id="rId2"/>
    <p:sldLayoutId id="2147483681" r:id="rId3"/>
    <p:sldLayoutId id="2147483680" r:id="rId4"/>
    <p:sldLayoutId id="2147483679" r:id="rId5"/>
    <p:sldLayoutId id="2147483678" r:id="rId6"/>
    <p:sldLayoutId id="2147483677" r:id="rId7"/>
    <p:sldLayoutId id="2147483676" r:id="rId8"/>
    <p:sldLayoutId id="2147483675" r:id="rId9"/>
    <p:sldLayoutId id="2147483674" r:id="rId10"/>
    <p:sldLayoutId id="2147483673" r:id="rId11"/>
  </p:sldLayoutIdLst>
  <p:hf hdr="0"/>
  <p:txStyles>
    <p:titleStyle>
      <a:lvl1pPr algn="l" defTabSz="914400" rtl="0" eaLnBrk="1" latinLnBrk="0" hangingPunct="1">
        <a:lnSpc>
          <a:spcPct val="100000"/>
        </a:lnSpc>
        <a:spcBef>
          <a:spcPct val="0"/>
        </a:spcBef>
        <a:buNone/>
        <a:defRPr sz="3200" kern="1200">
          <a:solidFill>
            <a:schemeClr val="tx2"/>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600" kern="1200">
          <a:solidFill>
            <a:schemeClr val="tx2"/>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400" kern="1200">
          <a:solidFill>
            <a:schemeClr val="tx2"/>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200" kern="1200">
          <a:solidFill>
            <a:schemeClr val="tx2"/>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100" kern="1200">
          <a:solidFill>
            <a:schemeClr val="tx2"/>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1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4.xml"/><Relationship Id="rId5" Type="http://schemas.openxmlformats.org/officeDocument/2006/relationships/image" Target="../media/image2.jpeg"/><Relationship Id="rId4" Type="http://schemas.openxmlformats.org/officeDocument/2006/relationships/image" Target="../media/image6.jpeg"/></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jpeg"/><Relationship Id="rId1" Type="http://schemas.openxmlformats.org/officeDocument/2006/relationships/slideLayout" Target="../slideLayouts/slideLayout7.xml"/><Relationship Id="rId6" Type="http://schemas.openxmlformats.org/officeDocument/2006/relationships/image" Target="../media/image2.jpeg"/><Relationship Id="rId5" Type="http://schemas.openxmlformats.org/officeDocument/2006/relationships/hyperlink" Target="https://creativecommons.org/licenses/by/3.0/" TargetMode="External"/><Relationship Id="rId4" Type="http://schemas.openxmlformats.org/officeDocument/2006/relationships/hyperlink" Target="https://journalotohns.biomedcentral.com/articles/10.1186/s40463-020-00476-9"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10.jpeg"/><Relationship Id="rId7" Type="http://schemas.openxmlformats.org/officeDocument/2006/relationships/image" Target="../media/image2.jpeg"/><Relationship Id="rId2" Type="http://schemas.openxmlformats.org/officeDocument/2006/relationships/image" Target="../media/image9.jpeg"/><Relationship Id="rId1" Type="http://schemas.openxmlformats.org/officeDocument/2006/relationships/slideLayout" Target="../slideLayouts/slideLayout7.xml"/><Relationship Id="rId6" Type="http://schemas.openxmlformats.org/officeDocument/2006/relationships/hyperlink" Target="https://foto.wuestenigel.com/pile-of-surgical-face-masks/" TargetMode="External"/><Relationship Id="rId5" Type="http://schemas.openxmlformats.org/officeDocument/2006/relationships/image" Target="../media/image11.jpeg"/><Relationship Id="rId4" Type="http://schemas.openxmlformats.org/officeDocument/2006/relationships/hyperlink" Target="https://ecampusontario.pressbooks.pub/clinicalskills/chapter/3-3-care-of-iv-tubing-administration-sets/"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jpeg"/><Relationship Id="rId1" Type="http://schemas.openxmlformats.org/officeDocument/2006/relationships/slideLayout" Target="../slideLayouts/slideLayout9.xml"/><Relationship Id="rId6" Type="http://schemas.openxmlformats.org/officeDocument/2006/relationships/image" Target="../media/image2.jpeg"/><Relationship Id="rId5" Type="http://schemas.openxmlformats.org/officeDocument/2006/relationships/hyperlink" Target="https://creativecommons.org/licenses/by-nc-sa/3.0/" TargetMode="External"/><Relationship Id="rId4" Type="http://schemas.openxmlformats.org/officeDocument/2006/relationships/hyperlink" Target="https://www.bcdb.com/cartoon/38243-Cleanliness-Brings-Health"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eg"/><Relationship Id="rId1" Type="http://schemas.openxmlformats.org/officeDocument/2006/relationships/slideLayout" Target="../slideLayouts/slideLayout7.xml"/><Relationship Id="rId4" Type="http://schemas.openxmlformats.org/officeDocument/2006/relationships/image" Target="../media/image2.jpeg"/></Relationships>
</file>

<file path=ppt/slides/_rels/slide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jpeg"/><Relationship Id="rId1" Type="http://schemas.openxmlformats.org/officeDocument/2006/relationships/slideLayout" Target="../slideLayouts/slideLayout7.xml"/><Relationship Id="rId5" Type="http://schemas.openxmlformats.org/officeDocument/2006/relationships/image" Target="../media/image2.jpeg"/><Relationship Id="rId4" Type="http://schemas.openxmlformats.org/officeDocument/2006/relationships/hyperlink" Target="https://ecampusontario.pressbooks.pub/hrforoperationsmanagers/chapter/4-3-hazard-recognition/" TargetMode="External"/></Relationships>
</file>

<file path=ppt/slides/_rels/slide9.xml.rels><?xml version="1.0" encoding="UTF-8" standalone="yes"?>
<Relationships xmlns="http://schemas.openxmlformats.org/package/2006/relationships"><Relationship Id="rId3" Type="http://schemas.openxmlformats.org/officeDocument/2006/relationships/hyperlink" Target="https://technofaq.org/posts/2017/03/everything-you-should-know-about-successful-online-employee-training/" TargetMode="External"/><Relationship Id="rId2" Type="http://schemas.openxmlformats.org/officeDocument/2006/relationships/image" Target="../media/image18.jpeg"/><Relationship Id="rId1" Type="http://schemas.openxmlformats.org/officeDocument/2006/relationships/slideLayout" Target="../slideLayouts/slideLayout2.xml"/><Relationship Id="rId6" Type="http://schemas.openxmlformats.org/officeDocument/2006/relationships/image" Target="../media/image2.jpeg"/><Relationship Id="rId5" Type="http://schemas.openxmlformats.org/officeDocument/2006/relationships/hyperlink" Target="https://emj.bmj.com/content/37/7/437" TargetMode="External"/><Relationship Id="rId4" Type="http://schemas.openxmlformats.org/officeDocument/2006/relationships/image" Target="../media/image19.jpeg"/></Relationships>
</file>

<file path=ppt/slides/_rels/slide10.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20.jpeg"/><Relationship Id="rId1" Type="http://schemas.openxmlformats.org/officeDocument/2006/relationships/slideLayout" Target="../slideLayouts/slideLayout7.xml"/><Relationship Id="rId5" Type="http://schemas.openxmlformats.org/officeDocument/2006/relationships/image" Target="../media/image2.jpeg"/><Relationship Id="rId4" Type="http://schemas.openxmlformats.org/officeDocument/2006/relationships/hyperlink" Target="https://www.peoplematters.in/article/talent-management/workplace-safety-programs-heres-where-you-should-focus-27191"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22.jpe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23.png"/><Relationship Id="rId1" Type="http://schemas.openxmlformats.org/officeDocument/2006/relationships/slideLayout" Target="../slideLayouts/slideLayout7.xml"/><Relationship Id="rId4" Type="http://schemas.openxmlformats.org/officeDocument/2006/relationships/image" Target="../media/image2.jpeg"/></Relationships>
</file>

<file path=ppt/slides/_rels/slide13.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jpeg"/><Relationship Id="rId1" Type="http://schemas.openxmlformats.org/officeDocument/2006/relationships/slideLayout" Target="../slideLayouts/slideLayout7.xml"/><Relationship Id="rId5" Type="http://schemas.openxmlformats.org/officeDocument/2006/relationships/image" Target="../media/image2.jpeg"/><Relationship Id="rId4" Type="http://schemas.openxmlformats.org/officeDocument/2006/relationships/hyperlink" Target="https://freepngimg.com/png/93093-protective-personal-equipment-figurine-health-finger" TargetMode="External"/></Relationships>
</file>

<file path=ppt/slides/_rels/slide14.xml.rels><?xml version="1.0" encoding="UTF-8" standalone="yes"?>
<Relationships xmlns="http://schemas.openxmlformats.org/package/2006/relationships"><Relationship Id="rId8" Type="http://schemas.openxmlformats.org/officeDocument/2006/relationships/hyperlink" Target="https://books.google.com/books/about/Hospitality_facilities_management_and_de.html?id=cYYUAQAAMAAJ" TargetMode="External"/><Relationship Id="rId3" Type="http://schemas.openxmlformats.org/officeDocument/2006/relationships/hyperlink" Target="https://www.goodreads.com/book/show/1712453.The_Professional_Housekeeper" TargetMode="External"/><Relationship Id="rId7" Type="http://schemas.openxmlformats.org/officeDocument/2006/relationships/hyperlink" Target="https://www.routledge.com/The-Routledge-Handbook-of-Hotel-Chain-Management/Ivanova-Ivanov-Magnini/p/book/9781138805057" TargetMode="External"/><Relationship Id="rId12" Type="http://schemas.openxmlformats.org/officeDocument/2006/relationships/image" Target="../media/image2.jpeg"/><Relationship Id="rId2" Type="http://schemas.openxmlformats.org/officeDocument/2006/relationships/hyperlink" Target="https://sustainablehospitalityalliance.org/resource/environmental-management-for-hotels/" TargetMode="External"/><Relationship Id="rId1" Type="http://schemas.openxmlformats.org/officeDocument/2006/relationships/slideLayout" Target="../slideLayouts/slideLayout7.xml"/><Relationship Id="rId6" Type="http://schemas.openxmlformats.org/officeDocument/2006/relationships/hyperlink" Target="https://books.google.com/books/about/Hotel_Operations_Management.html?id=UymLQgAACAAJ" TargetMode="External"/><Relationship Id="rId11" Type="http://schemas.openxmlformats.org/officeDocument/2006/relationships/hyperlink" Target="https://www.hospitality-school.com/training-manuals/housekeeping/" TargetMode="External"/><Relationship Id="rId5" Type="http://schemas.openxmlformats.org/officeDocument/2006/relationships/hyperlink" Target="https://www.perlego.com/book/810679/principles-of-risk-management-and-insurance-global-edition-pdf" TargetMode="External"/><Relationship Id="rId10" Type="http://schemas.openxmlformats.org/officeDocument/2006/relationships/hyperlink" Target="https://www.sciencedirect.com/journal/international-journal-of-hospitality-management" TargetMode="External"/><Relationship Id="rId4" Type="http://schemas.openxmlformats.org/officeDocument/2006/relationships/hyperlink" Target="https://books.google.com/books/about/Occupational_Safety_and_Health_in_the_Em.html?id=IICHCgAAQBAJ" TargetMode="External"/><Relationship Id="rId9" Type="http://schemas.openxmlformats.org/officeDocument/2006/relationships/hyperlink" Target="https://www.emerald.com/insight/publication/issn/1757-988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657F69E0-C4B0-4BEC-A689-4F8D877F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 name="Picture 19" descr="A basket, wooden clips, and cloth on a table">
            <a:extLst>
              <a:ext uri="{FF2B5EF4-FFF2-40B4-BE49-F238E27FC236}">
                <a16:creationId xmlns:a16="http://schemas.microsoft.com/office/drawing/2014/main" id="{09CB6EC2-09A3-312C-6EEF-51A94E67A352}"/>
              </a:ext>
            </a:extLst>
          </p:cNvPr>
          <p:cNvPicPr>
            <a:picLocks noChangeAspect="1"/>
          </p:cNvPicPr>
          <p:nvPr/>
        </p:nvPicPr>
        <p:blipFill rotWithShape="1">
          <a:blip r:embed="rId2">
            <a:alphaModFix amt="50000"/>
          </a:blip>
          <a:srcRect t="12141" r="6" b="3448"/>
          <a:stretch/>
        </p:blipFill>
        <p:spPr>
          <a:xfrm>
            <a:off x="20" y="10"/>
            <a:ext cx="12188930" cy="6857990"/>
          </a:xfrm>
          <a:prstGeom prst="rect">
            <a:avLst/>
          </a:prstGeom>
        </p:spPr>
      </p:pic>
      <p:sp>
        <p:nvSpPr>
          <p:cNvPr id="2" name="Title 1"/>
          <p:cNvSpPr>
            <a:spLocks noGrp="1"/>
          </p:cNvSpPr>
          <p:nvPr>
            <p:ph type="ctrTitle"/>
          </p:nvPr>
        </p:nvSpPr>
        <p:spPr>
          <a:xfrm>
            <a:off x="1524000" y="1122363"/>
            <a:ext cx="9144000" cy="3063240"/>
          </a:xfrm>
        </p:spPr>
        <p:txBody>
          <a:bodyPr>
            <a:normAutofit fontScale="90000"/>
          </a:bodyPr>
          <a:lstStyle/>
          <a:p>
            <a:br>
              <a:rPr lang="en-US" sz="6600" dirty="0">
                <a:solidFill>
                  <a:schemeClr val="bg1"/>
                </a:solidFill>
                <a:ea typeface="+mj-lt"/>
                <a:cs typeface="+mj-lt"/>
              </a:rPr>
            </a:br>
            <a:r>
              <a:rPr lang="en-US" sz="6600" dirty="0">
                <a:solidFill>
                  <a:schemeClr val="bg1"/>
                </a:solidFill>
                <a:ea typeface="+mj-lt"/>
                <a:cs typeface="+mj-lt"/>
              </a:rPr>
              <a:t>Safety and Wellness in Housekeeping</a:t>
            </a:r>
            <a:br>
              <a:rPr lang="en-US" sz="6600" dirty="0">
                <a:ea typeface="+mj-lt"/>
                <a:cs typeface="+mj-lt"/>
              </a:rPr>
            </a:br>
            <a:r>
              <a:rPr lang="en-US" sz="2000" dirty="0">
                <a:solidFill>
                  <a:schemeClr val="bg1"/>
                </a:solidFill>
              </a:rPr>
              <a:t>Name: Cristina Maria Petrache </a:t>
            </a:r>
            <a:br>
              <a:rPr lang="en-US" sz="2000" dirty="0">
                <a:solidFill>
                  <a:schemeClr val="bg1"/>
                </a:solidFill>
              </a:rPr>
            </a:br>
            <a:r>
              <a:rPr lang="en-US" sz="2000" dirty="0">
                <a:solidFill>
                  <a:schemeClr val="bg1"/>
                </a:solidFill>
              </a:rPr>
              <a:t>Student ID no. : 2234360</a:t>
            </a:r>
            <a:br>
              <a:rPr lang="en-US" sz="2000" dirty="0">
                <a:solidFill>
                  <a:schemeClr val="bg1"/>
                </a:solidFill>
              </a:rPr>
            </a:br>
            <a:r>
              <a:rPr lang="en-US" sz="2000" dirty="0">
                <a:solidFill>
                  <a:schemeClr val="bg1"/>
                </a:solidFill>
              </a:rPr>
              <a:t>Module title: Operating Hotel Facilities BMIH4006</a:t>
            </a:r>
            <a:br>
              <a:rPr lang="en-US" sz="2000" dirty="0">
                <a:solidFill>
                  <a:schemeClr val="bg1"/>
                </a:solidFill>
              </a:rPr>
            </a:br>
            <a:r>
              <a:rPr lang="en-US" sz="2000" dirty="0">
                <a:solidFill>
                  <a:schemeClr val="bg1"/>
                </a:solidFill>
              </a:rPr>
              <a:t>Lecturer/Placement Tutor: Daniel Payne </a:t>
            </a:r>
            <a:br>
              <a:rPr lang="en-US" sz="2000" dirty="0">
                <a:solidFill>
                  <a:schemeClr val="bg1"/>
                </a:solidFill>
              </a:rPr>
            </a:br>
            <a:endParaRPr lang="en-US" sz="6600" dirty="0">
              <a:solidFill>
                <a:schemeClr val="bg1"/>
              </a:solidFill>
            </a:endParaRPr>
          </a:p>
        </p:txBody>
      </p:sp>
      <p:sp>
        <p:nvSpPr>
          <p:cNvPr id="21" name="sketchy line">
            <a:extLst>
              <a:ext uri="{FF2B5EF4-FFF2-40B4-BE49-F238E27FC236}">
                <a16:creationId xmlns:a16="http://schemas.microsoft.com/office/drawing/2014/main" id="{9F6380B4-6A1C-481E-8408-B4E6C75B9B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368623"/>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rgbClr val="FFFFFF">
              <a:alpha val="75000"/>
            </a:srgbClr>
          </a:solidFill>
          <a:ln w="44450" cap="rnd">
            <a:solidFill>
              <a:schemeClr val="bg1">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logo of a hotel&#10;&#10;Description automatically generated">
            <a:extLst>
              <a:ext uri="{FF2B5EF4-FFF2-40B4-BE49-F238E27FC236}">
                <a16:creationId xmlns:a16="http://schemas.microsoft.com/office/drawing/2014/main" id="{642BF0D0-88E3-5326-3EC7-8E40D32404D4}"/>
              </a:ext>
            </a:extLst>
          </p:cNvPr>
          <p:cNvPicPr>
            <a:picLocks noChangeAspect="1"/>
          </p:cNvPicPr>
          <p:nvPr/>
        </p:nvPicPr>
        <p:blipFill>
          <a:blip r:embed="rId3"/>
          <a:stretch>
            <a:fillRect/>
          </a:stretch>
        </p:blipFill>
        <p:spPr>
          <a:xfrm>
            <a:off x="43295" y="95250"/>
            <a:ext cx="1030432" cy="1030432"/>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2"/>
          <a:stretch>
            <a:fillRect t="-9000" b="-9000"/>
          </a:stretch>
        </a:blipFill>
        <a:effectLst/>
      </p:bgPr>
    </p:bg>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9495E3CA-9290-208A-2565-32E8675A59D9}"/>
              </a:ext>
            </a:extLst>
          </p:cNvPr>
          <p:cNvSpPr txBox="1"/>
          <p:nvPr/>
        </p:nvSpPr>
        <p:spPr>
          <a:xfrm>
            <a:off x="871108" y="588245"/>
            <a:ext cx="10449784" cy="1265928"/>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a:spcBef>
                <a:spcPct val="0"/>
              </a:spcBef>
              <a:spcAft>
                <a:spcPts val="600"/>
              </a:spcAft>
            </a:pPr>
            <a:r>
              <a:rPr lang="en-US" sz="3200" b="1" kern="1200" dirty="0">
                <a:solidFill>
                  <a:schemeClr val="tx2"/>
                </a:solidFill>
                <a:latin typeface="+mj-lt"/>
                <a:ea typeface="+mj-ea"/>
                <a:cs typeface="+mj-cs"/>
              </a:rPr>
              <a:t>CONTENT TABLE</a:t>
            </a:r>
            <a:r>
              <a:rPr lang="en-US" sz="3200" kern="1200" dirty="0">
                <a:solidFill>
                  <a:schemeClr val="tx2"/>
                </a:solidFill>
                <a:latin typeface="+mj-lt"/>
                <a:ea typeface="+mj-ea"/>
                <a:cs typeface="+mj-cs"/>
              </a:rPr>
              <a:t> </a:t>
            </a:r>
          </a:p>
        </p:txBody>
      </p:sp>
      <p:sp>
        <p:nvSpPr>
          <p:cNvPr id="8" name="TextBox 7">
            <a:extLst>
              <a:ext uri="{FF2B5EF4-FFF2-40B4-BE49-F238E27FC236}">
                <a16:creationId xmlns:a16="http://schemas.microsoft.com/office/drawing/2014/main" id="{2101C6B5-41FA-B06B-59C1-443CDB5297D9}"/>
              </a:ext>
            </a:extLst>
          </p:cNvPr>
          <p:cNvSpPr txBox="1"/>
          <p:nvPr/>
        </p:nvSpPr>
        <p:spPr>
          <a:xfrm>
            <a:off x="877824" y="2157984"/>
            <a:ext cx="10442448" cy="3903819"/>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marL="228600" indent="-228600">
              <a:lnSpc>
                <a:spcPct val="110000"/>
              </a:lnSpc>
              <a:spcBef>
                <a:spcPts val="1000"/>
              </a:spcBef>
              <a:buFont typeface="Arial" panose="020B0604020202020204" pitchFamily="34" charset="0"/>
              <a:buChar char="•"/>
            </a:pPr>
            <a:r>
              <a:rPr lang="en-US" sz="1600" dirty="0">
                <a:solidFill>
                  <a:schemeClr val="bg1"/>
                </a:solidFill>
              </a:rPr>
              <a:t>Introduction: Establishing a Culture of Safety and Wellness in Housekeeping</a:t>
            </a:r>
          </a:p>
          <a:p>
            <a:pPr marL="228600" indent="-228600">
              <a:lnSpc>
                <a:spcPct val="110000"/>
              </a:lnSpc>
              <a:spcBef>
                <a:spcPts val="1000"/>
              </a:spcBef>
              <a:buFont typeface="Arial" panose="020B0604020202020204" pitchFamily="34" charset="0"/>
              <a:buChar char="•"/>
            </a:pPr>
            <a:r>
              <a:rPr lang="en-US" sz="1600" dirty="0">
                <a:solidFill>
                  <a:schemeClr val="bg1"/>
                </a:solidFill>
              </a:rPr>
              <a:t>Potential Hazards: Identifying Risks to Health and Safety in Housekeeping Tasks</a:t>
            </a:r>
          </a:p>
          <a:p>
            <a:pPr marL="228600" indent="-228600">
              <a:lnSpc>
                <a:spcPct val="110000"/>
              </a:lnSpc>
              <a:spcBef>
                <a:spcPts val="1000"/>
              </a:spcBef>
              <a:buFont typeface="Arial" panose="020B0604020202020204" pitchFamily="34" charset="0"/>
              <a:buChar char="•"/>
            </a:pPr>
            <a:r>
              <a:rPr lang="en-US" sz="1600" dirty="0">
                <a:solidFill>
                  <a:schemeClr val="bg1"/>
                </a:solidFill>
              </a:rPr>
              <a:t>Regulatory Compliance: Ensuring Adherence to Safety Regulations and Standards</a:t>
            </a:r>
          </a:p>
          <a:p>
            <a:pPr marL="228600" indent="-228600">
              <a:lnSpc>
                <a:spcPct val="110000"/>
              </a:lnSpc>
              <a:spcBef>
                <a:spcPts val="1000"/>
              </a:spcBef>
              <a:buFont typeface="Arial" panose="020B0604020202020204" pitchFamily="34" charset="0"/>
              <a:buChar char="•"/>
            </a:pPr>
            <a:r>
              <a:rPr lang="en-US" sz="1600" dirty="0">
                <a:solidFill>
                  <a:schemeClr val="bg1"/>
                </a:solidFill>
              </a:rPr>
              <a:t>Training and Skill Development: Investing in Staff Training for Competency and Confidence</a:t>
            </a:r>
          </a:p>
          <a:p>
            <a:pPr marL="228600" indent="-228600">
              <a:lnSpc>
                <a:spcPct val="110000"/>
              </a:lnSpc>
              <a:spcBef>
                <a:spcPts val="1000"/>
              </a:spcBef>
              <a:buFont typeface="Arial" panose="020B0604020202020204" pitchFamily="34" charset="0"/>
              <a:buChar char="•"/>
            </a:pPr>
            <a:r>
              <a:rPr lang="en-US" sz="1600" dirty="0">
                <a:solidFill>
                  <a:schemeClr val="bg1"/>
                </a:solidFill>
              </a:rPr>
              <a:t>Personal Protection: Prioritizing Personal Protection Equipment (PPE) for Staff Safety</a:t>
            </a:r>
          </a:p>
          <a:p>
            <a:pPr marL="228600" indent="-228600">
              <a:lnSpc>
                <a:spcPct val="110000"/>
              </a:lnSpc>
              <a:spcBef>
                <a:spcPts val="1000"/>
              </a:spcBef>
              <a:buFont typeface="Arial" panose="020B0604020202020204" pitchFamily="34" charset="0"/>
              <a:buChar char="•"/>
            </a:pPr>
            <a:r>
              <a:rPr lang="en-US" sz="1600" dirty="0">
                <a:solidFill>
                  <a:schemeClr val="bg1"/>
                </a:solidFill>
              </a:rPr>
              <a:t>Chemical Handling Practices: Safeguarding Against Chemical Exposures with Proper Handling Procedures</a:t>
            </a:r>
          </a:p>
          <a:p>
            <a:pPr marL="228600" indent="-228600">
              <a:lnSpc>
                <a:spcPct val="110000"/>
              </a:lnSpc>
              <a:spcBef>
                <a:spcPts val="1000"/>
              </a:spcBef>
              <a:buFont typeface="Arial" panose="020B0604020202020204" pitchFamily="34" charset="0"/>
              <a:buChar char="•"/>
            </a:pPr>
            <a:r>
              <a:rPr lang="en-US" sz="1600" dirty="0">
                <a:solidFill>
                  <a:schemeClr val="bg1"/>
                </a:solidFill>
              </a:rPr>
              <a:t>Ergonomic Solutions: Implementing Ergonomic Practices to Prevent Work-Related Injuries</a:t>
            </a:r>
          </a:p>
          <a:p>
            <a:pPr marL="228600" indent="-228600">
              <a:lnSpc>
                <a:spcPct val="110000"/>
              </a:lnSpc>
              <a:spcBef>
                <a:spcPts val="1000"/>
              </a:spcBef>
              <a:buFont typeface="Arial" panose="020B0604020202020204" pitchFamily="34" charset="0"/>
              <a:buChar char="•"/>
            </a:pPr>
            <a:r>
              <a:rPr lang="en-US" sz="1600" dirty="0">
                <a:solidFill>
                  <a:schemeClr val="bg1"/>
                </a:solidFill>
              </a:rPr>
              <a:t>Cleaning Protocols: Establishing Comprehensive Procedures for Effective Cleaning and </a:t>
            </a:r>
            <a:r>
              <a:rPr lang="en-US" sz="1600" err="1">
                <a:solidFill>
                  <a:schemeClr val="bg1"/>
                </a:solidFill>
              </a:rPr>
              <a:t>Sanitisation</a:t>
            </a:r>
            <a:endParaRPr lang="en-US" sz="1600">
              <a:solidFill>
                <a:schemeClr val="bg1"/>
              </a:solidFill>
            </a:endParaRPr>
          </a:p>
          <a:p>
            <a:pPr marL="228600" indent="-228600">
              <a:lnSpc>
                <a:spcPct val="110000"/>
              </a:lnSpc>
              <a:spcBef>
                <a:spcPts val="1000"/>
              </a:spcBef>
              <a:buFont typeface="Arial" panose="020B0604020202020204" pitchFamily="34" charset="0"/>
              <a:buChar char="•"/>
            </a:pPr>
            <a:r>
              <a:rPr lang="en-US" sz="1600" dirty="0">
                <a:solidFill>
                  <a:schemeClr val="bg1"/>
                </a:solidFill>
              </a:rPr>
              <a:t>Essential Tools and Equipment: Equipping Staff with Essential Tools for Safe and Efficient Cleaning Operations</a:t>
            </a:r>
          </a:p>
          <a:p>
            <a:pPr marL="228600" indent="-228600">
              <a:lnSpc>
                <a:spcPct val="110000"/>
              </a:lnSpc>
              <a:spcBef>
                <a:spcPts val="1000"/>
              </a:spcBef>
              <a:buFont typeface="Arial" panose="020B0604020202020204" pitchFamily="34" charset="0"/>
              <a:buChar char="•"/>
            </a:pPr>
            <a:r>
              <a:rPr lang="en-US" sz="1600" dirty="0">
                <a:solidFill>
                  <a:schemeClr val="bg1"/>
                </a:solidFill>
              </a:rPr>
              <a:t>Hazard Prevention Strategies: Implementing Strategies to Identify and Mitigate Potential Hazards in Room Cleaning</a:t>
            </a:r>
          </a:p>
          <a:p>
            <a:pPr marL="228600" indent="-228600">
              <a:lnSpc>
                <a:spcPct val="110000"/>
              </a:lnSpc>
              <a:spcBef>
                <a:spcPts val="1000"/>
              </a:spcBef>
              <a:buFont typeface="Arial" panose="020B0604020202020204" pitchFamily="34" charset="0"/>
              <a:buChar char="•"/>
            </a:pPr>
            <a:endParaRPr lang="en-US" sz="1500">
              <a:solidFill>
                <a:schemeClr val="tx2"/>
              </a:solidFill>
            </a:endParaRPr>
          </a:p>
          <a:p>
            <a:pPr marL="228600" indent="-228600">
              <a:lnSpc>
                <a:spcPct val="110000"/>
              </a:lnSpc>
              <a:spcBef>
                <a:spcPts val="1000"/>
              </a:spcBef>
              <a:buFont typeface="Arial" panose="020B0604020202020204" pitchFamily="34" charset="0"/>
              <a:buChar char="•"/>
            </a:pPr>
            <a:endParaRPr lang="en-US" sz="1500">
              <a:solidFill>
                <a:schemeClr val="tx2"/>
              </a:solidFill>
            </a:endParaRPr>
          </a:p>
        </p:txBody>
      </p:sp>
      <p:sp>
        <p:nvSpPr>
          <p:cNvPr id="2" name="Date Placeholder 1">
            <a:extLst>
              <a:ext uri="{FF2B5EF4-FFF2-40B4-BE49-F238E27FC236}">
                <a16:creationId xmlns:a16="http://schemas.microsoft.com/office/drawing/2014/main" id="{6CB43E90-60AC-7831-5424-9C99D74A4895}"/>
              </a:ext>
            </a:extLst>
          </p:cNvPr>
          <p:cNvSpPr>
            <a:spLocks noGrp="1"/>
          </p:cNvSpPr>
          <p:nvPr>
            <p:ph type="dt" sz="half" idx="10"/>
          </p:nvPr>
        </p:nvSpPr>
        <p:spPr>
          <a:xfrm>
            <a:off x="877824" y="6356350"/>
            <a:ext cx="2743200" cy="365125"/>
          </a:xfrm>
        </p:spPr>
        <p:txBody>
          <a:bodyPr vert="horz" lIns="91440" tIns="45720" rIns="91440" bIns="45720" rtlCol="0" anchor="ctr">
            <a:normAutofit/>
          </a:bodyPr>
          <a:lstStyle/>
          <a:p>
            <a:pPr>
              <a:spcAft>
                <a:spcPts val="600"/>
              </a:spcAft>
            </a:pPr>
            <a:fld id="{6D80F7F3-E406-44E2-93AF-674B3F1A2E51}" type="datetime1">
              <a:rPr lang="en-US" smtClean="0"/>
              <a:pPr>
                <a:spcAft>
                  <a:spcPts val="600"/>
                </a:spcAft>
              </a:pPr>
              <a:t>2/20/2024</a:t>
            </a:fld>
            <a:endParaRPr lang="en-US"/>
          </a:p>
        </p:txBody>
      </p:sp>
      <p:sp>
        <p:nvSpPr>
          <p:cNvPr id="3" name="Footer Placeholder 2">
            <a:extLst>
              <a:ext uri="{FF2B5EF4-FFF2-40B4-BE49-F238E27FC236}">
                <a16:creationId xmlns:a16="http://schemas.microsoft.com/office/drawing/2014/main" id="{8B9A3861-F300-A7DB-5D09-ACE5F27B85EC}"/>
              </a:ext>
            </a:extLst>
          </p:cNvPr>
          <p:cNvSpPr>
            <a:spLocks noGrp="1"/>
          </p:cNvSpPr>
          <p:nvPr>
            <p:ph type="ftr" sz="quarter" idx="11"/>
          </p:nvPr>
        </p:nvSpPr>
        <p:spPr>
          <a:xfrm>
            <a:off x="7132320" y="6356350"/>
            <a:ext cx="4297680" cy="365125"/>
          </a:xfrm>
        </p:spPr>
        <p:txBody>
          <a:bodyPr vert="horz" lIns="91440" tIns="45720" rIns="91440" bIns="45720" rtlCol="0" anchor="ctr">
            <a:normAutofit/>
          </a:bodyPr>
          <a:lstStyle/>
          <a:p>
            <a:pPr>
              <a:spcAft>
                <a:spcPts val="600"/>
              </a:spcAft>
            </a:pPr>
            <a:r>
              <a:rPr lang="en-US" kern="1200" cap="all" spc="300" baseline="0">
                <a:latin typeface="+mn-lt"/>
                <a:ea typeface="+mn-ea"/>
                <a:cs typeface="+mn-cs"/>
              </a:rPr>
              <a:t>Sample Footer Text</a:t>
            </a:r>
          </a:p>
        </p:txBody>
      </p:sp>
      <p:sp>
        <p:nvSpPr>
          <p:cNvPr id="4" name="Slide Number Placeholder 3">
            <a:extLst>
              <a:ext uri="{FF2B5EF4-FFF2-40B4-BE49-F238E27FC236}">
                <a16:creationId xmlns:a16="http://schemas.microsoft.com/office/drawing/2014/main" id="{04DB7408-13D1-D9DC-69F6-B255997253BD}"/>
              </a:ext>
            </a:extLst>
          </p:cNvPr>
          <p:cNvSpPr>
            <a:spLocks noGrp="1"/>
          </p:cNvSpPr>
          <p:nvPr>
            <p:ph type="sldNum" sz="quarter" idx="12"/>
          </p:nvPr>
        </p:nvSpPr>
        <p:spPr>
          <a:xfrm>
            <a:off x="11429999" y="6356350"/>
            <a:ext cx="521207" cy="365125"/>
          </a:xfrm>
        </p:spPr>
        <p:txBody>
          <a:bodyPr vert="horz" lIns="91440" tIns="45720" rIns="91440" bIns="45720" rtlCol="0" anchor="ctr">
            <a:normAutofit/>
          </a:bodyPr>
          <a:lstStyle/>
          <a:p>
            <a:pPr>
              <a:spcAft>
                <a:spcPts val="600"/>
              </a:spcAft>
            </a:pPr>
            <a:fld id="{C68AC1EC-23E2-4F0E-A5A4-674EC8DB954E}" type="slidenum">
              <a:rPr lang="en-US" dirty="0" smtClean="0"/>
              <a:pPr>
                <a:spcAft>
                  <a:spcPts val="600"/>
                </a:spcAft>
              </a:pPr>
              <a:t>2</a:t>
            </a:fld>
            <a:endParaRPr lang="en-US"/>
          </a:p>
        </p:txBody>
      </p:sp>
      <p:pic>
        <p:nvPicPr>
          <p:cNvPr id="5" name="Picture 4" descr="A logo of a hotel&#10;&#10;Description automatically generated">
            <a:extLst>
              <a:ext uri="{FF2B5EF4-FFF2-40B4-BE49-F238E27FC236}">
                <a16:creationId xmlns:a16="http://schemas.microsoft.com/office/drawing/2014/main" id="{C6BB81F1-E2D9-18E2-B9E1-F682EFE6B4C9}"/>
              </a:ext>
            </a:extLst>
          </p:cNvPr>
          <p:cNvPicPr>
            <a:picLocks noChangeAspect="1"/>
          </p:cNvPicPr>
          <p:nvPr/>
        </p:nvPicPr>
        <p:blipFill>
          <a:blip r:embed="rId3"/>
          <a:stretch>
            <a:fillRect/>
          </a:stretch>
        </p:blipFill>
        <p:spPr>
          <a:xfrm>
            <a:off x="11218623" y="75678"/>
            <a:ext cx="871603" cy="861165"/>
          </a:xfrm>
          <a:prstGeom prst="rect">
            <a:avLst/>
          </a:prstGeom>
        </p:spPr>
      </p:pic>
    </p:spTree>
    <p:extLst>
      <p:ext uri="{BB962C8B-B14F-4D97-AF65-F5344CB8AC3E}">
        <p14:creationId xmlns:p14="http://schemas.microsoft.com/office/powerpoint/2010/main" val="64458053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2"/>
          <a:stretch>
            <a:fillRect l="-2000" r="-2000"/>
          </a:stretch>
        </a:blipFill>
        <a:effectLst/>
      </p:bgPr>
    </p:bg>
    <p:spTree>
      <p:nvGrpSpPr>
        <p:cNvPr id="1" name=""/>
        <p:cNvGrpSpPr/>
        <p:nvPr/>
      </p:nvGrpSpPr>
      <p:grpSpPr>
        <a:xfrm>
          <a:off x="0" y="0"/>
          <a:ext cx="0" cy="0"/>
          <a:chOff x="0" y="0"/>
          <a:chExt cx="0" cy="0"/>
        </a:xfrm>
      </p:grpSpPr>
      <p:pic>
        <p:nvPicPr>
          <p:cNvPr id="10" name="Picture 9" descr="Clean ,cleaner ,cleaning, Service Free Stock Photo - Public Domain Pictures">
            <a:extLst>
              <a:ext uri="{FF2B5EF4-FFF2-40B4-BE49-F238E27FC236}">
                <a16:creationId xmlns:a16="http://schemas.microsoft.com/office/drawing/2014/main" id="{BF9CDC90-93A5-55ED-F47F-7C493089F5F1}"/>
              </a:ext>
            </a:extLst>
          </p:cNvPr>
          <p:cNvPicPr>
            <a:picLocks noChangeAspect="1"/>
          </p:cNvPicPr>
          <p:nvPr/>
        </p:nvPicPr>
        <p:blipFill>
          <a:blip r:embed="rId3"/>
          <a:stretch>
            <a:fillRect/>
          </a:stretch>
        </p:blipFill>
        <p:spPr>
          <a:xfrm>
            <a:off x="1287813" y="2525331"/>
            <a:ext cx="3425163" cy="4017787"/>
          </a:xfrm>
          <a:prstGeom prst="rect">
            <a:avLst/>
          </a:prstGeom>
          <a:noFill/>
        </p:spPr>
      </p:pic>
      <p:sp>
        <p:nvSpPr>
          <p:cNvPr id="5" name="TextBox 4">
            <a:extLst>
              <a:ext uri="{FF2B5EF4-FFF2-40B4-BE49-F238E27FC236}">
                <a16:creationId xmlns:a16="http://schemas.microsoft.com/office/drawing/2014/main" id="{28885451-F77D-628F-803F-A21E0589B787}"/>
              </a:ext>
            </a:extLst>
          </p:cNvPr>
          <p:cNvSpPr txBox="1"/>
          <p:nvPr/>
        </p:nvSpPr>
        <p:spPr>
          <a:xfrm>
            <a:off x="6328391" y="2159175"/>
            <a:ext cx="4985785" cy="4017787"/>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marL="228600" indent="-228600">
              <a:lnSpc>
                <a:spcPct val="120000"/>
              </a:lnSpc>
              <a:spcBef>
                <a:spcPts val="1000"/>
              </a:spcBef>
              <a:buFont typeface="Arial" panose="020B0604020202020204" pitchFamily="34" charset="0"/>
              <a:buChar char="•"/>
            </a:pPr>
            <a:r>
              <a:rPr lang="en-US" sz="1600" b="1" i="1" dirty="0">
                <a:solidFill>
                  <a:schemeClr val="bg1"/>
                </a:solidFill>
              </a:rPr>
              <a:t>Health and safety in the housekeeping department is paramount, as potential risks pose significant threats to both staff and guests. Vigilance is key to preventing accidents and injuries, including slips, chemical exposures, and ergonomic strains. By prioritizing safety measures, we create a secure environment that fosters employee well-being and enhances guest satisfaction. Proactive risk management not only safeguards against harm but also upholds our commitment to excellence in hospitality.</a:t>
            </a:r>
          </a:p>
        </p:txBody>
      </p:sp>
      <p:sp>
        <p:nvSpPr>
          <p:cNvPr id="2" name="Date Placeholder 1">
            <a:extLst>
              <a:ext uri="{FF2B5EF4-FFF2-40B4-BE49-F238E27FC236}">
                <a16:creationId xmlns:a16="http://schemas.microsoft.com/office/drawing/2014/main" id="{65D48B82-E3FA-F3EA-B8B4-CA5A6E8A0AF1}"/>
              </a:ext>
            </a:extLst>
          </p:cNvPr>
          <p:cNvSpPr>
            <a:spLocks noGrp="1"/>
          </p:cNvSpPr>
          <p:nvPr>
            <p:ph type="dt" sz="half" idx="10"/>
          </p:nvPr>
        </p:nvSpPr>
        <p:spPr>
          <a:xfrm>
            <a:off x="877824" y="6356350"/>
            <a:ext cx="2743200" cy="365125"/>
          </a:xfrm>
        </p:spPr>
        <p:txBody>
          <a:bodyPr vert="horz" lIns="91440" tIns="45720" rIns="91440" bIns="45720" rtlCol="0" anchor="ctr">
            <a:normAutofit/>
          </a:bodyPr>
          <a:lstStyle/>
          <a:p>
            <a:pPr>
              <a:spcAft>
                <a:spcPts val="600"/>
              </a:spcAft>
            </a:pPr>
            <a:fld id="{6D80F7F3-E406-44E2-93AF-674B3F1A2E51}" type="datetime1">
              <a:rPr lang="en-US" smtClean="0"/>
              <a:pPr>
                <a:spcAft>
                  <a:spcPts val="600"/>
                </a:spcAft>
              </a:pPr>
              <a:t>2/20/2024</a:t>
            </a:fld>
            <a:endParaRPr lang="en-US"/>
          </a:p>
        </p:txBody>
      </p:sp>
      <p:sp>
        <p:nvSpPr>
          <p:cNvPr id="3" name="Footer Placeholder 2">
            <a:extLst>
              <a:ext uri="{FF2B5EF4-FFF2-40B4-BE49-F238E27FC236}">
                <a16:creationId xmlns:a16="http://schemas.microsoft.com/office/drawing/2014/main" id="{4A30D8DC-AB10-CDFF-4C7C-F4A78E9F8823}"/>
              </a:ext>
            </a:extLst>
          </p:cNvPr>
          <p:cNvSpPr>
            <a:spLocks noGrp="1"/>
          </p:cNvSpPr>
          <p:nvPr>
            <p:ph type="ftr" sz="quarter" idx="11"/>
          </p:nvPr>
        </p:nvSpPr>
        <p:spPr>
          <a:xfrm>
            <a:off x="7132320" y="6356350"/>
            <a:ext cx="4297680" cy="365125"/>
          </a:xfrm>
        </p:spPr>
        <p:txBody>
          <a:bodyPr vert="horz" lIns="91440" tIns="45720" rIns="91440" bIns="45720" rtlCol="0" anchor="ctr">
            <a:normAutofit/>
          </a:bodyPr>
          <a:lstStyle/>
          <a:p>
            <a:pPr>
              <a:spcAft>
                <a:spcPts val="600"/>
              </a:spcAft>
            </a:pPr>
            <a:r>
              <a:rPr lang="en-US" kern="1200" cap="all" spc="300" baseline="0">
                <a:latin typeface="+mn-lt"/>
                <a:ea typeface="+mn-ea"/>
                <a:cs typeface="+mn-cs"/>
              </a:rPr>
              <a:t>Sample Footer Text</a:t>
            </a:r>
          </a:p>
        </p:txBody>
      </p:sp>
      <p:sp>
        <p:nvSpPr>
          <p:cNvPr id="4" name="Slide Number Placeholder 3">
            <a:extLst>
              <a:ext uri="{FF2B5EF4-FFF2-40B4-BE49-F238E27FC236}">
                <a16:creationId xmlns:a16="http://schemas.microsoft.com/office/drawing/2014/main" id="{92E3D49D-2116-0280-2384-DBE4A3875FE6}"/>
              </a:ext>
            </a:extLst>
          </p:cNvPr>
          <p:cNvSpPr>
            <a:spLocks noGrp="1"/>
          </p:cNvSpPr>
          <p:nvPr>
            <p:ph type="sldNum" sz="quarter" idx="12"/>
          </p:nvPr>
        </p:nvSpPr>
        <p:spPr>
          <a:xfrm>
            <a:off x="11429999" y="6356350"/>
            <a:ext cx="521207" cy="365125"/>
          </a:xfrm>
        </p:spPr>
        <p:txBody>
          <a:bodyPr vert="horz" lIns="91440" tIns="45720" rIns="91440" bIns="45720" rtlCol="0" anchor="ctr">
            <a:normAutofit/>
          </a:bodyPr>
          <a:lstStyle/>
          <a:p>
            <a:pPr>
              <a:spcAft>
                <a:spcPts val="600"/>
              </a:spcAft>
            </a:pPr>
            <a:fld id="{C68AC1EC-23E2-4F0E-A5A4-674EC8DB954E}" type="slidenum">
              <a:rPr lang="en-US" smtClean="0"/>
              <a:pPr>
                <a:spcAft>
                  <a:spcPts val="600"/>
                </a:spcAft>
              </a:pPr>
              <a:t>3</a:t>
            </a:fld>
            <a:endParaRPr lang="en-US"/>
          </a:p>
        </p:txBody>
      </p:sp>
      <p:pic>
        <p:nvPicPr>
          <p:cNvPr id="13" name="Picture 12" descr="Risk Management Free Stock Photo - Public Domain Pictures">
            <a:extLst>
              <a:ext uri="{FF2B5EF4-FFF2-40B4-BE49-F238E27FC236}">
                <a16:creationId xmlns:a16="http://schemas.microsoft.com/office/drawing/2014/main" id="{D4B74592-9FB6-997E-ACC9-D29E350110DC}"/>
              </a:ext>
            </a:extLst>
          </p:cNvPr>
          <p:cNvPicPr>
            <a:picLocks noChangeAspect="1"/>
          </p:cNvPicPr>
          <p:nvPr/>
        </p:nvPicPr>
        <p:blipFill>
          <a:blip r:embed="rId4"/>
          <a:stretch>
            <a:fillRect/>
          </a:stretch>
        </p:blipFill>
        <p:spPr>
          <a:xfrm>
            <a:off x="2662050" y="449715"/>
            <a:ext cx="3661560" cy="2138673"/>
          </a:xfrm>
          <a:prstGeom prst="rect">
            <a:avLst/>
          </a:prstGeom>
        </p:spPr>
      </p:pic>
      <p:pic>
        <p:nvPicPr>
          <p:cNvPr id="6" name="Picture 5" descr="A logo of a hotel&#10;&#10;Description automatically generated">
            <a:extLst>
              <a:ext uri="{FF2B5EF4-FFF2-40B4-BE49-F238E27FC236}">
                <a16:creationId xmlns:a16="http://schemas.microsoft.com/office/drawing/2014/main" id="{28BFEE19-C382-04E3-5902-84F6CE141239}"/>
              </a:ext>
            </a:extLst>
          </p:cNvPr>
          <p:cNvPicPr>
            <a:picLocks noChangeAspect="1"/>
          </p:cNvPicPr>
          <p:nvPr/>
        </p:nvPicPr>
        <p:blipFill>
          <a:blip r:embed="rId5"/>
          <a:stretch>
            <a:fillRect/>
          </a:stretch>
        </p:blipFill>
        <p:spPr>
          <a:xfrm>
            <a:off x="151848" y="5855804"/>
            <a:ext cx="866914" cy="855870"/>
          </a:xfrm>
          <a:prstGeom prst="rect">
            <a:avLst/>
          </a:prstGeom>
        </p:spPr>
      </p:pic>
    </p:spTree>
    <p:extLst>
      <p:ext uri="{BB962C8B-B14F-4D97-AF65-F5344CB8AC3E}">
        <p14:creationId xmlns:p14="http://schemas.microsoft.com/office/powerpoint/2010/main" val="31183602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2"/>
          <a:stretch>
            <a:fillRect/>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9398AF1-0AAB-7D48-10DA-3DA756BBC5F2}"/>
              </a:ext>
            </a:extLst>
          </p:cNvPr>
          <p:cNvSpPr>
            <a:spLocks noGrp="1"/>
          </p:cNvSpPr>
          <p:nvPr>
            <p:ph type="dt" sz="half" idx="10"/>
          </p:nvPr>
        </p:nvSpPr>
        <p:spPr/>
        <p:txBody>
          <a:bodyPr/>
          <a:lstStyle/>
          <a:p>
            <a:fld id="{6D80F7F3-E406-44E2-93AF-674B3F1A2E51}" type="datetime1">
              <a:rPr lang="en-US" smtClean="0"/>
              <a:t>2/20/2024</a:t>
            </a:fld>
            <a:endParaRPr lang="en-US"/>
          </a:p>
        </p:txBody>
      </p:sp>
      <p:sp>
        <p:nvSpPr>
          <p:cNvPr id="3" name="Footer Placeholder 2">
            <a:extLst>
              <a:ext uri="{FF2B5EF4-FFF2-40B4-BE49-F238E27FC236}">
                <a16:creationId xmlns:a16="http://schemas.microsoft.com/office/drawing/2014/main" id="{032742D4-F86C-AC65-5F3B-52DF4160DC0B}"/>
              </a:ext>
            </a:extLst>
          </p:cNvPr>
          <p:cNvSpPr>
            <a:spLocks noGrp="1"/>
          </p:cNvSpPr>
          <p:nvPr>
            <p:ph type="ftr" sz="quarter" idx="11"/>
          </p:nvPr>
        </p:nvSpPr>
        <p:spPr/>
        <p:txBody>
          <a:bodyPr/>
          <a:lstStyle/>
          <a:p>
            <a:r>
              <a:rPr lang="en-US" dirty="0"/>
              <a:t>Sample Footer Text</a:t>
            </a:r>
          </a:p>
        </p:txBody>
      </p:sp>
      <p:sp>
        <p:nvSpPr>
          <p:cNvPr id="4" name="Slide Number Placeholder 3">
            <a:extLst>
              <a:ext uri="{FF2B5EF4-FFF2-40B4-BE49-F238E27FC236}">
                <a16:creationId xmlns:a16="http://schemas.microsoft.com/office/drawing/2014/main" id="{B52EAB1C-F98C-F2FD-1162-F11CB7210ED3}"/>
              </a:ext>
            </a:extLst>
          </p:cNvPr>
          <p:cNvSpPr>
            <a:spLocks noGrp="1"/>
          </p:cNvSpPr>
          <p:nvPr>
            <p:ph type="sldNum" sz="quarter" idx="12"/>
          </p:nvPr>
        </p:nvSpPr>
        <p:spPr/>
        <p:txBody>
          <a:bodyPr/>
          <a:lstStyle/>
          <a:p>
            <a:fld id="{C68AC1EC-23E2-4F0E-A5A4-674EC8DB954E}" type="slidenum">
              <a:rPr lang="en-US" dirty="0" smtClean="0"/>
              <a:t>4</a:t>
            </a:fld>
            <a:endParaRPr lang="en-US" dirty="0"/>
          </a:p>
        </p:txBody>
      </p:sp>
      <p:sp>
        <p:nvSpPr>
          <p:cNvPr id="5" name="TextBox 4">
            <a:extLst>
              <a:ext uri="{FF2B5EF4-FFF2-40B4-BE49-F238E27FC236}">
                <a16:creationId xmlns:a16="http://schemas.microsoft.com/office/drawing/2014/main" id="{30FCF1B9-AC62-6A75-F997-AA9A293CDEB8}"/>
              </a:ext>
            </a:extLst>
          </p:cNvPr>
          <p:cNvSpPr txBox="1"/>
          <p:nvPr/>
        </p:nvSpPr>
        <p:spPr>
          <a:xfrm>
            <a:off x="1483907" y="338511"/>
            <a:ext cx="6864926"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dirty="0">
                <a:solidFill>
                  <a:schemeClr val="bg1"/>
                </a:solidFill>
                <a:ea typeface="+mn-lt"/>
                <a:cs typeface="+mn-lt"/>
              </a:rPr>
              <a:t>Implement essential safety measures to mitigate accidents and injuries in the hotel housekeeping department. Utilize appropriate personal protective equipment (PPE) such as gloves and masks to reduce exposure to chemicals and pathogens. Employ safe handling practices for cleaning chemicals, ensuring proper ventilation.</a:t>
            </a:r>
            <a:endParaRPr lang="en-US" b="1" dirty="0">
              <a:solidFill>
                <a:schemeClr val="bg1"/>
              </a:solidFill>
            </a:endParaRPr>
          </a:p>
          <a:p>
            <a:pPr algn="l"/>
            <a:endParaRPr lang="en-US" dirty="0"/>
          </a:p>
        </p:txBody>
      </p:sp>
      <p:pic>
        <p:nvPicPr>
          <p:cNvPr id="9" name="Picture 8" descr="Instructions on how to remove personal protective equipment&#10;&#10;Description automatically generated">
            <a:extLst>
              <a:ext uri="{FF2B5EF4-FFF2-40B4-BE49-F238E27FC236}">
                <a16:creationId xmlns:a16="http://schemas.microsoft.com/office/drawing/2014/main" id="{A9EED71A-11F8-117F-6A39-8E352074DC91}"/>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665409" y="2264157"/>
            <a:ext cx="9144000" cy="4089797"/>
          </a:xfrm>
          <a:prstGeom prst="rect">
            <a:avLst/>
          </a:prstGeom>
        </p:spPr>
      </p:pic>
      <p:sp>
        <p:nvSpPr>
          <p:cNvPr id="10" name="TextBox 9">
            <a:extLst>
              <a:ext uri="{FF2B5EF4-FFF2-40B4-BE49-F238E27FC236}">
                <a16:creationId xmlns:a16="http://schemas.microsoft.com/office/drawing/2014/main" id="{DDB83979-9DCA-DF46-93CA-F3B33F0AF68C}"/>
              </a:ext>
            </a:extLst>
          </p:cNvPr>
          <p:cNvSpPr txBox="1"/>
          <p:nvPr/>
        </p:nvSpPr>
        <p:spPr>
          <a:xfrm>
            <a:off x="1320085" y="6868911"/>
            <a:ext cx="9144000" cy="317500"/>
          </a:xfrm>
          <a:prstGeom prst="rect">
            <a:avLst/>
          </a:prstGeom>
        </p:spPr>
        <p:txBody>
          <a:bodyPr>
            <a:normAutofit fontScale="92500" lnSpcReduction="20000"/>
          </a:bodyPr>
          <a:lstStyle/>
          <a:p>
            <a:r>
              <a:rPr lang="en-US" dirty="0">
                <a:hlinkClick r:id="rId4"/>
              </a:rPr>
              <a:t>This Photo</a:t>
            </a:r>
            <a:r>
              <a:rPr lang="en-US" dirty="0"/>
              <a:t> by Unknown author is licensed under </a:t>
            </a:r>
            <a:r>
              <a:rPr lang="en-US" dirty="0">
                <a:hlinkClick r:id="rId5"/>
              </a:rPr>
              <a:t>CC BY</a:t>
            </a:r>
            <a:r>
              <a:rPr lang="en-US" dirty="0"/>
              <a:t>.</a:t>
            </a:r>
          </a:p>
        </p:txBody>
      </p:sp>
      <p:pic>
        <p:nvPicPr>
          <p:cNvPr id="6" name="Picture 5" descr="A logo of a hotel&#10;&#10;Description automatically generated">
            <a:extLst>
              <a:ext uri="{FF2B5EF4-FFF2-40B4-BE49-F238E27FC236}">
                <a16:creationId xmlns:a16="http://schemas.microsoft.com/office/drawing/2014/main" id="{EDDD33F4-58AD-13E6-FE87-6323BC8A44B3}"/>
              </a:ext>
            </a:extLst>
          </p:cNvPr>
          <p:cNvPicPr>
            <a:picLocks noChangeAspect="1"/>
          </p:cNvPicPr>
          <p:nvPr/>
        </p:nvPicPr>
        <p:blipFill>
          <a:blip r:embed="rId6"/>
          <a:stretch>
            <a:fillRect/>
          </a:stretch>
        </p:blipFill>
        <p:spPr>
          <a:xfrm>
            <a:off x="218109" y="102152"/>
            <a:ext cx="911087" cy="900044"/>
          </a:xfrm>
          <a:prstGeom prst="rect">
            <a:avLst/>
          </a:prstGeom>
        </p:spPr>
      </p:pic>
    </p:spTree>
    <p:extLst>
      <p:ext uri="{BB962C8B-B14F-4D97-AF65-F5344CB8AC3E}">
        <p14:creationId xmlns:p14="http://schemas.microsoft.com/office/powerpoint/2010/main" val="37622935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2"/>
          <a:stretch>
            <a:fillRect t="-9000" b="-9000"/>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5E42F14-EEE7-9F74-77A8-CF496169C04C}"/>
              </a:ext>
            </a:extLst>
          </p:cNvPr>
          <p:cNvSpPr>
            <a:spLocks noGrp="1"/>
          </p:cNvSpPr>
          <p:nvPr>
            <p:ph type="dt" sz="half" idx="10"/>
          </p:nvPr>
        </p:nvSpPr>
        <p:spPr/>
        <p:txBody>
          <a:bodyPr/>
          <a:lstStyle/>
          <a:p>
            <a:fld id="{6D80F7F3-E406-44E2-93AF-674B3F1A2E51}" type="datetime1">
              <a:rPr lang="en-US" smtClean="0"/>
              <a:t>2/20/2024</a:t>
            </a:fld>
            <a:endParaRPr lang="en-US"/>
          </a:p>
        </p:txBody>
      </p:sp>
      <p:sp>
        <p:nvSpPr>
          <p:cNvPr id="3" name="Footer Placeholder 2">
            <a:extLst>
              <a:ext uri="{FF2B5EF4-FFF2-40B4-BE49-F238E27FC236}">
                <a16:creationId xmlns:a16="http://schemas.microsoft.com/office/drawing/2014/main" id="{128ECB10-031C-0DE7-FC40-D18EBA81A42A}"/>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3EA13810-64D2-D0F5-2CF2-4FF2F89F8753}"/>
              </a:ext>
            </a:extLst>
          </p:cNvPr>
          <p:cNvSpPr>
            <a:spLocks noGrp="1"/>
          </p:cNvSpPr>
          <p:nvPr>
            <p:ph type="sldNum" sz="quarter" idx="12"/>
          </p:nvPr>
        </p:nvSpPr>
        <p:spPr/>
        <p:txBody>
          <a:bodyPr/>
          <a:lstStyle/>
          <a:p>
            <a:fld id="{C68AC1EC-23E2-4F0E-A5A4-674EC8DB954E}" type="slidenum">
              <a:rPr lang="en-US" smtClean="0"/>
              <a:t>5</a:t>
            </a:fld>
            <a:endParaRPr lang="en-US"/>
          </a:p>
        </p:txBody>
      </p:sp>
      <p:sp>
        <p:nvSpPr>
          <p:cNvPr id="5" name="TextBox 4">
            <a:extLst>
              <a:ext uri="{FF2B5EF4-FFF2-40B4-BE49-F238E27FC236}">
                <a16:creationId xmlns:a16="http://schemas.microsoft.com/office/drawing/2014/main" id="{B0499584-C1BB-E25A-BB3B-2C4822DE2280}"/>
              </a:ext>
            </a:extLst>
          </p:cNvPr>
          <p:cNvSpPr txBox="1"/>
          <p:nvPr/>
        </p:nvSpPr>
        <p:spPr>
          <a:xfrm>
            <a:off x="469668" y="1867731"/>
            <a:ext cx="5392880" cy="406265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i="1" dirty="0">
                <a:ea typeface="+mn-lt"/>
                <a:cs typeface="+mn-lt"/>
              </a:rPr>
              <a:t>Prioritize wellness and safety with this systematic room cleaning procedure. Begin by assembling essential supplies like gloves, masks, and sanitizers. Initiate by disinfecting frequently touched surfaces such as doorknobs and switches. Proceed to dusting furniture and surfaces before meticulously sanitizing the bathroom area. Vacuum carpets and meticulously mop floors. Conclude with a thorough inspection to certify cleanliness. This methodical approach ensures a healthy environment for both guests and staff members.</a:t>
            </a:r>
            <a:endParaRPr lang="en-US" sz="2000" b="1" i="1" dirty="0"/>
          </a:p>
          <a:p>
            <a:pPr algn="l"/>
            <a:endParaRPr lang="en-US" dirty="0"/>
          </a:p>
        </p:txBody>
      </p:sp>
      <p:pic>
        <p:nvPicPr>
          <p:cNvPr id="9" name="Picture 8" descr="A pair of hands wearing blue gloves&#10;&#10;Description automatically generated">
            <a:extLst>
              <a:ext uri="{FF2B5EF4-FFF2-40B4-BE49-F238E27FC236}">
                <a16:creationId xmlns:a16="http://schemas.microsoft.com/office/drawing/2014/main" id="{13933C12-FBC2-C967-3C5D-BD902239AC92}"/>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7634461" y="709056"/>
            <a:ext cx="3286270" cy="3064825"/>
          </a:xfrm>
          <a:prstGeom prst="rect">
            <a:avLst/>
          </a:prstGeom>
        </p:spPr>
      </p:pic>
      <p:pic>
        <p:nvPicPr>
          <p:cNvPr id="12" name="Picture 11" descr="A group of blue face masks on a wood surface&#10;&#10;Description automatically generated">
            <a:extLst>
              <a:ext uri="{FF2B5EF4-FFF2-40B4-BE49-F238E27FC236}">
                <a16:creationId xmlns:a16="http://schemas.microsoft.com/office/drawing/2014/main" id="{48277F74-F0B4-A571-39D0-A411BC7523EB}"/>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8748155" y="3209796"/>
            <a:ext cx="3285507" cy="2981705"/>
          </a:xfrm>
          <a:prstGeom prst="rect">
            <a:avLst/>
          </a:prstGeom>
        </p:spPr>
      </p:pic>
      <p:pic>
        <p:nvPicPr>
          <p:cNvPr id="6" name="Picture 5" descr="A logo of a hotel&#10;&#10;Description automatically generated">
            <a:extLst>
              <a:ext uri="{FF2B5EF4-FFF2-40B4-BE49-F238E27FC236}">
                <a16:creationId xmlns:a16="http://schemas.microsoft.com/office/drawing/2014/main" id="{9B6062F4-8CB6-FBBD-2F92-894C80CA575D}"/>
              </a:ext>
            </a:extLst>
          </p:cNvPr>
          <p:cNvPicPr>
            <a:picLocks noChangeAspect="1"/>
          </p:cNvPicPr>
          <p:nvPr/>
        </p:nvPicPr>
        <p:blipFill>
          <a:blip r:embed="rId7"/>
          <a:stretch>
            <a:fillRect/>
          </a:stretch>
        </p:blipFill>
        <p:spPr>
          <a:xfrm>
            <a:off x="11261587" y="157370"/>
            <a:ext cx="855870" cy="844827"/>
          </a:xfrm>
          <a:prstGeom prst="rect">
            <a:avLst/>
          </a:prstGeom>
        </p:spPr>
      </p:pic>
    </p:spTree>
    <p:extLst>
      <p:ext uri="{BB962C8B-B14F-4D97-AF65-F5344CB8AC3E}">
        <p14:creationId xmlns:p14="http://schemas.microsoft.com/office/powerpoint/2010/main" val="356287398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2"/>
          <a:stretch>
            <a:fillRect t="-9000" b="-9000"/>
          </a:stretch>
        </a:blip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4CB7E174-AFEF-A578-4F9A-03CDF5C9939E}"/>
              </a:ext>
            </a:extLst>
          </p:cNvPr>
          <p:cNvSpPr txBox="1"/>
          <p:nvPr/>
        </p:nvSpPr>
        <p:spPr>
          <a:xfrm>
            <a:off x="364775" y="407873"/>
            <a:ext cx="5642901" cy="3729297"/>
          </a:xfrm>
          <a:prstGeom prst="rect">
            <a:avLst/>
          </a:prstGeom>
        </p:spPr>
        <p:txBody>
          <a:bodyPr rot="0" spcFirstLastPara="0" vertOverflow="overflow" horzOverflow="overflow" vert="horz" wrap="square" lIns="91440" tIns="45720" rIns="91440" bIns="45720" numCol="1" spcCol="0" rtlCol="0" fromWordArt="0" anchor="b" anchorCtr="0" forceAA="0" compatLnSpc="1">
            <a:prstTxWarp prst="textNoShape">
              <a:avLst/>
            </a:prstTxWarp>
            <a:noAutofit/>
          </a:bodyPr>
          <a:lstStyle/>
          <a:p>
            <a:pPr>
              <a:lnSpc>
                <a:spcPct val="120000"/>
              </a:lnSpc>
              <a:spcBef>
                <a:spcPts val="1000"/>
              </a:spcBef>
            </a:pPr>
            <a:r>
              <a:rPr lang="en-US" sz="2000" b="1" kern="1200" dirty="0">
                <a:solidFill>
                  <a:schemeClr val="bg1"/>
                </a:solidFill>
                <a:latin typeface="+mn-lt"/>
                <a:ea typeface="+mn-ea"/>
                <a:cs typeface="+mn-cs"/>
              </a:rPr>
              <a:t>Conduct staff training on optimal methods and guidelines in hotel housekeeping. Highlight the importance of upholding cleanliness standards, utilizing equipment and chemicals appropriately, and respecting guest privacy. Offer instruction on effective room cleaning techniques and safety precautions. Ensure conformity with industry regulations to uphold exemplary service and enhance guest experience.</a:t>
            </a:r>
          </a:p>
          <a:p>
            <a:pPr>
              <a:lnSpc>
                <a:spcPct val="120000"/>
              </a:lnSpc>
              <a:spcBef>
                <a:spcPts val="1000"/>
              </a:spcBef>
            </a:pPr>
            <a:endParaRPr lang="en-US" sz="1500" kern="1200">
              <a:solidFill>
                <a:schemeClr val="tx2"/>
              </a:solidFill>
              <a:latin typeface="+mn-lt"/>
              <a:ea typeface="+mn-ea"/>
              <a:cs typeface="+mn-cs"/>
            </a:endParaRPr>
          </a:p>
        </p:txBody>
      </p:sp>
      <p:sp>
        <p:nvSpPr>
          <p:cNvPr id="2" name="Date Placeholder 1">
            <a:extLst>
              <a:ext uri="{FF2B5EF4-FFF2-40B4-BE49-F238E27FC236}">
                <a16:creationId xmlns:a16="http://schemas.microsoft.com/office/drawing/2014/main" id="{ABBE7367-1C41-89AD-ADE8-6D3EC83BB40B}"/>
              </a:ext>
            </a:extLst>
          </p:cNvPr>
          <p:cNvSpPr>
            <a:spLocks noGrp="1"/>
          </p:cNvSpPr>
          <p:nvPr>
            <p:ph type="dt" sz="half" idx="10"/>
          </p:nvPr>
        </p:nvSpPr>
        <p:spPr>
          <a:xfrm>
            <a:off x="877824" y="6356350"/>
            <a:ext cx="2743200" cy="365125"/>
          </a:xfrm>
        </p:spPr>
        <p:txBody>
          <a:bodyPr vert="horz" lIns="91440" tIns="45720" rIns="91440" bIns="45720" rtlCol="0" anchor="ctr">
            <a:normAutofit/>
          </a:bodyPr>
          <a:lstStyle/>
          <a:p>
            <a:pPr>
              <a:spcAft>
                <a:spcPts val="600"/>
              </a:spcAft>
            </a:pPr>
            <a:fld id="{6D80F7F3-E406-44E2-93AF-674B3F1A2E51}" type="datetime1">
              <a:rPr lang="en-US" smtClean="0"/>
              <a:pPr>
                <a:spcAft>
                  <a:spcPts val="600"/>
                </a:spcAft>
              </a:pPr>
              <a:t>2/20/2024</a:t>
            </a:fld>
            <a:endParaRPr lang="en-US"/>
          </a:p>
        </p:txBody>
      </p:sp>
      <p:sp>
        <p:nvSpPr>
          <p:cNvPr id="3" name="Footer Placeholder 2">
            <a:extLst>
              <a:ext uri="{FF2B5EF4-FFF2-40B4-BE49-F238E27FC236}">
                <a16:creationId xmlns:a16="http://schemas.microsoft.com/office/drawing/2014/main" id="{659D8CD6-CC61-098B-1772-F46B749532A0}"/>
              </a:ext>
            </a:extLst>
          </p:cNvPr>
          <p:cNvSpPr>
            <a:spLocks noGrp="1"/>
          </p:cNvSpPr>
          <p:nvPr>
            <p:ph type="ftr" sz="quarter" idx="11"/>
          </p:nvPr>
        </p:nvSpPr>
        <p:spPr>
          <a:xfrm>
            <a:off x="7132320" y="6356350"/>
            <a:ext cx="4297680" cy="365125"/>
          </a:xfrm>
        </p:spPr>
        <p:txBody>
          <a:bodyPr vert="horz" lIns="91440" tIns="45720" rIns="91440" bIns="45720" rtlCol="0" anchor="ctr">
            <a:normAutofit/>
          </a:bodyPr>
          <a:lstStyle/>
          <a:p>
            <a:pPr>
              <a:spcAft>
                <a:spcPts val="600"/>
              </a:spcAft>
            </a:pPr>
            <a:r>
              <a:rPr lang="en-US" kern="1200" cap="all" spc="300" baseline="0">
                <a:latin typeface="+mn-lt"/>
                <a:ea typeface="+mn-ea"/>
                <a:cs typeface="+mn-cs"/>
              </a:rPr>
              <a:t>Sample Footer Text</a:t>
            </a:r>
          </a:p>
        </p:txBody>
      </p:sp>
      <p:sp>
        <p:nvSpPr>
          <p:cNvPr id="4" name="Slide Number Placeholder 3">
            <a:extLst>
              <a:ext uri="{FF2B5EF4-FFF2-40B4-BE49-F238E27FC236}">
                <a16:creationId xmlns:a16="http://schemas.microsoft.com/office/drawing/2014/main" id="{8E8DA7ED-454E-B4EA-083D-051D266D8E6A}"/>
              </a:ext>
            </a:extLst>
          </p:cNvPr>
          <p:cNvSpPr>
            <a:spLocks noGrp="1"/>
          </p:cNvSpPr>
          <p:nvPr>
            <p:ph type="sldNum" sz="quarter" idx="12"/>
          </p:nvPr>
        </p:nvSpPr>
        <p:spPr>
          <a:xfrm>
            <a:off x="11429999" y="6356350"/>
            <a:ext cx="521207" cy="365125"/>
          </a:xfrm>
        </p:spPr>
        <p:txBody>
          <a:bodyPr vert="horz" lIns="91440" tIns="45720" rIns="91440" bIns="45720" rtlCol="0" anchor="ctr">
            <a:normAutofit/>
          </a:bodyPr>
          <a:lstStyle/>
          <a:p>
            <a:pPr>
              <a:spcAft>
                <a:spcPts val="600"/>
              </a:spcAft>
            </a:pPr>
            <a:fld id="{C68AC1EC-23E2-4F0E-A5A4-674EC8DB954E}" type="slidenum">
              <a:rPr lang="en-US" smtClean="0"/>
              <a:pPr>
                <a:spcAft>
                  <a:spcPts val="600"/>
                </a:spcAft>
              </a:pPr>
              <a:t>6</a:t>
            </a:fld>
            <a:endParaRPr lang="en-US"/>
          </a:p>
        </p:txBody>
      </p:sp>
      <p:pic>
        <p:nvPicPr>
          <p:cNvPr id="8" name="Picture 7" descr="A blue sign with white text&#10;&#10;Description automatically generated">
            <a:extLst>
              <a:ext uri="{FF2B5EF4-FFF2-40B4-BE49-F238E27FC236}">
                <a16:creationId xmlns:a16="http://schemas.microsoft.com/office/drawing/2014/main" id="{279A87BA-B6E6-B0F6-D6C1-6FA0CCED5BDC}"/>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7382473" y="246307"/>
            <a:ext cx="4574827" cy="3424708"/>
          </a:xfrm>
          <a:prstGeom prst="rect">
            <a:avLst/>
          </a:prstGeom>
        </p:spPr>
      </p:pic>
      <p:sp>
        <p:nvSpPr>
          <p:cNvPr id="9" name="TextBox 8">
            <a:extLst>
              <a:ext uri="{FF2B5EF4-FFF2-40B4-BE49-F238E27FC236}">
                <a16:creationId xmlns:a16="http://schemas.microsoft.com/office/drawing/2014/main" id="{266E6A94-46F5-0632-7F31-580B213F41BD}"/>
              </a:ext>
            </a:extLst>
          </p:cNvPr>
          <p:cNvSpPr txBox="1"/>
          <p:nvPr/>
        </p:nvSpPr>
        <p:spPr>
          <a:xfrm>
            <a:off x="9206896" y="6654621"/>
            <a:ext cx="1011842" cy="177979"/>
          </a:xfrm>
          <a:prstGeom prst="rect">
            <a:avLst/>
          </a:prstGeom>
        </p:spPr>
        <p:txBody>
          <a:bodyPr lIns="91440" tIns="45720" rIns="91440" bIns="45720" anchor="t">
            <a:normAutofit fontScale="25000" lnSpcReduction="20000"/>
          </a:bodyPr>
          <a:lstStyle/>
          <a:p>
            <a:r>
              <a:rPr lang="en-US" dirty="0">
                <a:hlinkClick r:id="rId4"/>
              </a:rPr>
              <a:t>This Photo</a:t>
            </a:r>
            <a:r>
              <a:rPr lang="en-US" dirty="0"/>
              <a:t> by Unknown author is licensed under </a:t>
            </a:r>
            <a:r>
              <a:rPr lang="en-US" dirty="0">
                <a:hlinkClick r:id="rId5"/>
              </a:rPr>
              <a:t>CC BYA-NC</a:t>
            </a:r>
            <a:r>
              <a:rPr lang="en-US" dirty="0"/>
              <a:t>.</a:t>
            </a:r>
          </a:p>
        </p:txBody>
      </p:sp>
      <p:pic>
        <p:nvPicPr>
          <p:cNvPr id="6" name="Picture 5" descr="A logo of a hotel&#10;&#10;Description automatically generated">
            <a:extLst>
              <a:ext uri="{FF2B5EF4-FFF2-40B4-BE49-F238E27FC236}">
                <a16:creationId xmlns:a16="http://schemas.microsoft.com/office/drawing/2014/main" id="{BE416417-D0F7-BE07-9C05-813F9F8711D2}"/>
              </a:ext>
            </a:extLst>
          </p:cNvPr>
          <p:cNvPicPr>
            <a:picLocks noChangeAspect="1"/>
          </p:cNvPicPr>
          <p:nvPr/>
        </p:nvPicPr>
        <p:blipFill>
          <a:blip r:embed="rId6"/>
          <a:stretch>
            <a:fillRect/>
          </a:stretch>
        </p:blipFill>
        <p:spPr>
          <a:xfrm>
            <a:off x="118717" y="5866848"/>
            <a:ext cx="866914" cy="844827"/>
          </a:xfrm>
          <a:prstGeom prst="rect">
            <a:avLst/>
          </a:prstGeom>
        </p:spPr>
      </p:pic>
    </p:spTree>
    <p:extLst>
      <p:ext uri="{BB962C8B-B14F-4D97-AF65-F5344CB8AC3E}">
        <p14:creationId xmlns:p14="http://schemas.microsoft.com/office/powerpoint/2010/main" val="7217978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2"/>
          <a:stretch>
            <a:fillRect t="-9000" b="-9000"/>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51BB46D-CDBD-784D-95E2-4F7F152A0E00}"/>
              </a:ext>
            </a:extLst>
          </p:cNvPr>
          <p:cNvSpPr>
            <a:spLocks noGrp="1"/>
          </p:cNvSpPr>
          <p:nvPr>
            <p:ph type="dt" sz="half" idx="10"/>
          </p:nvPr>
        </p:nvSpPr>
        <p:spPr/>
        <p:txBody>
          <a:bodyPr/>
          <a:lstStyle/>
          <a:p>
            <a:fld id="{6D80F7F3-E406-44E2-93AF-674B3F1A2E51}" type="datetime1">
              <a:rPr lang="en-US" smtClean="0"/>
              <a:t>2/20/2024</a:t>
            </a:fld>
            <a:endParaRPr lang="en-US"/>
          </a:p>
        </p:txBody>
      </p:sp>
      <p:sp>
        <p:nvSpPr>
          <p:cNvPr id="3" name="Footer Placeholder 2">
            <a:extLst>
              <a:ext uri="{FF2B5EF4-FFF2-40B4-BE49-F238E27FC236}">
                <a16:creationId xmlns:a16="http://schemas.microsoft.com/office/drawing/2014/main" id="{485D8A6F-DFFF-2800-C367-466AC0BA165F}"/>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BBACCA57-199A-4BD4-2EC4-34548ED1C6A1}"/>
              </a:ext>
            </a:extLst>
          </p:cNvPr>
          <p:cNvSpPr>
            <a:spLocks noGrp="1"/>
          </p:cNvSpPr>
          <p:nvPr>
            <p:ph type="sldNum" sz="quarter" idx="12"/>
          </p:nvPr>
        </p:nvSpPr>
        <p:spPr/>
        <p:txBody>
          <a:bodyPr/>
          <a:lstStyle/>
          <a:p>
            <a:fld id="{C68AC1EC-23E2-4F0E-A5A4-674EC8DB954E}" type="slidenum">
              <a:rPr lang="en-US" smtClean="0"/>
              <a:t>7</a:t>
            </a:fld>
            <a:endParaRPr lang="en-US"/>
          </a:p>
        </p:txBody>
      </p:sp>
      <p:sp>
        <p:nvSpPr>
          <p:cNvPr id="5" name="TextBox 4">
            <a:extLst>
              <a:ext uri="{FF2B5EF4-FFF2-40B4-BE49-F238E27FC236}">
                <a16:creationId xmlns:a16="http://schemas.microsoft.com/office/drawing/2014/main" id="{8C6EB1A8-6E9A-5217-3796-8961F6751E72}"/>
              </a:ext>
            </a:extLst>
          </p:cNvPr>
          <p:cNvSpPr txBox="1"/>
          <p:nvPr/>
        </p:nvSpPr>
        <p:spPr>
          <a:xfrm>
            <a:off x="266743" y="205055"/>
            <a:ext cx="6518562" cy="283154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dirty="0">
                <a:ea typeface="+mn-lt"/>
                <a:cs typeface="+mn-lt"/>
              </a:rPr>
              <a:t>Implementing PPE for hotel housekeeping involves assessing cleaning hazards, selecting appropriate gear like gloves and masks, and training staff on usage. Ensure easy access to PPE, enforce its use during cleaning, and regularly evaluate effectiveness. Adapt protocols as needed. This comprehensive approach prioritizes staff safety, maintaining a healthy environment for both employees and guests.</a:t>
            </a:r>
            <a:endParaRPr lang="en-US" sz="2000" b="1" dirty="0"/>
          </a:p>
          <a:p>
            <a:pPr algn="l"/>
            <a:endParaRPr lang="en-US" dirty="0"/>
          </a:p>
        </p:txBody>
      </p:sp>
      <p:pic>
        <p:nvPicPr>
          <p:cNvPr id="9" name="Picture 8" descr="Free Images : cleaning, service, cleaner, hand, business, housecleaning ...">
            <a:extLst>
              <a:ext uri="{FF2B5EF4-FFF2-40B4-BE49-F238E27FC236}">
                <a16:creationId xmlns:a16="http://schemas.microsoft.com/office/drawing/2014/main" id="{3E25F3EA-1601-DF22-9DD5-6FB53E63AEC8}"/>
              </a:ext>
            </a:extLst>
          </p:cNvPr>
          <p:cNvPicPr>
            <a:picLocks noChangeAspect="1"/>
          </p:cNvPicPr>
          <p:nvPr/>
        </p:nvPicPr>
        <p:blipFill>
          <a:blip r:embed="rId3"/>
          <a:stretch>
            <a:fillRect/>
          </a:stretch>
        </p:blipFill>
        <p:spPr>
          <a:xfrm>
            <a:off x="6482366" y="3038825"/>
            <a:ext cx="5602310" cy="3602969"/>
          </a:xfrm>
          <a:prstGeom prst="rect">
            <a:avLst/>
          </a:prstGeom>
        </p:spPr>
      </p:pic>
      <p:pic>
        <p:nvPicPr>
          <p:cNvPr id="6" name="Picture 5" descr="A logo of a hotel&#10;&#10;Description automatically generated">
            <a:extLst>
              <a:ext uri="{FF2B5EF4-FFF2-40B4-BE49-F238E27FC236}">
                <a16:creationId xmlns:a16="http://schemas.microsoft.com/office/drawing/2014/main" id="{5EAC9A97-091E-3280-C93D-5DDBA01ECF7C}"/>
              </a:ext>
            </a:extLst>
          </p:cNvPr>
          <p:cNvPicPr>
            <a:picLocks noChangeAspect="1"/>
          </p:cNvPicPr>
          <p:nvPr/>
        </p:nvPicPr>
        <p:blipFill>
          <a:blip r:embed="rId4"/>
          <a:stretch>
            <a:fillRect/>
          </a:stretch>
        </p:blipFill>
        <p:spPr>
          <a:xfrm>
            <a:off x="11184283" y="146326"/>
            <a:ext cx="900044" cy="900044"/>
          </a:xfrm>
          <a:prstGeom prst="rect">
            <a:avLst/>
          </a:prstGeom>
        </p:spPr>
      </p:pic>
    </p:spTree>
    <p:extLst>
      <p:ext uri="{BB962C8B-B14F-4D97-AF65-F5344CB8AC3E}">
        <p14:creationId xmlns:p14="http://schemas.microsoft.com/office/powerpoint/2010/main" val="17169940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2"/>
          <a:stretch>
            <a:fillRect t="-39000" b="-39000"/>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6D906CD-FB5E-8ECA-75C4-96D25DC53105}"/>
              </a:ext>
            </a:extLst>
          </p:cNvPr>
          <p:cNvSpPr>
            <a:spLocks noGrp="1"/>
          </p:cNvSpPr>
          <p:nvPr>
            <p:ph type="dt" sz="half" idx="10"/>
          </p:nvPr>
        </p:nvSpPr>
        <p:spPr/>
        <p:txBody>
          <a:bodyPr/>
          <a:lstStyle/>
          <a:p>
            <a:fld id="{6D80F7F3-E406-44E2-93AF-674B3F1A2E51}" type="datetime1">
              <a:rPr lang="en-US" smtClean="0"/>
              <a:t>2/20/2024</a:t>
            </a:fld>
            <a:endParaRPr lang="en-US"/>
          </a:p>
        </p:txBody>
      </p:sp>
      <p:sp>
        <p:nvSpPr>
          <p:cNvPr id="3" name="Footer Placeholder 2">
            <a:extLst>
              <a:ext uri="{FF2B5EF4-FFF2-40B4-BE49-F238E27FC236}">
                <a16:creationId xmlns:a16="http://schemas.microsoft.com/office/drawing/2014/main" id="{9CB9DB9E-1302-B9C7-043B-CC27BD81C022}"/>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B05C3B0A-7B0E-4D55-66D2-4929880AFFE8}"/>
              </a:ext>
            </a:extLst>
          </p:cNvPr>
          <p:cNvSpPr>
            <a:spLocks noGrp="1"/>
          </p:cNvSpPr>
          <p:nvPr>
            <p:ph type="sldNum" sz="quarter" idx="12"/>
          </p:nvPr>
        </p:nvSpPr>
        <p:spPr/>
        <p:txBody>
          <a:bodyPr/>
          <a:lstStyle/>
          <a:p>
            <a:fld id="{C68AC1EC-23E2-4F0E-A5A4-674EC8DB954E}" type="slidenum">
              <a:rPr lang="en-US" smtClean="0"/>
              <a:t>8</a:t>
            </a:fld>
            <a:endParaRPr lang="en-US"/>
          </a:p>
        </p:txBody>
      </p:sp>
      <p:sp>
        <p:nvSpPr>
          <p:cNvPr id="5" name="TextBox 4">
            <a:extLst>
              <a:ext uri="{FF2B5EF4-FFF2-40B4-BE49-F238E27FC236}">
                <a16:creationId xmlns:a16="http://schemas.microsoft.com/office/drawing/2014/main" id="{2D3E36BD-FDAD-6FCF-F05B-EB4AADE5EB9E}"/>
              </a:ext>
            </a:extLst>
          </p:cNvPr>
          <p:cNvSpPr txBox="1"/>
          <p:nvPr/>
        </p:nvSpPr>
        <p:spPr>
          <a:xfrm>
            <a:off x="3272571" y="1630463"/>
            <a:ext cx="5897582"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dirty="0">
                <a:solidFill>
                  <a:schemeClr val="bg1"/>
                </a:solidFill>
                <a:ea typeface="+mn-lt"/>
                <a:cs typeface="+mn-lt"/>
              </a:rPr>
              <a:t>Identify hazards specific to hotel room cleaning, such as slippery floors and chemical exposures. Implement preventive measures like using non-slip mats and prompt spill cleanup to avoid accidents. Ensure proper ventilation and use protective gear when handling chemicals to minimize risks. These proactive steps prioritize safety for both staff and guests, creating a secure environment within the hotel</a:t>
            </a:r>
          </a:p>
        </p:txBody>
      </p:sp>
      <p:pic>
        <p:nvPicPr>
          <p:cNvPr id="6" name="Picture 5" descr="A group of icons with text&#10;&#10;Description automatically generated">
            <a:extLst>
              <a:ext uri="{FF2B5EF4-FFF2-40B4-BE49-F238E27FC236}">
                <a16:creationId xmlns:a16="http://schemas.microsoft.com/office/drawing/2014/main" id="{0339DBA5-2E07-8304-9D4C-E858D3C37AE8}"/>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4112458" y="4598533"/>
            <a:ext cx="4220062" cy="2193905"/>
          </a:xfrm>
          <a:prstGeom prst="rect">
            <a:avLst/>
          </a:prstGeom>
        </p:spPr>
      </p:pic>
      <p:pic>
        <p:nvPicPr>
          <p:cNvPr id="7" name="Picture 6" descr="A logo of a hotel&#10;&#10;Description automatically generated">
            <a:extLst>
              <a:ext uri="{FF2B5EF4-FFF2-40B4-BE49-F238E27FC236}">
                <a16:creationId xmlns:a16="http://schemas.microsoft.com/office/drawing/2014/main" id="{F8ACD1A6-863B-6436-AC6D-F4F77F2A8E53}"/>
              </a:ext>
            </a:extLst>
          </p:cNvPr>
          <p:cNvPicPr>
            <a:picLocks noChangeAspect="1"/>
          </p:cNvPicPr>
          <p:nvPr/>
        </p:nvPicPr>
        <p:blipFill>
          <a:blip r:embed="rId5"/>
          <a:stretch>
            <a:fillRect/>
          </a:stretch>
        </p:blipFill>
        <p:spPr>
          <a:xfrm>
            <a:off x="118717" y="102152"/>
            <a:ext cx="1076740" cy="1054653"/>
          </a:xfrm>
          <a:prstGeom prst="rect">
            <a:avLst/>
          </a:prstGeom>
        </p:spPr>
      </p:pic>
    </p:spTree>
    <p:extLst>
      <p:ext uri="{BB962C8B-B14F-4D97-AF65-F5344CB8AC3E}">
        <p14:creationId xmlns:p14="http://schemas.microsoft.com/office/powerpoint/2010/main" val="2589028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lumMod val="75000"/>
          </a:schemeClr>
        </a:soli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EEDCB644-CC23-2FA7-7963-3F2C380DC57D}"/>
              </a:ext>
            </a:extLst>
          </p:cNvPr>
          <p:cNvSpPr txBox="1"/>
          <p:nvPr/>
        </p:nvSpPr>
        <p:spPr>
          <a:xfrm>
            <a:off x="871108" y="588245"/>
            <a:ext cx="10449784" cy="1265928"/>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a:lnSpc>
                <a:spcPct val="90000"/>
              </a:lnSpc>
              <a:spcBef>
                <a:spcPct val="0"/>
              </a:spcBef>
              <a:spcAft>
                <a:spcPts val="600"/>
              </a:spcAft>
            </a:pPr>
            <a:r>
              <a:rPr lang="en-US" b="1" kern="1200" dirty="0">
                <a:solidFill>
                  <a:schemeClr val="tx2"/>
                </a:solidFill>
                <a:latin typeface="Calibri"/>
                <a:ea typeface="+mj-ea"/>
                <a:cs typeface="Calibri"/>
              </a:rPr>
              <a:t>Accidents and injuries in hotel housekeeping stem from slips, falls, strains, and chemical exposure. They lead to staff downtime, reduced productivity, and liability risks. Prioritize safety measures, offer thorough training, and enforce PPE usage to mitigate risks. Regularly inspect workspaces and swiftly address safety issues to maintain a secure environment for housekeeping staff.</a:t>
            </a:r>
          </a:p>
          <a:p>
            <a:pPr>
              <a:lnSpc>
                <a:spcPct val="90000"/>
              </a:lnSpc>
              <a:spcBef>
                <a:spcPct val="0"/>
              </a:spcBef>
              <a:spcAft>
                <a:spcPts val="600"/>
              </a:spcAft>
            </a:pPr>
            <a:endParaRPr lang="en-US" kern="1200">
              <a:solidFill>
                <a:schemeClr val="tx2"/>
              </a:solidFill>
              <a:latin typeface="+mj-lt"/>
              <a:ea typeface="+mj-ea"/>
              <a:cs typeface="+mj-cs"/>
            </a:endParaRPr>
          </a:p>
        </p:txBody>
      </p:sp>
      <p:pic>
        <p:nvPicPr>
          <p:cNvPr id="6" name="Picture 5" descr="A group of people with laptops and graduation cap&#10;&#10;Description automatically generated">
            <a:extLst>
              <a:ext uri="{FF2B5EF4-FFF2-40B4-BE49-F238E27FC236}">
                <a16:creationId xmlns:a16="http://schemas.microsoft.com/office/drawing/2014/main" id="{3F24CCE0-40D5-BFF0-C547-9CF2113060CE}"/>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t="21381" b="22613"/>
          <a:stretch/>
        </p:blipFill>
        <p:spPr>
          <a:xfrm>
            <a:off x="872580" y="1918090"/>
            <a:ext cx="5140645" cy="2036383"/>
          </a:xfrm>
          <a:prstGeom prst="rect">
            <a:avLst/>
          </a:prstGeom>
          <a:noFill/>
        </p:spPr>
      </p:pic>
      <p:sp>
        <p:nvSpPr>
          <p:cNvPr id="2" name="Date Placeholder 1">
            <a:extLst>
              <a:ext uri="{FF2B5EF4-FFF2-40B4-BE49-F238E27FC236}">
                <a16:creationId xmlns:a16="http://schemas.microsoft.com/office/drawing/2014/main" id="{4236E395-EA38-B46D-B1A9-94623F1BD801}"/>
              </a:ext>
            </a:extLst>
          </p:cNvPr>
          <p:cNvSpPr>
            <a:spLocks noGrp="1"/>
          </p:cNvSpPr>
          <p:nvPr>
            <p:ph type="dt" sz="half" idx="10"/>
          </p:nvPr>
        </p:nvSpPr>
        <p:spPr>
          <a:xfrm>
            <a:off x="877824" y="6356350"/>
            <a:ext cx="2743200" cy="365125"/>
          </a:xfrm>
        </p:spPr>
        <p:txBody>
          <a:bodyPr vert="horz" lIns="91440" tIns="45720" rIns="91440" bIns="45720" rtlCol="0" anchor="ctr">
            <a:normAutofit/>
          </a:bodyPr>
          <a:lstStyle/>
          <a:p>
            <a:pPr>
              <a:spcAft>
                <a:spcPts val="600"/>
              </a:spcAft>
            </a:pPr>
            <a:fld id="{6D80F7F3-E406-44E2-93AF-674B3F1A2E51}" type="datetime1">
              <a:rPr lang="en-US" smtClean="0"/>
              <a:pPr>
                <a:spcAft>
                  <a:spcPts val="600"/>
                </a:spcAft>
              </a:pPr>
              <a:t>2/20/2024</a:t>
            </a:fld>
            <a:endParaRPr lang="en-US"/>
          </a:p>
        </p:txBody>
      </p:sp>
      <p:sp>
        <p:nvSpPr>
          <p:cNvPr id="3" name="Footer Placeholder 2">
            <a:extLst>
              <a:ext uri="{FF2B5EF4-FFF2-40B4-BE49-F238E27FC236}">
                <a16:creationId xmlns:a16="http://schemas.microsoft.com/office/drawing/2014/main" id="{92D0B42E-2DA5-9775-55FE-40FCAE869BAF}"/>
              </a:ext>
            </a:extLst>
          </p:cNvPr>
          <p:cNvSpPr>
            <a:spLocks noGrp="1"/>
          </p:cNvSpPr>
          <p:nvPr>
            <p:ph type="ftr" sz="quarter" idx="11"/>
          </p:nvPr>
        </p:nvSpPr>
        <p:spPr>
          <a:xfrm>
            <a:off x="7132320" y="6356350"/>
            <a:ext cx="4297680" cy="365125"/>
          </a:xfrm>
        </p:spPr>
        <p:txBody>
          <a:bodyPr vert="horz" lIns="91440" tIns="45720" rIns="91440" bIns="45720" rtlCol="0" anchor="ctr">
            <a:normAutofit/>
          </a:bodyPr>
          <a:lstStyle/>
          <a:p>
            <a:pPr>
              <a:spcAft>
                <a:spcPts val="600"/>
              </a:spcAft>
            </a:pPr>
            <a:r>
              <a:rPr lang="en-US" kern="1200" cap="all" spc="300" baseline="0">
                <a:latin typeface="+mn-lt"/>
                <a:ea typeface="+mn-ea"/>
                <a:cs typeface="+mn-cs"/>
              </a:rPr>
              <a:t>Sample Footer Text</a:t>
            </a:r>
          </a:p>
        </p:txBody>
      </p:sp>
      <p:sp>
        <p:nvSpPr>
          <p:cNvPr id="4" name="Slide Number Placeholder 3">
            <a:extLst>
              <a:ext uri="{FF2B5EF4-FFF2-40B4-BE49-F238E27FC236}">
                <a16:creationId xmlns:a16="http://schemas.microsoft.com/office/drawing/2014/main" id="{A0623661-7B9E-C931-A431-4C1CE343CB97}"/>
              </a:ext>
            </a:extLst>
          </p:cNvPr>
          <p:cNvSpPr>
            <a:spLocks noGrp="1"/>
          </p:cNvSpPr>
          <p:nvPr>
            <p:ph type="sldNum" sz="quarter" idx="12"/>
          </p:nvPr>
        </p:nvSpPr>
        <p:spPr>
          <a:xfrm>
            <a:off x="11429999" y="6356350"/>
            <a:ext cx="521207" cy="365125"/>
          </a:xfrm>
        </p:spPr>
        <p:txBody>
          <a:bodyPr vert="horz" lIns="91440" tIns="45720" rIns="91440" bIns="45720" rtlCol="0" anchor="ctr">
            <a:normAutofit/>
          </a:bodyPr>
          <a:lstStyle/>
          <a:p>
            <a:pPr>
              <a:spcAft>
                <a:spcPts val="600"/>
              </a:spcAft>
            </a:pPr>
            <a:fld id="{C68AC1EC-23E2-4F0E-A5A4-674EC8DB954E}" type="slidenum">
              <a:rPr lang="en-US" smtClean="0"/>
              <a:pPr>
                <a:spcAft>
                  <a:spcPts val="600"/>
                </a:spcAft>
              </a:pPr>
              <a:t>9</a:t>
            </a:fld>
            <a:endParaRPr lang="en-US"/>
          </a:p>
        </p:txBody>
      </p:sp>
      <p:pic>
        <p:nvPicPr>
          <p:cNvPr id="9" name="Picture 8" descr="A diagram of quality&#10;&#10;Description automatically generated">
            <a:extLst>
              <a:ext uri="{FF2B5EF4-FFF2-40B4-BE49-F238E27FC236}">
                <a16:creationId xmlns:a16="http://schemas.microsoft.com/office/drawing/2014/main" id="{819F76BC-6AFE-F573-77CA-5B0A7836A5A4}"/>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7211835" y="2754056"/>
            <a:ext cx="3901440" cy="2688336"/>
          </a:xfrm>
          <a:prstGeom prst="rect">
            <a:avLst/>
          </a:prstGeom>
        </p:spPr>
      </p:pic>
      <p:pic>
        <p:nvPicPr>
          <p:cNvPr id="7" name="Picture 6" descr="A logo of a hotel&#10;&#10;Description automatically generated">
            <a:extLst>
              <a:ext uri="{FF2B5EF4-FFF2-40B4-BE49-F238E27FC236}">
                <a16:creationId xmlns:a16="http://schemas.microsoft.com/office/drawing/2014/main" id="{39343614-2675-0550-4CD1-69835B02AD37}"/>
              </a:ext>
            </a:extLst>
          </p:cNvPr>
          <p:cNvPicPr>
            <a:picLocks noChangeAspect="1"/>
          </p:cNvPicPr>
          <p:nvPr/>
        </p:nvPicPr>
        <p:blipFill>
          <a:blip r:embed="rId6"/>
          <a:stretch>
            <a:fillRect/>
          </a:stretch>
        </p:blipFill>
        <p:spPr>
          <a:xfrm>
            <a:off x="140804" y="69022"/>
            <a:ext cx="734392" cy="723348"/>
          </a:xfrm>
          <a:prstGeom prst="rect">
            <a:avLst/>
          </a:prstGeom>
        </p:spPr>
      </p:pic>
    </p:spTree>
    <p:extLst>
      <p:ext uri="{BB962C8B-B14F-4D97-AF65-F5344CB8AC3E}">
        <p14:creationId xmlns:p14="http://schemas.microsoft.com/office/powerpoint/2010/main" val="10914526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a:blip r:embed="rId2"/>
          <a:stretch>
            <a:fillRect t="-9000" b="-9000"/>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FFC772B-4481-AE8A-0D88-AA8F8217D4E2}"/>
              </a:ext>
            </a:extLst>
          </p:cNvPr>
          <p:cNvSpPr>
            <a:spLocks noGrp="1"/>
          </p:cNvSpPr>
          <p:nvPr>
            <p:ph type="dt" sz="half" idx="10"/>
          </p:nvPr>
        </p:nvSpPr>
        <p:spPr/>
        <p:txBody>
          <a:bodyPr/>
          <a:lstStyle/>
          <a:p>
            <a:fld id="{6D80F7F3-E406-44E2-93AF-674B3F1A2E51}" type="datetime1">
              <a:rPr lang="en-US" smtClean="0"/>
              <a:t>2/20/2024</a:t>
            </a:fld>
            <a:endParaRPr lang="en-US"/>
          </a:p>
        </p:txBody>
      </p:sp>
      <p:sp>
        <p:nvSpPr>
          <p:cNvPr id="3" name="Footer Placeholder 2">
            <a:extLst>
              <a:ext uri="{FF2B5EF4-FFF2-40B4-BE49-F238E27FC236}">
                <a16:creationId xmlns:a16="http://schemas.microsoft.com/office/drawing/2014/main" id="{9793ED64-041E-5D28-C31A-2AD352CA1478}"/>
              </a:ext>
            </a:extLst>
          </p:cNvPr>
          <p:cNvSpPr>
            <a:spLocks noGrp="1"/>
          </p:cNvSpPr>
          <p:nvPr>
            <p:ph type="ftr" sz="quarter" idx="11"/>
          </p:nvPr>
        </p:nvSpPr>
        <p:spPr/>
        <p:txBody>
          <a:bodyPr/>
          <a:lstStyle/>
          <a:p>
            <a:r>
              <a:rPr lang="en-US" dirty="0"/>
              <a:t>Sample Footer Text</a:t>
            </a:r>
          </a:p>
        </p:txBody>
      </p:sp>
      <p:sp>
        <p:nvSpPr>
          <p:cNvPr id="4" name="Slide Number Placeholder 3">
            <a:extLst>
              <a:ext uri="{FF2B5EF4-FFF2-40B4-BE49-F238E27FC236}">
                <a16:creationId xmlns:a16="http://schemas.microsoft.com/office/drawing/2014/main" id="{85C33D3D-4ED6-3453-61FC-A67CA8745FCA}"/>
              </a:ext>
            </a:extLst>
          </p:cNvPr>
          <p:cNvSpPr>
            <a:spLocks noGrp="1"/>
          </p:cNvSpPr>
          <p:nvPr>
            <p:ph type="sldNum" sz="quarter" idx="12"/>
          </p:nvPr>
        </p:nvSpPr>
        <p:spPr/>
        <p:txBody>
          <a:bodyPr/>
          <a:lstStyle/>
          <a:p>
            <a:fld id="{C68AC1EC-23E2-4F0E-A5A4-674EC8DB954E}" type="slidenum">
              <a:rPr lang="en-US" dirty="0" smtClean="0"/>
              <a:t>10</a:t>
            </a:fld>
            <a:endParaRPr lang="en-US" dirty="0"/>
          </a:p>
        </p:txBody>
      </p:sp>
      <p:sp>
        <p:nvSpPr>
          <p:cNvPr id="5" name="TextBox 4">
            <a:extLst>
              <a:ext uri="{FF2B5EF4-FFF2-40B4-BE49-F238E27FC236}">
                <a16:creationId xmlns:a16="http://schemas.microsoft.com/office/drawing/2014/main" id="{498D2A46-B653-A112-3A81-437D45769628}"/>
              </a:ext>
            </a:extLst>
          </p:cNvPr>
          <p:cNvSpPr txBox="1"/>
          <p:nvPr/>
        </p:nvSpPr>
        <p:spPr>
          <a:xfrm>
            <a:off x="139846" y="4714941"/>
            <a:ext cx="6650783" cy="221599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dirty="0">
                <a:highlight>
                  <a:srgbClr val="C0C0C0"/>
                </a:highlight>
              </a:rPr>
              <a:t>Foster a safe environment within the hotel housekeeping crew. Stress following safety protocols, using correct methods, and wearing protective equipment. Stay alert, report any possible dangers swiftly, and work together to maintain a safe workplace. Together, we protect the well-being of all team members and guests.</a:t>
            </a:r>
            <a:endParaRPr lang="en-US" sz="2000" b="1" dirty="0">
              <a:solidFill>
                <a:schemeClr val="bg1"/>
              </a:solidFill>
              <a:highlight>
                <a:srgbClr val="C0C0C0"/>
              </a:highlight>
            </a:endParaRPr>
          </a:p>
          <a:p>
            <a:pPr algn="l"/>
            <a:endParaRPr lang="en-US" dirty="0"/>
          </a:p>
        </p:txBody>
      </p:sp>
      <p:pic>
        <p:nvPicPr>
          <p:cNvPr id="6" name="Picture 5" descr="Hands holding paper people in a circle&#10;&#10;Description automatically generated">
            <a:extLst>
              <a:ext uri="{FF2B5EF4-FFF2-40B4-BE49-F238E27FC236}">
                <a16:creationId xmlns:a16="http://schemas.microsoft.com/office/drawing/2014/main" id="{600E2C46-02BC-BA46-D824-0E59ECA2007F}"/>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6930948" y="181731"/>
            <a:ext cx="5027396" cy="2386541"/>
          </a:xfrm>
          <a:prstGeom prst="rect">
            <a:avLst/>
          </a:prstGeom>
        </p:spPr>
      </p:pic>
      <p:pic>
        <p:nvPicPr>
          <p:cNvPr id="7" name="Picture 6" descr="A logo of a hotel&#10;&#10;Description automatically generated">
            <a:extLst>
              <a:ext uri="{FF2B5EF4-FFF2-40B4-BE49-F238E27FC236}">
                <a16:creationId xmlns:a16="http://schemas.microsoft.com/office/drawing/2014/main" id="{3D4E6E9E-ACAA-B5F6-9B8F-22CA4682E433}"/>
              </a:ext>
            </a:extLst>
          </p:cNvPr>
          <p:cNvPicPr>
            <a:picLocks noChangeAspect="1"/>
          </p:cNvPicPr>
          <p:nvPr/>
        </p:nvPicPr>
        <p:blipFill>
          <a:blip r:embed="rId5"/>
          <a:stretch>
            <a:fillRect/>
          </a:stretch>
        </p:blipFill>
        <p:spPr>
          <a:xfrm>
            <a:off x="11239500" y="5822674"/>
            <a:ext cx="900044" cy="889001"/>
          </a:xfrm>
          <a:prstGeom prst="rect">
            <a:avLst/>
          </a:prstGeom>
        </p:spPr>
      </p:pic>
    </p:spTree>
    <p:extLst>
      <p:ext uri="{BB962C8B-B14F-4D97-AF65-F5344CB8AC3E}">
        <p14:creationId xmlns:p14="http://schemas.microsoft.com/office/powerpoint/2010/main" val="293553182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a:blip r:embed="rId2"/>
          <a:stretch>
            <a:fillRect t="-17000" b="-17000"/>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AFA6577-1F39-2549-E2A7-CD477C8AD786}"/>
              </a:ext>
            </a:extLst>
          </p:cNvPr>
          <p:cNvSpPr>
            <a:spLocks noGrp="1"/>
          </p:cNvSpPr>
          <p:nvPr>
            <p:ph type="dt" sz="half" idx="10"/>
          </p:nvPr>
        </p:nvSpPr>
        <p:spPr/>
        <p:txBody>
          <a:bodyPr/>
          <a:lstStyle/>
          <a:p>
            <a:fld id="{6D80F7F3-E406-44E2-93AF-674B3F1A2E51}" type="datetime1">
              <a:rPr lang="en-US" smtClean="0"/>
              <a:t>2/20/2024</a:t>
            </a:fld>
            <a:endParaRPr lang="en-US"/>
          </a:p>
        </p:txBody>
      </p:sp>
      <p:sp>
        <p:nvSpPr>
          <p:cNvPr id="3" name="Footer Placeholder 2">
            <a:extLst>
              <a:ext uri="{FF2B5EF4-FFF2-40B4-BE49-F238E27FC236}">
                <a16:creationId xmlns:a16="http://schemas.microsoft.com/office/drawing/2014/main" id="{03336E96-AAEF-BBEE-7AC3-86E36C3982E9}"/>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FB7F77B7-D9A5-16F4-C9B8-0E571B9D1603}"/>
              </a:ext>
            </a:extLst>
          </p:cNvPr>
          <p:cNvSpPr>
            <a:spLocks noGrp="1"/>
          </p:cNvSpPr>
          <p:nvPr>
            <p:ph type="sldNum" sz="quarter" idx="12"/>
          </p:nvPr>
        </p:nvSpPr>
        <p:spPr/>
        <p:txBody>
          <a:bodyPr/>
          <a:lstStyle/>
          <a:p>
            <a:fld id="{C68AC1EC-23E2-4F0E-A5A4-674EC8DB954E}" type="slidenum">
              <a:rPr lang="en-US" smtClean="0"/>
              <a:t>11</a:t>
            </a:fld>
            <a:endParaRPr lang="en-US"/>
          </a:p>
        </p:txBody>
      </p:sp>
      <p:sp>
        <p:nvSpPr>
          <p:cNvPr id="5" name="TextBox 4">
            <a:extLst>
              <a:ext uri="{FF2B5EF4-FFF2-40B4-BE49-F238E27FC236}">
                <a16:creationId xmlns:a16="http://schemas.microsoft.com/office/drawing/2014/main" id="{940AE4B3-6E61-97C9-6C9A-7B8D556DD3C1}"/>
              </a:ext>
            </a:extLst>
          </p:cNvPr>
          <p:cNvSpPr txBox="1"/>
          <p:nvPr/>
        </p:nvSpPr>
        <p:spPr>
          <a:xfrm>
            <a:off x="4568392" y="217958"/>
            <a:ext cx="4366160" cy="517064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dirty="0">
                <a:solidFill>
                  <a:schemeClr val="bg1"/>
                </a:solidFill>
                <a:ea typeface="+mn-lt"/>
                <a:cs typeface="+mn-lt"/>
              </a:rPr>
              <a:t>Vital Housekeeping Gear for Safety:</a:t>
            </a:r>
            <a:endParaRPr lang="en-US" sz="2400" b="1" dirty="0">
              <a:solidFill>
                <a:schemeClr val="bg1"/>
              </a:solidFill>
            </a:endParaRPr>
          </a:p>
          <a:p>
            <a:endParaRPr lang="en-US" sz="2400" b="1" dirty="0">
              <a:solidFill>
                <a:schemeClr val="bg1"/>
              </a:solidFill>
            </a:endParaRPr>
          </a:p>
          <a:p>
            <a:pPr marL="285750" indent="-285750">
              <a:spcBef>
                <a:spcPct val="0"/>
              </a:spcBef>
              <a:buFont typeface="Arial"/>
              <a:buChar char="•"/>
            </a:pPr>
            <a:r>
              <a:rPr lang="en-US" sz="2400" b="1" dirty="0">
                <a:solidFill>
                  <a:schemeClr val="bg1"/>
                </a:solidFill>
                <a:ea typeface="+mn-lt"/>
                <a:cs typeface="+mn-lt"/>
              </a:rPr>
              <a:t>Protective Gloves</a:t>
            </a:r>
            <a:endParaRPr lang="en-US" sz="2400" b="1" dirty="0">
              <a:solidFill>
                <a:schemeClr val="bg1"/>
              </a:solidFill>
            </a:endParaRPr>
          </a:p>
          <a:p>
            <a:pPr marL="285750" indent="-285750">
              <a:spcBef>
                <a:spcPct val="0"/>
              </a:spcBef>
              <a:buFont typeface="Arial"/>
              <a:buChar char="•"/>
            </a:pPr>
            <a:r>
              <a:rPr lang="en-US" sz="2400" b="1" dirty="0">
                <a:solidFill>
                  <a:schemeClr val="bg1"/>
                </a:solidFill>
                <a:ea typeface="+mn-lt"/>
                <a:cs typeface="+mn-lt"/>
              </a:rPr>
              <a:t>Respiratory Masks</a:t>
            </a:r>
            <a:endParaRPr lang="en-US" sz="2400" b="1" dirty="0">
              <a:solidFill>
                <a:schemeClr val="bg1"/>
              </a:solidFill>
            </a:endParaRPr>
          </a:p>
          <a:p>
            <a:pPr marL="285750" indent="-285750">
              <a:spcBef>
                <a:spcPct val="0"/>
              </a:spcBef>
              <a:buFont typeface="Arial"/>
              <a:buChar char="•"/>
            </a:pPr>
            <a:r>
              <a:rPr lang="en-US" sz="2400" b="1" dirty="0">
                <a:solidFill>
                  <a:schemeClr val="bg1"/>
                </a:solidFill>
                <a:ea typeface="+mn-lt"/>
                <a:cs typeface="+mn-lt"/>
              </a:rPr>
              <a:t>Cleaning Agents</a:t>
            </a:r>
            <a:endParaRPr lang="en-US" sz="2400" b="1" dirty="0">
              <a:solidFill>
                <a:schemeClr val="bg1"/>
              </a:solidFill>
            </a:endParaRPr>
          </a:p>
          <a:p>
            <a:pPr marL="285750" indent="-285750">
              <a:spcBef>
                <a:spcPct val="0"/>
              </a:spcBef>
              <a:buFont typeface="Arial"/>
              <a:buChar char="•"/>
            </a:pPr>
            <a:r>
              <a:rPr lang="en-US" sz="2400" b="1" dirty="0">
                <a:solidFill>
                  <a:schemeClr val="bg1"/>
                </a:solidFill>
                <a:ea typeface="+mn-lt"/>
                <a:cs typeface="+mn-lt"/>
              </a:rPr>
              <a:t>Microfiber Towels</a:t>
            </a:r>
            <a:endParaRPr lang="en-US" sz="2400" b="1" dirty="0">
              <a:solidFill>
                <a:schemeClr val="bg1"/>
              </a:solidFill>
            </a:endParaRPr>
          </a:p>
          <a:p>
            <a:pPr marL="285750" indent="-285750">
              <a:spcBef>
                <a:spcPct val="0"/>
              </a:spcBef>
              <a:buFont typeface="Arial"/>
              <a:buChar char="•"/>
            </a:pPr>
            <a:r>
              <a:rPr lang="en-US" sz="2400" b="1" dirty="0">
                <a:solidFill>
                  <a:schemeClr val="bg1"/>
                </a:solidFill>
                <a:ea typeface="+mn-lt"/>
                <a:cs typeface="+mn-lt"/>
              </a:rPr>
              <a:t>Vacuuming Device</a:t>
            </a:r>
            <a:endParaRPr lang="en-US" sz="2400" b="1" dirty="0">
              <a:solidFill>
                <a:schemeClr val="bg1"/>
              </a:solidFill>
            </a:endParaRPr>
          </a:p>
          <a:p>
            <a:pPr marL="285750" indent="-285750">
              <a:spcBef>
                <a:spcPct val="0"/>
              </a:spcBef>
              <a:buFont typeface="Arial"/>
              <a:buChar char="•"/>
            </a:pPr>
            <a:r>
              <a:rPr lang="en-US" sz="2400" b="1" dirty="0">
                <a:solidFill>
                  <a:schemeClr val="bg1"/>
                </a:solidFill>
                <a:ea typeface="+mn-lt"/>
                <a:cs typeface="+mn-lt"/>
              </a:rPr>
              <a:t>Floor Mopper</a:t>
            </a:r>
            <a:endParaRPr lang="en-US" sz="2400" b="1" dirty="0">
              <a:solidFill>
                <a:schemeClr val="bg1"/>
              </a:solidFill>
            </a:endParaRPr>
          </a:p>
          <a:p>
            <a:pPr marL="285750" indent="-285750">
              <a:spcBef>
                <a:spcPct val="0"/>
              </a:spcBef>
              <a:buFont typeface="Arial"/>
              <a:buChar char="•"/>
            </a:pPr>
            <a:r>
              <a:rPr lang="en-US" sz="2400" b="1" dirty="0">
                <a:solidFill>
                  <a:schemeClr val="bg1"/>
                </a:solidFill>
                <a:ea typeface="+mn-lt"/>
                <a:cs typeface="+mn-lt"/>
              </a:rPr>
              <a:t>Toilet Scrubber</a:t>
            </a:r>
            <a:endParaRPr lang="en-US" sz="2400" b="1" dirty="0">
              <a:solidFill>
                <a:schemeClr val="bg1"/>
              </a:solidFill>
            </a:endParaRPr>
          </a:p>
          <a:p>
            <a:pPr marL="285750" indent="-285750">
              <a:spcBef>
                <a:spcPct val="0"/>
              </a:spcBef>
              <a:buFont typeface="Arial"/>
              <a:buChar char="•"/>
            </a:pPr>
            <a:r>
              <a:rPr lang="en-US" sz="2400" b="1" dirty="0">
                <a:solidFill>
                  <a:schemeClr val="bg1"/>
                </a:solidFill>
                <a:ea typeface="+mn-lt"/>
                <a:cs typeface="+mn-lt"/>
              </a:rPr>
              <a:t>Caution Signs</a:t>
            </a:r>
            <a:endParaRPr lang="en-US" sz="2400" b="1" dirty="0">
              <a:solidFill>
                <a:schemeClr val="bg1"/>
              </a:solidFill>
            </a:endParaRPr>
          </a:p>
          <a:p>
            <a:pPr marL="285750" indent="-285750">
              <a:spcBef>
                <a:spcPct val="0"/>
              </a:spcBef>
              <a:buFont typeface="Arial"/>
              <a:buChar char="•"/>
            </a:pPr>
            <a:r>
              <a:rPr lang="en-US" sz="2400" b="1" dirty="0">
                <a:solidFill>
                  <a:schemeClr val="bg1"/>
                </a:solidFill>
                <a:ea typeface="+mn-lt"/>
                <a:cs typeface="+mn-lt"/>
              </a:rPr>
              <a:t>Medical Aid Kit</a:t>
            </a:r>
            <a:endParaRPr lang="en-US" sz="2400" b="1" dirty="0">
              <a:solidFill>
                <a:schemeClr val="bg1"/>
              </a:solidFill>
            </a:endParaRPr>
          </a:p>
          <a:p>
            <a:pPr marL="285750" indent="-285750">
              <a:spcBef>
                <a:spcPct val="0"/>
              </a:spcBef>
              <a:buFont typeface="Arial"/>
              <a:buChar char="•"/>
            </a:pPr>
            <a:r>
              <a:rPr lang="en-US" sz="2400" b="1" dirty="0">
                <a:solidFill>
                  <a:schemeClr val="bg1"/>
                </a:solidFill>
                <a:ea typeface="+mn-lt"/>
                <a:cs typeface="+mn-lt"/>
              </a:rPr>
              <a:t>Fire Suppressor</a:t>
            </a:r>
            <a:endParaRPr lang="en-US" sz="2400" b="1" dirty="0">
              <a:solidFill>
                <a:schemeClr val="bg1"/>
              </a:solidFill>
            </a:endParaRPr>
          </a:p>
          <a:p>
            <a:pPr algn="l"/>
            <a:endParaRPr lang="en-US" dirty="0"/>
          </a:p>
        </p:txBody>
      </p:sp>
      <p:pic>
        <p:nvPicPr>
          <p:cNvPr id="6" name="Picture 5" descr="A logo of a hotel&#10;&#10;Description automatically generated">
            <a:extLst>
              <a:ext uri="{FF2B5EF4-FFF2-40B4-BE49-F238E27FC236}">
                <a16:creationId xmlns:a16="http://schemas.microsoft.com/office/drawing/2014/main" id="{6C009308-DB30-5BCC-C4E4-7C0BBCAD19E5}"/>
              </a:ext>
            </a:extLst>
          </p:cNvPr>
          <p:cNvPicPr>
            <a:picLocks noChangeAspect="1"/>
          </p:cNvPicPr>
          <p:nvPr/>
        </p:nvPicPr>
        <p:blipFill rotWithShape="1">
          <a:blip r:embed="rId3"/>
          <a:srcRect t="9890" r="-1099" b="-8791"/>
          <a:stretch/>
        </p:blipFill>
        <p:spPr>
          <a:xfrm>
            <a:off x="11140109" y="135283"/>
            <a:ext cx="965759" cy="933844"/>
          </a:xfrm>
          <a:prstGeom prst="rect">
            <a:avLst/>
          </a:prstGeom>
        </p:spPr>
      </p:pic>
    </p:spTree>
    <p:extLst>
      <p:ext uri="{BB962C8B-B14F-4D97-AF65-F5344CB8AC3E}">
        <p14:creationId xmlns:p14="http://schemas.microsoft.com/office/powerpoint/2010/main" val="20977581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a:blip r:embed="rId2"/>
          <a:stretch>
            <a:fillRect t="-9000" b="-9000"/>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48E9402-4718-1438-91F0-7F2A27FF4343}"/>
              </a:ext>
            </a:extLst>
          </p:cNvPr>
          <p:cNvSpPr>
            <a:spLocks noGrp="1"/>
          </p:cNvSpPr>
          <p:nvPr>
            <p:ph type="dt" sz="half" idx="10"/>
          </p:nvPr>
        </p:nvSpPr>
        <p:spPr/>
        <p:txBody>
          <a:bodyPr/>
          <a:lstStyle/>
          <a:p>
            <a:fld id="{6D80F7F3-E406-44E2-93AF-674B3F1A2E51}" type="datetime1">
              <a:rPr lang="en-US" smtClean="0"/>
              <a:t>2/20/2024</a:t>
            </a:fld>
            <a:endParaRPr lang="en-US"/>
          </a:p>
        </p:txBody>
      </p:sp>
      <p:sp>
        <p:nvSpPr>
          <p:cNvPr id="3" name="Footer Placeholder 2">
            <a:extLst>
              <a:ext uri="{FF2B5EF4-FFF2-40B4-BE49-F238E27FC236}">
                <a16:creationId xmlns:a16="http://schemas.microsoft.com/office/drawing/2014/main" id="{E5BF71C9-CF20-8511-7910-B3E4465CB5E5}"/>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56F5C852-1AAC-C80E-6AFD-6B3DC60709B0}"/>
              </a:ext>
            </a:extLst>
          </p:cNvPr>
          <p:cNvSpPr>
            <a:spLocks noGrp="1"/>
          </p:cNvSpPr>
          <p:nvPr>
            <p:ph type="sldNum" sz="quarter" idx="12"/>
          </p:nvPr>
        </p:nvSpPr>
        <p:spPr/>
        <p:txBody>
          <a:bodyPr/>
          <a:lstStyle/>
          <a:p>
            <a:fld id="{C68AC1EC-23E2-4F0E-A5A4-674EC8DB954E}" type="slidenum">
              <a:rPr lang="en-US" smtClean="0"/>
              <a:t>12</a:t>
            </a:fld>
            <a:endParaRPr lang="en-US"/>
          </a:p>
        </p:txBody>
      </p:sp>
      <p:sp>
        <p:nvSpPr>
          <p:cNvPr id="5" name="TextBox 4">
            <a:extLst>
              <a:ext uri="{FF2B5EF4-FFF2-40B4-BE49-F238E27FC236}">
                <a16:creationId xmlns:a16="http://schemas.microsoft.com/office/drawing/2014/main" id="{A1CDA314-2165-C14A-5C40-7D7626C0EF1C}"/>
              </a:ext>
            </a:extLst>
          </p:cNvPr>
          <p:cNvSpPr txBox="1"/>
          <p:nvPr/>
        </p:nvSpPr>
        <p:spPr>
          <a:xfrm>
            <a:off x="37889" y="5006964"/>
            <a:ext cx="12190267" cy="19082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dirty="0">
                <a:highlight>
                  <a:srgbClr val="C0C0C0"/>
                </a:highlight>
                <a:ea typeface="+mn-lt"/>
                <a:cs typeface="+mn-lt"/>
              </a:rPr>
              <a:t>Securing the welfare of the hotel housekeeping staff is crucial, serving as a cornerstone in highlighting the significance of health and safety procedures and regulations. By prioritizing the physical and mental well-being of our team members, we demonstrate our dedication to establishing a secure and supportive work environment. Through these actions, we foster a culture of care and responsibility, ultimately elevating the overall success and standing of our hotel.</a:t>
            </a:r>
          </a:p>
          <a:p>
            <a:pPr algn="l"/>
            <a:endParaRPr lang="en-US" dirty="0"/>
          </a:p>
        </p:txBody>
      </p:sp>
      <p:pic>
        <p:nvPicPr>
          <p:cNvPr id="6" name="Picture 5" descr="A blue line drawing of hands holding two people&#10;&#10;Description automatically generated">
            <a:extLst>
              <a:ext uri="{FF2B5EF4-FFF2-40B4-BE49-F238E27FC236}">
                <a16:creationId xmlns:a16="http://schemas.microsoft.com/office/drawing/2014/main" id="{D69A45D1-64E7-CCA3-6B51-8E4901D64AEF}"/>
              </a:ext>
            </a:extLst>
          </p:cNvPr>
          <p:cNvPicPr>
            <a:picLocks noChangeAspect="1"/>
          </p:cNvPicPr>
          <p:nvPr/>
        </p:nvPicPr>
        <p:blipFill>
          <a:blip r:embed="rId3"/>
          <a:stretch>
            <a:fillRect/>
          </a:stretch>
        </p:blipFill>
        <p:spPr>
          <a:xfrm>
            <a:off x="8983014" y="3324359"/>
            <a:ext cx="2844085" cy="1604493"/>
          </a:xfrm>
          <a:prstGeom prst="rect">
            <a:avLst/>
          </a:prstGeom>
        </p:spPr>
      </p:pic>
      <p:pic>
        <p:nvPicPr>
          <p:cNvPr id="7" name="Picture 6" descr="A logo of a hotel&#10;&#10;Description automatically generated">
            <a:extLst>
              <a:ext uri="{FF2B5EF4-FFF2-40B4-BE49-F238E27FC236}">
                <a16:creationId xmlns:a16="http://schemas.microsoft.com/office/drawing/2014/main" id="{62629D17-DE4A-4E0A-50ED-7F26FE1BE0A0}"/>
              </a:ext>
            </a:extLst>
          </p:cNvPr>
          <p:cNvPicPr>
            <a:picLocks noChangeAspect="1"/>
          </p:cNvPicPr>
          <p:nvPr/>
        </p:nvPicPr>
        <p:blipFill>
          <a:blip r:embed="rId4"/>
          <a:stretch>
            <a:fillRect/>
          </a:stretch>
        </p:blipFill>
        <p:spPr>
          <a:xfrm>
            <a:off x="41413" y="102152"/>
            <a:ext cx="1242391" cy="1187174"/>
          </a:xfrm>
          <a:prstGeom prst="rect">
            <a:avLst/>
          </a:prstGeom>
        </p:spPr>
      </p:pic>
    </p:spTree>
    <p:extLst>
      <p:ext uri="{BB962C8B-B14F-4D97-AF65-F5344CB8AC3E}">
        <p14:creationId xmlns:p14="http://schemas.microsoft.com/office/powerpoint/2010/main" val="149670572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a:blip r:embed="rId2"/>
          <a:stretch>
            <a:fillRect t="-9000" b="-9000"/>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F66A2B2-5F60-2FB7-E171-B4AA88F77CC4}"/>
              </a:ext>
            </a:extLst>
          </p:cNvPr>
          <p:cNvSpPr>
            <a:spLocks noGrp="1"/>
          </p:cNvSpPr>
          <p:nvPr>
            <p:ph type="dt" sz="half" idx="10"/>
          </p:nvPr>
        </p:nvSpPr>
        <p:spPr/>
        <p:txBody>
          <a:bodyPr/>
          <a:lstStyle/>
          <a:p>
            <a:fld id="{6D80F7F3-E406-44E2-93AF-674B3F1A2E51}" type="datetime1">
              <a:rPr lang="en-US" smtClean="0"/>
              <a:t>2/20/2024</a:t>
            </a:fld>
            <a:endParaRPr lang="en-US"/>
          </a:p>
        </p:txBody>
      </p:sp>
      <p:sp>
        <p:nvSpPr>
          <p:cNvPr id="3" name="Footer Placeholder 2">
            <a:extLst>
              <a:ext uri="{FF2B5EF4-FFF2-40B4-BE49-F238E27FC236}">
                <a16:creationId xmlns:a16="http://schemas.microsoft.com/office/drawing/2014/main" id="{456A515D-BE2E-C313-ED44-DD457C75DF3E}"/>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A6D4E9BA-BB50-8F3C-7727-F70DD308D7AA}"/>
              </a:ext>
            </a:extLst>
          </p:cNvPr>
          <p:cNvSpPr>
            <a:spLocks noGrp="1"/>
          </p:cNvSpPr>
          <p:nvPr>
            <p:ph type="sldNum" sz="quarter" idx="12"/>
          </p:nvPr>
        </p:nvSpPr>
        <p:spPr/>
        <p:txBody>
          <a:bodyPr/>
          <a:lstStyle/>
          <a:p>
            <a:fld id="{C68AC1EC-23E2-4F0E-A5A4-674EC8DB954E}" type="slidenum">
              <a:rPr lang="en-US" smtClean="0"/>
              <a:t>13</a:t>
            </a:fld>
            <a:endParaRPr lang="en-US"/>
          </a:p>
        </p:txBody>
      </p:sp>
      <p:sp>
        <p:nvSpPr>
          <p:cNvPr id="5" name="TextBox 4">
            <a:extLst>
              <a:ext uri="{FF2B5EF4-FFF2-40B4-BE49-F238E27FC236}">
                <a16:creationId xmlns:a16="http://schemas.microsoft.com/office/drawing/2014/main" id="{613A3002-851C-EB00-7E72-836D8BEB21F5}"/>
              </a:ext>
            </a:extLst>
          </p:cNvPr>
          <p:cNvSpPr txBox="1"/>
          <p:nvPr/>
        </p:nvSpPr>
        <p:spPr>
          <a:xfrm>
            <a:off x="3434390" y="1760726"/>
            <a:ext cx="7479721" cy="2523768"/>
          </a:xfrm>
          <a:prstGeom prst="rect">
            <a:avLst/>
          </a:prstGeom>
          <a:no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dirty="0">
                <a:solidFill>
                  <a:schemeClr val="bg1"/>
                </a:solidFill>
                <a:ea typeface="+mn-lt"/>
                <a:cs typeface="+mn-lt"/>
              </a:rPr>
              <a:t>In summary, placing utmost importance on the health, safety, and welfare of the hotel housekeeping team is imperative. Following the regulations diligently and cultivating an environment of responsibility we establish a secure and nurturing workplace. Through continuous education, efficient communication, and proactive initiatives, we safeguard the well-being of our staff while strengthening the overall prosperity and esteem of our hotel.</a:t>
            </a:r>
            <a:endParaRPr lang="en-US" sz="2000" dirty="0">
              <a:solidFill>
                <a:schemeClr val="bg1"/>
              </a:solidFill>
            </a:endParaRPr>
          </a:p>
          <a:p>
            <a:pPr algn="l"/>
            <a:endParaRPr lang="en-US" dirty="0"/>
          </a:p>
        </p:txBody>
      </p:sp>
      <p:pic>
        <p:nvPicPr>
          <p:cNvPr id="6" name="Picture 5" descr="A hands holding a group of icons&#10;&#10;Description automatically generated">
            <a:extLst>
              <a:ext uri="{FF2B5EF4-FFF2-40B4-BE49-F238E27FC236}">
                <a16:creationId xmlns:a16="http://schemas.microsoft.com/office/drawing/2014/main" id="{9EAD0738-6A00-0071-C739-5BAF76C2B339}"/>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290993" y="2637347"/>
            <a:ext cx="4759816" cy="4223196"/>
          </a:xfrm>
          <a:prstGeom prst="rect">
            <a:avLst/>
          </a:prstGeom>
        </p:spPr>
      </p:pic>
      <p:pic>
        <p:nvPicPr>
          <p:cNvPr id="7" name="Picture 6" descr="A logo of a hotel&#10;&#10;Description automatically generated">
            <a:extLst>
              <a:ext uri="{FF2B5EF4-FFF2-40B4-BE49-F238E27FC236}">
                <a16:creationId xmlns:a16="http://schemas.microsoft.com/office/drawing/2014/main" id="{6FAA43FF-300F-7BA4-DC11-C87BC71D6935}"/>
              </a:ext>
            </a:extLst>
          </p:cNvPr>
          <p:cNvPicPr>
            <a:picLocks noChangeAspect="1"/>
          </p:cNvPicPr>
          <p:nvPr/>
        </p:nvPicPr>
        <p:blipFill>
          <a:blip r:embed="rId5"/>
          <a:stretch>
            <a:fillRect/>
          </a:stretch>
        </p:blipFill>
        <p:spPr>
          <a:xfrm>
            <a:off x="10908196" y="146326"/>
            <a:ext cx="1109870" cy="1109870"/>
          </a:xfrm>
          <a:prstGeom prst="rect">
            <a:avLst/>
          </a:prstGeom>
        </p:spPr>
      </p:pic>
    </p:spTree>
    <p:extLst>
      <p:ext uri="{BB962C8B-B14F-4D97-AF65-F5344CB8AC3E}">
        <p14:creationId xmlns:p14="http://schemas.microsoft.com/office/powerpoint/2010/main" val="339821254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5C23B62-F2F1-6061-8272-D7781EC2B950}"/>
              </a:ext>
            </a:extLst>
          </p:cNvPr>
          <p:cNvSpPr>
            <a:spLocks noGrp="1"/>
          </p:cNvSpPr>
          <p:nvPr>
            <p:ph type="dt" sz="half" idx="10"/>
          </p:nvPr>
        </p:nvSpPr>
        <p:spPr/>
        <p:txBody>
          <a:bodyPr/>
          <a:lstStyle/>
          <a:p>
            <a:fld id="{6D80F7F3-E406-44E2-93AF-674B3F1A2E51}" type="datetime1">
              <a:rPr lang="en-US" smtClean="0"/>
              <a:t>2/20/2024</a:t>
            </a:fld>
            <a:endParaRPr lang="en-US"/>
          </a:p>
        </p:txBody>
      </p:sp>
      <p:sp>
        <p:nvSpPr>
          <p:cNvPr id="3" name="Footer Placeholder 2">
            <a:extLst>
              <a:ext uri="{FF2B5EF4-FFF2-40B4-BE49-F238E27FC236}">
                <a16:creationId xmlns:a16="http://schemas.microsoft.com/office/drawing/2014/main" id="{9BDC8AA0-E248-91CD-7310-814A99A18281}"/>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D0ABD6AB-7BE6-CF60-E589-8D1455027F8E}"/>
              </a:ext>
            </a:extLst>
          </p:cNvPr>
          <p:cNvSpPr>
            <a:spLocks noGrp="1"/>
          </p:cNvSpPr>
          <p:nvPr>
            <p:ph type="sldNum" sz="quarter" idx="12"/>
          </p:nvPr>
        </p:nvSpPr>
        <p:spPr/>
        <p:txBody>
          <a:bodyPr/>
          <a:lstStyle/>
          <a:p>
            <a:fld id="{C68AC1EC-23E2-4F0E-A5A4-674EC8DB954E}" type="slidenum">
              <a:rPr lang="en-US" smtClean="0"/>
              <a:t>14</a:t>
            </a:fld>
            <a:endParaRPr lang="en-US"/>
          </a:p>
        </p:txBody>
      </p:sp>
      <p:sp>
        <p:nvSpPr>
          <p:cNvPr id="5" name="TextBox 4">
            <a:extLst>
              <a:ext uri="{FF2B5EF4-FFF2-40B4-BE49-F238E27FC236}">
                <a16:creationId xmlns:a16="http://schemas.microsoft.com/office/drawing/2014/main" id="{90898428-F66C-457A-1129-07D234E12A78}"/>
              </a:ext>
            </a:extLst>
          </p:cNvPr>
          <p:cNvSpPr txBox="1"/>
          <p:nvPr/>
        </p:nvSpPr>
        <p:spPr>
          <a:xfrm>
            <a:off x="-3782" y="1929"/>
            <a:ext cx="12205111" cy="618630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b="1" dirty="0">
                <a:solidFill>
                  <a:schemeClr val="bg1"/>
                </a:solidFill>
                <a:ea typeface="+mn-lt"/>
                <a:cs typeface="+mn-lt"/>
              </a:rPr>
              <a:t>Environmental management for Hotels (2020) Sustainable Hospitality Alliance. Available at: </a:t>
            </a:r>
            <a:r>
              <a:rPr lang="en-US" sz="1200" b="1" dirty="0">
                <a:solidFill>
                  <a:srgbClr val="00B0F0"/>
                </a:solidFill>
                <a:ea typeface="+mn-lt"/>
                <a:cs typeface="+mn-lt"/>
                <a:hlinkClick r:id="rId2">
                  <a:extLst>
                    <a:ext uri="{A12FA001-AC4F-418D-AE19-62706E023703}">
                      <ahyp:hlinkClr xmlns:ahyp="http://schemas.microsoft.com/office/drawing/2018/hyperlinkcolor" val="tx"/>
                    </a:ext>
                  </a:extLst>
                </a:hlinkClick>
              </a:rPr>
              <a:t>https://sustainablehospitalityalliance.org/resource/environmental-management-for-hotels/</a:t>
            </a:r>
            <a:r>
              <a:rPr lang="en-US" sz="1200" b="1" dirty="0">
                <a:solidFill>
                  <a:srgbClr val="00B0F0"/>
                </a:solidFill>
                <a:ea typeface="+mn-lt"/>
                <a:cs typeface="+mn-lt"/>
              </a:rPr>
              <a:t> (Accessed: 17 February 2024).</a:t>
            </a:r>
          </a:p>
          <a:p>
            <a:endParaRPr lang="en-US" sz="1200" b="1" dirty="0">
              <a:solidFill>
                <a:schemeClr val="bg1"/>
              </a:solidFill>
            </a:endParaRPr>
          </a:p>
          <a:p>
            <a:r>
              <a:rPr lang="en-US" sz="1200" b="1" dirty="0">
                <a:solidFill>
                  <a:schemeClr val="bg1"/>
                </a:solidFill>
                <a:ea typeface="+mn-lt"/>
                <a:cs typeface="+mn-lt"/>
              </a:rPr>
              <a:t>Clifton, D. (2023) Hospitality security: Managing security in today’s hotel, lodging, entertainment and Tourism Environment. Boca Raton, FL: CRC Press.</a:t>
            </a:r>
          </a:p>
          <a:p>
            <a:endParaRPr lang="en-US" sz="1200" b="1" dirty="0">
              <a:solidFill>
                <a:schemeClr val="bg1"/>
              </a:solidFill>
            </a:endParaRPr>
          </a:p>
          <a:p>
            <a:r>
              <a:rPr lang="en-US" sz="1200" b="1" dirty="0">
                <a:solidFill>
                  <a:schemeClr val="bg1"/>
                </a:solidFill>
                <a:ea typeface="+mn-lt"/>
                <a:cs typeface="+mn-lt"/>
              </a:rPr>
              <a:t>The professional housekeeper. Goodreads. Available at:</a:t>
            </a:r>
            <a:r>
              <a:rPr lang="en-US" sz="1200" b="1" dirty="0">
                <a:solidFill>
                  <a:srgbClr val="00B0F0"/>
                </a:solidFill>
                <a:ea typeface="+mn-lt"/>
                <a:cs typeface="+mn-lt"/>
              </a:rPr>
              <a:t> </a:t>
            </a:r>
            <a:r>
              <a:rPr lang="en-US" sz="1200" b="1" dirty="0">
                <a:solidFill>
                  <a:srgbClr val="00B0F0"/>
                </a:solidFill>
                <a:ea typeface="+mn-lt"/>
                <a:cs typeface="+mn-lt"/>
                <a:hlinkClick r:id="rId3">
                  <a:extLst>
                    <a:ext uri="{A12FA001-AC4F-418D-AE19-62706E023703}">
                      <ahyp:hlinkClr xmlns:ahyp="http://schemas.microsoft.com/office/drawing/2018/hyperlinkcolor" val="tx"/>
                    </a:ext>
                  </a:extLst>
                </a:hlinkClick>
              </a:rPr>
              <a:t>https://www.goodreads.com/book/show/1712453.The_Professional_Housekeeper</a:t>
            </a:r>
            <a:r>
              <a:rPr lang="en-US" sz="1200" b="1" dirty="0">
                <a:solidFill>
                  <a:srgbClr val="00B0F0"/>
                </a:solidFill>
                <a:ea typeface="+mn-lt"/>
                <a:cs typeface="+mn-lt"/>
              </a:rPr>
              <a:t> (Accessed: 17 February 2024). </a:t>
            </a:r>
            <a:endParaRPr lang="en-US" sz="1200" b="1">
              <a:solidFill>
                <a:srgbClr val="00B0F0"/>
              </a:solidFill>
            </a:endParaRPr>
          </a:p>
          <a:p>
            <a:endParaRPr lang="en-US" sz="1200" b="1" dirty="0">
              <a:solidFill>
                <a:schemeClr val="bg1"/>
              </a:solidFill>
              <a:ea typeface="+mn-lt"/>
              <a:cs typeface="+mn-lt"/>
            </a:endParaRPr>
          </a:p>
          <a:p>
            <a:r>
              <a:rPr lang="en-US" sz="1200" b="1" dirty="0">
                <a:solidFill>
                  <a:schemeClr val="bg1"/>
                </a:solidFill>
                <a:ea typeface="+mn-lt"/>
                <a:cs typeface="+mn-lt"/>
              </a:rPr>
              <a:t>Angle, J.S. (2015) Occupational Safety and Health in the emergency services, Google Books. Available at: </a:t>
            </a:r>
            <a:r>
              <a:rPr lang="en-US" sz="1200" b="1" dirty="0">
                <a:solidFill>
                  <a:srgbClr val="00B0F0"/>
                </a:solidFill>
                <a:ea typeface="+mn-lt"/>
                <a:cs typeface="+mn-lt"/>
                <a:hlinkClick r:id="rId4">
                  <a:extLst>
                    <a:ext uri="{A12FA001-AC4F-418D-AE19-62706E023703}">
                      <ahyp:hlinkClr xmlns:ahyp="http://schemas.microsoft.com/office/drawing/2018/hyperlinkcolor" val="tx"/>
                    </a:ext>
                  </a:extLst>
                </a:hlinkClick>
              </a:rPr>
              <a:t>https://books.google.com/books/about/Occupational_Safety_and_Health_in_the_Em.html?id=IICHCgAAQBAJ</a:t>
            </a:r>
            <a:r>
              <a:rPr lang="en-US" sz="1200" b="1" dirty="0">
                <a:solidFill>
                  <a:srgbClr val="00B0F0"/>
                </a:solidFill>
                <a:ea typeface="+mn-lt"/>
                <a:cs typeface="+mn-lt"/>
              </a:rPr>
              <a:t> (Accessed: 17 February 2024). </a:t>
            </a:r>
            <a:endParaRPr lang="en-US" sz="1200" b="1">
              <a:solidFill>
                <a:srgbClr val="00B0F0"/>
              </a:solidFill>
            </a:endParaRPr>
          </a:p>
          <a:p>
            <a:endParaRPr lang="en-US" sz="1200" b="1" dirty="0">
              <a:solidFill>
                <a:schemeClr val="bg1"/>
              </a:solidFill>
              <a:ea typeface="+mn-lt"/>
              <a:cs typeface="+mn-lt"/>
            </a:endParaRPr>
          </a:p>
          <a:p>
            <a:r>
              <a:rPr lang="en-US" sz="1200" b="1" dirty="0">
                <a:solidFill>
                  <a:schemeClr val="bg1"/>
                </a:solidFill>
                <a:ea typeface="+mn-lt"/>
                <a:cs typeface="+mn-lt"/>
              </a:rPr>
              <a:t>📖[pdf] Principles of risk management and insurance, global edition by George </a:t>
            </a:r>
            <a:r>
              <a:rPr lang="en-US" sz="1200" b="1" err="1">
                <a:solidFill>
                  <a:schemeClr val="bg1"/>
                </a:solidFill>
                <a:ea typeface="+mn-lt"/>
                <a:cs typeface="+mn-lt"/>
              </a:rPr>
              <a:t>Rejda</a:t>
            </a:r>
            <a:r>
              <a:rPr lang="en-US" sz="1200" b="1" dirty="0">
                <a:solidFill>
                  <a:schemeClr val="bg1"/>
                </a:solidFill>
                <a:ea typeface="+mn-lt"/>
                <a:cs typeface="+mn-lt"/>
              </a:rPr>
              <a:t>. </a:t>
            </a:r>
            <a:r>
              <a:rPr lang="en-US" sz="1200" b="1" err="1">
                <a:solidFill>
                  <a:schemeClr val="bg1"/>
                </a:solidFill>
                <a:ea typeface="+mn-lt"/>
                <a:cs typeface="+mn-lt"/>
              </a:rPr>
              <a:t>Perlego</a:t>
            </a:r>
            <a:r>
              <a:rPr lang="en-US" sz="1200" b="1" dirty="0">
                <a:solidFill>
                  <a:schemeClr val="bg1"/>
                </a:solidFill>
                <a:ea typeface="+mn-lt"/>
                <a:cs typeface="+mn-lt"/>
              </a:rPr>
              <a:t>. Available at: </a:t>
            </a:r>
            <a:r>
              <a:rPr lang="en-US" sz="1200" b="1" dirty="0">
                <a:solidFill>
                  <a:srgbClr val="00B0F0"/>
                </a:solidFill>
                <a:ea typeface="+mn-lt"/>
                <a:cs typeface="+mn-lt"/>
                <a:hlinkClick r:id="rId5">
                  <a:extLst>
                    <a:ext uri="{A12FA001-AC4F-418D-AE19-62706E023703}">
                      <ahyp:hlinkClr xmlns:ahyp="http://schemas.microsoft.com/office/drawing/2018/hyperlinkcolor" val="tx"/>
                    </a:ext>
                  </a:extLst>
                </a:hlinkClick>
              </a:rPr>
              <a:t>https://www.perlego.com/book/810679/principles-of-risk-management-and-insurance-global-edition-pdf</a:t>
            </a:r>
            <a:r>
              <a:rPr lang="en-US" sz="1200" b="1" dirty="0">
                <a:solidFill>
                  <a:srgbClr val="00B0F0"/>
                </a:solidFill>
                <a:ea typeface="+mn-lt"/>
                <a:cs typeface="+mn-lt"/>
              </a:rPr>
              <a:t> (Accessed: 17 February 2024). </a:t>
            </a:r>
            <a:endParaRPr lang="en-US" sz="1200" b="1">
              <a:solidFill>
                <a:srgbClr val="00B0F0"/>
              </a:solidFill>
            </a:endParaRPr>
          </a:p>
          <a:p>
            <a:endParaRPr lang="en-US" sz="1200" b="1" dirty="0">
              <a:solidFill>
                <a:schemeClr val="bg1"/>
              </a:solidFill>
              <a:ea typeface="+mn-lt"/>
              <a:cs typeface="+mn-lt"/>
            </a:endParaRPr>
          </a:p>
          <a:p>
            <a:r>
              <a:rPr lang="en-US" sz="1200" b="1" dirty="0">
                <a:solidFill>
                  <a:schemeClr val="bg1"/>
                </a:solidFill>
                <a:ea typeface="+mn-lt"/>
                <a:cs typeface="+mn-lt"/>
              </a:rPr>
              <a:t>Hayes, D.K. Hotel Operations Management, Google Books. Available at</a:t>
            </a:r>
            <a:r>
              <a:rPr lang="en-US" sz="1200" b="1" dirty="0">
                <a:solidFill>
                  <a:srgbClr val="00B0F0"/>
                </a:solidFill>
                <a:ea typeface="+mn-lt"/>
                <a:cs typeface="+mn-lt"/>
              </a:rPr>
              <a:t>: </a:t>
            </a:r>
            <a:r>
              <a:rPr lang="en-US" sz="1200" b="1" dirty="0">
                <a:solidFill>
                  <a:srgbClr val="00B0F0"/>
                </a:solidFill>
                <a:ea typeface="+mn-lt"/>
                <a:cs typeface="+mn-lt"/>
                <a:hlinkClick r:id="rId6">
                  <a:extLst>
                    <a:ext uri="{A12FA001-AC4F-418D-AE19-62706E023703}">
                      <ahyp:hlinkClr xmlns:ahyp="http://schemas.microsoft.com/office/drawing/2018/hyperlinkcolor" val="tx"/>
                    </a:ext>
                  </a:extLst>
                </a:hlinkClick>
              </a:rPr>
              <a:t>https://books.google.com/books/about/Hotel_Operations_Management.html?id=UymLQgAACAAJ</a:t>
            </a:r>
            <a:r>
              <a:rPr lang="en-US" sz="1200" b="1" dirty="0">
                <a:solidFill>
                  <a:srgbClr val="00B0F0"/>
                </a:solidFill>
                <a:ea typeface="+mn-lt"/>
                <a:cs typeface="+mn-lt"/>
              </a:rPr>
              <a:t> (Accessed: 17 February 2024). </a:t>
            </a:r>
            <a:endParaRPr lang="en-US" sz="1200" b="1">
              <a:solidFill>
                <a:srgbClr val="00B0F0"/>
              </a:solidFill>
            </a:endParaRPr>
          </a:p>
          <a:p>
            <a:endParaRPr lang="en-US" sz="1200" b="1" dirty="0">
              <a:solidFill>
                <a:schemeClr val="bg1"/>
              </a:solidFill>
              <a:ea typeface="+mn-lt"/>
              <a:cs typeface="+mn-lt"/>
            </a:endParaRPr>
          </a:p>
          <a:p>
            <a:r>
              <a:rPr lang="en-US" sz="1200" b="1" dirty="0">
                <a:solidFill>
                  <a:schemeClr val="bg1"/>
                </a:solidFill>
                <a:ea typeface="+mn-lt"/>
                <a:cs typeface="+mn-lt"/>
              </a:rPr>
              <a:t>Ivanova, M., Ivanov, S. and Magnini, V.P. (2016) The Routledge Handbook of Hotel Chain Management, Routledge &amp; CRC Press. Available at:</a:t>
            </a:r>
            <a:r>
              <a:rPr lang="en-US" sz="1200" b="1" dirty="0">
                <a:solidFill>
                  <a:srgbClr val="00B0F0"/>
                </a:solidFill>
                <a:ea typeface="+mn-lt"/>
                <a:cs typeface="+mn-lt"/>
              </a:rPr>
              <a:t> </a:t>
            </a:r>
            <a:r>
              <a:rPr lang="en-US" sz="1200" b="1" dirty="0">
                <a:solidFill>
                  <a:srgbClr val="00B0F0"/>
                </a:solidFill>
                <a:ea typeface="+mn-lt"/>
                <a:cs typeface="+mn-lt"/>
                <a:hlinkClick r:id="rId7">
                  <a:extLst>
                    <a:ext uri="{A12FA001-AC4F-418D-AE19-62706E023703}">
                      <ahyp:hlinkClr xmlns:ahyp="http://schemas.microsoft.com/office/drawing/2018/hyperlinkcolor" val="tx"/>
                    </a:ext>
                  </a:extLst>
                </a:hlinkClick>
              </a:rPr>
              <a:t>https://www.routledge.com/The-Routledge-Handbook-of-Hotel-Chain-Management/Ivanova-Ivanov-Magnini/p/book/9781138805057</a:t>
            </a:r>
            <a:r>
              <a:rPr lang="en-US" sz="1200" b="1" dirty="0">
                <a:solidFill>
                  <a:srgbClr val="00B0F0"/>
                </a:solidFill>
                <a:ea typeface="+mn-lt"/>
                <a:cs typeface="+mn-lt"/>
              </a:rPr>
              <a:t> (Accessed: 17 February 2024). </a:t>
            </a:r>
            <a:endParaRPr lang="en-US" sz="1200" b="1">
              <a:solidFill>
                <a:srgbClr val="00B0F0"/>
              </a:solidFill>
            </a:endParaRPr>
          </a:p>
          <a:p>
            <a:endParaRPr lang="en-US" sz="1200" b="1" dirty="0">
              <a:solidFill>
                <a:srgbClr val="00B0F0"/>
              </a:solidFill>
              <a:ea typeface="+mn-lt"/>
              <a:cs typeface="+mn-lt"/>
            </a:endParaRPr>
          </a:p>
          <a:p>
            <a:r>
              <a:rPr lang="en-US" sz="1200" b="1" dirty="0">
                <a:solidFill>
                  <a:schemeClr val="bg1"/>
                </a:solidFill>
                <a:ea typeface="+mn-lt"/>
                <a:cs typeface="+mn-lt"/>
              </a:rPr>
              <a:t>Stipanuk, D.M. Hospitality Facilities Management and design, Google Books. Available at: </a:t>
            </a:r>
            <a:r>
              <a:rPr lang="en-US" sz="1200" b="1" dirty="0">
                <a:solidFill>
                  <a:srgbClr val="00B0F0"/>
                </a:solidFill>
                <a:ea typeface="+mn-lt"/>
                <a:cs typeface="+mn-lt"/>
                <a:hlinkClick r:id="rId8">
                  <a:extLst>
                    <a:ext uri="{A12FA001-AC4F-418D-AE19-62706E023703}">
                      <ahyp:hlinkClr xmlns:ahyp="http://schemas.microsoft.com/office/drawing/2018/hyperlinkcolor" val="tx"/>
                    </a:ext>
                  </a:extLst>
                </a:hlinkClick>
              </a:rPr>
              <a:t>https://books.google.com/books/about/Hospitality_facilities_management_and_de.html?id=cYYUAQAAMAAJ</a:t>
            </a:r>
            <a:r>
              <a:rPr lang="en-US" sz="1200" b="1" dirty="0">
                <a:solidFill>
                  <a:srgbClr val="00B0F0"/>
                </a:solidFill>
                <a:ea typeface="+mn-lt"/>
                <a:cs typeface="+mn-lt"/>
              </a:rPr>
              <a:t> (Accessed: 17 February 2024). </a:t>
            </a:r>
            <a:endParaRPr lang="en-US" sz="1200" b="1">
              <a:solidFill>
                <a:srgbClr val="00B0F0"/>
              </a:solidFill>
            </a:endParaRPr>
          </a:p>
          <a:p>
            <a:endParaRPr lang="en-US" sz="1200" b="1" dirty="0">
              <a:solidFill>
                <a:srgbClr val="00B0F0"/>
              </a:solidFill>
              <a:ea typeface="+mn-lt"/>
              <a:cs typeface="+mn-lt"/>
            </a:endParaRPr>
          </a:p>
          <a:p>
            <a:r>
              <a:rPr lang="en-US" sz="1200" b="1" dirty="0">
                <a:solidFill>
                  <a:schemeClr val="bg1"/>
                </a:solidFill>
                <a:ea typeface="+mn-lt"/>
                <a:cs typeface="+mn-lt"/>
              </a:rPr>
              <a:t>Journal of Hospitality and Tourism Technology. Journal of Hospitality and Tourism Technology | Emerald Insight. Available at:</a:t>
            </a:r>
            <a:r>
              <a:rPr lang="en-US" sz="1200" b="1" dirty="0">
                <a:solidFill>
                  <a:srgbClr val="00B0F0"/>
                </a:solidFill>
                <a:ea typeface="+mn-lt"/>
                <a:cs typeface="+mn-lt"/>
              </a:rPr>
              <a:t> </a:t>
            </a:r>
            <a:r>
              <a:rPr lang="en-US" sz="1200" b="1" dirty="0">
                <a:solidFill>
                  <a:srgbClr val="00B0F0"/>
                </a:solidFill>
                <a:ea typeface="+mn-lt"/>
                <a:cs typeface="+mn-lt"/>
                <a:hlinkClick r:id="rId9">
                  <a:extLst>
                    <a:ext uri="{A12FA001-AC4F-418D-AE19-62706E023703}">
                      <ahyp:hlinkClr xmlns:ahyp="http://schemas.microsoft.com/office/drawing/2018/hyperlinkcolor" val="tx"/>
                    </a:ext>
                  </a:extLst>
                </a:hlinkClick>
              </a:rPr>
              <a:t>https://www.emerald.com/insight/publication/issn/1757-9880</a:t>
            </a:r>
            <a:r>
              <a:rPr lang="en-US" sz="1200" b="1" dirty="0">
                <a:solidFill>
                  <a:srgbClr val="00B0F0"/>
                </a:solidFill>
                <a:ea typeface="+mn-lt"/>
                <a:cs typeface="+mn-lt"/>
              </a:rPr>
              <a:t> (Accessed: 17 February 2024). </a:t>
            </a:r>
            <a:endParaRPr lang="en-US" sz="1200" b="1">
              <a:solidFill>
                <a:srgbClr val="00B0F0"/>
              </a:solidFill>
            </a:endParaRPr>
          </a:p>
          <a:p>
            <a:endParaRPr lang="en-US" sz="1200" b="1" dirty="0">
              <a:solidFill>
                <a:schemeClr val="bg1"/>
              </a:solidFill>
              <a:ea typeface="+mn-lt"/>
              <a:cs typeface="+mn-lt"/>
            </a:endParaRPr>
          </a:p>
          <a:p>
            <a:r>
              <a:rPr lang="en-US" sz="1200" b="1" dirty="0">
                <a:solidFill>
                  <a:schemeClr val="bg1"/>
                </a:solidFill>
                <a:ea typeface="+mn-lt"/>
                <a:cs typeface="+mn-lt"/>
              </a:rPr>
              <a:t>International Journal of Hospitality Management. International Journal of Hospitality Management | ScienceDirect.com by Elsevier. Available at: </a:t>
            </a:r>
            <a:r>
              <a:rPr lang="en-US" sz="1200" b="1" dirty="0">
                <a:solidFill>
                  <a:srgbClr val="00B0F0"/>
                </a:solidFill>
                <a:ea typeface="+mn-lt"/>
                <a:cs typeface="+mn-lt"/>
                <a:hlinkClick r:id="rId10">
                  <a:extLst>
                    <a:ext uri="{A12FA001-AC4F-418D-AE19-62706E023703}">
                      <ahyp:hlinkClr xmlns:ahyp="http://schemas.microsoft.com/office/drawing/2018/hyperlinkcolor" val="tx"/>
                    </a:ext>
                  </a:extLst>
                </a:hlinkClick>
              </a:rPr>
              <a:t>https://www.sciencedirect.com/journal/international-journal-of-hospitality-management</a:t>
            </a:r>
            <a:r>
              <a:rPr lang="en-US" sz="1200" b="1" dirty="0">
                <a:solidFill>
                  <a:srgbClr val="00B0F0"/>
                </a:solidFill>
                <a:ea typeface="+mn-lt"/>
                <a:cs typeface="+mn-lt"/>
              </a:rPr>
              <a:t> (Accessed: 17 February 2024). </a:t>
            </a:r>
            <a:endParaRPr lang="en-US" sz="1200" b="1">
              <a:solidFill>
                <a:srgbClr val="00B0F0"/>
              </a:solidFill>
            </a:endParaRPr>
          </a:p>
          <a:p>
            <a:endParaRPr lang="en-US" sz="1200" b="1" dirty="0">
              <a:solidFill>
                <a:srgbClr val="00B0F0"/>
              </a:solidFill>
              <a:ea typeface="+mn-lt"/>
              <a:cs typeface="+mn-lt"/>
            </a:endParaRPr>
          </a:p>
          <a:p>
            <a:r>
              <a:rPr lang="en-US" sz="1200" b="1" dirty="0">
                <a:solidFill>
                  <a:schemeClr val="bg1"/>
                </a:solidFill>
                <a:ea typeface="+mn-lt"/>
                <a:cs typeface="+mn-lt"/>
              </a:rPr>
              <a:t>Hotel Housekeeping Training Manual-A Must Read Guide (2022) Hospitality Management - Free Waiter, Front </a:t>
            </a:r>
            <a:r>
              <a:rPr lang="en-US" sz="1200" b="1" err="1">
                <a:solidFill>
                  <a:schemeClr val="bg1"/>
                </a:solidFill>
                <a:ea typeface="+mn-lt"/>
                <a:cs typeface="+mn-lt"/>
              </a:rPr>
              <a:t>Office,Housekeeping</a:t>
            </a:r>
            <a:r>
              <a:rPr lang="en-US" sz="1200" b="1" dirty="0">
                <a:solidFill>
                  <a:schemeClr val="bg1"/>
                </a:solidFill>
                <a:ea typeface="+mn-lt"/>
                <a:cs typeface="+mn-lt"/>
              </a:rPr>
              <a:t>, Hotel job Training Tutorials. Available at: </a:t>
            </a:r>
            <a:r>
              <a:rPr lang="en-US" sz="1200" b="1" dirty="0">
                <a:solidFill>
                  <a:srgbClr val="00B0F0"/>
                </a:solidFill>
                <a:ea typeface="+mn-lt"/>
                <a:cs typeface="+mn-lt"/>
                <a:hlinkClick r:id="rId11">
                  <a:extLst>
                    <a:ext uri="{A12FA001-AC4F-418D-AE19-62706E023703}">
                      <ahyp:hlinkClr xmlns:ahyp="http://schemas.microsoft.com/office/drawing/2018/hyperlinkcolor" val="tx"/>
                    </a:ext>
                  </a:extLst>
                </a:hlinkClick>
              </a:rPr>
              <a:t>https://www.hospitality-school.com/training-manuals/housekeeping/</a:t>
            </a:r>
            <a:r>
              <a:rPr lang="en-US" sz="1200" b="1" dirty="0">
                <a:solidFill>
                  <a:srgbClr val="00B0F0"/>
                </a:solidFill>
                <a:ea typeface="+mn-lt"/>
                <a:cs typeface="+mn-lt"/>
              </a:rPr>
              <a:t> (Accessed: 17 February 2024). </a:t>
            </a:r>
            <a:endParaRPr lang="en-US" sz="1200" b="1">
              <a:solidFill>
                <a:srgbClr val="00B0F0"/>
              </a:solidFill>
            </a:endParaRPr>
          </a:p>
          <a:p>
            <a:endParaRPr lang="en-US" sz="1200" b="1" dirty="0">
              <a:solidFill>
                <a:srgbClr val="00B0F0"/>
              </a:solidFill>
              <a:ea typeface="+mn-lt"/>
              <a:cs typeface="+mn-lt"/>
            </a:endParaRPr>
          </a:p>
          <a:p>
            <a:r>
              <a:rPr lang="en-US" sz="1200" b="1" dirty="0">
                <a:solidFill>
                  <a:schemeClr val="bg1"/>
                </a:solidFill>
                <a:ea typeface="+mn-lt"/>
                <a:cs typeface="+mn-lt"/>
              </a:rPr>
              <a:t>Hopwood, D. (1970) Workplace Safety: A Guide for Small and midsized companies, </a:t>
            </a:r>
            <a:r>
              <a:rPr lang="en-US" sz="1200" b="1" err="1">
                <a:solidFill>
                  <a:schemeClr val="bg1"/>
                </a:solidFill>
                <a:ea typeface="+mn-lt"/>
                <a:cs typeface="+mn-lt"/>
              </a:rPr>
              <a:t>AbeBooks</a:t>
            </a:r>
            <a:r>
              <a:rPr lang="en-US" sz="1200" b="1" dirty="0">
                <a:solidFill>
                  <a:schemeClr val="bg1"/>
                </a:solidFill>
                <a:ea typeface="+mn-lt"/>
                <a:cs typeface="+mn-lt"/>
              </a:rPr>
              <a:t>. Available at: </a:t>
            </a:r>
            <a:r>
              <a:rPr lang="en-US" sz="1200" b="1" dirty="0">
                <a:solidFill>
                  <a:srgbClr val="00B0F0"/>
                </a:solidFill>
                <a:ea typeface="+mn-lt"/>
                <a:cs typeface="+mn-lt"/>
              </a:rPr>
              <a:t>https://www.abebooks.com/9780782136043/Workplace-Safety-Guide-Small-Midsized-0782136044/plp (Accessed: 17 February 2024). </a:t>
            </a:r>
            <a:endParaRPr lang="en-US" sz="1200" b="1">
              <a:solidFill>
                <a:srgbClr val="00B0F0"/>
              </a:solidFill>
            </a:endParaRPr>
          </a:p>
        </p:txBody>
      </p:sp>
      <p:pic>
        <p:nvPicPr>
          <p:cNvPr id="6" name="Picture 5" descr="A logo of a hotel&#10;&#10;Description automatically generated">
            <a:extLst>
              <a:ext uri="{FF2B5EF4-FFF2-40B4-BE49-F238E27FC236}">
                <a16:creationId xmlns:a16="http://schemas.microsoft.com/office/drawing/2014/main" id="{20497C0B-A5AA-824C-C1C5-62C0FE54605E}"/>
              </a:ext>
            </a:extLst>
          </p:cNvPr>
          <p:cNvPicPr>
            <a:picLocks noChangeAspect="1"/>
          </p:cNvPicPr>
          <p:nvPr/>
        </p:nvPicPr>
        <p:blipFill>
          <a:blip r:embed="rId12"/>
          <a:stretch>
            <a:fillRect/>
          </a:stretch>
        </p:blipFill>
        <p:spPr>
          <a:xfrm>
            <a:off x="10930282" y="521804"/>
            <a:ext cx="1187174" cy="1187174"/>
          </a:xfrm>
          <a:prstGeom prst="rect">
            <a:avLst/>
          </a:prstGeom>
        </p:spPr>
      </p:pic>
    </p:spTree>
    <p:extLst>
      <p:ext uri="{BB962C8B-B14F-4D97-AF65-F5344CB8AC3E}">
        <p14:creationId xmlns:p14="http://schemas.microsoft.com/office/powerpoint/2010/main" val="59793239"/>
      </p:ext>
    </p:extLst>
  </p:cSld>
  <p:clrMapOvr>
    <a:masterClrMapping/>
  </p:clrMapOvr>
</p:sld>
</file>

<file path=ppt/theme/theme1.xml><?xml version="1.0" encoding="utf-8"?>
<a:theme xmlns:a="http://schemas.openxmlformats.org/drawingml/2006/main" name="BohoVogueVTI">
  <a:themeElements>
    <a:clrScheme name="AnalogousFromRegularSeedRightStep">
      <a:dk1>
        <a:srgbClr val="000000"/>
      </a:dk1>
      <a:lt1>
        <a:srgbClr val="FFFFFF"/>
      </a:lt1>
      <a:dk2>
        <a:srgbClr val="413224"/>
      </a:dk2>
      <a:lt2>
        <a:srgbClr val="E2E7E8"/>
      </a:lt2>
      <a:accent1>
        <a:srgbClr val="C3594D"/>
      </a:accent1>
      <a:accent2>
        <a:srgbClr val="B1783B"/>
      </a:accent2>
      <a:accent3>
        <a:srgbClr val="ADA644"/>
      </a:accent3>
      <a:accent4>
        <a:srgbClr val="88B13B"/>
      </a:accent4>
      <a:accent5>
        <a:srgbClr val="61B547"/>
      </a:accent5>
      <a:accent6>
        <a:srgbClr val="3BB151"/>
      </a:accent6>
      <a:hlink>
        <a:srgbClr val="338F9A"/>
      </a:hlink>
      <a:folHlink>
        <a:srgbClr val="7F7F7F"/>
      </a:folHlink>
    </a:clrScheme>
    <a:fontScheme name="Walbaum Display_Aptos">
      <a:majorFont>
        <a:latin typeface="Walbaum Display"/>
        <a:ea typeface=""/>
        <a:cs typeface=""/>
      </a:majorFont>
      <a:minorFont>
        <a:latin typeface="Aptos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BohoVogueVTI" id="{8022F7FC-316B-4DD9-B9EB-BB68CC0DFA6F}" vid="{544DD2C6-9D23-4092-AACF-F55CEAA658FD}"/>
    </a:ext>
  </a:extLst>
</a:theme>
</file>

<file path=docProps/app.xml><?xml version="1.0" encoding="utf-8"?>
<Properties xmlns="http://schemas.openxmlformats.org/officeDocument/2006/extended-properties" xmlns:vt="http://schemas.openxmlformats.org/officeDocument/2006/docPropsVTypes">
  <Template>office theme</Template>
  <TotalTime>0</TotalTime>
  <Words>1455</Words>
  <Application>Microsoft Office PowerPoint</Application>
  <PresentationFormat>Widescreen</PresentationFormat>
  <Paragraphs>98</Paragraphs>
  <Slides>14</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Aptos Light</vt:lpstr>
      <vt:lpstr>Arial</vt:lpstr>
      <vt:lpstr>Calibri</vt:lpstr>
      <vt:lpstr>Walbaum Display</vt:lpstr>
      <vt:lpstr>BohoVogueVTI</vt:lpstr>
      <vt:lpstr> Safety and Wellness in Housekeeping Name: Cristina Maria Petrache  Student ID no. : 2234360 Module title: Operating Hotel Facilities BMIH4006 Lecturer/Placement Tutor: Daniel Payne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Daniel Petrache</dc:creator>
  <cp:lastModifiedBy>Daniel Petrache</cp:lastModifiedBy>
  <cp:revision>433</cp:revision>
  <dcterms:created xsi:type="dcterms:W3CDTF">2024-02-19T23:30:05Z</dcterms:created>
  <dcterms:modified xsi:type="dcterms:W3CDTF">2024-02-20T21:03:48Z</dcterms:modified>
</cp:coreProperties>
</file>