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Barlow Condensed" panose="020F0502020204030204" pitchFamily="34" charset="0"/>
      <p:regular r:id="rId15"/>
      <p:bold r:id="rId16"/>
      <p:italic r:id="rId17"/>
      <p:boldItalic r:id="rId18"/>
    </p:embeddedFont>
    <p:embeddedFont>
      <p:font typeface="Barlow Condensed Bold" pitchFamily="2" charset="77"/>
      <p:regular r:id="rId19"/>
      <p:bold r:id="rId20"/>
    </p:embeddedFont>
    <p:embeddedFont>
      <p:font typeface="Brightwall" panose="02000500000000000000" pitchFamily="2" charset="0"/>
      <p:regular r:id="rId21"/>
    </p:embeddedFont>
    <p:embeddedFont>
      <p:font typeface="Cakerolli" pitchFamily="2" charset="-34"/>
      <p:regular r:id="rId22"/>
    </p:embeddedFont>
    <p:embeddedFont>
      <p:font typeface="Cakerolli Bold" pitchFamily="2" charset="-34"/>
      <p:regular r:id="rId23"/>
      <p:bold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3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872" autoAdjust="0"/>
    <p:restoredTop sz="67877" autoAdjust="0"/>
  </p:normalViewPr>
  <p:slideViewPr>
    <p:cSldViewPr>
      <p:cViewPr varScale="1">
        <p:scale>
          <a:sx n="42" d="100"/>
          <a:sy n="42" d="100"/>
        </p:scale>
        <p:origin x="184" y="10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08.06.2025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71B2431-D351-4C6E-A3CF-9DFAC0E3E050}" type="slidenum">
              <a:rPr lang="cs-CZ" smtClean="0"/>
              <a:t>1</a:t>
            </a:fld>
            <a:endParaRPr lang="cs-CZ"/>
          </a:p>
        </p:txBody>
      </p:sp>
    </p:spTree>
    <p:extLst>
      <p:ext uri="{BB962C8B-B14F-4D97-AF65-F5344CB8AC3E}">
        <p14:creationId xmlns:p14="http://schemas.microsoft.com/office/powerpoint/2010/main" val="1745198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Today, tourism is highly driven by authentic ethnic and cultural experiences, and through this event Wales offers a unique opportunity to present its identity globally (</a:t>
            </a:r>
            <a:r>
              <a:rPr lang="en-US" dirty="0" err="1"/>
              <a:t>Arviv</a:t>
            </a:r>
            <a:r>
              <a:rPr lang="en-US" dirty="0"/>
              <a:t> et al., 2023). The event is an engaging and fresh concept designed to target an international audience.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event is designed to focus on presenting the Welsh culture and hospitality in a unique light through an immersive and interactive experience for an international audience. The concept of the event is solely based and developed around the pure Welsh tradition of a warm welcome, which is represented by the word Croeso (Williams, 2025). It will include visiting local artistry, heritage display and most significantly, interactive cultural activities. Unlike regular tourism campaigns, this event focuses on actively engaging the guests in Welsh customs, starting from language workshops, attire changes, to culinary experiences. </a:t>
            </a:r>
          </a:p>
          <a:p>
            <a:r>
              <a:rPr lang="en-US"/>
              <a:t>The event emphasises developing a strong sense of place by highlighting the local communities, the country's natural beauty and rich history. That being said, international travellers will have the opportunity to experience the true Welsh traditions beyond what is usually presented in promotional materials and brochures. </a:t>
            </a:r>
          </a:p>
          <a:p>
            <a:r>
              <a:rPr lang="en-US"/>
              <a:t>Integrating strategic planning and innovative approaches, the event will develop meaningful connections between guests and Wales, augmenting its identity globally.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algn="just">
              <a:lnSpc>
                <a:spcPct val="150000"/>
              </a:lnSpc>
              <a:spcAft>
                <a:spcPts val="800"/>
              </a:spcAft>
              <a:buNone/>
            </a:pPr>
            <a:r>
              <a:rPr lang="en-GB" sz="1800" dirty="0">
                <a:effectLst/>
                <a:latin typeface="Times New Roman" panose="02020603050405020304" pitchFamily="18" charset="0"/>
                <a:ea typeface="Calibri" panose="020F0502020204030204" pitchFamily="34" charset="0"/>
                <a:cs typeface="Arial" panose="020B0604020202020204" pitchFamily="34" charset="0"/>
              </a:rPr>
              <a:t>To launch a successful event, it is necessary to align it with the interests and expectations of its target audience (Larista et al., 2024). The “Year of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Croeso</a:t>
            </a:r>
            <a:r>
              <a:rPr lang="en-GB" sz="1800" dirty="0">
                <a:effectLst/>
                <a:latin typeface="Times New Roman" panose="02020603050405020304" pitchFamily="18" charset="0"/>
                <a:ea typeface="Calibri" panose="020F0502020204030204" pitchFamily="34" charset="0"/>
                <a:cs typeface="Arial" panose="020B0604020202020204" pitchFamily="34" charset="0"/>
              </a:rPr>
              <a:t> 2025” event is developed for an international audience who value local traditions, authenticity and immersive and interactive experiences over common tourist attractions. </a:t>
            </a:r>
          </a:p>
          <a:p>
            <a:pPr marL="0" marR="0"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As the demand for interactive and experimental tourism is in demand and modern travellers are leaning towards not only travelling for scenic beauty but also to experience the lives of the people, this event will align with the current demand of the tourism industry (Dowson and Bassett, 2022).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tourism sector in Wales is very strong, which consists mostly of representing the country's culture. This approach itself works as a base for many events similar to the one proposed in this presentation (Chen, 2023). However, most events lack a strategic approach aimed at specifically catering to the demands of international tourists. The concept of Year of Croeso differentiates itself from other events through its exclusive experiences and highly engaging offerings, such as interactive heritage workshops. </a:t>
            </a:r>
          </a:p>
          <a:p>
            <a:r>
              <a:rPr lang="en-US"/>
              <a:t>The existing competitors can reduce the number of expected guests for the event, which is why the event will utilise strategic partnerships with hospitality businesses and the Welsh tourism board, ensuring a strong audience reach and promotion (Rhodes II &amp; Hannum, 2024).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Selecting a proper venue that supports the goals of the event is crucial to ensure the success of the event. For the location, the most culturally rich city of Wales have been choosen which it St Davids. The city is renowned for its historical significance, stunning cathedrals and lively atmosphere (MacKenzie, 2024). Different spots of the city will be used as venues for different activities. This will perfectly represent Welsh heritage and offer accessibility for international travellers. </a:t>
            </a:r>
          </a:p>
          <a:p>
            <a:r>
              <a:rPr lang="en-US"/>
              <a:t>The choice of these diverse venues will be assessed based on the capacity, adaptability and available facilities. The top three venues where the workshops will be held are St Davids Cathedral, St Davids Bishop Palace and Oriel y Parc Landscape Gallery and Visitor Centre. All these venues are capable enough top housing over 200 tourists, which will be highly suitable for the event. The availability of the venues will be ensured by taking help from the local government and the venue authorities.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Operational planning is the basis for ensuring the feasibility of any event (Mallen and Adams, 2024). A well-defined plan will ensure a seamless execution of staffing, resource allocation and management. </a:t>
            </a:r>
          </a:p>
          <a:p>
            <a:r>
              <a:rPr lang="en-US" dirty="0"/>
              <a:t>Staffing requirements consist of event managers, catering professionals, multilingual hosts, security personnel, cultural guides and other staff to assist guests through the event. Each team will be provided with clear guidelines to enhance productivity and efficiency. The logistics team will be in charge of transportation arrangements, vendor coordination and accommodation partnerships to ensure educational services such as audiovisual support and catering. The resource allocation team will ensure smooth management of event necessities such as seating arrangements, lighting and others. </a:t>
            </a:r>
          </a:p>
          <a:p>
            <a:r>
              <a:rPr lang="en-US" dirty="0"/>
              <a:t>To ensure all these staff fulfil their roles properly, they must have effective communication skills, people management skills, organisational skills, time management skills and a sense of accountability. Furthermore, the staff should have knowledge of health and safety regulations to ensure all visitors experience a well-managed and secure environment.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As the target audience of the event is mainly international travellers using social media platforms such as Facebook, Instagram, and others, the target audience will be reached. Partnering with renowned hotels and other travel influencers the aidences will be further indluenced.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financial analysis ensures that the event is self-sustaining with a net profit of £115000. The key sources of funding will be corporate sponsorships, ticket sales and government grants, where VIP experiences will over high-value activities and engagements. </a:t>
            </a:r>
          </a:p>
          <a:p>
            <a:r>
              <a:rPr lang="en-US"/>
              <a:t>If necessary, funding will also be sought from bank loans. However, the major revenue will be generated through ticket sales.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modern event planning, sustainability plays a vital role in not only ensuring environmental profitability but also in gaining consumer attraction. The event will make sure to incorporate eco-friendly practices with minimal environmnetal impacts (Larista, Agista and Putra, 2024). A well-rounded waste management system will be integrated, including digital tickets, compostable materials and ethical sourcing from sustainable local suppliers to Welsh businesses. </a:t>
            </a:r>
          </a:p>
          <a:p>
            <a:r>
              <a:rPr lang="en-US"/>
              <a:t>Risk management is also necessary to adopt for the event to ensure effective completion, which will include logistical failures or unknown disruptions. These will be mitigated through effective mitigation strategies such as staff training for emergency situations and others.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71B2431-D351-4C6E-A3CF-9DFAC0E3E050}" type="slidenum">
              <a:rPr lang="cs-CZ" smtClean="0"/>
              <a:t>12</a:t>
            </a:fld>
            <a:endParaRPr lang="cs-CZ"/>
          </a:p>
        </p:txBody>
      </p:sp>
    </p:spTree>
    <p:extLst>
      <p:ext uri="{BB962C8B-B14F-4D97-AF65-F5344CB8AC3E}">
        <p14:creationId xmlns:p14="http://schemas.microsoft.com/office/powerpoint/2010/main" val="24426356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6/8/25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6/8/25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6/8/25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6/8/25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18" Type="http://schemas.openxmlformats.org/officeDocument/2006/relationships/image" Target="../media/image16.svg"/><Relationship Id="rId26" Type="http://schemas.openxmlformats.org/officeDocument/2006/relationships/image" Target="../media/image24.svg"/><Relationship Id="rId3" Type="http://schemas.openxmlformats.org/officeDocument/2006/relationships/image" Target="../media/image1.png"/><Relationship Id="rId21" Type="http://schemas.openxmlformats.org/officeDocument/2006/relationships/image" Target="../media/image19.png"/><Relationship Id="rId7" Type="http://schemas.openxmlformats.org/officeDocument/2006/relationships/image" Target="../media/image5.png"/><Relationship Id="rId12" Type="http://schemas.openxmlformats.org/officeDocument/2006/relationships/image" Target="../media/image10.svg"/><Relationship Id="rId17" Type="http://schemas.openxmlformats.org/officeDocument/2006/relationships/image" Target="../media/image15.png"/><Relationship Id="rId25" Type="http://schemas.openxmlformats.org/officeDocument/2006/relationships/image" Target="../media/image23.png"/><Relationship Id="rId2" Type="http://schemas.openxmlformats.org/officeDocument/2006/relationships/notesSlide" Target="../notesSlides/notesSlide1.xml"/><Relationship Id="rId16" Type="http://schemas.openxmlformats.org/officeDocument/2006/relationships/image" Target="../media/image14.svg"/><Relationship Id="rId20" Type="http://schemas.openxmlformats.org/officeDocument/2006/relationships/image" Target="../media/image18.svg"/><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9.png"/><Relationship Id="rId24" Type="http://schemas.openxmlformats.org/officeDocument/2006/relationships/image" Target="../media/image22.svg"/><Relationship Id="rId5" Type="http://schemas.openxmlformats.org/officeDocument/2006/relationships/image" Target="../media/image3.png"/><Relationship Id="rId15" Type="http://schemas.openxmlformats.org/officeDocument/2006/relationships/image" Target="../media/image13.png"/><Relationship Id="rId23" Type="http://schemas.openxmlformats.org/officeDocument/2006/relationships/image" Target="../media/image21.png"/><Relationship Id="rId10" Type="http://schemas.openxmlformats.org/officeDocument/2006/relationships/image" Target="../media/image8.svg"/><Relationship Id="rId19" Type="http://schemas.openxmlformats.org/officeDocument/2006/relationships/image" Target="../media/image17.png"/><Relationship Id="rId4" Type="http://schemas.openxmlformats.org/officeDocument/2006/relationships/image" Target="../media/image2.svg"/><Relationship Id="rId9" Type="http://schemas.openxmlformats.org/officeDocument/2006/relationships/image" Target="../media/image7.png"/><Relationship Id="rId14" Type="http://schemas.openxmlformats.org/officeDocument/2006/relationships/image" Target="../media/image12.svg"/><Relationship Id="rId22" Type="http://schemas.openxmlformats.org/officeDocument/2006/relationships/image" Target="../media/image20.svg"/></Relationships>
</file>

<file path=ppt/slides/_rels/slide2.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21.png"/><Relationship Id="rId3" Type="http://schemas.openxmlformats.org/officeDocument/2006/relationships/image" Target="../media/image25.png"/><Relationship Id="rId7" Type="http://schemas.openxmlformats.org/officeDocument/2006/relationships/image" Target="../media/image3.png"/><Relationship Id="rId12" Type="http://schemas.openxmlformats.org/officeDocument/2006/relationships/image" Target="../media/image14.svg"/><Relationship Id="rId2" Type="http://schemas.openxmlformats.org/officeDocument/2006/relationships/notesSlide" Target="../notesSlides/notesSlide2.xml"/><Relationship Id="rId16" Type="http://schemas.openxmlformats.org/officeDocument/2006/relationships/image" Target="../media/image24.svg"/><Relationship Id="rId1" Type="http://schemas.openxmlformats.org/officeDocument/2006/relationships/slideLayout" Target="../slideLayouts/slideLayout7.xml"/><Relationship Id="rId6" Type="http://schemas.openxmlformats.org/officeDocument/2006/relationships/image" Target="../media/image28.svg"/><Relationship Id="rId11" Type="http://schemas.openxmlformats.org/officeDocument/2006/relationships/image" Target="../media/image13.png"/><Relationship Id="rId5" Type="http://schemas.openxmlformats.org/officeDocument/2006/relationships/image" Target="../media/image27.png"/><Relationship Id="rId15" Type="http://schemas.openxmlformats.org/officeDocument/2006/relationships/image" Target="../media/image23.png"/><Relationship Id="rId10" Type="http://schemas.openxmlformats.org/officeDocument/2006/relationships/image" Target="../media/image6.svg"/><Relationship Id="rId4" Type="http://schemas.openxmlformats.org/officeDocument/2006/relationships/image" Target="../media/image26.svg"/><Relationship Id="rId9" Type="http://schemas.openxmlformats.org/officeDocument/2006/relationships/image" Target="../media/image5.png"/><Relationship Id="rId14" Type="http://schemas.openxmlformats.org/officeDocument/2006/relationships/image" Target="../media/image22.sv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8" Type="http://schemas.openxmlformats.org/officeDocument/2006/relationships/image" Target="../media/image33.svg"/><Relationship Id="rId13" Type="http://schemas.openxmlformats.org/officeDocument/2006/relationships/image" Target="../media/image38.png"/><Relationship Id="rId3" Type="http://schemas.openxmlformats.org/officeDocument/2006/relationships/image" Target="../media/image30.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0.svg"/><Relationship Id="rId11" Type="http://schemas.openxmlformats.org/officeDocument/2006/relationships/image" Target="../media/image36.png"/><Relationship Id="rId5" Type="http://schemas.openxmlformats.org/officeDocument/2006/relationships/image" Target="../media/image9.png"/><Relationship Id="rId10" Type="http://schemas.openxmlformats.org/officeDocument/2006/relationships/image" Target="../media/image35.svg"/><Relationship Id="rId4" Type="http://schemas.openxmlformats.org/officeDocument/2006/relationships/image" Target="../media/image31.svg"/><Relationship Id="rId9" Type="http://schemas.openxmlformats.org/officeDocument/2006/relationships/image" Target="../media/image34.png"/><Relationship Id="rId14" Type="http://schemas.openxmlformats.org/officeDocument/2006/relationships/image" Target="../media/image39.svg"/></Relationships>
</file>

<file path=ppt/slides/_rels/slide5.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7.png"/><Relationship Id="rId3" Type="http://schemas.openxmlformats.org/officeDocument/2006/relationships/image" Target="../media/image1.png"/><Relationship Id="rId7" Type="http://schemas.openxmlformats.org/officeDocument/2006/relationships/image" Target="../media/image9.png"/><Relationship Id="rId12" Type="http://schemas.openxmlformats.org/officeDocument/2006/relationships/image" Target="../media/image41.svg"/><Relationship Id="rId2" Type="http://schemas.openxmlformats.org/officeDocument/2006/relationships/notesSlide" Target="../notesSlides/notesSlide5.xml"/><Relationship Id="rId16" Type="http://schemas.openxmlformats.org/officeDocument/2006/relationships/image" Target="../media/image14.svg"/><Relationship Id="rId1" Type="http://schemas.openxmlformats.org/officeDocument/2006/relationships/slideLayout" Target="../slideLayouts/slideLayout7.xml"/><Relationship Id="rId6" Type="http://schemas.openxmlformats.org/officeDocument/2006/relationships/image" Target="../media/image16.svg"/><Relationship Id="rId11" Type="http://schemas.openxmlformats.org/officeDocument/2006/relationships/image" Target="../media/image40.png"/><Relationship Id="rId5" Type="http://schemas.openxmlformats.org/officeDocument/2006/relationships/image" Target="../media/image15.png"/><Relationship Id="rId15" Type="http://schemas.openxmlformats.org/officeDocument/2006/relationships/image" Target="../media/image13.png"/><Relationship Id="rId10" Type="http://schemas.openxmlformats.org/officeDocument/2006/relationships/image" Target="../media/image6.svg"/><Relationship Id="rId4" Type="http://schemas.openxmlformats.org/officeDocument/2006/relationships/image" Target="../media/image2.svg"/><Relationship Id="rId9" Type="http://schemas.openxmlformats.org/officeDocument/2006/relationships/image" Target="../media/image5.png"/><Relationship Id="rId14" Type="http://schemas.openxmlformats.org/officeDocument/2006/relationships/image" Target="../media/image18.svg"/></Relationships>
</file>

<file path=ppt/slides/_rels/slide6.xml.rels><?xml version="1.0" encoding="UTF-8" standalone="yes"?>
<Relationships xmlns="http://schemas.openxmlformats.org/package/2006/relationships"><Relationship Id="rId8" Type="http://schemas.openxmlformats.org/officeDocument/2006/relationships/image" Target="../media/image45.jpeg"/><Relationship Id="rId3" Type="http://schemas.openxmlformats.org/officeDocument/2006/relationships/image" Target="../media/image30.png"/><Relationship Id="rId7" Type="http://schemas.openxmlformats.org/officeDocument/2006/relationships/image" Target="../media/image44.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jpeg"/><Relationship Id="rId4" Type="http://schemas.openxmlformats.org/officeDocument/2006/relationships/image" Target="../media/image31.svg"/><Relationship Id="rId9" Type="http://schemas.openxmlformats.org/officeDocument/2006/relationships/image" Target="../media/image46.jpeg"/></Relationships>
</file>

<file path=ppt/slides/_rels/slide7.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25.png"/><Relationship Id="rId7" Type="http://schemas.openxmlformats.org/officeDocument/2006/relationships/image" Target="../media/image48.png"/><Relationship Id="rId12" Type="http://schemas.openxmlformats.org/officeDocument/2006/relationships/image" Target="../media/image53.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8.svg"/><Relationship Id="rId11" Type="http://schemas.openxmlformats.org/officeDocument/2006/relationships/image" Target="../media/image52.png"/><Relationship Id="rId5" Type="http://schemas.openxmlformats.org/officeDocument/2006/relationships/image" Target="../media/image27.png"/><Relationship Id="rId10" Type="http://schemas.openxmlformats.org/officeDocument/2006/relationships/image" Target="../media/image51.svg"/><Relationship Id="rId4" Type="http://schemas.openxmlformats.org/officeDocument/2006/relationships/image" Target="../media/image26.svg"/><Relationship Id="rId9" Type="http://schemas.openxmlformats.org/officeDocument/2006/relationships/image" Target="../media/image50.png"/></Relationships>
</file>

<file path=ppt/slides/_rels/slide8.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54.png"/><Relationship Id="rId3" Type="http://schemas.openxmlformats.org/officeDocument/2006/relationships/image" Target="../media/image1.png"/><Relationship Id="rId7" Type="http://schemas.openxmlformats.org/officeDocument/2006/relationships/image" Target="../media/image19.png"/><Relationship Id="rId12" Type="http://schemas.openxmlformats.org/officeDocument/2006/relationships/image" Target="../media/image6.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8.svg"/><Relationship Id="rId11" Type="http://schemas.openxmlformats.org/officeDocument/2006/relationships/image" Target="../media/image5.png"/><Relationship Id="rId5" Type="http://schemas.openxmlformats.org/officeDocument/2006/relationships/image" Target="../media/image17.png"/><Relationship Id="rId10" Type="http://schemas.openxmlformats.org/officeDocument/2006/relationships/image" Target="../media/image16.svg"/><Relationship Id="rId4" Type="http://schemas.openxmlformats.org/officeDocument/2006/relationships/image" Target="../media/image2.svg"/><Relationship Id="rId9" Type="http://schemas.openxmlformats.org/officeDocument/2006/relationships/image" Target="../media/image15.png"/><Relationship Id="rId14" Type="http://schemas.openxmlformats.org/officeDocument/2006/relationships/image" Target="../media/image55.svg"/></Relationships>
</file>

<file path=ppt/slides/_rels/slide9.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25.png"/><Relationship Id="rId7" Type="http://schemas.openxmlformats.org/officeDocument/2006/relationships/image" Target="../media/image48.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8.svg"/><Relationship Id="rId11" Type="http://schemas.openxmlformats.org/officeDocument/2006/relationships/image" Target="../media/image6.svg"/><Relationship Id="rId5" Type="http://schemas.openxmlformats.org/officeDocument/2006/relationships/image" Target="../media/image27.png"/><Relationship Id="rId10" Type="http://schemas.openxmlformats.org/officeDocument/2006/relationships/image" Target="../media/image5.png"/><Relationship Id="rId4" Type="http://schemas.openxmlformats.org/officeDocument/2006/relationships/image" Target="../media/image26.svg"/><Relationship Id="rId9" Type="http://schemas.openxmlformats.org/officeDocument/2006/relationships/image" Target="../media/image56.jpeg"/></Relationships>
</file>

<file path=ppt/slides/_rels/slide10.xml.rels><?xml version="1.0" encoding="UTF-8" standalone="yes"?>
<Relationships xmlns="http://schemas.openxmlformats.org/package/2006/relationships"><Relationship Id="rId8" Type="http://schemas.openxmlformats.org/officeDocument/2006/relationships/image" Target="../media/image57.jpeg"/><Relationship Id="rId3" Type="http://schemas.openxmlformats.org/officeDocument/2006/relationships/image" Target="../media/image30.png"/><Relationship Id="rId7" Type="http://schemas.openxmlformats.org/officeDocument/2006/relationships/image" Target="../media/image56.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31.svg"/></Relationships>
</file>

<file path=ppt/slides/_rels/slide11.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2.svg"/><Relationship Id="rId7" Type="http://schemas.openxmlformats.org/officeDocument/2006/relationships/image" Target="../media/image18.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svg"/><Relationship Id="rId4" Type="http://schemas.openxmlformats.org/officeDocument/2006/relationships/image" Target="../media/image15.png"/><Relationship Id="rId9" Type="http://schemas.openxmlformats.org/officeDocument/2006/relationships/image" Target="../media/image20.svg"/></Relationships>
</file>

<file path=ppt/slides/_rels/slide1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30.png"/><Relationship Id="rId7"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31.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45D55"/>
        </a:solidFill>
        <a:effectLst/>
      </p:bgPr>
    </p:bg>
    <p:spTree>
      <p:nvGrpSpPr>
        <p:cNvPr id="1" name=""/>
        <p:cNvGrpSpPr/>
        <p:nvPr/>
      </p:nvGrpSpPr>
      <p:grpSpPr>
        <a:xfrm>
          <a:off x="0" y="0"/>
          <a:ext cx="0" cy="0"/>
          <a:chOff x="0" y="0"/>
          <a:chExt cx="0" cy="0"/>
        </a:xfrm>
      </p:grpSpPr>
      <p:grpSp>
        <p:nvGrpSpPr>
          <p:cNvPr id="2" name="Group 2"/>
          <p:cNvGrpSpPr/>
          <p:nvPr/>
        </p:nvGrpSpPr>
        <p:grpSpPr>
          <a:xfrm>
            <a:off x="-492122" y="-497514"/>
            <a:ext cx="19272243" cy="11282028"/>
            <a:chOff x="0" y="0"/>
            <a:chExt cx="25696325" cy="15042704"/>
          </a:xfrm>
        </p:grpSpPr>
        <p:sp>
          <p:nvSpPr>
            <p:cNvPr id="3" name="Freeform 3"/>
            <p:cNvSpPr/>
            <p:nvPr/>
          </p:nvSpPr>
          <p:spPr>
            <a:xfrm rot="5400000">
              <a:off x="6237199" y="-6237199"/>
              <a:ext cx="13221927" cy="25696325"/>
            </a:xfrm>
            <a:custGeom>
              <a:avLst/>
              <a:gdLst/>
              <a:ahLst/>
              <a:cxnLst/>
              <a:rect l="l" t="t" r="r" b="b"/>
              <a:pathLst>
                <a:path w="13221927" h="25696325">
                  <a:moveTo>
                    <a:pt x="0" y="0"/>
                  </a:moveTo>
                  <a:lnTo>
                    <a:pt x="13221927" y="0"/>
                  </a:lnTo>
                  <a:lnTo>
                    <a:pt x="13221927" y="25696325"/>
                  </a:lnTo>
                  <a:lnTo>
                    <a:pt x="0" y="256963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rot="5400000" flipV="1">
              <a:off x="9366235" y="-1287386"/>
              <a:ext cx="6963855" cy="25696325"/>
            </a:xfrm>
            <a:custGeom>
              <a:avLst/>
              <a:gdLst/>
              <a:ahLst/>
              <a:cxnLst/>
              <a:rect l="l" t="t" r="r" b="b"/>
              <a:pathLst>
                <a:path w="6963855" h="25696325">
                  <a:moveTo>
                    <a:pt x="0" y="25696325"/>
                  </a:moveTo>
                  <a:lnTo>
                    <a:pt x="6963855" y="25696325"/>
                  </a:lnTo>
                  <a:lnTo>
                    <a:pt x="6963855" y="0"/>
                  </a:lnTo>
                  <a:lnTo>
                    <a:pt x="0" y="0"/>
                  </a:lnTo>
                  <a:lnTo>
                    <a:pt x="0" y="25696325"/>
                  </a:lnTo>
                  <a:close/>
                </a:path>
              </a:pathLst>
            </a:custGeom>
            <a:blipFill>
              <a:blip r:embed="rId3">
                <a:extLst>
                  <a:ext uri="{96DAC541-7B7A-43D3-8B79-37D633B846F1}">
                    <asvg:svgBlip xmlns:asvg="http://schemas.microsoft.com/office/drawing/2016/SVG/main" r:embed="rId4"/>
                  </a:ext>
                </a:extLst>
              </a:blip>
              <a:stretch>
                <a:fillRect l="-89865"/>
              </a:stretch>
            </a:blipFill>
          </p:spPr>
        </p:sp>
      </p:grpSp>
      <p:grpSp>
        <p:nvGrpSpPr>
          <p:cNvPr id="6" name="Group 6"/>
          <p:cNvGrpSpPr/>
          <p:nvPr/>
        </p:nvGrpSpPr>
        <p:grpSpPr>
          <a:xfrm>
            <a:off x="627999" y="4639362"/>
            <a:ext cx="4446677" cy="4998622"/>
            <a:chOff x="0" y="0"/>
            <a:chExt cx="5928903" cy="6664830"/>
          </a:xfrm>
        </p:grpSpPr>
        <p:sp>
          <p:nvSpPr>
            <p:cNvPr id="7" name="Freeform 7"/>
            <p:cNvSpPr/>
            <p:nvPr/>
          </p:nvSpPr>
          <p:spPr>
            <a:xfrm rot="-932322">
              <a:off x="672042" y="510988"/>
              <a:ext cx="4584818" cy="5642853"/>
            </a:xfrm>
            <a:custGeom>
              <a:avLst/>
              <a:gdLst/>
              <a:ahLst/>
              <a:cxnLst/>
              <a:rect l="l" t="t" r="r" b="b"/>
              <a:pathLst>
                <a:path w="4584818" h="5642853">
                  <a:moveTo>
                    <a:pt x="0" y="0"/>
                  </a:moveTo>
                  <a:lnTo>
                    <a:pt x="4584818" y="0"/>
                  </a:lnTo>
                  <a:lnTo>
                    <a:pt x="4584818" y="5642854"/>
                  </a:lnTo>
                  <a:lnTo>
                    <a:pt x="0" y="564285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8" name="Freeform 8"/>
            <p:cNvSpPr/>
            <p:nvPr/>
          </p:nvSpPr>
          <p:spPr>
            <a:xfrm rot="-1111422">
              <a:off x="2471249" y="1311614"/>
              <a:ext cx="1838276" cy="921436"/>
            </a:xfrm>
            <a:custGeom>
              <a:avLst/>
              <a:gdLst/>
              <a:ahLst/>
              <a:cxnLst/>
              <a:rect l="l" t="t" r="r" b="b"/>
              <a:pathLst>
                <a:path w="1838276" h="921436">
                  <a:moveTo>
                    <a:pt x="0" y="0"/>
                  </a:moveTo>
                  <a:lnTo>
                    <a:pt x="1838275" y="0"/>
                  </a:lnTo>
                  <a:lnTo>
                    <a:pt x="1838275" y="921436"/>
                  </a:lnTo>
                  <a:lnTo>
                    <a:pt x="0" y="92143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9" name="Freeform 9"/>
            <p:cNvSpPr/>
            <p:nvPr/>
          </p:nvSpPr>
          <p:spPr>
            <a:xfrm rot="-1104735">
              <a:off x="1651490" y="4600338"/>
              <a:ext cx="2095839" cy="1050539"/>
            </a:xfrm>
            <a:custGeom>
              <a:avLst/>
              <a:gdLst/>
              <a:ahLst/>
              <a:cxnLst/>
              <a:rect l="l" t="t" r="r" b="b"/>
              <a:pathLst>
                <a:path w="2095839" h="1050539">
                  <a:moveTo>
                    <a:pt x="0" y="0"/>
                  </a:moveTo>
                  <a:lnTo>
                    <a:pt x="2095838" y="0"/>
                  </a:lnTo>
                  <a:lnTo>
                    <a:pt x="2095838" y="1050539"/>
                  </a:lnTo>
                  <a:lnTo>
                    <a:pt x="0" y="105053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0" name="Freeform 10"/>
            <p:cNvSpPr/>
            <p:nvPr/>
          </p:nvSpPr>
          <p:spPr>
            <a:xfrm rot="-962937">
              <a:off x="1277152" y="1105959"/>
              <a:ext cx="3091978" cy="4349330"/>
            </a:xfrm>
            <a:custGeom>
              <a:avLst/>
              <a:gdLst/>
              <a:ahLst/>
              <a:cxnLst/>
              <a:rect l="l" t="t" r="r" b="b"/>
              <a:pathLst>
                <a:path w="3091978" h="4349330">
                  <a:moveTo>
                    <a:pt x="0" y="0"/>
                  </a:moveTo>
                  <a:lnTo>
                    <a:pt x="3091978" y="0"/>
                  </a:lnTo>
                  <a:lnTo>
                    <a:pt x="3091978" y="4349330"/>
                  </a:lnTo>
                  <a:lnTo>
                    <a:pt x="0" y="434933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grpSp>
      <p:grpSp>
        <p:nvGrpSpPr>
          <p:cNvPr id="11" name="Group 11"/>
          <p:cNvGrpSpPr/>
          <p:nvPr/>
        </p:nvGrpSpPr>
        <p:grpSpPr>
          <a:xfrm rot="-724426">
            <a:off x="12510193" y="666860"/>
            <a:ext cx="5064022" cy="5062253"/>
            <a:chOff x="0" y="0"/>
            <a:chExt cx="6752029" cy="6749671"/>
          </a:xfrm>
        </p:grpSpPr>
        <p:sp>
          <p:nvSpPr>
            <p:cNvPr id="12" name="Freeform 12"/>
            <p:cNvSpPr/>
            <p:nvPr/>
          </p:nvSpPr>
          <p:spPr>
            <a:xfrm>
              <a:off x="904317" y="998569"/>
              <a:ext cx="4852740" cy="4843188"/>
            </a:xfrm>
            <a:custGeom>
              <a:avLst/>
              <a:gdLst/>
              <a:ahLst/>
              <a:cxnLst/>
              <a:rect l="l" t="t" r="r" b="b"/>
              <a:pathLst>
                <a:path w="4852740" h="4843188">
                  <a:moveTo>
                    <a:pt x="0" y="0"/>
                  </a:moveTo>
                  <a:lnTo>
                    <a:pt x="4852740" y="0"/>
                  </a:lnTo>
                  <a:lnTo>
                    <a:pt x="4852740" y="4843188"/>
                  </a:lnTo>
                  <a:lnTo>
                    <a:pt x="0" y="484318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13" name="Freeform 13"/>
            <p:cNvSpPr/>
            <p:nvPr/>
          </p:nvSpPr>
          <p:spPr>
            <a:xfrm rot="2096982">
              <a:off x="949644" y="953242"/>
              <a:ext cx="4852740" cy="4843188"/>
            </a:xfrm>
            <a:custGeom>
              <a:avLst/>
              <a:gdLst/>
              <a:ahLst/>
              <a:cxnLst/>
              <a:rect l="l" t="t" r="r" b="b"/>
              <a:pathLst>
                <a:path w="4852740" h="4843188">
                  <a:moveTo>
                    <a:pt x="0" y="0"/>
                  </a:moveTo>
                  <a:lnTo>
                    <a:pt x="4852741" y="0"/>
                  </a:lnTo>
                  <a:lnTo>
                    <a:pt x="4852741" y="4843187"/>
                  </a:lnTo>
                  <a:lnTo>
                    <a:pt x="0" y="4843187"/>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sp>
        <p:sp>
          <p:nvSpPr>
            <p:cNvPr id="14" name="Freeform 14"/>
            <p:cNvSpPr/>
            <p:nvPr/>
          </p:nvSpPr>
          <p:spPr>
            <a:xfrm>
              <a:off x="3183393" y="3618754"/>
              <a:ext cx="2981074" cy="1494263"/>
            </a:xfrm>
            <a:custGeom>
              <a:avLst/>
              <a:gdLst/>
              <a:ahLst/>
              <a:cxnLst/>
              <a:rect l="l" t="t" r="r" b="b"/>
              <a:pathLst>
                <a:path w="2981074" h="1494263">
                  <a:moveTo>
                    <a:pt x="0" y="0"/>
                  </a:moveTo>
                  <a:lnTo>
                    <a:pt x="2981073" y="0"/>
                  </a:lnTo>
                  <a:lnTo>
                    <a:pt x="2981073" y="1494263"/>
                  </a:lnTo>
                  <a:lnTo>
                    <a:pt x="0" y="149426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5" name="Freeform 15"/>
            <p:cNvSpPr/>
            <p:nvPr/>
          </p:nvSpPr>
          <p:spPr>
            <a:xfrm>
              <a:off x="617557" y="1632656"/>
              <a:ext cx="2981074" cy="1494263"/>
            </a:xfrm>
            <a:custGeom>
              <a:avLst/>
              <a:gdLst/>
              <a:ahLst/>
              <a:cxnLst/>
              <a:rect l="l" t="t" r="r" b="b"/>
              <a:pathLst>
                <a:path w="2981074" h="1494263">
                  <a:moveTo>
                    <a:pt x="0" y="0"/>
                  </a:moveTo>
                  <a:lnTo>
                    <a:pt x="2981074" y="0"/>
                  </a:lnTo>
                  <a:lnTo>
                    <a:pt x="2981074" y="1494263"/>
                  </a:lnTo>
                  <a:lnTo>
                    <a:pt x="0" y="149426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6" name="Freeform 16"/>
            <p:cNvSpPr/>
            <p:nvPr/>
          </p:nvSpPr>
          <p:spPr>
            <a:xfrm rot="-105584">
              <a:off x="1974799" y="307134"/>
              <a:ext cx="2768833" cy="5041820"/>
            </a:xfrm>
            <a:custGeom>
              <a:avLst/>
              <a:gdLst/>
              <a:ahLst/>
              <a:cxnLst/>
              <a:rect l="l" t="t" r="r" b="b"/>
              <a:pathLst>
                <a:path w="2768833" h="5041820">
                  <a:moveTo>
                    <a:pt x="0" y="0"/>
                  </a:moveTo>
                  <a:lnTo>
                    <a:pt x="2768833" y="0"/>
                  </a:lnTo>
                  <a:lnTo>
                    <a:pt x="2768833" y="5041820"/>
                  </a:lnTo>
                  <a:lnTo>
                    <a:pt x="0" y="5041820"/>
                  </a:lnTo>
                  <a:lnTo>
                    <a:pt x="0" y="0"/>
                  </a:lnTo>
                  <a:close/>
                </a:path>
              </a:pathLst>
            </a:custGeom>
            <a:blipFill>
              <a:blip r:embed="rId15">
                <a:extLst>
                  <a:ext uri="{96DAC541-7B7A-43D3-8B79-37D633B846F1}">
                    <asvg:svgBlip xmlns:asvg="http://schemas.microsoft.com/office/drawing/2016/SVG/main" r:embed="rId16"/>
                  </a:ext>
                </a:extLst>
              </a:blip>
              <a:stretch>
                <a:fillRect b="-21700"/>
              </a:stretch>
            </a:blipFill>
          </p:spPr>
        </p:sp>
      </p:grpSp>
      <p:sp>
        <p:nvSpPr>
          <p:cNvPr id="17" name="Freeform 17"/>
          <p:cNvSpPr/>
          <p:nvPr/>
        </p:nvSpPr>
        <p:spPr>
          <a:xfrm>
            <a:off x="3563091" y="4363645"/>
            <a:ext cx="11418919" cy="3135012"/>
          </a:xfrm>
          <a:custGeom>
            <a:avLst/>
            <a:gdLst/>
            <a:ahLst/>
            <a:cxnLst/>
            <a:rect l="l" t="t" r="r" b="b"/>
            <a:pathLst>
              <a:path w="11418919" h="3135012">
                <a:moveTo>
                  <a:pt x="0" y="0"/>
                </a:moveTo>
                <a:lnTo>
                  <a:pt x="11418919" y="0"/>
                </a:lnTo>
                <a:lnTo>
                  <a:pt x="11418919" y="3135012"/>
                </a:lnTo>
                <a:lnTo>
                  <a:pt x="0" y="3135012"/>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sp>
      <p:sp>
        <p:nvSpPr>
          <p:cNvPr id="18" name="TextBox 18"/>
          <p:cNvSpPr txBox="1"/>
          <p:nvPr/>
        </p:nvSpPr>
        <p:spPr>
          <a:xfrm>
            <a:off x="4068223" y="4447015"/>
            <a:ext cx="10408655" cy="1675453"/>
          </a:xfrm>
          <a:prstGeom prst="rect">
            <a:avLst/>
          </a:prstGeom>
        </p:spPr>
        <p:txBody>
          <a:bodyPr lIns="0" tIns="0" rIns="0" bIns="0" rtlCol="0" anchor="t">
            <a:spAutoFit/>
          </a:bodyPr>
          <a:lstStyle/>
          <a:p>
            <a:pPr algn="ctr">
              <a:lnSpc>
                <a:spcPts val="13702"/>
              </a:lnSpc>
              <a:spcBef>
                <a:spcPct val="0"/>
              </a:spcBef>
            </a:pPr>
            <a:r>
              <a:rPr lang="en-US" sz="9787" spc="978" dirty="0" err="1">
                <a:solidFill>
                  <a:srgbClr val="FFF6E1"/>
                </a:solidFill>
                <a:latin typeface="Brightwall"/>
                <a:ea typeface="Brightwall"/>
                <a:cs typeface="Brightwall"/>
                <a:sym typeface="Brightwall"/>
              </a:rPr>
              <a:t>Croeso</a:t>
            </a:r>
            <a:r>
              <a:rPr lang="en-US" sz="9787" spc="978" dirty="0">
                <a:solidFill>
                  <a:srgbClr val="FFF6E1"/>
                </a:solidFill>
                <a:latin typeface="Brightwall"/>
                <a:ea typeface="Brightwall"/>
                <a:cs typeface="Brightwall"/>
                <a:sym typeface="Brightwall"/>
              </a:rPr>
              <a:t> Cymru</a:t>
            </a:r>
          </a:p>
        </p:txBody>
      </p:sp>
      <p:grpSp>
        <p:nvGrpSpPr>
          <p:cNvPr id="19" name="Group 19"/>
          <p:cNvGrpSpPr/>
          <p:nvPr/>
        </p:nvGrpSpPr>
        <p:grpSpPr>
          <a:xfrm rot="-3686639">
            <a:off x="13356406" y="7605979"/>
            <a:ext cx="1673142" cy="1555757"/>
            <a:chOff x="0" y="0"/>
            <a:chExt cx="2230856" cy="2074343"/>
          </a:xfrm>
        </p:grpSpPr>
        <p:sp>
          <p:nvSpPr>
            <p:cNvPr id="20" name="Freeform 20"/>
            <p:cNvSpPr/>
            <p:nvPr/>
          </p:nvSpPr>
          <p:spPr>
            <a:xfrm rot="-9233359">
              <a:off x="118218" y="537320"/>
              <a:ext cx="1994420" cy="999703"/>
            </a:xfrm>
            <a:custGeom>
              <a:avLst/>
              <a:gdLst/>
              <a:ahLst/>
              <a:cxnLst/>
              <a:rect l="l" t="t" r="r" b="b"/>
              <a:pathLst>
                <a:path w="1994420" h="999703">
                  <a:moveTo>
                    <a:pt x="0" y="0"/>
                  </a:moveTo>
                  <a:lnTo>
                    <a:pt x="1994420" y="0"/>
                  </a:lnTo>
                  <a:lnTo>
                    <a:pt x="1994420" y="999703"/>
                  </a:lnTo>
                  <a:lnTo>
                    <a:pt x="0" y="999703"/>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sp>
        <p:sp>
          <p:nvSpPr>
            <p:cNvPr id="21" name="Freeform 21"/>
            <p:cNvSpPr/>
            <p:nvPr/>
          </p:nvSpPr>
          <p:spPr>
            <a:xfrm rot="-8460974">
              <a:off x="458174" y="298480"/>
              <a:ext cx="1471843" cy="1477384"/>
            </a:xfrm>
            <a:custGeom>
              <a:avLst/>
              <a:gdLst/>
              <a:ahLst/>
              <a:cxnLst/>
              <a:rect l="l" t="t" r="r" b="b"/>
              <a:pathLst>
                <a:path w="1471843" h="1477384">
                  <a:moveTo>
                    <a:pt x="0" y="0"/>
                  </a:moveTo>
                  <a:lnTo>
                    <a:pt x="1471843" y="0"/>
                  </a:lnTo>
                  <a:lnTo>
                    <a:pt x="1471843" y="1477383"/>
                  </a:lnTo>
                  <a:lnTo>
                    <a:pt x="0" y="1477383"/>
                  </a:lnTo>
                  <a:lnTo>
                    <a:pt x="0" y="0"/>
                  </a:lnTo>
                  <a:close/>
                </a:path>
              </a:pathLst>
            </a:custGeom>
            <a:blipFill>
              <a:blip r:embed="rId21">
                <a:extLst>
                  <a:ext uri="{96DAC541-7B7A-43D3-8B79-37D633B846F1}">
                    <asvg:svgBlip xmlns:asvg="http://schemas.microsoft.com/office/drawing/2016/SVG/main" r:embed="rId22"/>
                  </a:ext>
                </a:extLst>
              </a:blip>
              <a:stretch>
                <a:fillRect/>
              </a:stretch>
            </a:blipFill>
          </p:spPr>
        </p:sp>
      </p:grpSp>
      <p:grpSp>
        <p:nvGrpSpPr>
          <p:cNvPr id="23" name="Group 23"/>
          <p:cNvGrpSpPr/>
          <p:nvPr/>
        </p:nvGrpSpPr>
        <p:grpSpPr>
          <a:xfrm rot="-5091420">
            <a:off x="1042822" y="1549454"/>
            <a:ext cx="1794394" cy="1668502"/>
            <a:chOff x="0" y="0"/>
            <a:chExt cx="2392525" cy="2224669"/>
          </a:xfrm>
        </p:grpSpPr>
        <p:sp>
          <p:nvSpPr>
            <p:cNvPr id="24" name="Freeform 24"/>
            <p:cNvSpPr/>
            <p:nvPr/>
          </p:nvSpPr>
          <p:spPr>
            <a:xfrm rot="-9233359">
              <a:off x="126785" y="576259"/>
              <a:ext cx="2138954" cy="1072151"/>
            </a:xfrm>
            <a:custGeom>
              <a:avLst/>
              <a:gdLst/>
              <a:ahLst/>
              <a:cxnLst/>
              <a:rect l="l" t="t" r="r" b="b"/>
              <a:pathLst>
                <a:path w="2138954" h="1072151">
                  <a:moveTo>
                    <a:pt x="0" y="0"/>
                  </a:moveTo>
                  <a:lnTo>
                    <a:pt x="2138955" y="0"/>
                  </a:lnTo>
                  <a:lnTo>
                    <a:pt x="2138955" y="1072151"/>
                  </a:lnTo>
                  <a:lnTo>
                    <a:pt x="0" y="1072151"/>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sp>
        <p:sp>
          <p:nvSpPr>
            <p:cNvPr id="25" name="Freeform 25"/>
            <p:cNvSpPr/>
            <p:nvPr/>
          </p:nvSpPr>
          <p:spPr>
            <a:xfrm rot="-8460974">
              <a:off x="491377" y="320110"/>
              <a:ext cx="1578507" cy="1584449"/>
            </a:xfrm>
            <a:custGeom>
              <a:avLst/>
              <a:gdLst/>
              <a:ahLst/>
              <a:cxnLst/>
              <a:rect l="l" t="t" r="r" b="b"/>
              <a:pathLst>
                <a:path w="1578507" h="1584449">
                  <a:moveTo>
                    <a:pt x="0" y="0"/>
                  </a:moveTo>
                  <a:lnTo>
                    <a:pt x="1578507" y="0"/>
                  </a:lnTo>
                  <a:lnTo>
                    <a:pt x="1578507" y="1584449"/>
                  </a:lnTo>
                  <a:lnTo>
                    <a:pt x="0" y="1584449"/>
                  </a:lnTo>
                  <a:lnTo>
                    <a:pt x="0" y="0"/>
                  </a:lnTo>
                  <a:close/>
                </a:path>
              </a:pathLst>
            </a:custGeom>
            <a:blipFill>
              <a:blip r:embed="rId25">
                <a:extLst>
                  <a:ext uri="{96DAC541-7B7A-43D3-8B79-37D633B846F1}">
                    <asvg:svgBlip xmlns:asvg="http://schemas.microsoft.com/office/drawing/2016/SVG/main" r:embed="rId26"/>
                  </a:ext>
                </a:extLst>
              </a:blip>
              <a:stretch>
                <a:fillRect/>
              </a:stretch>
            </a:blipFill>
          </p:spPr>
        </p:sp>
      </p:grpSp>
      <p:sp>
        <p:nvSpPr>
          <p:cNvPr id="26" name="TextBox 26"/>
          <p:cNvSpPr txBox="1"/>
          <p:nvPr/>
        </p:nvSpPr>
        <p:spPr>
          <a:xfrm>
            <a:off x="5707679" y="2797084"/>
            <a:ext cx="7129742" cy="838175"/>
          </a:xfrm>
          <a:prstGeom prst="rect">
            <a:avLst/>
          </a:prstGeom>
        </p:spPr>
        <p:txBody>
          <a:bodyPr lIns="0" tIns="0" rIns="0" bIns="0" rtlCol="0" anchor="t">
            <a:spAutoFit/>
          </a:bodyPr>
          <a:lstStyle/>
          <a:p>
            <a:pPr algn="ctr">
              <a:lnSpc>
                <a:spcPts val="6282"/>
              </a:lnSpc>
            </a:pPr>
            <a:r>
              <a:rPr lang="en-US" sz="6282" dirty="0">
                <a:solidFill>
                  <a:srgbClr val="FFF6E1"/>
                </a:solidFill>
                <a:latin typeface="Barlow Condensed"/>
                <a:ea typeface="Barlow Condensed"/>
                <a:cs typeface="Barlow Condensed"/>
                <a:sym typeface="Barlow Condensed"/>
              </a:rPr>
              <a:t>YEAR OF CROESO 2025</a:t>
            </a:r>
          </a:p>
        </p:txBody>
      </p:sp>
      <p:sp>
        <p:nvSpPr>
          <p:cNvPr id="27" name="TextBox 26">
            <a:extLst>
              <a:ext uri="{FF2B5EF4-FFF2-40B4-BE49-F238E27FC236}">
                <a16:creationId xmlns:a16="http://schemas.microsoft.com/office/drawing/2014/main" id="{ABB3E7A8-9BDD-7079-A73C-DCAD83C3AD16}"/>
              </a:ext>
            </a:extLst>
          </p:cNvPr>
          <p:cNvSpPr txBox="1"/>
          <p:nvPr/>
        </p:nvSpPr>
        <p:spPr>
          <a:xfrm>
            <a:off x="5672668" y="7498657"/>
            <a:ext cx="7129742" cy="1536959"/>
          </a:xfrm>
          <a:prstGeom prst="rect">
            <a:avLst/>
          </a:prstGeom>
        </p:spPr>
        <p:txBody>
          <a:bodyPr lIns="0" tIns="0" rIns="0" bIns="0" rtlCol="0" anchor="t">
            <a:spAutoFit/>
          </a:bodyPr>
          <a:lstStyle/>
          <a:p>
            <a:pPr algn="ctr">
              <a:lnSpc>
                <a:spcPts val="6282"/>
              </a:lnSpc>
            </a:pPr>
            <a:r>
              <a:rPr lang="en-US" sz="3600" dirty="0">
                <a:solidFill>
                  <a:srgbClr val="FFF6E1"/>
                </a:solidFill>
                <a:latin typeface="Barlow Condensed"/>
                <a:ea typeface="Barlow Condensed"/>
                <a:cs typeface="Barlow Condensed"/>
                <a:sym typeface="Barlow Condensed"/>
              </a:rPr>
              <a:t>Student Name: Mohammed Bilal Rehman</a:t>
            </a:r>
          </a:p>
          <a:p>
            <a:pPr algn="ctr">
              <a:lnSpc>
                <a:spcPts val="6282"/>
              </a:lnSpc>
            </a:pPr>
            <a:r>
              <a:rPr lang="en-US" sz="3600" dirty="0">
                <a:solidFill>
                  <a:srgbClr val="FFF6E1"/>
                </a:solidFill>
                <a:latin typeface="Barlow Condensed"/>
                <a:ea typeface="Barlow Condensed"/>
                <a:cs typeface="Barlow Condensed"/>
                <a:sym typeface="Barlow Condensed"/>
              </a:rPr>
              <a:t>Student ID: 2013508</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1E8CF"/>
        </a:solidFill>
        <a:effectLst/>
      </p:bgPr>
    </p:bg>
    <p:spTree>
      <p:nvGrpSpPr>
        <p:cNvPr id="1" name=""/>
        <p:cNvGrpSpPr/>
        <p:nvPr/>
      </p:nvGrpSpPr>
      <p:grpSpPr>
        <a:xfrm>
          <a:off x="0" y="0"/>
          <a:ext cx="0" cy="0"/>
          <a:chOff x="0" y="0"/>
          <a:chExt cx="0" cy="0"/>
        </a:xfrm>
      </p:grpSpPr>
      <p:grpSp>
        <p:nvGrpSpPr>
          <p:cNvPr id="2" name="Group 2"/>
          <p:cNvGrpSpPr/>
          <p:nvPr/>
        </p:nvGrpSpPr>
        <p:grpSpPr>
          <a:xfrm>
            <a:off x="-492122" y="-497514"/>
            <a:ext cx="19272243" cy="11282028"/>
            <a:chOff x="0" y="0"/>
            <a:chExt cx="25696325" cy="15042704"/>
          </a:xfrm>
        </p:grpSpPr>
        <p:sp>
          <p:nvSpPr>
            <p:cNvPr id="3" name="Freeform 3"/>
            <p:cNvSpPr/>
            <p:nvPr/>
          </p:nvSpPr>
          <p:spPr>
            <a:xfrm rot="5400000">
              <a:off x="6237199" y="-6237199"/>
              <a:ext cx="13221927" cy="25696325"/>
            </a:xfrm>
            <a:custGeom>
              <a:avLst/>
              <a:gdLst/>
              <a:ahLst/>
              <a:cxnLst/>
              <a:rect l="l" t="t" r="r" b="b"/>
              <a:pathLst>
                <a:path w="13221927" h="25696325">
                  <a:moveTo>
                    <a:pt x="0" y="0"/>
                  </a:moveTo>
                  <a:lnTo>
                    <a:pt x="13221927" y="0"/>
                  </a:lnTo>
                  <a:lnTo>
                    <a:pt x="13221927" y="25696325"/>
                  </a:lnTo>
                  <a:lnTo>
                    <a:pt x="0" y="256963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rot="5400000" flipV="1">
              <a:off x="9366235" y="-1287386"/>
              <a:ext cx="6963855" cy="25696325"/>
            </a:xfrm>
            <a:custGeom>
              <a:avLst/>
              <a:gdLst/>
              <a:ahLst/>
              <a:cxnLst/>
              <a:rect l="l" t="t" r="r" b="b"/>
              <a:pathLst>
                <a:path w="6963855" h="25696325">
                  <a:moveTo>
                    <a:pt x="0" y="25696325"/>
                  </a:moveTo>
                  <a:lnTo>
                    <a:pt x="6963855" y="25696325"/>
                  </a:lnTo>
                  <a:lnTo>
                    <a:pt x="6963855" y="0"/>
                  </a:lnTo>
                  <a:lnTo>
                    <a:pt x="0" y="0"/>
                  </a:lnTo>
                  <a:lnTo>
                    <a:pt x="0" y="25696325"/>
                  </a:lnTo>
                  <a:close/>
                </a:path>
              </a:pathLst>
            </a:custGeom>
            <a:blipFill>
              <a:blip r:embed="rId3">
                <a:extLst>
                  <a:ext uri="{96DAC541-7B7A-43D3-8B79-37D633B846F1}">
                    <asvg:svgBlip xmlns:asvg="http://schemas.microsoft.com/office/drawing/2016/SVG/main" r:embed="rId4"/>
                  </a:ext>
                </a:extLst>
              </a:blip>
              <a:stretch>
                <a:fillRect l="-89865"/>
              </a:stretch>
            </a:blipFill>
          </p:spPr>
        </p:sp>
      </p:grpSp>
      <p:sp>
        <p:nvSpPr>
          <p:cNvPr id="5" name="Freeform 5"/>
          <p:cNvSpPr/>
          <p:nvPr/>
        </p:nvSpPr>
        <p:spPr>
          <a:xfrm rot="204257">
            <a:off x="1959152" y="2749761"/>
            <a:ext cx="8197155" cy="2250492"/>
          </a:xfrm>
          <a:custGeom>
            <a:avLst/>
            <a:gdLst/>
            <a:ahLst/>
            <a:cxnLst/>
            <a:rect l="l" t="t" r="r" b="b"/>
            <a:pathLst>
              <a:path w="8197155" h="2250492">
                <a:moveTo>
                  <a:pt x="0" y="0"/>
                </a:moveTo>
                <a:lnTo>
                  <a:pt x="8197154" y="0"/>
                </a:lnTo>
                <a:lnTo>
                  <a:pt x="8197154" y="2250492"/>
                </a:lnTo>
                <a:lnTo>
                  <a:pt x="0" y="225049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TextBox 6"/>
          <p:cNvSpPr txBox="1"/>
          <p:nvPr/>
        </p:nvSpPr>
        <p:spPr>
          <a:xfrm>
            <a:off x="1508089" y="2317869"/>
            <a:ext cx="9099280" cy="1766152"/>
          </a:xfrm>
          <a:prstGeom prst="rect">
            <a:avLst/>
          </a:prstGeom>
        </p:spPr>
        <p:txBody>
          <a:bodyPr lIns="0" tIns="0" rIns="0" bIns="0" rtlCol="0" anchor="t">
            <a:spAutoFit/>
          </a:bodyPr>
          <a:lstStyle/>
          <a:p>
            <a:pPr algn="ctr">
              <a:lnSpc>
                <a:spcPts val="14478"/>
              </a:lnSpc>
              <a:spcBef>
                <a:spcPct val="0"/>
              </a:spcBef>
            </a:pPr>
            <a:r>
              <a:rPr lang="en-US" sz="10341">
                <a:solidFill>
                  <a:srgbClr val="22665C"/>
                </a:solidFill>
                <a:latin typeface="Brightwall"/>
                <a:ea typeface="Brightwall"/>
                <a:cs typeface="Brightwall"/>
                <a:sym typeface="Brightwall"/>
              </a:rPr>
              <a:t>Introduction</a:t>
            </a:r>
          </a:p>
        </p:txBody>
      </p:sp>
      <p:sp>
        <p:nvSpPr>
          <p:cNvPr id="7" name="TextBox 7"/>
          <p:cNvSpPr txBox="1"/>
          <p:nvPr/>
        </p:nvSpPr>
        <p:spPr>
          <a:xfrm>
            <a:off x="1899566" y="4758010"/>
            <a:ext cx="9042801" cy="4038057"/>
          </a:xfrm>
          <a:prstGeom prst="rect">
            <a:avLst/>
          </a:prstGeom>
        </p:spPr>
        <p:txBody>
          <a:bodyPr lIns="0" tIns="0" rIns="0" bIns="0" rtlCol="0" anchor="t">
            <a:spAutoFit/>
          </a:bodyPr>
          <a:lstStyle/>
          <a:p>
            <a:pPr algn="just">
              <a:lnSpc>
                <a:spcPts val="3076"/>
              </a:lnSpc>
            </a:pPr>
            <a:r>
              <a:rPr lang="en-US" sz="1997">
                <a:solidFill>
                  <a:srgbClr val="000000"/>
                </a:solidFill>
                <a:latin typeface="Cakerolli"/>
                <a:ea typeface="Cakerolli"/>
                <a:cs typeface="Cakerolli"/>
                <a:sym typeface="Cakerolli"/>
              </a:rPr>
              <a:t>Croeso Cymru, based on “Year of Croeso 2025”, is an event launching to showcase a unique experience of the nationwide celebration of Wales’ culture and the warmth of people (traveltrade.visitwales.com, 2025). </a:t>
            </a:r>
          </a:p>
          <a:p>
            <a:pPr marL="431342" lvl="1" indent="-215671" algn="just">
              <a:lnSpc>
                <a:spcPts val="3076"/>
              </a:lnSpc>
              <a:buFont typeface="Arial"/>
              <a:buChar char="•"/>
            </a:pPr>
            <a:r>
              <a:rPr lang="en-US" sz="1997">
                <a:solidFill>
                  <a:srgbClr val="000000"/>
                </a:solidFill>
                <a:latin typeface="Cakerolli"/>
                <a:ea typeface="Cakerolli"/>
                <a:cs typeface="Cakerolli"/>
                <a:sym typeface="Cakerolli"/>
              </a:rPr>
              <a:t>This campaign presents Welsh heritage, landscapes, and hospitality, offering travelers an immersive experience embodying a true sense of place. </a:t>
            </a:r>
          </a:p>
          <a:p>
            <a:pPr marL="431342" lvl="1" indent="-215671" algn="just">
              <a:lnSpc>
                <a:spcPts val="3076"/>
              </a:lnSpc>
              <a:buFont typeface="Arial"/>
              <a:buChar char="•"/>
            </a:pPr>
            <a:r>
              <a:rPr lang="en-US" sz="1997">
                <a:solidFill>
                  <a:srgbClr val="000000"/>
                </a:solidFill>
                <a:latin typeface="Cakerolli"/>
                <a:ea typeface="Cakerolli"/>
                <a:cs typeface="Cakerolli"/>
                <a:sym typeface="Cakerolli"/>
              </a:rPr>
              <a:t>The presentation will be developed focusing on the feasibility of the proposed event</a:t>
            </a:r>
          </a:p>
          <a:p>
            <a:pPr marL="431342" lvl="1" indent="-215671" algn="just">
              <a:lnSpc>
                <a:spcPts val="3076"/>
              </a:lnSpc>
              <a:buFont typeface="Arial"/>
              <a:buChar char="•"/>
            </a:pPr>
            <a:r>
              <a:rPr lang="en-US" sz="1997">
                <a:solidFill>
                  <a:srgbClr val="000000"/>
                </a:solidFill>
                <a:latin typeface="Cakerolli"/>
                <a:ea typeface="Cakerolli"/>
                <a:cs typeface="Cakerolli"/>
                <a:sym typeface="Cakerolli"/>
              </a:rPr>
              <a:t>It will explain the reason behind choosing an international target audience</a:t>
            </a:r>
          </a:p>
          <a:p>
            <a:pPr marL="431342" lvl="1" indent="-215671" algn="just">
              <a:lnSpc>
                <a:spcPts val="3076"/>
              </a:lnSpc>
              <a:buFont typeface="Arial"/>
              <a:buChar char="•"/>
            </a:pPr>
            <a:r>
              <a:rPr lang="en-US" sz="1997">
                <a:solidFill>
                  <a:srgbClr val="000000"/>
                </a:solidFill>
                <a:latin typeface="Cakerolli"/>
                <a:ea typeface="Cakerolli"/>
                <a:cs typeface="Cakerolli"/>
                <a:sym typeface="Cakerolli"/>
              </a:rPr>
              <a:t>This feasibility plan will determine the market demand, operational factors, financial factors and a strategic plan for the event to ensure success. </a:t>
            </a:r>
          </a:p>
        </p:txBody>
      </p:sp>
      <p:grpSp>
        <p:nvGrpSpPr>
          <p:cNvPr id="9" name="Group 9"/>
          <p:cNvGrpSpPr/>
          <p:nvPr/>
        </p:nvGrpSpPr>
        <p:grpSpPr>
          <a:xfrm>
            <a:off x="11717809" y="2831204"/>
            <a:ext cx="4838700" cy="6032269"/>
            <a:chOff x="0" y="0"/>
            <a:chExt cx="5626240" cy="6324599"/>
          </a:xfrm>
        </p:grpSpPr>
        <p:sp>
          <p:nvSpPr>
            <p:cNvPr id="10" name="Freeform 10"/>
            <p:cNvSpPr/>
            <p:nvPr/>
          </p:nvSpPr>
          <p:spPr>
            <a:xfrm rot="-932322">
              <a:off x="637735" y="484903"/>
              <a:ext cx="4350770" cy="5354793"/>
            </a:xfrm>
            <a:custGeom>
              <a:avLst/>
              <a:gdLst/>
              <a:ahLst/>
              <a:cxnLst/>
              <a:rect l="l" t="t" r="r" b="b"/>
              <a:pathLst>
                <a:path w="4350770" h="5354793">
                  <a:moveTo>
                    <a:pt x="0" y="0"/>
                  </a:moveTo>
                  <a:lnTo>
                    <a:pt x="4350770" y="0"/>
                  </a:lnTo>
                  <a:lnTo>
                    <a:pt x="4350770" y="5354793"/>
                  </a:lnTo>
                  <a:lnTo>
                    <a:pt x="0" y="535479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1" name="Freeform 11"/>
            <p:cNvSpPr/>
            <p:nvPr/>
          </p:nvSpPr>
          <p:spPr>
            <a:xfrm rot="-1111422">
              <a:off x="2345095" y="1244658"/>
              <a:ext cx="1744434" cy="874398"/>
            </a:xfrm>
            <a:custGeom>
              <a:avLst/>
              <a:gdLst/>
              <a:ahLst/>
              <a:cxnLst/>
              <a:rect l="l" t="t" r="r" b="b"/>
              <a:pathLst>
                <a:path w="1744434" h="874398">
                  <a:moveTo>
                    <a:pt x="0" y="0"/>
                  </a:moveTo>
                  <a:lnTo>
                    <a:pt x="1744434" y="0"/>
                  </a:lnTo>
                  <a:lnTo>
                    <a:pt x="1744434" y="874398"/>
                  </a:lnTo>
                  <a:lnTo>
                    <a:pt x="0" y="87439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2" name="Freeform 12"/>
            <p:cNvSpPr/>
            <p:nvPr/>
          </p:nvSpPr>
          <p:spPr>
            <a:xfrm rot="-1104735">
              <a:off x="1567184" y="4365497"/>
              <a:ext cx="1988849" cy="996910"/>
            </a:xfrm>
            <a:custGeom>
              <a:avLst/>
              <a:gdLst/>
              <a:ahLst/>
              <a:cxnLst/>
              <a:rect l="l" t="t" r="r" b="b"/>
              <a:pathLst>
                <a:path w="1988849" h="996910">
                  <a:moveTo>
                    <a:pt x="0" y="0"/>
                  </a:moveTo>
                  <a:lnTo>
                    <a:pt x="1988848" y="0"/>
                  </a:lnTo>
                  <a:lnTo>
                    <a:pt x="1988848" y="996911"/>
                  </a:lnTo>
                  <a:lnTo>
                    <a:pt x="0" y="99691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3" name="Freeform 13"/>
            <p:cNvSpPr/>
            <p:nvPr/>
          </p:nvSpPr>
          <p:spPr>
            <a:xfrm rot="-966323">
              <a:off x="1761444" y="831716"/>
              <a:ext cx="2103352" cy="4661168"/>
            </a:xfrm>
            <a:custGeom>
              <a:avLst/>
              <a:gdLst/>
              <a:ahLst/>
              <a:cxnLst/>
              <a:rect l="l" t="t" r="r" b="b"/>
              <a:pathLst>
                <a:path w="2103352" h="4661168">
                  <a:moveTo>
                    <a:pt x="0" y="0"/>
                  </a:moveTo>
                  <a:lnTo>
                    <a:pt x="2103352" y="0"/>
                  </a:lnTo>
                  <a:lnTo>
                    <a:pt x="2103352" y="4661168"/>
                  </a:lnTo>
                  <a:lnTo>
                    <a:pt x="0" y="466116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grpSp>
      <p:grpSp>
        <p:nvGrpSpPr>
          <p:cNvPr id="14" name="Group 14"/>
          <p:cNvGrpSpPr/>
          <p:nvPr/>
        </p:nvGrpSpPr>
        <p:grpSpPr>
          <a:xfrm rot="141640">
            <a:off x="14695396" y="1267175"/>
            <a:ext cx="1756791" cy="1633538"/>
            <a:chOff x="0" y="0"/>
            <a:chExt cx="2342389" cy="2178050"/>
          </a:xfrm>
        </p:grpSpPr>
        <p:sp>
          <p:nvSpPr>
            <p:cNvPr id="15" name="Freeform 15"/>
            <p:cNvSpPr/>
            <p:nvPr/>
          </p:nvSpPr>
          <p:spPr>
            <a:xfrm rot="-9233359">
              <a:off x="124129" y="564184"/>
              <a:ext cx="2094131" cy="1049683"/>
            </a:xfrm>
            <a:custGeom>
              <a:avLst/>
              <a:gdLst/>
              <a:ahLst/>
              <a:cxnLst/>
              <a:rect l="l" t="t" r="r" b="b"/>
              <a:pathLst>
                <a:path w="2094131" h="1049683">
                  <a:moveTo>
                    <a:pt x="0" y="0"/>
                  </a:moveTo>
                  <a:lnTo>
                    <a:pt x="2094131" y="0"/>
                  </a:lnTo>
                  <a:lnTo>
                    <a:pt x="2094131" y="1049683"/>
                  </a:lnTo>
                  <a:lnTo>
                    <a:pt x="0" y="1049683"/>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sp>
        <p:sp>
          <p:nvSpPr>
            <p:cNvPr id="16" name="Freeform 16"/>
            <p:cNvSpPr/>
            <p:nvPr/>
          </p:nvSpPr>
          <p:spPr>
            <a:xfrm rot="-8460974">
              <a:off x="481080" y="313402"/>
              <a:ext cx="1545429" cy="1551246"/>
            </a:xfrm>
            <a:custGeom>
              <a:avLst/>
              <a:gdLst/>
              <a:ahLst/>
              <a:cxnLst/>
              <a:rect l="l" t="t" r="r" b="b"/>
              <a:pathLst>
                <a:path w="1545429" h="1551246">
                  <a:moveTo>
                    <a:pt x="0" y="0"/>
                  </a:moveTo>
                  <a:lnTo>
                    <a:pt x="1545429" y="0"/>
                  </a:lnTo>
                  <a:lnTo>
                    <a:pt x="1545429" y="1551246"/>
                  </a:lnTo>
                  <a:lnTo>
                    <a:pt x="0" y="1551246"/>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45D55"/>
        </a:solidFill>
        <a:effectLst/>
      </p:bgPr>
    </p:bg>
    <p:spTree>
      <p:nvGrpSpPr>
        <p:cNvPr id="1" name=""/>
        <p:cNvGrpSpPr/>
        <p:nvPr/>
      </p:nvGrpSpPr>
      <p:grpSpPr>
        <a:xfrm>
          <a:off x="0" y="0"/>
          <a:ext cx="0" cy="0"/>
          <a:chOff x="0" y="0"/>
          <a:chExt cx="0" cy="0"/>
        </a:xfrm>
      </p:grpSpPr>
      <p:grpSp>
        <p:nvGrpSpPr>
          <p:cNvPr id="2" name="Group 2"/>
          <p:cNvGrpSpPr/>
          <p:nvPr/>
        </p:nvGrpSpPr>
        <p:grpSpPr>
          <a:xfrm>
            <a:off x="-492122" y="-497514"/>
            <a:ext cx="19272243" cy="11282028"/>
            <a:chOff x="0" y="0"/>
            <a:chExt cx="25696325" cy="15042704"/>
          </a:xfrm>
        </p:grpSpPr>
        <p:sp>
          <p:nvSpPr>
            <p:cNvPr id="3" name="Freeform 3"/>
            <p:cNvSpPr/>
            <p:nvPr/>
          </p:nvSpPr>
          <p:spPr>
            <a:xfrm rot="5400000">
              <a:off x="7123934" y="-7123934"/>
              <a:ext cx="11448457" cy="25696325"/>
            </a:xfrm>
            <a:custGeom>
              <a:avLst/>
              <a:gdLst/>
              <a:ahLst/>
              <a:cxnLst/>
              <a:rect l="l" t="t" r="r" b="b"/>
              <a:pathLst>
                <a:path w="11448457" h="25696325">
                  <a:moveTo>
                    <a:pt x="0" y="0"/>
                  </a:moveTo>
                  <a:lnTo>
                    <a:pt x="11448457" y="0"/>
                  </a:lnTo>
                  <a:lnTo>
                    <a:pt x="11448457" y="25696325"/>
                  </a:lnTo>
                  <a:lnTo>
                    <a:pt x="0" y="25696325"/>
                  </a:lnTo>
                  <a:lnTo>
                    <a:pt x="0" y="0"/>
                  </a:lnTo>
                  <a:close/>
                </a:path>
              </a:pathLst>
            </a:custGeom>
            <a:blipFill>
              <a:blip r:embed="rId3">
                <a:extLst>
                  <a:ext uri="{96DAC541-7B7A-43D3-8B79-37D633B846F1}">
                    <asvg:svgBlip xmlns:asvg="http://schemas.microsoft.com/office/drawing/2016/SVG/main" r:embed="rId4"/>
                  </a:ext>
                </a:extLst>
              </a:blip>
              <a:stretch>
                <a:fillRect r="-15490"/>
              </a:stretch>
            </a:blipFill>
          </p:spPr>
        </p:sp>
        <p:sp>
          <p:nvSpPr>
            <p:cNvPr id="4" name="Freeform 4"/>
            <p:cNvSpPr/>
            <p:nvPr/>
          </p:nvSpPr>
          <p:spPr>
            <a:xfrm rot="5400000" flipV="1">
              <a:off x="9366235" y="-1287386"/>
              <a:ext cx="6963855" cy="25696325"/>
            </a:xfrm>
            <a:custGeom>
              <a:avLst/>
              <a:gdLst/>
              <a:ahLst/>
              <a:cxnLst/>
              <a:rect l="l" t="t" r="r" b="b"/>
              <a:pathLst>
                <a:path w="6963855" h="25696325">
                  <a:moveTo>
                    <a:pt x="0" y="25696325"/>
                  </a:moveTo>
                  <a:lnTo>
                    <a:pt x="6963855" y="25696325"/>
                  </a:lnTo>
                  <a:lnTo>
                    <a:pt x="6963855" y="0"/>
                  </a:lnTo>
                  <a:lnTo>
                    <a:pt x="0" y="0"/>
                  </a:lnTo>
                  <a:lnTo>
                    <a:pt x="0" y="25696325"/>
                  </a:lnTo>
                  <a:close/>
                </a:path>
              </a:pathLst>
            </a:custGeom>
            <a:blipFill>
              <a:blip r:embed="rId3">
                <a:extLst>
                  <a:ext uri="{96DAC541-7B7A-43D3-8B79-37D633B846F1}">
                    <asvg:svgBlip xmlns:asvg="http://schemas.microsoft.com/office/drawing/2016/SVG/main" r:embed="rId4"/>
                  </a:ext>
                </a:extLst>
              </a:blip>
              <a:stretch>
                <a:fillRect l="-89865"/>
              </a:stretch>
            </a:blipFill>
          </p:spPr>
        </p:sp>
      </p:grpSp>
      <p:sp>
        <p:nvSpPr>
          <p:cNvPr id="5" name="Freeform 5"/>
          <p:cNvSpPr/>
          <p:nvPr/>
        </p:nvSpPr>
        <p:spPr>
          <a:xfrm>
            <a:off x="6722994" y="1857790"/>
            <a:ext cx="7325429" cy="2011163"/>
          </a:xfrm>
          <a:custGeom>
            <a:avLst/>
            <a:gdLst/>
            <a:ahLst/>
            <a:cxnLst/>
            <a:rect l="l" t="t" r="r" b="b"/>
            <a:pathLst>
              <a:path w="7325429" h="2011163">
                <a:moveTo>
                  <a:pt x="0" y="0"/>
                </a:moveTo>
                <a:lnTo>
                  <a:pt x="7325429" y="0"/>
                </a:lnTo>
                <a:lnTo>
                  <a:pt x="7325429" y="2011163"/>
                </a:lnTo>
                <a:lnTo>
                  <a:pt x="0" y="201116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TextBox 6"/>
          <p:cNvSpPr txBox="1"/>
          <p:nvPr/>
        </p:nvSpPr>
        <p:spPr>
          <a:xfrm>
            <a:off x="6955595" y="1753015"/>
            <a:ext cx="7092829" cy="2743564"/>
          </a:xfrm>
          <a:prstGeom prst="rect">
            <a:avLst/>
          </a:prstGeom>
        </p:spPr>
        <p:txBody>
          <a:bodyPr lIns="0" tIns="0" rIns="0" bIns="0" rtlCol="0" anchor="t">
            <a:spAutoFit/>
          </a:bodyPr>
          <a:lstStyle/>
          <a:p>
            <a:pPr algn="ctr">
              <a:lnSpc>
                <a:spcPts val="7329"/>
              </a:lnSpc>
            </a:pPr>
            <a:r>
              <a:rPr lang="en-US" sz="5235" spc="523">
                <a:solidFill>
                  <a:srgbClr val="FFF6E1"/>
                </a:solidFill>
                <a:latin typeface="Brightwall"/>
                <a:ea typeface="Brightwall"/>
                <a:cs typeface="Brightwall"/>
                <a:sym typeface="Brightwall"/>
              </a:rPr>
              <a:t>Event concept and context</a:t>
            </a:r>
          </a:p>
          <a:p>
            <a:pPr algn="ctr">
              <a:lnSpc>
                <a:spcPts val="7329"/>
              </a:lnSpc>
              <a:spcBef>
                <a:spcPct val="0"/>
              </a:spcBef>
            </a:pPr>
            <a:endParaRPr lang="en-US" sz="5235" spc="523">
              <a:solidFill>
                <a:srgbClr val="FFF6E1"/>
              </a:solidFill>
              <a:latin typeface="Brightwall"/>
              <a:ea typeface="Brightwall"/>
              <a:cs typeface="Brightwall"/>
              <a:sym typeface="Brightwall"/>
            </a:endParaRPr>
          </a:p>
        </p:txBody>
      </p:sp>
      <p:sp>
        <p:nvSpPr>
          <p:cNvPr id="7" name="Freeform 7"/>
          <p:cNvSpPr/>
          <p:nvPr/>
        </p:nvSpPr>
        <p:spPr>
          <a:xfrm rot="-520509">
            <a:off x="-2831607" y="1264975"/>
            <a:ext cx="7720613" cy="8307690"/>
          </a:xfrm>
          <a:custGeom>
            <a:avLst/>
            <a:gdLst/>
            <a:ahLst/>
            <a:cxnLst/>
            <a:rect l="l" t="t" r="r" b="b"/>
            <a:pathLst>
              <a:path w="7720613" h="8307690">
                <a:moveTo>
                  <a:pt x="0" y="0"/>
                </a:moveTo>
                <a:lnTo>
                  <a:pt x="7720614" y="0"/>
                </a:lnTo>
                <a:lnTo>
                  <a:pt x="7720614" y="8307691"/>
                </a:lnTo>
                <a:lnTo>
                  <a:pt x="0" y="8307691"/>
                </a:lnTo>
                <a:lnTo>
                  <a:pt x="0" y="0"/>
                </a:lnTo>
                <a:close/>
              </a:path>
            </a:pathLst>
          </a:custGeom>
          <a:blipFill>
            <a:blip r:embed="rId7"/>
            <a:stretch>
              <a:fillRect/>
            </a:stretch>
          </a:blipFill>
        </p:spPr>
      </p:sp>
      <p:sp>
        <p:nvSpPr>
          <p:cNvPr id="8" name="TextBox 8"/>
          <p:cNvSpPr txBox="1"/>
          <p:nvPr/>
        </p:nvSpPr>
        <p:spPr>
          <a:xfrm>
            <a:off x="5331101" y="5072649"/>
            <a:ext cx="10474942" cy="3286726"/>
          </a:xfrm>
          <a:prstGeom prst="rect">
            <a:avLst/>
          </a:prstGeom>
        </p:spPr>
        <p:txBody>
          <a:bodyPr lIns="0" tIns="0" rIns="0" bIns="0" rtlCol="0" anchor="t">
            <a:spAutoFit/>
          </a:bodyPr>
          <a:lstStyle/>
          <a:p>
            <a:pPr algn="l">
              <a:lnSpc>
                <a:spcPts val="5250"/>
              </a:lnSpc>
            </a:pPr>
            <a:r>
              <a:rPr lang="en-US" sz="2966">
                <a:solidFill>
                  <a:srgbClr val="FFF6E1"/>
                </a:solidFill>
                <a:latin typeface="Barlow Condensed"/>
                <a:ea typeface="Barlow Condensed"/>
                <a:cs typeface="Barlow Condensed"/>
                <a:sym typeface="Barlow Condensed"/>
              </a:rPr>
              <a:t>The Year of Croeso event is built upon the concept of providing a cut of the spade immersive Welsh cultural experience to its international tourists and travellers. </a:t>
            </a:r>
          </a:p>
          <a:p>
            <a:pPr algn="l">
              <a:lnSpc>
                <a:spcPts val="5250"/>
              </a:lnSpc>
            </a:pPr>
            <a:r>
              <a:rPr lang="en-US" sz="2966" b="1">
                <a:solidFill>
                  <a:srgbClr val="FFF6E1"/>
                </a:solidFill>
                <a:latin typeface="Barlow Condensed Bold"/>
                <a:ea typeface="Barlow Condensed Bold"/>
                <a:cs typeface="Barlow Condensed Bold"/>
                <a:sym typeface="Barlow Condensed Bold"/>
              </a:rPr>
              <a:t>Event type</a:t>
            </a:r>
            <a:r>
              <a:rPr lang="en-US" sz="2966">
                <a:solidFill>
                  <a:srgbClr val="FFF6E1"/>
                </a:solidFill>
                <a:latin typeface="Barlow Condensed"/>
                <a:ea typeface="Barlow Condensed"/>
                <a:cs typeface="Barlow Condensed"/>
                <a:sym typeface="Barlow Condensed"/>
              </a:rPr>
              <a:t>: Interactive hospitality and cultural showcase.</a:t>
            </a:r>
          </a:p>
          <a:p>
            <a:pPr algn="l">
              <a:lnSpc>
                <a:spcPts val="5250"/>
              </a:lnSpc>
            </a:pPr>
            <a:r>
              <a:rPr lang="en-US" sz="2966">
                <a:solidFill>
                  <a:srgbClr val="FFF6E1"/>
                </a:solidFill>
                <a:latin typeface="Barlow Condensed"/>
                <a:ea typeface="Barlow Condensed"/>
                <a:cs typeface="Barlow Condensed"/>
                <a:sym typeface="Barlow Condensed"/>
              </a:rPr>
              <a:t>Will include a tailored experience of Welsh heritage, traditions and landscapes. </a:t>
            </a:r>
          </a:p>
          <a:p>
            <a:pPr algn="l">
              <a:lnSpc>
                <a:spcPts val="5250"/>
              </a:lnSpc>
            </a:pPr>
            <a:endParaRPr lang="en-US" sz="2966">
              <a:solidFill>
                <a:srgbClr val="FFF6E1"/>
              </a:solidFill>
              <a:latin typeface="Barlow Condensed"/>
              <a:ea typeface="Barlow Condensed"/>
              <a:cs typeface="Barlow Condensed"/>
              <a:sym typeface="Barlow Condense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502739"/>
        </a:solidFill>
        <a:effectLst/>
      </p:bgPr>
    </p:bg>
    <p:spTree>
      <p:nvGrpSpPr>
        <p:cNvPr id="1" name=""/>
        <p:cNvGrpSpPr/>
        <p:nvPr/>
      </p:nvGrpSpPr>
      <p:grpSpPr>
        <a:xfrm>
          <a:off x="0" y="0"/>
          <a:ext cx="0" cy="0"/>
          <a:chOff x="0" y="0"/>
          <a:chExt cx="0" cy="0"/>
        </a:xfrm>
      </p:grpSpPr>
      <p:grpSp>
        <p:nvGrpSpPr>
          <p:cNvPr id="2" name="Group 2"/>
          <p:cNvGrpSpPr/>
          <p:nvPr/>
        </p:nvGrpSpPr>
        <p:grpSpPr>
          <a:xfrm>
            <a:off x="-492122" y="-556306"/>
            <a:ext cx="19272243" cy="11282028"/>
            <a:chOff x="0" y="0"/>
            <a:chExt cx="25696325" cy="15042704"/>
          </a:xfrm>
        </p:grpSpPr>
        <p:sp>
          <p:nvSpPr>
            <p:cNvPr id="3" name="Freeform 3"/>
            <p:cNvSpPr/>
            <p:nvPr/>
          </p:nvSpPr>
          <p:spPr>
            <a:xfrm rot="5400000">
              <a:off x="7079491" y="-7079491"/>
              <a:ext cx="11476402" cy="25635384"/>
            </a:xfrm>
            <a:custGeom>
              <a:avLst/>
              <a:gdLst/>
              <a:ahLst/>
              <a:cxnLst/>
              <a:rect l="l" t="t" r="r" b="b"/>
              <a:pathLst>
                <a:path w="11476402" h="25635384">
                  <a:moveTo>
                    <a:pt x="0" y="0"/>
                  </a:moveTo>
                  <a:lnTo>
                    <a:pt x="11476402" y="0"/>
                  </a:lnTo>
                  <a:lnTo>
                    <a:pt x="11476402" y="25635384"/>
                  </a:lnTo>
                  <a:lnTo>
                    <a:pt x="0" y="25635384"/>
                  </a:lnTo>
                  <a:lnTo>
                    <a:pt x="0" y="0"/>
                  </a:lnTo>
                  <a:close/>
                </a:path>
              </a:pathLst>
            </a:custGeom>
            <a:blipFill>
              <a:blip r:embed="rId3">
                <a:extLst>
                  <a:ext uri="{96DAC541-7B7A-43D3-8B79-37D633B846F1}">
                    <asvg:svgBlip xmlns:asvg="http://schemas.microsoft.com/office/drawing/2016/SVG/main" r:embed="rId4"/>
                  </a:ext>
                </a:extLst>
              </a:blip>
              <a:stretch>
                <a:fillRect t="-237" r="-15209"/>
              </a:stretch>
            </a:blipFill>
          </p:spPr>
        </p:sp>
        <p:sp>
          <p:nvSpPr>
            <p:cNvPr id="4" name="Freeform 4"/>
            <p:cNvSpPr/>
            <p:nvPr/>
          </p:nvSpPr>
          <p:spPr>
            <a:xfrm rot="5400000" flipV="1">
              <a:off x="9366235" y="-1287386"/>
              <a:ext cx="6963855" cy="25696325"/>
            </a:xfrm>
            <a:custGeom>
              <a:avLst/>
              <a:gdLst/>
              <a:ahLst/>
              <a:cxnLst/>
              <a:rect l="l" t="t" r="r" b="b"/>
              <a:pathLst>
                <a:path w="6963855" h="25696325">
                  <a:moveTo>
                    <a:pt x="0" y="25696325"/>
                  </a:moveTo>
                  <a:lnTo>
                    <a:pt x="6963855" y="25696325"/>
                  </a:lnTo>
                  <a:lnTo>
                    <a:pt x="6963855" y="0"/>
                  </a:lnTo>
                  <a:lnTo>
                    <a:pt x="0" y="0"/>
                  </a:lnTo>
                  <a:lnTo>
                    <a:pt x="0" y="25696325"/>
                  </a:lnTo>
                  <a:close/>
                </a:path>
              </a:pathLst>
            </a:custGeom>
            <a:blipFill>
              <a:blip r:embed="rId3">
                <a:extLst>
                  <a:ext uri="{96DAC541-7B7A-43D3-8B79-37D633B846F1}">
                    <asvg:svgBlip xmlns:asvg="http://schemas.microsoft.com/office/drawing/2016/SVG/main" r:embed="rId4"/>
                  </a:ext>
                </a:extLst>
              </a:blip>
              <a:stretch>
                <a:fillRect l="-89865"/>
              </a:stretch>
            </a:blipFill>
          </p:spPr>
        </p:sp>
      </p:grpSp>
      <p:sp>
        <p:nvSpPr>
          <p:cNvPr id="5" name="TextBox 5"/>
          <p:cNvSpPr txBox="1"/>
          <p:nvPr/>
        </p:nvSpPr>
        <p:spPr>
          <a:xfrm>
            <a:off x="1191747" y="7720918"/>
            <a:ext cx="15293451" cy="1692943"/>
          </a:xfrm>
          <a:prstGeom prst="rect">
            <a:avLst/>
          </a:prstGeom>
        </p:spPr>
        <p:txBody>
          <a:bodyPr lIns="0" tIns="0" rIns="0" bIns="0" rtlCol="0" anchor="t">
            <a:spAutoFit/>
          </a:bodyPr>
          <a:lstStyle/>
          <a:p>
            <a:pPr algn="just">
              <a:lnSpc>
                <a:spcPts val="3146"/>
              </a:lnSpc>
            </a:pPr>
            <a:r>
              <a:rPr lang="en-US" sz="2043" b="1" dirty="0">
                <a:solidFill>
                  <a:srgbClr val="FFF6E1"/>
                </a:solidFill>
                <a:latin typeface="Cakerolli Bold"/>
                <a:ea typeface="Cakerolli Bold"/>
                <a:cs typeface="Cakerolli Bold"/>
                <a:sym typeface="Cakerolli Bold"/>
              </a:rPr>
              <a:t>Target market</a:t>
            </a:r>
            <a:r>
              <a:rPr lang="en-US" sz="2043" dirty="0">
                <a:solidFill>
                  <a:srgbClr val="FFF6E1"/>
                </a:solidFill>
                <a:latin typeface="Cakerolli"/>
                <a:ea typeface="Cakerolli"/>
                <a:cs typeface="Cakerolli"/>
                <a:sym typeface="Cakerolli"/>
              </a:rPr>
              <a:t>: The event is tailored for international tourists seeking a unique heritage and cultural experience in Wales.</a:t>
            </a:r>
          </a:p>
          <a:p>
            <a:pPr algn="just">
              <a:lnSpc>
                <a:spcPts val="3146"/>
              </a:lnSpc>
            </a:pPr>
            <a:r>
              <a:rPr lang="en-US" sz="2043" dirty="0">
                <a:solidFill>
                  <a:srgbClr val="FFF6E1"/>
                </a:solidFill>
                <a:latin typeface="Cakerolli"/>
                <a:ea typeface="Cakerolli"/>
                <a:cs typeface="Cakerolli"/>
                <a:sym typeface="Cakerolli"/>
              </a:rPr>
              <a:t>The demand for experiential and interactive tourism is on the rise, hence this event will perfectly align with the trending demand and supply that travelers seek. </a:t>
            </a:r>
          </a:p>
          <a:p>
            <a:pPr algn="just">
              <a:lnSpc>
                <a:spcPts val="3146"/>
              </a:lnSpc>
            </a:pPr>
            <a:endParaRPr lang="en-US" sz="2043" dirty="0">
              <a:solidFill>
                <a:srgbClr val="FFF6E1"/>
              </a:solidFill>
              <a:latin typeface="Cakerolli"/>
              <a:ea typeface="Cakerolli"/>
              <a:cs typeface="Cakerolli"/>
              <a:sym typeface="Cakerolli"/>
            </a:endParaRPr>
          </a:p>
        </p:txBody>
      </p:sp>
      <p:sp>
        <p:nvSpPr>
          <p:cNvPr id="6" name="TextBox 6"/>
          <p:cNvSpPr txBox="1"/>
          <p:nvPr/>
        </p:nvSpPr>
        <p:spPr>
          <a:xfrm>
            <a:off x="5147394" y="1078295"/>
            <a:ext cx="7680554" cy="1774879"/>
          </a:xfrm>
          <a:prstGeom prst="rect">
            <a:avLst/>
          </a:prstGeom>
        </p:spPr>
        <p:txBody>
          <a:bodyPr lIns="0" tIns="0" rIns="0" bIns="0" rtlCol="0" anchor="t">
            <a:spAutoFit/>
          </a:bodyPr>
          <a:lstStyle/>
          <a:p>
            <a:pPr algn="ctr">
              <a:lnSpc>
                <a:spcPts val="7172"/>
              </a:lnSpc>
              <a:spcBef>
                <a:spcPct val="0"/>
              </a:spcBef>
            </a:pPr>
            <a:r>
              <a:rPr lang="en-US" sz="5122" dirty="0">
                <a:solidFill>
                  <a:srgbClr val="FFF3D9"/>
                </a:solidFill>
                <a:latin typeface="Brightwall"/>
                <a:ea typeface="Brightwall"/>
                <a:cs typeface="Brightwall"/>
                <a:sym typeface="Brightwall"/>
              </a:rPr>
              <a:t>Target market and demand, and supply</a:t>
            </a:r>
          </a:p>
        </p:txBody>
      </p:sp>
      <p:grpSp>
        <p:nvGrpSpPr>
          <p:cNvPr id="7" name="Group 7"/>
          <p:cNvGrpSpPr/>
          <p:nvPr/>
        </p:nvGrpSpPr>
        <p:grpSpPr>
          <a:xfrm>
            <a:off x="2595709" y="2750067"/>
            <a:ext cx="4592427" cy="4590824"/>
            <a:chOff x="0" y="0"/>
            <a:chExt cx="6123236" cy="6121098"/>
          </a:xfrm>
        </p:grpSpPr>
        <p:sp>
          <p:nvSpPr>
            <p:cNvPr id="8" name="Freeform 8"/>
            <p:cNvSpPr/>
            <p:nvPr/>
          </p:nvSpPr>
          <p:spPr>
            <a:xfrm>
              <a:off x="820101" y="905576"/>
              <a:ext cx="4400822" cy="4392159"/>
            </a:xfrm>
            <a:custGeom>
              <a:avLst/>
              <a:gdLst/>
              <a:ahLst/>
              <a:cxnLst/>
              <a:rect l="l" t="t" r="r" b="b"/>
              <a:pathLst>
                <a:path w="4400822" h="4392159">
                  <a:moveTo>
                    <a:pt x="0" y="0"/>
                  </a:moveTo>
                  <a:lnTo>
                    <a:pt x="4400822" y="0"/>
                  </a:lnTo>
                  <a:lnTo>
                    <a:pt x="4400822" y="4392159"/>
                  </a:lnTo>
                  <a:lnTo>
                    <a:pt x="0" y="439215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9" name="Freeform 9"/>
            <p:cNvSpPr/>
            <p:nvPr/>
          </p:nvSpPr>
          <p:spPr>
            <a:xfrm rot="2096982">
              <a:off x="861207" y="864470"/>
              <a:ext cx="4400822" cy="4392159"/>
            </a:xfrm>
            <a:custGeom>
              <a:avLst/>
              <a:gdLst/>
              <a:ahLst/>
              <a:cxnLst/>
              <a:rect l="l" t="t" r="r" b="b"/>
              <a:pathLst>
                <a:path w="4400822" h="4392159">
                  <a:moveTo>
                    <a:pt x="0" y="0"/>
                  </a:moveTo>
                  <a:lnTo>
                    <a:pt x="4400822" y="0"/>
                  </a:lnTo>
                  <a:lnTo>
                    <a:pt x="4400822" y="4392159"/>
                  </a:lnTo>
                  <a:lnTo>
                    <a:pt x="0" y="439215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grpSp>
        <p:nvGrpSpPr>
          <p:cNvPr id="10" name="Group 10"/>
          <p:cNvGrpSpPr/>
          <p:nvPr/>
        </p:nvGrpSpPr>
        <p:grpSpPr>
          <a:xfrm>
            <a:off x="6847786" y="2750067"/>
            <a:ext cx="4592427" cy="4590824"/>
            <a:chOff x="0" y="0"/>
            <a:chExt cx="6123236" cy="6121098"/>
          </a:xfrm>
        </p:grpSpPr>
        <p:sp>
          <p:nvSpPr>
            <p:cNvPr id="11" name="Freeform 11"/>
            <p:cNvSpPr/>
            <p:nvPr/>
          </p:nvSpPr>
          <p:spPr>
            <a:xfrm>
              <a:off x="820101" y="905576"/>
              <a:ext cx="4400822" cy="4392159"/>
            </a:xfrm>
            <a:custGeom>
              <a:avLst/>
              <a:gdLst/>
              <a:ahLst/>
              <a:cxnLst/>
              <a:rect l="l" t="t" r="r" b="b"/>
              <a:pathLst>
                <a:path w="4400822" h="4392159">
                  <a:moveTo>
                    <a:pt x="0" y="0"/>
                  </a:moveTo>
                  <a:lnTo>
                    <a:pt x="4400822" y="0"/>
                  </a:lnTo>
                  <a:lnTo>
                    <a:pt x="4400822" y="4392159"/>
                  </a:lnTo>
                  <a:lnTo>
                    <a:pt x="0" y="439215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2" name="Freeform 12"/>
            <p:cNvSpPr/>
            <p:nvPr/>
          </p:nvSpPr>
          <p:spPr>
            <a:xfrm rot="2096982">
              <a:off x="861207" y="864470"/>
              <a:ext cx="4400822" cy="4392159"/>
            </a:xfrm>
            <a:custGeom>
              <a:avLst/>
              <a:gdLst/>
              <a:ahLst/>
              <a:cxnLst/>
              <a:rect l="l" t="t" r="r" b="b"/>
              <a:pathLst>
                <a:path w="4400822" h="4392159">
                  <a:moveTo>
                    <a:pt x="0" y="0"/>
                  </a:moveTo>
                  <a:lnTo>
                    <a:pt x="4400822" y="0"/>
                  </a:lnTo>
                  <a:lnTo>
                    <a:pt x="4400822" y="4392159"/>
                  </a:lnTo>
                  <a:lnTo>
                    <a:pt x="0" y="439215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grpSp>
        <p:nvGrpSpPr>
          <p:cNvPr id="13" name="Group 13"/>
          <p:cNvGrpSpPr/>
          <p:nvPr/>
        </p:nvGrpSpPr>
        <p:grpSpPr>
          <a:xfrm>
            <a:off x="11167637" y="2848088"/>
            <a:ext cx="4592427" cy="4590824"/>
            <a:chOff x="0" y="0"/>
            <a:chExt cx="6123236" cy="6121098"/>
          </a:xfrm>
        </p:grpSpPr>
        <p:sp>
          <p:nvSpPr>
            <p:cNvPr id="14" name="Freeform 14"/>
            <p:cNvSpPr/>
            <p:nvPr/>
          </p:nvSpPr>
          <p:spPr>
            <a:xfrm>
              <a:off x="820101" y="905576"/>
              <a:ext cx="4400822" cy="4392159"/>
            </a:xfrm>
            <a:custGeom>
              <a:avLst/>
              <a:gdLst/>
              <a:ahLst/>
              <a:cxnLst/>
              <a:rect l="l" t="t" r="r" b="b"/>
              <a:pathLst>
                <a:path w="4400822" h="4392159">
                  <a:moveTo>
                    <a:pt x="0" y="0"/>
                  </a:moveTo>
                  <a:lnTo>
                    <a:pt x="4400822" y="0"/>
                  </a:lnTo>
                  <a:lnTo>
                    <a:pt x="4400822" y="4392159"/>
                  </a:lnTo>
                  <a:lnTo>
                    <a:pt x="0" y="439215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5" name="Freeform 15"/>
            <p:cNvSpPr/>
            <p:nvPr/>
          </p:nvSpPr>
          <p:spPr>
            <a:xfrm rot="2096982">
              <a:off x="861207" y="864470"/>
              <a:ext cx="4400822" cy="4392159"/>
            </a:xfrm>
            <a:custGeom>
              <a:avLst/>
              <a:gdLst/>
              <a:ahLst/>
              <a:cxnLst/>
              <a:rect l="l" t="t" r="r" b="b"/>
              <a:pathLst>
                <a:path w="4400822" h="4392159">
                  <a:moveTo>
                    <a:pt x="0" y="0"/>
                  </a:moveTo>
                  <a:lnTo>
                    <a:pt x="4400822" y="0"/>
                  </a:lnTo>
                  <a:lnTo>
                    <a:pt x="4400822" y="4392159"/>
                  </a:lnTo>
                  <a:lnTo>
                    <a:pt x="0" y="439215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sp>
        <p:nvSpPr>
          <p:cNvPr id="16" name="TextBox 16"/>
          <p:cNvSpPr txBox="1"/>
          <p:nvPr/>
        </p:nvSpPr>
        <p:spPr>
          <a:xfrm>
            <a:off x="11327531" y="7129902"/>
            <a:ext cx="4272639" cy="665644"/>
          </a:xfrm>
          <a:prstGeom prst="rect">
            <a:avLst/>
          </a:prstGeom>
        </p:spPr>
        <p:txBody>
          <a:bodyPr lIns="0" tIns="0" rIns="0" bIns="0" rtlCol="0" anchor="t">
            <a:spAutoFit/>
          </a:bodyPr>
          <a:lstStyle/>
          <a:p>
            <a:pPr algn="ctr">
              <a:lnSpc>
                <a:spcPts val="2581"/>
              </a:lnSpc>
            </a:pPr>
            <a:r>
              <a:rPr lang="en-US" sz="2581">
                <a:solidFill>
                  <a:srgbClr val="FFF6E1"/>
                </a:solidFill>
                <a:latin typeface="Barlow Condensed"/>
                <a:ea typeface="Barlow Condensed"/>
                <a:cs typeface="Barlow Condensed"/>
                <a:sym typeface="Barlow Condensed"/>
              </a:rPr>
              <a:t>Prefer interactive travel experiences</a:t>
            </a:r>
          </a:p>
          <a:p>
            <a:pPr algn="ctr">
              <a:lnSpc>
                <a:spcPts val="2581"/>
              </a:lnSpc>
            </a:pPr>
            <a:endParaRPr lang="en-US" sz="2581">
              <a:solidFill>
                <a:srgbClr val="FFF6E1"/>
              </a:solidFill>
              <a:latin typeface="Barlow Condensed"/>
              <a:ea typeface="Barlow Condensed"/>
              <a:cs typeface="Barlow Condensed"/>
              <a:sym typeface="Barlow Condensed"/>
            </a:endParaRPr>
          </a:p>
        </p:txBody>
      </p:sp>
      <p:sp>
        <p:nvSpPr>
          <p:cNvPr id="17" name="Freeform 17"/>
          <p:cNvSpPr/>
          <p:nvPr/>
        </p:nvSpPr>
        <p:spPr>
          <a:xfrm rot="8625249">
            <a:off x="17171109" y="2999778"/>
            <a:ext cx="4074331" cy="2042258"/>
          </a:xfrm>
          <a:custGeom>
            <a:avLst/>
            <a:gdLst/>
            <a:ahLst/>
            <a:cxnLst/>
            <a:rect l="l" t="t" r="r" b="b"/>
            <a:pathLst>
              <a:path w="4074331" h="2042258">
                <a:moveTo>
                  <a:pt x="0" y="0"/>
                </a:moveTo>
                <a:lnTo>
                  <a:pt x="4074331" y="0"/>
                </a:lnTo>
                <a:lnTo>
                  <a:pt x="4074331" y="2042258"/>
                </a:lnTo>
                <a:lnTo>
                  <a:pt x="0" y="204225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9" name="Freeform 19"/>
          <p:cNvSpPr/>
          <p:nvPr/>
        </p:nvSpPr>
        <p:spPr>
          <a:xfrm rot="8625249">
            <a:off x="-1873463" y="2035575"/>
            <a:ext cx="4074331" cy="2042258"/>
          </a:xfrm>
          <a:custGeom>
            <a:avLst/>
            <a:gdLst/>
            <a:ahLst/>
            <a:cxnLst/>
            <a:rect l="l" t="t" r="r" b="b"/>
            <a:pathLst>
              <a:path w="4074331" h="2042258">
                <a:moveTo>
                  <a:pt x="0" y="0"/>
                </a:moveTo>
                <a:lnTo>
                  <a:pt x="4074331" y="0"/>
                </a:lnTo>
                <a:lnTo>
                  <a:pt x="4074331" y="2042258"/>
                </a:lnTo>
                <a:lnTo>
                  <a:pt x="0" y="204225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20" name="Freeform 20"/>
          <p:cNvSpPr/>
          <p:nvPr/>
        </p:nvSpPr>
        <p:spPr>
          <a:xfrm>
            <a:off x="3577480" y="3810895"/>
            <a:ext cx="2628883" cy="2547627"/>
          </a:xfrm>
          <a:custGeom>
            <a:avLst/>
            <a:gdLst/>
            <a:ahLst/>
            <a:cxnLst/>
            <a:rect l="l" t="t" r="r" b="b"/>
            <a:pathLst>
              <a:path w="2628883" h="2547627">
                <a:moveTo>
                  <a:pt x="0" y="0"/>
                </a:moveTo>
                <a:lnTo>
                  <a:pt x="2628884" y="0"/>
                </a:lnTo>
                <a:lnTo>
                  <a:pt x="2628884" y="2547627"/>
                </a:lnTo>
                <a:lnTo>
                  <a:pt x="0" y="25476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21" name="Freeform 21"/>
          <p:cNvSpPr/>
          <p:nvPr/>
        </p:nvSpPr>
        <p:spPr>
          <a:xfrm>
            <a:off x="7734869" y="4114800"/>
            <a:ext cx="2818263" cy="2057400"/>
          </a:xfrm>
          <a:custGeom>
            <a:avLst/>
            <a:gdLst/>
            <a:ahLst/>
            <a:cxnLst/>
            <a:rect l="l" t="t" r="r" b="b"/>
            <a:pathLst>
              <a:path w="2818263" h="2057400">
                <a:moveTo>
                  <a:pt x="0" y="0"/>
                </a:moveTo>
                <a:lnTo>
                  <a:pt x="2818262" y="0"/>
                </a:lnTo>
                <a:lnTo>
                  <a:pt x="2818262" y="2057400"/>
                </a:lnTo>
                <a:lnTo>
                  <a:pt x="0" y="205740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22" name="Freeform 22"/>
          <p:cNvSpPr/>
          <p:nvPr/>
        </p:nvSpPr>
        <p:spPr>
          <a:xfrm>
            <a:off x="12129452" y="4114800"/>
            <a:ext cx="2668797" cy="2057400"/>
          </a:xfrm>
          <a:custGeom>
            <a:avLst/>
            <a:gdLst/>
            <a:ahLst/>
            <a:cxnLst/>
            <a:rect l="l" t="t" r="r" b="b"/>
            <a:pathLst>
              <a:path w="2668797" h="2057400">
                <a:moveTo>
                  <a:pt x="0" y="0"/>
                </a:moveTo>
                <a:lnTo>
                  <a:pt x="2668798" y="0"/>
                </a:lnTo>
                <a:lnTo>
                  <a:pt x="2668798" y="2057400"/>
                </a:lnTo>
                <a:lnTo>
                  <a:pt x="0" y="205740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sp>
      <p:sp>
        <p:nvSpPr>
          <p:cNvPr id="23" name="TextBox 23"/>
          <p:cNvSpPr txBox="1"/>
          <p:nvPr/>
        </p:nvSpPr>
        <p:spPr>
          <a:xfrm>
            <a:off x="2595709" y="7129902"/>
            <a:ext cx="3967112" cy="665644"/>
          </a:xfrm>
          <a:prstGeom prst="rect">
            <a:avLst/>
          </a:prstGeom>
        </p:spPr>
        <p:txBody>
          <a:bodyPr lIns="0" tIns="0" rIns="0" bIns="0" rtlCol="0" anchor="t">
            <a:spAutoFit/>
          </a:bodyPr>
          <a:lstStyle/>
          <a:p>
            <a:pPr algn="ctr">
              <a:lnSpc>
                <a:spcPts val="2581"/>
              </a:lnSpc>
            </a:pPr>
            <a:r>
              <a:rPr lang="en-US" sz="2581">
                <a:solidFill>
                  <a:srgbClr val="FFF6E1"/>
                </a:solidFill>
                <a:latin typeface="Barlow Condensed"/>
                <a:ea typeface="Barlow Condensed"/>
                <a:cs typeface="Barlow Condensed"/>
                <a:sym typeface="Barlow Condensed"/>
              </a:rPr>
              <a:t>International travellers and tourists</a:t>
            </a:r>
          </a:p>
          <a:p>
            <a:pPr algn="ctr">
              <a:lnSpc>
                <a:spcPts val="2581"/>
              </a:lnSpc>
            </a:pPr>
            <a:endParaRPr lang="en-US" sz="2581">
              <a:solidFill>
                <a:srgbClr val="FFF6E1"/>
              </a:solidFill>
              <a:latin typeface="Barlow Condensed"/>
              <a:ea typeface="Barlow Condensed"/>
              <a:cs typeface="Barlow Condensed"/>
              <a:sym typeface="Barlow Condensed"/>
            </a:endParaRPr>
          </a:p>
        </p:txBody>
      </p:sp>
      <p:sp>
        <p:nvSpPr>
          <p:cNvPr id="24" name="TextBox 24"/>
          <p:cNvSpPr txBox="1"/>
          <p:nvPr/>
        </p:nvSpPr>
        <p:spPr>
          <a:xfrm>
            <a:off x="7062239" y="7124355"/>
            <a:ext cx="4163522" cy="958379"/>
          </a:xfrm>
          <a:prstGeom prst="rect">
            <a:avLst/>
          </a:prstGeom>
        </p:spPr>
        <p:txBody>
          <a:bodyPr lIns="0" tIns="0" rIns="0" bIns="0" rtlCol="0" anchor="t">
            <a:spAutoFit/>
          </a:bodyPr>
          <a:lstStyle/>
          <a:p>
            <a:pPr algn="ctr">
              <a:lnSpc>
                <a:spcPts val="2581"/>
              </a:lnSpc>
            </a:pPr>
            <a:r>
              <a:rPr lang="en-US" sz="2581" dirty="0">
                <a:solidFill>
                  <a:srgbClr val="FFF6E1"/>
                </a:solidFill>
                <a:latin typeface="Barlow Condensed"/>
                <a:ea typeface="Barlow Condensed"/>
                <a:cs typeface="Barlow Condensed"/>
                <a:sym typeface="Barlow Condensed"/>
              </a:rPr>
              <a:t>Interested in Welsh culture and heritage</a:t>
            </a:r>
          </a:p>
          <a:p>
            <a:pPr algn="ctr">
              <a:lnSpc>
                <a:spcPts val="2381"/>
              </a:lnSpc>
            </a:pPr>
            <a:endParaRPr lang="en-US" sz="2581" dirty="0">
              <a:solidFill>
                <a:srgbClr val="FFF6E1"/>
              </a:solidFill>
              <a:latin typeface="Barlow Condensed"/>
              <a:ea typeface="Barlow Condensed"/>
              <a:cs typeface="Barlow Condensed"/>
              <a:sym typeface="Barlow Condensed"/>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245D55"/>
        </a:solidFill>
        <a:effectLst/>
      </p:bgPr>
    </p:bg>
    <p:spTree>
      <p:nvGrpSpPr>
        <p:cNvPr id="1" name=""/>
        <p:cNvGrpSpPr/>
        <p:nvPr/>
      </p:nvGrpSpPr>
      <p:grpSpPr>
        <a:xfrm>
          <a:off x="0" y="0"/>
          <a:ext cx="0" cy="0"/>
          <a:chOff x="0" y="0"/>
          <a:chExt cx="0" cy="0"/>
        </a:xfrm>
      </p:grpSpPr>
      <p:grpSp>
        <p:nvGrpSpPr>
          <p:cNvPr id="2" name="Group 2"/>
          <p:cNvGrpSpPr/>
          <p:nvPr/>
        </p:nvGrpSpPr>
        <p:grpSpPr>
          <a:xfrm>
            <a:off x="-492122" y="-497514"/>
            <a:ext cx="19272243" cy="11282028"/>
            <a:chOff x="0" y="0"/>
            <a:chExt cx="25696325" cy="15042704"/>
          </a:xfrm>
        </p:grpSpPr>
        <p:sp>
          <p:nvSpPr>
            <p:cNvPr id="3" name="Freeform 3"/>
            <p:cNvSpPr/>
            <p:nvPr/>
          </p:nvSpPr>
          <p:spPr>
            <a:xfrm rot="5400000">
              <a:off x="7063886" y="-7063886"/>
              <a:ext cx="11568552" cy="25696325"/>
            </a:xfrm>
            <a:custGeom>
              <a:avLst/>
              <a:gdLst/>
              <a:ahLst/>
              <a:cxnLst/>
              <a:rect l="l" t="t" r="r" b="b"/>
              <a:pathLst>
                <a:path w="11568552" h="25696325">
                  <a:moveTo>
                    <a:pt x="0" y="0"/>
                  </a:moveTo>
                  <a:lnTo>
                    <a:pt x="11568552" y="0"/>
                  </a:lnTo>
                  <a:lnTo>
                    <a:pt x="11568552" y="25696324"/>
                  </a:lnTo>
                  <a:lnTo>
                    <a:pt x="0" y="25696324"/>
                  </a:lnTo>
                  <a:lnTo>
                    <a:pt x="0" y="0"/>
                  </a:lnTo>
                  <a:close/>
                </a:path>
              </a:pathLst>
            </a:custGeom>
            <a:blipFill>
              <a:blip r:embed="rId3">
                <a:extLst>
                  <a:ext uri="{96DAC541-7B7A-43D3-8B79-37D633B846F1}">
                    <asvg:svgBlip xmlns:asvg="http://schemas.microsoft.com/office/drawing/2016/SVG/main" r:embed="rId4"/>
                  </a:ext>
                </a:extLst>
              </a:blip>
              <a:stretch>
                <a:fillRect r="-14291"/>
              </a:stretch>
            </a:blipFill>
          </p:spPr>
        </p:sp>
        <p:sp>
          <p:nvSpPr>
            <p:cNvPr id="4" name="Freeform 4"/>
            <p:cNvSpPr/>
            <p:nvPr/>
          </p:nvSpPr>
          <p:spPr>
            <a:xfrm rot="5400000" flipV="1">
              <a:off x="9366235" y="-1287386"/>
              <a:ext cx="6963855" cy="25696325"/>
            </a:xfrm>
            <a:custGeom>
              <a:avLst/>
              <a:gdLst/>
              <a:ahLst/>
              <a:cxnLst/>
              <a:rect l="l" t="t" r="r" b="b"/>
              <a:pathLst>
                <a:path w="6963855" h="25696325">
                  <a:moveTo>
                    <a:pt x="0" y="25696325"/>
                  </a:moveTo>
                  <a:lnTo>
                    <a:pt x="6963855" y="25696325"/>
                  </a:lnTo>
                  <a:lnTo>
                    <a:pt x="6963855" y="0"/>
                  </a:lnTo>
                  <a:lnTo>
                    <a:pt x="0" y="0"/>
                  </a:lnTo>
                  <a:lnTo>
                    <a:pt x="0" y="25696325"/>
                  </a:lnTo>
                  <a:close/>
                </a:path>
              </a:pathLst>
            </a:custGeom>
            <a:blipFill>
              <a:blip r:embed="rId3">
                <a:extLst>
                  <a:ext uri="{96DAC541-7B7A-43D3-8B79-37D633B846F1}">
                    <asvg:svgBlip xmlns:asvg="http://schemas.microsoft.com/office/drawing/2016/SVG/main" r:embed="rId4"/>
                  </a:ext>
                </a:extLst>
              </a:blip>
              <a:stretch>
                <a:fillRect l="-89865"/>
              </a:stretch>
            </a:blipFill>
          </p:spPr>
        </p:sp>
      </p:grpSp>
      <p:sp>
        <p:nvSpPr>
          <p:cNvPr id="5" name="Freeform 5"/>
          <p:cNvSpPr/>
          <p:nvPr/>
        </p:nvSpPr>
        <p:spPr>
          <a:xfrm>
            <a:off x="4969209" y="2189108"/>
            <a:ext cx="7781682" cy="2136425"/>
          </a:xfrm>
          <a:custGeom>
            <a:avLst/>
            <a:gdLst/>
            <a:ahLst/>
            <a:cxnLst/>
            <a:rect l="l" t="t" r="r" b="b"/>
            <a:pathLst>
              <a:path w="7781682" h="2136425">
                <a:moveTo>
                  <a:pt x="0" y="0"/>
                </a:moveTo>
                <a:lnTo>
                  <a:pt x="7781682" y="0"/>
                </a:lnTo>
                <a:lnTo>
                  <a:pt x="7781682" y="2136425"/>
                </a:lnTo>
                <a:lnTo>
                  <a:pt x="0" y="213642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TextBox 6"/>
          <p:cNvSpPr txBox="1"/>
          <p:nvPr/>
        </p:nvSpPr>
        <p:spPr>
          <a:xfrm>
            <a:off x="4969209" y="2546127"/>
            <a:ext cx="7999428" cy="2042360"/>
          </a:xfrm>
          <a:prstGeom prst="rect">
            <a:avLst/>
          </a:prstGeom>
        </p:spPr>
        <p:txBody>
          <a:bodyPr lIns="0" tIns="0" rIns="0" bIns="0" rtlCol="0" anchor="t">
            <a:spAutoFit/>
          </a:bodyPr>
          <a:lstStyle/>
          <a:p>
            <a:pPr algn="ctr">
              <a:lnSpc>
                <a:spcPts val="8178"/>
              </a:lnSpc>
            </a:pPr>
            <a:r>
              <a:rPr lang="en-US" sz="5842" spc="584">
                <a:solidFill>
                  <a:srgbClr val="FFF6E1"/>
                </a:solidFill>
                <a:latin typeface="Brightwall"/>
                <a:ea typeface="Brightwall"/>
                <a:cs typeface="Brightwall"/>
                <a:sym typeface="Brightwall"/>
              </a:rPr>
              <a:t>Competitive analysis</a:t>
            </a:r>
          </a:p>
          <a:p>
            <a:pPr algn="ctr">
              <a:lnSpc>
                <a:spcPts val="8178"/>
              </a:lnSpc>
              <a:spcBef>
                <a:spcPct val="0"/>
              </a:spcBef>
            </a:pPr>
            <a:endParaRPr lang="en-US" sz="5842" spc="584">
              <a:solidFill>
                <a:srgbClr val="FFF6E1"/>
              </a:solidFill>
              <a:latin typeface="Brightwall"/>
              <a:ea typeface="Brightwall"/>
              <a:cs typeface="Brightwall"/>
              <a:sym typeface="Brightwall"/>
            </a:endParaRPr>
          </a:p>
        </p:txBody>
      </p:sp>
      <p:grpSp>
        <p:nvGrpSpPr>
          <p:cNvPr id="7" name="Group 7"/>
          <p:cNvGrpSpPr/>
          <p:nvPr/>
        </p:nvGrpSpPr>
        <p:grpSpPr>
          <a:xfrm rot="685191">
            <a:off x="13564653" y="912989"/>
            <a:ext cx="3741572" cy="3898693"/>
            <a:chOff x="0" y="0"/>
            <a:chExt cx="4988763" cy="5198257"/>
          </a:xfrm>
        </p:grpSpPr>
        <p:sp>
          <p:nvSpPr>
            <p:cNvPr id="8" name="Freeform 8"/>
            <p:cNvSpPr/>
            <p:nvPr/>
          </p:nvSpPr>
          <p:spPr>
            <a:xfrm>
              <a:off x="668158" y="737797"/>
              <a:ext cx="3585466" cy="3578408"/>
            </a:xfrm>
            <a:custGeom>
              <a:avLst/>
              <a:gdLst/>
              <a:ahLst/>
              <a:cxnLst/>
              <a:rect l="l" t="t" r="r" b="b"/>
              <a:pathLst>
                <a:path w="3585466" h="3578408">
                  <a:moveTo>
                    <a:pt x="0" y="0"/>
                  </a:moveTo>
                  <a:lnTo>
                    <a:pt x="3585466" y="0"/>
                  </a:lnTo>
                  <a:lnTo>
                    <a:pt x="3585466" y="3578408"/>
                  </a:lnTo>
                  <a:lnTo>
                    <a:pt x="0" y="357840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9" name="Freeform 9"/>
            <p:cNvSpPr/>
            <p:nvPr/>
          </p:nvSpPr>
          <p:spPr>
            <a:xfrm rot="2096982">
              <a:off x="701648" y="704306"/>
              <a:ext cx="3585466" cy="3578408"/>
            </a:xfrm>
            <a:custGeom>
              <a:avLst/>
              <a:gdLst/>
              <a:ahLst/>
              <a:cxnLst/>
              <a:rect l="l" t="t" r="r" b="b"/>
              <a:pathLst>
                <a:path w="3585466" h="3578408">
                  <a:moveTo>
                    <a:pt x="0" y="0"/>
                  </a:moveTo>
                  <a:lnTo>
                    <a:pt x="3585467" y="0"/>
                  </a:lnTo>
                  <a:lnTo>
                    <a:pt x="3585467" y="3578409"/>
                  </a:lnTo>
                  <a:lnTo>
                    <a:pt x="0" y="357840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0" name="Freeform 10"/>
            <p:cNvSpPr/>
            <p:nvPr/>
          </p:nvSpPr>
          <p:spPr>
            <a:xfrm>
              <a:off x="2352062" y="2673731"/>
              <a:ext cx="2202578" cy="1104042"/>
            </a:xfrm>
            <a:custGeom>
              <a:avLst/>
              <a:gdLst/>
              <a:ahLst/>
              <a:cxnLst/>
              <a:rect l="l" t="t" r="r" b="b"/>
              <a:pathLst>
                <a:path w="2202578" h="1104042">
                  <a:moveTo>
                    <a:pt x="0" y="0"/>
                  </a:moveTo>
                  <a:lnTo>
                    <a:pt x="2202578" y="0"/>
                  </a:lnTo>
                  <a:lnTo>
                    <a:pt x="2202578" y="1104042"/>
                  </a:lnTo>
                  <a:lnTo>
                    <a:pt x="0" y="110404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1" name="Freeform 11"/>
            <p:cNvSpPr/>
            <p:nvPr/>
          </p:nvSpPr>
          <p:spPr>
            <a:xfrm>
              <a:off x="456285" y="1206294"/>
              <a:ext cx="2202578" cy="1104042"/>
            </a:xfrm>
            <a:custGeom>
              <a:avLst/>
              <a:gdLst/>
              <a:ahLst/>
              <a:cxnLst/>
              <a:rect l="l" t="t" r="r" b="b"/>
              <a:pathLst>
                <a:path w="2202578" h="1104042">
                  <a:moveTo>
                    <a:pt x="0" y="0"/>
                  </a:moveTo>
                  <a:lnTo>
                    <a:pt x="2202578" y="0"/>
                  </a:lnTo>
                  <a:lnTo>
                    <a:pt x="2202578" y="1104043"/>
                  </a:lnTo>
                  <a:lnTo>
                    <a:pt x="0" y="110404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2" name="Freeform 12"/>
            <p:cNvSpPr/>
            <p:nvPr/>
          </p:nvSpPr>
          <p:spPr>
            <a:xfrm>
              <a:off x="1146719" y="1007786"/>
              <a:ext cx="2749997" cy="4190472"/>
            </a:xfrm>
            <a:custGeom>
              <a:avLst/>
              <a:gdLst/>
              <a:ahLst/>
              <a:cxnLst/>
              <a:rect l="l" t="t" r="r" b="b"/>
              <a:pathLst>
                <a:path w="2749997" h="4190472">
                  <a:moveTo>
                    <a:pt x="0" y="0"/>
                  </a:moveTo>
                  <a:lnTo>
                    <a:pt x="2749997" y="0"/>
                  </a:lnTo>
                  <a:lnTo>
                    <a:pt x="2749997" y="4190471"/>
                  </a:lnTo>
                  <a:lnTo>
                    <a:pt x="0" y="4190471"/>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grpSp>
      <p:sp>
        <p:nvSpPr>
          <p:cNvPr id="13" name="Freeform 13"/>
          <p:cNvSpPr/>
          <p:nvPr/>
        </p:nvSpPr>
        <p:spPr>
          <a:xfrm rot="8680000">
            <a:off x="-2638506" y="8491169"/>
            <a:ext cx="3899447" cy="1954598"/>
          </a:xfrm>
          <a:custGeom>
            <a:avLst/>
            <a:gdLst/>
            <a:ahLst/>
            <a:cxnLst/>
            <a:rect l="l" t="t" r="r" b="b"/>
            <a:pathLst>
              <a:path w="3899447" h="1954598">
                <a:moveTo>
                  <a:pt x="0" y="0"/>
                </a:moveTo>
                <a:lnTo>
                  <a:pt x="3899447" y="0"/>
                </a:lnTo>
                <a:lnTo>
                  <a:pt x="3899447" y="1954597"/>
                </a:lnTo>
                <a:lnTo>
                  <a:pt x="0" y="1954597"/>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sp>
      <p:grpSp>
        <p:nvGrpSpPr>
          <p:cNvPr id="14" name="Group 14"/>
          <p:cNvGrpSpPr/>
          <p:nvPr/>
        </p:nvGrpSpPr>
        <p:grpSpPr>
          <a:xfrm rot="-724426">
            <a:off x="985906" y="935108"/>
            <a:ext cx="4067326" cy="4065906"/>
            <a:chOff x="0" y="0"/>
            <a:chExt cx="5423102" cy="5421208"/>
          </a:xfrm>
        </p:grpSpPr>
        <p:sp>
          <p:nvSpPr>
            <p:cNvPr id="15" name="Freeform 15"/>
            <p:cNvSpPr/>
            <p:nvPr/>
          </p:nvSpPr>
          <p:spPr>
            <a:xfrm>
              <a:off x="726330" y="802032"/>
              <a:ext cx="3897629" cy="3889957"/>
            </a:xfrm>
            <a:custGeom>
              <a:avLst/>
              <a:gdLst/>
              <a:ahLst/>
              <a:cxnLst/>
              <a:rect l="l" t="t" r="r" b="b"/>
              <a:pathLst>
                <a:path w="3897629" h="3889957">
                  <a:moveTo>
                    <a:pt x="0" y="0"/>
                  </a:moveTo>
                  <a:lnTo>
                    <a:pt x="3897629" y="0"/>
                  </a:lnTo>
                  <a:lnTo>
                    <a:pt x="3897629" y="3889957"/>
                  </a:lnTo>
                  <a:lnTo>
                    <a:pt x="0" y="388995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6" name="Freeform 16"/>
            <p:cNvSpPr/>
            <p:nvPr/>
          </p:nvSpPr>
          <p:spPr>
            <a:xfrm rot="2096982">
              <a:off x="762736" y="765626"/>
              <a:ext cx="3897629" cy="3889957"/>
            </a:xfrm>
            <a:custGeom>
              <a:avLst/>
              <a:gdLst/>
              <a:ahLst/>
              <a:cxnLst/>
              <a:rect l="l" t="t" r="r" b="b"/>
              <a:pathLst>
                <a:path w="3897629" h="3889957">
                  <a:moveTo>
                    <a:pt x="0" y="0"/>
                  </a:moveTo>
                  <a:lnTo>
                    <a:pt x="3897629" y="0"/>
                  </a:lnTo>
                  <a:lnTo>
                    <a:pt x="3897629" y="3889956"/>
                  </a:lnTo>
                  <a:lnTo>
                    <a:pt x="0" y="388995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7" name="Freeform 17"/>
            <p:cNvSpPr/>
            <p:nvPr/>
          </p:nvSpPr>
          <p:spPr>
            <a:xfrm>
              <a:off x="2556841" y="2906515"/>
              <a:ext cx="2394342" cy="1200164"/>
            </a:xfrm>
            <a:custGeom>
              <a:avLst/>
              <a:gdLst/>
              <a:ahLst/>
              <a:cxnLst/>
              <a:rect l="l" t="t" r="r" b="b"/>
              <a:pathLst>
                <a:path w="2394342" h="1200164">
                  <a:moveTo>
                    <a:pt x="0" y="0"/>
                  </a:moveTo>
                  <a:lnTo>
                    <a:pt x="2394342" y="0"/>
                  </a:lnTo>
                  <a:lnTo>
                    <a:pt x="2394342" y="1200163"/>
                  </a:lnTo>
                  <a:lnTo>
                    <a:pt x="0" y="120016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8" name="Freeform 18"/>
            <p:cNvSpPr/>
            <p:nvPr/>
          </p:nvSpPr>
          <p:spPr>
            <a:xfrm>
              <a:off x="496010" y="1311318"/>
              <a:ext cx="2394342" cy="1200164"/>
            </a:xfrm>
            <a:custGeom>
              <a:avLst/>
              <a:gdLst/>
              <a:ahLst/>
              <a:cxnLst/>
              <a:rect l="l" t="t" r="r" b="b"/>
              <a:pathLst>
                <a:path w="2394342" h="1200164">
                  <a:moveTo>
                    <a:pt x="0" y="0"/>
                  </a:moveTo>
                  <a:lnTo>
                    <a:pt x="2394342" y="0"/>
                  </a:lnTo>
                  <a:lnTo>
                    <a:pt x="2394342" y="1200164"/>
                  </a:lnTo>
                  <a:lnTo>
                    <a:pt x="0" y="120016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9" name="Freeform 19"/>
            <p:cNvSpPr/>
            <p:nvPr/>
          </p:nvSpPr>
          <p:spPr>
            <a:xfrm rot="-105584">
              <a:off x="1599614" y="246477"/>
              <a:ext cx="2223874" cy="4928253"/>
            </a:xfrm>
            <a:custGeom>
              <a:avLst/>
              <a:gdLst/>
              <a:ahLst/>
              <a:cxnLst/>
              <a:rect l="l" t="t" r="r" b="b"/>
              <a:pathLst>
                <a:path w="2223874" h="4928253">
                  <a:moveTo>
                    <a:pt x="0" y="0"/>
                  </a:moveTo>
                  <a:lnTo>
                    <a:pt x="2223874" y="0"/>
                  </a:lnTo>
                  <a:lnTo>
                    <a:pt x="2223874" y="4928254"/>
                  </a:lnTo>
                  <a:lnTo>
                    <a:pt x="0" y="4928254"/>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sp>
      </p:grpSp>
      <p:sp>
        <p:nvSpPr>
          <p:cNvPr id="20" name="TextBox 20"/>
          <p:cNvSpPr txBox="1"/>
          <p:nvPr/>
        </p:nvSpPr>
        <p:spPr>
          <a:xfrm>
            <a:off x="3979445" y="4560094"/>
            <a:ext cx="10329111" cy="2286346"/>
          </a:xfrm>
          <a:prstGeom prst="rect">
            <a:avLst/>
          </a:prstGeom>
        </p:spPr>
        <p:txBody>
          <a:bodyPr lIns="0" tIns="0" rIns="0" bIns="0" rtlCol="0" anchor="t">
            <a:spAutoFit/>
          </a:bodyPr>
          <a:lstStyle/>
          <a:p>
            <a:pPr algn="just">
              <a:lnSpc>
                <a:spcPts val="3384"/>
              </a:lnSpc>
            </a:pPr>
            <a:r>
              <a:rPr lang="en-US" sz="2197">
                <a:solidFill>
                  <a:srgbClr val="FFF3D9"/>
                </a:solidFill>
                <a:latin typeface="Cakerolli"/>
                <a:ea typeface="Cakerolli"/>
                <a:cs typeface="Cakerolli"/>
                <a:sym typeface="Cakerolli"/>
              </a:rPr>
              <a:t>As the demand for interactive and experiential tourism is increasing within the hospitality industry, more events similar to “Year of Croeso 2025” have been proposed to take place. </a:t>
            </a:r>
          </a:p>
          <a:p>
            <a:pPr algn="just">
              <a:lnSpc>
                <a:spcPts val="3384"/>
              </a:lnSpc>
            </a:pPr>
            <a:endParaRPr lang="en-US" sz="2197">
              <a:solidFill>
                <a:srgbClr val="FFF3D9"/>
              </a:solidFill>
              <a:latin typeface="Cakerolli"/>
              <a:ea typeface="Cakerolli"/>
              <a:cs typeface="Cakerolli"/>
              <a:sym typeface="Cakerolli"/>
            </a:endParaRPr>
          </a:p>
          <a:p>
            <a:pPr algn="just">
              <a:lnSpc>
                <a:spcPts val="3384"/>
              </a:lnSpc>
            </a:pPr>
            <a:endParaRPr lang="en-US" sz="2197">
              <a:solidFill>
                <a:srgbClr val="FFF3D9"/>
              </a:solidFill>
              <a:latin typeface="Cakerolli"/>
              <a:ea typeface="Cakerolli"/>
              <a:cs typeface="Cakerolli"/>
              <a:sym typeface="Cakerolli"/>
            </a:endParaRPr>
          </a:p>
        </p:txBody>
      </p:sp>
      <p:sp>
        <p:nvSpPr>
          <p:cNvPr id="21" name="TextBox 21"/>
          <p:cNvSpPr txBox="1"/>
          <p:nvPr/>
        </p:nvSpPr>
        <p:spPr>
          <a:xfrm>
            <a:off x="5178223" y="6342884"/>
            <a:ext cx="7931554" cy="503556"/>
          </a:xfrm>
          <a:prstGeom prst="rect">
            <a:avLst/>
          </a:prstGeom>
        </p:spPr>
        <p:txBody>
          <a:bodyPr lIns="0" tIns="0" rIns="0" bIns="0" rtlCol="0" anchor="t">
            <a:spAutoFit/>
          </a:bodyPr>
          <a:lstStyle/>
          <a:p>
            <a:pPr algn="ctr">
              <a:lnSpc>
                <a:spcPts val="3700"/>
              </a:lnSpc>
            </a:pPr>
            <a:r>
              <a:rPr lang="en-US" sz="3700">
                <a:solidFill>
                  <a:srgbClr val="FFF6E1"/>
                </a:solidFill>
                <a:latin typeface="Barlow Condensed"/>
                <a:ea typeface="Barlow Condensed"/>
                <a:cs typeface="Barlow Condensed"/>
                <a:sym typeface="Barlow Condensed"/>
              </a:rPr>
              <a:t>The competition for this event is moderate.</a:t>
            </a:r>
          </a:p>
        </p:txBody>
      </p:sp>
      <p:sp>
        <p:nvSpPr>
          <p:cNvPr id="22" name="TextBox 22"/>
          <p:cNvSpPr txBox="1"/>
          <p:nvPr/>
        </p:nvSpPr>
        <p:spPr>
          <a:xfrm>
            <a:off x="5878232" y="7084565"/>
            <a:ext cx="5963636" cy="1857721"/>
          </a:xfrm>
          <a:prstGeom prst="rect">
            <a:avLst/>
          </a:prstGeom>
        </p:spPr>
        <p:txBody>
          <a:bodyPr lIns="0" tIns="0" rIns="0" bIns="0" rtlCol="0" anchor="t">
            <a:spAutoFit/>
          </a:bodyPr>
          <a:lstStyle/>
          <a:p>
            <a:pPr algn="ctr">
              <a:lnSpc>
                <a:spcPts val="3384"/>
              </a:lnSpc>
            </a:pPr>
            <a:r>
              <a:rPr lang="en-US" sz="2197">
                <a:solidFill>
                  <a:srgbClr val="FFF3D9"/>
                </a:solidFill>
                <a:latin typeface="Cakerolli"/>
                <a:ea typeface="Cakerolli"/>
                <a:cs typeface="Cakerolli"/>
                <a:sym typeface="Cakerolli"/>
              </a:rPr>
              <a:t>Key competitors – </a:t>
            </a:r>
          </a:p>
          <a:p>
            <a:pPr algn="ctr">
              <a:lnSpc>
                <a:spcPts val="3384"/>
              </a:lnSpc>
            </a:pPr>
            <a:r>
              <a:rPr lang="en-US" sz="2197">
                <a:solidFill>
                  <a:srgbClr val="FFF3D9"/>
                </a:solidFill>
                <a:latin typeface="Cakerolli"/>
                <a:ea typeface="Cakerolli"/>
                <a:cs typeface="Cakerolli"/>
                <a:sym typeface="Cakerolli"/>
              </a:rPr>
              <a:t>·Gwyl Cymru</a:t>
            </a:r>
          </a:p>
          <a:p>
            <a:pPr algn="ctr">
              <a:lnSpc>
                <a:spcPts val="3384"/>
              </a:lnSpc>
            </a:pPr>
            <a:r>
              <a:rPr lang="en-US" sz="2197">
                <a:solidFill>
                  <a:srgbClr val="FFF3D9"/>
                </a:solidFill>
                <a:latin typeface="Cakerolli"/>
                <a:ea typeface="Cakerolli"/>
                <a:cs typeface="Cakerolli"/>
                <a:sym typeface="Cakerolli"/>
              </a:rPr>
              <a:t>·Eisteddfod</a:t>
            </a:r>
          </a:p>
          <a:p>
            <a:pPr algn="ctr">
              <a:lnSpc>
                <a:spcPts val="3384"/>
              </a:lnSpc>
            </a:pPr>
            <a:r>
              <a:rPr lang="en-US" sz="2197">
                <a:solidFill>
                  <a:srgbClr val="FFF3D9"/>
                </a:solidFill>
                <a:latin typeface="Cakerolli"/>
                <a:ea typeface="Cakerolli"/>
                <a:cs typeface="Cakerolli"/>
                <a:sym typeface="Cakerolli"/>
              </a:rPr>
              <a:t>·Hay Festival</a:t>
            </a:r>
          </a:p>
        </p:txBody>
      </p:sp>
      <p:sp>
        <p:nvSpPr>
          <p:cNvPr id="23" name="Freeform 23"/>
          <p:cNvSpPr/>
          <p:nvPr/>
        </p:nvSpPr>
        <p:spPr>
          <a:xfrm rot="8680000">
            <a:off x="17155170" y="3870653"/>
            <a:ext cx="3714348" cy="1861817"/>
          </a:xfrm>
          <a:custGeom>
            <a:avLst/>
            <a:gdLst/>
            <a:ahLst/>
            <a:cxnLst/>
            <a:rect l="l" t="t" r="r" b="b"/>
            <a:pathLst>
              <a:path w="3714348" h="1861817">
                <a:moveTo>
                  <a:pt x="0" y="0"/>
                </a:moveTo>
                <a:lnTo>
                  <a:pt x="3714348" y="0"/>
                </a:lnTo>
                <a:lnTo>
                  <a:pt x="3714348" y="1861817"/>
                </a:lnTo>
                <a:lnTo>
                  <a:pt x="0" y="1861817"/>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502739"/>
        </a:solidFill>
        <a:effectLst/>
      </p:bgPr>
    </p:bg>
    <p:spTree>
      <p:nvGrpSpPr>
        <p:cNvPr id="1" name=""/>
        <p:cNvGrpSpPr/>
        <p:nvPr/>
      </p:nvGrpSpPr>
      <p:grpSpPr>
        <a:xfrm>
          <a:off x="0" y="0"/>
          <a:ext cx="0" cy="0"/>
          <a:chOff x="0" y="0"/>
          <a:chExt cx="0" cy="0"/>
        </a:xfrm>
      </p:grpSpPr>
      <p:grpSp>
        <p:nvGrpSpPr>
          <p:cNvPr id="2" name="Group 2"/>
          <p:cNvGrpSpPr/>
          <p:nvPr/>
        </p:nvGrpSpPr>
        <p:grpSpPr>
          <a:xfrm>
            <a:off x="-492122" y="-497514"/>
            <a:ext cx="19272243" cy="11282028"/>
            <a:chOff x="0" y="0"/>
            <a:chExt cx="25696325" cy="15042704"/>
          </a:xfrm>
        </p:grpSpPr>
        <p:sp>
          <p:nvSpPr>
            <p:cNvPr id="3" name="Freeform 3"/>
            <p:cNvSpPr/>
            <p:nvPr/>
          </p:nvSpPr>
          <p:spPr>
            <a:xfrm rot="5400000">
              <a:off x="7079491" y="-7079491"/>
              <a:ext cx="11476402" cy="25635384"/>
            </a:xfrm>
            <a:custGeom>
              <a:avLst/>
              <a:gdLst/>
              <a:ahLst/>
              <a:cxnLst/>
              <a:rect l="l" t="t" r="r" b="b"/>
              <a:pathLst>
                <a:path w="11476402" h="25635384">
                  <a:moveTo>
                    <a:pt x="0" y="0"/>
                  </a:moveTo>
                  <a:lnTo>
                    <a:pt x="11476402" y="0"/>
                  </a:lnTo>
                  <a:lnTo>
                    <a:pt x="11476402" y="25635384"/>
                  </a:lnTo>
                  <a:lnTo>
                    <a:pt x="0" y="25635384"/>
                  </a:lnTo>
                  <a:lnTo>
                    <a:pt x="0" y="0"/>
                  </a:lnTo>
                  <a:close/>
                </a:path>
              </a:pathLst>
            </a:custGeom>
            <a:blipFill>
              <a:blip r:embed="rId3">
                <a:extLst>
                  <a:ext uri="{96DAC541-7B7A-43D3-8B79-37D633B846F1}">
                    <asvg:svgBlip xmlns:asvg="http://schemas.microsoft.com/office/drawing/2016/SVG/main" r:embed="rId4"/>
                  </a:ext>
                </a:extLst>
              </a:blip>
              <a:stretch>
                <a:fillRect t="-237" r="-15209"/>
              </a:stretch>
            </a:blipFill>
          </p:spPr>
        </p:sp>
        <p:sp>
          <p:nvSpPr>
            <p:cNvPr id="4" name="Freeform 4"/>
            <p:cNvSpPr/>
            <p:nvPr/>
          </p:nvSpPr>
          <p:spPr>
            <a:xfrm rot="5400000" flipV="1">
              <a:off x="9366235" y="-1287386"/>
              <a:ext cx="6963855" cy="25696325"/>
            </a:xfrm>
            <a:custGeom>
              <a:avLst/>
              <a:gdLst/>
              <a:ahLst/>
              <a:cxnLst/>
              <a:rect l="l" t="t" r="r" b="b"/>
              <a:pathLst>
                <a:path w="6963855" h="25696325">
                  <a:moveTo>
                    <a:pt x="0" y="25696325"/>
                  </a:moveTo>
                  <a:lnTo>
                    <a:pt x="6963855" y="25696325"/>
                  </a:lnTo>
                  <a:lnTo>
                    <a:pt x="6963855" y="0"/>
                  </a:lnTo>
                  <a:lnTo>
                    <a:pt x="0" y="0"/>
                  </a:lnTo>
                  <a:lnTo>
                    <a:pt x="0" y="25696325"/>
                  </a:lnTo>
                  <a:close/>
                </a:path>
              </a:pathLst>
            </a:custGeom>
            <a:blipFill>
              <a:blip r:embed="rId3">
                <a:extLst>
                  <a:ext uri="{96DAC541-7B7A-43D3-8B79-37D633B846F1}">
                    <asvg:svgBlip xmlns:asvg="http://schemas.microsoft.com/office/drawing/2016/SVG/main" r:embed="rId4"/>
                  </a:ext>
                </a:extLst>
              </a:blip>
              <a:stretch>
                <a:fillRect l="-89865"/>
              </a:stretch>
            </a:blipFill>
          </p:spPr>
        </p:sp>
      </p:grpSp>
      <p:sp>
        <p:nvSpPr>
          <p:cNvPr id="5" name="AutoShape 5"/>
          <p:cNvSpPr/>
          <p:nvPr/>
        </p:nvSpPr>
        <p:spPr>
          <a:xfrm>
            <a:off x="1553416" y="4822170"/>
            <a:ext cx="15216271" cy="0"/>
          </a:xfrm>
          <a:prstGeom prst="line">
            <a:avLst/>
          </a:prstGeom>
          <a:ln w="47625" cap="flat">
            <a:solidFill>
              <a:srgbClr val="FFF3D9"/>
            </a:solidFill>
            <a:prstDash val="sysDash"/>
            <a:headEnd type="diamond" w="lg" len="lg"/>
            <a:tailEnd type="diamond" w="lg" len="lg"/>
          </a:ln>
        </p:spPr>
      </p:sp>
      <p:grpSp>
        <p:nvGrpSpPr>
          <p:cNvPr id="6" name="Group 6"/>
          <p:cNvGrpSpPr/>
          <p:nvPr/>
        </p:nvGrpSpPr>
        <p:grpSpPr>
          <a:xfrm>
            <a:off x="14145466" y="3297943"/>
            <a:ext cx="369391" cy="369391"/>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3D9"/>
            </a:solidFill>
          </p:spPr>
        </p:sp>
        <p:sp>
          <p:nvSpPr>
            <p:cNvPr id="8" name="TextBox 8"/>
            <p:cNvSpPr txBox="1"/>
            <p:nvPr/>
          </p:nvSpPr>
          <p:spPr>
            <a:xfrm>
              <a:off x="76200" y="19050"/>
              <a:ext cx="660400" cy="717550"/>
            </a:xfrm>
            <a:prstGeom prst="rect">
              <a:avLst/>
            </a:prstGeom>
          </p:spPr>
          <p:txBody>
            <a:bodyPr lIns="50800" tIns="50800" rIns="50800" bIns="50800" rtlCol="0" anchor="ctr"/>
            <a:lstStyle/>
            <a:p>
              <a:pPr algn="ctr">
                <a:lnSpc>
                  <a:spcPts val="3655"/>
                </a:lnSpc>
              </a:pPr>
              <a:endParaRPr/>
            </a:p>
          </p:txBody>
        </p:sp>
      </p:grpSp>
      <p:grpSp>
        <p:nvGrpSpPr>
          <p:cNvPr id="9" name="Group 9"/>
          <p:cNvGrpSpPr/>
          <p:nvPr/>
        </p:nvGrpSpPr>
        <p:grpSpPr>
          <a:xfrm>
            <a:off x="10819360" y="5999868"/>
            <a:ext cx="306791" cy="306791"/>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3D9"/>
            </a:solidFill>
          </p:spPr>
        </p:sp>
        <p:sp>
          <p:nvSpPr>
            <p:cNvPr id="11" name="TextBox 11"/>
            <p:cNvSpPr txBox="1"/>
            <p:nvPr/>
          </p:nvSpPr>
          <p:spPr>
            <a:xfrm>
              <a:off x="76200" y="19050"/>
              <a:ext cx="660400" cy="717550"/>
            </a:xfrm>
            <a:prstGeom prst="rect">
              <a:avLst/>
            </a:prstGeom>
          </p:spPr>
          <p:txBody>
            <a:bodyPr lIns="50800" tIns="50800" rIns="50800" bIns="50800" rtlCol="0" anchor="ctr"/>
            <a:lstStyle/>
            <a:p>
              <a:pPr algn="ctr">
                <a:lnSpc>
                  <a:spcPts val="3655"/>
                </a:lnSpc>
              </a:pPr>
              <a:endParaRPr/>
            </a:p>
          </p:txBody>
        </p:sp>
      </p:grpSp>
      <p:grpSp>
        <p:nvGrpSpPr>
          <p:cNvPr id="12" name="Group 12"/>
          <p:cNvGrpSpPr/>
          <p:nvPr/>
        </p:nvGrpSpPr>
        <p:grpSpPr>
          <a:xfrm>
            <a:off x="7377813" y="3344112"/>
            <a:ext cx="324677" cy="324677"/>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3D9"/>
            </a:solidFill>
          </p:spPr>
        </p:sp>
        <p:sp>
          <p:nvSpPr>
            <p:cNvPr id="14" name="TextBox 14"/>
            <p:cNvSpPr txBox="1"/>
            <p:nvPr/>
          </p:nvSpPr>
          <p:spPr>
            <a:xfrm>
              <a:off x="76200" y="19050"/>
              <a:ext cx="660400" cy="717550"/>
            </a:xfrm>
            <a:prstGeom prst="rect">
              <a:avLst/>
            </a:prstGeom>
          </p:spPr>
          <p:txBody>
            <a:bodyPr lIns="50800" tIns="50800" rIns="50800" bIns="50800" rtlCol="0" anchor="ctr"/>
            <a:lstStyle/>
            <a:p>
              <a:pPr algn="ctr">
                <a:lnSpc>
                  <a:spcPts val="3655"/>
                </a:lnSpc>
              </a:pPr>
              <a:endParaRPr/>
            </a:p>
          </p:txBody>
        </p:sp>
      </p:grpSp>
      <p:sp>
        <p:nvSpPr>
          <p:cNvPr id="15" name="TextBox 15"/>
          <p:cNvSpPr txBox="1"/>
          <p:nvPr/>
        </p:nvSpPr>
        <p:spPr>
          <a:xfrm>
            <a:off x="2220415" y="6532466"/>
            <a:ext cx="3651159" cy="497669"/>
          </a:xfrm>
          <a:prstGeom prst="rect">
            <a:avLst/>
          </a:prstGeom>
        </p:spPr>
        <p:txBody>
          <a:bodyPr lIns="0" tIns="0" rIns="0" bIns="0" rtlCol="0" anchor="t">
            <a:spAutoFit/>
          </a:bodyPr>
          <a:lstStyle/>
          <a:p>
            <a:pPr algn="ctr">
              <a:lnSpc>
                <a:spcPts val="4069"/>
              </a:lnSpc>
              <a:spcBef>
                <a:spcPct val="0"/>
              </a:spcBef>
            </a:pPr>
            <a:r>
              <a:rPr lang="en-US" sz="2906" b="1" u="sng" spc="78">
                <a:solidFill>
                  <a:srgbClr val="FFF6E1"/>
                </a:solidFill>
                <a:latin typeface="Barlow Condensed Bold"/>
                <a:ea typeface="Barlow Condensed Bold"/>
                <a:cs typeface="Barlow Condensed Bold"/>
                <a:sym typeface="Barlow Condensed Bold"/>
              </a:rPr>
              <a:t>Location</a:t>
            </a:r>
          </a:p>
        </p:txBody>
      </p:sp>
      <p:sp>
        <p:nvSpPr>
          <p:cNvPr id="16" name="TextBox 16"/>
          <p:cNvSpPr txBox="1"/>
          <p:nvPr/>
        </p:nvSpPr>
        <p:spPr>
          <a:xfrm>
            <a:off x="5680161" y="6532466"/>
            <a:ext cx="3719980" cy="497669"/>
          </a:xfrm>
          <a:prstGeom prst="rect">
            <a:avLst/>
          </a:prstGeom>
        </p:spPr>
        <p:txBody>
          <a:bodyPr lIns="0" tIns="0" rIns="0" bIns="0" rtlCol="0" anchor="t">
            <a:spAutoFit/>
          </a:bodyPr>
          <a:lstStyle/>
          <a:p>
            <a:pPr algn="ctr">
              <a:lnSpc>
                <a:spcPts val="4069"/>
              </a:lnSpc>
              <a:spcBef>
                <a:spcPct val="0"/>
              </a:spcBef>
            </a:pPr>
            <a:r>
              <a:rPr lang="en-US" sz="2906" b="1" u="sng" spc="78">
                <a:solidFill>
                  <a:srgbClr val="FFF6E1"/>
                </a:solidFill>
                <a:latin typeface="Barlow Condensed Bold"/>
                <a:ea typeface="Barlow Condensed Bold"/>
                <a:cs typeface="Barlow Condensed Bold"/>
                <a:sym typeface="Barlow Condensed Bold"/>
              </a:rPr>
              <a:t>Venue</a:t>
            </a:r>
          </a:p>
        </p:txBody>
      </p:sp>
      <p:sp>
        <p:nvSpPr>
          <p:cNvPr id="17" name="TextBox 17"/>
          <p:cNvSpPr txBox="1"/>
          <p:nvPr/>
        </p:nvSpPr>
        <p:spPr>
          <a:xfrm>
            <a:off x="9285480" y="6532466"/>
            <a:ext cx="3374551" cy="497669"/>
          </a:xfrm>
          <a:prstGeom prst="rect">
            <a:avLst/>
          </a:prstGeom>
        </p:spPr>
        <p:txBody>
          <a:bodyPr lIns="0" tIns="0" rIns="0" bIns="0" rtlCol="0" anchor="t">
            <a:spAutoFit/>
          </a:bodyPr>
          <a:lstStyle/>
          <a:p>
            <a:pPr algn="ctr">
              <a:lnSpc>
                <a:spcPts val="4069"/>
              </a:lnSpc>
              <a:spcBef>
                <a:spcPct val="0"/>
              </a:spcBef>
            </a:pPr>
            <a:r>
              <a:rPr lang="en-US" sz="2906" b="1" u="sng" spc="78">
                <a:solidFill>
                  <a:srgbClr val="FFF6E1"/>
                </a:solidFill>
                <a:latin typeface="Barlow Condensed Bold"/>
                <a:ea typeface="Barlow Condensed Bold"/>
                <a:cs typeface="Barlow Condensed Bold"/>
                <a:sym typeface="Barlow Condensed Bold"/>
              </a:rPr>
              <a:t>Logistics included </a:t>
            </a:r>
          </a:p>
        </p:txBody>
      </p:sp>
      <p:grpSp>
        <p:nvGrpSpPr>
          <p:cNvPr id="18" name="Group 18"/>
          <p:cNvGrpSpPr/>
          <p:nvPr/>
        </p:nvGrpSpPr>
        <p:grpSpPr>
          <a:xfrm>
            <a:off x="4045994" y="5999868"/>
            <a:ext cx="324677" cy="324677"/>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3D9"/>
            </a:solidFill>
          </p:spPr>
        </p:sp>
        <p:sp>
          <p:nvSpPr>
            <p:cNvPr id="20" name="TextBox 20"/>
            <p:cNvSpPr txBox="1"/>
            <p:nvPr/>
          </p:nvSpPr>
          <p:spPr>
            <a:xfrm>
              <a:off x="76200" y="19050"/>
              <a:ext cx="660400" cy="717550"/>
            </a:xfrm>
            <a:prstGeom prst="rect">
              <a:avLst/>
            </a:prstGeom>
          </p:spPr>
          <p:txBody>
            <a:bodyPr lIns="50800" tIns="50800" rIns="50800" bIns="50800" rtlCol="0" anchor="ctr"/>
            <a:lstStyle/>
            <a:p>
              <a:pPr algn="ctr">
                <a:lnSpc>
                  <a:spcPts val="3655"/>
                </a:lnSpc>
              </a:pPr>
              <a:endParaRPr/>
            </a:p>
          </p:txBody>
        </p:sp>
      </p:grpSp>
      <p:sp>
        <p:nvSpPr>
          <p:cNvPr id="21" name="TextBox 21"/>
          <p:cNvSpPr txBox="1"/>
          <p:nvPr/>
        </p:nvSpPr>
        <p:spPr>
          <a:xfrm>
            <a:off x="5871573" y="6972985"/>
            <a:ext cx="3289978" cy="1285772"/>
          </a:xfrm>
          <a:prstGeom prst="rect">
            <a:avLst/>
          </a:prstGeom>
        </p:spPr>
        <p:txBody>
          <a:bodyPr lIns="0" tIns="0" rIns="0" bIns="0" rtlCol="0" anchor="t">
            <a:spAutoFit/>
          </a:bodyPr>
          <a:lstStyle/>
          <a:p>
            <a:pPr algn="just">
              <a:lnSpc>
                <a:spcPts val="2381"/>
              </a:lnSpc>
            </a:pPr>
            <a:r>
              <a:rPr lang="en-US" sz="1546">
                <a:solidFill>
                  <a:srgbClr val="FFF6E1"/>
                </a:solidFill>
                <a:latin typeface="Cakerolli"/>
                <a:ea typeface="Cakerolli"/>
                <a:cs typeface="Cakerolli"/>
                <a:sym typeface="Cakerolli"/>
              </a:rPr>
              <a:t>The entire city and its major cultural attractions will be utilised as different venues for the different activities of the event. </a:t>
            </a:r>
          </a:p>
        </p:txBody>
      </p:sp>
      <p:sp>
        <p:nvSpPr>
          <p:cNvPr id="22" name="TextBox 22"/>
          <p:cNvSpPr txBox="1"/>
          <p:nvPr/>
        </p:nvSpPr>
        <p:spPr>
          <a:xfrm>
            <a:off x="9565747" y="6972985"/>
            <a:ext cx="3003410" cy="990497"/>
          </a:xfrm>
          <a:prstGeom prst="rect">
            <a:avLst/>
          </a:prstGeom>
        </p:spPr>
        <p:txBody>
          <a:bodyPr lIns="0" tIns="0" rIns="0" bIns="0" rtlCol="0" anchor="t">
            <a:spAutoFit/>
          </a:bodyPr>
          <a:lstStyle/>
          <a:p>
            <a:pPr algn="just">
              <a:lnSpc>
                <a:spcPts val="2381"/>
              </a:lnSpc>
            </a:pPr>
            <a:r>
              <a:rPr lang="en-US" sz="1546">
                <a:solidFill>
                  <a:srgbClr val="FFF6E1"/>
                </a:solidFill>
                <a:latin typeface="Cakerolli"/>
                <a:ea typeface="Cakerolli"/>
                <a:cs typeface="Cakerolli"/>
                <a:sym typeface="Cakerolli"/>
              </a:rPr>
              <a:t>Infrastructures, transportation and accommodation options </a:t>
            </a:r>
          </a:p>
          <a:p>
            <a:pPr algn="just">
              <a:lnSpc>
                <a:spcPts val="2381"/>
              </a:lnSpc>
            </a:pPr>
            <a:endParaRPr lang="en-US" sz="1546">
              <a:solidFill>
                <a:srgbClr val="FFF6E1"/>
              </a:solidFill>
              <a:latin typeface="Cakerolli"/>
              <a:ea typeface="Cakerolli"/>
              <a:cs typeface="Cakerolli"/>
              <a:sym typeface="Cakerolli"/>
            </a:endParaRPr>
          </a:p>
        </p:txBody>
      </p:sp>
      <p:sp>
        <p:nvSpPr>
          <p:cNvPr id="23" name="TextBox 23"/>
          <p:cNvSpPr txBox="1"/>
          <p:nvPr/>
        </p:nvSpPr>
        <p:spPr>
          <a:xfrm>
            <a:off x="3367204" y="8702115"/>
            <a:ext cx="11553592" cy="742544"/>
          </a:xfrm>
          <a:prstGeom prst="rect">
            <a:avLst/>
          </a:prstGeom>
        </p:spPr>
        <p:txBody>
          <a:bodyPr lIns="0" tIns="0" rIns="0" bIns="0" rtlCol="0" anchor="t">
            <a:spAutoFit/>
          </a:bodyPr>
          <a:lstStyle/>
          <a:p>
            <a:pPr algn="ctr">
              <a:lnSpc>
                <a:spcPts val="2535"/>
              </a:lnSpc>
            </a:pPr>
            <a:r>
              <a:rPr lang="en-US" sz="1646">
                <a:solidFill>
                  <a:srgbClr val="FFF6E1"/>
                </a:solidFill>
                <a:latin typeface="Cakerolli"/>
                <a:ea typeface="Cakerolli"/>
                <a:cs typeface="Cakerolli"/>
                <a:sym typeface="Cakerolli"/>
              </a:rPr>
              <a:t>The event will provide a Sense of Place with the aesthetics of the venues. </a:t>
            </a:r>
          </a:p>
          <a:p>
            <a:pPr algn="ctr">
              <a:lnSpc>
                <a:spcPts val="2535"/>
              </a:lnSpc>
            </a:pPr>
            <a:endParaRPr lang="en-US" sz="1646">
              <a:solidFill>
                <a:srgbClr val="FFF6E1"/>
              </a:solidFill>
              <a:latin typeface="Cakerolli"/>
              <a:ea typeface="Cakerolli"/>
              <a:cs typeface="Cakerolli"/>
              <a:sym typeface="Cakerolli"/>
            </a:endParaRPr>
          </a:p>
        </p:txBody>
      </p:sp>
      <p:sp>
        <p:nvSpPr>
          <p:cNvPr id="24" name="TextBox 24"/>
          <p:cNvSpPr txBox="1"/>
          <p:nvPr/>
        </p:nvSpPr>
        <p:spPr>
          <a:xfrm>
            <a:off x="4370671" y="1375302"/>
            <a:ext cx="9247116" cy="1319493"/>
          </a:xfrm>
          <a:prstGeom prst="rect">
            <a:avLst/>
          </a:prstGeom>
        </p:spPr>
        <p:txBody>
          <a:bodyPr lIns="0" tIns="0" rIns="0" bIns="0" rtlCol="0" anchor="t">
            <a:spAutoFit/>
          </a:bodyPr>
          <a:lstStyle/>
          <a:p>
            <a:pPr algn="ctr">
              <a:lnSpc>
                <a:spcPts val="10747"/>
              </a:lnSpc>
              <a:spcBef>
                <a:spcPct val="0"/>
              </a:spcBef>
            </a:pPr>
            <a:r>
              <a:rPr lang="en-US" sz="7676" b="1" spc="522">
                <a:solidFill>
                  <a:srgbClr val="FFF6E1"/>
                </a:solidFill>
                <a:latin typeface="Barlow Condensed Bold"/>
                <a:ea typeface="Barlow Condensed Bold"/>
                <a:cs typeface="Barlow Condensed Bold"/>
                <a:sym typeface="Barlow Condensed Bold"/>
              </a:rPr>
              <a:t>VENUE AND LOCATION</a:t>
            </a:r>
          </a:p>
        </p:txBody>
      </p:sp>
      <p:grpSp>
        <p:nvGrpSpPr>
          <p:cNvPr id="25" name="Group 25"/>
          <p:cNvGrpSpPr/>
          <p:nvPr/>
        </p:nvGrpSpPr>
        <p:grpSpPr>
          <a:xfrm>
            <a:off x="2826322" y="3611226"/>
            <a:ext cx="2764021" cy="2245767"/>
            <a:chOff x="0" y="0"/>
            <a:chExt cx="3685361" cy="2994356"/>
          </a:xfrm>
        </p:grpSpPr>
        <p:sp>
          <p:nvSpPr>
            <p:cNvPr id="26" name="Freeform 26"/>
            <p:cNvSpPr/>
            <p:nvPr/>
          </p:nvSpPr>
          <p:spPr>
            <a:xfrm rot="5400000">
              <a:off x="345503" y="-345503"/>
              <a:ext cx="2994356" cy="3685361"/>
            </a:xfrm>
            <a:custGeom>
              <a:avLst/>
              <a:gdLst/>
              <a:ahLst/>
              <a:cxnLst/>
              <a:rect l="l" t="t" r="r" b="b"/>
              <a:pathLst>
                <a:path w="2994356" h="3685361">
                  <a:moveTo>
                    <a:pt x="0" y="0"/>
                  </a:moveTo>
                  <a:lnTo>
                    <a:pt x="2994356" y="0"/>
                  </a:lnTo>
                  <a:lnTo>
                    <a:pt x="2994356" y="3685362"/>
                  </a:lnTo>
                  <a:lnTo>
                    <a:pt x="0" y="36853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27" name="Freeform 27"/>
            <p:cNvSpPr/>
            <p:nvPr/>
          </p:nvSpPr>
          <p:spPr>
            <a:xfrm>
              <a:off x="203432" y="236119"/>
              <a:ext cx="3278498" cy="2522119"/>
            </a:xfrm>
            <a:custGeom>
              <a:avLst/>
              <a:gdLst/>
              <a:ahLst/>
              <a:cxnLst/>
              <a:rect l="l" t="t" r="r" b="b"/>
              <a:pathLst>
                <a:path w="3278498" h="2522119">
                  <a:moveTo>
                    <a:pt x="0" y="0"/>
                  </a:moveTo>
                  <a:lnTo>
                    <a:pt x="3278498" y="0"/>
                  </a:lnTo>
                  <a:lnTo>
                    <a:pt x="3278498" y="2522118"/>
                  </a:lnTo>
                  <a:lnTo>
                    <a:pt x="0" y="2522118"/>
                  </a:lnTo>
                  <a:lnTo>
                    <a:pt x="0" y="0"/>
                  </a:lnTo>
                  <a:close/>
                </a:path>
              </a:pathLst>
            </a:custGeom>
            <a:blipFill>
              <a:blip r:embed="rId7"/>
              <a:stretch>
                <a:fillRect t="-3507" b="-91598"/>
              </a:stretch>
            </a:blipFill>
          </p:spPr>
        </p:sp>
      </p:grpSp>
      <p:grpSp>
        <p:nvGrpSpPr>
          <p:cNvPr id="28" name="Group 28"/>
          <p:cNvGrpSpPr/>
          <p:nvPr/>
        </p:nvGrpSpPr>
        <p:grpSpPr>
          <a:xfrm>
            <a:off x="6163551" y="3796731"/>
            <a:ext cx="2764021" cy="2245767"/>
            <a:chOff x="0" y="0"/>
            <a:chExt cx="3685361" cy="2994356"/>
          </a:xfrm>
        </p:grpSpPr>
        <p:sp>
          <p:nvSpPr>
            <p:cNvPr id="29" name="Freeform 29"/>
            <p:cNvSpPr/>
            <p:nvPr/>
          </p:nvSpPr>
          <p:spPr>
            <a:xfrm rot="5400000">
              <a:off x="345503" y="-345503"/>
              <a:ext cx="2994356" cy="3685361"/>
            </a:xfrm>
            <a:custGeom>
              <a:avLst/>
              <a:gdLst/>
              <a:ahLst/>
              <a:cxnLst/>
              <a:rect l="l" t="t" r="r" b="b"/>
              <a:pathLst>
                <a:path w="2994356" h="3685361">
                  <a:moveTo>
                    <a:pt x="0" y="0"/>
                  </a:moveTo>
                  <a:lnTo>
                    <a:pt x="2994356" y="0"/>
                  </a:lnTo>
                  <a:lnTo>
                    <a:pt x="2994356" y="3685362"/>
                  </a:lnTo>
                  <a:lnTo>
                    <a:pt x="0" y="36853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0" name="Freeform 30"/>
            <p:cNvSpPr/>
            <p:nvPr/>
          </p:nvSpPr>
          <p:spPr>
            <a:xfrm>
              <a:off x="203432" y="236119"/>
              <a:ext cx="3278498" cy="2522119"/>
            </a:xfrm>
            <a:custGeom>
              <a:avLst/>
              <a:gdLst/>
              <a:ahLst/>
              <a:cxnLst/>
              <a:rect l="l" t="t" r="r" b="b"/>
              <a:pathLst>
                <a:path w="3278498" h="2522119">
                  <a:moveTo>
                    <a:pt x="0" y="0"/>
                  </a:moveTo>
                  <a:lnTo>
                    <a:pt x="3278498" y="0"/>
                  </a:lnTo>
                  <a:lnTo>
                    <a:pt x="3278498" y="2522118"/>
                  </a:lnTo>
                  <a:lnTo>
                    <a:pt x="0" y="2522118"/>
                  </a:lnTo>
                  <a:lnTo>
                    <a:pt x="0" y="0"/>
                  </a:lnTo>
                  <a:close/>
                </a:path>
              </a:pathLst>
            </a:custGeom>
            <a:blipFill>
              <a:blip r:embed="rId8"/>
              <a:stretch>
                <a:fillRect l="-7732" r="-7732"/>
              </a:stretch>
            </a:blipFill>
          </p:spPr>
        </p:sp>
      </p:grpSp>
      <p:grpSp>
        <p:nvGrpSpPr>
          <p:cNvPr id="31" name="Group 31"/>
          <p:cNvGrpSpPr/>
          <p:nvPr/>
        </p:nvGrpSpPr>
        <p:grpSpPr>
          <a:xfrm>
            <a:off x="9565747" y="3573126"/>
            <a:ext cx="2764021" cy="2245767"/>
            <a:chOff x="0" y="0"/>
            <a:chExt cx="3685361" cy="2994356"/>
          </a:xfrm>
        </p:grpSpPr>
        <p:sp>
          <p:nvSpPr>
            <p:cNvPr id="32" name="Freeform 32"/>
            <p:cNvSpPr/>
            <p:nvPr/>
          </p:nvSpPr>
          <p:spPr>
            <a:xfrm rot="5400000">
              <a:off x="345503" y="-345503"/>
              <a:ext cx="2994356" cy="3685361"/>
            </a:xfrm>
            <a:custGeom>
              <a:avLst/>
              <a:gdLst/>
              <a:ahLst/>
              <a:cxnLst/>
              <a:rect l="l" t="t" r="r" b="b"/>
              <a:pathLst>
                <a:path w="2994356" h="3685361">
                  <a:moveTo>
                    <a:pt x="0" y="0"/>
                  </a:moveTo>
                  <a:lnTo>
                    <a:pt x="2994356" y="0"/>
                  </a:lnTo>
                  <a:lnTo>
                    <a:pt x="2994356" y="3685362"/>
                  </a:lnTo>
                  <a:lnTo>
                    <a:pt x="0" y="36853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3" name="Freeform 33"/>
            <p:cNvSpPr/>
            <p:nvPr/>
          </p:nvSpPr>
          <p:spPr>
            <a:xfrm>
              <a:off x="203432" y="236119"/>
              <a:ext cx="3278498" cy="2522119"/>
            </a:xfrm>
            <a:custGeom>
              <a:avLst/>
              <a:gdLst/>
              <a:ahLst/>
              <a:cxnLst/>
              <a:rect l="l" t="t" r="r" b="b"/>
              <a:pathLst>
                <a:path w="3278498" h="2522119">
                  <a:moveTo>
                    <a:pt x="0" y="0"/>
                  </a:moveTo>
                  <a:lnTo>
                    <a:pt x="3278498" y="0"/>
                  </a:lnTo>
                  <a:lnTo>
                    <a:pt x="3278498" y="2522118"/>
                  </a:lnTo>
                  <a:lnTo>
                    <a:pt x="0" y="2522118"/>
                  </a:lnTo>
                  <a:lnTo>
                    <a:pt x="0" y="0"/>
                  </a:lnTo>
                  <a:close/>
                </a:path>
              </a:pathLst>
            </a:custGeom>
            <a:blipFill>
              <a:blip r:embed="rId9"/>
              <a:stretch>
                <a:fillRect l="-7678" r="-7678"/>
              </a:stretch>
            </a:blipFill>
          </p:spPr>
        </p:sp>
      </p:grpSp>
      <p:grpSp>
        <p:nvGrpSpPr>
          <p:cNvPr id="34" name="Group 34"/>
          <p:cNvGrpSpPr/>
          <p:nvPr/>
        </p:nvGrpSpPr>
        <p:grpSpPr>
          <a:xfrm>
            <a:off x="12964366" y="3782737"/>
            <a:ext cx="2764021" cy="2245767"/>
            <a:chOff x="0" y="0"/>
            <a:chExt cx="3685361" cy="2994356"/>
          </a:xfrm>
        </p:grpSpPr>
        <p:sp>
          <p:nvSpPr>
            <p:cNvPr id="35" name="Freeform 35"/>
            <p:cNvSpPr/>
            <p:nvPr/>
          </p:nvSpPr>
          <p:spPr>
            <a:xfrm rot="5400000">
              <a:off x="345503" y="-345503"/>
              <a:ext cx="2994356" cy="3685361"/>
            </a:xfrm>
            <a:custGeom>
              <a:avLst/>
              <a:gdLst/>
              <a:ahLst/>
              <a:cxnLst/>
              <a:rect l="l" t="t" r="r" b="b"/>
              <a:pathLst>
                <a:path w="2994356" h="3685361">
                  <a:moveTo>
                    <a:pt x="0" y="0"/>
                  </a:moveTo>
                  <a:lnTo>
                    <a:pt x="2994356" y="0"/>
                  </a:lnTo>
                  <a:lnTo>
                    <a:pt x="2994356" y="3685362"/>
                  </a:lnTo>
                  <a:lnTo>
                    <a:pt x="0" y="36853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6" name="Freeform 36"/>
            <p:cNvSpPr/>
            <p:nvPr/>
          </p:nvSpPr>
          <p:spPr>
            <a:xfrm>
              <a:off x="203432" y="236119"/>
              <a:ext cx="3278498" cy="2522119"/>
            </a:xfrm>
            <a:custGeom>
              <a:avLst/>
              <a:gdLst/>
              <a:ahLst/>
              <a:cxnLst/>
              <a:rect l="l" t="t" r="r" b="b"/>
              <a:pathLst>
                <a:path w="3278498" h="2522119">
                  <a:moveTo>
                    <a:pt x="0" y="0"/>
                  </a:moveTo>
                  <a:lnTo>
                    <a:pt x="3278498" y="0"/>
                  </a:lnTo>
                  <a:lnTo>
                    <a:pt x="3278498" y="2522118"/>
                  </a:lnTo>
                  <a:lnTo>
                    <a:pt x="0" y="2522118"/>
                  </a:lnTo>
                  <a:lnTo>
                    <a:pt x="0" y="0"/>
                  </a:lnTo>
                  <a:close/>
                </a:path>
              </a:pathLst>
            </a:custGeom>
            <a:blipFill>
              <a:blip r:embed="rId10"/>
              <a:stretch>
                <a:fillRect l="-7732" r="-7732"/>
              </a:stretch>
            </a:blipFill>
          </p:spPr>
        </p:sp>
      </p:grpSp>
      <p:sp>
        <p:nvSpPr>
          <p:cNvPr id="37" name="TextBox 37"/>
          <p:cNvSpPr txBox="1"/>
          <p:nvPr/>
        </p:nvSpPr>
        <p:spPr>
          <a:xfrm>
            <a:off x="1262231" y="6982510"/>
            <a:ext cx="5567527" cy="441229"/>
          </a:xfrm>
          <a:prstGeom prst="rect">
            <a:avLst/>
          </a:prstGeom>
        </p:spPr>
        <p:txBody>
          <a:bodyPr lIns="0" tIns="0" rIns="0" bIns="0" rtlCol="0" anchor="t">
            <a:spAutoFit/>
          </a:bodyPr>
          <a:lstStyle/>
          <a:p>
            <a:pPr algn="ctr">
              <a:lnSpc>
                <a:spcPts val="2607"/>
              </a:lnSpc>
            </a:pPr>
            <a:r>
              <a:rPr lang="en-US" sz="1693">
                <a:solidFill>
                  <a:srgbClr val="FFF6E1"/>
                </a:solidFill>
                <a:latin typeface="Cakerolli"/>
                <a:ea typeface="Cakerolli"/>
                <a:cs typeface="Cakerolli"/>
                <a:sym typeface="Cakerolli"/>
              </a:rPr>
              <a:t>St. Davids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1E8CF"/>
        </a:solidFill>
        <a:effectLst/>
      </p:bgPr>
    </p:bg>
    <p:spTree>
      <p:nvGrpSpPr>
        <p:cNvPr id="1" name=""/>
        <p:cNvGrpSpPr/>
        <p:nvPr/>
      </p:nvGrpSpPr>
      <p:grpSpPr>
        <a:xfrm>
          <a:off x="0" y="0"/>
          <a:ext cx="0" cy="0"/>
          <a:chOff x="0" y="0"/>
          <a:chExt cx="0" cy="0"/>
        </a:xfrm>
      </p:grpSpPr>
      <p:grpSp>
        <p:nvGrpSpPr>
          <p:cNvPr id="2" name="Group 2"/>
          <p:cNvGrpSpPr/>
          <p:nvPr/>
        </p:nvGrpSpPr>
        <p:grpSpPr>
          <a:xfrm>
            <a:off x="-492122" y="-497514"/>
            <a:ext cx="19272243" cy="11282028"/>
            <a:chOff x="0" y="0"/>
            <a:chExt cx="25696325" cy="15042704"/>
          </a:xfrm>
        </p:grpSpPr>
        <p:sp>
          <p:nvSpPr>
            <p:cNvPr id="3" name="Freeform 3"/>
            <p:cNvSpPr/>
            <p:nvPr/>
          </p:nvSpPr>
          <p:spPr>
            <a:xfrm rot="5400000">
              <a:off x="6237199" y="-6237199"/>
              <a:ext cx="13221927" cy="25696325"/>
            </a:xfrm>
            <a:custGeom>
              <a:avLst/>
              <a:gdLst/>
              <a:ahLst/>
              <a:cxnLst/>
              <a:rect l="l" t="t" r="r" b="b"/>
              <a:pathLst>
                <a:path w="13221927" h="25696325">
                  <a:moveTo>
                    <a:pt x="0" y="0"/>
                  </a:moveTo>
                  <a:lnTo>
                    <a:pt x="13221927" y="0"/>
                  </a:lnTo>
                  <a:lnTo>
                    <a:pt x="13221927" y="25696325"/>
                  </a:lnTo>
                  <a:lnTo>
                    <a:pt x="0" y="256963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rot="5400000" flipV="1">
              <a:off x="9366235" y="-1287386"/>
              <a:ext cx="6963855" cy="25696325"/>
            </a:xfrm>
            <a:custGeom>
              <a:avLst/>
              <a:gdLst/>
              <a:ahLst/>
              <a:cxnLst/>
              <a:rect l="l" t="t" r="r" b="b"/>
              <a:pathLst>
                <a:path w="6963855" h="25696325">
                  <a:moveTo>
                    <a:pt x="0" y="25696325"/>
                  </a:moveTo>
                  <a:lnTo>
                    <a:pt x="6963855" y="25696325"/>
                  </a:lnTo>
                  <a:lnTo>
                    <a:pt x="6963855" y="0"/>
                  </a:lnTo>
                  <a:lnTo>
                    <a:pt x="0" y="0"/>
                  </a:lnTo>
                  <a:lnTo>
                    <a:pt x="0" y="25696325"/>
                  </a:lnTo>
                  <a:close/>
                </a:path>
              </a:pathLst>
            </a:custGeom>
            <a:blipFill>
              <a:blip r:embed="rId3">
                <a:extLst>
                  <a:ext uri="{96DAC541-7B7A-43D3-8B79-37D633B846F1}">
                    <asvg:svgBlip xmlns:asvg="http://schemas.microsoft.com/office/drawing/2016/SVG/main" r:embed="rId4"/>
                  </a:ext>
                </a:extLst>
              </a:blip>
              <a:stretch>
                <a:fillRect l="-89865"/>
              </a:stretch>
            </a:blipFill>
          </p:spPr>
        </p:sp>
      </p:grpSp>
      <p:sp>
        <p:nvSpPr>
          <p:cNvPr id="5" name="Freeform 5"/>
          <p:cNvSpPr/>
          <p:nvPr/>
        </p:nvSpPr>
        <p:spPr>
          <a:xfrm>
            <a:off x="992345" y="3001195"/>
            <a:ext cx="7335118" cy="2013823"/>
          </a:xfrm>
          <a:custGeom>
            <a:avLst/>
            <a:gdLst/>
            <a:ahLst/>
            <a:cxnLst/>
            <a:rect l="l" t="t" r="r" b="b"/>
            <a:pathLst>
              <a:path w="7335118" h="2013823">
                <a:moveTo>
                  <a:pt x="0" y="0"/>
                </a:moveTo>
                <a:lnTo>
                  <a:pt x="7335119" y="0"/>
                </a:lnTo>
                <a:lnTo>
                  <a:pt x="7335119" y="2013823"/>
                </a:lnTo>
                <a:lnTo>
                  <a:pt x="0" y="201382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TextBox 6"/>
          <p:cNvSpPr txBox="1"/>
          <p:nvPr/>
        </p:nvSpPr>
        <p:spPr>
          <a:xfrm>
            <a:off x="588718" y="2858320"/>
            <a:ext cx="8142374" cy="1317517"/>
          </a:xfrm>
          <a:prstGeom prst="rect">
            <a:avLst/>
          </a:prstGeom>
        </p:spPr>
        <p:txBody>
          <a:bodyPr lIns="0" tIns="0" rIns="0" bIns="0" rtlCol="0" anchor="t">
            <a:spAutoFit/>
          </a:bodyPr>
          <a:lstStyle/>
          <a:p>
            <a:pPr algn="ctr">
              <a:lnSpc>
                <a:spcPts val="10855"/>
              </a:lnSpc>
              <a:spcBef>
                <a:spcPct val="0"/>
              </a:spcBef>
            </a:pPr>
            <a:r>
              <a:rPr lang="en-US" sz="7754">
                <a:solidFill>
                  <a:srgbClr val="22665C"/>
                </a:solidFill>
                <a:latin typeface="Brightwall"/>
                <a:ea typeface="Brightwall"/>
                <a:cs typeface="Brightwall"/>
                <a:sym typeface="Brightwall"/>
              </a:rPr>
              <a:t>Operational aspects</a:t>
            </a:r>
          </a:p>
        </p:txBody>
      </p:sp>
      <p:sp>
        <p:nvSpPr>
          <p:cNvPr id="7" name="TextBox 7"/>
          <p:cNvSpPr txBox="1"/>
          <p:nvPr/>
        </p:nvSpPr>
        <p:spPr>
          <a:xfrm>
            <a:off x="9308259" y="2753545"/>
            <a:ext cx="7500691" cy="1939036"/>
          </a:xfrm>
          <a:prstGeom prst="rect">
            <a:avLst/>
          </a:prstGeom>
        </p:spPr>
        <p:txBody>
          <a:bodyPr lIns="0" tIns="0" rIns="0" bIns="0" rtlCol="0" anchor="t">
            <a:spAutoFit/>
          </a:bodyPr>
          <a:lstStyle/>
          <a:p>
            <a:pPr marL="496569" lvl="1" indent="-248284" algn="l">
              <a:lnSpc>
                <a:spcPts val="3541"/>
              </a:lnSpc>
              <a:buFont typeface="Arial"/>
              <a:buChar char="•"/>
            </a:pPr>
            <a:r>
              <a:rPr lang="en-US" sz="2299">
                <a:solidFill>
                  <a:srgbClr val="000000"/>
                </a:solidFill>
                <a:latin typeface="Cakerolli"/>
                <a:ea typeface="Cakerolli"/>
                <a:cs typeface="Cakerolli"/>
                <a:sym typeface="Cakerolli"/>
              </a:rPr>
              <a:t>Skilled personnel to ensure event coordination</a:t>
            </a:r>
          </a:p>
          <a:p>
            <a:pPr marL="496569" lvl="1" indent="-248284" algn="l">
              <a:lnSpc>
                <a:spcPts val="3541"/>
              </a:lnSpc>
              <a:buFont typeface="Arial"/>
              <a:buChar char="•"/>
            </a:pPr>
            <a:r>
              <a:rPr lang="en-US" sz="2299">
                <a:solidFill>
                  <a:srgbClr val="000000"/>
                </a:solidFill>
                <a:latin typeface="Cakerolli"/>
                <a:ea typeface="Cakerolli"/>
                <a:cs typeface="Cakerolli"/>
                <a:sym typeface="Cakerolli"/>
              </a:rPr>
              <a:t>Staff for guest management </a:t>
            </a:r>
          </a:p>
          <a:p>
            <a:pPr marL="496569" lvl="1" indent="-248284" algn="l">
              <a:lnSpc>
                <a:spcPts val="3541"/>
              </a:lnSpc>
              <a:buFont typeface="Arial"/>
              <a:buChar char="•"/>
            </a:pPr>
            <a:r>
              <a:rPr lang="en-US" sz="2299">
                <a:solidFill>
                  <a:srgbClr val="000000"/>
                </a:solidFill>
                <a:latin typeface="Cakerolli"/>
                <a:ea typeface="Cakerolli"/>
                <a:cs typeface="Cakerolli"/>
                <a:sym typeface="Cakerolli"/>
              </a:rPr>
              <a:t>Servers to ensure hospitality services</a:t>
            </a:r>
          </a:p>
          <a:p>
            <a:pPr algn="l">
              <a:lnSpc>
                <a:spcPts val="3541"/>
              </a:lnSpc>
            </a:pPr>
            <a:endParaRPr lang="en-US" sz="2299">
              <a:solidFill>
                <a:srgbClr val="000000"/>
              </a:solidFill>
              <a:latin typeface="Cakerolli"/>
              <a:ea typeface="Cakerolli"/>
              <a:cs typeface="Cakerolli"/>
              <a:sym typeface="Cakerolli"/>
            </a:endParaRPr>
          </a:p>
        </p:txBody>
      </p:sp>
      <p:grpSp>
        <p:nvGrpSpPr>
          <p:cNvPr id="8" name="Group 8"/>
          <p:cNvGrpSpPr/>
          <p:nvPr/>
        </p:nvGrpSpPr>
        <p:grpSpPr>
          <a:xfrm>
            <a:off x="9308259" y="1591637"/>
            <a:ext cx="1490315" cy="1133245"/>
            <a:chOff x="0" y="0"/>
            <a:chExt cx="1987087" cy="1510993"/>
          </a:xfrm>
        </p:grpSpPr>
        <p:sp>
          <p:nvSpPr>
            <p:cNvPr id="9" name="Freeform 9"/>
            <p:cNvSpPr/>
            <p:nvPr/>
          </p:nvSpPr>
          <p:spPr>
            <a:xfrm rot="5400000">
              <a:off x="188874" y="-188874"/>
              <a:ext cx="1510993" cy="1888741"/>
            </a:xfrm>
            <a:custGeom>
              <a:avLst/>
              <a:gdLst/>
              <a:ahLst/>
              <a:cxnLst/>
              <a:rect l="l" t="t" r="r" b="b"/>
              <a:pathLst>
                <a:path w="1510993" h="1888741">
                  <a:moveTo>
                    <a:pt x="0" y="0"/>
                  </a:moveTo>
                  <a:lnTo>
                    <a:pt x="1510993" y="0"/>
                  </a:lnTo>
                  <a:lnTo>
                    <a:pt x="1510993" y="1888741"/>
                  </a:lnTo>
                  <a:lnTo>
                    <a:pt x="0" y="188874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0" name="TextBox 10"/>
            <p:cNvSpPr txBox="1"/>
            <p:nvPr/>
          </p:nvSpPr>
          <p:spPr>
            <a:xfrm>
              <a:off x="0" y="235412"/>
              <a:ext cx="1987087" cy="1031639"/>
            </a:xfrm>
            <a:prstGeom prst="rect">
              <a:avLst/>
            </a:prstGeom>
          </p:spPr>
          <p:txBody>
            <a:bodyPr lIns="0" tIns="0" rIns="0" bIns="0" rtlCol="0" anchor="t">
              <a:spAutoFit/>
            </a:bodyPr>
            <a:lstStyle/>
            <a:p>
              <a:pPr algn="ctr">
                <a:lnSpc>
                  <a:spcPts val="5621"/>
                </a:lnSpc>
              </a:pPr>
              <a:r>
                <a:rPr lang="en-US" sz="5621">
                  <a:solidFill>
                    <a:srgbClr val="FFF3D9"/>
                  </a:solidFill>
                  <a:latin typeface="Barlow Condensed"/>
                  <a:ea typeface="Barlow Condensed"/>
                  <a:cs typeface="Barlow Condensed"/>
                  <a:sym typeface="Barlow Condensed"/>
                </a:rPr>
                <a:t>01</a:t>
              </a:r>
            </a:p>
          </p:txBody>
        </p:sp>
      </p:grpSp>
      <p:grpSp>
        <p:nvGrpSpPr>
          <p:cNvPr id="11" name="Group 11"/>
          <p:cNvGrpSpPr/>
          <p:nvPr/>
        </p:nvGrpSpPr>
        <p:grpSpPr>
          <a:xfrm>
            <a:off x="9308259" y="5275670"/>
            <a:ext cx="1490315" cy="1133245"/>
            <a:chOff x="0" y="0"/>
            <a:chExt cx="1987087" cy="1510993"/>
          </a:xfrm>
        </p:grpSpPr>
        <p:sp>
          <p:nvSpPr>
            <p:cNvPr id="12" name="Freeform 12"/>
            <p:cNvSpPr/>
            <p:nvPr/>
          </p:nvSpPr>
          <p:spPr>
            <a:xfrm rot="5400000">
              <a:off x="238047" y="-188874"/>
              <a:ext cx="1510993" cy="1888741"/>
            </a:xfrm>
            <a:custGeom>
              <a:avLst/>
              <a:gdLst/>
              <a:ahLst/>
              <a:cxnLst/>
              <a:rect l="l" t="t" r="r" b="b"/>
              <a:pathLst>
                <a:path w="1510993" h="1888741">
                  <a:moveTo>
                    <a:pt x="0" y="0"/>
                  </a:moveTo>
                  <a:lnTo>
                    <a:pt x="1510993" y="0"/>
                  </a:lnTo>
                  <a:lnTo>
                    <a:pt x="1510993" y="1888741"/>
                  </a:lnTo>
                  <a:lnTo>
                    <a:pt x="0" y="188874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3" name="TextBox 13"/>
            <p:cNvSpPr txBox="1"/>
            <p:nvPr/>
          </p:nvSpPr>
          <p:spPr>
            <a:xfrm>
              <a:off x="0" y="292065"/>
              <a:ext cx="1987087" cy="1031639"/>
            </a:xfrm>
            <a:prstGeom prst="rect">
              <a:avLst/>
            </a:prstGeom>
          </p:spPr>
          <p:txBody>
            <a:bodyPr lIns="0" tIns="0" rIns="0" bIns="0" rtlCol="0" anchor="t">
              <a:spAutoFit/>
            </a:bodyPr>
            <a:lstStyle/>
            <a:p>
              <a:pPr algn="ctr">
                <a:lnSpc>
                  <a:spcPts val="5621"/>
                </a:lnSpc>
              </a:pPr>
              <a:r>
                <a:rPr lang="en-US" sz="5621">
                  <a:solidFill>
                    <a:srgbClr val="FFF3D9"/>
                  </a:solidFill>
                  <a:latin typeface="Barlow Condensed"/>
                  <a:ea typeface="Barlow Condensed"/>
                  <a:cs typeface="Barlow Condensed"/>
                  <a:sym typeface="Barlow Condensed"/>
                </a:rPr>
                <a:t>02</a:t>
              </a:r>
            </a:p>
          </p:txBody>
        </p:sp>
      </p:grpSp>
      <p:sp>
        <p:nvSpPr>
          <p:cNvPr id="14" name="TextBox 14"/>
          <p:cNvSpPr txBox="1"/>
          <p:nvPr/>
        </p:nvSpPr>
        <p:spPr>
          <a:xfrm>
            <a:off x="9308259" y="6618465"/>
            <a:ext cx="7500691" cy="2727833"/>
          </a:xfrm>
          <a:prstGeom prst="rect">
            <a:avLst/>
          </a:prstGeom>
        </p:spPr>
        <p:txBody>
          <a:bodyPr lIns="0" tIns="0" rIns="0" bIns="0" rtlCol="0" anchor="t">
            <a:spAutoFit/>
          </a:bodyPr>
          <a:lstStyle/>
          <a:p>
            <a:pPr marL="410211" lvl="1" indent="-205106" algn="l">
              <a:lnSpc>
                <a:spcPts val="2926"/>
              </a:lnSpc>
              <a:buFont typeface="Arial"/>
              <a:buChar char="•"/>
            </a:pPr>
            <a:r>
              <a:rPr lang="en-US" sz="1900">
                <a:solidFill>
                  <a:srgbClr val="000000"/>
                </a:solidFill>
                <a:latin typeface="Cakerolli"/>
                <a:ea typeface="Cakerolli"/>
                <a:cs typeface="Cakerolli"/>
                <a:sym typeface="Cakerolli"/>
              </a:rPr>
              <a:t>Catering</a:t>
            </a:r>
          </a:p>
          <a:p>
            <a:pPr marL="410211" lvl="1" indent="-205106" algn="l">
              <a:lnSpc>
                <a:spcPts val="2926"/>
              </a:lnSpc>
              <a:buFont typeface="Arial"/>
              <a:buChar char="•"/>
            </a:pPr>
            <a:r>
              <a:rPr lang="en-US" sz="1900">
                <a:solidFill>
                  <a:srgbClr val="000000"/>
                </a:solidFill>
                <a:latin typeface="Cakerolli"/>
                <a:ea typeface="Cakerolli"/>
                <a:cs typeface="Cakerolli"/>
                <a:sym typeface="Cakerolli"/>
              </a:rPr>
              <a:t>Seating arrangement</a:t>
            </a:r>
          </a:p>
          <a:p>
            <a:pPr marL="410211" lvl="1" indent="-205106" algn="l">
              <a:lnSpc>
                <a:spcPts val="2926"/>
              </a:lnSpc>
              <a:buFont typeface="Arial"/>
              <a:buChar char="•"/>
            </a:pPr>
            <a:r>
              <a:rPr lang="en-US" sz="1900">
                <a:solidFill>
                  <a:srgbClr val="000000"/>
                </a:solidFill>
                <a:latin typeface="Cakerolli"/>
                <a:ea typeface="Cakerolli"/>
                <a:cs typeface="Cakerolli"/>
                <a:sym typeface="Cakerolli"/>
              </a:rPr>
              <a:t>Accommodation</a:t>
            </a:r>
          </a:p>
          <a:p>
            <a:pPr marL="410211" lvl="1" indent="-205106" algn="l">
              <a:lnSpc>
                <a:spcPts val="2926"/>
              </a:lnSpc>
              <a:buFont typeface="Arial"/>
              <a:buChar char="•"/>
            </a:pPr>
            <a:r>
              <a:rPr lang="en-US" sz="1900">
                <a:solidFill>
                  <a:srgbClr val="000000"/>
                </a:solidFill>
                <a:latin typeface="Cakerolli"/>
                <a:ea typeface="Cakerolli"/>
                <a:cs typeface="Cakerolli"/>
                <a:sym typeface="Cakerolli"/>
              </a:rPr>
              <a:t>Audiovisual equipment</a:t>
            </a:r>
          </a:p>
          <a:p>
            <a:pPr marL="410211" lvl="1" indent="-205106" algn="l">
              <a:lnSpc>
                <a:spcPts val="2926"/>
              </a:lnSpc>
              <a:buFont typeface="Arial"/>
              <a:buChar char="•"/>
            </a:pPr>
            <a:r>
              <a:rPr lang="en-US" sz="1900">
                <a:solidFill>
                  <a:srgbClr val="000000"/>
                </a:solidFill>
                <a:latin typeface="Cakerolli"/>
                <a:ea typeface="Cakerolli"/>
                <a:cs typeface="Cakerolli"/>
                <a:sym typeface="Cakerolli"/>
              </a:rPr>
              <a:t>Parking facilities </a:t>
            </a:r>
          </a:p>
          <a:p>
            <a:pPr marL="410211" lvl="1" indent="-205106" algn="l">
              <a:lnSpc>
                <a:spcPts val="2926"/>
              </a:lnSpc>
              <a:buFont typeface="Arial"/>
              <a:buChar char="•"/>
            </a:pPr>
            <a:r>
              <a:rPr lang="en-US" sz="1900">
                <a:solidFill>
                  <a:srgbClr val="000000"/>
                </a:solidFill>
                <a:latin typeface="Cakerolli"/>
                <a:ea typeface="Cakerolli"/>
                <a:cs typeface="Cakerolli"/>
                <a:sym typeface="Cakerolli"/>
              </a:rPr>
              <a:t>lighting</a:t>
            </a:r>
          </a:p>
          <a:p>
            <a:pPr algn="l">
              <a:lnSpc>
                <a:spcPts val="2926"/>
              </a:lnSpc>
            </a:pPr>
            <a:endParaRPr lang="en-US" sz="1900">
              <a:solidFill>
                <a:srgbClr val="000000"/>
              </a:solidFill>
              <a:latin typeface="Cakerolli"/>
              <a:ea typeface="Cakerolli"/>
              <a:cs typeface="Cakerolli"/>
              <a:sym typeface="Cakerolli"/>
            </a:endParaRPr>
          </a:p>
        </p:txBody>
      </p:sp>
      <p:sp>
        <p:nvSpPr>
          <p:cNvPr id="15" name="TextBox 15"/>
          <p:cNvSpPr txBox="1"/>
          <p:nvPr/>
        </p:nvSpPr>
        <p:spPr>
          <a:xfrm>
            <a:off x="11136336" y="1839212"/>
            <a:ext cx="5672614" cy="742870"/>
          </a:xfrm>
          <a:prstGeom prst="rect">
            <a:avLst/>
          </a:prstGeom>
        </p:spPr>
        <p:txBody>
          <a:bodyPr lIns="0" tIns="0" rIns="0" bIns="0" rtlCol="0" anchor="t">
            <a:spAutoFit/>
          </a:bodyPr>
          <a:lstStyle/>
          <a:p>
            <a:pPr algn="l">
              <a:lnSpc>
                <a:spcPts val="5621"/>
              </a:lnSpc>
            </a:pPr>
            <a:r>
              <a:rPr lang="en-US" sz="5621">
                <a:solidFill>
                  <a:srgbClr val="22665C"/>
                </a:solidFill>
                <a:latin typeface="Barlow Condensed"/>
                <a:ea typeface="Barlow Condensed"/>
                <a:cs typeface="Barlow Condensed"/>
                <a:sym typeface="Barlow Condensed"/>
              </a:rPr>
              <a:t>Staffing </a:t>
            </a:r>
          </a:p>
        </p:txBody>
      </p:sp>
      <p:sp>
        <p:nvSpPr>
          <p:cNvPr id="16" name="TextBox 16"/>
          <p:cNvSpPr txBox="1"/>
          <p:nvPr/>
        </p:nvSpPr>
        <p:spPr>
          <a:xfrm>
            <a:off x="11136336" y="5523245"/>
            <a:ext cx="5672614" cy="742870"/>
          </a:xfrm>
          <a:prstGeom prst="rect">
            <a:avLst/>
          </a:prstGeom>
        </p:spPr>
        <p:txBody>
          <a:bodyPr lIns="0" tIns="0" rIns="0" bIns="0" rtlCol="0" anchor="t">
            <a:spAutoFit/>
          </a:bodyPr>
          <a:lstStyle/>
          <a:p>
            <a:pPr algn="l">
              <a:lnSpc>
                <a:spcPts val="5621"/>
              </a:lnSpc>
            </a:pPr>
            <a:r>
              <a:rPr lang="en-US" sz="5621">
                <a:solidFill>
                  <a:srgbClr val="22665C"/>
                </a:solidFill>
                <a:latin typeface="Barlow Condensed"/>
                <a:ea typeface="Barlow Condensed"/>
                <a:cs typeface="Barlow Condensed"/>
                <a:sym typeface="Barlow Condensed"/>
              </a:rPr>
              <a:t>Resource allocation </a:t>
            </a:r>
          </a:p>
        </p:txBody>
      </p:sp>
      <p:sp>
        <p:nvSpPr>
          <p:cNvPr id="17" name="Freeform 17"/>
          <p:cNvSpPr/>
          <p:nvPr/>
        </p:nvSpPr>
        <p:spPr>
          <a:xfrm rot="8680000">
            <a:off x="5534956" y="7915411"/>
            <a:ext cx="2652344" cy="1329487"/>
          </a:xfrm>
          <a:custGeom>
            <a:avLst/>
            <a:gdLst/>
            <a:ahLst/>
            <a:cxnLst/>
            <a:rect l="l" t="t" r="r" b="b"/>
            <a:pathLst>
              <a:path w="2652344" h="1329487">
                <a:moveTo>
                  <a:pt x="0" y="0"/>
                </a:moveTo>
                <a:lnTo>
                  <a:pt x="2652344" y="0"/>
                </a:lnTo>
                <a:lnTo>
                  <a:pt x="2652344" y="1329487"/>
                </a:lnTo>
                <a:lnTo>
                  <a:pt x="0" y="132948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8" name="Freeform 18"/>
          <p:cNvSpPr/>
          <p:nvPr/>
        </p:nvSpPr>
        <p:spPr>
          <a:xfrm rot="-733261">
            <a:off x="2773565" y="4999973"/>
            <a:ext cx="3772677" cy="5360819"/>
          </a:xfrm>
          <a:custGeom>
            <a:avLst/>
            <a:gdLst/>
            <a:ahLst/>
            <a:cxnLst/>
            <a:rect l="l" t="t" r="r" b="b"/>
            <a:pathLst>
              <a:path w="3772677" h="5360819">
                <a:moveTo>
                  <a:pt x="0" y="0"/>
                </a:moveTo>
                <a:lnTo>
                  <a:pt x="3772676" y="0"/>
                </a:lnTo>
                <a:lnTo>
                  <a:pt x="3772676" y="5360819"/>
                </a:lnTo>
                <a:lnTo>
                  <a:pt x="0" y="536081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245D55"/>
        </a:solidFill>
        <a:effectLst/>
      </p:bgPr>
    </p:bg>
    <p:spTree>
      <p:nvGrpSpPr>
        <p:cNvPr id="1" name=""/>
        <p:cNvGrpSpPr/>
        <p:nvPr/>
      </p:nvGrpSpPr>
      <p:grpSpPr>
        <a:xfrm>
          <a:off x="0" y="0"/>
          <a:ext cx="0" cy="0"/>
          <a:chOff x="0" y="0"/>
          <a:chExt cx="0" cy="0"/>
        </a:xfrm>
      </p:grpSpPr>
      <p:grpSp>
        <p:nvGrpSpPr>
          <p:cNvPr id="2" name="Group 2"/>
          <p:cNvGrpSpPr/>
          <p:nvPr/>
        </p:nvGrpSpPr>
        <p:grpSpPr>
          <a:xfrm>
            <a:off x="-492122" y="-497514"/>
            <a:ext cx="19272243" cy="11282028"/>
            <a:chOff x="0" y="0"/>
            <a:chExt cx="25696325" cy="15042704"/>
          </a:xfrm>
        </p:grpSpPr>
        <p:sp>
          <p:nvSpPr>
            <p:cNvPr id="3" name="Freeform 3"/>
            <p:cNvSpPr/>
            <p:nvPr/>
          </p:nvSpPr>
          <p:spPr>
            <a:xfrm rot="5400000">
              <a:off x="7018851" y="-7018851"/>
              <a:ext cx="11658623" cy="25696325"/>
            </a:xfrm>
            <a:custGeom>
              <a:avLst/>
              <a:gdLst/>
              <a:ahLst/>
              <a:cxnLst/>
              <a:rect l="l" t="t" r="r" b="b"/>
              <a:pathLst>
                <a:path w="11658623" h="25696325">
                  <a:moveTo>
                    <a:pt x="0" y="0"/>
                  </a:moveTo>
                  <a:lnTo>
                    <a:pt x="11658623" y="0"/>
                  </a:lnTo>
                  <a:lnTo>
                    <a:pt x="11658623" y="25696325"/>
                  </a:lnTo>
                  <a:lnTo>
                    <a:pt x="0" y="25696325"/>
                  </a:lnTo>
                  <a:lnTo>
                    <a:pt x="0" y="0"/>
                  </a:lnTo>
                  <a:close/>
                </a:path>
              </a:pathLst>
            </a:custGeom>
            <a:blipFill>
              <a:blip r:embed="rId3">
                <a:extLst>
                  <a:ext uri="{96DAC541-7B7A-43D3-8B79-37D633B846F1}">
                    <asvg:svgBlip xmlns:asvg="http://schemas.microsoft.com/office/drawing/2016/SVG/main" r:embed="rId4"/>
                  </a:ext>
                </a:extLst>
              </a:blip>
              <a:stretch>
                <a:fillRect r="-13408"/>
              </a:stretch>
            </a:blipFill>
          </p:spPr>
        </p:sp>
        <p:sp>
          <p:nvSpPr>
            <p:cNvPr id="4" name="Freeform 4"/>
            <p:cNvSpPr/>
            <p:nvPr/>
          </p:nvSpPr>
          <p:spPr>
            <a:xfrm rot="5400000" flipV="1">
              <a:off x="9366235" y="-1287386"/>
              <a:ext cx="6963855" cy="25696325"/>
            </a:xfrm>
            <a:custGeom>
              <a:avLst/>
              <a:gdLst/>
              <a:ahLst/>
              <a:cxnLst/>
              <a:rect l="l" t="t" r="r" b="b"/>
              <a:pathLst>
                <a:path w="6963855" h="25696325">
                  <a:moveTo>
                    <a:pt x="0" y="25696325"/>
                  </a:moveTo>
                  <a:lnTo>
                    <a:pt x="6963855" y="25696325"/>
                  </a:lnTo>
                  <a:lnTo>
                    <a:pt x="6963855" y="0"/>
                  </a:lnTo>
                  <a:lnTo>
                    <a:pt x="0" y="0"/>
                  </a:lnTo>
                  <a:lnTo>
                    <a:pt x="0" y="25696325"/>
                  </a:lnTo>
                  <a:close/>
                </a:path>
              </a:pathLst>
            </a:custGeom>
            <a:blipFill>
              <a:blip r:embed="rId3">
                <a:extLst>
                  <a:ext uri="{96DAC541-7B7A-43D3-8B79-37D633B846F1}">
                    <asvg:svgBlip xmlns:asvg="http://schemas.microsoft.com/office/drawing/2016/SVG/main" r:embed="rId4"/>
                  </a:ext>
                </a:extLst>
              </a:blip>
              <a:stretch>
                <a:fillRect l="-89865"/>
              </a:stretch>
            </a:blipFill>
          </p:spPr>
        </p:sp>
      </p:grpSp>
      <p:grpSp>
        <p:nvGrpSpPr>
          <p:cNvPr id="5" name="Group 5"/>
          <p:cNvGrpSpPr/>
          <p:nvPr/>
        </p:nvGrpSpPr>
        <p:grpSpPr>
          <a:xfrm rot="-172136">
            <a:off x="14200905" y="7495750"/>
            <a:ext cx="1537117" cy="1429276"/>
            <a:chOff x="0" y="0"/>
            <a:chExt cx="2049490" cy="1905701"/>
          </a:xfrm>
        </p:grpSpPr>
        <p:sp>
          <p:nvSpPr>
            <p:cNvPr id="6" name="Freeform 6"/>
            <p:cNvSpPr/>
            <p:nvPr/>
          </p:nvSpPr>
          <p:spPr>
            <a:xfrm rot="-9233359">
              <a:off x="108607" y="493636"/>
              <a:ext cx="1832275" cy="918428"/>
            </a:xfrm>
            <a:custGeom>
              <a:avLst/>
              <a:gdLst/>
              <a:ahLst/>
              <a:cxnLst/>
              <a:rect l="l" t="t" r="r" b="b"/>
              <a:pathLst>
                <a:path w="1832275" h="918428">
                  <a:moveTo>
                    <a:pt x="0" y="0"/>
                  </a:moveTo>
                  <a:lnTo>
                    <a:pt x="1832275" y="0"/>
                  </a:lnTo>
                  <a:lnTo>
                    <a:pt x="1832275" y="918428"/>
                  </a:lnTo>
                  <a:lnTo>
                    <a:pt x="0" y="91842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Freeform 7"/>
            <p:cNvSpPr/>
            <p:nvPr/>
          </p:nvSpPr>
          <p:spPr>
            <a:xfrm rot="-8460974">
              <a:off x="420925" y="274214"/>
              <a:ext cx="1352184" cy="1357274"/>
            </a:xfrm>
            <a:custGeom>
              <a:avLst/>
              <a:gdLst/>
              <a:ahLst/>
              <a:cxnLst/>
              <a:rect l="l" t="t" r="r" b="b"/>
              <a:pathLst>
                <a:path w="1352184" h="1357274">
                  <a:moveTo>
                    <a:pt x="0" y="0"/>
                  </a:moveTo>
                  <a:lnTo>
                    <a:pt x="1352183" y="0"/>
                  </a:lnTo>
                  <a:lnTo>
                    <a:pt x="1352183" y="1357273"/>
                  </a:lnTo>
                  <a:lnTo>
                    <a:pt x="0" y="135727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grpSp>
      <p:sp>
        <p:nvSpPr>
          <p:cNvPr id="8" name="Freeform 8"/>
          <p:cNvSpPr/>
          <p:nvPr/>
        </p:nvSpPr>
        <p:spPr>
          <a:xfrm>
            <a:off x="5022587" y="2337976"/>
            <a:ext cx="7781682" cy="2136425"/>
          </a:xfrm>
          <a:custGeom>
            <a:avLst/>
            <a:gdLst/>
            <a:ahLst/>
            <a:cxnLst/>
            <a:rect l="l" t="t" r="r" b="b"/>
            <a:pathLst>
              <a:path w="7781682" h="2136425">
                <a:moveTo>
                  <a:pt x="0" y="0"/>
                </a:moveTo>
                <a:lnTo>
                  <a:pt x="7781682" y="0"/>
                </a:lnTo>
                <a:lnTo>
                  <a:pt x="7781682" y="2136426"/>
                </a:lnTo>
                <a:lnTo>
                  <a:pt x="0" y="213642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9" name="Freeform 9"/>
          <p:cNvSpPr/>
          <p:nvPr/>
        </p:nvSpPr>
        <p:spPr>
          <a:xfrm rot="-1434831">
            <a:off x="171138" y="1695587"/>
            <a:ext cx="3391921" cy="1700200"/>
          </a:xfrm>
          <a:custGeom>
            <a:avLst/>
            <a:gdLst/>
            <a:ahLst/>
            <a:cxnLst/>
            <a:rect l="l" t="t" r="r" b="b"/>
            <a:pathLst>
              <a:path w="3391921" h="1700200">
                <a:moveTo>
                  <a:pt x="0" y="0"/>
                </a:moveTo>
                <a:lnTo>
                  <a:pt x="3391920" y="0"/>
                </a:lnTo>
                <a:lnTo>
                  <a:pt x="3391920" y="1700200"/>
                </a:lnTo>
                <a:lnTo>
                  <a:pt x="0" y="170020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10" name="Freeform 10"/>
          <p:cNvSpPr/>
          <p:nvPr/>
        </p:nvSpPr>
        <p:spPr>
          <a:xfrm rot="-1618750">
            <a:off x="15960224" y="1191005"/>
            <a:ext cx="3160898" cy="1584400"/>
          </a:xfrm>
          <a:custGeom>
            <a:avLst/>
            <a:gdLst/>
            <a:ahLst/>
            <a:cxnLst/>
            <a:rect l="l" t="t" r="r" b="b"/>
            <a:pathLst>
              <a:path w="3160898" h="1584400">
                <a:moveTo>
                  <a:pt x="0" y="0"/>
                </a:moveTo>
                <a:lnTo>
                  <a:pt x="3160899" y="0"/>
                </a:lnTo>
                <a:lnTo>
                  <a:pt x="3160899" y="1584401"/>
                </a:lnTo>
                <a:lnTo>
                  <a:pt x="0" y="1584401"/>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11" name="TextBox 11"/>
          <p:cNvSpPr txBox="1"/>
          <p:nvPr/>
        </p:nvSpPr>
        <p:spPr>
          <a:xfrm>
            <a:off x="5022587" y="2431387"/>
            <a:ext cx="8342055" cy="1044140"/>
          </a:xfrm>
          <a:prstGeom prst="rect">
            <a:avLst/>
          </a:prstGeom>
        </p:spPr>
        <p:txBody>
          <a:bodyPr lIns="0" tIns="0" rIns="0" bIns="0" rtlCol="0" anchor="t">
            <a:spAutoFit/>
          </a:bodyPr>
          <a:lstStyle/>
          <a:p>
            <a:pPr algn="ctr">
              <a:lnSpc>
                <a:spcPts val="8598"/>
              </a:lnSpc>
              <a:spcBef>
                <a:spcPct val="0"/>
              </a:spcBef>
            </a:pPr>
            <a:r>
              <a:rPr lang="en-US" sz="6142" spc="614">
                <a:solidFill>
                  <a:srgbClr val="FFF6E1"/>
                </a:solidFill>
                <a:latin typeface="Brightwall"/>
                <a:ea typeface="Brightwall"/>
                <a:cs typeface="Brightwall"/>
                <a:sym typeface="Brightwall"/>
              </a:rPr>
              <a:t>Marketing strategy</a:t>
            </a:r>
          </a:p>
        </p:txBody>
      </p:sp>
      <p:sp>
        <p:nvSpPr>
          <p:cNvPr id="12" name="TextBox 12"/>
          <p:cNvSpPr txBox="1"/>
          <p:nvPr/>
        </p:nvSpPr>
        <p:spPr>
          <a:xfrm>
            <a:off x="4628338" y="4489490"/>
            <a:ext cx="8574414" cy="3400899"/>
          </a:xfrm>
          <a:prstGeom prst="rect">
            <a:avLst/>
          </a:prstGeom>
        </p:spPr>
        <p:txBody>
          <a:bodyPr lIns="0" tIns="0" rIns="0" bIns="0" rtlCol="0" anchor="t">
            <a:spAutoFit/>
          </a:bodyPr>
          <a:lstStyle/>
          <a:p>
            <a:pPr algn="just">
              <a:lnSpc>
                <a:spcPts val="5078"/>
              </a:lnSpc>
            </a:pPr>
            <a:r>
              <a:rPr lang="en-US" sz="3297">
                <a:solidFill>
                  <a:srgbClr val="FFF3D9"/>
                </a:solidFill>
                <a:latin typeface="Cakerolli"/>
                <a:ea typeface="Cakerolli"/>
                <a:cs typeface="Cakerolli"/>
                <a:sym typeface="Cakerolli"/>
              </a:rPr>
              <a:t>The marketing strategy for the event will place a high emphasis on digital marketing and utilise social media platforms alonh wioth PR campagins and partnerships. </a:t>
            </a:r>
          </a:p>
          <a:p>
            <a:pPr algn="just">
              <a:lnSpc>
                <a:spcPts val="5078"/>
              </a:lnSpc>
            </a:pPr>
            <a:endParaRPr lang="en-US" sz="3297">
              <a:solidFill>
                <a:srgbClr val="FFF3D9"/>
              </a:solidFill>
              <a:latin typeface="Cakerolli"/>
              <a:ea typeface="Cakerolli"/>
              <a:cs typeface="Cakerolli"/>
              <a:sym typeface="Cakerolli"/>
            </a:endParaRPr>
          </a:p>
        </p:txBody>
      </p:sp>
      <p:sp>
        <p:nvSpPr>
          <p:cNvPr id="14" name="Freeform 14"/>
          <p:cNvSpPr/>
          <p:nvPr/>
        </p:nvSpPr>
        <p:spPr>
          <a:xfrm>
            <a:off x="13763850" y="3666629"/>
            <a:ext cx="5369005" cy="6732294"/>
          </a:xfrm>
          <a:custGeom>
            <a:avLst/>
            <a:gdLst/>
            <a:ahLst/>
            <a:cxnLst/>
            <a:rect l="l" t="t" r="r" b="b"/>
            <a:pathLst>
              <a:path w="5369005" h="6732294">
                <a:moveTo>
                  <a:pt x="0" y="0"/>
                </a:moveTo>
                <a:lnTo>
                  <a:pt x="5369004" y="0"/>
                </a:lnTo>
                <a:lnTo>
                  <a:pt x="5369004" y="6732294"/>
                </a:lnTo>
                <a:lnTo>
                  <a:pt x="0" y="6732294"/>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1E8CF"/>
        </a:solidFill>
        <a:effectLst/>
      </p:bgPr>
    </p:bg>
    <p:spTree>
      <p:nvGrpSpPr>
        <p:cNvPr id="1" name=""/>
        <p:cNvGrpSpPr/>
        <p:nvPr/>
      </p:nvGrpSpPr>
      <p:grpSpPr>
        <a:xfrm>
          <a:off x="0" y="0"/>
          <a:ext cx="0" cy="0"/>
          <a:chOff x="0" y="0"/>
          <a:chExt cx="0" cy="0"/>
        </a:xfrm>
      </p:grpSpPr>
      <p:grpSp>
        <p:nvGrpSpPr>
          <p:cNvPr id="2" name="Group 2"/>
          <p:cNvGrpSpPr/>
          <p:nvPr/>
        </p:nvGrpSpPr>
        <p:grpSpPr>
          <a:xfrm>
            <a:off x="-492122" y="-497514"/>
            <a:ext cx="19272243" cy="11282028"/>
            <a:chOff x="0" y="0"/>
            <a:chExt cx="25696325" cy="15042704"/>
          </a:xfrm>
        </p:grpSpPr>
        <p:sp>
          <p:nvSpPr>
            <p:cNvPr id="3" name="Freeform 3"/>
            <p:cNvSpPr/>
            <p:nvPr/>
          </p:nvSpPr>
          <p:spPr>
            <a:xfrm rot="5400000">
              <a:off x="6237199" y="-6237199"/>
              <a:ext cx="13221927" cy="25696325"/>
            </a:xfrm>
            <a:custGeom>
              <a:avLst/>
              <a:gdLst/>
              <a:ahLst/>
              <a:cxnLst/>
              <a:rect l="l" t="t" r="r" b="b"/>
              <a:pathLst>
                <a:path w="13221927" h="25696325">
                  <a:moveTo>
                    <a:pt x="0" y="0"/>
                  </a:moveTo>
                  <a:lnTo>
                    <a:pt x="13221927" y="0"/>
                  </a:lnTo>
                  <a:lnTo>
                    <a:pt x="13221927" y="25696325"/>
                  </a:lnTo>
                  <a:lnTo>
                    <a:pt x="0" y="256963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rot="5400000" flipV="1">
              <a:off x="9366235" y="-1287386"/>
              <a:ext cx="6963855" cy="25696325"/>
            </a:xfrm>
            <a:custGeom>
              <a:avLst/>
              <a:gdLst/>
              <a:ahLst/>
              <a:cxnLst/>
              <a:rect l="l" t="t" r="r" b="b"/>
              <a:pathLst>
                <a:path w="6963855" h="25696325">
                  <a:moveTo>
                    <a:pt x="0" y="25696325"/>
                  </a:moveTo>
                  <a:lnTo>
                    <a:pt x="6963855" y="25696325"/>
                  </a:lnTo>
                  <a:lnTo>
                    <a:pt x="6963855" y="0"/>
                  </a:lnTo>
                  <a:lnTo>
                    <a:pt x="0" y="0"/>
                  </a:lnTo>
                  <a:lnTo>
                    <a:pt x="0" y="25696325"/>
                  </a:lnTo>
                  <a:close/>
                </a:path>
              </a:pathLst>
            </a:custGeom>
            <a:blipFill>
              <a:blip r:embed="rId3">
                <a:extLst>
                  <a:ext uri="{96DAC541-7B7A-43D3-8B79-37D633B846F1}">
                    <asvg:svgBlip xmlns:asvg="http://schemas.microsoft.com/office/drawing/2016/SVG/main" r:embed="rId4"/>
                  </a:ext>
                </a:extLst>
              </a:blip>
              <a:stretch>
                <a:fillRect l="-89865"/>
              </a:stretch>
            </a:blipFill>
          </p:spPr>
        </p:sp>
      </p:grpSp>
      <p:sp>
        <p:nvSpPr>
          <p:cNvPr id="5" name="Freeform 5"/>
          <p:cNvSpPr/>
          <p:nvPr/>
        </p:nvSpPr>
        <p:spPr>
          <a:xfrm>
            <a:off x="8846399" y="1028700"/>
            <a:ext cx="6936130" cy="1904283"/>
          </a:xfrm>
          <a:custGeom>
            <a:avLst/>
            <a:gdLst/>
            <a:ahLst/>
            <a:cxnLst/>
            <a:rect l="l" t="t" r="r" b="b"/>
            <a:pathLst>
              <a:path w="6936130" h="1904283">
                <a:moveTo>
                  <a:pt x="0" y="0"/>
                </a:moveTo>
                <a:lnTo>
                  <a:pt x="6936130" y="0"/>
                </a:lnTo>
                <a:lnTo>
                  <a:pt x="6936130" y="1904283"/>
                </a:lnTo>
                <a:lnTo>
                  <a:pt x="0" y="190428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TextBox 6"/>
          <p:cNvSpPr txBox="1"/>
          <p:nvPr/>
        </p:nvSpPr>
        <p:spPr>
          <a:xfrm>
            <a:off x="8280424" y="1133809"/>
            <a:ext cx="7699475" cy="1185525"/>
          </a:xfrm>
          <a:prstGeom prst="rect">
            <a:avLst/>
          </a:prstGeom>
        </p:spPr>
        <p:txBody>
          <a:bodyPr lIns="0" tIns="0" rIns="0" bIns="0" rtlCol="0" anchor="t">
            <a:spAutoFit/>
          </a:bodyPr>
          <a:lstStyle/>
          <a:p>
            <a:pPr algn="ctr">
              <a:lnSpc>
                <a:spcPts val="9731"/>
              </a:lnSpc>
              <a:spcBef>
                <a:spcPct val="0"/>
              </a:spcBef>
            </a:pPr>
            <a:r>
              <a:rPr lang="en-US" sz="6950">
                <a:solidFill>
                  <a:srgbClr val="22665C"/>
                </a:solidFill>
                <a:latin typeface="Brightwall"/>
                <a:ea typeface="Brightwall"/>
                <a:cs typeface="Brightwall"/>
                <a:sym typeface="Brightwall"/>
              </a:rPr>
              <a:t>Financial feasibility</a:t>
            </a:r>
          </a:p>
        </p:txBody>
      </p:sp>
      <p:grpSp>
        <p:nvGrpSpPr>
          <p:cNvPr id="7" name="Group 7"/>
          <p:cNvGrpSpPr/>
          <p:nvPr/>
        </p:nvGrpSpPr>
        <p:grpSpPr>
          <a:xfrm>
            <a:off x="2168633" y="1267159"/>
            <a:ext cx="5397416" cy="6746770"/>
            <a:chOff x="0" y="0"/>
            <a:chExt cx="7196555" cy="8995694"/>
          </a:xfrm>
        </p:grpSpPr>
        <p:sp>
          <p:nvSpPr>
            <p:cNvPr id="8" name="Freeform 8"/>
            <p:cNvSpPr/>
            <p:nvPr/>
          </p:nvSpPr>
          <p:spPr>
            <a:xfrm rot="-10800000">
              <a:off x="0" y="0"/>
              <a:ext cx="7196555" cy="8995694"/>
            </a:xfrm>
            <a:custGeom>
              <a:avLst/>
              <a:gdLst/>
              <a:ahLst/>
              <a:cxnLst/>
              <a:rect l="l" t="t" r="r" b="b"/>
              <a:pathLst>
                <a:path w="7196555" h="8995694">
                  <a:moveTo>
                    <a:pt x="0" y="0"/>
                  </a:moveTo>
                  <a:lnTo>
                    <a:pt x="7196555" y="0"/>
                  </a:lnTo>
                  <a:lnTo>
                    <a:pt x="7196555" y="8995694"/>
                  </a:lnTo>
                  <a:lnTo>
                    <a:pt x="0" y="899569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9" name="Freeform 9"/>
            <p:cNvSpPr/>
            <p:nvPr/>
          </p:nvSpPr>
          <p:spPr>
            <a:xfrm>
              <a:off x="726059" y="766412"/>
              <a:ext cx="5754082" cy="7447705"/>
            </a:xfrm>
            <a:custGeom>
              <a:avLst/>
              <a:gdLst/>
              <a:ahLst/>
              <a:cxnLst/>
              <a:rect l="l" t="t" r="r" b="b"/>
              <a:pathLst>
                <a:path w="5754082" h="7447705">
                  <a:moveTo>
                    <a:pt x="0" y="0"/>
                  </a:moveTo>
                  <a:lnTo>
                    <a:pt x="5754083" y="0"/>
                  </a:lnTo>
                  <a:lnTo>
                    <a:pt x="5754083" y="7447705"/>
                  </a:lnTo>
                  <a:lnTo>
                    <a:pt x="0" y="7447705"/>
                  </a:lnTo>
                  <a:lnTo>
                    <a:pt x="0" y="0"/>
                  </a:lnTo>
                  <a:close/>
                </a:path>
              </a:pathLst>
            </a:custGeom>
            <a:blipFill>
              <a:blip r:embed="rId9"/>
              <a:stretch>
                <a:fillRect l="-38378" r="-37721"/>
              </a:stretch>
            </a:blipFill>
          </p:spPr>
        </p:sp>
      </p:grpSp>
      <p:sp>
        <p:nvSpPr>
          <p:cNvPr id="10" name="Freeform 10"/>
          <p:cNvSpPr/>
          <p:nvPr/>
        </p:nvSpPr>
        <p:spPr>
          <a:xfrm rot="-2070636">
            <a:off x="-128252" y="1113222"/>
            <a:ext cx="3160898" cy="1584400"/>
          </a:xfrm>
          <a:custGeom>
            <a:avLst/>
            <a:gdLst/>
            <a:ahLst/>
            <a:cxnLst/>
            <a:rect l="l" t="t" r="r" b="b"/>
            <a:pathLst>
              <a:path w="3160898" h="1584400">
                <a:moveTo>
                  <a:pt x="0" y="0"/>
                </a:moveTo>
                <a:lnTo>
                  <a:pt x="3160899" y="0"/>
                </a:lnTo>
                <a:lnTo>
                  <a:pt x="3160899" y="1584400"/>
                </a:lnTo>
                <a:lnTo>
                  <a:pt x="0" y="15844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1" name="Freeform 11"/>
          <p:cNvSpPr/>
          <p:nvPr/>
        </p:nvSpPr>
        <p:spPr>
          <a:xfrm rot="8920632">
            <a:off x="16860375" y="7947695"/>
            <a:ext cx="2828045" cy="1417557"/>
          </a:xfrm>
          <a:custGeom>
            <a:avLst/>
            <a:gdLst/>
            <a:ahLst/>
            <a:cxnLst/>
            <a:rect l="l" t="t" r="r" b="b"/>
            <a:pathLst>
              <a:path w="2828045" h="1417557">
                <a:moveTo>
                  <a:pt x="0" y="0"/>
                </a:moveTo>
                <a:lnTo>
                  <a:pt x="2828045" y="0"/>
                </a:lnTo>
                <a:lnTo>
                  <a:pt x="2828045" y="1417557"/>
                </a:lnTo>
                <a:lnTo>
                  <a:pt x="0" y="141755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2" name="TextBox 12"/>
          <p:cNvSpPr txBox="1"/>
          <p:nvPr/>
        </p:nvSpPr>
        <p:spPr>
          <a:xfrm>
            <a:off x="8454947" y="2496465"/>
            <a:ext cx="7524952" cy="957164"/>
          </a:xfrm>
          <a:prstGeom prst="rect">
            <a:avLst/>
          </a:prstGeom>
        </p:spPr>
        <p:txBody>
          <a:bodyPr lIns="0" tIns="0" rIns="0" bIns="0" rtlCol="0" anchor="t">
            <a:spAutoFit/>
          </a:bodyPr>
          <a:lstStyle/>
          <a:p>
            <a:pPr algn="l">
              <a:lnSpc>
                <a:spcPts val="3230"/>
              </a:lnSpc>
            </a:pPr>
            <a:r>
              <a:rPr lang="en-US" sz="2097">
                <a:solidFill>
                  <a:srgbClr val="000000"/>
                </a:solidFill>
                <a:latin typeface="Cakerolli"/>
                <a:ea typeface="Cakerolli"/>
                <a:cs typeface="Cakerolli"/>
                <a:sym typeface="Cakerolli"/>
              </a:rPr>
              <a:t>Projected Income Table</a:t>
            </a:r>
          </a:p>
          <a:p>
            <a:pPr algn="l">
              <a:lnSpc>
                <a:spcPts val="3230"/>
              </a:lnSpc>
            </a:pPr>
            <a:endParaRPr lang="en-US" sz="2097">
              <a:solidFill>
                <a:srgbClr val="000000"/>
              </a:solidFill>
              <a:latin typeface="Cakerolli"/>
              <a:ea typeface="Cakerolli"/>
              <a:cs typeface="Cakerolli"/>
              <a:sym typeface="Cakerolli"/>
            </a:endParaRPr>
          </a:p>
        </p:txBody>
      </p:sp>
      <p:sp>
        <p:nvSpPr>
          <p:cNvPr id="14" name="TextBox 14"/>
          <p:cNvSpPr txBox="1"/>
          <p:nvPr/>
        </p:nvSpPr>
        <p:spPr>
          <a:xfrm>
            <a:off x="8454947" y="5639223"/>
            <a:ext cx="7524952" cy="957164"/>
          </a:xfrm>
          <a:prstGeom prst="rect">
            <a:avLst/>
          </a:prstGeom>
        </p:spPr>
        <p:txBody>
          <a:bodyPr lIns="0" tIns="0" rIns="0" bIns="0" rtlCol="0" anchor="t">
            <a:spAutoFit/>
          </a:bodyPr>
          <a:lstStyle/>
          <a:p>
            <a:pPr algn="l">
              <a:lnSpc>
                <a:spcPts val="3230"/>
              </a:lnSpc>
            </a:pPr>
            <a:r>
              <a:rPr lang="en-US" sz="2097">
                <a:solidFill>
                  <a:srgbClr val="000000"/>
                </a:solidFill>
                <a:latin typeface="Cakerolli"/>
                <a:ea typeface="Cakerolli"/>
                <a:cs typeface="Cakerolli"/>
                <a:sym typeface="Cakerolli"/>
              </a:rPr>
              <a:t>Proposed Expenditure Table</a:t>
            </a:r>
          </a:p>
          <a:p>
            <a:pPr algn="l">
              <a:lnSpc>
                <a:spcPts val="3230"/>
              </a:lnSpc>
            </a:pPr>
            <a:endParaRPr lang="en-US" sz="2097">
              <a:solidFill>
                <a:srgbClr val="000000"/>
              </a:solidFill>
              <a:latin typeface="Cakerolli"/>
              <a:ea typeface="Cakerolli"/>
              <a:cs typeface="Cakerolli"/>
              <a:sym typeface="Cakerolli"/>
            </a:endParaRPr>
          </a:p>
        </p:txBody>
      </p:sp>
      <p:sp>
        <p:nvSpPr>
          <p:cNvPr id="16" name="TextBox 16"/>
          <p:cNvSpPr txBox="1"/>
          <p:nvPr/>
        </p:nvSpPr>
        <p:spPr>
          <a:xfrm>
            <a:off x="2649562" y="8090130"/>
            <a:ext cx="7524952" cy="1736435"/>
          </a:xfrm>
          <a:prstGeom prst="rect">
            <a:avLst/>
          </a:prstGeom>
        </p:spPr>
        <p:txBody>
          <a:bodyPr lIns="0" tIns="0" rIns="0" bIns="0" rtlCol="0" anchor="t">
            <a:spAutoFit/>
          </a:bodyPr>
          <a:lstStyle/>
          <a:p>
            <a:pPr algn="l">
              <a:lnSpc>
                <a:spcPts val="2614"/>
              </a:lnSpc>
            </a:pPr>
            <a:r>
              <a:rPr lang="en-US" sz="1697">
                <a:solidFill>
                  <a:srgbClr val="000000"/>
                </a:solidFill>
                <a:latin typeface="Cakerolli"/>
                <a:ea typeface="Cakerolli"/>
                <a:cs typeface="Cakerolli"/>
                <a:sym typeface="Cakerolli"/>
              </a:rPr>
              <a:t>Net profit – </a:t>
            </a:r>
          </a:p>
          <a:p>
            <a:pPr algn="l">
              <a:lnSpc>
                <a:spcPts val="2614"/>
              </a:lnSpc>
            </a:pPr>
            <a:r>
              <a:rPr lang="en-US" sz="1697">
                <a:solidFill>
                  <a:srgbClr val="000000"/>
                </a:solidFill>
                <a:latin typeface="Cakerolli"/>
                <a:ea typeface="Cakerolli"/>
                <a:cs typeface="Cakerolli"/>
                <a:sym typeface="Cakerolli"/>
              </a:rPr>
              <a:t>Total income - £215000</a:t>
            </a:r>
          </a:p>
          <a:p>
            <a:pPr algn="l">
              <a:lnSpc>
                <a:spcPts val="2614"/>
              </a:lnSpc>
            </a:pPr>
            <a:r>
              <a:rPr lang="en-US" sz="1697">
                <a:solidFill>
                  <a:srgbClr val="000000"/>
                </a:solidFill>
                <a:latin typeface="Cakerolli"/>
                <a:ea typeface="Cakerolli"/>
                <a:cs typeface="Cakerolli"/>
                <a:sym typeface="Cakerolli"/>
              </a:rPr>
              <a:t>Total Expenditure - £100000</a:t>
            </a:r>
          </a:p>
          <a:p>
            <a:pPr algn="l">
              <a:lnSpc>
                <a:spcPts val="2614"/>
              </a:lnSpc>
            </a:pPr>
            <a:r>
              <a:rPr lang="en-US" sz="1697">
                <a:solidFill>
                  <a:srgbClr val="000000"/>
                </a:solidFill>
                <a:latin typeface="Cakerolli"/>
                <a:ea typeface="Cakerolli"/>
                <a:cs typeface="Cakerolli"/>
                <a:sym typeface="Cakerolli"/>
              </a:rPr>
              <a:t>Projected surplus - £115000</a:t>
            </a:r>
          </a:p>
          <a:p>
            <a:pPr algn="l">
              <a:lnSpc>
                <a:spcPts val="2614"/>
              </a:lnSpc>
            </a:pPr>
            <a:endParaRPr lang="en-US" sz="1697">
              <a:solidFill>
                <a:srgbClr val="000000"/>
              </a:solidFill>
              <a:latin typeface="Cakerolli"/>
              <a:ea typeface="Cakerolli"/>
              <a:cs typeface="Cakerolli"/>
              <a:sym typeface="Cakerolli"/>
            </a:endParaRPr>
          </a:p>
        </p:txBody>
      </p:sp>
      <p:graphicFrame>
        <p:nvGraphicFramePr>
          <p:cNvPr id="17" name="Table 16">
            <a:extLst>
              <a:ext uri="{FF2B5EF4-FFF2-40B4-BE49-F238E27FC236}">
                <a16:creationId xmlns:a16="http://schemas.microsoft.com/office/drawing/2014/main" id="{6B0917CC-C3C6-03B4-E825-5195625696DD}"/>
              </a:ext>
            </a:extLst>
          </p:cNvPr>
          <p:cNvGraphicFramePr>
            <a:graphicFrameLocks noGrp="1"/>
          </p:cNvGraphicFramePr>
          <p:nvPr>
            <p:extLst>
              <p:ext uri="{D42A27DB-BD31-4B8C-83A1-F6EECF244321}">
                <p14:modId xmlns:p14="http://schemas.microsoft.com/office/powerpoint/2010/main" val="1394203500"/>
              </p:ext>
            </p:extLst>
          </p:nvPr>
        </p:nvGraphicFramePr>
        <p:xfrm>
          <a:off x="8454946" y="3201934"/>
          <a:ext cx="7664421" cy="2029657"/>
        </p:xfrm>
        <a:graphic>
          <a:graphicData uri="http://schemas.openxmlformats.org/drawingml/2006/table">
            <a:tbl>
              <a:tblPr firstRow="1" firstCol="1" bandRow="1">
                <a:tableStyleId>{5C22544A-7EE6-4342-B048-85BDC9FD1C3A}</a:tableStyleId>
              </a:tblPr>
              <a:tblGrid>
                <a:gridCol w="5750365">
                  <a:extLst>
                    <a:ext uri="{9D8B030D-6E8A-4147-A177-3AD203B41FA5}">
                      <a16:colId xmlns:a16="http://schemas.microsoft.com/office/drawing/2014/main" val="351131899"/>
                    </a:ext>
                  </a:extLst>
                </a:gridCol>
                <a:gridCol w="1914056">
                  <a:extLst>
                    <a:ext uri="{9D8B030D-6E8A-4147-A177-3AD203B41FA5}">
                      <a16:colId xmlns:a16="http://schemas.microsoft.com/office/drawing/2014/main" val="2485452468"/>
                    </a:ext>
                  </a:extLst>
                </a:gridCol>
              </a:tblGrid>
              <a:tr h="289951">
                <a:tc>
                  <a:txBody>
                    <a:bodyPr/>
                    <a:lstStyle/>
                    <a:p>
                      <a:pPr marL="0" marR="0" algn="ctr">
                        <a:lnSpc>
                          <a:spcPct val="150000"/>
                        </a:lnSpc>
                        <a:spcAft>
                          <a:spcPts val="800"/>
                        </a:spcAft>
                        <a:buNone/>
                      </a:pPr>
                      <a:r>
                        <a:rPr lang="en-GB" sz="1200" kern="100">
                          <a:solidFill>
                            <a:schemeClr val="tx1"/>
                          </a:solidFill>
                          <a:effectLst/>
                        </a:rPr>
                        <a:t>Sources of revenue</a:t>
                      </a:r>
                      <a:endParaRPr lang="en-GB" sz="1200" kern="10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tc>
                  <a:txBody>
                    <a:bodyPr/>
                    <a:lstStyle/>
                    <a:p>
                      <a:pPr marL="0" marR="0" algn="ctr">
                        <a:lnSpc>
                          <a:spcPct val="150000"/>
                        </a:lnSpc>
                        <a:spcAft>
                          <a:spcPts val="800"/>
                        </a:spcAft>
                        <a:buNone/>
                      </a:pPr>
                      <a:r>
                        <a:rPr lang="en-GB" sz="1200" kern="100">
                          <a:solidFill>
                            <a:schemeClr val="tx1"/>
                          </a:solidFill>
                          <a:effectLst/>
                        </a:rPr>
                        <a:t>Projected income (£)</a:t>
                      </a:r>
                      <a:endParaRPr lang="en-GB" sz="1200" kern="10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extLst>
                  <a:ext uri="{0D108BD9-81ED-4DB2-BD59-A6C34878D82A}">
                    <a16:rowId xmlns:a16="http://schemas.microsoft.com/office/drawing/2014/main" val="1488671107"/>
                  </a:ext>
                </a:extLst>
              </a:tr>
              <a:tr h="289951">
                <a:tc>
                  <a:txBody>
                    <a:bodyPr/>
                    <a:lstStyle/>
                    <a:p>
                      <a:pPr marL="0" marR="0" algn="just">
                        <a:lnSpc>
                          <a:spcPct val="150000"/>
                        </a:lnSpc>
                        <a:spcAft>
                          <a:spcPts val="800"/>
                        </a:spcAft>
                        <a:buNone/>
                      </a:pPr>
                      <a:r>
                        <a:rPr lang="en-GB" sz="1200" kern="100">
                          <a:solidFill>
                            <a:schemeClr val="tx1"/>
                          </a:solidFill>
                          <a:effectLst/>
                        </a:rPr>
                        <a:t>Selling tickets (£100 * 1000 guests)</a:t>
                      </a:r>
                      <a:endParaRPr lang="en-GB" sz="1200" kern="10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tc>
                  <a:txBody>
                    <a:bodyPr/>
                    <a:lstStyle/>
                    <a:p>
                      <a:pPr marL="0" marR="0" algn="ctr">
                        <a:lnSpc>
                          <a:spcPct val="150000"/>
                        </a:lnSpc>
                        <a:spcAft>
                          <a:spcPts val="800"/>
                        </a:spcAft>
                        <a:buNone/>
                      </a:pPr>
                      <a:r>
                        <a:rPr lang="en-GB" sz="1200" kern="100">
                          <a:solidFill>
                            <a:schemeClr val="tx1"/>
                          </a:solidFill>
                          <a:effectLst/>
                        </a:rPr>
                        <a:t>1,00,000</a:t>
                      </a:r>
                      <a:endParaRPr lang="en-GB" sz="1200" kern="10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extLst>
                  <a:ext uri="{0D108BD9-81ED-4DB2-BD59-A6C34878D82A}">
                    <a16:rowId xmlns:a16="http://schemas.microsoft.com/office/drawing/2014/main" val="2674267567"/>
                  </a:ext>
                </a:extLst>
              </a:tr>
              <a:tr h="289951">
                <a:tc>
                  <a:txBody>
                    <a:bodyPr/>
                    <a:lstStyle/>
                    <a:p>
                      <a:pPr marL="0" marR="0" algn="just">
                        <a:lnSpc>
                          <a:spcPct val="150000"/>
                        </a:lnSpc>
                        <a:spcAft>
                          <a:spcPts val="800"/>
                        </a:spcAft>
                        <a:buNone/>
                      </a:pPr>
                      <a:r>
                        <a:rPr lang="en-GB" sz="1200" kern="100">
                          <a:solidFill>
                            <a:schemeClr val="tx1"/>
                          </a:solidFill>
                          <a:effectLst/>
                        </a:rPr>
                        <a:t>Sponsors</a:t>
                      </a:r>
                      <a:endParaRPr lang="en-GB" sz="1200" kern="10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tc>
                  <a:txBody>
                    <a:bodyPr/>
                    <a:lstStyle/>
                    <a:p>
                      <a:pPr marL="0" marR="0" algn="ctr">
                        <a:lnSpc>
                          <a:spcPct val="150000"/>
                        </a:lnSpc>
                        <a:spcAft>
                          <a:spcPts val="800"/>
                        </a:spcAft>
                        <a:buNone/>
                      </a:pPr>
                      <a:r>
                        <a:rPr lang="en-GB" sz="1200" kern="100">
                          <a:solidFill>
                            <a:schemeClr val="tx1"/>
                          </a:solidFill>
                          <a:effectLst/>
                        </a:rPr>
                        <a:t>40000</a:t>
                      </a:r>
                      <a:endParaRPr lang="en-GB" sz="1200" kern="10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extLst>
                  <a:ext uri="{0D108BD9-81ED-4DB2-BD59-A6C34878D82A}">
                    <a16:rowId xmlns:a16="http://schemas.microsoft.com/office/drawing/2014/main" val="1036838595"/>
                  </a:ext>
                </a:extLst>
              </a:tr>
              <a:tr h="289951">
                <a:tc>
                  <a:txBody>
                    <a:bodyPr/>
                    <a:lstStyle/>
                    <a:p>
                      <a:pPr marL="0" marR="0" algn="just">
                        <a:lnSpc>
                          <a:spcPct val="150000"/>
                        </a:lnSpc>
                        <a:spcAft>
                          <a:spcPts val="800"/>
                        </a:spcAft>
                        <a:buNone/>
                      </a:pPr>
                      <a:r>
                        <a:rPr lang="en-GB" sz="1200" kern="100">
                          <a:solidFill>
                            <a:schemeClr val="tx1"/>
                          </a:solidFill>
                          <a:effectLst/>
                        </a:rPr>
                        <a:t>Local craft sales and merchandise</a:t>
                      </a:r>
                      <a:endParaRPr lang="en-GB" sz="1200" kern="10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tc>
                  <a:txBody>
                    <a:bodyPr/>
                    <a:lstStyle/>
                    <a:p>
                      <a:pPr marL="0" marR="0" algn="ctr">
                        <a:lnSpc>
                          <a:spcPct val="150000"/>
                        </a:lnSpc>
                        <a:spcAft>
                          <a:spcPts val="800"/>
                        </a:spcAft>
                        <a:buNone/>
                      </a:pPr>
                      <a:r>
                        <a:rPr lang="en-GB" sz="1200" kern="100">
                          <a:solidFill>
                            <a:schemeClr val="tx1"/>
                          </a:solidFill>
                          <a:effectLst/>
                        </a:rPr>
                        <a:t>15000</a:t>
                      </a:r>
                      <a:endParaRPr lang="en-GB" sz="1200" kern="10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extLst>
                  <a:ext uri="{0D108BD9-81ED-4DB2-BD59-A6C34878D82A}">
                    <a16:rowId xmlns:a16="http://schemas.microsoft.com/office/drawing/2014/main" val="303086100"/>
                  </a:ext>
                </a:extLst>
              </a:tr>
              <a:tr h="289951">
                <a:tc>
                  <a:txBody>
                    <a:bodyPr/>
                    <a:lstStyle/>
                    <a:p>
                      <a:pPr marL="0" marR="0" algn="just">
                        <a:lnSpc>
                          <a:spcPct val="150000"/>
                        </a:lnSpc>
                        <a:spcAft>
                          <a:spcPts val="800"/>
                        </a:spcAft>
                        <a:buNone/>
                      </a:pPr>
                      <a:r>
                        <a:rPr lang="en-GB" sz="1200" kern="100">
                          <a:solidFill>
                            <a:schemeClr val="tx1"/>
                          </a:solidFill>
                          <a:effectLst/>
                        </a:rPr>
                        <a:t>VIP experience bundles (£200 *200 guests)</a:t>
                      </a:r>
                      <a:endParaRPr lang="en-GB" sz="1200" kern="10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tc>
                  <a:txBody>
                    <a:bodyPr/>
                    <a:lstStyle/>
                    <a:p>
                      <a:pPr marL="0" marR="0" algn="ctr">
                        <a:lnSpc>
                          <a:spcPct val="150000"/>
                        </a:lnSpc>
                        <a:spcAft>
                          <a:spcPts val="800"/>
                        </a:spcAft>
                        <a:buNone/>
                      </a:pPr>
                      <a:r>
                        <a:rPr lang="en-GB" sz="1200" kern="100">
                          <a:solidFill>
                            <a:schemeClr val="tx1"/>
                          </a:solidFill>
                          <a:effectLst/>
                        </a:rPr>
                        <a:t>40000</a:t>
                      </a:r>
                      <a:endParaRPr lang="en-GB" sz="1200" kern="10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extLst>
                  <a:ext uri="{0D108BD9-81ED-4DB2-BD59-A6C34878D82A}">
                    <a16:rowId xmlns:a16="http://schemas.microsoft.com/office/drawing/2014/main" val="1242623062"/>
                  </a:ext>
                </a:extLst>
              </a:tr>
              <a:tr h="289951">
                <a:tc>
                  <a:txBody>
                    <a:bodyPr/>
                    <a:lstStyle/>
                    <a:p>
                      <a:pPr marL="0" marR="0" algn="just">
                        <a:lnSpc>
                          <a:spcPct val="150000"/>
                        </a:lnSpc>
                        <a:spcAft>
                          <a:spcPts val="800"/>
                        </a:spcAft>
                        <a:buNone/>
                      </a:pPr>
                      <a:r>
                        <a:rPr lang="en-GB" sz="1200" kern="100">
                          <a:solidFill>
                            <a:schemeClr val="tx1"/>
                          </a:solidFill>
                          <a:effectLst/>
                        </a:rPr>
                        <a:t>Government grants from the tourism development fund</a:t>
                      </a:r>
                      <a:endParaRPr lang="en-GB" sz="1200" kern="10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tc>
                  <a:txBody>
                    <a:bodyPr/>
                    <a:lstStyle/>
                    <a:p>
                      <a:pPr marL="0" marR="0" algn="ctr">
                        <a:lnSpc>
                          <a:spcPct val="150000"/>
                        </a:lnSpc>
                        <a:spcAft>
                          <a:spcPts val="800"/>
                        </a:spcAft>
                        <a:buNone/>
                      </a:pPr>
                      <a:r>
                        <a:rPr lang="en-GB" sz="1200" kern="100">
                          <a:solidFill>
                            <a:schemeClr val="tx1"/>
                          </a:solidFill>
                          <a:effectLst/>
                        </a:rPr>
                        <a:t>20000</a:t>
                      </a:r>
                      <a:endParaRPr lang="en-GB" sz="1200" kern="10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extLst>
                  <a:ext uri="{0D108BD9-81ED-4DB2-BD59-A6C34878D82A}">
                    <a16:rowId xmlns:a16="http://schemas.microsoft.com/office/drawing/2014/main" val="4099572166"/>
                  </a:ext>
                </a:extLst>
              </a:tr>
              <a:tr h="289951">
                <a:tc>
                  <a:txBody>
                    <a:bodyPr/>
                    <a:lstStyle/>
                    <a:p>
                      <a:pPr marL="0" marR="0" algn="just">
                        <a:lnSpc>
                          <a:spcPct val="150000"/>
                        </a:lnSpc>
                        <a:spcAft>
                          <a:spcPts val="800"/>
                        </a:spcAft>
                        <a:buNone/>
                      </a:pPr>
                      <a:r>
                        <a:rPr lang="en-GB" sz="1200" kern="100">
                          <a:solidFill>
                            <a:schemeClr val="tx1"/>
                          </a:solidFill>
                          <a:effectLst/>
                        </a:rPr>
                        <a:t>Total income</a:t>
                      </a:r>
                      <a:endParaRPr lang="en-GB" sz="1200" kern="10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tc>
                  <a:txBody>
                    <a:bodyPr/>
                    <a:lstStyle/>
                    <a:p>
                      <a:pPr marL="0" marR="0" algn="ctr">
                        <a:lnSpc>
                          <a:spcPct val="150000"/>
                        </a:lnSpc>
                        <a:spcAft>
                          <a:spcPts val="800"/>
                        </a:spcAft>
                        <a:buNone/>
                      </a:pPr>
                      <a:r>
                        <a:rPr lang="en-GB" sz="1200" kern="100" dirty="0">
                          <a:solidFill>
                            <a:schemeClr val="tx1"/>
                          </a:solidFill>
                          <a:effectLst/>
                        </a:rPr>
                        <a:t>215000</a:t>
                      </a:r>
                      <a:endParaRPr lang="en-GB" sz="1200" kern="1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extLst>
                  <a:ext uri="{0D108BD9-81ED-4DB2-BD59-A6C34878D82A}">
                    <a16:rowId xmlns:a16="http://schemas.microsoft.com/office/drawing/2014/main" val="1562450336"/>
                  </a:ext>
                </a:extLst>
              </a:tr>
            </a:tbl>
          </a:graphicData>
        </a:graphic>
      </p:graphicFrame>
      <p:graphicFrame>
        <p:nvGraphicFramePr>
          <p:cNvPr id="18" name="Table 17">
            <a:extLst>
              <a:ext uri="{FF2B5EF4-FFF2-40B4-BE49-F238E27FC236}">
                <a16:creationId xmlns:a16="http://schemas.microsoft.com/office/drawing/2014/main" id="{49C4A96D-DA67-9D70-474A-0E8EDAC6C29C}"/>
              </a:ext>
            </a:extLst>
          </p:cNvPr>
          <p:cNvGraphicFramePr>
            <a:graphicFrameLocks noGrp="1"/>
          </p:cNvGraphicFramePr>
          <p:nvPr>
            <p:extLst>
              <p:ext uri="{D42A27DB-BD31-4B8C-83A1-F6EECF244321}">
                <p14:modId xmlns:p14="http://schemas.microsoft.com/office/powerpoint/2010/main" val="4064111760"/>
              </p:ext>
            </p:extLst>
          </p:nvPr>
        </p:nvGraphicFramePr>
        <p:xfrm>
          <a:off x="8454945" y="6197534"/>
          <a:ext cx="7664421" cy="2506851"/>
        </p:xfrm>
        <a:graphic>
          <a:graphicData uri="http://schemas.openxmlformats.org/drawingml/2006/table">
            <a:tbl>
              <a:tblPr firstRow="1" firstCol="1" bandRow="1">
                <a:tableStyleId>{5C22544A-7EE6-4342-B048-85BDC9FD1C3A}</a:tableStyleId>
              </a:tblPr>
              <a:tblGrid>
                <a:gridCol w="5381489">
                  <a:extLst>
                    <a:ext uri="{9D8B030D-6E8A-4147-A177-3AD203B41FA5}">
                      <a16:colId xmlns:a16="http://schemas.microsoft.com/office/drawing/2014/main" val="3822571395"/>
                    </a:ext>
                  </a:extLst>
                </a:gridCol>
                <a:gridCol w="2282932">
                  <a:extLst>
                    <a:ext uri="{9D8B030D-6E8A-4147-A177-3AD203B41FA5}">
                      <a16:colId xmlns:a16="http://schemas.microsoft.com/office/drawing/2014/main" val="2327542484"/>
                    </a:ext>
                  </a:extLst>
                </a:gridCol>
              </a:tblGrid>
              <a:tr h="278539">
                <a:tc>
                  <a:txBody>
                    <a:bodyPr/>
                    <a:lstStyle/>
                    <a:p>
                      <a:pPr marL="0" marR="0" algn="ctr">
                        <a:lnSpc>
                          <a:spcPct val="150000"/>
                        </a:lnSpc>
                        <a:spcAft>
                          <a:spcPts val="800"/>
                        </a:spcAft>
                        <a:buNone/>
                      </a:pPr>
                      <a:r>
                        <a:rPr lang="en-GB" sz="1200" kern="100">
                          <a:solidFill>
                            <a:sysClr val="windowText" lastClr="000000"/>
                          </a:solidFill>
                          <a:effectLst/>
                        </a:rPr>
                        <a:t>Expense Category</a:t>
                      </a:r>
                      <a:endParaRPr lang="en-GB" sz="1200" kern="100">
                        <a:solidFill>
                          <a:sysClr val="windowText" lastClr="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tc>
                  <a:txBody>
                    <a:bodyPr/>
                    <a:lstStyle/>
                    <a:p>
                      <a:pPr marL="0" marR="0" algn="ctr">
                        <a:lnSpc>
                          <a:spcPct val="150000"/>
                        </a:lnSpc>
                        <a:spcAft>
                          <a:spcPts val="800"/>
                        </a:spcAft>
                        <a:buNone/>
                      </a:pPr>
                      <a:r>
                        <a:rPr lang="en-GB" sz="1200" kern="100">
                          <a:solidFill>
                            <a:sysClr val="windowText" lastClr="000000"/>
                          </a:solidFill>
                          <a:effectLst/>
                        </a:rPr>
                        <a:t>Projected cost (£)</a:t>
                      </a:r>
                      <a:endParaRPr lang="en-GB" sz="1200" kern="100">
                        <a:solidFill>
                          <a:sysClr val="windowText" lastClr="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extLst>
                  <a:ext uri="{0D108BD9-81ED-4DB2-BD59-A6C34878D82A}">
                    <a16:rowId xmlns:a16="http://schemas.microsoft.com/office/drawing/2014/main" val="3731928251"/>
                  </a:ext>
                </a:extLst>
              </a:tr>
              <a:tr h="278539">
                <a:tc>
                  <a:txBody>
                    <a:bodyPr/>
                    <a:lstStyle/>
                    <a:p>
                      <a:pPr marL="0" marR="0" algn="just">
                        <a:lnSpc>
                          <a:spcPct val="150000"/>
                        </a:lnSpc>
                        <a:spcAft>
                          <a:spcPts val="800"/>
                        </a:spcAft>
                        <a:buNone/>
                      </a:pPr>
                      <a:r>
                        <a:rPr lang="en-GB" sz="1200" kern="100">
                          <a:solidFill>
                            <a:sysClr val="windowText" lastClr="000000"/>
                          </a:solidFill>
                          <a:effectLst/>
                        </a:rPr>
                        <a:t>Venue booking </a:t>
                      </a:r>
                      <a:endParaRPr lang="en-GB" sz="1200" kern="100">
                        <a:solidFill>
                          <a:sysClr val="windowText" lastClr="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tc>
                  <a:txBody>
                    <a:bodyPr/>
                    <a:lstStyle/>
                    <a:p>
                      <a:pPr marL="0" marR="0" algn="just">
                        <a:lnSpc>
                          <a:spcPct val="150000"/>
                        </a:lnSpc>
                        <a:spcAft>
                          <a:spcPts val="800"/>
                        </a:spcAft>
                        <a:buNone/>
                      </a:pPr>
                      <a:r>
                        <a:rPr lang="en-GB" sz="1200" kern="100">
                          <a:solidFill>
                            <a:sysClr val="windowText" lastClr="000000"/>
                          </a:solidFill>
                          <a:effectLst/>
                        </a:rPr>
                        <a:t>£30,000</a:t>
                      </a:r>
                      <a:endParaRPr lang="en-GB" sz="1200" kern="100">
                        <a:solidFill>
                          <a:sysClr val="windowText" lastClr="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extLst>
                  <a:ext uri="{0D108BD9-81ED-4DB2-BD59-A6C34878D82A}">
                    <a16:rowId xmlns:a16="http://schemas.microsoft.com/office/drawing/2014/main" val="2486306621"/>
                  </a:ext>
                </a:extLst>
              </a:tr>
              <a:tr h="278539">
                <a:tc>
                  <a:txBody>
                    <a:bodyPr/>
                    <a:lstStyle/>
                    <a:p>
                      <a:pPr marL="0" marR="0" algn="just">
                        <a:lnSpc>
                          <a:spcPct val="150000"/>
                        </a:lnSpc>
                        <a:spcAft>
                          <a:spcPts val="800"/>
                        </a:spcAft>
                        <a:buNone/>
                      </a:pPr>
                      <a:r>
                        <a:rPr lang="en-GB" sz="1200" kern="100">
                          <a:solidFill>
                            <a:sysClr val="windowText" lastClr="000000"/>
                          </a:solidFill>
                          <a:effectLst/>
                        </a:rPr>
                        <a:t>Staff employment</a:t>
                      </a:r>
                      <a:endParaRPr lang="en-GB" sz="1200" kern="100">
                        <a:solidFill>
                          <a:sysClr val="windowText" lastClr="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tc>
                  <a:txBody>
                    <a:bodyPr/>
                    <a:lstStyle/>
                    <a:p>
                      <a:pPr marL="0" marR="0" algn="just">
                        <a:lnSpc>
                          <a:spcPct val="150000"/>
                        </a:lnSpc>
                        <a:spcAft>
                          <a:spcPts val="800"/>
                        </a:spcAft>
                        <a:buNone/>
                      </a:pPr>
                      <a:r>
                        <a:rPr lang="en-GB" sz="1200" kern="100">
                          <a:solidFill>
                            <a:sysClr val="windowText" lastClr="000000"/>
                          </a:solidFill>
                          <a:effectLst/>
                        </a:rPr>
                        <a:t>£25,000</a:t>
                      </a:r>
                      <a:endParaRPr lang="en-GB" sz="1200" kern="100">
                        <a:solidFill>
                          <a:sysClr val="windowText" lastClr="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extLst>
                  <a:ext uri="{0D108BD9-81ED-4DB2-BD59-A6C34878D82A}">
                    <a16:rowId xmlns:a16="http://schemas.microsoft.com/office/drawing/2014/main" val="3832059149"/>
                  </a:ext>
                </a:extLst>
              </a:tr>
              <a:tr h="278539">
                <a:tc>
                  <a:txBody>
                    <a:bodyPr/>
                    <a:lstStyle/>
                    <a:p>
                      <a:pPr marL="0" marR="0" algn="just">
                        <a:lnSpc>
                          <a:spcPct val="150000"/>
                        </a:lnSpc>
                        <a:spcAft>
                          <a:spcPts val="800"/>
                        </a:spcAft>
                        <a:buNone/>
                      </a:pPr>
                      <a:r>
                        <a:rPr lang="en-GB" sz="1200" kern="100">
                          <a:solidFill>
                            <a:sysClr val="windowText" lastClr="000000"/>
                          </a:solidFill>
                          <a:effectLst/>
                        </a:rPr>
                        <a:t>Marketing and promotion</a:t>
                      </a:r>
                      <a:endParaRPr lang="en-GB" sz="1200" kern="100">
                        <a:solidFill>
                          <a:sysClr val="windowText" lastClr="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tc>
                  <a:txBody>
                    <a:bodyPr/>
                    <a:lstStyle/>
                    <a:p>
                      <a:pPr marL="0" marR="0" algn="just">
                        <a:lnSpc>
                          <a:spcPct val="150000"/>
                        </a:lnSpc>
                        <a:spcAft>
                          <a:spcPts val="800"/>
                        </a:spcAft>
                        <a:buNone/>
                      </a:pPr>
                      <a:r>
                        <a:rPr lang="en-GB" sz="1200" kern="100">
                          <a:solidFill>
                            <a:sysClr val="windowText" lastClr="000000"/>
                          </a:solidFill>
                          <a:effectLst/>
                        </a:rPr>
                        <a:t>£15,000</a:t>
                      </a:r>
                      <a:endParaRPr lang="en-GB" sz="1200" kern="100">
                        <a:solidFill>
                          <a:sysClr val="windowText" lastClr="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extLst>
                  <a:ext uri="{0D108BD9-81ED-4DB2-BD59-A6C34878D82A}">
                    <a16:rowId xmlns:a16="http://schemas.microsoft.com/office/drawing/2014/main" val="3601281551"/>
                  </a:ext>
                </a:extLst>
              </a:tr>
              <a:tr h="278539">
                <a:tc>
                  <a:txBody>
                    <a:bodyPr/>
                    <a:lstStyle/>
                    <a:p>
                      <a:pPr marL="0" marR="0" algn="just">
                        <a:lnSpc>
                          <a:spcPct val="150000"/>
                        </a:lnSpc>
                        <a:spcAft>
                          <a:spcPts val="800"/>
                        </a:spcAft>
                        <a:buNone/>
                      </a:pPr>
                      <a:r>
                        <a:rPr lang="en-GB" sz="1200" kern="100">
                          <a:solidFill>
                            <a:sysClr val="windowText" lastClr="000000"/>
                          </a:solidFill>
                          <a:effectLst/>
                        </a:rPr>
                        <a:t>Catering </a:t>
                      </a:r>
                      <a:endParaRPr lang="en-GB" sz="1200" kern="100">
                        <a:solidFill>
                          <a:sysClr val="windowText" lastClr="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tc>
                  <a:txBody>
                    <a:bodyPr/>
                    <a:lstStyle/>
                    <a:p>
                      <a:pPr marL="0" marR="0" algn="just">
                        <a:lnSpc>
                          <a:spcPct val="150000"/>
                        </a:lnSpc>
                        <a:spcAft>
                          <a:spcPts val="800"/>
                        </a:spcAft>
                        <a:buNone/>
                      </a:pPr>
                      <a:r>
                        <a:rPr lang="en-GB" sz="1200" kern="100">
                          <a:solidFill>
                            <a:sysClr val="windowText" lastClr="000000"/>
                          </a:solidFill>
                          <a:effectLst/>
                        </a:rPr>
                        <a:t>£10,000</a:t>
                      </a:r>
                      <a:endParaRPr lang="en-GB" sz="1200" kern="100">
                        <a:solidFill>
                          <a:sysClr val="windowText" lastClr="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extLst>
                  <a:ext uri="{0D108BD9-81ED-4DB2-BD59-A6C34878D82A}">
                    <a16:rowId xmlns:a16="http://schemas.microsoft.com/office/drawing/2014/main" val="2988972060"/>
                  </a:ext>
                </a:extLst>
              </a:tr>
              <a:tr h="278539">
                <a:tc>
                  <a:txBody>
                    <a:bodyPr/>
                    <a:lstStyle/>
                    <a:p>
                      <a:pPr marL="0" marR="0" algn="just">
                        <a:lnSpc>
                          <a:spcPct val="150000"/>
                        </a:lnSpc>
                        <a:spcAft>
                          <a:spcPts val="800"/>
                        </a:spcAft>
                        <a:buNone/>
                      </a:pPr>
                      <a:r>
                        <a:rPr lang="en-GB" sz="1200" kern="100">
                          <a:solidFill>
                            <a:sysClr val="windowText" lastClr="000000"/>
                          </a:solidFill>
                          <a:effectLst/>
                        </a:rPr>
                        <a:t>Décor and audiovisual equipment</a:t>
                      </a:r>
                      <a:endParaRPr lang="en-GB" sz="1200" kern="100">
                        <a:solidFill>
                          <a:sysClr val="windowText" lastClr="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tc>
                  <a:txBody>
                    <a:bodyPr/>
                    <a:lstStyle/>
                    <a:p>
                      <a:pPr marL="0" marR="0" algn="just">
                        <a:lnSpc>
                          <a:spcPct val="150000"/>
                        </a:lnSpc>
                        <a:spcAft>
                          <a:spcPts val="800"/>
                        </a:spcAft>
                        <a:buNone/>
                      </a:pPr>
                      <a:r>
                        <a:rPr lang="en-GB" sz="1200" kern="100">
                          <a:solidFill>
                            <a:sysClr val="windowText" lastClr="000000"/>
                          </a:solidFill>
                          <a:effectLst/>
                        </a:rPr>
                        <a:t>£8,000</a:t>
                      </a:r>
                      <a:endParaRPr lang="en-GB" sz="1200" kern="100">
                        <a:solidFill>
                          <a:sysClr val="windowText" lastClr="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extLst>
                  <a:ext uri="{0D108BD9-81ED-4DB2-BD59-A6C34878D82A}">
                    <a16:rowId xmlns:a16="http://schemas.microsoft.com/office/drawing/2014/main" val="663884448"/>
                  </a:ext>
                </a:extLst>
              </a:tr>
              <a:tr h="278539">
                <a:tc>
                  <a:txBody>
                    <a:bodyPr/>
                    <a:lstStyle/>
                    <a:p>
                      <a:pPr marL="0" marR="0" algn="just">
                        <a:lnSpc>
                          <a:spcPct val="150000"/>
                        </a:lnSpc>
                        <a:spcAft>
                          <a:spcPts val="800"/>
                        </a:spcAft>
                        <a:buNone/>
                      </a:pPr>
                      <a:r>
                        <a:rPr lang="en-GB" sz="1200" kern="100">
                          <a:solidFill>
                            <a:sysClr val="windowText" lastClr="000000"/>
                          </a:solidFill>
                          <a:effectLst/>
                        </a:rPr>
                        <a:t>Transpoirtation and losgistics </a:t>
                      </a:r>
                      <a:endParaRPr lang="en-GB" sz="1200" kern="100">
                        <a:solidFill>
                          <a:sysClr val="windowText" lastClr="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tc>
                  <a:txBody>
                    <a:bodyPr/>
                    <a:lstStyle/>
                    <a:p>
                      <a:pPr marL="0" marR="0" algn="just">
                        <a:lnSpc>
                          <a:spcPct val="150000"/>
                        </a:lnSpc>
                        <a:spcAft>
                          <a:spcPts val="800"/>
                        </a:spcAft>
                        <a:buNone/>
                      </a:pPr>
                      <a:r>
                        <a:rPr lang="en-GB" sz="1200" kern="100">
                          <a:solidFill>
                            <a:sysClr val="windowText" lastClr="000000"/>
                          </a:solidFill>
                          <a:effectLst/>
                        </a:rPr>
                        <a:t>£7,000</a:t>
                      </a:r>
                      <a:endParaRPr lang="en-GB" sz="1200" kern="100">
                        <a:solidFill>
                          <a:sysClr val="windowText" lastClr="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extLst>
                  <a:ext uri="{0D108BD9-81ED-4DB2-BD59-A6C34878D82A}">
                    <a16:rowId xmlns:a16="http://schemas.microsoft.com/office/drawing/2014/main" val="2487665195"/>
                  </a:ext>
                </a:extLst>
              </a:tr>
              <a:tr h="278539">
                <a:tc>
                  <a:txBody>
                    <a:bodyPr/>
                    <a:lstStyle/>
                    <a:p>
                      <a:pPr marL="0" marR="0" algn="just">
                        <a:lnSpc>
                          <a:spcPct val="150000"/>
                        </a:lnSpc>
                        <a:spcAft>
                          <a:spcPts val="800"/>
                        </a:spcAft>
                        <a:buNone/>
                      </a:pPr>
                      <a:r>
                        <a:rPr lang="en-GB" sz="1200" kern="100">
                          <a:solidFill>
                            <a:sysClr val="windowText" lastClr="000000"/>
                          </a:solidFill>
                          <a:effectLst/>
                        </a:rPr>
                        <a:t>Regulatory compliances, permits and insurance </a:t>
                      </a:r>
                      <a:endParaRPr lang="en-GB" sz="1200" kern="100">
                        <a:solidFill>
                          <a:sysClr val="windowText" lastClr="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tc>
                  <a:txBody>
                    <a:bodyPr/>
                    <a:lstStyle/>
                    <a:p>
                      <a:pPr marL="0" marR="0" algn="just">
                        <a:lnSpc>
                          <a:spcPct val="150000"/>
                        </a:lnSpc>
                        <a:spcAft>
                          <a:spcPts val="800"/>
                        </a:spcAft>
                        <a:buNone/>
                      </a:pPr>
                      <a:r>
                        <a:rPr lang="en-GB" sz="1200" kern="100">
                          <a:solidFill>
                            <a:sysClr val="windowText" lastClr="000000"/>
                          </a:solidFill>
                          <a:effectLst/>
                        </a:rPr>
                        <a:t>£5,000</a:t>
                      </a:r>
                      <a:endParaRPr lang="en-GB" sz="1200" kern="100">
                        <a:solidFill>
                          <a:sysClr val="windowText" lastClr="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extLst>
                  <a:ext uri="{0D108BD9-81ED-4DB2-BD59-A6C34878D82A}">
                    <a16:rowId xmlns:a16="http://schemas.microsoft.com/office/drawing/2014/main" val="3569158157"/>
                  </a:ext>
                </a:extLst>
              </a:tr>
              <a:tr h="278539">
                <a:tc>
                  <a:txBody>
                    <a:bodyPr/>
                    <a:lstStyle/>
                    <a:p>
                      <a:pPr marL="0" marR="0" algn="just">
                        <a:lnSpc>
                          <a:spcPct val="150000"/>
                        </a:lnSpc>
                        <a:spcAft>
                          <a:spcPts val="800"/>
                        </a:spcAft>
                        <a:buNone/>
                      </a:pPr>
                      <a:r>
                        <a:rPr lang="en-GB" sz="1200" kern="100">
                          <a:solidFill>
                            <a:sysClr val="windowText" lastClr="000000"/>
                          </a:solidFill>
                          <a:effectLst/>
                        </a:rPr>
                        <a:t>Total expenditure </a:t>
                      </a:r>
                      <a:endParaRPr lang="en-GB" sz="1200" kern="100">
                        <a:solidFill>
                          <a:sysClr val="windowText" lastClr="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tc>
                  <a:txBody>
                    <a:bodyPr/>
                    <a:lstStyle/>
                    <a:p>
                      <a:pPr marL="0" marR="0" algn="just">
                        <a:lnSpc>
                          <a:spcPct val="150000"/>
                        </a:lnSpc>
                        <a:spcAft>
                          <a:spcPts val="800"/>
                        </a:spcAft>
                        <a:buNone/>
                      </a:pPr>
                      <a:r>
                        <a:rPr lang="en-GB" sz="1200" kern="100" dirty="0">
                          <a:solidFill>
                            <a:sysClr val="windowText" lastClr="000000"/>
                          </a:solidFill>
                          <a:effectLst/>
                        </a:rPr>
                        <a:t>£1,00,000</a:t>
                      </a:r>
                      <a:endParaRPr lang="en-GB" sz="1200" kern="100" dirty="0">
                        <a:solidFill>
                          <a:sysClr val="windowText" lastClr="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3D9"/>
                    </a:solidFill>
                  </a:tcPr>
                </a:tc>
                <a:extLst>
                  <a:ext uri="{0D108BD9-81ED-4DB2-BD59-A6C34878D82A}">
                    <a16:rowId xmlns:a16="http://schemas.microsoft.com/office/drawing/2014/main" val="2493969134"/>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502739"/>
        </a:solidFill>
        <a:effectLst/>
      </p:bgPr>
    </p:bg>
    <p:spTree>
      <p:nvGrpSpPr>
        <p:cNvPr id="1" name=""/>
        <p:cNvGrpSpPr/>
        <p:nvPr/>
      </p:nvGrpSpPr>
      <p:grpSpPr>
        <a:xfrm>
          <a:off x="0" y="0"/>
          <a:ext cx="0" cy="0"/>
          <a:chOff x="0" y="0"/>
          <a:chExt cx="0" cy="0"/>
        </a:xfrm>
      </p:grpSpPr>
      <p:grpSp>
        <p:nvGrpSpPr>
          <p:cNvPr id="2" name="Group 2"/>
          <p:cNvGrpSpPr/>
          <p:nvPr/>
        </p:nvGrpSpPr>
        <p:grpSpPr>
          <a:xfrm>
            <a:off x="-492122" y="-497514"/>
            <a:ext cx="19272243" cy="11282028"/>
            <a:chOff x="0" y="0"/>
            <a:chExt cx="25696325" cy="15042704"/>
          </a:xfrm>
        </p:grpSpPr>
        <p:sp>
          <p:nvSpPr>
            <p:cNvPr id="3" name="Freeform 3"/>
            <p:cNvSpPr/>
            <p:nvPr/>
          </p:nvSpPr>
          <p:spPr>
            <a:xfrm rot="5400000">
              <a:off x="7079491" y="-7079491"/>
              <a:ext cx="11476402" cy="25635384"/>
            </a:xfrm>
            <a:custGeom>
              <a:avLst/>
              <a:gdLst/>
              <a:ahLst/>
              <a:cxnLst/>
              <a:rect l="l" t="t" r="r" b="b"/>
              <a:pathLst>
                <a:path w="11476402" h="25635384">
                  <a:moveTo>
                    <a:pt x="0" y="0"/>
                  </a:moveTo>
                  <a:lnTo>
                    <a:pt x="11476402" y="0"/>
                  </a:lnTo>
                  <a:lnTo>
                    <a:pt x="11476402" y="25635384"/>
                  </a:lnTo>
                  <a:lnTo>
                    <a:pt x="0" y="25635384"/>
                  </a:lnTo>
                  <a:lnTo>
                    <a:pt x="0" y="0"/>
                  </a:lnTo>
                  <a:close/>
                </a:path>
              </a:pathLst>
            </a:custGeom>
            <a:blipFill>
              <a:blip r:embed="rId3">
                <a:extLst>
                  <a:ext uri="{96DAC541-7B7A-43D3-8B79-37D633B846F1}">
                    <asvg:svgBlip xmlns:asvg="http://schemas.microsoft.com/office/drawing/2016/SVG/main" r:embed="rId4"/>
                  </a:ext>
                </a:extLst>
              </a:blip>
              <a:stretch>
                <a:fillRect t="-237" r="-15209"/>
              </a:stretch>
            </a:blipFill>
          </p:spPr>
        </p:sp>
        <p:sp>
          <p:nvSpPr>
            <p:cNvPr id="4" name="Freeform 4"/>
            <p:cNvSpPr/>
            <p:nvPr/>
          </p:nvSpPr>
          <p:spPr>
            <a:xfrm rot="5400000" flipV="1">
              <a:off x="9366235" y="-1287386"/>
              <a:ext cx="6963855" cy="25696325"/>
            </a:xfrm>
            <a:custGeom>
              <a:avLst/>
              <a:gdLst/>
              <a:ahLst/>
              <a:cxnLst/>
              <a:rect l="l" t="t" r="r" b="b"/>
              <a:pathLst>
                <a:path w="6963855" h="25696325">
                  <a:moveTo>
                    <a:pt x="0" y="25696325"/>
                  </a:moveTo>
                  <a:lnTo>
                    <a:pt x="6963855" y="25696325"/>
                  </a:lnTo>
                  <a:lnTo>
                    <a:pt x="6963855" y="0"/>
                  </a:lnTo>
                  <a:lnTo>
                    <a:pt x="0" y="0"/>
                  </a:lnTo>
                  <a:lnTo>
                    <a:pt x="0" y="25696325"/>
                  </a:lnTo>
                  <a:close/>
                </a:path>
              </a:pathLst>
            </a:custGeom>
            <a:blipFill>
              <a:blip r:embed="rId3">
                <a:extLst>
                  <a:ext uri="{96DAC541-7B7A-43D3-8B79-37D633B846F1}">
                    <asvg:svgBlip xmlns:asvg="http://schemas.microsoft.com/office/drawing/2016/SVG/main" r:embed="rId4"/>
                  </a:ext>
                </a:extLst>
              </a:blip>
              <a:stretch>
                <a:fillRect l="-89865"/>
              </a:stretch>
            </a:blipFill>
          </p:spPr>
        </p:sp>
      </p:grpSp>
      <p:sp>
        <p:nvSpPr>
          <p:cNvPr id="5" name="TextBox 5"/>
          <p:cNvSpPr txBox="1"/>
          <p:nvPr/>
        </p:nvSpPr>
        <p:spPr>
          <a:xfrm>
            <a:off x="1838302" y="6926810"/>
            <a:ext cx="6081762" cy="1772572"/>
          </a:xfrm>
          <a:prstGeom prst="rect">
            <a:avLst/>
          </a:prstGeom>
        </p:spPr>
        <p:txBody>
          <a:bodyPr lIns="0" tIns="0" rIns="0" bIns="0" rtlCol="0" anchor="t">
            <a:spAutoFit/>
          </a:bodyPr>
          <a:lstStyle/>
          <a:p>
            <a:pPr algn="l">
              <a:lnSpc>
                <a:spcPts val="2684"/>
              </a:lnSpc>
            </a:pPr>
            <a:r>
              <a:rPr lang="en-US" sz="1743">
                <a:solidFill>
                  <a:srgbClr val="FFF6E1"/>
                </a:solidFill>
                <a:latin typeface="Cakerolli"/>
                <a:ea typeface="Cakerolli"/>
                <a:cs typeface="Cakerolli"/>
                <a:sym typeface="Cakerolli"/>
              </a:rPr>
              <a:t>Risk identification and mitigation</a:t>
            </a:r>
          </a:p>
          <a:p>
            <a:pPr algn="l">
              <a:lnSpc>
                <a:spcPts val="2684"/>
              </a:lnSpc>
            </a:pPr>
            <a:r>
              <a:rPr lang="en-US" sz="1743">
                <a:solidFill>
                  <a:srgbClr val="FFF6E1"/>
                </a:solidFill>
                <a:latin typeface="Cakerolli"/>
                <a:ea typeface="Cakerolli"/>
                <a:cs typeface="Cakerolli"/>
                <a:sym typeface="Cakerolli"/>
              </a:rPr>
              <a:t>Operational risks will be mitigated with contingency planning</a:t>
            </a:r>
          </a:p>
          <a:p>
            <a:pPr algn="l">
              <a:lnSpc>
                <a:spcPts val="2684"/>
              </a:lnSpc>
            </a:pPr>
            <a:r>
              <a:rPr lang="en-US" sz="1743">
                <a:solidFill>
                  <a:srgbClr val="FFF6E1"/>
                </a:solidFill>
                <a:latin typeface="Cakerolli"/>
                <a:ea typeface="Cakerolli"/>
                <a:cs typeface="Cakerolli"/>
                <a:sym typeface="Cakerolli"/>
              </a:rPr>
              <a:t>Financial risks will be mitigated using insurance coverage </a:t>
            </a:r>
          </a:p>
          <a:p>
            <a:pPr algn="l">
              <a:lnSpc>
                <a:spcPts val="2684"/>
              </a:lnSpc>
            </a:pPr>
            <a:r>
              <a:rPr lang="en-US" sz="1743">
                <a:solidFill>
                  <a:srgbClr val="FFF6E1"/>
                </a:solidFill>
                <a:latin typeface="Cakerolli"/>
                <a:ea typeface="Cakerolli"/>
                <a:cs typeface="Cakerolli"/>
                <a:sym typeface="Cakerolli"/>
              </a:rPr>
              <a:t>Reputational risks will be covered by ensuring security protocols and sustainability aspects. </a:t>
            </a:r>
          </a:p>
        </p:txBody>
      </p:sp>
      <p:sp>
        <p:nvSpPr>
          <p:cNvPr id="6" name="TextBox 6"/>
          <p:cNvSpPr txBox="1"/>
          <p:nvPr/>
        </p:nvSpPr>
        <p:spPr>
          <a:xfrm>
            <a:off x="7958532" y="1453543"/>
            <a:ext cx="8919248" cy="1535629"/>
          </a:xfrm>
          <a:prstGeom prst="rect">
            <a:avLst/>
          </a:prstGeom>
        </p:spPr>
        <p:txBody>
          <a:bodyPr lIns="0" tIns="0" rIns="0" bIns="0" rtlCol="0" anchor="t">
            <a:spAutoFit/>
          </a:bodyPr>
          <a:lstStyle/>
          <a:p>
            <a:pPr algn="ctr">
              <a:lnSpc>
                <a:spcPts val="6184"/>
              </a:lnSpc>
            </a:pPr>
            <a:r>
              <a:rPr lang="en-US" sz="4417">
                <a:solidFill>
                  <a:srgbClr val="FFF3D9"/>
                </a:solidFill>
                <a:latin typeface="Brightwall"/>
                <a:ea typeface="Brightwall"/>
                <a:cs typeface="Brightwall"/>
                <a:sym typeface="Brightwall"/>
              </a:rPr>
              <a:t>Sustainability and risk management</a:t>
            </a:r>
          </a:p>
          <a:p>
            <a:pPr algn="ctr">
              <a:lnSpc>
                <a:spcPts val="6184"/>
              </a:lnSpc>
              <a:spcBef>
                <a:spcPct val="0"/>
              </a:spcBef>
            </a:pPr>
            <a:endParaRPr lang="en-US" sz="4417">
              <a:solidFill>
                <a:srgbClr val="FFF3D9"/>
              </a:solidFill>
              <a:latin typeface="Brightwall"/>
              <a:ea typeface="Brightwall"/>
              <a:cs typeface="Brightwall"/>
              <a:sym typeface="Brightwall"/>
            </a:endParaRPr>
          </a:p>
        </p:txBody>
      </p:sp>
      <p:grpSp>
        <p:nvGrpSpPr>
          <p:cNvPr id="7" name="Group 7"/>
          <p:cNvGrpSpPr/>
          <p:nvPr/>
        </p:nvGrpSpPr>
        <p:grpSpPr>
          <a:xfrm>
            <a:off x="1838302" y="2013348"/>
            <a:ext cx="5829595" cy="4736546"/>
            <a:chOff x="0" y="0"/>
            <a:chExt cx="7772793" cy="6315394"/>
          </a:xfrm>
        </p:grpSpPr>
        <p:sp>
          <p:nvSpPr>
            <p:cNvPr id="8" name="Freeform 8"/>
            <p:cNvSpPr/>
            <p:nvPr/>
          </p:nvSpPr>
          <p:spPr>
            <a:xfrm rot="5400000">
              <a:off x="728699" y="-728699"/>
              <a:ext cx="6315394" cy="7772793"/>
            </a:xfrm>
            <a:custGeom>
              <a:avLst/>
              <a:gdLst/>
              <a:ahLst/>
              <a:cxnLst/>
              <a:rect l="l" t="t" r="r" b="b"/>
              <a:pathLst>
                <a:path w="6315394" h="7772793">
                  <a:moveTo>
                    <a:pt x="0" y="0"/>
                  </a:moveTo>
                  <a:lnTo>
                    <a:pt x="6315395" y="0"/>
                  </a:lnTo>
                  <a:lnTo>
                    <a:pt x="6315395" y="7772793"/>
                  </a:lnTo>
                  <a:lnTo>
                    <a:pt x="0" y="777279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9" name="Freeform 9"/>
            <p:cNvSpPr/>
            <p:nvPr/>
          </p:nvSpPr>
          <p:spPr>
            <a:xfrm>
              <a:off x="429057" y="497998"/>
              <a:ext cx="6914678" cy="5319399"/>
            </a:xfrm>
            <a:custGeom>
              <a:avLst/>
              <a:gdLst/>
              <a:ahLst/>
              <a:cxnLst/>
              <a:rect l="l" t="t" r="r" b="b"/>
              <a:pathLst>
                <a:path w="6914678" h="5319399">
                  <a:moveTo>
                    <a:pt x="0" y="0"/>
                  </a:moveTo>
                  <a:lnTo>
                    <a:pt x="6914679" y="0"/>
                  </a:lnTo>
                  <a:lnTo>
                    <a:pt x="6914679" y="5319398"/>
                  </a:lnTo>
                  <a:lnTo>
                    <a:pt x="0" y="5319398"/>
                  </a:lnTo>
                  <a:lnTo>
                    <a:pt x="0" y="0"/>
                  </a:lnTo>
                  <a:close/>
                </a:path>
              </a:pathLst>
            </a:custGeom>
            <a:blipFill>
              <a:blip r:embed="rId7"/>
              <a:stretch>
                <a:fillRect l="-2332" r="-2332"/>
              </a:stretch>
            </a:blipFill>
          </p:spPr>
        </p:sp>
      </p:grpSp>
      <p:grpSp>
        <p:nvGrpSpPr>
          <p:cNvPr id="13" name="Group 13"/>
          <p:cNvGrpSpPr/>
          <p:nvPr/>
        </p:nvGrpSpPr>
        <p:grpSpPr>
          <a:xfrm>
            <a:off x="11229109" y="5143500"/>
            <a:ext cx="4926505" cy="3610309"/>
            <a:chOff x="0" y="0"/>
            <a:chExt cx="5266879" cy="4279339"/>
          </a:xfrm>
        </p:grpSpPr>
        <p:sp>
          <p:nvSpPr>
            <p:cNvPr id="14" name="Freeform 14"/>
            <p:cNvSpPr/>
            <p:nvPr/>
          </p:nvSpPr>
          <p:spPr>
            <a:xfrm rot="5400000">
              <a:off x="493770" y="-493770"/>
              <a:ext cx="4279339" cy="5266879"/>
            </a:xfrm>
            <a:custGeom>
              <a:avLst/>
              <a:gdLst/>
              <a:ahLst/>
              <a:cxnLst/>
              <a:rect l="l" t="t" r="r" b="b"/>
              <a:pathLst>
                <a:path w="4279339" h="5266879">
                  <a:moveTo>
                    <a:pt x="0" y="0"/>
                  </a:moveTo>
                  <a:lnTo>
                    <a:pt x="4279339" y="0"/>
                  </a:lnTo>
                  <a:lnTo>
                    <a:pt x="4279339" y="5266879"/>
                  </a:lnTo>
                  <a:lnTo>
                    <a:pt x="0" y="526687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5" name="Freeform 15"/>
            <p:cNvSpPr/>
            <p:nvPr/>
          </p:nvSpPr>
          <p:spPr>
            <a:xfrm>
              <a:off x="290731" y="337445"/>
              <a:ext cx="4685417" cy="3604448"/>
            </a:xfrm>
            <a:custGeom>
              <a:avLst/>
              <a:gdLst/>
              <a:ahLst/>
              <a:cxnLst/>
              <a:rect l="l" t="t" r="r" b="b"/>
              <a:pathLst>
                <a:path w="4685417" h="3604448">
                  <a:moveTo>
                    <a:pt x="0" y="0"/>
                  </a:moveTo>
                  <a:lnTo>
                    <a:pt x="4685417" y="0"/>
                  </a:lnTo>
                  <a:lnTo>
                    <a:pt x="4685417" y="3604449"/>
                  </a:lnTo>
                  <a:lnTo>
                    <a:pt x="0" y="3604449"/>
                  </a:lnTo>
                  <a:lnTo>
                    <a:pt x="0" y="0"/>
                  </a:lnTo>
                  <a:close/>
                </a:path>
              </a:pathLst>
            </a:custGeom>
            <a:blipFill>
              <a:blip r:embed="rId8"/>
              <a:stretch>
                <a:fillRect l="-3515" r="-3515"/>
              </a:stretch>
            </a:blipFill>
          </p:spPr>
        </p:sp>
      </p:grpSp>
      <p:sp>
        <p:nvSpPr>
          <p:cNvPr id="16" name="TextBox 16"/>
          <p:cNvSpPr txBox="1"/>
          <p:nvPr/>
        </p:nvSpPr>
        <p:spPr>
          <a:xfrm>
            <a:off x="8079088" y="2540523"/>
            <a:ext cx="8798692" cy="2949354"/>
          </a:xfrm>
          <a:prstGeom prst="rect">
            <a:avLst/>
          </a:prstGeom>
        </p:spPr>
        <p:txBody>
          <a:bodyPr lIns="0" tIns="0" rIns="0" bIns="0" rtlCol="0" anchor="t">
            <a:spAutoFit/>
          </a:bodyPr>
          <a:lstStyle/>
          <a:p>
            <a:pPr algn="just">
              <a:lnSpc>
                <a:spcPts val="2838"/>
              </a:lnSpc>
            </a:pPr>
            <a:r>
              <a:rPr lang="en-US" sz="1843">
                <a:solidFill>
                  <a:srgbClr val="FFF6E1"/>
                </a:solidFill>
                <a:latin typeface="Cakerolli"/>
                <a:ea typeface="Cakerolli"/>
                <a:cs typeface="Cakerolli"/>
                <a:sym typeface="Cakerolli"/>
              </a:rPr>
              <a:t>The event will comply with all sustainability aspects of tourism to ensure a positive impact on audiences and the environment.</a:t>
            </a:r>
          </a:p>
          <a:p>
            <a:pPr algn="just">
              <a:lnSpc>
                <a:spcPts val="2838"/>
              </a:lnSpc>
            </a:pPr>
            <a:r>
              <a:rPr lang="en-US" sz="1843">
                <a:solidFill>
                  <a:srgbClr val="FFF6E1"/>
                </a:solidFill>
                <a:latin typeface="Cakerolli"/>
                <a:ea typeface="Cakerolli"/>
                <a:cs typeface="Cakerolli"/>
                <a:sym typeface="Cakerolli"/>
              </a:rPr>
              <a:t>Steps to be taken to ensure sustainability – </a:t>
            </a:r>
          </a:p>
          <a:p>
            <a:pPr algn="just">
              <a:lnSpc>
                <a:spcPts val="2838"/>
              </a:lnSpc>
            </a:pPr>
            <a:r>
              <a:rPr lang="en-US" sz="1843">
                <a:solidFill>
                  <a:srgbClr val="FFF6E1"/>
                </a:solidFill>
                <a:latin typeface="Cakerolli"/>
                <a:ea typeface="Cakerolli"/>
                <a:cs typeface="Cakerolli"/>
                <a:sym typeface="Cakerolli"/>
              </a:rPr>
              <a:t>Electric vehicle for transportation</a:t>
            </a:r>
          </a:p>
          <a:p>
            <a:pPr algn="just">
              <a:lnSpc>
                <a:spcPts val="2838"/>
              </a:lnSpc>
            </a:pPr>
            <a:r>
              <a:rPr lang="en-US" sz="1843">
                <a:solidFill>
                  <a:srgbClr val="FFF6E1"/>
                </a:solidFill>
                <a:latin typeface="Cakerolli"/>
                <a:ea typeface="Cakerolli"/>
                <a:cs typeface="Cakerolli"/>
                <a:sym typeface="Cakerolli"/>
              </a:rPr>
              <a:t>Low-energy venue choices</a:t>
            </a:r>
          </a:p>
          <a:p>
            <a:pPr algn="just">
              <a:lnSpc>
                <a:spcPts val="2838"/>
              </a:lnSpc>
            </a:pPr>
            <a:r>
              <a:rPr lang="en-US" sz="1843">
                <a:solidFill>
                  <a:srgbClr val="FFF6E1"/>
                </a:solidFill>
                <a:latin typeface="Cakerolli"/>
                <a:ea typeface="Cakerolli"/>
                <a:cs typeface="Cakerolli"/>
                <a:sym typeface="Cakerolli"/>
              </a:rPr>
              <a:t>Digital resources</a:t>
            </a:r>
          </a:p>
          <a:p>
            <a:pPr algn="just">
              <a:lnSpc>
                <a:spcPts val="2838"/>
              </a:lnSpc>
            </a:pPr>
            <a:r>
              <a:rPr lang="en-US" sz="1843">
                <a:solidFill>
                  <a:srgbClr val="FFF6E1"/>
                </a:solidFill>
                <a:latin typeface="Cakerolli"/>
                <a:ea typeface="Cakerolli"/>
                <a:cs typeface="Cakerolli"/>
                <a:sym typeface="Cakerolli"/>
              </a:rPr>
              <a:t>Ethical sourcing </a:t>
            </a:r>
          </a:p>
          <a:p>
            <a:pPr algn="just">
              <a:lnSpc>
                <a:spcPts val="2838"/>
              </a:lnSpc>
            </a:pPr>
            <a:endParaRPr lang="en-US" sz="1843">
              <a:solidFill>
                <a:srgbClr val="FFF6E1"/>
              </a:solidFill>
              <a:latin typeface="Cakerolli"/>
              <a:ea typeface="Cakerolli"/>
              <a:cs typeface="Cakerolli"/>
              <a:sym typeface="Cakeroll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245D55"/>
        </a:solidFill>
        <a:effectLst/>
      </p:bgPr>
    </p:bg>
    <p:spTree>
      <p:nvGrpSpPr>
        <p:cNvPr id="1" name=""/>
        <p:cNvGrpSpPr/>
        <p:nvPr/>
      </p:nvGrpSpPr>
      <p:grpSpPr>
        <a:xfrm>
          <a:off x="0" y="0"/>
          <a:ext cx="0" cy="0"/>
          <a:chOff x="0" y="0"/>
          <a:chExt cx="0" cy="0"/>
        </a:xfrm>
      </p:grpSpPr>
      <p:grpSp>
        <p:nvGrpSpPr>
          <p:cNvPr id="2" name="Group 2"/>
          <p:cNvGrpSpPr/>
          <p:nvPr/>
        </p:nvGrpSpPr>
        <p:grpSpPr>
          <a:xfrm>
            <a:off x="-492122" y="-454057"/>
            <a:ext cx="19272243" cy="11282028"/>
            <a:chOff x="0" y="0"/>
            <a:chExt cx="25696325" cy="15042704"/>
          </a:xfrm>
        </p:grpSpPr>
        <p:sp>
          <p:nvSpPr>
            <p:cNvPr id="3" name="Freeform 3"/>
            <p:cNvSpPr/>
            <p:nvPr/>
          </p:nvSpPr>
          <p:spPr>
            <a:xfrm rot="5400000">
              <a:off x="7048875" y="-7048875"/>
              <a:ext cx="11598575" cy="25696325"/>
            </a:xfrm>
            <a:custGeom>
              <a:avLst/>
              <a:gdLst/>
              <a:ahLst/>
              <a:cxnLst/>
              <a:rect l="l" t="t" r="r" b="b"/>
              <a:pathLst>
                <a:path w="11598575" h="25696325">
                  <a:moveTo>
                    <a:pt x="0" y="0"/>
                  </a:moveTo>
                  <a:lnTo>
                    <a:pt x="11598575" y="0"/>
                  </a:lnTo>
                  <a:lnTo>
                    <a:pt x="11598575" y="25696325"/>
                  </a:lnTo>
                  <a:lnTo>
                    <a:pt x="0" y="25696325"/>
                  </a:lnTo>
                  <a:lnTo>
                    <a:pt x="0" y="0"/>
                  </a:lnTo>
                  <a:close/>
                </a:path>
              </a:pathLst>
            </a:custGeom>
            <a:blipFill>
              <a:blip r:embed="rId2">
                <a:extLst>
                  <a:ext uri="{96DAC541-7B7A-43D3-8B79-37D633B846F1}">
                    <asvg:svgBlip xmlns:asvg="http://schemas.microsoft.com/office/drawing/2016/SVG/main" r:embed="rId3"/>
                  </a:ext>
                </a:extLst>
              </a:blip>
              <a:stretch>
                <a:fillRect r="-13996"/>
              </a:stretch>
            </a:blipFill>
          </p:spPr>
        </p:sp>
        <p:sp>
          <p:nvSpPr>
            <p:cNvPr id="4" name="Freeform 4"/>
            <p:cNvSpPr/>
            <p:nvPr/>
          </p:nvSpPr>
          <p:spPr>
            <a:xfrm rot="5400000" flipV="1">
              <a:off x="9366235" y="-1287386"/>
              <a:ext cx="6963855" cy="25696325"/>
            </a:xfrm>
            <a:custGeom>
              <a:avLst/>
              <a:gdLst/>
              <a:ahLst/>
              <a:cxnLst/>
              <a:rect l="l" t="t" r="r" b="b"/>
              <a:pathLst>
                <a:path w="6963855" h="25696325">
                  <a:moveTo>
                    <a:pt x="0" y="25696325"/>
                  </a:moveTo>
                  <a:lnTo>
                    <a:pt x="6963855" y="25696325"/>
                  </a:lnTo>
                  <a:lnTo>
                    <a:pt x="6963855" y="0"/>
                  </a:lnTo>
                  <a:lnTo>
                    <a:pt x="0" y="0"/>
                  </a:lnTo>
                  <a:lnTo>
                    <a:pt x="0" y="25696325"/>
                  </a:lnTo>
                  <a:close/>
                </a:path>
              </a:pathLst>
            </a:custGeom>
            <a:blipFill>
              <a:blip r:embed="rId2">
                <a:extLst>
                  <a:ext uri="{96DAC541-7B7A-43D3-8B79-37D633B846F1}">
                    <asvg:svgBlip xmlns:asvg="http://schemas.microsoft.com/office/drawing/2016/SVG/main" r:embed="rId3"/>
                  </a:ext>
                </a:extLst>
              </a:blip>
              <a:stretch>
                <a:fillRect l="-89865"/>
              </a:stretch>
            </a:blipFill>
          </p:spPr>
        </p:sp>
      </p:grpSp>
      <p:sp>
        <p:nvSpPr>
          <p:cNvPr id="5" name="Freeform 5"/>
          <p:cNvSpPr/>
          <p:nvPr/>
        </p:nvSpPr>
        <p:spPr>
          <a:xfrm rot="178187">
            <a:off x="9583218" y="4058013"/>
            <a:ext cx="7781682" cy="2136425"/>
          </a:xfrm>
          <a:custGeom>
            <a:avLst/>
            <a:gdLst/>
            <a:ahLst/>
            <a:cxnLst/>
            <a:rect l="l" t="t" r="r" b="b"/>
            <a:pathLst>
              <a:path w="7781682" h="2136425">
                <a:moveTo>
                  <a:pt x="0" y="0"/>
                </a:moveTo>
                <a:lnTo>
                  <a:pt x="7781682" y="0"/>
                </a:lnTo>
                <a:lnTo>
                  <a:pt x="7781682" y="2136425"/>
                </a:lnTo>
                <a:lnTo>
                  <a:pt x="0" y="21364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TextBox 6"/>
          <p:cNvSpPr txBox="1"/>
          <p:nvPr/>
        </p:nvSpPr>
        <p:spPr>
          <a:xfrm>
            <a:off x="10117226" y="4295711"/>
            <a:ext cx="7106762" cy="1309369"/>
          </a:xfrm>
          <a:prstGeom prst="rect">
            <a:avLst/>
          </a:prstGeom>
        </p:spPr>
        <p:txBody>
          <a:bodyPr lIns="0" tIns="0" rIns="0" bIns="0" rtlCol="0" anchor="t">
            <a:spAutoFit/>
          </a:bodyPr>
          <a:lstStyle/>
          <a:p>
            <a:pPr algn="ctr">
              <a:lnSpc>
                <a:spcPts val="10780"/>
              </a:lnSpc>
              <a:spcBef>
                <a:spcPct val="0"/>
              </a:spcBef>
            </a:pPr>
            <a:r>
              <a:rPr lang="en-US" sz="7700" spc="770" dirty="0">
                <a:solidFill>
                  <a:srgbClr val="FFF6E1"/>
                </a:solidFill>
                <a:latin typeface="Brightwall"/>
                <a:ea typeface="Brightwall"/>
                <a:cs typeface="Brightwall"/>
                <a:sym typeface="Brightwall"/>
              </a:rPr>
              <a:t>Conclusion</a:t>
            </a:r>
          </a:p>
        </p:txBody>
      </p:sp>
      <p:grpSp>
        <p:nvGrpSpPr>
          <p:cNvPr id="7" name="Group 7"/>
          <p:cNvGrpSpPr/>
          <p:nvPr/>
        </p:nvGrpSpPr>
        <p:grpSpPr>
          <a:xfrm rot="-5235524">
            <a:off x="14456760" y="5958535"/>
            <a:ext cx="2356443" cy="2191119"/>
            <a:chOff x="0" y="0"/>
            <a:chExt cx="3141924" cy="2921492"/>
          </a:xfrm>
        </p:grpSpPr>
        <p:sp>
          <p:nvSpPr>
            <p:cNvPr id="8" name="Freeform 8"/>
            <p:cNvSpPr/>
            <p:nvPr/>
          </p:nvSpPr>
          <p:spPr>
            <a:xfrm rot="-9233359">
              <a:off x="166498" y="756758"/>
              <a:ext cx="2808928" cy="1407975"/>
            </a:xfrm>
            <a:custGeom>
              <a:avLst/>
              <a:gdLst/>
              <a:ahLst/>
              <a:cxnLst/>
              <a:rect l="l" t="t" r="r" b="b"/>
              <a:pathLst>
                <a:path w="2808928" h="1407975">
                  <a:moveTo>
                    <a:pt x="0" y="0"/>
                  </a:moveTo>
                  <a:lnTo>
                    <a:pt x="2808928" y="0"/>
                  </a:lnTo>
                  <a:lnTo>
                    <a:pt x="2808928" y="1407976"/>
                  </a:lnTo>
                  <a:lnTo>
                    <a:pt x="0" y="140797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9" name="Freeform 9"/>
            <p:cNvSpPr/>
            <p:nvPr/>
          </p:nvSpPr>
          <p:spPr>
            <a:xfrm rot="-8460974">
              <a:off x="645289" y="420377"/>
              <a:ext cx="2072935" cy="2080738"/>
            </a:xfrm>
            <a:custGeom>
              <a:avLst/>
              <a:gdLst/>
              <a:ahLst/>
              <a:cxnLst/>
              <a:rect l="l" t="t" r="r" b="b"/>
              <a:pathLst>
                <a:path w="2072935" h="2080738">
                  <a:moveTo>
                    <a:pt x="0" y="0"/>
                  </a:moveTo>
                  <a:lnTo>
                    <a:pt x="2072935" y="0"/>
                  </a:lnTo>
                  <a:lnTo>
                    <a:pt x="2072935" y="2080738"/>
                  </a:lnTo>
                  <a:lnTo>
                    <a:pt x="0" y="208073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grpSp>
      <p:sp>
        <p:nvSpPr>
          <p:cNvPr id="10" name="TextBox 10"/>
          <p:cNvSpPr txBox="1"/>
          <p:nvPr/>
        </p:nvSpPr>
        <p:spPr>
          <a:xfrm>
            <a:off x="1028700" y="2693064"/>
            <a:ext cx="8483827" cy="5408412"/>
          </a:xfrm>
          <a:prstGeom prst="rect">
            <a:avLst/>
          </a:prstGeom>
        </p:spPr>
        <p:txBody>
          <a:bodyPr lIns="0" tIns="0" rIns="0" bIns="0" rtlCol="0" anchor="t">
            <a:spAutoFit/>
          </a:bodyPr>
          <a:lstStyle/>
          <a:p>
            <a:pPr marL="485190" lvl="1" indent="-242595" algn="just">
              <a:lnSpc>
                <a:spcPts val="3460"/>
              </a:lnSpc>
              <a:buFont typeface="Arial"/>
              <a:buChar char="•"/>
            </a:pPr>
            <a:r>
              <a:rPr lang="en-US" sz="2247" dirty="0">
                <a:solidFill>
                  <a:srgbClr val="FFF6E1"/>
                </a:solidFill>
                <a:latin typeface="Cakerolli"/>
                <a:ea typeface="Cakerolli"/>
                <a:cs typeface="Cakerolli"/>
                <a:sym typeface="Cakerolli"/>
              </a:rPr>
              <a:t>The proposed event is the Year of ‘</a:t>
            </a:r>
            <a:r>
              <a:rPr lang="en-US" sz="2247" dirty="0" err="1">
                <a:solidFill>
                  <a:srgbClr val="FFF6E1"/>
                </a:solidFill>
                <a:latin typeface="Cakerolli"/>
                <a:ea typeface="Cakerolli"/>
                <a:cs typeface="Cakerolli"/>
                <a:sym typeface="Cakerolli"/>
              </a:rPr>
              <a:t>Croeso</a:t>
            </a:r>
            <a:r>
              <a:rPr lang="en-US" sz="2247" dirty="0">
                <a:solidFill>
                  <a:srgbClr val="FFF6E1"/>
                </a:solidFill>
                <a:latin typeface="Cakerolli"/>
                <a:ea typeface="Cakerolli"/>
                <a:cs typeface="Cakerolli"/>
                <a:sym typeface="Cakerolli"/>
              </a:rPr>
              <a:t>’ where travelers will be offered extensive interactive and engaging cultural experiences to learn more about the heritage, history, and landscape of Wales. </a:t>
            </a:r>
          </a:p>
          <a:p>
            <a:pPr marL="485190" lvl="1" indent="-242595" algn="just">
              <a:lnSpc>
                <a:spcPts val="3460"/>
              </a:lnSpc>
              <a:buFont typeface="Arial"/>
              <a:buChar char="•"/>
            </a:pPr>
            <a:r>
              <a:rPr lang="en-US" sz="2247" dirty="0">
                <a:solidFill>
                  <a:srgbClr val="FFF6E1"/>
                </a:solidFill>
                <a:latin typeface="Cakerolli"/>
                <a:ea typeface="Cakerolli"/>
                <a:cs typeface="Cakerolli"/>
                <a:sym typeface="Cakerolli"/>
              </a:rPr>
              <a:t>To ensure event feasibility, a strong alignment will be established with Welsh tourism goals with the event's targets. </a:t>
            </a:r>
          </a:p>
          <a:p>
            <a:pPr marL="485190" lvl="1" indent="-242595" algn="just">
              <a:lnSpc>
                <a:spcPts val="3460"/>
              </a:lnSpc>
              <a:buFont typeface="Arial"/>
              <a:buChar char="•"/>
            </a:pPr>
            <a:r>
              <a:rPr lang="en-US" sz="2247" dirty="0">
                <a:solidFill>
                  <a:srgbClr val="FFF6E1"/>
                </a:solidFill>
                <a:latin typeface="Cakerolli"/>
                <a:ea typeface="Cakerolli"/>
                <a:cs typeface="Cakerolli"/>
                <a:sym typeface="Cakerolli"/>
              </a:rPr>
              <a:t>The key target audience of the event will be international travelers. </a:t>
            </a:r>
          </a:p>
          <a:p>
            <a:pPr marL="485190" lvl="1" indent="-242595" algn="just">
              <a:lnSpc>
                <a:spcPts val="3460"/>
              </a:lnSpc>
              <a:buFont typeface="Arial"/>
              <a:buChar char="•"/>
            </a:pPr>
            <a:r>
              <a:rPr lang="en-US" sz="2247" dirty="0">
                <a:solidFill>
                  <a:srgbClr val="FFF6E1"/>
                </a:solidFill>
                <a:latin typeface="Cakerolli"/>
                <a:ea typeface="Cakerolli"/>
                <a:cs typeface="Cakerolli"/>
                <a:sym typeface="Cakerolli"/>
              </a:rPr>
              <a:t>The projected total income is £215000, Total Expenditure is £100000 and Projected surplus is £115000</a:t>
            </a:r>
          </a:p>
          <a:p>
            <a:pPr marL="485190" lvl="1" indent="-242595" algn="just">
              <a:lnSpc>
                <a:spcPts val="3460"/>
              </a:lnSpc>
              <a:buFont typeface="Arial"/>
              <a:buChar char="•"/>
            </a:pPr>
            <a:r>
              <a:rPr lang="en-US" sz="2247" dirty="0">
                <a:solidFill>
                  <a:srgbClr val="FFF6E1"/>
                </a:solidFill>
                <a:latin typeface="Cakerolli"/>
                <a:ea typeface="Cakerolli"/>
                <a:cs typeface="Cakerolli"/>
                <a:sym typeface="Cakerolli"/>
              </a:rPr>
              <a:t>The event will also ensure all sustainability aspects and provide guests with a safe environment.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502739"/>
        </a:solidFill>
        <a:effectLst/>
      </p:bgPr>
    </p:bg>
    <p:spTree>
      <p:nvGrpSpPr>
        <p:cNvPr id="1" name=""/>
        <p:cNvGrpSpPr/>
        <p:nvPr/>
      </p:nvGrpSpPr>
      <p:grpSpPr>
        <a:xfrm>
          <a:off x="0" y="0"/>
          <a:ext cx="0" cy="0"/>
          <a:chOff x="0" y="0"/>
          <a:chExt cx="0" cy="0"/>
        </a:xfrm>
      </p:grpSpPr>
      <p:grpSp>
        <p:nvGrpSpPr>
          <p:cNvPr id="2" name="Group 2"/>
          <p:cNvGrpSpPr/>
          <p:nvPr/>
        </p:nvGrpSpPr>
        <p:grpSpPr>
          <a:xfrm>
            <a:off x="-492122" y="-497514"/>
            <a:ext cx="19272243" cy="11282028"/>
            <a:chOff x="0" y="0"/>
            <a:chExt cx="25696325" cy="15042704"/>
          </a:xfrm>
        </p:grpSpPr>
        <p:sp>
          <p:nvSpPr>
            <p:cNvPr id="3" name="Freeform 3"/>
            <p:cNvSpPr/>
            <p:nvPr/>
          </p:nvSpPr>
          <p:spPr>
            <a:xfrm rot="5400000">
              <a:off x="7079491" y="-7079491"/>
              <a:ext cx="11476402" cy="25635384"/>
            </a:xfrm>
            <a:custGeom>
              <a:avLst/>
              <a:gdLst/>
              <a:ahLst/>
              <a:cxnLst/>
              <a:rect l="l" t="t" r="r" b="b"/>
              <a:pathLst>
                <a:path w="11476402" h="25635384">
                  <a:moveTo>
                    <a:pt x="0" y="0"/>
                  </a:moveTo>
                  <a:lnTo>
                    <a:pt x="11476402" y="0"/>
                  </a:lnTo>
                  <a:lnTo>
                    <a:pt x="11476402" y="25635384"/>
                  </a:lnTo>
                  <a:lnTo>
                    <a:pt x="0" y="25635384"/>
                  </a:lnTo>
                  <a:lnTo>
                    <a:pt x="0" y="0"/>
                  </a:lnTo>
                  <a:close/>
                </a:path>
              </a:pathLst>
            </a:custGeom>
            <a:blipFill>
              <a:blip r:embed="rId3">
                <a:extLst>
                  <a:ext uri="{96DAC541-7B7A-43D3-8B79-37D633B846F1}">
                    <asvg:svgBlip xmlns:asvg="http://schemas.microsoft.com/office/drawing/2016/SVG/main" r:embed="rId4"/>
                  </a:ext>
                </a:extLst>
              </a:blip>
              <a:stretch>
                <a:fillRect t="-237" r="-15209"/>
              </a:stretch>
            </a:blipFill>
          </p:spPr>
        </p:sp>
        <p:sp>
          <p:nvSpPr>
            <p:cNvPr id="4" name="Freeform 4"/>
            <p:cNvSpPr/>
            <p:nvPr/>
          </p:nvSpPr>
          <p:spPr>
            <a:xfrm rot="5400000" flipV="1">
              <a:off x="9366235" y="-1287386"/>
              <a:ext cx="6963855" cy="25696325"/>
            </a:xfrm>
            <a:custGeom>
              <a:avLst/>
              <a:gdLst/>
              <a:ahLst/>
              <a:cxnLst/>
              <a:rect l="l" t="t" r="r" b="b"/>
              <a:pathLst>
                <a:path w="6963855" h="25696325">
                  <a:moveTo>
                    <a:pt x="0" y="25696325"/>
                  </a:moveTo>
                  <a:lnTo>
                    <a:pt x="6963855" y="25696325"/>
                  </a:lnTo>
                  <a:lnTo>
                    <a:pt x="6963855" y="0"/>
                  </a:lnTo>
                  <a:lnTo>
                    <a:pt x="0" y="0"/>
                  </a:lnTo>
                  <a:lnTo>
                    <a:pt x="0" y="25696325"/>
                  </a:lnTo>
                  <a:close/>
                </a:path>
              </a:pathLst>
            </a:custGeom>
            <a:blipFill>
              <a:blip r:embed="rId3">
                <a:extLst>
                  <a:ext uri="{96DAC541-7B7A-43D3-8B79-37D633B846F1}">
                    <asvg:svgBlip xmlns:asvg="http://schemas.microsoft.com/office/drawing/2016/SVG/main" r:embed="rId4"/>
                  </a:ext>
                </a:extLst>
              </a:blip>
              <a:stretch>
                <a:fillRect l="-89865"/>
              </a:stretch>
            </a:blipFill>
          </p:spPr>
        </p:sp>
      </p:grpSp>
      <p:sp>
        <p:nvSpPr>
          <p:cNvPr id="5" name="TextBox 5"/>
          <p:cNvSpPr txBox="1"/>
          <p:nvPr/>
        </p:nvSpPr>
        <p:spPr>
          <a:xfrm>
            <a:off x="4633624" y="1034869"/>
            <a:ext cx="9020749" cy="1309369"/>
          </a:xfrm>
          <a:prstGeom prst="rect">
            <a:avLst/>
          </a:prstGeom>
        </p:spPr>
        <p:txBody>
          <a:bodyPr lIns="0" tIns="0" rIns="0" bIns="0" rtlCol="0" anchor="t">
            <a:spAutoFit/>
          </a:bodyPr>
          <a:lstStyle/>
          <a:p>
            <a:pPr algn="ctr">
              <a:lnSpc>
                <a:spcPts val="10780"/>
              </a:lnSpc>
              <a:spcBef>
                <a:spcPct val="0"/>
              </a:spcBef>
            </a:pPr>
            <a:r>
              <a:rPr lang="en-US" sz="7700" spc="770" dirty="0">
                <a:solidFill>
                  <a:srgbClr val="FFF6E1"/>
                </a:solidFill>
                <a:latin typeface="Brightwall"/>
                <a:ea typeface="Brightwall"/>
                <a:cs typeface="Brightwall"/>
                <a:sym typeface="Brightwall"/>
              </a:rPr>
              <a:t>References</a:t>
            </a:r>
          </a:p>
        </p:txBody>
      </p:sp>
      <p:grpSp>
        <p:nvGrpSpPr>
          <p:cNvPr id="7" name="Group 7"/>
          <p:cNvGrpSpPr/>
          <p:nvPr/>
        </p:nvGrpSpPr>
        <p:grpSpPr>
          <a:xfrm rot="-172136">
            <a:off x="16319062" y="684055"/>
            <a:ext cx="2921459" cy="2716494"/>
            <a:chOff x="0" y="0"/>
            <a:chExt cx="3895279" cy="3621992"/>
          </a:xfrm>
        </p:grpSpPr>
        <p:sp>
          <p:nvSpPr>
            <p:cNvPr id="8" name="Freeform 8"/>
            <p:cNvSpPr/>
            <p:nvPr/>
          </p:nvSpPr>
          <p:spPr>
            <a:xfrm rot="-9233359">
              <a:off x="206420" y="938210"/>
              <a:ext cx="3482439" cy="1745573"/>
            </a:xfrm>
            <a:custGeom>
              <a:avLst/>
              <a:gdLst/>
              <a:ahLst/>
              <a:cxnLst/>
              <a:rect l="l" t="t" r="r" b="b"/>
              <a:pathLst>
                <a:path w="3482439" h="1745573">
                  <a:moveTo>
                    <a:pt x="0" y="0"/>
                  </a:moveTo>
                  <a:lnTo>
                    <a:pt x="3482439" y="0"/>
                  </a:lnTo>
                  <a:lnTo>
                    <a:pt x="3482439" y="1745572"/>
                  </a:lnTo>
                  <a:lnTo>
                    <a:pt x="0" y="174557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9" name="Freeform 9"/>
            <p:cNvSpPr/>
            <p:nvPr/>
          </p:nvSpPr>
          <p:spPr>
            <a:xfrm rot="-8460974">
              <a:off x="800013" y="521173"/>
              <a:ext cx="2569973" cy="2579647"/>
            </a:xfrm>
            <a:custGeom>
              <a:avLst/>
              <a:gdLst/>
              <a:ahLst/>
              <a:cxnLst/>
              <a:rect l="l" t="t" r="r" b="b"/>
              <a:pathLst>
                <a:path w="2569973" h="2579647">
                  <a:moveTo>
                    <a:pt x="0" y="0"/>
                  </a:moveTo>
                  <a:lnTo>
                    <a:pt x="2569973" y="0"/>
                  </a:lnTo>
                  <a:lnTo>
                    <a:pt x="2569973" y="2579646"/>
                  </a:lnTo>
                  <a:lnTo>
                    <a:pt x="0" y="257964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grpSp>
      <p:sp>
        <p:nvSpPr>
          <p:cNvPr id="11" name="TextBox 11"/>
          <p:cNvSpPr txBox="1"/>
          <p:nvPr/>
        </p:nvSpPr>
        <p:spPr>
          <a:xfrm>
            <a:off x="1723689" y="2344238"/>
            <a:ext cx="14840618" cy="7521290"/>
          </a:xfrm>
          <a:prstGeom prst="rect">
            <a:avLst/>
          </a:prstGeom>
        </p:spPr>
        <p:txBody>
          <a:bodyPr wrap="square" lIns="0" tIns="0" rIns="0" bIns="0" rtlCol="0" anchor="t">
            <a:spAutoFit/>
          </a:bodyPr>
          <a:lstStyle/>
          <a:p>
            <a:pPr algn="just">
              <a:lnSpc>
                <a:spcPts val="2554"/>
              </a:lnSpc>
            </a:pPr>
            <a:r>
              <a:rPr lang="en-US" sz="1000" dirty="0" err="1">
                <a:solidFill>
                  <a:srgbClr val="FFF3D9"/>
                </a:solidFill>
                <a:latin typeface="Cakerolli"/>
                <a:ea typeface="Cakerolli"/>
                <a:cs typeface="Cakerolli"/>
                <a:sym typeface="Cakerolli"/>
              </a:rPr>
              <a:t>Arviv</a:t>
            </a:r>
            <a:r>
              <a:rPr lang="en-US" sz="1000" dirty="0">
                <a:solidFill>
                  <a:srgbClr val="FFF3D9"/>
                </a:solidFill>
                <a:latin typeface="Cakerolli"/>
                <a:ea typeface="Cakerolli"/>
                <a:cs typeface="Cakerolli"/>
                <a:sym typeface="Cakerolli"/>
              </a:rPr>
              <a:t>, B., Shani, A. and Poria, Y. (2023). Delicious – but is it authentic: Consumer perceptions of ethnic food and ethnic restaurants. Journal of hospitality and tourism insights, 7(4).</a:t>
            </a:r>
          </a:p>
          <a:p>
            <a:pPr algn="just">
              <a:lnSpc>
                <a:spcPts val="2554"/>
              </a:lnSpc>
            </a:pPr>
            <a:r>
              <a:rPr lang="en-US" sz="1000" dirty="0">
                <a:solidFill>
                  <a:srgbClr val="FFF3D9"/>
                </a:solidFill>
                <a:latin typeface="Cakerolli"/>
                <a:ea typeface="Cakerolli"/>
                <a:cs typeface="Cakerolli"/>
                <a:sym typeface="Cakerolli"/>
              </a:rPr>
              <a:t>Chen, Z. (2023). Theoretical development of the tourist experience: a future perspective. Tourism Recreation Research, 23(3), pp.1–15.</a:t>
            </a:r>
          </a:p>
          <a:p>
            <a:pPr algn="just">
              <a:lnSpc>
                <a:spcPts val="2554"/>
              </a:lnSpc>
            </a:pPr>
            <a:r>
              <a:rPr lang="en-US" sz="1000" dirty="0">
                <a:solidFill>
                  <a:srgbClr val="FFF3D9"/>
                </a:solidFill>
                <a:latin typeface="Cakerolli"/>
                <a:ea typeface="Cakerolli"/>
                <a:cs typeface="Cakerolli"/>
                <a:sym typeface="Cakerolli"/>
              </a:rPr>
              <a:t>Larista, S., </a:t>
            </a:r>
            <a:r>
              <a:rPr lang="en-US" sz="1000" dirty="0" err="1">
                <a:solidFill>
                  <a:srgbClr val="FFF3D9"/>
                </a:solidFill>
                <a:latin typeface="Cakerolli"/>
                <a:ea typeface="Cakerolli"/>
                <a:cs typeface="Cakerolli"/>
                <a:sym typeface="Cakerolli"/>
              </a:rPr>
              <a:t>Agista</a:t>
            </a:r>
            <a:r>
              <a:rPr lang="en-US" sz="1000" dirty="0">
                <a:solidFill>
                  <a:srgbClr val="FFF3D9"/>
                </a:solidFill>
                <a:latin typeface="Cakerolli"/>
                <a:ea typeface="Cakerolli"/>
                <a:cs typeface="Cakerolli"/>
                <a:sym typeface="Cakerolli"/>
              </a:rPr>
              <a:t>, R.A. and Putra, D. (2024). Feasibility Analysis of </a:t>
            </a:r>
            <a:r>
              <a:rPr lang="en-US" sz="1000" dirty="0" err="1">
                <a:solidFill>
                  <a:srgbClr val="FFF3D9"/>
                </a:solidFill>
                <a:latin typeface="Cakerolli"/>
                <a:ea typeface="Cakerolli"/>
                <a:cs typeface="Cakerolli"/>
                <a:sym typeface="Cakerolli"/>
              </a:rPr>
              <a:t>Namicalung</a:t>
            </a:r>
            <a:r>
              <a:rPr lang="en-US" sz="1000" dirty="0">
                <a:solidFill>
                  <a:srgbClr val="FFF3D9"/>
                </a:solidFill>
                <a:latin typeface="Cakerolli"/>
                <a:ea typeface="Cakerolli"/>
                <a:cs typeface="Cakerolli"/>
                <a:sym typeface="Cakerolli"/>
              </a:rPr>
              <a:t> Village to Become </a:t>
            </a:r>
            <a:r>
              <a:rPr lang="en-US" sz="1000" dirty="0" err="1">
                <a:solidFill>
                  <a:srgbClr val="FFF3D9"/>
                </a:solidFill>
                <a:latin typeface="Cakerolli"/>
                <a:ea typeface="Cakerolli"/>
                <a:cs typeface="Cakerolli"/>
                <a:sym typeface="Cakerolli"/>
              </a:rPr>
              <a:t>Majalaya’s</a:t>
            </a:r>
            <a:r>
              <a:rPr lang="en-US" sz="1000" dirty="0">
                <a:solidFill>
                  <a:srgbClr val="FFF3D9"/>
                </a:solidFill>
                <a:latin typeface="Cakerolli"/>
                <a:ea typeface="Cakerolli"/>
                <a:cs typeface="Cakerolli"/>
                <a:sym typeface="Cakerolli"/>
              </a:rPr>
              <a:t> Legendary Sarong Weaving Tourism Village. </a:t>
            </a:r>
            <a:r>
              <a:rPr lang="en-US" sz="1000" dirty="0" err="1">
                <a:solidFill>
                  <a:srgbClr val="FFF3D9"/>
                </a:solidFill>
                <a:latin typeface="Cakerolli"/>
                <a:ea typeface="Cakerolli"/>
                <a:cs typeface="Cakerolli"/>
                <a:sym typeface="Cakerolli"/>
              </a:rPr>
              <a:t>Jurnal</a:t>
            </a:r>
            <a:r>
              <a:rPr lang="en-US" sz="1000" dirty="0">
                <a:solidFill>
                  <a:srgbClr val="FFF3D9"/>
                </a:solidFill>
                <a:latin typeface="Cakerolli"/>
                <a:ea typeface="Cakerolli"/>
                <a:cs typeface="Cakerolli"/>
                <a:sym typeface="Cakerolli"/>
              </a:rPr>
              <a:t> Syntax Transformation, 5(1), pp.193–206.</a:t>
            </a:r>
          </a:p>
          <a:p>
            <a:pPr algn="just">
              <a:lnSpc>
                <a:spcPts val="2554"/>
              </a:lnSpc>
            </a:pPr>
            <a:r>
              <a:rPr lang="en-US" sz="1000" dirty="0" err="1">
                <a:solidFill>
                  <a:srgbClr val="FFF3D9"/>
                </a:solidFill>
                <a:latin typeface="Cakerolli"/>
                <a:ea typeface="Cakerolli"/>
                <a:cs typeface="Cakerolli"/>
                <a:sym typeface="Cakerolli"/>
              </a:rPr>
              <a:t>MacKenzie</a:t>
            </a:r>
            <a:r>
              <a:rPr lang="en-US" sz="1000" dirty="0">
                <a:solidFill>
                  <a:srgbClr val="FFF3D9"/>
                </a:solidFill>
                <a:latin typeface="Cakerolli"/>
                <a:ea typeface="Cakerolli"/>
                <a:cs typeface="Cakerolli"/>
                <a:sym typeface="Cakerolli"/>
              </a:rPr>
              <a:t>, J.M. (2024). Irish, Scottish, Welsh and English worlds? The historiography of a four-nations approach to the history of the British Empire. Manchester University Press eBooks, 2(1).</a:t>
            </a:r>
          </a:p>
          <a:p>
            <a:pPr algn="just">
              <a:lnSpc>
                <a:spcPts val="2554"/>
              </a:lnSpc>
            </a:pPr>
            <a:r>
              <a:rPr lang="en-US" sz="1000" dirty="0">
                <a:solidFill>
                  <a:srgbClr val="FFF3D9"/>
                </a:solidFill>
                <a:latin typeface="Cakerolli"/>
                <a:ea typeface="Cakerolli"/>
                <a:cs typeface="Cakerolli"/>
                <a:sym typeface="Cakerolli"/>
              </a:rPr>
              <a:t>Mallen, C. and Adams, L.J. (2024). Event Management in Sport, Recreation and Tourism. Taylor &amp; Francis.</a:t>
            </a:r>
          </a:p>
          <a:p>
            <a:pPr algn="just">
              <a:lnSpc>
                <a:spcPts val="2554"/>
              </a:lnSpc>
            </a:pPr>
            <a:r>
              <a:rPr lang="en-US" sz="1000" dirty="0">
                <a:solidFill>
                  <a:srgbClr val="FFF3D9"/>
                </a:solidFill>
                <a:latin typeface="Cakerolli"/>
                <a:ea typeface="Cakerolli"/>
                <a:cs typeface="Cakerolli"/>
                <a:sym typeface="Cakerolli"/>
              </a:rPr>
              <a:t>Rhodes II, M.A. and Hannum, K.L. (2024). UNESCO, mining heritage and the scalar sustainability of tourism geographies at industrial World Heritage Sites. Journal of Tourism Futures, 34(2).</a:t>
            </a:r>
          </a:p>
          <a:p>
            <a:pPr algn="just">
              <a:lnSpc>
                <a:spcPts val="2554"/>
              </a:lnSpc>
            </a:pPr>
            <a:r>
              <a:rPr lang="en-US" sz="1000" dirty="0">
                <a:solidFill>
                  <a:srgbClr val="FFF3D9"/>
                </a:solidFill>
                <a:latin typeface="Cakerolli"/>
                <a:ea typeface="Cakerolli"/>
                <a:cs typeface="Cakerolli"/>
                <a:sym typeface="Cakerolli"/>
              </a:rPr>
              <a:t>traveltrade.visitwales.com (2025). Wales is celebrating a Year of </a:t>
            </a:r>
            <a:r>
              <a:rPr lang="en-US" sz="1000" dirty="0" err="1">
                <a:solidFill>
                  <a:srgbClr val="FFF3D9"/>
                </a:solidFill>
                <a:latin typeface="Cakerolli"/>
                <a:ea typeface="Cakerolli"/>
                <a:cs typeface="Cakerolli"/>
                <a:sym typeface="Cakerolli"/>
              </a:rPr>
              <a:t>Croeso</a:t>
            </a:r>
            <a:r>
              <a:rPr lang="en-US" sz="1000" dirty="0">
                <a:solidFill>
                  <a:srgbClr val="FFF3D9"/>
                </a:solidFill>
                <a:latin typeface="Cakerolli"/>
                <a:ea typeface="Cakerolli"/>
                <a:cs typeface="Cakerolli"/>
                <a:sym typeface="Cakerolli"/>
              </a:rPr>
              <a:t>, a Welsh welcome for visitors. [online] </a:t>
            </a:r>
            <a:r>
              <a:rPr lang="en-US" sz="1000" dirty="0" err="1">
                <a:solidFill>
                  <a:srgbClr val="FFF3D9"/>
                </a:solidFill>
                <a:latin typeface="Cakerolli"/>
                <a:ea typeface="Cakerolli"/>
                <a:cs typeface="Cakerolli"/>
                <a:sym typeface="Cakerolli"/>
              </a:rPr>
              <a:t>TravelTrade</a:t>
            </a:r>
            <a:r>
              <a:rPr lang="en-US" sz="1000" dirty="0">
                <a:solidFill>
                  <a:srgbClr val="FFF3D9"/>
                </a:solidFill>
                <a:latin typeface="Cakerolli"/>
                <a:ea typeface="Cakerolli"/>
                <a:cs typeface="Cakerolli"/>
                <a:sym typeface="Cakerolli"/>
              </a:rPr>
              <a:t>. Available at: https://traveltrade.visitwales.com/useful-information/toolkit/year-of-croeso.</a:t>
            </a:r>
          </a:p>
          <a:p>
            <a:pPr algn="just">
              <a:lnSpc>
                <a:spcPts val="2554"/>
              </a:lnSpc>
            </a:pPr>
            <a:r>
              <a:rPr lang="en-US" sz="1000" dirty="0">
                <a:solidFill>
                  <a:srgbClr val="FFF3D9"/>
                </a:solidFill>
                <a:latin typeface="Cakerolli"/>
                <a:ea typeface="Cakerolli"/>
                <a:cs typeface="Cakerolli"/>
                <a:sym typeface="Cakerolli"/>
              </a:rPr>
              <a:t>Williams, L. (2025). Rough Music. </a:t>
            </a:r>
            <a:r>
              <a:rPr lang="en-US" sz="1000" dirty="0" err="1">
                <a:solidFill>
                  <a:srgbClr val="FFF3D9"/>
                </a:solidFill>
                <a:latin typeface="Cakerolli"/>
                <a:ea typeface="Cakerolli"/>
                <a:cs typeface="Cakerolli"/>
                <a:sym typeface="Cakerolli"/>
              </a:rPr>
              <a:t>Reaktion</a:t>
            </a:r>
            <a:r>
              <a:rPr lang="en-US" sz="1000" dirty="0">
                <a:solidFill>
                  <a:srgbClr val="FFF3D9"/>
                </a:solidFill>
                <a:latin typeface="Cakerolli"/>
                <a:ea typeface="Cakerolli"/>
                <a:cs typeface="Cakerolli"/>
                <a:sym typeface="Cakerolli"/>
              </a:rPr>
              <a:t> Books.</a:t>
            </a:r>
          </a:p>
          <a:p>
            <a:pPr marL="0" marR="0" algn="just">
              <a:lnSpc>
                <a:spcPct val="150000"/>
              </a:lnSpc>
              <a:spcAft>
                <a:spcPts val="800"/>
              </a:spcAft>
              <a:buNone/>
            </a:pPr>
            <a:r>
              <a:rPr lang="en-GB" sz="1000" dirty="0">
                <a:solidFill>
                  <a:srgbClr val="FFF3D9"/>
                </a:solidFill>
                <a:effectLst/>
                <a:latin typeface="Times New Roman" panose="02020603050405020304" pitchFamily="18" charset="0"/>
                <a:ea typeface="Calibri" panose="020F0502020204030204" pitchFamily="34" charset="0"/>
                <a:cs typeface="Arial" panose="020B0604020202020204" pitchFamily="34" charset="0"/>
              </a:rPr>
              <a:t>Dowson, R. and Bassett, D. (2022). </a:t>
            </a:r>
            <a:r>
              <a:rPr lang="en-GB" sz="1000" i="1" dirty="0">
                <a:solidFill>
                  <a:srgbClr val="FFF3D9"/>
                </a:solidFill>
                <a:effectLst/>
                <a:latin typeface="Times New Roman" panose="02020603050405020304" pitchFamily="18" charset="0"/>
                <a:ea typeface="Calibri" panose="020F0502020204030204" pitchFamily="34" charset="0"/>
                <a:cs typeface="Arial" panose="020B0604020202020204" pitchFamily="34" charset="0"/>
              </a:rPr>
              <a:t>Event planning and management : principles, planning and practice</a:t>
            </a:r>
            <a:r>
              <a:rPr lang="en-GB" sz="1000" dirty="0">
                <a:solidFill>
                  <a:srgbClr val="FFF3D9"/>
                </a:solidFill>
                <a:effectLst/>
                <a:latin typeface="Times New Roman" panose="02020603050405020304" pitchFamily="18" charset="0"/>
                <a:ea typeface="Calibri" panose="020F0502020204030204" pitchFamily="34" charset="0"/>
                <a:cs typeface="Arial" panose="020B0604020202020204" pitchFamily="34" charset="0"/>
              </a:rPr>
              <a:t>. 2nd ed. London, Uk ; New York: Kogan Page.</a:t>
            </a:r>
          </a:p>
          <a:p>
            <a:pPr marL="0" marR="0">
              <a:lnSpc>
                <a:spcPct val="150000"/>
              </a:lnSpc>
              <a:spcAft>
                <a:spcPts val="1200"/>
              </a:spcAft>
              <a:buNone/>
            </a:pPr>
            <a:r>
              <a:rPr lang="en-GB" sz="1000" dirty="0">
                <a:solidFill>
                  <a:srgbClr val="FFF3D9"/>
                </a:solidFill>
                <a:effectLst/>
                <a:latin typeface="Times New Roman" panose="02020603050405020304" pitchFamily="18" charset="0"/>
                <a:ea typeface="Times New Roman" panose="02020603050405020304" pitchFamily="18" charset="0"/>
              </a:rPr>
              <a:t>Bowdin, G., McDonnell, I., Harris, R., O’Toole, W., Allen, J. and Leo Kenneth Jago (2023). </a:t>
            </a:r>
            <a:r>
              <a:rPr lang="en-GB" sz="1000" i="1" dirty="0">
                <a:solidFill>
                  <a:srgbClr val="FFF3D9"/>
                </a:solidFill>
                <a:effectLst/>
                <a:latin typeface="Times New Roman" panose="02020603050405020304" pitchFamily="18" charset="0"/>
                <a:ea typeface="Times New Roman" panose="02020603050405020304" pitchFamily="18" charset="0"/>
              </a:rPr>
              <a:t>Events Management</a:t>
            </a:r>
            <a:r>
              <a:rPr lang="en-GB" sz="1000" dirty="0">
                <a:solidFill>
                  <a:srgbClr val="FFF3D9"/>
                </a:solidFill>
                <a:effectLst/>
                <a:latin typeface="Times New Roman" panose="02020603050405020304" pitchFamily="18" charset="0"/>
                <a:ea typeface="Times New Roman" panose="02020603050405020304" pitchFamily="18" charset="0"/>
              </a:rPr>
              <a:t>. Routledge.</a:t>
            </a:r>
          </a:p>
          <a:p>
            <a:pPr marL="0" marR="0">
              <a:lnSpc>
                <a:spcPct val="150000"/>
              </a:lnSpc>
              <a:spcAft>
                <a:spcPts val="1200"/>
              </a:spcAft>
              <a:buNone/>
            </a:pPr>
            <a:r>
              <a:rPr lang="en-GB" sz="1000" dirty="0">
                <a:solidFill>
                  <a:srgbClr val="FFF3D9"/>
                </a:solidFill>
                <a:effectLst/>
                <a:latin typeface="Times New Roman" panose="02020603050405020304" pitchFamily="18" charset="0"/>
                <a:ea typeface="Times New Roman" panose="02020603050405020304" pitchFamily="18" charset="0"/>
              </a:rPr>
              <a:t>Allen, J., Harris, R. and Jago, L. (2022). </a:t>
            </a:r>
            <a:r>
              <a:rPr lang="en-GB" sz="1000" i="1" dirty="0">
                <a:solidFill>
                  <a:srgbClr val="FFF3D9"/>
                </a:solidFill>
                <a:effectLst/>
                <a:latin typeface="Times New Roman" panose="02020603050405020304" pitchFamily="18" charset="0"/>
                <a:ea typeface="Times New Roman" panose="02020603050405020304" pitchFamily="18" charset="0"/>
              </a:rPr>
              <a:t>Festival &amp; Special Event Management Interactive Wiley E-Text.</a:t>
            </a:r>
            <a:r>
              <a:rPr lang="en-GB" sz="1000" dirty="0">
                <a:solidFill>
                  <a:srgbClr val="FFF3D9"/>
                </a:solidFill>
                <a:effectLst/>
                <a:latin typeface="Times New Roman" panose="02020603050405020304" pitchFamily="18" charset="0"/>
                <a:ea typeface="Times New Roman" panose="02020603050405020304" pitchFamily="18" charset="0"/>
              </a:rPr>
              <a:t> 1st ed. S.L.: John Wiley.</a:t>
            </a:r>
          </a:p>
          <a:p>
            <a:pPr marL="0" marR="0">
              <a:lnSpc>
                <a:spcPct val="150000"/>
              </a:lnSpc>
              <a:spcAft>
                <a:spcPts val="1200"/>
              </a:spcAft>
              <a:buNone/>
            </a:pPr>
            <a:r>
              <a:rPr lang="en-GB" sz="1000" dirty="0">
                <a:solidFill>
                  <a:srgbClr val="FFF3D9"/>
                </a:solidFill>
                <a:effectLst/>
                <a:latin typeface="Times New Roman" panose="02020603050405020304" pitchFamily="18" charset="0"/>
                <a:ea typeface="Times New Roman" panose="02020603050405020304" pitchFamily="18" charset="0"/>
              </a:rPr>
              <a:t>Chen, S., Xing, X. and </a:t>
            </a:r>
            <a:r>
              <a:rPr lang="en-GB" sz="1000" dirty="0" err="1">
                <a:solidFill>
                  <a:srgbClr val="FFF3D9"/>
                </a:solidFill>
                <a:effectLst/>
                <a:latin typeface="Times New Roman" panose="02020603050405020304" pitchFamily="18" charset="0"/>
                <a:ea typeface="Times New Roman" panose="02020603050405020304" pitchFamily="18" charset="0"/>
              </a:rPr>
              <a:t>Chalip</a:t>
            </a:r>
            <a:r>
              <a:rPr lang="en-GB" sz="1000" dirty="0">
                <a:solidFill>
                  <a:srgbClr val="FFF3D9"/>
                </a:solidFill>
                <a:effectLst/>
                <a:latin typeface="Times New Roman" panose="02020603050405020304" pitchFamily="18" charset="0"/>
                <a:ea typeface="Times New Roman" panose="02020603050405020304" pitchFamily="18" charset="0"/>
              </a:rPr>
              <a:t>, L. (2022). Planning and implementation of event leveraging strategy: China’s legacy pledge to motivate 300 million people to be involved in winter sport. </a:t>
            </a:r>
            <a:r>
              <a:rPr lang="en-GB" sz="1000" i="1" dirty="0">
                <a:solidFill>
                  <a:srgbClr val="FFF3D9"/>
                </a:solidFill>
                <a:effectLst/>
                <a:latin typeface="Times New Roman" panose="02020603050405020304" pitchFamily="18" charset="0"/>
                <a:ea typeface="Times New Roman" panose="02020603050405020304" pitchFamily="18" charset="0"/>
              </a:rPr>
              <a:t>Sport Management Review</a:t>
            </a:r>
            <a:r>
              <a:rPr lang="en-GB" sz="1000" dirty="0">
                <a:solidFill>
                  <a:srgbClr val="FFF3D9"/>
                </a:solidFill>
                <a:effectLst/>
                <a:latin typeface="Times New Roman" panose="02020603050405020304" pitchFamily="18" charset="0"/>
                <a:ea typeface="Times New Roman" panose="02020603050405020304" pitchFamily="18" charset="0"/>
              </a:rPr>
              <a:t>, 2(1), pp.1–20.</a:t>
            </a:r>
          </a:p>
          <a:p>
            <a:pPr marL="0" marR="0">
              <a:lnSpc>
                <a:spcPct val="150000"/>
              </a:lnSpc>
              <a:spcAft>
                <a:spcPts val="1200"/>
              </a:spcAft>
              <a:buNone/>
            </a:pPr>
            <a:r>
              <a:rPr lang="en-GB" sz="1000" dirty="0">
                <a:solidFill>
                  <a:srgbClr val="FFF3D9"/>
                </a:solidFill>
                <a:effectLst/>
                <a:latin typeface="Times New Roman" panose="02020603050405020304" pitchFamily="18" charset="0"/>
                <a:ea typeface="Times New Roman" panose="02020603050405020304" pitchFamily="18" charset="0"/>
              </a:rPr>
              <a:t>Smith, A. and Mair, J. (2022). </a:t>
            </a:r>
            <a:r>
              <a:rPr lang="en-GB" sz="1000" i="1" dirty="0">
                <a:solidFill>
                  <a:srgbClr val="FFF3D9"/>
                </a:solidFill>
                <a:effectLst/>
                <a:latin typeface="Times New Roman" panose="02020603050405020304" pitchFamily="18" charset="0"/>
                <a:ea typeface="Times New Roman" panose="02020603050405020304" pitchFamily="18" charset="0"/>
              </a:rPr>
              <a:t>Events and Sustainability</a:t>
            </a:r>
            <a:r>
              <a:rPr lang="en-GB" sz="1000" dirty="0">
                <a:solidFill>
                  <a:srgbClr val="FFF3D9"/>
                </a:solidFill>
                <a:effectLst/>
                <a:latin typeface="Times New Roman" panose="02020603050405020304" pitchFamily="18" charset="0"/>
                <a:ea typeface="Times New Roman" panose="02020603050405020304" pitchFamily="18" charset="0"/>
              </a:rPr>
              <a:t>. [online] Taylor &amp; Francis. Available at: https://www.taylorfrancis.com/chapters/oa-edit/10.4324/9781003314295-1/events-sustainability-making-events-sustainable-enough-judith-mair-andrew-smith.</a:t>
            </a:r>
          </a:p>
          <a:p>
            <a:pPr marL="0" marR="0">
              <a:lnSpc>
                <a:spcPct val="150000"/>
              </a:lnSpc>
              <a:spcAft>
                <a:spcPts val="1200"/>
              </a:spcAft>
              <a:buNone/>
            </a:pPr>
            <a:r>
              <a:rPr lang="en-GB" sz="1000" dirty="0">
                <a:solidFill>
                  <a:srgbClr val="FFF3D9"/>
                </a:solidFill>
                <a:effectLst/>
                <a:latin typeface="Times New Roman" panose="02020603050405020304" pitchFamily="18" charset="0"/>
                <a:ea typeface="Times New Roman" panose="02020603050405020304" pitchFamily="18" charset="0"/>
              </a:rPr>
              <a:t>Keskar, A., Galik, C. and Johnson, J.X. (2023). Planning for winter peaking power systems in the United States. </a:t>
            </a:r>
            <a:r>
              <a:rPr lang="en-GB" sz="1000" i="1" dirty="0">
                <a:solidFill>
                  <a:srgbClr val="FFF3D9"/>
                </a:solidFill>
                <a:effectLst/>
                <a:latin typeface="Times New Roman" panose="02020603050405020304" pitchFamily="18" charset="0"/>
                <a:ea typeface="Times New Roman" panose="02020603050405020304" pitchFamily="18" charset="0"/>
              </a:rPr>
              <a:t>Energy Policy</a:t>
            </a:r>
            <a:r>
              <a:rPr lang="en-GB" sz="1000" dirty="0">
                <a:solidFill>
                  <a:srgbClr val="FFF3D9"/>
                </a:solidFill>
                <a:effectLst/>
                <a:latin typeface="Times New Roman" panose="02020603050405020304" pitchFamily="18" charset="0"/>
                <a:ea typeface="Times New Roman" panose="02020603050405020304" pitchFamily="18" charset="0"/>
              </a:rPr>
              <a:t>, 173(2), p.113376.</a:t>
            </a:r>
          </a:p>
          <a:p>
            <a:pPr marL="0" marR="0">
              <a:lnSpc>
                <a:spcPct val="150000"/>
              </a:lnSpc>
              <a:spcAft>
                <a:spcPts val="1200"/>
              </a:spcAft>
              <a:buNone/>
            </a:pPr>
            <a:r>
              <a:rPr lang="en-GB" sz="1000" dirty="0">
                <a:solidFill>
                  <a:srgbClr val="FFF3D9"/>
                </a:solidFill>
                <a:effectLst/>
                <a:latin typeface="Times New Roman" panose="02020603050405020304" pitchFamily="18" charset="0"/>
                <a:ea typeface="Times New Roman" panose="02020603050405020304" pitchFamily="18" charset="0"/>
              </a:rPr>
              <a:t>Xu, K., Yan, X. and Newman, M.W. (2022). Understanding People’s Experience for Physical Activity Planning and Exploring the Impact of Historical Records on Plan Creation and Execution. </a:t>
            </a:r>
            <a:r>
              <a:rPr lang="en-GB" sz="1000" i="1" dirty="0">
                <a:solidFill>
                  <a:srgbClr val="FFF3D9"/>
                </a:solidFill>
                <a:effectLst/>
                <a:latin typeface="Times New Roman" panose="02020603050405020304" pitchFamily="18" charset="0"/>
                <a:ea typeface="Times New Roman" panose="02020603050405020304" pitchFamily="18" charset="0"/>
              </a:rPr>
              <a:t>CHI Conference on Human Factors in Computing Systems</a:t>
            </a:r>
            <a:r>
              <a:rPr lang="en-GB" sz="1000" dirty="0">
                <a:solidFill>
                  <a:srgbClr val="FFF3D9"/>
                </a:solidFill>
                <a:effectLst/>
                <a:latin typeface="Times New Roman" panose="02020603050405020304" pitchFamily="18" charset="0"/>
                <a:ea typeface="Times New Roman" panose="02020603050405020304" pitchFamily="18" charset="0"/>
              </a:rPr>
              <a:t>, 34(3), pp.1–15.</a:t>
            </a:r>
          </a:p>
          <a:p>
            <a:pPr marL="0" marR="0">
              <a:lnSpc>
                <a:spcPct val="150000"/>
              </a:lnSpc>
              <a:spcAft>
                <a:spcPts val="1200"/>
              </a:spcAft>
              <a:buNone/>
            </a:pPr>
            <a:r>
              <a:rPr lang="en-GB" sz="1000" dirty="0">
                <a:solidFill>
                  <a:srgbClr val="FFF3D9"/>
                </a:solidFill>
                <a:effectLst/>
                <a:latin typeface="Times New Roman" panose="02020603050405020304" pitchFamily="18" charset="0"/>
                <a:ea typeface="Times New Roman" panose="02020603050405020304" pitchFamily="18" charset="0"/>
              </a:rPr>
              <a:t>Sun, M., Cai, Z., Yang, C. and Zhang, H. (2023). Digital twin for energy-efficient integrated process planning and scheduling. </a:t>
            </a:r>
            <a:r>
              <a:rPr lang="en-GB" sz="1000" i="1" dirty="0">
                <a:solidFill>
                  <a:srgbClr val="FFF3D9"/>
                </a:solidFill>
                <a:effectLst/>
                <a:latin typeface="Times New Roman" panose="02020603050405020304" pitchFamily="18" charset="0"/>
                <a:ea typeface="Times New Roman" panose="02020603050405020304" pitchFamily="18" charset="0"/>
              </a:rPr>
              <a:t>The International Journal of Advanced Manufacturing Technology</a:t>
            </a:r>
            <a:r>
              <a:rPr lang="en-GB" sz="1000" dirty="0">
                <a:solidFill>
                  <a:srgbClr val="FFF3D9"/>
                </a:solidFill>
                <a:effectLst/>
                <a:latin typeface="Times New Roman" panose="02020603050405020304" pitchFamily="18" charset="0"/>
                <a:ea typeface="Times New Roman" panose="02020603050405020304" pitchFamily="18" charset="0"/>
              </a:rPr>
              <a:t>, 127(7-8), pp.3819–3837.</a:t>
            </a:r>
          </a:p>
          <a:p>
            <a:pPr marL="0" marR="0">
              <a:lnSpc>
                <a:spcPct val="150000"/>
              </a:lnSpc>
              <a:spcAft>
                <a:spcPts val="1200"/>
              </a:spcAft>
              <a:buNone/>
            </a:pPr>
            <a:r>
              <a:rPr lang="en-GB" sz="1000" dirty="0" err="1">
                <a:solidFill>
                  <a:srgbClr val="FFF3D9"/>
                </a:solidFill>
                <a:effectLst/>
                <a:latin typeface="Times New Roman" panose="02020603050405020304" pitchFamily="18" charset="0"/>
                <a:ea typeface="Times New Roman" panose="02020603050405020304" pitchFamily="18" charset="0"/>
              </a:rPr>
              <a:t>Purchla</a:t>
            </a:r>
            <a:r>
              <a:rPr lang="en-GB" sz="1000" dirty="0">
                <a:solidFill>
                  <a:srgbClr val="FFF3D9"/>
                </a:solidFill>
                <a:effectLst/>
                <a:latin typeface="Times New Roman" panose="02020603050405020304" pitchFamily="18" charset="0"/>
                <a:ea typeface="Times New Roman" panose="02020603050405020304" pitchFamily="18" charset="0"/>
              </a:rPr>
              <a:t>, J. (2021). Heritage and cultural mega-events: backgrounds, approaches and challenges. </a:t>
            </a:r>
            <a:r>
              <a:rPr lang="en-GB" sz="1000" i="1" dirty="0">
                <a:solidFill>
                  <a:srgbClr val="FFF3D9"/>
                </a:solidFill>
                <a:effectLst/>
                <a:latin typeface="Times New Roman" panose="02020603050405020304" pitchFamily="18" charset="0"/>
                <a:ea typeface="Times New Roman" panose="02020603050405020304" pitchFamily="18" charset="0"/>
              </a:rPr>
              <a:t>European Planning Studies</a:t>
            </a:r>
            <a:r>
              <a:rPr lang="en-GB" sz="1000" dirty="0">
                <a:solidFill>
                  <a:srgbClr val="FFF3D9"/>
                </a:solidFill>
                <a:effectLst/>
                <a:latin typeface="Times New Roman" panose="02020603050405020304" pitchFamily="18" charset="0"/>
                <a:ea typeface="Times New Roman" panose="02020603050405020304" pitchFamily="18" charset="0"/>
              </a:rPr>
              <a:t>, 53(6), pp.1–7.</a:t>
            </a:r>
          </a:p>
          <a:p>
            <a:pPr marL="0" marR="0">
              <a:lnSpc>
                <a:spcPct val="150000"/>
              </a:lnSpc>
              <a:spcAft>
                <a:spcPts val="1200"/>
              </a:spcAft>
              <a:buNone/>
            </a:pPr>
            <a:r>
              <a:rPr lang="en-GB" sz="1000" dirty="0">
                <a:solidFill>
                  <a:srgbClr val="FFF3D9"/>
                </a:solidFill>
                <a:effectLst/>
                <a:latin typeface="Times New Roman" panose="02020603050405020304" pitchFamily="18" charset="0"/>
                <a:ea typeface="Times New Roman" panose="02020603050405020304" pitchFamily="18" charset="0"/>
              </a:rPr>
              <a:t>Dowson, R., Albert, B. and Lomax, D. (2022). </a:t>
            </a:r>
            <a:r>
              <a:rPr lang="en-GB" sz="1000" i="1" dirty="0">
                <a:solidFill>
                  <a:srgbClr val="FFF3D9"/>
                </a:solidFill>
                <a:effectLst/>
                <a:latin typeface="Times New Roman" panose="02020603050405020304" pitchFamily="18" charset="0"/>
                <a:ea typeface="Times New Roman" panose="02020603050405020304" pitchFamily="18" charset="0"/>
              </a:rPr>
              <a:t>Event Planning and Management</a:t>
            </a:r>
            <a:r>
              <a:rPr lang="en-GB" sz="1000" dirty="0">
                <a:solidFill>
                  <a:srgbClr val="FFF3D9"/>
                </a:solidFill>
                <a:effectLst/>
                <a:latin typeface="Times New Roman" panose="02020603050405020304" pitchFamily="18" charset="0"/>
                <a:ea typeface="Times New Roman" panose="02020603050405020304" pitchFamily="18" charset="0"/>
              </a:rPr>
              <a:t>. Kogan Page Publishers.</a:t>
            </a:r>
          </a:p>
          <a:p>
            <a:pPr marL="0" marR="0">
              <a:lnSpc>
                <a:spcPct val="150000"/>
              </a:lnSpc>
              <a:spcAft>
                <a:spcPts val="1200"/>
              </a:spcAft>
              <a:buNone/>
            </a:pPr>
            <a:r>
              <a:rPr lang="en-GB" sz="1000" dirty="0">
                <a:solidFill>
                  <a:srgbClr val="FFF3D9"/>
                </a:solidFill>
                <a:effectLst/>
                <a:latin typeface="Times New Roman" panose="02020603050405020304" pitchFamily="18" charset="0"/>
                <a:ea typeface="Times New Roman" panose="02020603050405020304" pitchFamily="18" charset="0"/>
              </a:rPr>
              <a:t>Ponzini, D. (2023). </a:t>
            </a:r>
            <a:r>
              <a:rPr lang="en-GB" sz="1000" i="1" dirty="0">
                <a:solidFill>
                  <a:srgbClr val="FFF3D9"/>
                </a:solidFill>
                <a:effectLst/>
                <a:latin typeface="Times New Roman" panose="02020603050405020304" pitchFamily="18" charset="0"/>
                <a:ea typeface="Times New Roman" panose="02020603050405020304" pitchFamily="18" charset="0"/>
              </a:rPr>
              <a:t>Cultural Mega-events and Heritage</a:t>
            </a:r>
            <a:r>
              <a:rPr lang="en-GB" sz="1000" dirty="0">
                <a:solidFill>
                  <a:srgbClr val="FFF3D9"/>
                </a:solidFill>
                <a:effectLst/>
                <a:latin typeface="Times New Roman" panose="02020603050405020304" pitchFamily="18" charset="0"/>
                <a:ea typeface="Times New Roman" panose="02020603050405020304" pitchFamily="18" charset="0"/>
              </a:rPr>
              <a:t>. New Jersey: Routledge.</a:t>
            </a:r>
          </a:p>
          <a:p>
            <a:pPr marL="0" marR="0">
              <a:lnSpc>
                <a:spcPct val="150000"/>
              </a:lnSpc>
              <a:spcAft>
                <a:spcPts val="1200"/>
              </a:spcAft>
            </a:pPr>
            <a:r>
              <a:rPr lang="en-GB" sz="1000" dirty="0">
                <a:solidFill>
                  <a:srgbClr val="FFF3D9"/>
                </a:solidFill>
                <a:effectLst/>
                <a:latin typeface="Times New Roman" panose="02020603050405020304" pitchFamily="18" charset="0"/>
                <a:ea typeface="Times New Roman" panose="02020603050405020304" pitchFamily="18" charset="0"/>
              </a:rPr>
              <a:t>Ponzini, D. (2021). Introduction to the special issue – cultural mega-events and heritage: challenges for European cities. </a:t>
            </a:r>
            <a:r>
              <a:rPr lang="en-GB" sz="1000" i="1" dirty="0">
                <a:solidFill>
                  <a:srgbClr val="FFF3D9"/>
                </a:solidFill>
                <a:effectLst/>
                <a:latin typeface="Times New Roman" panose="02020603050405020304" pitchFamily="18" charset="0"/>
                <a:ea typeface="Times New Roman" panose="02020603050405020304" pitchFamily="18" charset="0"/>
              </a:rPr>
              <a:t>European Planning Studies</a:t>
            </a:r>
            <a:r>
              <a:rPr lang="en-GB" sz="1000" dirty="0">
                <a:solidFill>
                  <a:srgbClr val="FFF3D9"/>
                </a:solidFill>
                <a:effectLst/>
                <a:latin typeface="Times New Roman" panose="02020603050405020304" pitchFamily="18" charset="0"/>
                <a:ea typeface="Times New Roman" panose="02020603050405020304" pitchFamily="18" charset="0"/>
              </a:rPr>
              <a:t>, 43(5), pp.1–10. </a:t>
            </a:r>
          </a:p>
          <a:p>
            <a:pPr algn="just">
              <a:lnSpc>
                <a:spcPts val="2554"/>
              </a:lnSpc>
            </a:pPr>
            <a:endParaRPr lang="en-US" sz="1000" dirty="0">
              <a:solidFill>
                <a:srgbClr val="FFF3D9"/>
              </a:solidFill>
              <a:latin typeface="Cakerolli"/>
              <a:ea typeface="Cakerolli"/>
              <a:cs typeface="Cakerolli"/>
              <a:sym typeface="Cakeroll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83</TotalTime>
  <Words>2493</Words>
  <Application>Microsoft Macintosh PowerPoint</Application>
  <PresentationFormat>Custom</PresentationFormat>
  <Paragraphs>166</Paragraphs>
  <Slides>12</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Times New Roman</vt:lpstr>
      <vt:lpstr>Brightwall</vt:lpstr>
      <vt:lpstr>Calibri</vt:lpstr>
      <vt:lpstr>Cakerolli</vt:lpstr>
      <vt:lpstr>Barlow Condensed Bold</vt:lpstr>
      <vt:lpstr>Barlow Condensed</vt:lpstr>
      <vt:lpstr>Cakerolli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 R</cp:lastModifiedBy>
  <cp:revision>2</cp:revision>
  <dcterms:created xsi:type="dcterms:W3CDTF">2006-08-16T00:00:00Z</dcterms:created>
  <dcterms:modified xsi:type="dcterms:W3CDTF">2025-06-08T15:24:15Z</dcterms:modified>
  <dc:identifier>DAGojBzepCo</dc:identifier>
</cp:coreProperties>
</file>