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58"/>
  </p:notesMasterIdLst>
  <p:sldIdLst>
    <p:sldId id="256" r:id="rId5"/>
    <p:sldId id="448" r:id="rId6"/>
    <p:sldId id="259" r:id="rId7"/>
    <p:sldId id="260" r:id="rId8"/>
    <p:sldId id="263" r:id="rId9"/>
    <p:sldId id="262" r:id="rId10"/>
    <p:sldId id="433" r:id="rId11"/>
    <p:sldId id="258" r:id="rId12"/>
    <p:sldId id="257" r:id="rId13"/>
    <p:sldId id="335" r:id="rId14"/>
    <p:sldId id="312" r:id="rId15"/>
    <p:sldId id="288" r:id="rId16"/>
    <p:sldId id="334" r:id="rId17"/>
    <p:sldId id="287" r:id="rId18"/>
    <p:sldId id="278" r:id="rId19"/>
    <p:sldId id="437" r:id="rId20"/>
    <p:sldId id="434" r:id="rId21"/>
    <p:sldId id="305" r:id="rId22"/>
    <p:sldId id="306" r:id="rId23"/>
    <p:sldId id="307" r:id="rId24"/>
    <p:sldId id="261" r:id="rId25"/>
    <p:sldId id="439" r:id="rId26"/>
    <p:sldId id="435" r:id="rId27"/>
    <p:sldId id="436" r:id="rId28"/>
    <p:sldId id="265" r:id="rId29"/>
    <p:sldId id="274" r:id="rId30"/>
    <p:sldId id="310" r:id="rId31"/>
    <p:sldId id="438" r:id="rId32"/>
    <p:sldId id="327" r:id="rId33"/>
    <p:sldId id="326" r:id="rId34"/>
    <p:sldId id="440" r:id="rId35"/>
    <p:sldId id="441" r:id="rId36"/>
    <p:sldId id="289" r:id="rId37"/>
    <p:sldId id="314" r:id="rId38"/>
    <p:sldId id="297" r:id="rId39"/>
    <p:sldId id="322" r:id="rId40"/>
    <p:sldId id="316" r:id="rId41"/>
    <p:sldId id="275" r:id="rId42"/>
    <p:sldId id="294" r:id="rId43"/>
    <p:sldId id="319" r:id="rId44"/>
    <p:sldId id="442" r:id="rId45"/>
    <p:sldId id="329" r:id="rId46"/>
    <p:sldId id="330" r:id="rId47"/>
    <p:sldId id="331" r:id="rId48"/>
    <p:sldId id="432" r:id="rId49"/>
    <p:sldId id="332" r:id="rId50"/>
    <p:sldId id="333" r:id="rId51"/>
    <p:sldId id="445" r:id="rId52"/>
    <p:sldId id="443" r:id="rId53"/>
    <p:sldId id="446" r:id="rId54"/>
    <p:sldId id="444" r:id="rId55"/>
    <p:sldId id="447" r:id="rId56"/>
    <p:sldId id="311"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5F5"/>
    <a:srgbClr val="EEB5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3488" autoAdjust="0"/>
  </p:normalViewPr>
  <p:slideViewPr>
    <p:cSldViewPr snapToGrid="0">
      <p:cViewPr varScale="1">
        <p:scale>
          <a:sx n="70" d="100"/>
          <a:sy n="70" d="100"/>
        </p:scale>
        <p:origin x="39" y="453"/>
      </p:cViewPr>
      <p:guideLst/>
    </p:cSldViewPr>
  </p:slideViewPr>
  <p:notesTextViewPr>
    <p:cViewPr>
      <p:scale>
        <a:sx n="1" d="1"/>
        <a:sy n="1" d="1"/>
      </p:scale>
      <p:origin x="0" y="0"/>
    </p:cViewPr>
  </p:notesTextViewPr>
  <p:sorterViewPr>
    <p:cViewPr>
      <p:scale>
        <a:sx n="100" d="100"/>
        <a:sy n="100" d="100"/>
      </p:scale>
      <p:origin x="0" y="-169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b7d6a976-0449-421d-8e4f-ccb524b7ca6e" providerId="ADAL" clId="{F7D7382C-AF51-4041-92CA-AE58A3DD30CE}"/>
    <pc:docChg chg="custSel modSld">
      <pc:chgData name="Sadie France" userId="b7d6a976-0449-421d-8e4f-ccb524b7ca6e" providerId="ADAL" clId="{F7D7382C-AF51-4041-92CA-AE58A3DD30CE}" dt="2023-09-22T10:13:43.391" v="0" actId="26606"/>
      <pc:docMkLst>
        <pc:docMk/>
      </pc:docMkLst>
      <pc:sldChg chg="addSp delSp modSp mod">
        <pc:chgData name="Sadie France" userId="b7d6a976-0449-421d-8e4f-ccb524b7ca6e" providerId="ADAL" clId="{F7D7382C-AF51-4041-92CA-AE58A3DD30CE}" dt="2023-09-22T10:13:43.391" v="0" actId="26606"/>
        <pc:sldMkLst>
          <pc:docMk/>
          <pc:sldMk cId="3539058844" sldId="259"/>
        </pc:sldMkLst>
        <pc:spChg chg="mod">
          <ac:chgData name="Sadie France" userId="b7d6a976-0449-421d-8e4f-ccb524b7ca6e" providerId="ADAL" clId="{F7D7382C-AF51-4041-92CA-AE58A3DD30CE}" dt="2023-09-22T10:13:43.391" v="0" actId="26606"/>
          <ac:spMkLst>
            <pc:docMk/>
            <pc:sldMk cId="3539058844" sldId="259"/>
            <ac:spMk id="7" creationId="{686EAB16-4A72-4D35-85CE-22D3D885BA6E}"/>
          </ac:spMkLst>
        </pc:spChg>
        <pc:spChg chg="del">
          <ac:chgData name="Sadie France" userId="b7d6a976-0449-421d-8e4f-ccb524b7ca6e" providerId="ADAL" clId="{F7D7382C-AF51-4041-92CA-AE58A3DD30CE}" dt="2023-09-22T10:13:43.391" v="0" actId="26606"/>
          <ac:spMkLst>
            <pc:docMk/>
            <pc:sldMk cId="3539058844" sldId="259"/>
            <ac:spMk id="13" creationId="{9F4444CE-BC8D-4D61-B303-4C05614E62AB}"/>
          </ac:spMkLst>
        </pc:spChg>
        <pc:spChg chg="del">
          <ac:chgData name="Sadie France" userId="b7d6a976-0449-421d-8e4f-ccb524b7ca6e" providerId="ADAL" clId="{F7D7382C-AF51-4041-92CA-AE58A3DD30CE}" dt="2023-09-22T10:13:43.391" v="0" actId="26606"/>
          <ac:spMkLst>
            <pc:docMk/>
            <pc:sldMk cId="3539058844" sldId="259"/>
            <ac:spMk id="15" creationId="{73772B81-181F-48B7-8826-4D9686D15DF5}"/>
          </ac:spMkLst>
        </pc:spChg>
        <pc:spChg chg="del">
          <ac:chgData name="Sadie France" userId="b7d6a976-0449-421d-8e4f-ccb524b7ca6e" providerId="ADAL" clId="{F7D7382C-AF51-4041-92CA-AE58A3DD30CE}" dt="2023-09-22T10:13:43.391" v="0" actId="26606"/>
          <ac:spMkLst>
            <pc:docMk/>
            <pc:sldMk cId="3539058844" sldId="259"/>
            <ac:spMk id="17" creationId="{B2205F6E-03C6-4E92-877C-E2482F6599AA}"/>
          </ac:spMkLst>
        </pc:spChg>
        <pc:spChg chg="add">
          <ac:chgData name="Sadie France" userId="b7d6a976-0449-421d-8e4f-ccb524b7ca6e" providerId="ADAL" clId="{F7D7382C-AF51-4041-92CA-AE58A3DD30CE}" dt="2023-09-22T10:13:43.391" v="0" actId="26606"/>
          <ac:spMkLst>
            <pc:docMk/>
            <pc:sldMk cId="3539058844" sldId="259"/>
            <ac:spMk id="22" creationId="{655AE6B0-AC9E-4167-806F-E9DB135FC46B}"/>
          </ac:spMkLst>
        </pc:spChg>
        <pc:spChg chg="add">
          <ac:chgData name="Sadie France" userId="b7d6a976-0449-421d-8e4f-ccb524b7ca6e" providerId="ADAL" clId="{F7D7382C-AF51-4041-92CA-AE58A3DD30CE}" dt="2023-09-22T10:13:43.391" v="0" actId="26606"/>
          <ac:spMkLst>
            <pc:docMk/>
            <pc:sldMk cId="3539058844" sldId="259"/>
            <ac:spMk id="35" creationId="{87BD1F4E-A66D-4C06-86DA-8D56CA7A3B41}"/>
          </ac:spMkLst>
        </pc:spChg>
        <pc:grpChg chg="add">
          <ac:chgData name="Sadie France" userId="b7d6a976-0449-421d-8e4f-ccb524b7ca6e" providerId="ADAL" clId="{F7D7382C-AF51-4041-92CA-AE58A3DD30CE}" dt="2023-09-22T10:13:43.391" v="0" actId="26606"/>
          <ac:grpSpMkLst>
            <pc:docMk/>
            <pc:sldMk cId="3539058844" sldId="259"/>
            <ac:grpSpMk id="24" creationId="{3523416A-383B-4FDC-B4C9-D8EDDFE9C043}"/>
          </ac:grpSpMkLst>
        </pc:grpChg>
        <pc:graphicFrameChg chg="mod modGraphic">
          <ac:chgData name="Sadie France" userId="b7d6a976-0449-421d-8e4f-ccb524b7ca6e" providerId="ADAL" clId="{F7D7382C-AF51-4041-92CA-AE58A3DD30CE}" dt="2023-09-22T10:13:43.391" v="0" actId="26606"/>
          <ac:graphicFrameMkLst>
            <pc:docMk/>
            <pc:sldMk cId="3539058844" sldId="259"/>
            <ac:graphicFrameMk id="9" creationId="{D383ECE1-1F2F-F3CC-5D53-3A74DE4B3B24}"/>
          </ac:graphicFrameMkLst>
        </pc:graphicFrame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ata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3636E6-B6A1-4554-A6E7-BE3AC6DB576E}"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2EF42DBE-340B-4339-AAE7-118F7688D5EE}">
      <dgm:prSet/>
      <dgm:spPr/>
      <dgm:t>
        <a:bodyPr/>
        <a:lstStyle/>
        <a:p>
          <a:r>
            <a:rPr lang="en-GB"/>
            <a:t>Introduction to the module</a:t>
          </a:r>
          <a:endParaRPr lang="en-US"/>
        </a:p>
      </dgm:t>
    </dgm:pt>
    <dgm:pt modelId="{FC3C4A0F-2F49-4212-ABDE-DDE890D3DB81}" type="parTrans" cxnId="{C4AD2BBE-FEC9-458B-81BD-48BAF07020BE}">
      <dgm:prSet/>
      <dgm:spPr/>
      <dgm:t>
        <a:bodyPr/>
        <a:lstStyle/>
        <a:p>
          <a:endParaRPr lang="en-US"/>
        </a:p>
      </dgm:t>
    </dgm:pt>
    <dgm:pt modelId="{0C1C81D1-3256-4158-8E27-2AB6DD5ACF4A}" type="sibTrans" cxnId="{C4AD2BBE-FEC9-458B-81BD-48BAF07020BE}">
      <dgm:prSet/>
      <dgm:spPr/>
      <dgm:t>
        <a:bodyPr/>
        <a:lstStyle/>
        <a:p>
          <a:endParaRPr lang="en-US"/>
        </a:p>
      </dgm:t>
    </dgm:pt>
    <dgm:pt modelId="{41DFE0D6-F7E6-427E-A926-790764D77761}">
      <dgm:prSet/>
      <dgm:spPr/>
      <dgm:t>
        <a:bodyPr/>
        <a:lstStyle/>
        <a:p>
          <a:r>
            <a:rPr lang="en-GB"/>
            <a:t>Assessments</a:t>
          </a:r>
          <a:endParaRPr lang="en-US"/>
        </a:p>
      </dgm:t>
    </dgm:pt>
    <dgm:pt modelId="{569696FE-D5D1-48A9-8A29-5FA0871E7D92}" type="parTrans" cxnId="{0292A723-5A86-4E9B-8E53-F92AD86AD23C}">
      <dgm:prSet/>
      <dgm:spPr/>
      <dgm:t>
        <a:bodyPr/>
        <a:lstStyle/>
        <a:p>
          <a:endParaRPr lang="en-US"/>
        </a:p>
      </dgm:t>
    </dgm:pt>
    <dgm:pt modelId="{0BEAB60D-2EB4-47BE-93D1-9D3E587C89C3}" type="sibTrans" cxnId="{0292A723-5A86-4E9B-8E53-F92AD86AD23C}">
      <dgm:prSet/>
      <dgm:spPr/>
      <dgm:t>
        <a:bodyPr/>
        <a:lstStyle/>
        <a:p>
          <a:endParaRPr lang="en-US"/>
        </a:p>
      </dgm:t>
    </dgm:pt>
    <dgm:pt modelId="{E46B69B4-366E-4AF4-871D-91046A193DC7}">
      <dgm:prSet/>
      <dgm:spPr/>
      <dgm:t>
        <a:bodyPr/>
        <a:lstStyle/>
        <a:p>
          <a:r>
            <a:rPr lang="en-GB"/>
            <a:t>Reading lists</a:t>
          </a:r>
          <a:endParaRPr lang="en-US"/>
        </a:p>
      </dgm:t>
    </dgm:pt>
    <dgm:pt modelId="{491D1D22-8AC3-40C3-B714-C4A01D4161F0}" type="parTrans" cxnId="{D6364A55-D680-4D90-8ADF-018B549F5E92}">
      <dgm:prSet/>
      <dgm:spPr/>
      <dgm:t>
        <a:bodyPr/>
        <a:lstStyle/>
        <a:p>
          <a:endParaRPr lang="en-US"/>
        </a:p>
      </dgm:t>
    </dgm:pt>
    <dgm:pt modelId="{9095F0CE-2378-433D-8580-9EAC5A33CBC3}" type="sibTrans" cxnId="{D6364A55-D680-4D90-8ADF-018B549F5E92}">
      <dgm:prSet/>
      <dgm:spPr/>
      <dgm:t>
        <a:bodyPr/>
        <a:lstStyle/>
        <a:p>
          <a:endParaRPr lang="en-US"/>
        </a:p>
      </dgm:t>
    </dgm:pt>
    <dgm:pt modelId="{9B6D8159-FBE9-48BA-8096-8BF8A97F8FB6}">
      <dgm:prSet/>
      <dgm:spPr/>
      <dgm:t>
        <a:bodyPr/>
        <a:lstStyle/>
        <a:p>
          <a:r>
            <a:rPr lang="en-GB"/>
            <a:t>Explaining crime- the theories</a:t>
          </a:r>
          <a:endParaRPr lang="en-US"/>
        </a:p>
      </dgm:t>
    </dgm:pt>
    <dgm:pt modelId="{BBC1B342-A0A1-443B-BC10-421FD230CEB4}" type="parTrans" cxnId="{132EE03D-FDB0-416B-AE06-0E7A84887AC1}">
      <dgm:prSet/>
      <dgm:spPr/>
      <dgm:t>
        <a:bodyPr/>
        <a:lstStyle/>
        <a:p>
          <a:endParaRPr lang="en-US"/>
        </a:p>
      </dgm:t>
    </dgm:pt>
    <dgm:pt modelId="{E234B566-620C-4595-9314-D9201CDC392A}" type="sibTrans" cxnId="{132EE03D-FDB0-416B-AE06-0E7A84887AC1}">
      <dgm:prSet/>
      <dgm:spPr/>
      <dgm:t>
        <a:bodyPr/>
        <a:lstStyle/>
        <a:p>
          <a:endParaRPr lang="en-US"/>
        </a:p>
      </dgm:t>
    </dgm:pt>
    <dgm:pt modelId="{2AEAA830-7431-4A2A-8AAD-4397E6A4C6EB}">
      <dgm:prSet/>
      <dgm:spPr/>
      <dgm:t>
        <a:bodyPr/>
        <a:lstStyle/>
        <a:p>
          <a:r>
            <a:rPr lang="en-GB"/>
            <a:t>Peel’s 9 principles to policing</a:t>
          </a:r>
          <a:endParaRPr lang="en-US"/>
        </a:p>
      </dgm:t>
    </dgm:pt>
    <dgm:pt modelId="{03690FF6-A7D8-4D53-A72B-A6520B33515B}" type="parTrans" cxnId="{6300AC51-8B77-4366-AACA-D84E3C310759}">
      <dgm:prSet/>
      <dgm:spPr/>
      <dgm:t>
        <a:bodyPr/>
        <a:lstStyle/>
        <a:p>
          <a:endParaRPr lang="en-US"/>
        </a:p>
      </dgm:t>
    </dgm:pt>
    <dgm:pt modelId="{4A4ADA51-B1E1-4DD9-B95B-1AB5A5E8BDB7}" type="sibTrans" cxnId="{6300AC51-8B77-4366-AACA-D84E3C310759}">
      <dgm:prSet/>
      <dgm:spPr/>
      <dgm:t>
        <a:bodyPr/>
        <a:lstStyle/>
        <a:p>
          <a:endParaRPr lang="en-US"/>
        </a:p>
      </dgm:t>
    </dgm:pt>
    <dgm:pt modelId="{C60F485C-53A8-4ED4-8467-577EC64A5055}">
      <dgm:prSet/>
      <dgm:spPr/>
      <dgm:t>
        <a:bodyPr/>
        <a:lstStyle/>
        <a:p>
          <a:r>
            <a:rPr lang="en-GB"/>
            <a:t>Policing today</a:t>
          </a:r>
          <a:endParaRPr lang="en-US"/>
        </a:p>
      </dgm:t>
    </dgm:pt>
    <dgm:pt modelId="{86D18D52-E7D9-4888-91D8-3FDDB00E5376}" type="parTrans" cxnId="{1D997A8E-C836-470F-83C7-BCCE499E6BC0}">
      <dgm:prSet/>
      <dgm:spPr/>
      <dgm:t>
        <a:bodyPr/>
        <a:lstStyle/>
        <a:p>
          <a:endParaRPr lang="en-US"/>
        </a:p>
      </dgm:t>
    </dgm:pt>
    <dgm:pt modelId="{29B77FD5-09CC-43D7-BDCD-B9497041081D}" type="sibTrans" cxnId="{1D997A8E-C836-470F-83C7-BCCE499E6BC0}">
      <dgm:prSet/>
      <dgm:spPr/>
      <dgm:t>
        <a:bodyPr/>
        <a:lstStyle/>
        <a:p>
          <a:endParaRPr lang="en-US"/>
        </a:p>
      </dgm:t>
    </dgm:pt>
    <dgm:pt modelId="{E8747979-3F1C-43D7-B053-3F7C3C58D806}" type="pres">
      <dgm:prSet presAssocID="{EB3636E6-B6A1-4554-A6E7-BE3AC6DB576E}" presName="diagram" presStyleCnt="0">
        <dgm:presLayoutVars>
          <dgm:dir/>
          <dgm:resizeHandles val="exact"/>
        </dgm:presLayoutVars>
      </dgm:prSet>
      <dgm:spPr/>
    </dgm:pt>
    <dgm:pt modelId="{394F9646-8A0F-4B10-8242-36E3B9D43011}" type="pres">
      <dgm:prSet presAssocID="{2EF42DBE-340B-4339-AAE7-118F7688D5EE}" presName="node" presStyleLbl="node1" presStyleIdx="0" presStyleCnt="6">
        <dgm:presLayoutVars>
          <dgm:bulletEnabled val="1"/>
        </dgm:presLayoutVars>
      </dgm:prSet>
      <dgm:spPr/>
    </dgm:pt>
    <dgm:pt modelId="{75445AEC-7639-4365-A940-E78DA4BC0234}" type="pres">
      <dgm:prSet presAssocID="{0C1C81D1-3256-4158-8E27-2AB6DD5ACF4A}" presName="sibTrans" presStyleCnt="0"/>
      <dgm:spPr/>
    </dgm:pt>
    <dgm:pt modelId="{847191B1-8280-4344-8F6B-68F27B659DF3}" type="pres">
      <dgm:prSet presAssocID="{41DFE0D6-F7E6-427E-A926-790764D77761}" presName="node" presStyleLbl="node1" presStyleIdx="1" presStyleCnt="6">
        <dgm:presLayoutVars>
          <dgm:bulletEnabled val="1"/>
        </dgm:presLayoutVars>
      </dgm:prSet>
      <dgm:spPr/>
    </dgm:pt>
    <dgm:pt modelId="{92FD9291-A4B6-4FCF-BB83-39692EFD8239}" type="pres">
      <dgm:prSet presAssocID="{0BEAB60D-2EB4-47BE-93D1-9D3E587C89C3}" presName="sibTrans" presStyleCnt="0"/>
      <dgm:spPr/>
    </dgm:pt>
    <dgm:pt modelId="{32A0C1E7-6E9F-47AB-806D-8D76832D98DE}" type="pres">
      <dgm:prSet presAssocID="{E46B69B4-366E-4AF4-871D-91046A193DC7}" presName="node" presStyleLbl="node1" presStyleIdx="2" presStyleCnt="6">
        <dgm:presLayoutVars>
          <dgm:bulletEnabled val="1"/>
        </dgm:presLayoutVars>
      </dgm:prSet>
      <dgm:spPr/>
    </dgm:pt>
    <dgm:pt modelId="{FC66CD05-2EF5-4C81-B234-68CEA0C52E34}" type="pres">
      <dgm:prSet presAssocID="{9095F0CE-2378-433D-8580-9EAC5A33CBC3}" presName="sibTrans" presStyleCnt="0"/>
      <dgm:spPr/>
    </dgm:pt>
    <dgm:pt modelId="{D9E9B54D-60C6-4A2B-9DA3-F52B729FF127}" type="pres">
      <dgm:prSet presAssocID="{9B6D8159-FBE9-48BA-8096-8BF8A97F8FB6}" presName="node" presStyleLbl="node1" presStyleIdx="3" presStyleCnt="6">
        <dgm:presLayoutVars>
          <dgm:bulletEnabled val="1"/>
        </dgm:presLayoutVars>
      </dgm:prSet>
      <dgm:spPr/>
    </dgm:pt>
    <dgm:pt modelId="{945CBA41-6D57-4DE6-B51B-CA79EA50AA57}" type="pres">
      <dgm:prSet presAssocID="{E234B566-620C-4595-9314-D9201CDC392A}" presName="sibTrans" presStyleCnt="0"/>
      <dgm:spPr/>
    </dgm:pt>
    <dgm:pt modelId="{C194F0DF-A25E-4BE0-AB39-601F1D24A672}" type="pres">
      <dgm:prSet presAssocID="{2AEAA830-7431-4A2A-8AAD-4397E6A4C6EB}" presName="node" presStyleLbl="node1" presStyleIdx="4" presStyleCnt="6">
        <dgm:presLayoutVars>
          <dgm:bulletEnabled val="1"/>
        </dgm:presLayoutVars>
      </dgm:prSet>
      <dgm:spPr/>
    </dgm:pt>
    <dgm:pt modelId="{F0F7BEE0-657D-4424-8835-7CEC002C1D8C}" type="pres">
      <dgm:prSet presAssocID="{4A4ADA51-B1E1-4DD9-B95B-1AB5A5E8BDB7}" presName="sibTrans" presStyleCnt="0"/>
      <dgm:spPr/>
    </dgm:pt>
    <dgm:pt modelId="{4A66DC4A-E63C-4CCC-9011-565D7F5B04F0}" type="pres">
      <dgm:prSet presAssocID="{C60F485C-53A8-4ED4-8467-577EC64A5055}" presName="node" presStyleLbl="node1" presStyleIdx="5" presStyleCnt="6">
        <dgm:presLayoutVars>
          <dgm:bulletEnabled val="1"/>
        </dgm:presLayoutVars>
      </dgm:prSet>
      <dgm:spPr/>
    </dgm:pt>
  </dgm:ptLst>
  <dgm:cxnLst>
    <dgm:cxn modelId="{0292A723-5A86-4E9B-8E53-F92AD86AD23C}" srcId="{EB3636E6-B6A1-4554-A6E7-BE3AC6DB576E}" destId="{41DFE0D6-F7E6-427E-A926-790764D77761}" srcOrd="1" destOrd="0" parTransId="{569696FE-D5D1-48A9-8A29-5FA0871E7D92}" sibTransId="{0BEAB60D-2EB4-47BE-93D1-9D3E587C89C3}"/>
    <dgm:cxn modelId="{132EE03D-FDB0-416B-AE06-0E7A84887AC1}" srcId="{EB3636E6-B6A1-4554-A6E7-BE3AC6DB576E}" destId="{9B6D8159-FBE9-48BA-8096-8BF8A97F8FB6}" srcOrd="3" destOrd="0" parTransId="{BBC1B342-A0A1-443B-BC10-421FD230CEB4}" sibTransId="{E234B566-620C-4595-9314-D9201CDC392A}"/>
    <dgm:cxn modelId="{6300AC51-8B77-4366-AACA-D84E3C310759}" srcId="{EB3636E6-B6A1-4554-A6E7-BE3AC6DB576E}" destId="{2AEAA830-7431-4A2A-8AAD-4397E6A4C6EB}" srcOrd="4" destOrd="0" parTransId="{03690FF6-A7D8-4D53-A72B-A6520B33515B}" sibTransId="{4A4ADA51-B1E1-4DD9-B95B-1AB5A5E8BDB7}"/>
    <dgm:cxn modelId="{D6364A55-D680-4D90-8ADF-018B549F5E92}" srcId="{EB3636E6-B6A1-4554-A6E7-BE3AC6DB576E}" destId="{E46B69B4-366E-4AF4-871D-91046A193DC7}" srcOrd="2" destOrd="0" parTransId="{491D1D22-8AC3-40C3-B714-C4A01D4161F0}" sibTransId="{9095F0CE-2378-433D-8580-9EAC5A33CBC3}"/>
    <dgm:cxn modelId="{0C92C28A-836A-4DA1-9A09-A752ED69F5A8}" type="presOf" srcId="{E46B69B4-366E-4AF4-871D-91046A193DC7}" destId="{32A0C1E7-6E9F-47AB-806D-8D76832D98DE}" srcOrd="0" destOrd="0" presId="urn:microsoft.com/office/officeart/2005/8/layout/default"/>
    <dgm:cxn modelId="{1D997A8E-C836-470F-83C7-BCCE499E6BC0}" srcId="{EB3636E6-B6A1-4554-A6E7-BE3AC6DB576E}" destId="{C60F485C-53A8-4ED4-8467-577EC64A5055}" srcOrd="5" destOrd="0" parTransId="{86D18D52-E7D9-4888-91D8-3FDDB00E5376}" sibTransId="{29B77FD5-09CC-43D7-BDCD-B9497041081D}"/>
    <dgm:cxn modelId="{B8E46B97-F05A-4AE5-9B08-FF0E133485DA}" type="presOf" srcId="{9B6D8159-FBE9-48BA-8096-8BF8A97F8FB6}" destId="{D9E9B54D-60C6-4A2B-9DA3-F52B729FF127}" srcOrd="0" destOrd="0" presId="urn:microsoft.com/office/officeart/2005/8/layout/default"/>
    <dgm:cxn modelId="{E0465F9A-CC1D-4466-9709-2C740181F76D}" type="presOf" srcId="{EB3636E6-B6A1-4554-A6E7-BE3AC6DB576E}" destId="{E8747979-3F1C-43D7-B053-3F7C3C58D806}" srcOrd="0" destOrd="0" presId="urn:microsoft.com/office/officeart/2005/8/layout/default"/>
    <dgm:cxn modelId="{C4AD2BBE-FEC9-458B-81BD-48BAF07020BE}" srcId="{EB3636E6-B6A1-4554-A6E7-BE3AC6DB576E}" destId="{2EF42DBE-340B-4339-AAE7-118F7688D5EE}" srcOrd="0" destOrd="0" parTransId="{FC3C4A0F-2F49-4212-ABDE-DDE890D3DB81}" sibTransId="{0C1C81D1-3256-4158-8E27-2AB6DD5ACF4A}"/>
    <dgm:cxn modelId="{C31EF8C4-60D3-4905-9266-CBF354BB1C5E}" type="presOf" srcId="{2EF42DBE-340B-4339-AAE7-118F7688D5EE}" destId="{394F9646-8A0F-4B10-8242-36E3B9D43011}" srcOrd="0" destOrd="0" presId="urn:microsoft.com/office/officeart/2005/8/layout/default"/>
    <dgm:cxn modelId="{DA46CECD-A034-4CD1-82D0-94264F003748}" type="presOf" srcId="{41DFE0D6-F7E6-427E-A926-790764D77761}" destId="{847191B1-8280-4344-8F6B-68F27B659DF3}" srcOrd="0" destOrd="0" presId="urn:microsoft.com/office/officeart/2005/8/layout/default"/>
    <dgm:cxn modelId="{CB1642DF-C3F7-405A-B512-2C569D7F73F3}" type="presOf" srcId="{C60F485C-53A8-4ED4-8467-577EC64A5055}" destId="{4A66DC4A-E63C-4CCC-9011-565D7F5B04F0}" srcOrd="0" destOrd="0" presId="urn:microsoft.com/office/officeart/2005/8/layout/default"/>
    <dgm:cxn modelId="{270421FF-9935-4B61-8F9A-56FAEC2B010B}" type="presOf" srcId="{2AEAA830-7431-4A2A-8AAD-4397E6A4C6EB}" destId="{C194F0DF-A25E-4BE0-AB39-601F1D24A672}" srcOrd="0" destOrd="0" presId="urn:microsoft.com/office/officeart/2005/8/layout/default"/>
    <dgm:cxn modelId="{323551A2-581D-4DAB-B51A-ADEC0DCB5A82}" type="presParOf" srcId="{E8747979-3F1C-43D7-B053-3F7C3C58D806}" destId="{394F9646-8A0F-4B10-8242-36E3B9D43011}" srcOrd="0" destOrd="0" presId="urn:microsoft.com/office/officeart/2005/8/layout/default"/>
    <dgm:cxn modelId="{844ECFC8-EC8B-49EF-9423-4C405C2C9F4A}" type="presParOf" srcId="{E8747979-3F1C-43D7-B053-3F7C3C58D806}" destId="{75445AEC-7639-4365-A940-E78DA4BC0234}" srcOrd="1" destOrd="0" presId="urn:microsoft.com/office/officeart/2005/8/layout/default"/>
    <dgm:cxn modelId="{DFCE5708-E848-4603-A758-AA5BE2624F62}" type="presParOf" srcId="{E8747979-3F1C-43D7-B053-3F7C3C58D806}" destId="{847191B1-8280-4344-8F6B-68F27B659DF3}" srcOrd="2" destOrd="0" presId="urn:microsoft.com/office/officeart/2005/8/layout/default"/>
    <dgm:cxn modelId="{BBF87CFA-6F7F-444B-B2C4-6A22987866C7}" type="presParOf" srcId="{E8747979-3F1C-43D7-B053-3F7C3C58D806}" destId="{92FD9291-A4B6-4FCF-BB83-39692EFD8239}" srcOrd="3" destOrd="0" presId="urn:microsoft.com/office/officeart/2005/8/layout/default"/>
    <dgm:cxn modelId="{DF9FD2C5-3C83-4046-B7B5-F898B91EF355}" type="presParOf" srcId="{E8747979-3F1C-43D7-B053-3F7C3C58D806}" destId="{32A0C1E7-6E9F-47AB-806D-8D76832D98DE}" srcOrd="4" destOrd="0" presId="urn:microsoft.com/office/officeart/2005/8/layout/default"/>
    <dgm:cxn modelId="{D5F236FF-5D7A-4BA7-82AE-BED836984B18}" type="presParOf" srcId="{E8747979-3F1C-43D7-B053-3F7C3C58D806}" destId="{FC66CD05-2EF5-4C81-B234-68CEA0C52E34}" srcOrd="5" destOrd="0" presId="urn:microsoft.com/office/officeart/2005/8/layout/default"/>
    <dgm:cxn modelId="{15C7314E-38E4-4194-A553-F0331AB3EBDC}" type="presParOf" srcId="{E8747979-3F1C-43D7-B053-3F7C3C58D806}" destId="{D9E9B54D-60C6-4A2B-9DA3-F52B729FF127}" srcOrd="6" destOrd="0" presId="urn:microsoft.com/office/officeart/2005/8/layout/default"/>
    <dgm:cxn modelId="{FD60CEC7-76C1-47BE-A928-7955971C1F12}" type="presParOf" srcId="{E8747979-3F1C-43D7-B053-3F7C3C58D806}" destId="{945CBA41-6D57-4DE6-B51B-CA79EA50AA57}" srcOrd="7" destOrd="0" presId="urn:microsoft.com/office/officeart/2005/8/layout/default"/>
    <dgm:cxn modelId="{DD265DD8-FD6A-45D3-B419-A0D84F9B183C}" type="presParOf" srcId="{E8747979-3F1C-43D7-B053-3F7C3C58D806}" destId="{C194F0DF-A25E-4BE0-AB39-601F1D24A672}" srcOrd="8" destOrd="0" presId="urn:microsoft.com/office/officeart/2005/8/layout/default"/>
    <dgm:cxn modelId="{36392A4A-7253-46CB-B3BE-3BE3DAEE10C4}" type="presParOf" srcId="{E8747979-3F1C-43D7-B053-3F7C3C58D806}" destId="{F0F7BEE0-657D-4424-8835-7CEC002C1D8C}" srcOrd="9" destOrd="0" presId="urn:microsoft.com/office/officeart/2005/8/layout/default"/>
    <dgm:cxn modelId="{EEEC6E37-BD21-4488-A36F-0EF0F762997F}" type="presParOf" srcId="{E8747979-3F1C-43D7-B053-3F7C3C58D806}" destId="{4A66DC4A-E63C-4CCC-9011-565D7F5B04F0}"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B99655-43A1-4F16-A59F-C0BFEE119A1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B3C0B46-B03F-474D-B315-0C5363CB418C}">
      <dgm:prSet/>
      <dgm:spPr/>
      <dgm:t>
        <a:bodyPr/>
        <a:lstStyle/>
        <a:p>
          <a:r>
            <a:rPr lang="en-GB"/>
            <a:t>To introduce some key concepts, topics and debates in the sociology of policing and the police and provide an overview of the historical development of modern police organisations.</a:t>
          </a:r>
          <a:endParaRPr lang="en-US"/>
        </a:p>
      </dgm:t>
    </dgm:pt>
    <dgm:pt modelId="{301F617E-104F-4BDB-B3B5-903DD91FFD9F}" type="parTrans" cxnId="{71009A18-DF44-4464-8C6B-5A5EF01512B7}">
      <dgm:prSet/>
      <dgm:spPr/>
      <dgm:t>
        <a:bodyPr/>
        <a:lstStyle/>
        <a:p>
          <a:endParaRPr lang="en-US"/>
        </a:p>
      </dgm:t>
    </dgm:pt>
    <dgm:pt modelId="{205F26E1-1886-4A26-95DE-0F3200CB0C51}" type="sibTrans" cxnId="{71009A18-DF44-4464-8C6B-5A5EF01512B7}">
      <dgm:prSet/>
      <dgm:spPr/>
      <dgm:t>
        <a:bodyPr/>
        <a:lstStyle/>
        <a:p>
          <a:endParaRPr lang="en-US"/>
        </a:p>
      </dgm:t>
    </dgm:pt>
    <dgm:pt modelId="{0EEB3CD4-53B2-4900-A930-9E97D059036C}">
      <dgm:prSet/>
      <dgm:spPr/>
      <dgm:t>
        <a:bodyPr/>
        <a:lstStyle/>
        <a:p>
          <a:r>
            <a:rPr lang="en-GB"/>
            <a:t>To examine critically the role, function and conduct of police organisations, including the significance of the idea of ''cop culture'' and debate the significance of different social divisions and inequalities for understanding policing.</a:t>
          </a:r>
          <a:endParaRPr lang="en-US"/>
        </a:p>
      </dgm:t>
    </dgm:pt>
    <dgm:pt modelId="{9CBE9BDF-C620-49D8-9CED-1F0AD7FC9D96}" type="parTrans" cxnId="{7D743949-9D3E-415E-9B0A-B78095C545FB}">
      <dgm:prSet/>
      <dgm:spPr/>
      <dgm:t>
        <a:bodyPr/>
        <a:lstStyle/>
        <a:p>
          <a:endParaRPr lang="en-US"/>
        </a:p>
      </dgm:t>
    </dgm:pt>
    <dgm:pt modelId="{D968277F-3D4D-4E73-A5EA-2D3D902828E7}" type="sibTrans" cxnId="{7D743949-9D3E-415E-9B0A-B78095C545FB}">
      <dgm:prSet/>
      <dgm:spPr/>
      <dgm:t>
        <a:bodyPr/>
        <a:lstStyle/>
        <a:p>
          <a:endParaRPr lang="en-US"/>
        </a:p>
      </dgm:t>
    </dgm:pt>
    <dgm:pt modelId="{112B0ECD-8742-4F82-93CA-8A501F18A284}" type="pres">
      <dgm:prSet presAssocID="{8FB99655-43A1-4F16-A59F-C0BFEE119A13}" presName="linear" presStyleCnt="0">
        <dgm:presLayoutVars>
          <dgm:animLvl val="lvl"/>
          <dgm:resizeHandles val="exact"/>
        </dgm:presLayoutVars>
      </dgm:prSet>
      <dgm:spPr/>
    </dgm:pt>
    <dgm:pt modelId="{4112C7FC-680E-45BC-92CB-A1B8B8AE4AED}" type="pres">
      <dgm:prSet presAssocID="{4B3C0B46-B03F-474D-B315-0C5363CB418C}" presName="parentText" presStyleLbl="node1" presStyleIdx="0" presStyleCnt="2">
        <dgm:presLayoutVars>
          <dgm:chMax val="0"/>
          <dgm:bulletEnabled val="1"/>
        </dgm:presLayoutVars>
      </dgm:prSet>
      <dgm:spPr/>
    </dgm:pt>
    <dgm:pt modelId="{EC82FB46-2125-4F90-9700-91E6324C6275}" type="pres">
      <dgm:prSet presAssocID="{205F26E1-1886-4A26-95DE-0F3200CB0C51}" presName="spacer" presStyleCnt="0"/>
      <dgm:spPr/>
    </dgm:pt>
    <dgm:pt modelId="{23FB4C72-0C86-46A0-A5E5-DBD9C62E7BF4}" type="pres">
      <dgm:prSet presAssocID="{0EEB3CD4-53B2-4900-A930-9E97D059036C}" presName="parentText" presStyleLbl="node1" presStyleIdx="1" presStyleCnt="2">
        <dgm:presLayoutVars>
          <dgm:chMax val="0"/>
          <dgm:bulletEnabled val="1"/>
        </dgm:presLayoutVars>
      </dgm:prSet>
      <dgm:spPr/>
    </dgm:pt>
  </dgm:ptLst>
  <dgm:cxnLst>
    <dgm:cxn modelId="{71009A18-DF44-4464-8C6B-5A5EF01512B7}" srcId="{8FB99655-43A1-4F16-A59F-C0BFEE119A13}" destId="{4B3C0B46-B03F-474D-B315-0C5363CB418C}" srcOrd="0" destOrd="0" parTransId="{301F617E-104F-4BDB-B3B5-903DD91FFD9F}" sibTransId="{205F26E1-1886-4A26-95DE-0F3200CB0C51}"/>
    <dgm:cxn modelId="{7963F62E-33E7-4B38-B807-60BDE9450E10}" type="presOf" srcId="{0EEB3CD4-53B2-4900-A930-9E97D059036C}" destId="{23FB4C72-0C86-46A0-A5E5-DBD9C62E7BF4}" srcOrd="0" destOrd="0" presId="urn:microsoft.com/office/officeart/2005/8/layout/vList2"/>
    <dgm:cxn modelId="{05AA0C47-4D1E-49FF-A658-38C6EF77F910}" type="presOf" srcId="{4B3C0B46-B03F-474D-B315-0C5363CB418C}" destId="{4112C7FC-680E-45BC-92CB-A1B8B8AE4AED}" srcOrd="0" destOrd="0" presId="urn:microsoft.com/office/officeart/2005/8/layout/vList2"/>
    <dgm:cxn modelId="{7D743949-9D3E-415E-9B0A-B78095C545FB}" srcId="{8FB99655-43A1-4F16-A59F-C0BFEE119A13}" destId="{0EEB3CD4-53B2-4900-A930-9E97D059036C}" srcOrd="1" destOrd="0" parTransId="{9CBE9BDF-C620-49D8-9CED-1F0AD7FC9D96}" sibTransId="{D968277F-3D4D-4E73-A5EA-2D3D902828E7}"/>
    <dgm:cxn modelId="{51A7B271-8CBC-4C72-9455-CA6950FFA120}" type="presOf" srcId="{8FB99655-43A1-4F16-A59F-C0BFEE119A13}" destId="{112B0ECD-8742-4F82-93CA-8A501F18A284}" srcOrd="0" destOrd="0" presId="urn:microsoft.com/office/officeart/2005/8/layout/vList2"/>
    <dgm:cxn modelId="{C7B5A98A-496C-4BCD-9CD7-EAEE6F515E14}" type="presParOf" srcId="{112B0ECD-8742-4F82-93CA-8A501F18A284}" destId="{4112C7FC-680E-45BC-92CB-A1B8B8AE4AED}" srcOrd="0" destOrd="0" presId="urn:microsoft.com/office/officeart/2005/8/layout/vList2"/>
    <dgm:cxn modelId="{C3FA899B-C966-4EB3-AA7B-0ECA22DFD5A4}" type="presParOf" srcId="{112B0ECD-8742-4F82-93CA-8A501F18A284}" destId="{EC82FB46-2125-4F90-9700-91E6324C6275}" srcOrd="1" destOrd="0" presId="urn:microsoft.com/office/officeart/2005/8/layout/vList2"/>
    <dgm:cxn modelId="{5BF3A7F3-EB33-4079-813A-1E3C67F27592}" type="presParOf" srcId="{112B0ECD-8742-4F82-93CA-8A501F18A284}" destId="{23FB4C72-0C86-46A0-A5E5-DBD9C62E7BF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479110C-3172-4DD9-ACEB-01DDAB196EC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3423D0F-7AC5-440A-AAF9-F1761A9CE731}">
      <dgm:prSet/>
      <dgm:spPr/>
      <dgm:t>
        <a:bodyPr/>
        <a:lstStyle/>
        <a:p>
          <a:pPr>
            <a:lnSpc>
              <a:spcPct val="100000"/>
            </a:lnSpc>
          </a:pPr>
          <a:r>
            <a:rPr lang="en-US" dirty="0"/>
            <a:t>Provide a positive and enjoyable learning experience</a:t>
          </a:r>
        </a:p>
      </dgm:t>
    </dgm:pt>
    <dgm:pt modelId="{984D1F20-6CEE-4899-BEBD-E27578FA5640}" type="parTrans" cxnId="{07090130-608F-4D26-A64D-B23F5B36A9DF}">
      <dgm:prSet/>
      <dgm:spPr/>
      <dgm:t>
        <a:bodyPr/>
        <a:lstStyle/>
        <a:p>
          <a:endParaRPr lang="en-US"/>
        </a:p>
      </dgm:t>
    </dgm:pt>
    <dgm:pt modelId="{5C741E9F-E22B-4994-AF72-CB56D7D4ACF5}" type="sibTrans" cxnId="{07090130-608F-4D26-A64D-B23F5B36A9DF}">
      <dgm:prSet/>
      <dgm:spPr/>
      <dgm:t>
        <a:bodyPr/>
        <a:lstStyle/>
        <a:p>
          <a:endParaRPr lang="en-US"/>
        </a:p>
      </dgm:t>
    </dgm:pt>
    <dgm:pt modelId="{E8CE8865-9859-473A-8D1A-0CAC78910923}">
      <dgm:prSet/>
      <dgm:spPr/>
      <dgm:t>
        <a:bodyPr/>
        <a:lstStyle/>
        <a:p>
          <a:pPr>
            <a:lnSpc>
              <a:spcPct val="100000"/>
            </a:lnSpc>
          </a:pPr>
          <a:r>
            <a:rPr lang="en-US" dirty="0"/>
            <a:t>Support you through your learning journey</a:t>
          </a:r>
        </a:p>
      </dgm:t>
    </dgm:pt>
    <dgm:pt modelId="{F3B2D691-A286-471C-BE14-A51E0DE4C977}" type="parTrans" cxnId="{5B54292A-A3E7-4B81-AA8D-3DB754B7B1CF}">
      <dgm:prSet/>
      <dgm:spPr/>
      <dgm:t>
        <a:bodyPr/>
        <a:lstStyle/>
        <a:p>
          <a:endParaRPr lang="en-US"/>
        </a:p>
      </dgm:t>
    </dgm:pt>
    <dgm:pt modelId="{9B17C807-FB4F-4D96-A9C0-8CC07B5D2625}" type="sibTrans" cxnId="{5B54292A-A3E7-4B81-AA8D-3DB754B7B1CF}">
      <dgm:prSet/>
      <dgm:spPr/>
      <dgm:t>
        <a:bodyPr/>
        <a:lstStyle/>
        <a:p>
          <a:endParaRPr lang="en-US"/>
        </a:p>
      </dgm:t>
    </dgm:pt>
    <dgm:pt modelId="{21BDC7A9-93F6-4E6F-A997-FCBCAD5E79B9}">
      <dgm:prSet/>
      <dgm:spPr/>
      <dgm:t>
        <a:bodyPr/>
        <a:lstStyle/>
        <a:p>
          <a:pPr>
            <a:lnSpc>
              <a:spcPct val="100000"/>
            </a:lnSpc>
          </a:pPr>
          <a:r>
            <a:rPr lang="en-US" dirty="0"/>
            <a:t>Answer questions</a:t>
          </a:r>
        </a:p>
      </dgm:t>
    </dgm:pt>
    <dgm:pt modelId="{47D93879-2B30-45CA-947F-DA18AB429B18}" type="parTrans" cxnId="{CF0D049B-70A5-4595-958D-2FAFC930D8EA}">
      <dgm:prSet/>
      <dgm:spPr/>
      <dgm:t>
        <a:bodyPr/>
        <a:lstStyle/>
        <a:p>
          <a:endParaRPr lang="en-US"/>
        </a:p>
      </dgm:t>
    </dgm:pt>
    <dgm:pt modelId="{98DFE3A8-9701-4052-9795-73BD0A47AF25}" type="sibTrans" cxnId="{CF0D049B-70A5-4595-958D-2FAFC930D8EA}">
      <dgm:prSet/>
      <dgm:spPr/>
      <dgm:t>
        <a:bodyPr/>
        <a:lstStyle/>
        <a:p>
          <a:endParaRPr lang="en-US"/>
        </a:p>
      </dgm:t>
    </dgm:pt>
    <dgm:pt modelId="{656FF72E-68E4-4859-977F-0EAE3EC39C30}">
      <dgm:prSet/>
      <dgm:spPr/>
      <dgm:t>
        <a:bodyPr/>
        <a:lstStyle/>
        <a:p>
          <a:pPr>
            <a:lnSpc>
              <a:spcPct val="100000"/>
            </a:lnSpc>
          </a:pPr>
          <a:r>
            <a:rPr lang="en-US" dirty="0"/>
            <a:t>Answer emails</a:t>
          </a:r>
        </a:p>
      </dgm:t>
    </dgm:pt>
    <dgm:pt modelId="{510B0422-442C-4D0B-B5A9-88D02F36BDE3}" type="parTrans" cxnId="{3C203E13-A062-435D-B422-4C7F6BBEC2C3}">
      <dgm:prSet/>
      <dgm:spPr/>
      <dgm:t>
        <a:bodyPr/>
        <a:lstStyle/>
        <a:p>
          <a:endParaRPr lang="en-US"/>
        </a:p>
      </dgm:t>
    </dgm:pt>
    <dgm:pt modelId="{F4134684-4FD7-4CDA-97D7-2BE6B732B483}" type="sibTrans" cxnId="{3C203E13-A062-435D-B422-4C7F6BBEC2C3}">
      <dgm:prSet/>
      <dgm:spPr/>
      <dgm:t>
        <a:bodyPr/>
        <a:lstStyle/>
        <a:p>
          <a:endParaRPr lang="en-US"/>
        </a:p>
      </dgm:t>
    </dgm:pt>
    <dgm:pt modelId="{46234ADA-5DEC-429E-9651-04A1A8E5E064}">
      <dgm:prSet/>
      <dgm:spPr/>
      <dgm:t>
        <a:bodyPr/>
        <a:lstStyle/>
        <a:p>
          <a:pPr>
            <a:lnSpc>
              <a:spcPct val="100000"/>
            </a:lnSpc>
          </a:pPr>
          <a:r>
            <a:rPr lang="en-US" dirty="0"/>
            <a:t>Look at drafts</a:t>
          </a:r>
        </a:p>
      </dgm:t>
    </dgm:pt>
    <dgm:pt modelId="{D43A2C41-1D9B-4398-8CA3-0F502028B5E3}" type="parTrans" cxnId="{8AAA1B8C-DD71-4B9F-BBF8-8A508DA3D4CA}">
      <dgm:prSet/>
      <dgm:spPr/>
      <dgm:t>
        <a:bodyPr/>
        <a:lstStyle/>
        <a:p>
          <a:endParaRPr lang="en-US"/>
        </a:p>
      </dgm:t>
    </dgm:pt>
    <dgm:pt modelId="{1516D5A6-A158-442F-BE3F-58FA0B422694}" type="sibTrans" cxnId="{8AAA1B8C-DD71-4B9F-BBF8-8A508DA3D4CA}">
      <dgm:prSet/>
      <dgm:spPr/>
      <dgm:t>
        <a:bodyPr/>
        <a:lstStyle/>
        <a:p>
          <a:endParaRPr lang="en-US"/>
        </a:p>
      </dgm:t>
    </dgm:pt>
    <dgm:pt modelId="{8D46595E-6CBB-4C9F-99D3-689D2931E9E3}">
      <dgm:prSet/>
      <dgm:spPr/>
      <dgm:t>
        <a:bodyPr/>
        <a:lstStyle/>
        <a:p>
          <a:pPr>
            <a:lnSpc>
              <a:spcPct val="100000"/>
            </a:lnSpc>
          </a:pPr>
          <a:r>
            <a:rPr lang="en-US" dirty="0"/>
            <a:t>Provide </a:t>
          </a:r>
          <a:r>
            <a:rPr lang="en-US" dirty="0">
              <a:latin typeface="Sitka Heading"/>
            </a:rPr>
            <a:t>honest</a:t>
          </a:r>
          <a:r>
            <a:rPr lang="en-US" dirty="0"/>
            <a:t>, constructive feedback</a:t>
          </a:r>
        </a:p>
      </dgm:t>
    </dgm:pt>
    <dgm:pt modelId="{48FDEED0-E746-43ED-91EB-0AF019642E23}" type="parTrans" cxnId="{22D9C519-A2B1-4242-9379-9F265EDF9E1C}">
      <dgm:prSet/>
      <dgm:spPr/>
      <dgm:t>
        <a:bodyPr/>
        <a:lstStyle/>
        <a:p>
          <a:endParaRPr lang="en-US"/>
        </a:p>
      </dgm:t>
    </dgm:pt>
    <dgm:pt modelId="{EDAFC0AB-A73C-4D1E-A5A7-A11F0383DB17}" type="sibTrans" cxnId="{22D9C519-A2B1-4242-9379-9F265EDF9E1C}">
      <dgm:prSet/>
      <dgm:spPr/>
      <dgm:t>
        <a:bodyPr/>
        <a:lstStyle/>
        <a:p>
          <a:endParaRPr lang="en-US"/>
        </a:p>
      </dgm:t>
    </dgm:pt>
    <dgm:pt modelId="{909E6382-7733-4908-8EF8-95788F848FD6}">
      <dgm:prSet/>
      <dgm:spPr/>
      <dgm:t>
        <a:bodyPr/>
        <a:lstStyle/>
        <a:p>
          <a:pPr>
            <a:lnSpc>
              <a:spcPct val="100000"/>
            </a:lnSpc>
          </a:pPr>
          <a:r>
            <a:rPr lang="en-US" dirty="0"/>
            <a:t>Provide your marks on time</a:t>
          </a:r>
        </a:p>
      </dgm:t>
    </dgm:pt>
    <dgm:pt modelId="{CC415CB6-9DF5-4FC3-BAFF-AA0912900E9F}" type="parTrans" cxnId="{F402FFC4-6B1A-419C-A94E-CE2E6DD3F365}">
      <dgm:prSet/>
      <dgm:spPr/>
      <dgm:t>
        <a:bodyPr/>
        <a:lstStyle/>
        <a:p>
          <a:endParaRPr lang="en-US"/>
        </a:p>
      </dgm:t>
    </dgm:pt>
    <dgm:pt modelId="{F76A8B2D-F50C-45E6-B30B-A8370A16F409}" type="sibTrans" cxnId="{F402FFC4-6B1A-419C-A94E-CE2E6DD3F365}">
      <dgm:prSet/>
      <dgm:spPr/>
      <dgm:t>
        <a:bodyPr/>
        <a:lstStyle/>
        <a:p>
          <a:endParaRPr lang="en-US"/>
        </a:p>
      </dgm:t>
    </dgm:pt>
    <dgm:pt modelId="{54E8916C-FD78-45B8-841F-C6D65014F51B}">
      <dgm:prSet phldr="0"/>
      <dgm:spPr/>
      <dgm:t>
        <a:bodyPr/>
        <a:lstStyle/>
        <a:p>
          <a:pPr rtl="0"/>
          <a:r>
            <a:rPr lang="en-US" dirty="0">
              <a:latin typeface="Sitka Heading"/>
            </a:rPr>
            <a:t>Respect </a:t>
          </a:r>
        </a:p>
      </dgm:t>
    </dgm:pt>
    <dgm:pt modelId="{E4BD957C-A74C-4741-8F4D-4A2AE94ED6B3}" type="parTrans" cxnId="{7FA38A85-D660-4824-A79A-F581D777E84E}">
      <dgm:prSet/>
      <dgm:spPr/>
    </dgm:pt>
    <dgm:pt modelId="{0D8CCFEB-B444-429D-ACAE-0040FCC34CA7}" type="sibTrans" cxnId="{7FA38A85-D660-4824-A79A-F581D777E84E}">
      <dgm:prSet/>
      <dgm:spPr/>
    </dgm:pt>
    <dgm:pt modelId="{BA4B9A9E-C0E1-40B2-B4ED-A03D339A8E30}" type="pres">
      <dgm:prSet presAssocID="{9479110C-3172-4DD9-ACEB-01DDAB196EC6}" presName="root" presStyleCnt="0">
        <dgm:presLayoutVars>
          <dgm:dir/>
          <dgm:resizeHandles val="exact"/>
        </dgm:presLayoutVars>
      </dgm:prSet>
      <dgm:spPr/>
    </dgm:pt>
    <dgm:pt modelId="{8D227512-C631-4774-A6E9-B77B5096F4CD}" type="pres">
      <dgm:prSet presAssocID="{63423D0F-7AC5-440A-AAF9-F1761A9CE731}" presName="compNode" presStyleCnt="0"/>
      <dgm:spPr/>
    </dgm:pt>
    <dgm:pt modelId="{D0BCCEA3-FE69-4A8A-8AD1-8BC5C6939E5B}" type="pres">
      <dgm:prSet presAssocID="{63423D0F-7AC5-440A-AAF9-F1761A9CE731}" presName="bgRect" presStyleLbl="bgShp" presStyleIdx="0" presStyleCnt="8"/>
      <dgm:spPr/>
    </dgm:pt>
    <dgm:pt modelId="{E9DCF899-598B-43F1-BE1A-DC827B568DB2}" type="pres">
      <dgm:prSet presAssocID="{63423D0F-7AC5-440A-AAF9-F1761A9CE731}"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5924FFFE-874F-4E76-BC8C-A788A81BABF5}" type="pres">
      <dgm:prSet presAssocID="{63423D0F-7AC5-440A-AAF9-F1761A9CE731}" presName="spaceRect" presStyleCnt="0"/>
      <dgm:spPr/>
    </dgm:pt>
    <dgm:pt modelId="{E80016F1-D03D-4412-AA68-34D82F04EACE}" type="pres">
      <dgm:prSet presAssocID="{63423D0F-7AC5-440A-AAF9-F1761A9CE731}" presName="parTx" presStyleLbl="revTx" presStyleIdx="0" presStyleCnt="8">
        <dgm:presLayoutVars>
          <dgm:chMax val="0"/>
          <dgm:chPref val="0"/>
        </dgm:presLayoutVars>
      </dgm:prSet>
      <dgm:spPr/>
    </dgm:pt>
    <dgm:pt modelId="{D66E64D9-41DE-4C06-B72C-7B5594236220}" type="pres">
      <dgm:prSet presAssocID="{5C741E9F-E22B-4994-AF72-CB56D7D4ACF5}" presName="sibTrans" presStyleCnt="0"/>
      <dgm:spPr/>
    </dgm:pt>
    <dgm:pt modelId="{8E5D1CF0-1E96-4293-BE90-E7E92A3D4836}" type="pres">
      <dgm:prSet presAssocID="{E8CE8865-9859-473A-8D1A-0CAC78910923}" presName="compNode" presStyleCnt="0"/>
      <dgm:spPr/>
    </dgm:pt>
    <dgm:pt modelId="{80781EA4-7E7D-429C-91D9-7DCC6121BD00}" type="pres">
      <dgm:prSet presAssocID="{E8CE8865-9859-473A-8D1A-0CAC78910923}" presName="bgRect" presStyleLbl="bgShp" presStyleIdx="1" presStyleCnt="8"/>
      <dgm:spPr/>
    </dgm:pt>
    <dgm:pt modelId="{F2D38B0D-3472-40F1-AE04-F2CC40E70F4E}" type="pres">
      <dgm:prSet presAssocID="{E8CE8865-9859-473A-8D1A-0CAC78910923}"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8A15F39D-F82F-41CE-9E3B-B52026AE39EF}" type="pres">
      <dgm:prSet presAssocID="{E8CE8865-9859-473A-8D1A-0CAC78910923}" presName="spaceRect" presStyleCnt="0"/>
      <dgm:spPr/>
    </dgm:pt>
    <dgm:pt modelId="{3A49F26E-0BDB-4BED-A856-FD55959215F5}" type="pres">
      <dgm:prSet presAssocID="{E8CE8865-9859-473A-8D1A-0CAC78910923}" presName="parTx" presStyleLbl="revTx" presStyleIdx="1" presStyleCnt="8">
        <dgm:presLayoutVars>
          <dgm:chMax val="0"/>
          <dgm:chPref val="0"/>
        </dgm:presLayoutVars>
      </dgm:prSet>
      <dgm:spPr/>
    </dgm:pt>
    <dgm:pt modelId="{AB76A7BD-9EDC-4BFF-8EFD-210A5AC52F2C}" type="pres">
      <dgm:prSet presAssocID="{9B17C807-FB4F-4D96-A9C0-8CC07B5D2625}" presName="sibTrans" presStyleCnt="0"/>
      <dgm:spPr/>
    </dgm:pt>
    <dgm:pt modelId="{E549F493-08B3-4464-9F71-589935C068EF}" type="pres">
      <dgm:prSet presAssocID="{21BDC7A9-93F6-4E6F-A997-FCBCAD5E79B9}" presName="compNode" presStyleCnt="0"/>
      <dgm:spPr/>
    </dgm:pt>
    <dgm:pt modelId="{E417CE11-3B57-4223-A1DD-E8DA3FA287B2}" type="pres">
      <dgm:prSet presAssocID="{21BDC7A9-93F6-4E6F-A997-FCBCAD5E79B9}" presName="bgRect" presStyleLbl="bgShp" presStyleIdx="2" presStyleCnt="8"/>
      <dgm:spPr/>
    </dgm:pt>
    <dgm:pt modelId="{D9FAD0AF-2644-4F4F-8806-0BF369867C4A}" type="pres">
      <dgm:prSet presAssocID="{21BDC7A9-93F6-4E6F-A997-FCBCAD5E79B9}"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lp"/>
        </a:ext>
      </dgm:extLst>
    </dgm:pt>
    <dgm:pt modelId="{FAB07005-E183-470F-AD59-5F86390770C5}" type="pres">
      <dgm:prSet presAssocID="{21BDC7A9-93F6-4E6F-A997-FCBCAD5E79B9}" presName="spaceRect" presStyleCnt="0"/>
      <dgm:spPr/>
    </dgm:pt>
    <dgm:pt modelId="{A10803A3-6177-4DC4-ACC6-B471C55AF352}" type="pres">
      <dgm:prSet presAssocID="{21BDC7A9-93F6-4E6F-A997-FCBCAD5E79B9}" presName="parTx" presStyleLbl="revTx" presStyleIdx="2" presStyleCnt="8">
        <dgm:presLayoutVars>
          <dgm:chMax val="0"/>
          <dgm:chPref val="0"/>
        </dgm:presLayoutVars>
      </dgm:prSet>
      <dgm:spPr/>
    </dgm:pt>
    <dgm:pt modelId="{43734807-AFF9-4628-84DC-7BABD619CE04}" type="pres">
      <dgm:prSet presAssocID="{98DFE3A8-9701-4052-9795-73BD0A47AF25}" presName="sibTrans" presStyleCnt="0"/>
      <dgm:spPr/>
    </dgm:pt>
    <dgm:pt modelId="{D745AA45-411A-4C12-9763-7C3E6835B573}" type="pres">
      <dgm:prSet presAssocID="{656FF72E-68E4-4859-977F-0EAE3EC39C30}" presName="compNode" presStyleCnt="0"/>
      <dgm:spPr/>
    </dgm:pt>
    <dgm:pt modelId="{4C095BC1-7695-42E2-80F2-3CF718158969}" type="pres">
      <dgm:prSet presAssocID="{656FF72E-68E4-4859-977F-0EAE3EC39C30}" presName="bgRect" presStyleLbl="bgShp" presStyleIdx="3" presStyleCnt="8"/>
      <dgm:spPr/>
    </dgm:pt>
    <dgm:pt modelId="{57C5961C-948F-4F30-BBBA-E25BFD143BD3}" type="pres">
      <dgm:prSet presAssocID="{656FF72E-68E4-4859-977F-0EAE3EC39C30}"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mail"/>
        </a:ext>
      </dgm:extLst>
    </dgm:pt>
    <dgm:pt modelId="{1EFA7AAC-BAE9-40E3-9A18-212FAC199206}" type="pres">
      <dgm:prSet presAssocID="{656FF72E-68E4-4859-977F-0EAE3EC39C30}" presName="spaceRect" presStyleCnt="0"/>
      <dgm:spPr/>
    </dgm:pt>
    <dgm:pt modelId="{F33BBFF3-A4D2-44DB-AB45-88C463FD05B2}" type="pres">
      <dgm:prSet presAssocID="{656FF72E-68E4-4859-977F-0EAE3EC39C30}" presName="parTx" presStyleLbl="revTx" presStyleIdx="3" presStyleCnt="8">
        <dgm:presLayoutVars>
          <dgm:chMax val="0"/>
          <dgm:chPref val="0"/>
        </dgm:presLayoutVars>
      </dgm:prSet>
      <dgm:spPr/>
    </dgm:pt>
    <dgm:pt modelId="{6B262893-0BE1-4486-9B5D-9B218D79A5FD}" type="pres">
      <dgm:prSet presAssocID="{F4134684-4FD7-4CDA-97D7-2BE6B732B483}" presName="sibTrans" presStyleCnt="0"/>
      <dgm:spPr/>
    </dgm:pt>
    <dgm:pt modelId="{18AF18BE-506B-4EBD-8658-2B97CB36361B}" type="pres">
      <dgm:prSet presAssocID="{46234ADA-5DEC-429E-9651-04A1A8E5E064}" presName="compNode" presStyleCnt="0"/>
      <dgm:spPr/>
    </dgm:pt>
    <dgm:pt modelId="{41189421-ADE3-4A27-802A-A4138CB57509}" type="pres">
      <dgm:prSet presAssocID="{46234ADA-5DEC-429E-9651-04A1A8E5E064}" presName="bgRect" presStyleLbl="bgShp" presStyleIdx="4" presStyleCnt="8"/>
      <dgm:spPr/>
    </dgm:pt>
    <dgm:pt modelId="{DAAFF520-6107-41B7-822B-037A8FC2A1B7}" type="pres">
      <dgm:prSet presAssocID="{46234ADA-5DEC-429E-9651-04A1A8E5E064}"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gnifying glass"/>
        </a:ext>
      </dgm:extLst>
    </dgm:pt>
    <dgm:pt modelId="{4E32C39B-C347-442B-B53F-ECC5789CFC7E}" type="pres">
      <dgm:prSet presAssocID="{46234ADA-5DEC-429E-9651-04A1A8E5E064}" presName="spaceRect" presStyleCnt="0"/>
      <dgm:spPr/>
    </dgm:pt>
    <dgm:pt modelId="{46777CCE-1089-46B4-90D2-5ACABEBEFAC1}" type="pres">
      <dgm:prSet presAssocID="{46234ADA-5DEC-429E-9651-04A1A8E5E064}" presName="parTx" presStyleLbl="revTx" presStyleIdx="4" presStyleCnt="8">
        <dgm:presLayoutVars>
          <dgm:chMax val="0"/>
          <dgm:chPref val="0"/>
        </dgm:presLayoutVars>
      </dgm:prSet>
      <dgm:spPr/>
    </dgm:pt>
    <dgm:pt modelId="{F1313A85-D129-4587-8248-B1242B86244A}" type="pres">
      <dgm:prSet presAssocID="{1516D5A6-A158-442F-BE3F-58FA0B422694}" presName="sibTrans" presStyleCnt="0"/>
      <dgm:spPr/>
    </dgm:pt>
    <dgm:pt modelId="{DA4969BB-7F6D-4577-9F22-945D2E2D3BE3}" type="pres">
      <dgm:prSet presAssocID="{8D46595E-6CBB-4C9F-99D3-689D2931E9E3}" presName="compNode" presStyleCnt="0"/>
      <dgm:spPr/>
    </dgm:pt>
    <dgm:pt modelId="{5D28C094-50E8-4D64-BD6D-FF61A2669833}" type="pres">
      <dgm:prSet presAssocID="{8D46595E-6CBB-4C9F-99D3-689D2931E9E3}" presName="bgRect" presStyleLbl="bgShp" presStyleIdx="5" presStyleCnt="8"/>
      <dgm:spPr/>
    </dgm:pt>
    <dgm:pt modelId="{2BB3F45F-BF82-411A-8809-D1AA232D7026}" type="pres">
      <dgm:prSet presAssocID="{8D46595E-6CBB-4C9F-99D3-689D2931E9E3}"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at"/>
        </a:ext>
      </dgm:extLst>
    </dgm:pt>
    <dgm:pt modelId="{0DA114B1-8958-43DF-AB9F-CE18668E6F3A}" type="pres">
      <dgm:prSet presAssocID="{8D46595E-6CBB-4C9F-99D3-689D2931E9E3}" presName="spaceRect" presStyleCnt="0"/>
      <dgm:spPr/>
    </dgm:pt>
    <dgm:pt modelId="{E6CB20EF-F3EC-4FE2-97DF-3F5246DA6DAC}" type="pres">
      <dgm:prSet presAssocID="{8D46595E-6CBB-4C9F-99D3-689D2931E9E3}" presName="parTx" presStyleLbl="revTx" presStyleIdx="5" presStyleCnt="8">
        <dgm:presLayoutVars>
          <dgm:chMax val="0"/>
          <dgm:chPref val="0"/>
        </dgm:presLayoutVars>
      </dgm:prSet>
      <dgm:spPr/>
    </dgm:pt>
    <dgm:pt modelId="{4396EC45-0296-465E-A652-28E95FAEF294}" type="pres">
      <dgm:prSet presAssocID="{EDAFC0AB-A73C-4D1E-A5A7-A11F0383DB17}" presName="sibTrans" presStyleCnt="0"/>
      <dgm:spPr/>
    </dgm:pt>
    <dgm:pt modelId="{692D1327-AD8D-4869-9393-E21770E6379C}" type="pres">
      <dgm:prSet presAssocID="{909E6382-7733-4908-8EF8-95788F848FD6}" presName="compNode" presStyleCnt="0"/>
      <dgm:spPr/>
    </dgm:pt>
    <dgm:pt modelId="{B933BAD3-134F-485B-AF47-F3291555CC59}" type="pres">
      <dgm:prSet presAssocID="{909E6382-7733-4908-8EF8-95788F848FD6}" presName="bgRect" presStyleLbl="bgShp" presStyleIdx="6" presStyleCnt="8"/>
      <dgm:spPr/>
    </dgm:pt>
    <dgm:pt modelId="{98A8473A-4E08-4A96-B85E-2EAB279F2BDB}" type="pres">
      <dgm:prSet presAssocID="{909E6382-7733-4908-8EF8-95788F848FD6}"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topwatch"/>
        </a:ext>
      </dgm:extLst>
    </dgm:pt>
    <dgm:pt modelId="{9625B3B8-ED49-4E9E-99A1-5A4A713557EB}" type="pres">
      <dgm:prSet presAssocID="{909E6382-7733-4908-8EF8-95788F848FD6}" presName="spaceRect" presStyleCnt="0"/>
      <dgm:spPr/>
    </dgm:pt>
    <dgm:pt modelId="{BF8EE7A9-CD6C-46CD-9A0C-B0C725C01D95}" type="pres">
      <dgm:prSet presAssocID="{909E6382-7733-4908-8EF8-95788F848FD6}" presName="parTx" presStyleLbl="revTx" presStyleIdx="6" presStyleCnt="8">
        <dgm:presLayoutVars>
          <dgm:chMax val="0"/>
          <dgm:chPref val="0"/>
        </dgm:presLayoutVars>
      </dgm:prSet>
      <dgm:spPr/>
    </dgm:pt>
    <dgm:pt modelId="{F9761647-8E66-4E32-9258-7534576332C5}" type="pres">
      <dgm:prSet presAssocID="{F76A8B2D-F50C-45E6-B30B-A8370A16F409}" presName="sibTrans" presStyleCnt="0"/>
      <dgm:spPr/>
    </dgm:pt>
    <dgm:pt modelId="{ECDF0FE0-94BF-4367-8B22-AA454A65A6B6}" type="pres">
      <dgm:prSet presAssocID="{54E8916C-FD78-45B8-841F-C6D65014F51B}" presName="compNode" presStyleCnt="0"/>
      <dgm:spPr/>
    </dgm:pt>
    <dgm:pt modelId="{70C4A025-C2C3-48C9-B15B-8EB412810925}" type="pres">
      <dgm:prSet presAssocID="{54E8916C-FD78-45B8-841F-C6D65014F51B}" presName="bgRect" presStyleLbl="bgShp" presStyleIdx="7" presStyleCnt="8"/>
      <dgm:spPr/>
    </dgm:pt>
    <dgm:pt modelId="{D3AC798E-FEED-4213-AAA2-7DBB43269878}" type="pres">
      <dgm:prSet presAssocID="{54E8916C-FD78-45B8-841F-C6D65014F51B}" presName="iconRect" presStyleLbl="node1" presStyleIdx="7" presStyleCnt="8"/>
      <dgm:spPr/>
    </dgm:pt>
    <dgm:pt modelId="{C231CF15-F551-454E-8232-C56B81173946}" type="pres">
      <dgm:prSet presAssocID="{54E8916C-FD78-45B8-841F-C6D65014F51B}" presName="spaceRect" presStyleCnt="0"/>
      <dgm:spPr/>
    </dgm:pt>
    <dgm:pt modelId="{8C3A6E7B-E640-4563-B59F-5B1F85580078}" type="pres">
      <dgm:prSet presAssocID="{54E8916C-FD78-45B8-841F-C6D65014F51B}" presName="parTx" presStyleLbl="revTx" presStyleIdx="7" presStyleCnt="8">
        <dgm:presLayoutVars>
          <dgm:chMax val="0"/>
          <dgm:chPref val="0"/>
        </dgm:presLayoutVars>
      </dgm:prSet>
      <dgm:spPr/>
    </dgm:pt>
  </dgm:ptLst>
  <dgm:cxnLst>
    <dgm:cxn modelId="{3C203E13-A062-435D-B422-4C7F6BBEC2C3}" srcId="{9479110C-3172-4DD9-ACEB-01DDAB196EC6}" destId="{656FF72E-68E4-4859-977F-0EAE3EC39C30}" srcOrd="3" destOrd="0" parTransId="{510B0422-442C-4D0B-B5A9-88D02F36BDE3}" sibTransId="{F4134684-4FD7-4CDA-97D7-2BE6B732B483}"/>
    <dgm:cxn modelId="{22D9C519-A2B1-4242-9379-9F265EDF9E1C}" srcId="{9479110C-3172-4DD9-ACEB-01DDAB196EC6}" destId="{8D46595E-6CBB-4C9F-99D3-689D2931E9E3}" srcOrd="5" destOrd="0" parTransId="{48FDEED0-E746-43ED-91EB-0AF019642E23}" sibTransId="{EDAFC0AB-A73C-4D1E-A5A7-A11F0383DB17}"/>
    <dgm:cxn modelId="{4686BE28-8DD3-45AD-A576-7293071D70FB}" type="presOf" srcId="{909E6382-7733-4908-8EF8-95788F848FD6}" destId="{BF8EE7A9-CD6C-46CD-9A0C-B0C725C01D95}" srcOrd="0" destOrd="0" presId="urn:microsoft.com/office/officeart/2018/2/layout/IconVerticalSolidList"/>
    <dgm:cxn modelId="{5B54292A-A3E7-4B81-AA8D-3DB754B7B1CF}" srcId="{9479110C-3172-4DD9-ACEB-01DDAB196EC6}" destId="{E8CE8865-9859-473A-8D1A-0CAC78910923}" srcOrd="1" destOrd="0" parTransId="{F3B2D691-A286-471C-BE14-A51E0DE4C977}" sibTransId="{9B17C807-FB4F-4D96-A9C0-8CC07B5D2625}"/>
    <dgm:cxn modelId="{07090130-608F-4D26-A64D-B23F5B36A9DF}" srcId="{9479110C-3172-4DD9-ACEB-01DDAB196EC6}" destId="{63423D0F-7AC5-440A-AAF9-F1761A9CE731}" srcOrd="0" destOrd="0" parTransId="{984D1F20-6CEE-4899-BEBD-E27578FA5640}" sibTransId="{5C741E9F-E22B-4994-AF72-CB56D7D4ACF5}"/>
    <dgm:cxn modelId="{B8FCB635-8142-4C82-A600-5052BD8BD503}" type="presOf" srcId="{63423D0F-7AC5-440A-AAF9-F1761A9CE731}" destId="{E80016F1-D03D-4412-AA68-34D82F04EACE}" srcOrd="0" destOrd="0" presId="urn:microsoft.com/office/officeart/2018/2/layout/IconVerticalSolidList"/>
    <dgm:cxn modelId="{7FA38A85-D660-4824-A79A-F581D777E84E}" srcId="{9479110C-3172-4DD9-ACEB-01DDAB196EC6}" destId="{54E8916C-FD78-45B8-841F-C6D65014F51B}" srcOrd="7" destOrd="0" parTransId="{E4BD957C-A74C-4741-8F4D-4A2AE94ED6B3}" sibTransId="{0D8CCFEB-B444-429D-ACAE-0040FCC34CA7}"/>
    <dgm:cxn modelId="{8AAA1B8C-DD71-4B9F-BBF8-8A508DA3D4CA}" srcId="{9479110C-3172-4DD9-ACEB-01DDAB196EC6}" destId="{46234ADA-5DEC-429E-9651-04A1A8E5E064}" srcOrd="4" destOrd="0" parTransId="{D43A2C41-1D9B-4398-8CA3-0F502028B5E3}" sibTransId="{1516D5A6-A158-442F-BE3F-58FA0B422694}"/>
    <dgm:cxn modelId="{32D52396-037C-44F6-A477-4881C2ABB6D7}" type="presOf" srcId="{8D46595E-6CBB-4C9F-99D3-689D2931E9E3}" destId="{E6CB20EF-F3EC-4FE2-97DF-3F5246DA6DAC}" srcOrd="0" destOrd="0" presId="urn:microsoft.com/office/officeart/2018/2/layout/IconVerticalSolidList"/>
    <dgm:cxn modelId="{34D58996-0D2E-40DF-B289-8002D1840781}" type="presOf" srcId="{E8CE8865-9859-473A-8D1A-0CAC78910923}" destId="{3A49F26E-0BDB-4BED-A856-FD55959215F5}" srcOrd="0" destOrd="0" presId="urn:microsoft.com/office/officeart/2018/2/layout/IconVerticalSolidList"/>
    <dgm:cxn modelId="{7607C49A-5456-46B4-85B2-8F399861EA48}" type="presOf" srcId="{54E8916C-FD78-45B8-841F-C6D65014F51B}" destId="{8C3A6E7B-E640-4563-B59F-5B1F85580078}" srcOrd="0" destOrd="0" presId="urn:microsoft.com/office/officeart/2018/2/layout/IconVerticalSolidList"/>
    <dgm:cxn modelId="{CF0D049B-70A5-4595-958D-2FAFC930D8EA}" srcId="{9479110C-3172-4DD9-ACEB-01DDAB196EC6}" destId="{21BDC7A9-93F6-4E6F-A997-FCBCAD5E79B9}" srcOrd="2" destOrd="0" parTransId="{47D93879-2B30-45CA-947F-DA18AB429B18}" sibTransId="{98DFE3A8-9701-4052-9795-73BD0A47AF25}"/>
    <dgm:cxn modelId="{6E530C9D-BD85-4C9E-AAD3-F6FCE7776047}" type="presOf" srcId="{21BDC7A9-93F6-4E6F-A997-FCBCAD5E79B9}" destId="{A10803A3-6177-4DC4-ACC6-B471C55AF352}" srcOrd="0" destOrd="0" presId="urn:microsoft.com/office/officeart/2018/2/layout/IconVerticalSolidList"/>
    <dgm:cxn modelId="{12985BB3-C227-41C5-BA75-10B45D39CA40}" type="presOf" srcId="{46234ADA-5DEC-429E-9651-04A1A8E5E064}" destId="{46777CCE-1089-46B4-90D2-5ACABEBEFAC1}" srcOrd="0" destOrd="0" presId="urn:microsoft.com/office/officeart/2018/2/layout/IconVerticalSolidList"/>
    <dgm:cxn modelId="{F402FFC4-6B1A-419C-A94E-CE2E6DD3F365}" srcId="{9479110C-3172-4DD9-ACEB-01DDAB196EC6}" destId="{909E6382-7733-4908-8EF8-95788F848FD6}" srcOrd="6" destOrd="0" parTransId="{CC415CB6-9DF5-4FC3-BAFF-AA0912900E9F}" sibTransId="{F76A8B2D-F50C-45E6-B30B-A8370A16F409}"/>
    <dgm:cxn modelId="{DEE668CC-82F9-44E2-B1FC-4E89D7CE6AB2}" type="presOf" srcId="{656FF72E-68E4-4859-977F-0EAE3EC39C30}" destId="{F33BBFF3-A4D2-44DB-AB45-88C463FD05B2}" srcOrd="0" destOrd="0" presId="urn:microsoft.com/office/officeart/2018/2/layout/IconVerticalSolidList"/>
    <dgm:cxn modelId="{7C0EEEE8-F26F-4571-948E-F936F30DA5E7}" type="presOf" srcId="{9479110C-3172-4DD9-ACEB-01DDAB196EC6}" destId="{BA4B9A9E-C0E1-40B2-B4ED-A03D339A8E30}" srcOrd="0" destOrd="0" presId="urn:microsoft.com/office/officeart/2018/2/layout/IconVerticalSolidList"/>
    <dgm:cxn modelId="{90383EF5-6FEF-4A2C-9FFA-FD538BBB5689}" type="presParOf" srcId="{BA4B9A9E-C0E1-40B2-B4ED-A03D339A8E30}" destId="{8D227512-C631-4774-A6E9-B77B5096F4CD}" srcOrd="0" destOrd="0" presId="urn:microsoft.com/office/officeart/2018/2/layout/IconVerticalSolidList"/>
    <dgm:cxn modelId="{009270DB-256C-403E-853D-AA4F95F8223E}" type="presParOf" srcId="{8D227512-C631-4774-A6E9-B77B5096F4CD}" destId="{D0BCCEA3-FE69-4A8A-8AD1-8BC5C6939E5B}" srcOrd="0" destOrd="0" presId="urn:microsoft.com/office/officeart/2018/2/layout/IconVerticalSolidList"/>
    <dgm:cxn modelId="{674F5D44-3268-4D28-9AB7-415BDF4C5026}" type="presParOf" srcId="{8D227512-C631-4774-A6E9-B77B5096F4CD}" destId="{E9DCF899-598B-43F1-BE1A-DC827B568DB2}" srcOrd="1" destOrd="0" presId="urn:microsoft.com/office/officeart/2018/2/layout/IconVerticalSolidList"/>
    <dgm:cxn modelId="{63BE70CD-6F5F-4859-B5DE-BB1DAA616F94}" type="presParOf" srcId="{8D227512-C631-4774-A6E9-B77B5096F4CD}" destId="{5924FFFE-874F-4E76-BC8C-A788A81BABF5}" srcOrd="2" destOrd="0" presId="urn:microsoft.com/office/officeart/2018/2/layout/IconVerticalSolidList"/>
    <dgm:cxn modelId="{84215F77-7660-4D2E-8E7A-28112A82FC32}" type="presParOf" srcId="{8D227512-C631-4774-A6E9-B77B5096F4CD}" destId="{E80016F1-D03D-4412-AA68-34D82F04EACE}" srcOrd="3" destOrd="0" presId="urn:microsoft.com/office/officeart/2018/2/layout/IconVerticalSolidList"/>
    <dgm:cxn modelId="{31B34817-A8ED-40CC-BAC6-2E78992C4209}" type="presParOf" srcId="{BA4B9A9E-C0E1-40B2-B4ED-A03D339A8E30}" destId="{D66E64D9-41DE-4C06-B72C-7B5594236220}" srcOrd="1" destOrd="0" presId="urn:microsoft.com/office/officeart/2018/2/layout/IconVerticalSolidList"/>
    <dgm:cxn modelId="{23568DE4-30FD-433B-A69B-37BB74A38323}" type="presParOf" srcId="{BA4B9A9E-C0E1-40B2-B4ED-A03D339A8E30}" destId="{8E5D1CF0-1E96-4293-BE90-E7E92A3D4836}" srcOrd="2" destOrd="0" presId="urn:microsoft.com/office/officeart/2018/2/layout/IconVerticalSolidList"/>
    <dgm:cxn modelId="{CCDAE7D6-89BA-4A56-B6F7-5230CF82F028}" type="presParOf" srcId="{8E5D1CF0-1E96-4293-BE90-E7E92A3D4836}" destId="{80781EA4-7E7D-429C-91D9-7DCC6121BD00}" srcOrd="0" destOrd="0" presId="urn:microsoft.com/office/officeart/2018/2/layout/IconVerticalSolidList"/>
    <dgm:cxn modelId="{4E0F3ABA-AEF6-4D85-91B2-35FC0782B7D7}" type="presParOf" srcId="{8E5D1CF0-1E96-4293-BE90-E7E92A3D4836}" destId="{F2D38B0D-3472-40F1-AE04-F2CC40E70F4E}" srcOrd="1" destOrd="0" presId="urn:microsoft.com/office/officeart/2018/2/layout/IconVerticalSolidList"/>
    <dgm:cxn modelId="{38D913C9-1D8C-4734-93AF-6137DC3B8DEF}" type="presParOf" srcId="{8E5D1CF0-1E96-4293-BE90-E7E92A3D4836}" destId="{8A15F39D-F82F-41CE-9E3B-B52026AE39EF}" srcOrd="2" destOrd="0" presId="urn:microsoft.com/office/officeart/2018/2/layout/IconVerticalSolidList"/>
    <dgm:cxn modelId="{63112626-6FFC-40A7-A845-3AEC10D2A410}" type="presParOf" srcId="{8E5D1CF0-1E96-4293-BE90-E7E92A3D4836}" destId="{3A49F26E-0BDB-4BED-A856-FD55959215F5}" srcOrd="3" destOrd="0" presId="urn:microsoft.com/office/officeart/2018/2/layout/IconVerticalSolidList"/>
    <dgm:cxn modelId="{1794B897-7E0B-44E8-AFBC-21A07340956B}" type="presParOf" srcId="{BA4B9A9E-C0E1-40B2-B4ED-A03D339A8E30}" destId="{AB76A7BD-9EDC-4BFF-8EFD-210A5AC52F2C}" srcOrd="3" destOrd="0" presId="urn:microsoft.com/office/officeart/2018/2/layout/IconVerticalSolidList"/>
    <dgm:cxn modelId="{FB241418-859C-49FF-AC0D-AFC3BAE46013}" type="presParOf" srcId="{BA4B9A9E-C0E1-40B2-B4ED-A03D339A8E30}" destId="{E549F493-08B3-4464-9F71-589935C068EF}" srcOrd="4" destOrd="0" presId="urn:microsoft.com/office/officeart/2018/2/layout/IconVerticalSolidList"/>
    <dgm:cxn modelId="{2457BA1E-11F4-4480-9A12-E5284CFFE1FC}" type="presParOf" srcId="{E549F493-08B3-4464-9F71-589935C068EF}" destId="{E417CE11-3B57-4223-A1DD-E8DA3FA287B2}" srcOrd="0" destOrd="0" presId="urn:microsoft.com/office/officeart/2018/2/layout/IconVerticalSolidList"/>
    <dgm:cxn modelId="{825259DA-4F19-436B-AFE3-F478931032E9}" type="presParOf" srcId="{E549F493-08B3-4464-9F71-589935C068EF}" destId="{D9FAD0AF-2644-4F4F-8806-0BF369867C4A}" srcOrd="1" destOrd="0" presId="urn:microsoft.com/office/officeart/2018/2/layout/IconVerticalSolidList"/>
    <dgm:cxn modelId="{130F3FEB-9922-411A-B681-BA3F02DADEE8}" type="presParOf" srcId="{E549F493-08B3-4464-9F71-589935C068EF}" destId="{FAB07005-E183-470F-AD59-5F86390770C5}" srcOrd="2" destOrd="0" presId="urn:microsoft.com/office/officeart/2018/2/layout/IconVerticalSolidList"/>
    <dgm:cxn modelId="{8B7A632E-CC2B-46B5-9BC8-03E31409FB82}" type="presParOf" srcId="{E549F493-08B3-4464-9F71-589935C068EF}" destId="{A10803A3-6177-4DC4-ACC6-B471C55AF352}" srcOrd="3" destOrd="0" presId="urn:microsoft.com/office/officeart/2018/2/layout/IconVerticalSolidList"/>
    <dgm:cxn modelId="{49259F51-2CAB-4BB3-920E-DC78C4C39F59}" type="presParOf" srcId="{BA4B9A9E-C0E1-40B2-B4ED-A03D339A8E30}" destId="{43734807-AFF9-4628-84DC-7BABD619CE04}" srcOrd="5" destOrd="0" presId="urn:microsoft.com/office/officeart/2018/2/layout/IconVerticalSolidList"/>
    <dgm:cxn modelId="{44E4AFEC-6947-4211-A11B-E915C72827AF}" type="presParOf" srcId="{BA4B9A9E-C0E1-40B2-B4ED-A03D339A8E30}" destId="{D745AA45-411A-4C12-9763-7C3E6835B573}" srcOrd="6" destOrd="0" presId="urn:microsoft.com/office/officeart/2018/2/layout/IconVerticalSolidList"/>
    <dgm:cxn modelId="{EA6B4F58-DC71-49DE-836D-8EA82CF641D3}" type="presParOf" srcId="{D745AA45-411A-4C12-9763-7C3E6835B573}" destId="{4C095BC1-7695-42E2-80F2-3CF718158969}" srcOrd="0" destOrd="0" presId="urn:microsoft.com/office/officeart/2018/2/layout/IconVerticalSolidList"/>
    <dgm:cxn modelId="{A77FF521-909B-4356-A3C7-291AF74DDA1B}" type="presParOf" srcId="{D745AA45-411A-4C12-9763-7C3E6835B573}" destId="{57C5961C-948F-4F30-BBBA-E25BFD143BD3}" srcOrd="1" destOrd="0" presId="urn:microsoft.com/office/officeart/2018/2/layout/IconVerticalSolidList"/>
    <dgm:cxn modelId="{98B6F02E-0121-4ADD-ADA2-CBBABB501AC4}" type="presParOf" srcId="{D745AA45-411A-4C12-9763-7C3E6835B573}" destId="{1EFA7AAC-BAE9-40E3-9A18-212FAC199206}" srcOrd="2" destOrd="0" presId="urn:microsoft.com/office/officeart/2018/2/layout/IconVerticalSolidList"/>
    <dgm:cxn modelId="{CCE7C765-9B39-42E3-82B7-7C2152177EA8}" type="presParOf" srcId="{D745AA45-411A-4C12-9763-7C3E6835B573}" destId="{F33BBFF3-A4D2-44DB-AB45-88C463FD05B2}" srcOrd="3" destOrd="0" presId="urn:microsoft.com/office/officeart/2018/2/layout/IconVerticalSolidList"/>
    <dgm:cxn modelId="{42E9620B-44CD-45D2-B5A0-AD042D7CD871}" type="presParOf" srcId="{BA4B9A9E-C0E1-40B2-B4ED-A03D339A8E30}" destId="{6B262893-0BE1-4486-9B5D-9B218D79A5FD}" srcOrd="7" destOrd="0" presId="urn:microsoft.com/office/officeart/2018/2/layout/IconVerticalSolidList"/>
    <dgm:cxn modelId="{68624332-DE93-4CE7-93DB-40FB27EACBB0}" type="presParOf" srcId="{BA4B9A9E-C0E1-40B2-B4ED-A03D339A8E30}" destId="{18AF18BE-506B-4EBD-8658-2B97CB36361B}" srcOrd="8" destOrd="0" presId="urn:microsoft.com/office/officeart/2018/2/layout/IconVerticalSolidList"/>
    <dgm:cxn modelId="{AC2EB133-3999-42E2-8471-C210855738BD}" type="presParOf" srcId="{18AF18BE-506B-4EBD-8658-2B97CB36361B}" destId="{41189421-ADE3-4A27-802A-A4138CB57509}" srcOrd="0" destOrd="0" presId="urn:microsoft.com/office/officeart/2018/2/layout/IconVerticalSolidList"/>
    <dgm:cxn modelId="{54C19FB2-2096-42E8-B49F-6DD95705B812}" type="presParOf" srcId="{18AF18BE-506B-4EBD-8658-2B97CB36361B}" destId="{DAAFF520-6107-41B7-822B-037A8FC2A1B7}" srcOrd="1" destOrd="0" presId="urn:microsoft.com/office/officeart/2018/2/layout/IconVerticalSolidList"/>
    <dgm:cxn modelId="{FB8F14C7-AD14-4BCF-901A-4FB39031D64E}" type="presParOf" srcId="{18AF18BE-506B-4EBD-8658-2B97CB36361B}" destId="{4E32C39B-C347-442B-B53F-ECC5789CFC7E}" srcOrd="2" destOrd="0" presId="urn:microsoft.com/office/officeart/2018/2/layout/IconVerticalSolidList"/>
    <dgm:cxn modelId="{D9F494F0-D064-4FC2-8BF5-CE8E49CA239E}" type="presParOf" srcId="{18AF18BE-506B-4EBD-8658-2B97CB36361B}" destId="{46777CCE-1089-46B4-90D2-5ACABEBEFAC1}" srcOrd="3" destOrd="0" presId="urn:microsoft.com/office/officeart/2018/2/layout/IconVerticalSolidList"/>
    <dgm:cxn modelId="{C4A358F8-43A1-4E8A-AC96-9513D9356489}" type="presParOf" srcId="{BA4B9A9E-C0E1-40B2-B4ED-A03D339A8E30}" destId="{F1313A85-D129-4587-8248-B1242B86244A}" srcOrd="9" destOrd="0" presId="urn:microsoft.com/office/officeart/2018/2/layout/IconVerticalSolidList"/>
    <dgm:cxn modelId="{5B397ADD-B651-4207-B76A-2C1010B518C8}" type="presParOf" srcId="{BA4B9A9E-C0E1-40B2-B4ED-A03D339A8E30}" destId="{DA4969BB-7F6D-4577-9F22-945D2E2D3BE3}" srcOrd="10" destOrd="0" presId="urn:microsoft.com/office/officeart/2018/2/layout/IconVerticalSolidList"/>
    <dgm:cxn modelId="{D0388ACF-0A7A-4A47-A8F6-28BAEA8D0567}" type="presParOf" srcId="{DA4969BB-7F6D-4577-9F22-945D2E2D3BE3}" destId="{5D28C094-50E8-4D64-BD6D-FF61A2669833}" srcOrd="0" destOrd="0" presId="urn:microsoft.com/office/officeart/2018/2/layout/IconVerticalSolidList"/>
    <dgm:cxn modelId="{2840154A-D880-4F14-AD48-E8C5E7477FED}" type="presParOf" srcId="{DA4969BB-7F6D-4577-9F22-945D2E2D3BE3}" destId="{2BB3F45F-BF82-411A-8809-D1AA232D7026}" srcOrd="1" destOrd="0" presId="urn:microsoft.com/office/officeart/2018/2/layout/IconVerticalSolidList"/>
    <dgm:cxn modelId="{565BA072-B03C-4E1A-B6B4-9C3160595531}" type="presParOf" srcId="{DA4969BB-7F6D-4577-9F22-945D2E2D3BE3}" destId="{0DA114B1-8958-43DF-AB9F-CE18668E6F3A}" srcOrd="2" destOrd="0" presId="urn:microsoft.com/office/officeart/2018/2/layout/IconVerticalSolidList"/>
    <dgm:cxn modelId="{21E3C61E-210C-4972-A7D3-308CF69A8572}" type="presParOf" srcId="{DA4969BB-7F6D-4577-9F22-945D2E2D3BE3}" destId="{E6CB20EF-F3EC-4FE2-97DF-3F5246DA6DAC}" srcOrd="3" destOrd="0" presId="urn:microsoft.com/office/officeart/2018/2/layout/IconVerticalSolidList"/>
    <dgm:cxn modelId="{88D1A974-F0CD-4866-94C4-73CD0A8D1C7D}" type="presParOf" srcId="{BA4B9A9E-C0E1-40B2-B4ED-A03D339A8E30}" destId="{4396EC45-0296-465E-A652-28E95FAEF294}" srcOrd="11" destOrd="0" presId="urn:microsoft.com/office/officeart/2018/2/layout/IconVerticalSolidList"/>
    <dgm:cxn modelId="{2329551F-7737-464F-AF3C-9F7528F55021}" type="presParOf" srcId="{BA4B9A9E-C0E1-40B2-B4ED-A03D339A8E30}" destId="{692D1327-AD8D-4869-9393-E21770E6379C}" srcOrd="12" destOrd="0" presId="urn:microsoft.com/office/officeart/2018/2/layout/IconVerticalSolidList"/>
    <dgm:cxn modelId="{4512AE5A-08B8-4A43-991A-69EFCC9AF02D}" type="presParOf" srcId="{692D1327-AD8D-4869-9393-E21770E6379C}" destId="{B933BAD3-134F-485B-AF47-F3291555CC59}" srcOrd="0" destOrd="0" presId="urn:microsoft.com/office/officeart/2018/2/layout/IconVerticalSolidList"/>
    <dgm:cxn modelId="{F90635D3-96FF-43E9-91D9-F42769EA3566}" type="presParOf" srcId="{692D1327-AD8D-4869-9393-E21770E6379C}" destId="{98A8473A-4E08-4A96-B85E-2EAB279F2BDB}" srcOrd="1" destOrd="0" presId="urn:microsoft.com/office/officeart/2018/2/layout/IconVerticalSolidList"/>
    <dgm:cxn modelId="{2AE133AD-CF4D-470C-B8EF-35F4DCA33DA1}" type="presParOf" srcId="{692D1327-AD8D-4869-9393-E21770E6379C}" destId="{9625B3B8-ED49-4E9E-99A1-5A4A713557EB}" srcOrd="2" destOrd="0" presId="urn:microsoft.com/office/officeart/2018/2/layout/IconVerticalSolidList"/>
    <dgm:cxn modelId="{4F3B24E8-9031-4CFD-A8CC-9980189DB093}" type="presParOf" srcId="{692D1327-AD8D-4869-9393-E21770E6379C}" destId="{BF8EE7A9-CD6C-46CD-9A0C-B0C725C01D95}" srcOrd="3" destOrd="0" presId="urn:microsoft.com/office/officeart/2018/2/layout/IconVerticalSolidList"/>
    <dgm:cxn modelId="{4E42E963-E17A-429C-83F4-B9AE38800AD6}" type="presParOf" srcId="{BA4B9A9E-C0E1-40B2-B4ED-A03D339A8E30}" destId="{F9761647-8E66-4E32-9258-7534576332C5}" srcOrd="13" destOrd="0" presId="urn:microsoft.com/office/officeart/2018/2/layout/IconVerticalSolidList"/>
    <dgm:cxn modelId="{7867674D-79D3-41DA-BF65-1729DFDE33B8}" type="presParOf" srcId="{BA4B9A9E-C0E1-40B2-B4ED-A03D339A8E30}" destId="{ECDF0FE0-94BF-4367-8B22-AA454A65A6B6}" srcOrd="14" destOrd="0" presId="urn:microsoft.com/office/officeart/2018/2/layout/IconVerticalSolidList"/>
    <dgm:cxn modelId="{558EDAB6-10A1-49F6-85F0-09173B81F05A}" type="presParOf" srcId="{ECDF0FE0-94BF-4367-8B22-AA454A65A6B6}" destId="{70C4A025-C2C3-48C9-B15B-8EB412810925}" srcOrd="0" destOrd="0" presId="urn:microsoft.com/office/officeart/2018/2/layout/IconVerticalSolidList"/>
    <dgm:cxn modelId="{57825D23-4D68-40DA-9690-76612C222A29}" type="presParOf" srcId="{ECDF0FE0-94BF-4367-8B22-AA454A65A6B6}" destId="{D3AC798E-FEED-4213-AAA2-7DBB43269878}" srcOrd="1" destOrd="0" presId="urn:microsoft.com/office/officeart/2018/2/layout/IconVerticalSolidList"/>
    <dgm:cxn modelId="{A950806B-5080-4409-A473-7958B2BDECFA}" type="presParOf" srcId="{ECDF0FE0-94BF-4367-8B22-AA454A65A6B6}" destId="{C231CF15-F551-454E-8232-C56B81173946}" srcOrd="2" destOrd="0" presId="urn:microsoft.com/office/officeart/2018/2/layout/IconVerticalSolidList"/>
    <dgm:cxn modelId="{5240F496-A63F-4596-8DB2-71CE690475BB}" type="presParOf" srcId="{ECDF0FE0-94BF-4367-8B22-AA454A65A6B6}" destId="{8C3A6E7B-E640-4563-B59F-5B1F8558007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BDC2AC8-7208-4361-AAB6-777B0B72032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AD05B6F-C03A-4793-BD78-ECCEC1C90227}">
      <dgm:prSet/>
      <dgm:spPr/>
      <dgm:t>
        <a:bodyPr/>
        <a:lstStyle/>
        <a:p>
          <a:r>
            <a:rPr lang="en-US" dirty="0"/>
            <a:t>Attendance</a:t>
          </a:r>
        </a:p>
      </dgm:t>
    </dgm:pt>
    <dgm:pt modelId="{FFB42EE2-B16C-4BF4-BA09-A717347993E3}" type="parTrans" cxnId="{5F61A353-8993-4291-9290-3A47D0C6DE38}">
      <dgm:prSet/>
      <dgm:spPr/>
      <dgm:t>
        <a:bodyPr/>
        <a:lstStyle/>
        <a:p>
          <a:endParaRPr lang="en-US"/>
        </a:p>
      </dgm:t>
    </dgm:pt>
    <dgm:pt modelId="{2A58AB33-88AC-4BAA-A237-A72C385D1760}" type="sibTrans" cxnId="{5F61A353-8993-4291-9290-3A47D0C6DE38}">
      <dgm:prSet/>
      <dgm:spPr/>
      <dgm:t>
        <a:bodyPr/>
        <a:lstStyle/>
        <a:p>
          <a:endParaRPr lang="en-US"/>
        </a:p>
      </dgm:t>
    </dgm:pt>
    <dgm:pt modelId="{57F7E9EC-B79B-4FF8-9CF7-EC2F8CC357E6}">
      <dgm:prSet/>
      <dgm:spPr/>
      <dgm:t>
        <a:bodyPr/>
        <a:lstStyle/>
        <a:p>
          <a:r>
            <a:rPr lang="en-US" dirty="0"/>
            <a:t>Communication is key</a:t>
          </a:r>
        </a:p>
      </dgm:t>
    </dgm:pt>
    <dgm:pt modelId="{03527368-85ED-45DB-A69E-1FC88D83E16E}" type="parTrans" cxnId="{E3A94552-3DCC-479F-A0CD-561E1F4810A4}">
      <dgm:prSet/>
      <dgm:spPr/>
      <dgm:t>
        <a:bodyPr/>
        <a:lstStyle/>
        <a:p>
          <a:endParaRPr lang="en-US"/>
        </a:p>
      </dgm:t>
    </dgm:pt>
    <dgm:pt modelId="{B74A3CB4-05BD-42EE-9439-3356E302644F}" type="sibTrans" cxnId="{E3A94552-3DCC-479F-A0CD-561E1F4810A4}">
      <dgm:prSet/>
      <dgm:spPr/>
      <dgm:t>
        <a:bodyPr/>
        <a:lstStyle/>
        <a:p>
          <a:endParaRPr lang="en-US"/>
        </a:p>
      </dgm:t>
    </dgm:pt>
    <dgm:pt modelId="{1C8BE3CF-26BE-4BF2-B718-B0CBA4DC9955}">
      <dgm:prSet/>
      <dgm:spPr/>
      <dgm:t>
        <a:bodyPr/>
        <a:lstStyle/>
        <a:p>
          <a:r>
            <a:rPr lang="en-US" dirty="0"/>
            <a:t>Get stuck in</a:t>
          </a:r>
        </a:p>
      </dgm:t>
    </dgm:pt>
    <dgm:pt modelId="{51153D4E-A559-43CB-A23C-AB0AD17A0468}" type="parTrans" cxnId="{D76EF1D3-7618-49DD-81C2-3EC1AE56E072}">
      <dgm:prSet/>
      <dgm:spPr/>
      <dgm:t>
        <a:bodyPr/>
        <a:lstStyle/>
        <a:p>
          <a:endParaRPr lang="en-US"/>
        </a:p>
      </dgm:t>
    </dgm:pt>
    <dgm:pt modelId="{455B6699-64E2-43F6-A6C6-96545F3960B6}" type="sibTrans" cxnId="{D76EF1D3-7618-49DD-81C2-3EC1AE56E072}">
      <dgm:prSet/>
      <dgm:spPr/>
      <dgm:t>
        <a:bodyPr/>
        <a:lstStyle/>
        <a:p>
          <a:endParaRPr lang="en-US"/>
        </a:p>
      </dgm:t>
    </dgm:pt>
    <dgm:pt modelId="{47B261CE-8949-46BE-A8B1-621FFF7862F7}">
      <dgm:prSet/>
      <dgm:spPr/>
      <dgm:t>
        <a:bodyPr/>
        <a:lstStyle/>
        <a:p>
          <a:r>
            <a:rPr lang="en-US" dirty="0"/>
            <a:t>Respect- </a:t>
          </a:r>
          <a:r>
            <a:rPr lang="en-US" dirty="0">
              <a:latin typeface="Sitka Heading"/>
            </a:rPr>
            <a:t>phones</a:t>
          </a:r>
          <a:r>
            <a:rPr lang="en-US" dirty="0"/>
            <a:t> away, listen, ask questions</a:t>
          </a:r>
        </a:p>
      </dgm:t>
    </dgm:pt>
    <dgm:pt modelId="{A3913733-1FF4-424E-9DDC-D17F65CF13BA}" type="parTrans" cxnId="{3341F75E-22A9-4B15-9904-F108845549B5}">
      <dgm:prSet/>
      <dgm:spPr/>
      <dgm:t>
        <a:bodyPr/>
        <a:lstStyle/>
        <a:p>
          <a:endParaRPr lang="en-US"/>
        </a:p>
      </dgm:t>
    </dgm:pt>
    <dgm:pt modelId="{84AF0ADA-68F3-43A1-99A0-6D78202704EE}" type="sibTrans" cxnId="{3341F75E-22A9-4B15-9904-F108845549B5}">
      <dgm:prSet/>
      <dgm:spPr/>
      <dgm:t>
        <a:bodyPr/>
        <a:lstStyle/>
        <a:p>
          <a:endParaRPr lang="en-US"/>
        </a:p>
      </dgm:t>
    </dgm:pt>
    <dgm:pt modelId="{17A8E053-C43D-41C3-8769-B2CB664B7388}">
      <dgm:prSet/>
      <dgm:spPr/>
      <dgm:t>
        <a:bodyPr/>
        <a:lstStyle/>
        <a:p>
          <a:r>
            <a:rPr lang="en-US" dirty="0"/>
            <a:t>Have fun!</a:t>
          </a:r>
        </a:p>
      </dgm:t>
    </dgm:pt>
    <dgm:pt modelId="{F710FF42-29C7-4EC5-B828-AA5C7F317D6E}" type="parTrans" cxnId="{2C503F98-9177-4A87-8329-D4F1B3448641}">
      <dgm:prSet/>
      <dgm:spPr/>
      <dgm:t>
        <a:bodyPr/>
        <a:lstStyle/>
        <a:p>
          <a:endParaRPr lang="en-US"/>
        </a:p>
      </dgm:t>
    </dgm:pt>
    <dgm:pt modelId="{2BF48AC4-890B-49DD-9079-B43A62AB6D5A}" type="sibTrans" cxnId="{2C503F98-9177-4A87-8329-D4F1B3448641}">
      <dgm:prSet/>
      <dgm:spPr/>
      <dgm:t>
        <a:bodyPr/>
        <a:lstStyle/>
        <a:p>
          <a:endParaRPr lang="en-US"/>
        </a:p>
      </dgm:t>
    </dgm:pt>
    <dgm:pt modelId="{F8692284-0657-43B8-9C33-6A33CD030B7F}" type="pres">
      <dgm:prSet presAssocID="{6BDC2AC8-7208-4361-AAB6-777B0B720327}" presName="root" presStyleCnt="0">
        <dgm:presLayoutVars>
          <dgm:dir/>
          <dgm:resizeHandles val="exact"/>
        </dgm:presLayoutVars>
      </dgm:prSet>
      <dgm:spPr/>
    </dgm:pt>
    <dgm:pt modelId="{D7759401-CE87-4FAF-84A9-5172DD9DD089}" type="pres">
      <dgm:prSet presAssocID="{9AD05B6F-C03A-4793-BD78-ECCEC1C90227}" presName="compNode" presStyleCnt="0"/>
      <dgm:spPr/>
    </dgm:pt>
    <dgm:pt modelId="{B7997C3E-CD7F-4FD8-A3AB-6D1F85251F9D}" type="pres">
      <dgm:prSet presAssocID="{9AD05B6F-C03A-4793-BD78-ECCEC1C90227}" presName="bgRect" presStyleLbl="bgShp" presStyleIdx="0" presStyleCnt="5"/>
      <dgm:spPr/>
    </dgm:pt>
    <dgm:pt modelId="{83C45FA2-03B2-44C0-A92E-2E5AA3D50CA6}" type="pres">
      <dgm:prSet presAssocID="{9AD05B6F-C03A-4793-BD78-ECCEC1C9022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D1BD1033-F2B1-449D-8EA8-458C9AAECA7A}" type="pres">
      <dgm:prSet presAssocID="{9AD05B6F-C03A-4793-BD78-ECCEC1C90227}" presName="spaceRect" presStyleCnt="0"/>
      <dgm:spPr/>
    </dgm:pt>
    <dgm:pt modelId="{91D043F9-F97D-46AE-B8AA-94B5B9EF0B56}" type="pres">
      <dgm:prSet presAssocID="{9AD05B6F-C03A-4793-BD78-ECCEC1C90227}" presName="parTx" presStyleLbl="revTx" presStyleIdx="0" presStyleCnt="5">
        <dgm:presLayoutVars>
          <dgm:chMax val="0"/>
          <dgm:chPref val="0"/>
        </dgm:presLayoutVars>
      </dgm:prSet>
      <dgm:spPr/>
    </dgm:pt>
    <dgm:pt modelId="{6C3BB324-1617-48A9-B4CE-0D6F7A2019B7}" type="pres">
      <dgm:prSet presAssocID="{2A58AB33-88AC-4BAA-A237-A72C385D1760}" presName="sibTrans" presStyleCnt="0"/>
      <dgm:spPr/>
    </dgm:pt>
    <dgm:pt modelId="{C3C36A4A-720C-4F7E-B1A4-EE3E8F48F55D}" type="pres">
      <dgm:prSet presAssocID="{57F7E9EC-B79B-4FF8-9CF7-EC2F8CC357E6}" presName="compNode" presStyleCnt="0"/>
      <dgm:spPr/>
    </dgm:pt>
    <dgm:pt modelId="{7246244C-63E4-43D8-B42B-B262523F1FEA}" type="pres">
      <dgm:prSet presAssocID="{57F7E9EC-B79B-4FF8-9CF7-EC2F8CC357E6}" presName="bgRect" presStyleLbl="bgShp" presStyleIdx="1" presStyleCnt="5"/>
      <dgm:spPr/>
    </dgm:pt>
    <dgm:pt modelId="{18DF714C-299E-41A4-A948-0DFC122A8C97}" type="pres">
      <dgm:prSet presAssocID="{57F7E9EC-B79B-4FF8-9CF7-EC2F8CC357E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11D22CD5-5AA1-4585-9A69-771A078B1347}" type="pres">
      <dgm:prSet presAssocID="{57F7E9EC-B79B-4FF8-9CF7-EC2F8CC357E6}" presName="spaceRect" presStyleCnt="0"/>
      <dgm:spPr/>
    </dgm:pt>
    <dgm:pt modelId="{08C36F42-0B88-4308-B524-030B57BC8255}" type="pres">
      <dgm:prSet presAssocID="{57F7E9EC-B79B-4FF8-9CF7-EC2F8CC357E6}" presName="parTx" presStyleLbl="revTx" presStyleIdx="1" presStyleCnt="5">
        <dgm:presLayoutVars>
          <dgm:chMax val="0"/>
          <dgm:chPref val="0"/>
        </dgm:presLayoutVars>
      </dgm:prSet>
      <dgm:spPr/>
    </dgm:pt>
    <dgm:pt modelId="{320F5F97-5BA6-4E88-82E7-53B8F96A0E7C}" type="pres">
      <dgm:prSet presAssocID="{B74A3CB4-05BD-42EE-9439-3356E302644F}" presName="sibTrans" presStyleCnt="0"/>
      <dgm:spPr/>
    </dgm:pt>
    <dgm:pt modelId="{CA57AA08-8DAC-492D-8877-1C69F7CF84D5}" type="pres">
      <dgm:prSet presAssocID="{1C8BE3CF-26BE-4BF2-B718-B0CBA4DC9955}" presName="compNode" presStyleCnt="0"/>
      <dgm:spPr/>
    </dgm:pt>
    <dgm:pt modelId="{EF11BE37-94A4-4C4C-A5A0-28CE6D227E01}" type="pres">
      <dgm:prSet presAssocID="{1C8BE3CF-26BE-4BF2-B718-B0CBA4DC9955}" presName="bgRect" presStyleLbl="bgShp" presStyleIdx="2" presStyleCnt="5"/>
      <dgm:spPr/>
    </dgm:pt>
    <dgm:pt modelId="{3FF07B38-09B6-4915-88BE-E5C7D8CD4112}" type="pres">
      <dgm:prSet presAssocID="{1C8BE3CF-26BE-4BF2-B718-B0CBA4DC995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ke"/>
        </a:ext>
      </dgm:extLst>
    </dgm:pt>
    <dgm:pt modelId="{5F9B7674-492C-47F2-A254-D41B0644196A}" type="pres">
      <dgm:prSet presAssocID="{1C8BE3CF-26BE-4BF2-B718-B0CBA4DC9955}" presName="spaceRect" presStyleCnt="0"/>
      <dgm:spPr/>
    </dgm:pt>
    <dgm:pt modelId="{F38934BB-AF59-42E1-A2D5-414822BBED22}" type="pres">
      <dgm:prSet presAssocID="{1C8BE3CF-26BE-4BF2-B718-B0CBA4DC9955}" presName="parTx" presStyleLbl="revTx" presStyleIdx="2" presStyleCnt="5">
        <dgm:presLayoutVars>
          <dgm:chMax val="0"/>
          <dgm:chPref val="0"/>
        </dgm:presLayoutVars>
      </dgm:prSet>
      <dgm:spPr/>
    </dgm:pt>
    <dgm:pt modelId="{D02BF3F0-A219-4572-A810-EA731B7F76D6}" type="pres">
      <dgm:prSet presAssocID="{455B6699-64E2-43F6-A6C6-96545F3960B6}" presName="sibTrans" presStyleCnt="0"/>
      <dgm:spPr/>
    </dgm:pt>
    <dgm:pt modelId="{A82650A8-C412-4258-AA58-BB885D28FA53}" type="pres">
      <dgm:prSet presAssocID="{47B261CE-8949-46BE-A8B1-621FFF7862F7}" presName="compNode" presStyleCnt="0"/>
      <dgm:spPr/>
    </dgm:pt>
    <dgm:pt modelId="{1560555D-1F26-4CF1-A349-DFBA19B716DE}" type="pres">
      <dgm:prSet presAssocID="{47B261CE-8949-46BE-A8B1-621FFF7862F7}" presName="bgRect" presStyleLbl="bgShp" presStyleIdx="3" presStyleCnt="5"/>
      <dgm:spPr/>
    </dgm:pt>
    <dgm:pt modelId="{1C2F9A0C-193C-4BF9-9D80-6C02FEC1C072}" type="pres">
      <dgm:prSet presAssocID="{47B261CE-8949-46BE-A8B1-621FFF7862F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ute Speaker"/>
        </a:ext>
      </dgm:extLst>
    </dgm:pt>
    <dgm:pt modelId="{7E9C0DEF-1B57-4DBE-B97E-2B827DD7653B}" type="pres">
      <dgm:prSet presAssocID="{47B261CE-8949-46BE-A8B1-621FFF7862F7}" presName="spaceRect" presStyleCnt="0"/>
      <dgm:spPr/>
    </dgm:pt>
    <dgm:pt modelId="{2B6BD0BC-DA2D-4685-817F-BFA05F0E0940}" type="pres">
      <dgm:prSet presAssocID="{47B261CE-8949-46BE-A8B1-621FFF7862F7}" presName="parTx" presStyleLbl="revTx" presStyleIdx="3" presStyleCnt="5">
        <dgm:presLayoutVars>
          <dgm:chMax val="0"/>
          <dgm:chPref val="0"/>
        </dgm:presLayoutVars>
      </dgm:prSet>
      <dgm:spPr/>
    </dgm:pt>
    <dgm:pt modelId="{82804380-636F-42AA-BED5-27B242436767}" type="pres">
      <dgm:prSet presAssocID="{84AF0ADA-68F3-43A1-99A0-6D78202704EE}" presName="sibTrans" presStyleCnt="0"/>
      <dgm:spPr/>
    </dgm:pt>
    <dgm:pt modelId="{FD48A466-9B65-4C63-B774-CE9492DF53AE}" type="pres">
      <dgm:prSet presAssocID="{17A8E053-C43D-41C3-8769-B2CB664B7388}" presName="compNode" presStyleCnt="0"/>
      <dgm:spPr/>
    </dgm:pt>
    <dgm:pt modelId="{B74F38CF-07AB-46FE-96F6-3C84468737BD}" type="pres">
      <dgm:prSet presAssocID="{17A8E053-C43D-41C3-8769-B2CB664B7388}" presName="bgRect" presStyleLbl="bgShp" presStyleIdx="4" presStyleCnt="5"/>
      <dgm:spPr/>
    </dgm:pt>
    <dgm:pt modelId="{65FD22F9-5ACB-4F45-A30D-1A8B9C45319C}" type="pres">
      <dgm:prSet presAssocID="{17A8E053-C43D-41C3-8769-B2CB664B738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each ball"/>
        </a:ext>
      </dgm:extLst>
    </dgm:pt>
    <dgm:pt modelId="{AD0EA35F-034F-4324-A18C-5DE8D1DA1B1E}" type="pres">
      <dgm:prSet presAssocID="{17A8E053-C43D-41C3-8769-B2CB664B7388}" presName="spaceRect" presStyleCnt="0"/>
      <dgm:spPr/>
    </dgm:pt>
    <dgm:pt modelId="{1FF3EA84-8FA1-4D17-9557-85BA3C90B2B7}" type="pres">
      <dgm:prSet presAssocID="{17A8E053-C43D-41C3-8769-B2CB664B7388}" presName="parTx" presStyleLbl="revTx" presStyleIdx="4" presStyleCnt="5">
        <dgm:presLayoutVars>
          <dgm:chMax val="0"/>
          <dgm:chPref val="0"/>
        </dgm:presLayoutVars>
      </dgm:prSet>
      <dgm:spPr/>
    </dgm:pt>
  </dgm:ptLst>
  <dgm:cxnLst>
    <dgm:cxn modelId="{F14DDB08-89CD-4B55-A2E2-13F2D26BB7DC}" type="presOf" srcId="{6BDC2AC8-7208-4361-AAB6-777B0B720327}" destId="{F8692284-0657-43B8-9C33-6A33CD030B7F}" srcOrd="0" destOrd="0" presId="urn:microsoft.com/office/officeart/2018/2/layout/IconVerticalSolidList"/>
    <dgm:cxn modelId="{80C7793E-2954-4388-A21C-3729CD8CE80B}" type="presOf" srcId="{1C8BE3CF-26BE-4BF2-B718-B0CBA4DC9955}" destId="{F38934BB-AF59-42E1-A2D5-414822BBED22}" srcOrd="0" destOrd="0" presId="urn:microsoft.com/office/officeart/2018/2/layout/IconVerticalSolidList"/>
    <dgm:cxn modelId="{3341F75E-22A9-4B15-9904-F108845549B5}" srcId="{6BDC2AC8-7208-4361-AAB6-777B0B720327}" destId="{47B261CE-8949-46BE-A8B1-621FFF7862F7}" srcOrd="3" destOrd="0" parTransId="{A3913733-1FF4-424E-9DDC-D17F65CF13BA}" sibTransId="{84AF0ADA-68F3-43A1-99A0-6D78202704EE}"/>
    <dgm:cxn modelId="{0DD4CD6E-09DF-4516-A1A9-3341EBC04CFE}" type="presOf" srcId="{17A8E053-C43D-41C3-8769-B2CB664B7388}" destId="{1FF3EA84-8FA1-4D17-9557-85BA3C90B2B7}" srcOrd="0" destOrd="0" presId="urn:microsoft.com/office/officeart/2018/2/layout/IconVerticalSolidList"/>
    <dgm:cxn modelId="{E3A94552-3DCC-479F-A0CD-561E1F4810A4}" srcId="{6BDC2AC8-7208-4361-AAB6-777B0B720327}" destId="{57F7E9EC-B79B-4FF8-9CF7-EC2F8CC357E6}" srcOrd="1" destOrd="0" parTransId="{03527368-85ED-45DB-A69E-1FC88D83E16E}" sibTransId="{B74A3CB4-05BD-42EE-9439-3356E302644F}"/>
    <dgm:cxn modelId="{5F61A353-8993-4291-9290-3A47D0C6DE38}" srcId="{6BDC2AC8-7208-4361-AAB6-777B0B720327}" destId="{9AD05B6F-C03A-4793-BD78-ECCEC1C90227}" srcOrd="0" destOrd="0" parTransId="{FFB42EE2-B16C-4BF4-BA09-A717347993E3}" sibTransId="{2A58AB33-88AC-4BAA-A237-A72C385D1760}"/>
    <dgm:cxn modelId="{2C503F98-9177-4A87-8329-D4F1B3448641}" srcId="{6BDC2AC8-7208-4361-AAB6-777B0B720327}" destId="{17A8E053-C43D-41C3-8769-B2CB664B7388}" srcOrd="4" destOrd="0" parTransId="{F710FF42-29C7-4EC5-B828-AA5C7F317D6E}" sibTransId="{2BF48AC4-890B-49DD-9079-B43A62AB6D5A}"/>
    <dgm:cxn modelId="{4312B5C3-0570-4911-BE64-B6C427B22F6B}" type="presOf" srcId="{9AD05B6F-C03A-4793-BD78-ECCEC1C90227}" destId="{91D043F9-F97D-46AE-B8AA-94B5B9EF0B56}" srcOrd="0" destOrd="0" presId="urn:microsoft.com/office/officeart/2018/2/layout/IconVerticalSolidList"/>
    <dgm:cxn modelId="{19FEFFCB-1814-4255-B05E-B77AEEAB130A}" type="presOf" srcId="{47B261CE-8949-46BE-A8B1-621FFF7862F7}" destId="{2B6BD0BC-DA2D-4685-817F-BFA05F0E0940}" srcOrd="0" destOrd="0" presId="urn:microsoft.com/office/officeart/2018/2/layout/IconVerticalSolidList"/>
    <dgm:cxn modelId="{D76EF1D3-7618-49DD-81C2-3EC1AE56E072}" srcId="{6BDC2AC8-7208-4361-AAB6-777B0B720327}" destId="{1C8BE3CF-26BE-4BF2-B718-B0CBA4DC9955}" srcOrd="2" destOrd="0" parTransId="{51153D4E-A559-43CB-A23C-AB0AD17A0468}" sibTransId="{455B6699-64E2-43F6-A6C6-96545F3960B6}"/>
    <dgm:cxn modelId="{E22753E0-B321-4842-B89E-1C5A62BC1961}" type="presOf" srcId="{57F7E9EC-B79B-4FF8-9CF7-EC2F8CC357E6}" destId="{08C36F42-0B88-4308-B524-030B57BC8255}" srcOrd="0" destOrd="0" presId="urn:microsoft.com/office/officeart/2018/2/layout/IconVerticalSolidList"/>
    <dgm:cxn modelId="{3A72037F-6B5C-4231-8CFC-2C274DC496ED}" type="presParOf" srcId="{F8692284-0657-43B8-9C33-6A33CD030B7F}" destId="{D7759401-CE87-4FAF-84A9-5172DD9DD089}" srcOrd="0" destOrd="0" presId="urn:microsoft.com/office/officeart/2018/2/layout/IconVerticalSolidList"/>
    <dgm:cxn modelId="{FA484143-6ED4-47AB-B3CE-9A332953C845}" type="presParOf" srcId="{D7759401-CE87-4FAF-84A9-5172DD9DD089}" destId="{B7997C3E-CD7F-4FD8-A3AB-6D1F85251F9D}" srcOrd="0" destOrd="0" presId="urn:microsoft.com/office/officeart/2018/2/layout/IconVerticalSolidList"/>
    <dgm:cxn modelId="{AE8197C9-A774-451A-AAF6-2AF6900FD1D3}" type="presParOf" srcId="{D7759401-CE87-4FAF-84A9-5172DD9DD089}" destId="{83C45FA2-03B2-44C0-A92E-2E5AA3D50CA6}" srcOrd="1" destOrd="0" presId="urn:microsoft.com/office/officeart/2018/2/layout/IconVerticalSolidList"/>
    <dgm:cxn modelId="{C00A344D-4612-487F-B995-62D5DEC30537}" type="presParOf" srcId="{D7759401-CE87-4FAF-84A9-5172DD9DD089}" destId="{D1BD1033-F2B1-449D-8EA8-458C9AAECA7A}" srcOrd="2" destOrd="0" presId="urn:microsoft.com/office/officeart/2018/2/layout/IconVerticalSolidList"/>
    <dgm:cxn modelId="{4AE4FDD6-88BF-42C9-8028-30D48FC1A91E}" type="presParOf" srcId="{D7759401-CE87-4FAF-84A9-5172DD9DD089}" destId="{91D043F9-F97D-46AE-B8AA-94B5B9EF0B56}" srcOrd="3" destOrd="0" presId="urn:microsoft.com/office/officeart/2018/2/layout/IconVerticalSolidList"/>
    <dgm:cxn modelId="{7707541C-FC2E-4088-98EA-B5D433EFB52B}" type="presParOf" srcId="{F8692284-0657-43B8-9C33-6A33CD030B7F}" destId="{6C3BB324-1617-48A9-B4CE-0D6F7A2019B7}" srcOrd="1" destOrd="0" presId="urn:microsoft.com/office/officeart/2018/2/layout/IconVerticalSolidList"/>
    <dgm:cxn modelId="{5A6FC435-1007-4984-9E1E-9C84DD7F2DBF}" type="presParOf" srcId="{F8692284-0657-43B8-9C33-6A33CD030B7F}" destId="{C3C36A4A-720C-4F7E-B1A4-EE3E8F48F55D}" srcOrd="2" destOrd="0" presId="urn:microsoft.com/office/officeart/2018/2/layout/IconVerticalSolidList"/>
    <dgm:cxn modelId="{C874E8A8-6955-48FC-A4F0-E55B801D1B86}" type="presParOf" srcId="{C3C36A4A-720C-4F7E-B1A4-EE3E8F48F55D}" destId="{7246244C-63E4-43D8-B42B-B262523F1FEA}" srcOrd="0" destOrd="0" presId="urn:microsoft.com/office/officeart/2018/2/layout/IconVerticalSolidList"/>
    <dgm:cxn modelId="{8C8148F7-DE90-4CD8-9641-B30E1C1FB150}" type="presParOf" srcId="{C3C36A4A-720C-4F7E-B1A4-EE3E8F48F55D}" destId="{18DF714C-299E-41A4-A948-0DFC122A8C97}" srcOrd="1" destOrd="0" presId="urn:microsoft.com/office/officeart/2018/2/layout/IconVerticalSolidList"/>
    <dgm:cxn modelId="{835E8B85-B2A4-422E-9BB5-22DD16C22B6A}" type="presParOf" srcId="{C3C36A4A-720C-4F7E-B1A4-EE3E8F48F55D}" destId="{11D22CD5-5AA1-4585-9A69-771A078B1347}" srcOrd="2" destOrd="0" presId="urn:microsoft.com/office/officeart/2018/2/layout/IconVerticalSolidList"/>
    <dgm:cxn modelId="{A9C418D7-8938-4CB7-897D-E0A2CD57A3E4}" type="presParOf" srcId="{C3C36A4A-720C-4F7E-B1A4-EE3E8F48F55D}" destId="{08C36F42-0B88-4308-B524-030B57BC8255}" srcOrd="3" destOrd="0" presId="urn:microsoft.com/office/officeart/2018/2/layout/IconVerticalSolidList"/>
    <dgm:cxn modelId="{D965D8BD-BBEA-4640-BBD1-68CAC04E564B}" type="presParOf" srcId="{F8692284-0657-43B8-9C33-6A33CD030B7F}" destId="{320F5F97-5BA6-4E88-82E7-53B8F96A0E7C}" srcOrd="3" destOrd="0" presId="urn:microsoft.com/office/officeart/2018/2/layout/IconVerticalSolidList"/>
    <dgm:cxn modelId="{BE851201-51FE-453A-A395-FFF41C3224F4}" type="presParOf" srcId="{F8692284-0657-43B8-9C33-6A33CD030B7F}" destId="{CA57AA08-8DAC-492D-8877-1C69F7CF84D5}" srcOrd="4" destOrd="0" presId="urn:microsoft.com/office/officeart/2018/2/layout/IconVerticalSolidList"/>
    <dgm:cxn modelId="{C744E43B-B631-4BC7-AE32-9578DBC0DCE1}" type="presParOf" srcId="{CA57AA08-8DAC-492D-8877-1C69F7CF84D5}" destId="{EF11BE37-94A4-4C4C-A5A0-28CE6D227E01}" srcOrd="0" destOrd="0" presId="urn:microsoft.com/office/officeart/2018/2/layout/IconVerticalSolidList"/>
    <dgm:cxn modelId="{A0685AA8-E0D6-4733-9961-EE5E21415D0D}" type="presParOf" srcId="{CA57AA08-8DAC-492D-8877-1C69F7CF84D5}" destId="{3FF07B38-09B6-4915-88BE-E5C7D8CD4112}" srcOrd="1" destOrd="0" presId="urn:microsoft.com/office/officeart/2018/2/layout/IconVerticalSolidList"/>
    <dgm:cxn modelId="{1C065CFF-2CF8-4260-8722-7978DFED8530}" type="presParOf" srcId="{CA57AA08-8DAC-492D-8877-1C69F7CF84D5}" destId="{5F9B7674-492C-47F2-A254-D41B0644196A}" srcOrd="2" destOrd="0" presId="urn:microsoft.com/office/officeart/2018/2/layout/IconVerticalSolidList"/>
    <dgm:cxn modelId="{EBEF7077-728A-4D25-88CE-25E5CBBB24B8}" type="presParOf" srcId="{CA57AA08-8DAC-492D-8877-1C69F7CF84D5}" destId="{F38934BB-AF59-42E1-A2D5-414822BBED22}" srcOrd="3" destOrd="0" presId="urn:microsoft.com/office/officeart/2018/2/layout/IconVerticalSolidList"/>
    <dgm:cxn modelId="{07A948DF-C58C-46B9-A58F-3BF2F0BEF6E7}" type="presParOf" srcId="{F8692284-0657-43B8-9C33-6A33CD030B7F}" destId="{D02BF3F0-A219-4572-A810-EA731B7F76D6}" srcOrd="5" destOrd="0" presId="urn:microsoft.com/office/officeart/2018/2/layout/IconVerticalSolidList"/>
    <dgm:cxn modelId="{E18BE201-5571-4638-A477-1AEF06FC2D37}" type="presParOf" srcId="{F8692284-0657-43B8-9C33-6A33CD030B7F}" destId="{A82650A8-C412-4258-AA58-BB885D28FA53}" srcOrd="6" destOrd="0" presId="urn:microsoft.com/office/officeart/2018/2/layout/IconVerticalSolidList"/>
    <dgm:cxn modelId="{A9D7D231-ACB9-46F7-9144-757FC1185BD8}" type="presParOf" srcId="{A82650A8-C412-4258-AA58-BB885D28FA53}" destId="{1560555D-1F26-4CF1-A349-DFBA19B716DE}" srcOrd="0" destOrd="0" presId="urn:microsoft.com/office/officeart/2018/2/layout/IconVerticalSolidList"/>
    <dgm:cxn modelId="{81FF2857-BDE1-4880-9EEF-121C64E71719}" type="presParOf" srcId="{A82650A8-C412-4258-AA58-BB885D28FA53}" destId="{1C2F9A0C-193C-4BF9-9D80-6C02FEC1C072}" srcOrd="1" destOrd="0" presId="urn:microsoft.com/office/officeart/2018/2/layout/IconVerticalSolidList"/>
    <dgm:cxn modelId="{C4CC3E69-B41F-49EF-9473-602011DC6C3C}" type="presParOf" srcId="{A82650A8-C412-4258-AA58-BB885D28FA53}" destId="{7E9C0DEF-1B57-4DBE-B97E-2B827DD7653B}" srcOrd="2" destOrd="0" presId="urn:microsoft.com/office/officeart/2018/2/layout/IconVerticalSolidList"/>
    <dgm:cxn modelId="{79C6BF0D-3F42-4C35-8702-DFA89EFF3976}" type="presParOf" srcId="{A82650A8-C412-4258-AA58-BB885D28FA53}" destId="{2B6BD0BC-DA2D-4685-817F-BFA05F0E0940}" srcOrd="3" destOrd="0" presId="urn:microsoft.com/office/officeart/2018/2/layout/IconVerticalSolidList"/>
    <dgm:cxn modelId="{E8DB3B55-29B5-4B4C-B501-9D8A0E59A1ED}" type="presParOf" srcId="{F8692284-0657-43B8-9C33-6A33CD030B7F}" destId="{82804380-636F-42AA-BED5-27B242436767}" srcOrd="7" destOrd="0" presId="urn:microsoft.com/office/officeart/2018/2/layout/IconVerticalSolidList"/>
    <dgm:cxn modelId="{D10D81DA-9B02-4E72-9242-59FC8C2AB7E0}" type="presParOf" srcId="{F8692284-0657-43B8-9C33-6A33CD030B7F}" destId="{FD48A466-9B65-4C63-B774-CE9492DF53AE}" srcOrd="8" destOrd="0" presId="urn:microsoft.com/office/officeart/2018/2/layout/IconVerticalSolidList"/>
    <dgm:cxn modelId="{CA918248-1E66-41A6-88CF-B0F526E4F0DF}" type="presParOf" srcId="{FD48A466-9B65-4C63-B774-CE9492DF53AE}" destId="{B74F38CF-07AB-46FE-96F6-3C84468737BD}" srcOrd="0" destOrd="0" presId="urn:microsoft.com/office/officeart/2018/2/layout/IconVerticalSolidList"/>
    <dgm:cxn modelId="{B290D782-C320-470F-9EC5-3A11C41354E1}" type="presParOf" srcId="{FD48A466-9B65-4C63-B774-CE9492DF53AE}" destId="{65FD22F9-5ACB-4F45-A30D-1A8B9C45319C}" srcOrd="1" destOrd="0" presId="urn:microsoft.com/office/officeart/2018/2/layout/IconVerticalSolidList"/>
    <dgm:cxn modelId="{654866C2-50CA-458D-A8C8-0D34FEB2C9AC}" type="presParOf" srcId="{FD48A466-9B65-4C63-B774-CE9492DF53AE}" destId="{AD0EA35F-034F-4324-A18C-5DE8D1DA1B1E}" srcOrd="2" destOrd="0" presId="urn:microsoft.com/office/officeart/2018/2/layout/IconVerticalSolidList"/>
    <dgm:cxn modelId="{C5932B03-F149-4FAF-8646-3151F5154734}" type="presParOf" srcId="{FD48A466-9B65-4C63-B774-CE9492DF53AE}" destId="{1FF3EA84-8FA1-4D17-9557-85BA3C90B2B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E0F02AA-550F-4AA8-BE3E-0D72A2582CD1}"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C91EC6E9-5B49-489E-8BD2-FC76D2BBFC9A}">
      <dgm:prSet/>
      <dgm:spPr/>
      <dgm:t>
        <a:bodyPr/>
        <a:lstStyle/>
        <a:p>
          <a:r>
            <a:rPr lang="en-US" b="1"/>
            <a:t>Policing foundations – role, purpose, goals and strategies</a:t>
          </a:r>
          <a:br>
            <a:rPr lang="en-US" b="1"/>
          </a:br>
          <a:endParaRPr lang="en-US"/>
        </a:p>
      </dgm:t>
    </dgm:pt>
    <dgm:pt modelId="{74A59DB3-A1B1-47D3-AA9D-F4971FB6D26B}" type="parTrans" cxnId="{79E6F081-CE53-4036-A4A7-49EEA57CA35E}">
      <dgm:prSet/>
      <dgm:spPr/>
      <dgm:t>
        <a:bodyPr/>
        <a:lstStyle/>
        <a:p>
          <a:endParaRPr lang="en-US"/>
        </a:p>
      </dgm:t>
    </dgm:pt>
    <dgm:pt modelId="{CDDA5546-247D-43D8-A58E-6DE9B96265BA}" type="sibTrans" cxnId="{79E6F081-CE53-4036-A4A7-49EEA57CA35E}">
      <dgm:prSet/>
      <dgm:spPr/>
      <dgm:t>
        <a:bodyPr/>
        <a:lstStyle/>
        <a:p>
          <a:endParaRPr lang="en-US"/>
        </a:p>
      </dgm:t>
    </dgm:pt>
    <dgm:pt modelId="{C69E9085-4BE6-4641-A88E-B099F43BE17A}">
      <dgm:prSet/>
      <dgm:spPr/>
      <dgm:t>
        <a:bodyPr/>
        <a:lstStyle/>
        <a:p>
          <a:r>
            <a:rPr lang="en-US" b="1"/>
            <a:t>Policing history – early policing and development</a:t>
          </a:r>
          <a:endParaRPr lang="en-US"/>
        </a:p>
      </dgm:t>
    </dgm:pt>
    <dgm:pt modelId="{F5E8CEF3-A4F9-4432-8F1D-DD7B090EA173}" type="parTrans" cxnId="{5472AF2A-C603-4B2F-8A5F-55AD2784DF49}">
      <dgm:prSet/>
      <dgm:spPr/>
      <dgm:t>
        <a:bodyPr/>
        <a:lstStyle/>
        <a:p>
          <a:endParaRPr lang="en-US"/>
        </a:p>
      </dgm:t>
    </dgm:pt>
    <dgm:pt modelId="{091CC877-6D62-4558-A6D8-26A8C1246583}" type="sibTrans" cxnId="{5472AF2A-C603-4B2F-8A5F-55AD2784DF49}">
      <dgm:prSet/>
      <dgm:spPr/>
      <dgm:t>
        <a:bodyPr/>
        <a:lstStyle/>
        <a:p>
          <a:endParaRPr lang="en-US"/>
        </a:p>
      </dgm:t>
    </dgm:pt>
    <dgm:pt modelId="{D8DD812A-99A9-4944-BCD8-5553813C175C}">
      <dgm:prSet/>
      <dgm:spPr/>
      <dgm:t>
        <a:bodyPr/>
        <a:lstStyle/>
        <a:p>
          <a:r>
            <a:rPr lang="en-US" b="1"/>
            <a:t>Police and society – impact, collaboration and change</a:t>
          </a:r>
          <a:br>
            <a:rPr lang="en-US" b="1"/>
          </a:br>
          <a:endParaRPr lang="en-US"/>
        </a:p>
      </dgm:t>
    </dgm:pt>
    <dgm:pt modelId="{64D17203-B82D-4CB5-A490-AF4D27E42E9B}" type="parTrans" cxnId="{F30793C0-1D55-4268-956E-14BF6CB978D3}">
      <dgm:prSet/>
      <dgm:spPr/>
      <dgm:t>
        <a:bodyPr/>
        <a:lstStyle/>
        <a:p>
          <a:endParaRPr lang="en-US"/>
        </a:p>
      </dgm:t>
    </dgm:pt>
    <dgm:pt modelId="{206FC102-0CEC-4A0E-88E8-CC6CAEE1D78B}" type="sibTrans" cxnId="{F30793C0-1D55-4268-956E-14BF6CB978D3}">
      <dgm:prSet/>
      <dgm:spPr/>
      <dgm:t>
        <a:bodyPr/>
        <a:lstStyle/>
        <a:p>
          <a:endParaRPr lang="en-US"/>
        </a:p>
      </dgm:t>
    </dgm:pt>
    <dgm:pt modelId="{CF5F53CE-B08D-4471-A0CE-2E8BA8D7E910}">
      <dgm:prSet/>
      <dgm:spPr/>
      <dgm:t>
        <a:bodyPr/>
        <a:lstStyle/>
        <a:p>
          <a:r>
            <a:rPr lang="en-US" b="1"/>
            <a:t>Police strategies – developments, improvements and investigations</a:t>
          </a:r>
          <a:br>
            <a:rPr lang="en-US" b="1"/>
          </a:br>
          <a:endParaRPr lang="en-US"/>
        </a:p>
      </dgm:t>
    </dgm:pt>
    <dgm:pt modelId="{DC0411D5-700F-4E46-A9EB-FF461860F0B2}" type="parTrans" cxnId="{0FA5E8ED-3D6F-441F-969F-766F9DFD22BE}">
      <dgm:prSet/>
      <dgm:spPr/>
      <dgm:t>
        <a:bodyPr/>
        <a:lstStyle/>
        <a:p>
          <a:endParaRPr lang="en-US"/>
        </a:p>
      </dgm:t>
    </dgm:pt>
    <dgm:pt modelId="{FECEAFF8-1908-4F23-853E-87F5A8C19DFB}" type="sibTrans" cxnId="{0FA5E8ED-3D6F-441F-969F-766F9DFD22BE}">
      <dgm:prSet/>
      <dgm:spPr/>
      <dgm:t>
        <a:bodyPr/>
        <a:lstStyle/>
        <a:p>
          <a:endParaRPr lang="en-US"/>
        </a:p>
      </dgm:t>
    </dgm:pt>
    <dgm:pt modelId="{B68AF0AC-4681-4854-8D24-06E9108EA15F}">
      <dgm:prSet/>
      <dgm:spPr/>
      <dgm:t>
        <a:bodyPr/>
        <a:lstStyle/>
        <a:p>
          <a:r>
            <a:rPr lang="en-US" b="1"/>
            <a:t>Police administration – </a:t>
          </a:r>
          <a:r>
            <a:rPr lang="en-GB" b="1"/>
            <a:t>Organisational</a:t>
          </a:r>
          <a:r>
            <a:rPr lang="en-US" b="1"/>
            <a:t> change</a:t>
          </a:r>
          <a:endParaRPr lang="en-US"/>
        </a:p>
      </dgm:t>
    </dgm:pt>
    <dgm:pt modelId="{F11E26F9-0154-4ACC-83CC-7EEB413E5659}" type="parTrans" cxnId="{18464B93-47E1-4313-8629-D2456EE336FC}">
      <dgm:prSet/>
      <dgm:spPr/>
      <dgm:t>
        <a:bodyPr/>
        <a:lstStyle/>
        <a:p>
          <a:endParaRPr lang="en-US"/>
        </a:p>
      </dgm:t>
    </dgm:pt>
    <dgm:pt modelId="{8E08859B-2B9D-4E3D-B42F-948FAB7D7308}" type="sibTrans" cxnId="{18464B93-47E1-4313-8629-D2456EE336FC}">
      <dgm:prSet/>
      <dgm:spPr/>
      <dgm:t>
        <a:bodyPr/>
        <a:lstStyle/>
        <a:p>
          <a:endParaRPr lang="en-US"/>
        </a:p>
      </dgm:t>
    </dgm:pt>
    <dgm:pt modelId="{1DAC6503-AE2C-42FC-A68D-D58F4D28B073}">
      <dgm:prSet/>
      <dgm:spPr/>
      <dgm:t>
        <a:bodyPr/>
        <a:lstStyle/>
        <a:p>
          <a:r>
            <a:rPr lang="en-US" b="1"/>
            <a:t>Procedural Justice – social division/class/race/gender</a:t>
          </a:r>
          <a:br>
            <a:rPr lang="en-US" b="1"/>
          </a:br>
          <a:br>
            <a:rPr lang="en-US" b="1"/>
          </a:br>
          <a:endParaRPr lang="en-US"/>
        </a:p>
      </dgm:t>
    </dgm:pt>
    <dgm:pt modelId="{74ACC367-0DA7-47AC-BFF1-66B0D5E87372}" type="parTrans" cxnId="{B295FD5A-A25E-44DE-B161-132244027D18}">
      <dgm:prSet/>
      <dgm:spPr/>
      <dgm:t>
        <a:bodyPr/>
        <a:lstStyle/>
        <a:p>
          <a:endParaRPr lang="en-US"/>
        </a:p>
      </dgm:t>
    </dgm:pt>
    <dgm:pt modelId="{617695F6-3DA8-4AA0-BEBE-0E3FC9CECF0A}" type="sibTrans" cxnId="{B295FD5A-A25E-44DE-B161-132244027D18}">
      <dgm:prSet/>
      <dgm:spPr/>
      <dgm:t>
        <a:bodyPr/>
        <a:lstStyle/>
        <a:p>
          <a:endParaRPr lang="en-US"/>
        </a:p>
      </dgm:t>
    </dgm:pt>
    <dgm:pt modelId="{4FD7A469-3B55-4FF6-A90B-26F11B6F89C1}" type="pres">
      <dgm:prSet presAssocID="{0E0F02AA-550F-4AA8-BE3E-0D72A2582CD1}" presName="Name0" presStyleCnt="0">
        <dgm:presLayoutVars>
          <dgm:dir/>
          <dgm:resizeHandles val="exact"/>
        </dgm:presLayoutVars>
      </dgm:prSet>
      <dgm:spPr/>
    </dgm:pt>
    <dgm:pt modelId="{B16D8606-C422-4362-86CF-3FF67ADBA8E2}" type="pres">
      <dgm:prSet presAssocID="{C91EC6E9-5B49-489E-8BD2-FC76D2BBFC9A}" presName="node" presStyleLbl="node1" presStyleIdx="0" presStyleCnt="6">
        <dgm:presLayoutVars>
          <dgm:bulletEnabled val="1"/>
        </dgm:presLayoutVars>
      </dgm:prSet>
      <dgm:spPr/>
    </dgm:pt>
    <dgm:pt modelId="{AE9C3F27-3669-4580-AD6B-A193FF6F749F}" type="pres">
      <dgm:prSet presAssocID="{CDDA5546-247D-43D8-A58E-6DE9B96265BA}" presName="sibTrans" presStyleLbl="sibTrans1D1" presStyleIdx="0" presStyleCnt="5"/>
      <dgm:spPr/>
    </dgm:pt>
    <dgm:pt modelId="{0856F8AA-A72F-4D53-921B-974B7DFD207D}" type="pres">
      <dgm:prSet presAssocID="{CDDA5546-247D-43D8-A58E-6DE9B96265BA}" presName="connectorText" presStyleLbl="sibTrans1D1" presStyleIdx="0" presStyleCnt="5"/>
      <dgm:spPr/>
    </dgm:pt>
    <dgm:pt modelId="{666C10EB-C437-4C6C-9A4B-61C583FA698B}" type="pres">
      <dgm:prSet presAssocID="{C69E9085-4BE6-4641-A88E-B099F43BE17A}" presName="node" presStyleLbl="node1" presStyleIdx="1" presStyleCnt="6">
        <dgm:presLayoutVars>
          <dgm:bulletEnabled val="1"/>
        </dgm:presLayoutVars>
      </dgm:prSet>
      <dgm:spPr/>
    </dgm:pt>
    <dgm:pt modelId="{5F5C5CA2-BC70-46AD-ACF4-E83827DAF813}" type="pres">
      <dgm:prSet presAssocID="{091CC877-6D62-4558-A6D8-26A8C1246583}" presName="sibTrans" presStyleLbl="sibTrans1D1" presStyleIdx="1" presStyleCnt="5"/>
      <dgm:spPr/>
    </dgm:pt>
    <dgm:pt modelId="{FADE41C6-7929-45CB-BA61-229DDA51E2BA}" type="pres">
      <dgm:prSet presAssocID="{091CC877-6D62-4558-A6D8-26A8C1246583}" presName="connectorText" presStyleLbl="sibTrans1D1" presStyleIdx="1" presStyleCnt="5"/>
      <dgm:spPr/>
    </dgm:pt>
    <dgm:pt modelId="{1CF945AC-1CF4-472C-B931-82555EB25F8E}" type="pres">
      <dgm:prSet presAssocID="{D8DD812A-99A9-4944-BCD8-5553813C175C}" presName="node" presStyleLbl="node1" presStyleIdx="2" presStyleCnt="6">
        <dgm:presLayoutVars>
          <dgm:bulletEnabled val="1"/>
        </dgm:presLayoutVars>
      </dgm:prSet>
      <dgm:spPr/>
    </dgm:pt>
    <dgm:pt modelId="{1972B3A4-D0BA-42BB-A87D-D58624CF71F4}" type="pres">
      <dgm:prSet presAssocID="{206FC102-0CEC-4A0E-88E8-CC6CAEE1D78B}" presName="sibTrans" presStyleLbl="sibTrans1D1" presStyleIdx="2" presStyleCnt="5"/>
      <dgm:spPr/>
    </dgm:pt>
    <dgm:pt modelId="{9E128F8E-FF57-4034-ACC8-20043A2E5726}" type="pres">
      <dgm:prSet presAssocID="{206FC102-0CEC-4A0E-88E8-CC6CAEE1D78B}" presName="connectorText" presStyleLbl="sibTrans1D1" presStyleIdx="2" presStyleCnt="5"/>
      <dgm:spPr/>
    </dgm:pt>
    <dgm:pt modelId="{3E19FDF2-CF91-4C7C-A896-7E1D134C6567}" type="pres">
      <dgm:prSet presAssocID="{CF5F53CE-B08D-4471-A0CE-2E8BA8D7E910}" presName="node" presStyleLbl="node1" presStyleIdx="3" presStyleCnt="6">
        <dgm:presLayoutVars>
          <dgm:bulletEnabled val="1"/>
        </dgm:presLayoutVars>
      </dgm:prSet>
      <dgm:spPr/>
    </dgm:pt>
    <dgm:pt modelId="{E365DF47-AA5A-4343-8DA7-15EF20CF6961}" type="pres">
      <dgm:prSet presAssocID="{FECEAFF8-1908-4F23-853E-87F5A8C19DFB}" presName="sibTrans" presStyleLbl="sibTrans1D1" presStyleIdx="3" presStyleCnt="5"/>
      <dgm:spPr/>
    </dgm:pt>
    <dgm:pt modelId="{15AFD41B-5179-4DD2-BFE8-A5241A9ACB0F}" type="pres">
      <dgm:prSet presAssocID="{FECEAFF8-1908-4F23-853E-87F5A8C19DFB}" presName="connectorText" presStyleLbl="sibTrans1D1" presStyleIdx="3" presStyleCnt="5"/>
      <dgm:spPr/>
    </dgm:pt>
    <dgm:pt modelId="{FCE0E273-FCF8-463C-AA2B-660C6B2D3980}" type="pres">
      <dgm:prSet presAssocID="{B68AF0AC-4681-4854-8D24-06E9108EA15F}" presName="node" presStyleLbl="node1" presStyleIdx="4" presStyleCnt="6">
        <dgm:presLayoutVars>
          <dgm:bulletEnabled val="1"/>
        </dgm:presLayoutVars>
      </dgm:prSet>
      <dgm:spPr/>
    </dgm:pt>
    <dgm:pt modelId="{81A289AE-E88F-4622-8292-D2D366799426}" type="pres">
      <dgm:prSet presAssocID="{8E08859B-2B9D-4E3D-B42F-948FAB7D7308}" presName="sibTrans" presStyleLbl="sibTrans1D1" presStyleIdx="4" presStyleCnt="5"/>
      <dgm:spPr/>
    </dgm:pt>
    <dgm:pt modelId="{D5AEF171-3796-46E0-B3C6-8C7D92E9C463}" type="pres">
      <dgm:prSet presAssocID="{8E08859B-2B9D-4E3D-B42F-948FAB7D7308}" presName="connectorText" presStyleLbl="sibTrans1D1" presStyleIdx="4" presStyleCnt="5"/>
      <dgm:spPr/>
    </dgm:pt>
    <dgm:pt modelId="{CEEFA56A-46B9-4C4F-8272-55771B2A211A}" type="pres">
      <dgm:prSet presAssocID="{1DAC6503-AE2C-42FC-A68D-D58F4D28B073}" presName="node" presStyleLbl="node1" presStyleIdx="5" presStyleCnt="6">
        <dgm:presLayoutVars>
          <dgm:bulletEnabled val="1"/>
        </dgm:presLayoutVars>
      </dgm:prSet>
      <dgm:spPr/>
    </dgm:pt>
  </dgm:ptLst>
  <dgm:cxnLst>
    <dgm:cxn modelId="{8FFCC318-9B24-487D-85FD-ED8C40AF62F7}" type="presOf" srcId="{206FC102-0CEC-4A0E-88E8-CC6CAEE1D78B}" destId="{1972B3A4-D0BA-42BB-A87D-D58624CF71F4}" srcOrd="0" destOrd="0" presId="urn:microsoft.com/office/officeart/2016/7/layout/RepeatingBendingProcessNew"/>
    <dgm:cxn modelId="{20AB6225-C3EE-4440-BB8D-BB4C24C7DCC9}" type="presOf" srcId="{091CC877-6D62-4558-A6D8-26A8C1246583}" destId="{5F5C5CA2-BC70-46AD-ACF4-E83827DAF813}" srcOrd="0" destOrd="0" presId="urn:microsoft.com/office/officeart/2016/7/layout/RepeatingBendingProcessNew"/>
    <dgm:cxn modelId="{5472AF2A-C603-4B2F-8A5F-55AD2784DF49}" srcId="{0E0F02AA-550F-4AA8-BE3E-0D72A2582CD1}" destId="{C69E9085-4BE6-4641-A88E-B099F43BE17A}" srcOrd="1" destOrd="0" parTransId="{F5E8CEF3-A4F9-4432-8F1D-DD7B090EA173}" sibTransId="{091CC877-6D62-4558-A6D8-26A8C1246583}"/>
    <dgm:cxn modelId="{2FF1C338-EB32-4172-B61A-3CAA45C1787E}" type="presOf" srcId="{CDDA5546-247D-43D8-A58E-6DE9B96265BA}" destId="{0856F8AA-A72F-4D53-921B-974B7DFD207D}" srcOrd="1" destOrd="0" presId="urn:microsoft.com/office/officeart/2016/7/layout/RepeatingBendingProcessNew"/>
    <dgm:cxn modelId="{9AC6A740-251F-44EA-B6FE-43C9CC6D0B6C}" type="presOf" srcId="{CDDA5546-247D-43D8-A58E-6DE9B96265BA}" destId="{AE9C3F27-3669-4580-AD6B-A193FF6F749F}" srcOrd="0" destOrd="0" presId="urn:microsoft.com/office/officeart/2016/7/layout/RepeatingBendingProcessNew"/>
    <dgm:cxn modelId="{B260C961-F40F-4A6D-B1A7-9EDDE68517ED}" type="presOf" srcId="{8E08859B-2B9D-4E3D-B42F-948FAB7D7308}" destId="{81A289AE-E88F-4622-8292-D2D366799426}" srcOrd="0" destOrd="0" presId="urn:microsoft.com/office/officeart/2016/7/layout/RepeatingBendingProcessNew"/>
    <dgm:cxn modelId="{64C0E444-5E6E-4B78-B6DC-9889C1719BA7}" type="presOf" srcId="{0E0F02AA-550F-4AA8-BE3E-0D72A2582CD1}" destId="{4FD7A469-3B55-4FF6-A90B-26F11B6F89C1}" srcOrd="0" destOrd="0" presId="urn:microsoft.com/office/officeart/2016/7/layout/RepeatingBendingProcessNew"/>
    <dgm:cxn modelId="{60CCCE46-72F4-4913-AD17-D4B2D6F8498E}" type="presOf" srcId="{FECEAFF8-1908-4F23-853E-87F5A8C19DFB}" destId="{15AFD41B-5179-4DD2-BFE8-A5241A9ACB0F}" srcOrd="1" destOrd="0" presId="urn:microsoft.com/office/officeart/2016/7/layout/RepeatingBendingProcessNew"/>
    <dgm:cxn modelId="{B4D4CA74-424D-4E4E-A1A2-1BF04953D9A3}" type="presOf" srcId="{C91EC6E9-5B49-489E-8BD2-FC76D2BBFC9A}" destId="{B16D8606-C422-4362-86CF-3FF67ADBA8E2}" srcOrd="0" destOrd="0" presId="urn:microsoft.com/office/officeart/2016/7/layout/RepeatingBendingProcessNew"/>
    <dgm:cxn modelId="{B295FD5A-A25E-44DE-B161-132244027D18}" srcId="{0E0F02AA-550F-4AA8-BE3E-0D72A2582CD1}" destId="{1DAC6503-AE2C-42FC-A68D-D58F4D28B073}" srcOrd="5" destOrd="0" parTransId="{74ACC367-0DA7-47AC-BFF1-66B0D5E87372}" sibTransId="{617695F6-3DA8-4AA0-BEBE-0E3FC9CECF0A}"/>
    <dgm:cxn modelId="{478B597B-03FE-44B6-BB79-CE19A1B22EFD}" type="presOf" srcId="{1DAC6503-AE2C-42FC-A68D-D58F4D28B073}" destId="{CEEFA56A-46B9-4C4F-8272-55771B2A211A}" srcOrd="0" destOrd="0" presId="urn:microsoft.com/office/officeart/2016/7/layout/RepeatingBendingProcessNew"/>
    <dgm:cxn modelId="{79E6F081-CE53-4036-A4A7-49EEA57CA35E}" srcId="{0E0F02AA-550F-4AA8-BE3E-0D72A2582CD1}" destId="{C91EC6E9-5B49-489E-8BD2-FC76D2BBFC9A}" srcOrd="0" destOrd="0" parTransId="{74A59DB3-A1B1-47D3-AA9D-F4971FB6D26B}" sibTransId="{CDDA5546-247D-43D8-A58E-6DE9B96265BA}"/>
    <dgm:cxn modelId="{05789A82-6A0A-4663-A17B-0C729929363D}" type="presOf" srcId="{FECEAFF8-1908-4F23-853E-87F5A8C19DFB}" destId="{E365DF47-AA5A-4343-8DA7-15EF20CF6961}" srcOrd="0" destOrd="0" presId="urn:microsoft.com/office/officeart/2016/7/layout/RepeatingBendingProcessNew"/>
    <dgm:cxn modelId="{B2490186-63B8-4B11-B24E-71D93F0642F9}" type="presOf" srcId="{D8DD812A-99A9-4944-BCD8-5553813C175C}" destId="{1CF945AC-1CF4-472C-B931-82555EB25F8E}" srcOrd="0" destOrd="0" presId="urn:microsoft.com/office/officeart/2016/7/layout/RepeatingBendingProcessNew"/>
    <dgm:cxn modelId="{9A7B608D-8B9F-4973-A5C8-1534640BA521}" type="presOf" srcId="{B68AF0AC-4681-4854-8D24-06E9108EA15F}" destId="{FCE0E273-FCF8-463C-AA2B-660C6B2D3980}" srcOrd="0" destOrd="0" presId="urn:microsoft.com/office/officeart/2016/7/layout/RepeatingBendingProcessNew"/>
    <dgm:cxn modelId="{B799E690-A6ED-484B-B095-55CEAA0D4879}" type="presOf" srcId="{8E08859B-2B9D-4E3D-B42F-948FAB7D7308}" destId="{D5AEF171-3796-46E0-B3C6-8C7D92E9C463}" srcOrd="1" destOrd="0" presId="urn:microsoft.com/office/officeart/2016/7/layout/RepeatingBendingProcessNew"/>
    <dgm:cxn modelId="{18464B93-47E1-4313-8629-D2456EE336FC}" srcId="{0E0F02AA-550F-4AA8-BE3E-0D72A2582CD1}" destId="{B68AF0AC-4681-4854-8D24-06E9108EA15F}" srcOrd="4" destOrd="0" parTransId="{F11E26F9-0154-4ACC-83CC-7EEB413E5659}" sibTransId="{8E08859B-2B9D-4E3D-B42F-948FAB7D7308}"/>
    <dgm:cxn modelId="{61C970A9-8506-4E42-92D0-21F900ECB6DA}" type="presOf" srcId="{CF5F53CE-B08D-4471-A0CE-2E8BA8D7E910}" destId="{3E19FDF2-CF91-4C7C-A896-7E1D134C6567}" srcOrd="0" destOrd="0" presId="urn:microsoft.com/office/officeart/2016/7/layout/RepeatingBendingProcessNew"/>
    <dgm:cxn modelId="{F30793C0-1D55-4268-956E-14BF6CB978D3}" srcId="{0E0F02AA-550F-4AA8-BE3E-0D72A2582CD1}" destId="{D8DD812A-99A9-4944-BCD8-5553813C175C}" srcOrd="2" destOrd="0" parTransId="{64D17203-B82D-4CB5-A490-AF4D27E42E9B}" sibTransId="{206FC102-0CEC-4A0E-88E8-CC6CAEE1D78B}"/>
    <dgm:cxn modelId="{0AF525C7-7F30-44A7-BFC2-FB5983764404}" type="presOf" srcId="{C69E9085-4BE6-4641-A88E-B099F43BE17A}" destId="{666C10EB-C437-4C6C-9A4B-61C583FA698B}" srcOrd="0" destOrd="0" presId="urn:microsoft.com/office/officeart/2016/7/layout/RepeatingBendingProcessNew"/>
    <dgm:cxn modelId="{FFBB39C8-BD31-4655-8B94-D5C63E3FF764}" type="presOf" srcId="{091CC877-6D62-4558-A6D8-26A8C1246583}" destId="{FADE41C6-7929-45CB-BA61-229DDA51E2BA}" srcOrd="1" destOrd="0" presId="urn:microsoft.com/office/officeart/2016/7/layout/RepeatingBendingProcessNew"/>
    <dgm:cxn modelId="{0FA5E8ED-3D6F-441F-969F-766F9DFD22BE}" srcId="{0E0F02AA-550F-4AA8-BE3E-0D72A2582CD1}" destId="{CF5F53CE-B08D-4471-A0CE-2E8BA8D7E910}" srcOrd="3" destOrd="0" parTransId="{DC0411D5-700F-4E46-A9EB-FF461860F0B2}" sibTransId="{FECEAFF8-1908-4F23-853E-87F5A8C19DFB}"/>
    <dgm:cxn modelId="{284A18F3-9772-4AF3-984B-4F092EA8C1E0}" type="presOf" srcId="{206FC102-0CEC-4A0E-88E8-CC6CAEE1D78B}" destId="{9E128F8E-FF57-4034-ACC8-20043A2E5726}" srcOrd="1" destOrd="0" presId="urn:microsoft.com/office/officeart/2016/7/layout/RepeatingBendingProcessNew"/>
    <dgm:cxn modelId="{9BFD33F0-ECB7-43F3-A9C7-40CFE6F6A08E}" type="presParOf" srcId="{4FD7A469-3B55-4FF6-A90B-26F11B6F89C1}" destId="{B16D8606-C422-4362-86CF-3FF67ADBA8E2}" srcOrd="0" destOrd="0" presId="urn:microsoft.com/office/officeart/2016/7/layout/RepeatingBendingProcessNew"/>
    <dgm:cxn modelId="{8A25A927-AFF1-42A1-8F8D-779D66951CB8}" type="presParOf" srcId="{4FD7A469-3B55-4FF6-A90B-26F11B6F89C1}" destId="{AE9C3F27-3669-4580-AD6B-A193FF6F749F}" srcOrd="1" destOrd="0" presId="urn:microsoft.com/office/officeart/2016/7/layout/RepeatingBendingProcessNew"/>
    <dgm:cxn modelId="{ED944163-7C30-4CB3-929A-77AB7D0617A4}" type="presParOf" srcId="{AE9C3F27-3669-4580-AD6B-A193FF6F749F}" destId="{0856F8AA-A72F-4D53-921B-974B7DFD207D}" srcOrd="0" destOrd="0" presId="urn:microsoft.com/office/officeart/2016/7/layout/RepeatingBendingProcessNew"/>
    <dgm:cxn modelId="{3CFA114A-28E6-4B63-A3AF-387A4B13DD95}" type="presParOf" srcId="{4FD7A469-3B55-4FF6-A90B-26F11B6F89C1}" destId="{666C10EB-C437-4C6C-9A4B-61C583FA698B}" srcOrd="2" destOrd="0" presId="urn:microsoft.com/office/officeart/2016/7/layout/RepeatingBendingProcessNew"/>
    <dgm:cxn modelId="{10F66CC6-1503-4393-987A-900DBDD71FC1}" type="presParOf" srcId="{4FD7A469-3B55-4FF6-A90B-26F11B6F89C1}" destId="{5F5C5CA2-BC70-46AD-ACF4-E83827DAF813}" srcOrd="3" destOrd="0" presId="urn:microsoft.com/office/officeart/2016/7/layout/RepeatingBendingProcessNew"/>
    <dgm:cxn modelId="{B6A729BC-8501-4645-BEC7-4BE5E09B703A}" type="presParOf" srcId="{5F5C5CA2-BC70-46AD-ACF4-E83827DAF813}" destId="{FADE41C6-7929-45CB-BA61-229DDA51E2BA}" srcOrd="0" destOrd="0" presId="urn:microsoft.com/office/officeart/2016/7/layout/RepeatingBendingProcessNew"/>
    <dgm:cxn modelId="{F68BC7F3-1C08-4C08-BC51-8C7AFA2B2B82}" type="presParOf" srcId="{4FD7A469-3B55-4FF6-A90B-26F11B6F89C1}" destId="{1CF945AC-1CF4-472C-B931-82555EB25F8E}" srcOrd="4" destOrd="0" presId="urn:microsoft.com/office/officeart/2016/7/layout/RepeatingBendingProcessNew"/>
    <dgm:cxn modelId="{EB288031-B972-4E8D-829E-14CF658DDE53}" type="presParOf" srcId="{4FD7A469-3B55-4FF6-A90B-26F11B6F89C1}" destId="{1972B3A4-D0BA-42BB-A87D-D58624CF71F4}" srcOrd="5" destOrd="0" presId="urn:microsoft.com/office/officeart/2016/7/layout/RepeatingBendingProcessNew"/>
    <dgm:cxn modelId="{451A94A1-24FF-47EC-A974-C633ECE93A5C}" type="presParOf" srcId="{1972B3A4-D0BA-42BB-A87D-D58624CF71F4}" destId="{9E128F8E-FF57-4034-ACC8-20043A2E5726}" srcOrd="0" destOrd="0" presId="urn:microsoft.com/office/officeart/2016/7/layout/RepeatingBendingProcessNew"/>
    <dgm:cxn modelId="{7C023C58-487A-457E-80A2-9404F1A2B957}" type="presParOf" srcId="{4FD7A469-3B55-4FF6-A90B-26F11B6F89C1}" destId="{3E19FDF2-CF91-4C7C-A896-7E1D134C6567}" srcOrd="6" destOrd="0" presId="urn:microsoft.com/office/officeart/2016/7/layout/RepeatingBendingProcessNew"/>
    <dgm:cxn modelId="{9B925826-5339-4A4C-B4CD-C9829881A631}" type="presParOf" srcId="{4FD7A469-3B55-4FF6-A90B-26F11B6F89C1}" destId="{E365DF47-AA5A-4343-8DA7-15EF20CF6961}" srcOrd="7" destOrd="0" presId="urn:microsoft.com/office/officeart/2016/7/layout/RepeatingBendingProcessNew"/>
    <dgm:cxn modelId="{297CFDB7-DE81-4488-A69D-B9F501FE4C5B}" type="presParOf" srcId="{E365DF47-AA5A-4343-8DA7-15EF20CF6961}" destId="{15AFD41B-5179-4DD2-BFE8-A5241A9ACB0F}" srcOrd="0" destOrd="0" presId="urn:microsoft.com/office/officeart/2016/7/layout/RepeatingBendingProcessNew"/>
    <dgm:cxn modelId="{819B637C-A2A1-4F3B-BFD2-9029C5BA1626}" type="presParOf" srcId="{4FD7A469-3B55-4FF6-A90B-26F11B6F89C1}" destId="{FCE0E273-FCF8-463C-AA2B-660C6B2D3980}" srcOrd="8" destOrd="0" presId="urn:microsoft.com/office/officeart/2016/7/layout/RepeatingBendingProcessNew"/>
    <dgm:cxn modelId="{5E6C6B32-3E45-41E0-90B9-CF6FC57484D2}" type="presParOf" srcId="{4FD7A469-3B55-4FF6-A90B-26F11B6F89C1}" destId="{81A289AE-E88F-4622-8292-D2D366799426}" srcOrd="9" destOrd="0" presId="urn:microsoft.com/office/officeart/2016/7/layout/RepeatingBendingProcessNew"/>
    <dgm:cxn modelId="{93D8ACCD-0E20-47D7-A812-2B138B5FFF38}" type="presParOf" srcId="{81A289AE-E88F-4622-8292-D2D366799426}" destId="{D5AEF171-3796-46E0-B3C6-8C7D92E9C463}" srcOrd="0" destOrd="0" presId="urn:microsoft.com/office/officeart/2016/7/layout/RepeatingBendingProcessNew"/>
    <dgm:cxn modelId="{05C83250-1618-442E-8D8B-92D5D097E3FB}" type="presParOf" srcId="{4FD7A469-3B55-4FF6-A90B-26F11B6F89C1}" destId="{CEEFA56A-46B9-4C4F-8272-55771B2A211A}"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4F9646-8A0F-4B10-8242-36E3B9D43011}">
      <dsp:nvSpPr>
        <dsp:cNvPr id="0" name=""/>
        <dsp:cNvSpPr/>
      </dsp:nvSpPr>
      <dsp:spPr>
        <a:xfrm>
          <a:off x="0" y="93057"/>
          <a:ext cx="3005666" cy="180339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Introduction to the module</a:t>
          </a:r>
          <a:endParaRPr lang="en-US" sz="3800" kern="1200"/>
        </a:p>
      </dsp:txBody>
      <dsp:txXfrm>
        <a:off x="0" y="93057"/>
        <a:ext cx="3005666" cy="1803399"/>
      </dsp:txXfrm>
    </dsp:sp>
    <dsp:sp modelId="{847191B1-8280-4344-8F6B-68F27B659DF3}">
      <dsp:nvSpPr>
        <dsp:cNvPr id="0" name=""/>
        <dsp:cNvSpPr/>
      </dsp:nvSpPr>
      <dsp:spPr>
        <a:xfrm>
          <a:off x="3306233" y="93057"/>
          <a:ext cx="3005666" cy="1803399"/>
        </a:xfrm>
        <a:prstGeom prst="rect">
          <a:avLst/>
        </a:prstGeom>
        <a:solidFill>
          <a:schemeClr val="accent2">
            <a:hueOff val="-2630782"/>
            <a:satOff val="-10400"/>
            <a:lumOff val="-509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Assessments</a:t>
          </a:r>
          <a:endParaRPr lang="en-US" sz="3800" kern="1200"/>
        </a:p>
      </dsp:txBody>
      <dsp:txXfrm>
        <a:off x="3306233" y="93057"/>
        <a:ext cx="3005666" cy="1803399"/>
      </dsp:txXfrm>
    </dsp:sp>
    <dsp:sp modelId="{32A0C1E7-6E9F-47AB-806D-8D76832D98DE}">
      <dsp:nvSpPr>
        <dsp:cNvPr id="0" name=""/>
        <dsp:cNvSpPr/>
      </dsp:nvSpPr>
      <dsp:spPr>
        <a:xfrm>
          <a:off x="6612466" y="93057"/>
          <a:ext cx="3005666" cy="1803399"/>
        </a:xfrm>
        <a:prstGeom prst="rect">
          <a:avLst/>
        </a:prstGeom>
        <a:solidFill>
          <a:schemeClr val="accent2">
            <a:hueOff val="-5261564"/>
            <a:satOff val="-20800"/>
            <a:lumOff val="-1019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Reading lists</a:t>
          </a:r>
          <a:endParaRPr lang="en-US" sz="3800" kern="1200"/>
        </a:p>
      </dsp:txBody>
      <dsp:txXfrm>
        <a:off x="6612466" y="93057"/>
        <a:ext cx="3005666" cy="1803399"/>
      </dsp:txXfrm>
    </dsp:sp>
    <dsp:sp modelId="{D9E9B54D-60C6-4A2B-9DA3-F52B729FF127}">
      <dsp:nvSpPr>
        <dsp:cNvPr id="0" name=""/>
        <dsp:cNvSpPr/>
      </dsp:nvSpPr>
      <dsp:spPr>
        <a:xfrm>
          <a:off x="0" y="2197024"/>
          <a:ext cx="3005666" cy="1803399"/>
        </a:xfrm>
        <a:prstGeom prst="rect">
          <a:avLst/>
        </a:prstGeom>
        <a:solidFill>
          <a:schemeClr val="accent2">
            <a:hueOff val="-7892346"/>
            <a:satOff val="-31200"/>
            <a:lumOff val="-1529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Explaining crime- the theories</a:t>
          </a:r>
          <a:endParaRPr lang="en-US" sz="3800" kern="1200"/>
        </a:p>
      </dsp:txBody>
      <dsp:txXfrm>
        <a:off x="0" y="2197024"/>
        <a:ext cx="3005666" cy="1803399"/>
      </dsp:txXfrm>
    </dsp:sp>
    <dsp:sp modelId="{C194F0DF-A25E-4BE0-AB39-601F1D24A672}">
      <dsp:nvSpPr>
        <dsp:cNvPr id="0" name=""/>
        <dsp:cNvSpPr/>
      </dsp:nvSpPr>
      <dsp:spPr>
        <a:xfrm>
          <a:off x="3306233" y="2197024"/>
          <a:ext cx="3005666" cy="1803399"/>
        </a:xfrm>
        <a:prstGeom prst="rect">
          <a:avLst/>
        </a:prstGeom>
        <a:solidFill>
          <a:schemeClr val="accent2">
            <a:hueOff val="-10523127"/>
            <a:satOff val="-41600"/>
            <a:lumOff val="-2039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Peel’s 9 principles to policing</a:t>
          </a:r>
          <a:endParaRPr lang="en-US" sz="3800" kern="1200"/>
        </a:p>
      </dsp:txBody>
      <dsp:txXfrm>
        <a:off x="3306233" y="2197024"/>
        <a:ext cx="3005666" cy="1803399"/>
      </dsp:txXfrm>
    </dsp:sp>
    <dsp:sp modelId="{4A66DC4A-E63C-4CCC-9011-565D7F5B04F0}">
      <dsp:nvSpPr>
        <dsp:cNvPr id="0" name=""/>
        <dsp:cNvSpPr/>
      </dsp:nvSpPr>
      <dsp:spPr>
        <a:xfrm>
          <a:off x="6612466" y="2197024"/>
          <a:ext cx="3005666" cy="1803399"/>
        </a:xfrm>
        <a:prstGeom prst="rect">
          <a:avLst/>
        </a:prstGeom>
        <a:solidFill>
          <a:schemeClr val="accent2">
            <a:hueOff val="-13153909"/>
            <a:satOff val="-52000"/>
            <a:lumOff val="-2549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Policing today</a:t>
          </a:r>
          <a:endParaRPr lang="en-US" sz="3800" kern="1200"/>
        </a:p>
      </dsp:txBody>
      <dsp:txXfrm>
        <a:off x="6612466" y="2197024"/>
        <a:ext cx="3005666" cy="18033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12C7FC-680E-45BC-92CB-A1B8B8AE4AED}">
      <dsp:nvSpPr>
        <dsp:cNvPr id="0" name=""/>
        <dsp:cNvSpPr/>
      </dsp:nvSpPr>
      <dsp:spPr>
        <a:xfrm>
          <a:off x="0" y="18727"/>
          <a:ext cx="6628804" cy="2435062"/>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To introduce some key concepts, topics and debates in the sociology of policing and the police and provide an overview of the historical development of modern police organisations.</a:t>
          </a:r>
          <a:endParaRPr lang="en-US" sz="2500" kern="1200"/>
        </a:p>
      </dsp:txBody>
      <dsp:txXfrm>
        <a:off x="118870" y="137597"/>
        <a:ext cx="6391064" cy="2197322"/>
      </dsp:txXfrm>
    </dsp:sp>
    <dsp:sp modelId="{23FB4C72-0C86-46A0-A5E5-DBD9C62E7BF4}">
      <dsp:nvSpPr>
        <dsp:cNvPr id="0" name=""/>
        <dsp:cNvSpPr/>
      </dsp:nvSpPr>
      <dsp:spPr>
        <a:xfrm>
          <a:off x="0" y="2525790"/>
          <a:ext cx="6628804" cy="2435062"/>
        </a:xfrm>
        <a:prstGeom prst="roundRect">
          <a:avLst/>
        </a:prstGeom>
        <a:gradFill rotWithShape="0">
          <a:gsLst>
            <a:gs pos="0">
              <a:schemeClr val="accent2">
                <a:hueOff val="-13153909"/>
                <a:satOff val="-52000"/>
                <a:lumOff val="-25490"/>
                <a:alphaOff val="0"/>
                <a:tint val="96000"/>
                <a:lumMod val="100000"/>
              </a:schemeClr>
            </a:gs>
            <a:gs pos="78000">
              <a:schemeClr val="accent2">
                <a:hueOff val="-13153909"/>
                <a:satOff val="-52000"/>
                <a:lumOff val="-2549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To examine critically the role, function and conduct of police organisations, including the significance of the idea of ''cop culture'' and debate the significance of different social divisions and inequalities for understanding policing.</a:t>
          </a:r>
          <a:endParaRPr lang="en-US" sz="2500" kern="1200"/>
        </a:p>
      </dsp:txBody>
      <dsp:txXfrm>
        <a:off x="118870" y="2644660"/>
        <a:ext cx="6391064" cy="21973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BCCEA3-FE69-4A8A-8AD1-8BC5C6939E5B}">
      <dsp:nvSpPr>
        <dsp:cNvPr id="0" name=""/>
        <dsp:cNvSpPr/>
      </dsp:nvSpPr>
      <dsp:spPr>
        <a:xfrm>
          <a:off x="0" y="703"/>
          <a:ext cx="6373813" cy="5905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DCF899-598B-43F1-BE1A-DC827B568DB2}">
      <dsp:nvSpPr>
        <dsp:cNvPr id="0" name=""/>
        <dsp:cNvSpPr/>
      </dsp:nvSpPr>
      <dsp:spPr>
        <a:xfrm>
          <a:off x="178647" y="133580"/>
          <a:ext cx="324812" cy="324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80016F1-D03D-4412-AA68-34D82F04EACE}">
      <dsp:nvSpPr>
        <dsp:cNvPr id="0" name=""/>
        <dsp:cNvSpPr/>
      </dsp:nvSpPr>
      <dsp:spPr>
        <a:xfrm>
          <a:off x="682106" y="703"/>
          <a:ext cx="5691707" cy="59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502" tIns="62502" rIns="62502" bIns="62502" numCol="1" spcCol="1270" anchor="ctr" anchorCtr="0">
          <a:noAutofit/>
        </a:bodyPr>
        <a:lstStyle/>
        <a:p>
          <a:pPr marL="0" lvl="0" indent="0" algn="l" defTabSz="711200">
            <a:lnSpc>
              <a:spcPct val="100000"/>
            </a:lnSpc>
            <a:spcBef>
              <a:spcPct val="0"/>
            </a:spcBef>
            <a:spcAft>
              <a:spcPct val="35000"/>
            </a:spcAft>
            <a:buNone/>
          </a:pPr>
          <a:r>
            <a:rPr lang="en-US" sz="1600" kern="1200" dirty="0"/>
            <a:t>Provide a positive and enjoyable learning experience</a:t>
          </a:r>
        </a:p>
      </dsp:txBody>
      <dsp:txXfrm>
        <a:off x="682106" y="703"/>
        <a:ext cx="5691707" cy="590568"/>
      </dsp:txXfrm>
    </dsp:sp>
    <dsp:sp modelId="{80781EA4-7E7D-429C-91D9-7DCC6121BD00}">
      <dsp:nvSpPr>
        <dsp:cNvPr id="0" name=""/>
        <dsp:cNvSpPr/>
      </dsp:nvSpPr>
      <dsp:spPr>
        <a:xfrm>
          <a:off x="0" y="738913"/>
          <a:ext cx="6373813" cy="5905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D38B0D-3472-40F1-AE04-F2CC40E70F4E}">
      <dsp:nvSpPr>
        <dsp:cNvPr id="0" name=""/>
        <dsp:cNvSpPr/>
      </dsp:nvSpPr>
      <dsp:spPr>
        <a:xfrm>
          <a:off x="178647" y="871791"/>
          <a:ext cx="324812" cy="324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A49F26E-0BDB-4BED-A856-FD55959215F5}">
      <dsp:nvSpPr>
        <dsp:cNvPr id="0" name=""/>
        <dsp:cNvSpPr/>
      </dsp:nvSpPr>
      <dsp:spPr>
        <a:xfrm>
          <a:off x="682106" y="738913"/>
          <a:ext cx="5691707" cy="59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502" tIns="62502" rIns="62502" bIns="62502" numCol="1" spcCol="1270" anchor="ctr" anchorCtr="0">
          <a:noAutofit/>
        </a:bodyPr>
        <a:lstStyle/>
        <a:p>
          <a:pPr marL="0" lvl="0" indent="0" algn="l" defTabSz="711200">
            <a:lnSpc>
              <a:spcPct val="100000"/>
            </a:lnSpc>
            <a:spcBef>
              <a:spcPct val="0"/>
            </a:spcBef>
            <a:spcAft>
              <a:spcPct val="35000"/>
            </a:spcAft>
            <a:buNone/>
          </a:pPr>
          <a:r>
            <a:rPr lang="en-US" sz="1600" kern="1200" dirty="0"/>
            <a:t>Support you through your learning journey</a:t>
          </a:r>
        </a:p>
      </dsp:txBody>
      <dsp:txXfrm>
        <a:off x="682106" y="738913"/>
        <a:ext cx="5691707" cy="590568"/>
      </dsp:txXfrm>
    </dsp:sp>
    <dsp:sp modelId="{E417CE11-3B57-4223-A1DD-E8DA3FA287B2}">
      <dsp:nvSpPr>
        <dsp:cNvPr id="0" name=""/>
        <dsp:cNvSpPr/>
      </dsp:nvSpPr>
      <dsp:spPr>
        <a:xfrm>
          <a:off x="0" y="1477124"/>
          <a:ext cx="6373813" cy="5905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FAD0AF-2644-4F4F-8806-0BF369867C4A}">
      <dsp:nvSpPr>
        <dsp:cNvPr id="0" name=""/>
        <dsp:cNvSpPr/>
      </dsp:nvSpPr>
      <dsp:spPr>
        <a:xfrm>
          <a:off x="178647" y="1610002"/>
          <a:ext cx="324812" cy="324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10803A3-6177-4DC4-ACC6-B471C55AF352}">
      <dsp:nvSpPr>
        <dsp:cNvPr id="0" name=""/>
        <dsp:cNvSpPr/>
      </dsp:nvSpPr>
      <dsp:spPr>
        <a:xfrm>
          <a:off x="682106" y="1477124"/>
          <a:ext cx="5691707" cy="59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502" tIns="62502" rIns="62502" bIns="62502" numCol="1" spcCol="1270" anchor="ctr" anchorCtr="0">
          <a:noAutofit/>
        </a:bodyPr>
        <a:lstStyle/>
        <a:p>
          <a:pPr marL="0" lvl="0" indent="0" algn="l" defTabSz="711200">
            <a:lnSpc>
              <a:spcPct val="100000"/>
            </a:lnSpc>
            <a:spcBef>
              <a:spcPct val="0"/>
            </a:spcBef>
            <a:spcAft>
              <a:spcPct val="35000"/>
            </a:spcAft>
            <a:buNone/>
          </a:pPr>
          <a:r>
            <a:rPr lang="en-US" sz="1600" kern="1200" dirty="0"/>
            <a:t>Answer questions</a:t>
          </a:r>
        </a:p>
      </dsp:txBody>
      <dsp:txXfrm>
        <a:off x="682106" y="1477124"/>
        <a:ext cx="5691707" cy="590568"/>
      </dsp:txXfrm>
    </dsp:sp>
    <dsp:sp modelId="{4C095BC1-7695-42E2-80F2-3CF718158969}">
      <dsp:nvSpPr>
        <dsp:cNvPr id="0" name=""/>
        <dsp:cNvSpPr/>
      </dsp:nvSpPr>
      <dsp:spPr>
        <a:xfrm>
          <a:off x="0" y="2215335"/>
          <a:ext cx="6373813" cy="5905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C5961C-948F-4F30-BBBA-E25BFD143BD3}">
      <dsp:nvSpPr>
        <dsp:cNvPr id="0" name=""/>
        <dsp:cNvSpPr/>
      </dsp:nvSpPr>
      <dsp:spPr>
        <a:xfrm>
          <a:off x="178647" y="2348213"/>
          <a:ext cx="324812" cy="3248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33BBFF3-A4D2-44DB-AB45-88C463FD05B2}">
      <dsp:nvSpPr>
        <dsp:cNvPr id="0" name=""/>
        <dsp:cNvSpPr/>
      </dsp:nvSpPr>
      <dsp:spPr>
        <a:xfrm>
          <a:off x="682106" y="2215335"/>
          <a:ext cx="5691707" cy="59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502" tIns="62502" rIns="62502" bIns="62502" numCol="1" spcCol="1270" anchor="ctr" anchorCtr="0">
          <a:noAutofit/>
        </a:bodyPr>
        <a:lstStyle/>
        <a:p>
          <a:pPr marL="0" lvl="0" indent="0" algn="l" defTabSz="711200">
            <a:lnSpc>
              <a:spcPct val="100000"/>
            </a:lnSpc>
            <a:spcBef>
              <a:spcPct val="0"/>
            </a:spcBef>
            <a:spcAft>
              <a:spcPct val="35000"/>
            </a:spcAft>
            <a:buNone/>
          </a:pPr>
          <a:r>
            <a:rPr lang="en-US" sz="1600" kern="1200" dirty="0"/>
            <a:t>Answer emails</a:t>
          </a:r>
        </a:p>
      </dsp:txBody>
      <dsp:txXfrm>
        <a:off x="682106" y="2215335"/>
        <a:ext cx="5691707" cy="590568"/>
      </dsp:txXfrm>
    </dsp:sp>
    <dsp:sp modelId="{41189421-ADE3-4A27-802A-A4138CB57509}">
      <dsp:nvSpPr>
        <dsp:cNvPr id="0" name=""/>
        <dsp:cNvSpPr/>
      </dsp:nvSpPr>
      <dsp:spPr>
        <a:xfrm>
          <a:off x="0" y="2953546"/>
          <a:ext cx="6373813" cy="5905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AFF520-6107-41B7-822B-037A8FC2A1B7}">
      <dsp:nvSpPr>
        <dsp:cNvPr id="0" name=""/>
        <dsp:cNvSpPr/>
      </dsp:nvSpPr>
      <dsp:spPr>
        <a:xfrm>
          <a:off x="178647" y="3086424"/>
          <a:ext cx="324812" cy="32481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6777CCE-1089-46B4-90D2-5ACABEBEFAC1}">
      <dsp:nvSpPr>
        <dsp:cNvPr id="0" name=""/>
        <dsp:cNvSpPr/>
      </dsp:nvSpPr>
      <dsp:spPr>
        <a:xfrm>
          <a:off x="682106" y="2953546"/>
          <a:ext cx="5691707" cy="59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502" tIns="62502" rIns="62502" bIns="62502" numCol="1" spcCol="1270" anchor="ctr" anchorCtr="0">
          <a:noAutofit/>
        </a:bodyPr>
        <a:lstStyle/>
        <a:p>
          <a:pPr marL="0" lvl="0" indent="0" algn="l" defTabSz="711200">
            <a:lnSpc>
              <a:spcPct val="100000"/>
            </a:lnSpc>
            <a:spcBef>
              <a:spcPct val="0"/>
            </a:spcBef>
            <a:spcAft>
              <a:spcPct val="35000"/>
            </a:spcAft>
            <a:buNone/>
          </a:pPr>
          <a:r>
            <a:rPr lang="en-US" sz="1600" kern="1200" dirty="0"/>
            <a:t>Look at drafts</a:t>
          </a:r>
        </a:p>
      </dsp:txBody>
      <dsp:txXfrm>
        <a:off x="682106" y="2953546"/>
        <a:ext cx="5691707" cy="590568"/>
      </dsp:txXfrm>
    </dsp:sp>
    <dsp:sp modelId="{5D28C094-50E8-4D64-BD6D-FF61A2669833}">
      <dsp:nvSpPr>
        <dsp:cNvPr id="0" name=""/>
        <dsp:cNvSpPr/>
      </dsp:nvSpPr>
      <dsp:spPr>
        <a:xfrm>
          <a:off x="0" y="3691756"/>
          <a:ext cx="6373813" cy="5905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B3F45F-BF82-411A-8809-D1AA232D7026}">
      <dsp:nvSpPr>
        <dsp:cNvPr id="0" name=""/>
        <dsp:cNvSpPr/>
      </dsp:nvSpPr>
      <dsp:spPr>
        <a:xfrm>
          <a:off x="178647" y="3824634"/>
          <a:ext cx="324812" cy="32481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6CB20EF-F3EC-4FE2-97DF-3F5246DA6DAC}">
      <dsp:nvSpPr>
        <dsp:cNvPr id="0" name=""/>
        <dsp:cNvSpPr/>
      </dsp:nvSpPr>
      <dsp:spPr>
        <a:xfrm>
          <a:off x="682106" y="3691756"/>
          <a:ext cx="5691707" cy="59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502" tIns="62502" rIns="62502" bIns="62502" numCol="1" spcCol="1270" anchor="ctr" anchorCtr="0">
          <a:noAutofit/>
        </a:bodyPr>
        <a:lstStyle/>
        <a:p>
          <a:pPr marL="0" lvl="0" indent="0" algn="l" defTabSz="711200">
            <a:lnSpc>
              <a:spcPct val="100000"/>
            </a:lnSpc>
            <a:spcBef>
              <a:spcPct val="0"/>
            </a:spcBef>
            <a:spcAft>
              <a:spcPct val="35000"/>
            </a:spcAft>
            <a:buNone/>
          </a:pPr>
          <a:r>
            <a:rPr lang="en-US" sz="1600" kern="1200" dirty="0"/>
            <a:t>Provide </a:t>
          </a:r>
          <a:r>
            <a:rPr lang="en-US" sz="1600" kern="1200" dirty="0">
              <a:latin typeface="Sitka Heading"/>
            </a:rPr>
            <a:t>honest</a:t>
          </a:r>
          <a:r>
            <a:rPr lang="en-US" sz="1600" kern="1200" dirty="0"/>
            <a:t>, constructive feedback</a:t>
          </a:r>
        </a:p>
      </dsp:txBody>
      <dsp:txXfrm>
        <a:off x="682106" y="3691756"/>
        <a:ext cx="5691707" cy="590568"/>
      </dsp:txXfrm>
    </dsp:sp>
    <dsp:sp modelId="{B933BAD3-134F-485B-AF47-F3291555CC59}">
      <dsp:nvSpPr>
        <dsp:cNvPr id="0" name=""/>
        <dsp:cNvSpPr/>
      </dsp:nvSpPr>
      <dsp:spPr>
        <a:xfrm>
          <a:off x="0" y="4429967"/>
          <a:ext cx="6373813" cy="5905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A8473A-4E08-4A96-B85E-2EAB279F2BDB}">
      <dsp:nvSpPr>
        <dsp:cNvPr id="0" name=""/>
        <dsp:cNvSpPr/>
      </dsp:nvSpPr>
      <dsp:spPr>
        <a:xfrm>
          <a:off x="178647" y="4562845"/>
          <a:ext cx="324812" cy="32481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F8EE7A9-CD6C-46CD-9A0C-B0C725C01D95}">
      <dsp:nvSpPr>
        <dsp:cNvPr id="0" name=""/>
        <dsp:cNvSpPr/>
      </dsp:nvSpPr>
      <dsp:spPr>
        <a:xfrm>
          <a:off x="682106" y="4429967"/>
          <a:ext cx="5691707" cy="59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502" tIns="62502" rIns="62502" bIns="62502" numCol="1" spcCol="1270" anchor="ctr" anchorCtr="0">
          <a:noAutofit/>
        </a:bodyPr>
        <a:lstStyle/>
        <a:p>
          <a:pPr marL="0" lvl="0" indent="0" algn="l" defTabSz="711200">
            <a:lnSpc>
              <a:spcPct val="100000"/>
            </a:lnSpc>
            <a:spcBef>
              <a:spcPct val="0"/>
            </a:spcBef>
            <a:spcAft>
              <a:spcPct val="35000"/>
            </a:spcAft>
            <a:buNone/>
          </a:pPr>
          <a:r>
            <a:rPr lang="en-US" sz="1600" kern="1200" dirty="0"/>
            <a:t>Provide your marks on time</a:t>
          </a:r>
        </a:p>
      </dsp:txBody>
      <dsp:txXfrm>
        <a:off x="682106" y="4429967"/>
        <a:ext cx="5691707" cy="590568"/>
      </dsp:txXfrm>
    </dsp:sp>
    <dsp:sp modelId="{70C4A025-C2C3-48C9-B15B-8EB412810925}">
      <dsp:nvSpPr>
        <dsp:cNvPr id="0" name=""/>
        <dsp:cNvSpPr/>
      </dsp:nvSpPr>
      <dsp:spPr>
        <a:xfrm>
          <a:off x="0" y="5168178"/>
          <a:ext cx="6373813" cy="5905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AC798E-FEED-4213-AAA2-7DBB43269878}">
      <dsp:nvSpPr>
        <dsp:cNvPr id="0" name=""/>
        <dsp:cNvSpPr/>
      </dsp:nvSpPr>
      <dsp:spPr>
        <a:xfrm>
          <a:off x="178647" y="5301056"/>
          <a:ext cx="324812" cy="324812"/>
        </a:xfrm>
        <a:prstGeom prst="rect">
          <a:avLst/>
        </a:prstGeom>
        <a:solidFill>
          <a:schemeClr val="accent4">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3A6E7B-E640-4563-B59F-5B1F85580078}">
      <dsp:nvSpPr>
        <dsp:cNvPr id="0" name=""/>
        <dsp:cNvSpPr/>
      </dsp:nvSpPr>
      <dsp:spPr>
        <a:xfrm>
          <a:off x="682106" y="5168178"/>
          <a:ext cx="5691707" cy="59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502" tIns="62502" rIns="62502" bIns="62502"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Sitka Heading"/>
            </a:rPr>
            <a:t>Respect </a:t>
          </a:r>
        </a:p>
      </dsp:txBody>
      <dsp:txXfrm>
        <a:off x="682106" y="5168178"/>
        <a:ext cx="5691707" cy="5905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997C3E-CD7F-4FD8-A3AB-6D1F85251F9D}">
      <dsp:nvSpPr>
        <dsp:cNvPr id="0" name=""/>
        <dsp:cNvSpPr/>
      </dsp:nvSpPr>
      <dsp:spPr>
        <a:xfrm>
          <a:off x="0" y="4499"/>
          <a:ext cx="6373813"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C45FA2-03B2-44C0-A92E-2E5AA3D50CA6}">
      <dsp:nvSpPr>
        <dsp:cNvPr id="0" name=""/>
        <dsp:cNvSpPr/>
      </dsp:nvSpPr>
      <dsp:spPr>
        <a:xfrm>
          <a:off x="289918" y="220141"/>
          <a:ext cx="527124" cy="5271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1D043F9-F97D-46AE-B8AA-94B5B9EF0B56}">
      <dsp:nvSpPr>
        <dsp:cNvPr id="0" name=""/>
        <dsp:cNvSpPr/>
      </dsp:nvSpPr>
      <dsp:spPr>
        <a:xfrm>
          <a:off x="1106961" y="4499"/>
          <a:ext cx="5266852"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US" sz="1900" kern="1200" dirty="0"/>
            <a:t>Attendance</a:t>
          </a:r>
        </a:p>
      </dsp:txBody>
      <dsp:txXfrm>
        <a:off x="1106961" y="4499"/>
        <a:ext cx="5266852" cy="958408"/>
      </dsp:txXfrm>
    </dsp:sp>
    <dsp:sp modelId="{7246244C-63E4-43D8-B42B-B262523F1FEA}">
      <dsp:nvSpPr>
        <dsp:cNvPr id="0" name=""/>
        <dsp:cNvSpPr/>
      </dsp:nvSpPr>
      <dsp:spPr>
        <a:xfrm>
          <a:off x="0" y="1202510"/>
          <a:ext cx="6373813"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DF714C-299E-41A4-A948-0DFC122A8C97}">
      <dsp:nvSpPr>
        <dsp:cNvPr id="0" name=""/>
        <dsp:cNvSpPr/>
      </dsp:nvSpPr>
      <dsp:spPr>
        <a:xfrm>
          <a:off x="289918" y="1418152"/>
          <a:ext cx="527124" cy="5271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8C36F42-0B88-4308-B524-030B57BC8255}">
      <dsp:nvSpPr>
        <dsp:cNvPr id="0" name=""/>
        <dsp:cNvSpPr/>
      </dsp:nvSpPr>
      <dsp:spPr>
        <a:xfrm>
          <a:off x="1106961" y="1202510"/>
          <a:ext cx="5266852"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US" sz="1900" kern="1200" dirty="0"/>
            <a:t>Communication is key</a:t>
          </a:r>
        </a:p>
      </dsp:txBody>
      <dsp:txXfrm>
        <a:off x="1106961" y="1202510"/>
        <a:ext cx="5266852" cy="958408"/>
      </dsp:txXfrm>
    </dsp:sp>
    <dsp:sp modelId="{EF11BE37-94A4-4C4C-A5A0-28CE6D227E01}">
      <dsp:nvSpPr>
        <dsp:cNvPr id="0" name=""/>
        <dsp:cNvSpPr/>
      </dsp:nvSpPr>
      <dsp:spPr>
        <a:xfrm>
          <a:off x="0" y="2400520"/>
          <a:ext cx="6373813"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F07B38-09B6-4915-88BE-E5C7D8CD4112}">
      <dsp:nvSpPr>
        <dsp:cNvPr id="0" name=""/>
        <dsp:cNvSpPr/>
      </dsp:nvSpPr>
      <dsp:spPr>
        <a:xfrm>
          <a:off x="289918" y="2616162"/>
          <a:ext cx="527124" cy="5271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38934BB-AF59-42E1-A2D5-414822BBED22}">
      <dsp:nvSpPr>
        <dsp:cNvPr id="0" name=""/>
        <dsp:cNvSpPr/>
      </dsp:nvSpPr>
      <dsp:spPr>
        <a:xfrm>
          <a:off x="1106961" y="2400520"/>
          <a:ext cx="5266852"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US" sz="1900" kern="1200" dirty="0"/>
            <a:t>Get stuck in</a:t>
          </a:r>
        </a:p>
      </dsp:txBody>
      <dsp:txXfrm>
        <a:off x="1106961" y="2400520"/>
        <a:ext cx="5266852" cy="958408"/>
      </dsp:txXfrm>
    </dsp:sp>
    <dsp:sp modelId="{1560555D-1F26-4CF1-A349-DFBA19B716DE}">
      <dsp:nvSpPr>
        <dsp:cNvPr id="0" name=""/>
        <dsp:cNvSpPr/>
      </dsp:nvSpPr>
      <dsp:spPr>
        <a:xfrm>
          <a:off x="0" y="3598531"/>
          <a:ext cx="6373813"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2F9A0C-193C-4BF9-9D80-6C02FEC1C072}">
      <dsp:nvSpPr>
        <dsp:cNvPr id="0" name=""/>
        <dsp:cNvSpPr/>
      </dsp:nvSpPr>
      <dsp:spPr>
        <a:xfrm>
          <a:off x="289918" y="3814173"/>
          <a:ext cx="527124" cy="5271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B6BD0BC-DA2D-4685-817F-BFA05F0E0940}">
      <dsp:nvSpPr>
        <dsp:cNvPr id="0" name=""/>
        <dsp:cNvSpPr/>
      </dsp:nvSpPr>
      <dsp:spPr>
        <a:xfrm>
          <a:off x="1106961" y="3598531"/>
          <a:ext cx="5266852"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US" sz="1900" kern="1200" dirty="0"/>
            <a:t>Respect- </a:t>
          </a:r>
          <a:r>
            <a:rPr lang="en-US" sz="1900" kern="1200" dirty="0">
              <a:latin typeface="Sitka Heading"/>
            </a:rPr>
            <a:t>phones</a:t>
          </a:r>
          <a:r>
            <a:rPr lang="en-US" sz="1900" kern="1200" dirty="0"/>
            <a:t> away, listen, ask questions</a:t>
          </a:r>
        </a:p>
      </dsp:txBody>
      <dsp:txXfrm>
        <a:off x="1106961" y="3598531"/>
        <a:ext cx="5266852" cy="958408"/>
      </dsp:txXfrm>
    </dsp:sp>
    <dsp:sp modelId="{B74F38CF-07AB-46FE-96F6-3C84468737BD}">
      <dsp:nvSpPr>
        <dsp:cNvPr id="0" name=""/>
        <dsp:cNvSpPr/>
      </dsp:nvSpPr>
      <dsp:spPr>
        <a:xfrm>
          <a:off x="0" y="4796541"/>
          <a:ext cx="6373813"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FD22F9-5ACB-4F45-A30D-1A8B9C45319C}">
      <dsp:nvSpPr>
        <dsp:cNvPr id="0" name=""/>
        <dsp:cNvSpPr/>
      </dsp:nvSpPr>
      <dsp:spPr>
        <a:xfrm>
          <a:off x="289918" y="5012183"/>
          <a:ext cx="527124" cy="5271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F3EA84-8FA1-4D17-9557-85BA3C90B2B7}">
      <dsp:nvSpPr>
        <dsp:cNvPr id="0" name=""/>
        <dsp:cNvSpPr/>
      </dsp:nvSpPr>
      <dsp:spPr>
        <a:xfrm>
          <a:off x="1106961" y="4796541"/>
          <a:ext cx="5266852"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US" sz="1900" kern="1200" dirty="0"/>
            <a:t>Have fun!</a:t>
          </a:r>
        </a:p>
      </dsp:txBody>
      <dsp:txXfrm>
        <a:off x="1106961" y="4796541"/>
        <a:ext cx="5266852" cy="9584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9C3F27-3669-4580-AD6B-A193FF6F749F}">
      <dsp:nvSpPr>
        <dsp:cNvPr id="0" name=""/>
        <dsp:cNvSpPr/>
      </dsp:nvSpPr>
      <dsp:spPr>
        <a:xfrm>
          <a:off x="2781118" y="849169"/>
          <a:ext cx="607775" cy="91440"/>
        </a:xfrm>
        <a:custGeom>
          <a:avLst/>
          <a:gdLst/>
          <a:ahLst/>
          <a:cxnLst/>
          <a:rect l="0" t="0" r="0" b="0"/>
          <a:pathLst>
            <a:path>
              <a:moveTo>
                <a:pt x="0" y="45720"/>
              </a:moveTo>
              <a:lnTo>
                <a:pt x="607775" y="45720"/>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69046" y="891697"/>
        <a:ext cx="31918" cy="6383"/>
      </dsp:txXfrm>
    </dsp:sp>
    <dsp:sp modelId="{B16D8606-C422-4362-86CF-3FF67ADBA8E2}">
      <dsp:nvSpPr>
        <dsp:cNvPr id="0" name=""/>
        <dsp:cNvSpPr/>
      </dsp:nvSpPr>
      <dsp:spPr>
        <a:xfrm>
          <a:off x="7373" y="62226"/>
          <a:ext cx="2775545" cy="166532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04" tIns="142760" rIns="136004" bIns="142760" numCol="1" spcCol="1270" anchor="ctr" anchorCtr="0">
          <a:noAutofit/>
        </a:bodyPr>
        <a:lstStyle/>
        <a:p>
          <a:pPr marL="0" lvl="0" indent="0" algn="ctr" defTabSz="711200">
            <a:lnSpc>
              <a:spcPct val="90000"/>
            </a:lnSpc>
            <a:spcBef>
              <a:spcPct val="0"/>
            </a:spcBef>
            <a:spcAft>
              <a:spcPct val="35000"/>
            </a:spcAft>
            <a:buNone/>
          </a:pPr>
          <a:r>
            <a:rPr lang="en-US" sz="1600" b="1" kern="1200"/>
            <a:t>Policing foundations – role, purpose, goals and strategies</a:t>
          </a:r>
          <a:br>
            <a:rPr lang="en-US" sz="1600" b="1" kern="1200"/>
          </a:br>
          <a:endParaRPr lang="en-US" sz="1600" kern="1200"/>
        </a:p>
      </dsp:txBody>
      <dsp:txXfrm>
        <a:off x="7373" y="62226"/>
        <a:ext cx="2775545" cy="1665327"/>
      </dsp:txXfrm>
    </dsp:sp>
    <dsp:sp modelId="{5F5C5CA2-BC70-46AD-ACF4-E83827DAF813}">
      <dsp:nvSpPr>
        <dsp:cNvPr id="0" name=""/>
        <dsp:cNvSpPr/>
      </dsp:nvSpPr>
      <dsp:spPr>
        <a:xfrm>
          <a:off x="6195039" y="849169"/>
          <a:ext cx="607775" cy="91440"/>
        </a:xfrm>
        <a:custGeom>
          <a:avLst/>
          <a:gdLst/>
          <a:ahLst/>
          <a:cxnLst/>
          <a:rect l="0" t="0" r="0" b="0"/>
          <a:pathLst>
            <a:path>
              <a:moveTo>
                <a:pt x="0" y="45720"/>
              </a:moveTo>
              <a:lnTo>
                <a:pt x="607775"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482967" y="891697"/>
        <a:ext cx="31918" cy="6383"/>
      </dsp:txXfrm>
    </dsp:sp>
    <dsp:sp modelId="{666C10EB-C437-4C6C-9A4B-61C583FA698B}">
      <dsp:nvSpPr>
        <dsp:cNvPr id="0" name=""/>
        <dsp:cNvSpPr/>
      </dsp:nvSpPr>
      <dsp:spPr>
        <a:xfrm>
          <a:off x="3421293" y="62226"/>
          <a:ext cx="2775545" cy="166532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04" tIns="142760" rIns="136004" bIns="142760" numCol="1" spcCol="1270" anchor="ctr" anchorCtr="0">
          <a:noAutofit/>
        </a:bodyPr>
        <a:lstStyle/>
        <a:p>
          <a:pPr marL="0" lvl="0" indent="0" algn="ctr" defTabSz="711200">
            <a:lnSpc>
              <a:spcPct val="90000"/>
            </a:lnSpc>
            <a:spcBef>
              <a:spcPct val="0"/>
            </a:spcBef>
            <a:spcAft>
              <a:spcPct val="35000"/>
            </a:spcAft>
            <a:buNone/>
          </a:pPr>
          <a:r>
            <a:rPr lang="en-US" sz="1600" b="1" kern="1200"/>
            <a:t>Policing history – early policing and development</a:t>
          </a:r>
          <a:endParaRPr lang="en-US" sz="1600" kern="1200"/>
        </a:p>
      </dsp:txBody>
      <dsp:txXfrm>
        <a:off x="3421293" y="62226"/>
        <a:ext cx="2775545" cy="1665327"/>
      </dsp:txXfrm>
    </dsp:sp>
    <dsp:sp modelId="{1972B3A4-D0BA-42BB-A87D-D58624CF71F4}">
      <dsp:nvSpPr>
        <dsp:cNvPr id="0" name=""/>
        <dsp:cNvSpPr/>
      </dsp:nvSpPr>
      <dsp:spPr>
        <a:xfrm>
          <a:off x="1395145" y="1725753"/>
          <a:ext cx="6827841" cy="607775"/>
        </a:xfrm>
        <a:custGeom>
          <a:avLst/>
          <a:gdLst/>
          <a:ahLst/>
          <a:cxnLst/>
          <a:rect l="0" t="0" r="0" b="0"/>
          <a:pathLst>
            <a:path>
              <a:moveTo>
                <a:pt x="6827841" y="0"/>
              </a:moveTo>
              <a:lnTo>
                <a:pt x="6827841" y="320987"/>
              </a:lnTo>
              <a:lnTo>
                <a:pt x="0" y="320987"/>
              </a:lnTo>
              <a:lnTo>
                <a:pt x="0" y="607775"/>
              </a:lnTo>
            </a:path>
          </a:pathLst>
        </a:custGeom>
        <a:noFill/>
        <a:ln w="12700"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37626" y="2026449"/>
        <a:ext cx="342880" cy="6383"/>
      </dsp:txXfrm>
    </dsp:sp>
    <dsp:sp modelId="{1CF945AC-1CF4-472C-B931-82555EB25F8E}">
      <dsp:nvSpPr>
        <dsp:cNvPr id="0" name=""/>
        <dsp:cNvSpPr/>
      </dsp:nvSpPr>
      <dsp:spPr>
        <a:xfrm>
          <a:off x="6835214" y="62226"/>
          <a:ext cx="2775545" cy="1665327"/>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04" tIns="142760" rIns="136004" bIns="142760" numCol="1" spcCol="1270" anchor="ctr" anchorCtr="0">
          <a:noAutofit/>
        </a:bodyPr>
        <a:lstStyle/>
        <a:p>
          <a:pPr marL="0" lvl="0" indent="0" algn="ctr" defTabSz="711200">
            <a:lnSpc>
              <a:spcPct val="90000"/>
            </a:lnSpc>
            <a:spcBef>
              <a:spcPct val="0"/>
            </a:spcBef>
            <a:spcAft>
              <a:spcPct val="35000"/>
            </a:spcAft>
            <a:buNone/>
          </a:pPr>
          <a:r>
            <a:rPr lang="en-US" sz="1600" b="1" kern="1200"/>
            <a:t>Police and society – impact, collaboration and change</a:t>
          </a:r>
          <a:br>
            <a:rPr lang="en-US" sz="1600" b="1" kern="1200"/>
          </a:br>
          <a:endParaRPr lang="en-US" sz="1600" kern="1200"/>
        </a:p>
      </dsp:txBody>
      <dsp:txXfrm>
        <a:off x="6835214" y="62226"/>
        <a:ext cx="2775545" cy="1665327"/>
      </dsp:txXfrm>
    </dsp:sp>
    <dsp:sp modelId="{E365DF47-AA5A-4343-8DA7-15EF20CF6961}">
      <dsp:nvSpPr>
        <dsp:cNvPr id="0" name=""/>
        <dsp:cNvSpPr/>
      </dsp:nvSpPr>
      <dsp:spPr>
        <a:xfrm>
          <a:off x="2781118" y="3152872"/>
          <a:ext cx="607775" cy="91440"/>
        </a:xfrm>
        <a:custGeom>
          <a:avLst/>
          <a:gdLst/>
          <a:ahLst/>
          <a:cxnLst/>
          <a:rect l="0" t="0" r="0" b="0"/>
          <a:pathLst>
            <a:path>
              <a:moveTo>
                <a:pt x="0" y="45720"/>
              </a:moveTo>
              <a:lnTo>
                <a:pt x="607775" y="45720"/>
              </a:lnTo>
            </a:path>
          </a:pathLst>
        </a:custGeom>
        <a:noFill/>
        <a:ln w="12700"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69046" y="3195400"/>
        <a:ext cx="31918" cy="6383"/>
      </dsp:txXfrm>
    </dsp:sp>
    <dsp:sp modelId="{3E19FDF2-CF91-4C7C-A896-7E1D134C6567}">
      <dsp:nvSpPr>
        <dsp:cNvPr id="0" name=""/>
        <dsp:cNvSpPr/>
      </dsp:nvSpPr>
      <dsp:spPr>
        <a:xfrm>
          <a:off x="7373" y="2365928"/>
          <a:ext cx="2775545" cy="1665327"/>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04" tIns="142760" rIns="136004" bIns="142760" numCol="1" spcCol="1270" anchor="ctr" anchorCtr="0">
          <a:noAutofit/>
        </a:bodyPr>
        <a:lstStyle/>
        <a:p>
          <a:pPr marL="0" lvl="0" indent="0" algn="ctr" defTabSz="711200">
            <a:lnSpc>
              <a:spcPct val="90000"/>
            </a:lnSpc>
            <a:spcBef>
              <a:spcPct val="0"/>
            </a:spcBef>
            <a:spcAft>
              <a:spcPct val="35000"/>
            </a:spcAft>
            <a:buNone/>
          </a:pPr>
          <a:r>
            <a:rPr lang="en-US" sz="1600" b="1" kern="1200"/>
            <a:t>Police strategies – developments, improvements and investigations</a:t>
          </a:r>
          <a:br>
            <a:rPr lang="en-US" sz="1600" b="1" kern="1200"/>
          </a:br>
          <a:endParaRPr lang="en-US" sz="1600" kern="1200"/>
        </a:p>
      </dsp:txBody>
      <dsp:txXfrm>
        <a:off x="7373" y="2365928"/>
        <a:ext cx="2775545" cy="1665327"/>
      </dsp:txXfrm>
    </dsp:sp>
    <dsp:sp modelId="{81A289AE-E88F-4622-8292-D2D366799426}">
      <dsp:nvSpPr>
        <dsp:cNvPr id="0" name=""/>
        <dsp:cNvSpPr/>
      </dsp:nvSpPr>
      <dsp:spPr>
        <a:xfrm>
          <a:off x="6195039" y="3152872"/>
          <a:ext cx="607775" cy="91440"/>
        </a:xfrm>
        <a:custGeom>
          <a:avLst/>
          <a:gdLst/>
          <a:ahLst/>
          <a:cxnLst/>
          <a:rect l="0" t="0" r="0" b="0"/>
          <a:pathLst>
            <a:path>
              <a:moveTo>
                <a:pt x="0" y="45720"/>
              </a:moveTo>
              <a:lnTo>
                <a:pt x="607775" y="45720"/>
              </a:lnTo>
            </a:path>
          </a:pathLst>
        </a:custGeom>
        <a:noFill/>
        <a:ln w="12700"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482967" y="3195400"/>
        <a:ext cx="31918" cy="6383"/>
      </dsp:txXfrm>
    </dsp:sp>
    <dsp:sp modelId="{FCE0E273-FCF8-463C-AA2B-660C6B2D3980}">
      <dsp:nvSpPr>
        <dsp:cNvPr id="0" name=""/>
        <dsp:cNvSpPr/>
      </dsp:nvSpPr>
      <dsp:spPr>
        <a:xfrm>
          <a:off x="3421293" y="2365928"/>
          <a:ext cx="2775545" cy="1665327"/>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04" tIns="142760" rIns="136004" bIns="142760" numCol="1" spcCol="1270" anchor="ctr" anchorCtr="0">
          <a:noAutofit/>
        </a:bodyPr>
        <a:lstStyle/>
        <a:p>
          <a:pPr marL="0" lvl="0" indent="0" algn="ctr" defTabSz="711200">
            <a:lnSpc>
              <a:spcPct val="90000"/>
            </a:lnSpc>
            <a:spcBef>
              <a:spcPct val="0"/>
            </a:spcBef>
            <a:spcAft>
              <a:spcPct val="35000"/>
            </a:spcAft>
            <a:buNone/>
          </a:pPr>
          <a:r>
            <a:rPr lang="en-US" sz="1600" b="1" kern="1200"/>
            <a:t>Police administration – </a:t>
          </a:r>
          <a:r>
            <a:rPr lang="en-GB" sz="1600" b="1" kern="1200"/>
            <a:t>Organisational</a:t>
          </a:r>
          <a:r>
            <a:rPr lang="en-US" sz="1600" b="1" kern="1200"/>
            <a:t> change</a:t>
          </a:r>
          <a:endParaRPr lang="en-US" sz="1600" kern="1200"/>
        </a:p>
      </dsp:txBody>
      <dsp:txXfrm>
        <a:off x="3421293" y="2365928"/>
        <a:ext cx="2775545" cy="1665327"/>
      </dsp:txXfrm>
    </dsp:sp>
    <dsp:sp modelId="{CEEFA56A-46B9-4C4F-8272-55771B2A211A}">
      <dsp:nvSpPr>
        <dsp:cNvPr id="0" name=""/>
        <dsp:cNvSpPr/>
      </dsp:nvSpPr>
      <dsp:spPr>
        <a:xfrm>
          <a:off x="6835214" y="2365928"/>
          <a:ext cx="2775545" cy="166532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04" tIns="142760" rIns="136004" bIns="142760" numCol="1" spcCol="1270" anchor="ctr" anchorCtr="0">
          <a:noAutofit/>
        </a:bodyPr>
        <a:lstStyle/>
        <a:p>
          <a:pPr marL="0" lvl="0" indent="0" algn="ctr" defTabSz="711200">
            <a:lnSpc>
              <a:spcPct val="90000"/>
            </a:lnSpc>
            <a:spcBef>
              <a:spcPct val="0"/>
            </a:spcBef>
            <a:spcAft>
              <a:spcPct val="35000"/>
            </a:spcAft>
            <a:buNone/>
          </a:pPr>
          <a:r>
            <a:rPr lang="en-US" sz="1600" b="1" kern="1200"/>
            <a:t>Procedural Justice – social division/class/race/gender</a:t>
          </a:r>
          <a:br>
            <a:rPr lang="en-US" sz="1600" b="1" kern="1200"/>
          </a:br>
          <a:br>
            <a:rPr lang="en-US" sz="1600" b="1" kern="1200"/>
          </a:br>
          <a:endParaRPr lang="en-US" sz="1600" kern="1200"/>
        </a:p>
      </dsp:txBody>
      <dsp:txXfrm>
        <a:off x="6835214" y="2365928"/>
        <a:ext cx="2775545" cy="166532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BFC9CA-FAF6-44AA-9667-C8D3F3CB5DFE}" type="datetimeFigureOut">
              <a:rPr lang="en-GB" smtClean="0"/>
              <a:t>22/09/2023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a:t>
            </a:fld>
            <a:endParaRPr lang="en-GB"/>
          </a:p>
        </p:txBody>
      </p:sp>
    </p:spTree>
    <p:extLst>
      <p:ext uri="{BB962C8B-B14F-4D97-AF65-F5344CB8AC3E}">
        <p14:creationId xmlns:p14="http://schemas.microsoft.com/office/powerpoint/2010/main" val="1464819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https://www.bbc.co.uk/news/uk-24548645</a:t>
            </a:r>
          </a:p>
          <a:p>
            <a:endParaRPr lang="en-GB" dirty="0"/>
          </a:p>
          <a:p>
            <a:r>
              <a:rPr lang="en-GB" dirty="0"/>
              <a:t>https://www.bbc.co.uk/news/uk-wales-56090994</a:t>
            </a:r>
          </a:p>
        </p:txBody>
      </p:sp>
      <p:sp>
        <p:nvSpPr>
          <p:cNvPr id="4" name="Slide Number Placeholder 3"/>
          <p:cNvSpPr>
            <a:spLocks noGrp="1"/>
          </p:cNvSpPr>
          <p:nvPr>
            <p:ph type="sldNum" sz="quarter" idx="5"/>
          </p:nvPr>
        </p:nvSpPr>
        <p:spPr/>
        <p:txBody>
          <a:bodyPr/>
          <a:lstStyle/>
          <a:p>
            <a:fld id="{B0B5EF69-6282-41D6-98DF-E801433ABD80}" type="slidenum">
              <a:rPr lang="en-GB" smtClean="0"/>
              <a:t>10</a:t>
            </a:fld>
            <a:endParaRPr lang="en-GB"/>
          </a:p>
        </p:txBody>
      </p:sp>
    </p:spTree>
    <p:extLst>
      <p:ext uri="{BB962C8B-B14F-4D97-AF65-F5344CB8AC3E}">
        <p14:creationId xmlns:p14="http://schemas.microsoft.com/office/powerpoint/2010/main" val="19582765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Radical changes in Europe</a:t>
            </a:r>
          </a:p>
          <a:p>
            <a:r>
              <a:rPr lang="en-GB" dirty="0"/>
              <a:t>Reform of laws</a:t>
            </a:r>
          </a:p>
          <a:p>
            <a:r>
              <a:rPr lang="en-GB" dirty="0"/>
              <a:t>Monarchies changing / killed</a:t>
            </a:r>
          </a:p>
          <a:p>
            <a:r>
              <a:rPr lang="en-GB" dirty="0"/>
              <a:t>Cost and benefit analysis</a:t>
            </a:r>
          </a:p>
        </p:txBody>
      </p:sp>
      <p:sp>
        <p:nvSpPr>
          <p:cNvPr id="4" name="Slide Number Placeholder 3"/>
          <p:cNvSpPr>
            <a:spLocks noGrp="1"/>
          </p:cNvSpPr>
          <p:nvPr>
            <p:ph type="sldNum" sz="quarter" idx="10"/>
          </p:nvPr>
        </p:nvSpPr>
        <p:spPr/>
        <p:txBody>
          <a:bodyPr/>
          <a:lstStyle/>
          <a:p>
            <a:fld id="{AD402A38-2E32-42B2-8661-8E4384A0093C}" type="slidenum">
              <a:rPr lang="en-GB" smtClean="0"/>
              <a:pPr/>
              <a:t>17</a:t>
            </a:fld>
            <a:endParaRPr lang="en-GB"/>
          </a:p>
        </p:txBody>
      </p:sp>
    </p:spTree>
    <p:extLst>
      <p:ext uri="{BB962C8B-B14F-4D97-AF65-F5344CB8AC3E}">
        <p14:creationId xmlns:p14="http://schemas.microsoft.com/office/powerpoint/2010/main" val="2823503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Pain pleasure principle-</a:t>
            </a:r>
          </a:p>
          <a:p>
            <a:r>
              <a:rPr lang="en-GB" dirty="0"/>
              <a:t>To steal</a:t>
            </a:r>
            <a:r>
              <a:rPr lang="en-GB" baseline="0" dirty="0"/>
              <a:t> or murder to gain something yet understand it is wrong</a:t>
            </a:r>
          </a:p>
          <a:p>
            <a:r>
              <a:rPr lang="en-GB" sz="1200" dirty="0"/>
              <a:t>Countries were changing  </a:t>
            </a:r>
          </a:p>
          <a:p>
            <a:r>
              <a:rPr lang="en-GB" sz="1200" dirty="0"/>
              <a:t>Laws were widely inconsistent and applied to inconsistently</a:t>
            </a:r>
          </a:p>
          <a:p>
            <a:r>
              <a:rPr lang="en-GB" sz="1200" dirty="0"/>
              <a:t>Judges lacked training</a:t>
            </a:r>
          </a:p>
          <a:p>
            <a:r>
              <a:rPr lang="en-GB" sz="1200" dirty="0"/>
              <a:t>Some crimes ignored or sentencing to harsh/soft</a:t>
            </a:r>
          </a:p>
          <a:p>
            <a:endParaRPr lang="en-GB" dirty="0"/>
          </a:p>
        </p:txBody>
      </p:sp>
      <p:sp>
        <p:nvSpPr>
          <p:cNvPr id="4" name="Slide Number Placeholder 3"/>
          <p:cNvSpPr>
            <a:spLocks noGrp="1"/>
          </p:cNvSpPr>
          <p:nvPr>
            <p:ph type="sldNum" sz="quarter" idx="10"/>
          </p:nvPr>
        </p:nvSpPr>
        <p:spPr/>
        <p:txBody>
          <a:bodyPr/>
          <a:lstStyle/>
          <a:p>
            <a:fld id="{AD402A38-2E32-42B2-8661-8E4384A0093C}" type="slidenum">
              <a:rPr lang="en-GB" smtClean="0"/>
              <a:pPr/>
              <a:t>18</a:t>
            </a:fld>
            <a:endParaRPr lang="en-GB"/>
          </a:p>
        </p:txBody>
      </p:sp>
    </p:spTree>
    <p:extLst>
      <p:ext uri="{BB962C8B-B14F-4D97-AF65-F5344CB8AC3E}">
        <p14:creationId xmlns:p14="http://schemas.microsoft.com/office/powerpoint/2010/main" val="8735417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19</a:t>
            </a:fld>
            <a:endParaRPr lang="en-GB"/>
          </a:p>
        </p:txBody>
      </p:sp>
    </p:spTree>
    <p:extLst>
      <p:ext uri="{BB962C8B-B14F-4D97-AF65-F5344CB8AC3E}">
        <p14:creationId xmlns:p14="http://schemas.microsoft.com/office/powerpoint/2010/main" val="42160234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Had desire which they cannot control leading to them committing crime.</a:t>
            </a:r>
          </a:p>
        </p:txBody>
      </p:sp>
      <p:sp>
        <p:nvSpPr>
          <p:cNvPr id="4" name="Slide Number Placeholder 3"/>
          <p:cNvSpPr>
            <a:spLocks noGrp="1"/>
          </p:cNvSpPr>
          <p:nvPr>
            <p:ph type="sldNum" sz="quarter" idx="5"/>
          </p:nvPr>
        </p:nvSpPr>
        <p:spPr/>
        <p:txBody>
          <a:bodyPr/>
          <a:lstStyle/>
          <a:p>
            <a:fld id="{B0B5EF69-6282-41D6-98DF-E801433ABD80}" type="slidenum">
              <a:rPr lang="en-GB" smtClean="0"/>
              <a:t>20</a:t>
            </a:fld>
            <a:endParaRPr lang="en-GB"/>
          </a:p>
        </p:txBody>
      </p:sp>
    </p:spTree>
    <p:extLst>
      <p:ext uri="{BB962C8B-B14F-4D97-AF65-F5344CB8AC3E}">
        <p14:creationId xmlns:p14="http://schemas.microsoft.com/office/powerpoint/2010/main" val="11345940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Cesare Lombroso drew on the ideas of Charles Darwin and suggested that criminals were atavistic: essentially ‘evolutionary throwbacks’. He suggested that their brains were mal-developed or not fully developed. In his review of prisoners, he found that they shared a number of common physical attributes, such as sloping foreheads and receding chins. </a:t>
            </a:r>
          </a:p>
        </p:txBody>
      </p:sp>
      <p:sp>
        <p:nvSpPr>
          <p:cNvPr id="4" name="Slide Number Placeholder 3"/>
          <p:cNvSpPr>
            <a:spLocks noGrp="1"/>
          </p:cNvSpPr>
          <p:nvPr>
            <p:ph type="sldNum" sz="quarter" idx="10"/>
          </p:nvPr>
        </p:nvSpPr>
        <p:spPr/>
        <p:txBody>
          <a:bodyPr/>
          <a:lstStyle/>
          <a:p>
            <a:fld id="{EB065F8E-149A-4ADC-825F-304D0FC49A89}" type="slidenum">
              <a:rPr lang="en-GB" smtClean="0"/>
              <a:pPr/>
              <a:t>21</a:t>
            </a:fld>
            <a:endParaRPr lang="en-GB"/>
          </a:p>
        </p:txBody>
      </p:sp>
    </p:spTree>
    <p:extLst>
      <p:ext uri="{BB962C8B-B14F-4D97-AF65-F5344CB8AC3E}">
        <p14:creationId xmlns:p14="http://schemas.microsoft.com/office/powerpoint/2010/main" val="6798590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Cesare Lombroso working on the ideas from Charles Darwin</a:t>
            </a:r>
          </a:p>
        </p:txBody>
      </p:sp>
      <p:sp>
        <p:nvSpPr>
          <p:cNvPr id="4" name="Slide Number Placeholder 3"/>
          <p:cNvSpPr>
            <a:spLocks noGrp="1"/>
          </p:cNvSpPr>
          <p:nvPr>
            <p:ph type="sldNum" sz="quarter" idx="10"/>
          </p:nvPr>
        </p:nvSpPr>
        <p:spPr/>
        <p:txBody>
          <a:bodyPr/>
          <a:lstStyle/>
          <a:p>
            <a:fld id="{EB065F8E-149A-4ADC-825F-304D0FC49A89}" type="slidenum">
              <a:rPr lang="en-GB" smtClean="0"/>
              <a:pPr/>
              <a:t>23</a:t>
            </a:fld>
            <a:endParaRPr lang="en-GB"/>
          </a:p>
        </p:txBody>
      </p:sp>
    </p:spTree>
    <p:extLst>
      <p:ext uri="{BB962C8B-B14F-4D97-AF65-F5344CB8AC3E}">
        <p14:creationId xmlns:p14="http://schemas.microsoft.com/office/powerpoint/2010/main" val="1431633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Human conduct is a rooted characteristic of biological organisms- What do we think about that?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interplay between heredity, biology, and the social environment provides triggers for crime- Do we therefore agree with this statement?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24</a:t>
            </a:fld>
            <a:endParaRPr lang="en-GB"/>
          </a:p>
        </p:txBody>
      </p:sp>
    </p:spTree>
    <p:extLst>
      <p:ext uri="{BB962C8B-B14F-4D97-AF65-F5344CB8AC3E}">
        <p14:creationId xmlns:p14="http://schemas.microsoft.com/office/powerpoint/2010/main" val="12146791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Cohn and </a:t>
            </a:r>
            <a:r>
              <a:rPr lang="en-GB" sz="1200" dirty="0" err="1"/>
              <a:t>Rotton</a:t>
            </a:r>
            <a:r>
              <a:rPr lang="en-GB" sz="1200" dirty="0"/>
              <a:t> (2012) found temperature/weather to be related to crimes such as assault, property offenses, domestic violence.- Think of the summer time- BBQ’S, Festivals- what likely happens at such events?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Chemical and environmental precursors of crime (nutrition, environmental contaminants related to criminal or disruptive behaviour)- Can anyone think of any examples? </a:t>
            </a:r>
            <a:r>
              <a:rPr lang="en-GB" b="0" i="0" dirty="0">
                <a:solidFill>
                  <a:srgbClr val="000000"/>
                </a:solidFill>
                <a:effectLst/>
                <a:latin typeface="Times New Roman" panose="02020603050405020304" pitchFamily="18" charset="0"/>
              </a:rPr>
              <a:t>excess sugar consumption linked to crime unclear. allergic reactions, food additives, coffee. maternal diet affects IQ-omega 3 fatty acids. lead linked to juvenile delinquency. weed has bad impact on baby., as do cigarettes and alcohol.</a:t>
            </a:r>
            <a:endParaRPr lang="en-GB" sz="1200" dirty="0"/>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25</a:t>
            </a:fld>
            <a:endParaRPr lang="en-GB"/>
          </a:p>
        </p:txBody>
      </p:sp>
    </p:spTree>
    <p:extLst>
      <p:ext uri="{BB962C8B-B14F-4D97-AF65-F5344CB8AC3E}">
        <p14:creationId xmlns:p14="http://schemas.microsoft.com/office/powerpoint/2010/main" val="12384343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Rather than measuring physical features of the body, contemporary approaches focus on:  Biochemical conditions (e.g. linked to poor diet or hormone imbalance)  Neurophysiological conditions (e.g. learning disabilities caused by brain damage)  Genetic inheritance and/or abnormality  Intelligence These attempts, to locate the causes of crime within the individual, suggest that there are identifiable differences between offenders and non-offenders. In other words, the criminal is ‘other’: in some way different or abnormal to everyone else.</a:t>
            </a:r>
          </a:p>
          <a:p>
            <a:endParaRPr lang="en-GB" dirty="0"/>
          </a:p>
        </p:txBody>
      </p:sp>
      <p:sp>
        <p:nvSpPr>
          <p:cNvPr id="4" name="Slide Number Placeholder 3"/>
          <p:cNvSpPr>
            <a:spLocks noGrp="1"/>
          </p:cNvSpPr>
          <p:nvPr>
            <p:ph type="sldNum" sz="quarter" idx="10"/>
          </p:nvPr>
        </p:nvSpPr>
        <p:spPr/>
        <p:txBody>
          <a:bodyPr/>
          <a:lstStyle/>
          <a:p>
            <a:fld id="{EB065F8E-149A-4ADC-825F-304D0FC49A89}" type="slidenum">
              <a:rPr lang="en-GB" smtClean="0"/>
              <a:pPr/>
              <a:t>26</a:t>
            </a:fld>
            <a:endParaRPr lang="en-GB"/>
          </a:p>
        </p:txBody>
      </p:sp>
    </p:spTree>
    <p:extLst>
      <p:ext uri="{BB962C8B-B14F-4D97-AF65-F5344CB8AC3E}">
        <p14:creationId xmlns:p14="http://schemas.microsoft.com/office/powerpoint/2010/main" val="16675259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Established by Sir Robert Peel- Who went on to be known as the “father of modern policing”.</a:t>
            </a:r>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31</a:t>
            </a:fld>
            <a:endParaRPr lang="en-GB"/>
          </a:p>
        </p:txBody>
      </p:sp>
    </p:spTree>
    <p:extLst>
      <p:ext uri="{BB962C8B-B14F-4D97-AF65-F5344CB8AC3E}">
        <p14:creationId xmlns:p14="http://schemas.microsoft.com/office/powerpoint/2010/main" val="35069671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p:cNvSpPr>
            <a:spLocks noGrp="1" noRot="1" noChangeAspect="1" noTextEdit="1"/>
          </p:cNvSpPr>
          <p:nvPr>
            <p:ph type="sldImg"/>
          </p:nvPr>
        </p:nvSpPr>
        <p:spPr>
          <a:ln/>
        </p:spPr>
      </p:sp>
      <p:sp>
        <p:nvSpPr>
          <p:cNvPr id="1218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Baskerville" pitchFamily="-112" charset="0"/>
                <a:ea typeface="ＭＳ Ｐゴシック" pitchFamily="34" charset="-128"/>
              </a:rPr>
              <a:t>We will come back to these in a moment</a:t>
            </a:r>
          </a:p>
        </p:txBody>
      </p:sp>
    </p:spTree>
    <p:extLst>
      <p:ext uri="{BB962C8B-B14F-4D97-AF65-F5344CB8AC3E}">
        <p14:creationId xmlns:p14="http://schemas.microsoft.com/office/powerpoint/2010/main" val="25506326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Peel’s police force was born, and named the “The Metropolitan police force” as it is still known today.</a:t>
            </a:r>
          </a:p>
          <a:p>
            <a:r>
              <a:rPr lang="en-GB" dirty="0"/>
              <a:t>The new police officers was known as “peelers” or “Bobbies”</a:t>
            </a:r>
          </a:p>
        </p:txBody>
      </p:sp>
      <p:sp>
        <p:nvSpPr>
          <p:cNvPr id="4" name="Slide Number Placeholder 3"/>
          <p:cNvSpPr>
            <a:spLocks noGrp="1"/>
          </p:cNvSpPr>
          <p:nvPr>
            <p:ph type="sldNum" sz="quarter" idx="5"/>
          </p:nvPr>
        </p:nvSpPr>
        <p:spPr/>
        <p:txBody>
          <a:bodyPr/>
          <a:lstStyle/>
          <a:p>
            <a:fld id="{B0B5EF69-6282-41D6-98DF-E801433ABD80}" type="slidenum">
              <a:rPr lang="en-GB" smtClean="0"/>
              <a:t>33</a:t>
            </a:fld>
            <a:endParaRPr lang="en-GB"/>
          </a:p>
        </p:txBody>
      </p:sp>
    </p:spTree>
    <p:extLst>
      <p:ext uri="{BB962C8B-B14F-4D97-AF65-F5344CB8AC3E}">
        <p14:creationId xmlns:p14="http://schemas.microsoft.com/office/powerpoint/2010/main" val="4197084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https://voxeu.org/article/impact-first-professional-police-forces-crime</a:t>
            </a:r>
          </a:p>
        </p:txBody>
      </p:sp>
      <p:sp>
        <p:nvSpPr>
          <p:cNvPr id="4" name="Slide Number Placeholder 3"/>
          <p:cNvSpPr>
            <a:spLocks noGrp="1"/>
          </p:cNvSpPr>
          <p:nvPr>
            <p:ph type="sldNum" sz="quarter" idx="5"/>
          </p:nvPr>
        </p:nvSpPr>
        <p:spPr/>
        <p:txBody>
          <a:bodyPr/>
          <a:lstStyle/>
          <a:p>
            <a:fld id="{1DC150EC-5666-46BE-B5E4-BA87A68FC0D7}" type="slidenum">
              <a:rPr lang="en-GB" smtClean="0"/>
              <a:t>34</a:t>
            </a:fld>
            <a:endParaRPr lang="en-GB"/>
          </a:p>
        </p:txBody>
      </p:sp>
    </p:spTree>
    <p:extLst>
      <p:ext uri="{BB962C8B-B14F-4D97-AF65-F5344CB8AC3E}">
        <p14:creationId xmlns:p14="http://schemas.microsoft.com/office/powerpoint/2010/main" val="2246554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
          <p:cNvSpPr>
            <a:spLocks noGrp="1" noRot="1" noChangeAspect="1" noChangeArrowheads="1" noTextEdit="1"/>
          </p:cNvSpPr>
          <p:nvPr>
            <p:ph type="sldImg"/>
          </p:nvPr>
        </p:nvSpPr>
        <p:spPr>
          <a:solidFill>
            <a:srgbClr val="FFFFFF"/>
          </a:solidFill>
          <a:ln/>
        </p:spPr>
      </p:sp>
      <p:sp>
        <p:nvSpPr>
          <p:cNvPr id="122883"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200">
              <a:latin typeface="Lucida Grande" pitchFamily="-112" charset="0"/>
              <a:ea typeface="ＭＳ Ｐゴシック" pitchFamily="34" charset="-128"/>
              <a:sym typeface="Lucida Grande" pitchFamily="-112" charset="0"/>
            </a:endParaRPr>
          </a:p>
          <a:p>
            <a:pPr eaLnBrk="1" hangingPunct="1"/>
            <a:r>
              <a:rPr lang="en-US" altLang="en-US" sz="2200">
                <a:latin typeface="Lucida Grande" pitchFamily="-112" charset="0"/>
                <a:ea typeface="ＭＳ Ｐゴシック" pitchFamily="34" charset="-128"/>
                <a:sym typeface="Lucida Grande" pitchFamily="-112" charset="0"/>
              </a:rPr>
              <a:t>	</a:t>
            </a:r>
          </a:p>
        </p:txBody>
      </p:sp>
    </p:spTree>
    <p:extLst>
      <p:ext uri="{BB962C8B-B14F-4D97-AF65-F5344CB8AC3E}">
        <p14:creationId xmlns:p14="http://schemas.microsoft.com/office/powerpoint/2010/main" val="35740924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https://www.peoplescollection.wales/items/489951</a:t>
            </a:r>
          </a:p>
        </p:txBody>
      </p:sp>
      <p:sp>
        <p:nvSpPr>
          <p:cNvPr id="4" name="Slide Number Placeholder 3"/>
          <p:cNvSpPr>
            <a:spLocks noGrp="1"/>
          </p:cNvSpPr>
          <p:nvPr>
            <p:ph type="sldNum" sz="quarter" idx="5"/>
          </p:nvPr>
        </p:nvSpPr>
        <p:spPr/>
        <p:txBody>
          <a:bodyPr/>
          <a:lstStyle/>
          <a:p>
            <a:fld id="{B0B5EF69-6282-41D6-98DF-E801433ABD80}" type="slidenum">
              <a:rPr lang="en-GB" smtClean="0"/>
              <a:t>36</a:t>
            </a:fld>
            <a:endParaRPr lang="en-GB"/>
          </a:p>
        </p:txBody>
      </p:sp>
    </p:spTree>
    <p:extLst>
      <p:ext uri="{BB962C8B-B14F-4D97-AF65-F5344CB8AC3E}">
        <p14:creationId xmlns:p14="http://schemas.microsoft.com/office/powerpoint/2010/main" val="20097745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we move forward to modern day policing, lets read this statement by former MP Theresa May</a:t>
            </a:r>
          </a:p>
        </p:txBody>
      </p:sp>
      <p:sp>
        <p:nvSpPr>
          <p:cNvPr id="4" name="Slide Number Placeholder 3"/>
          <p:cNvSpPr>
            <a:spLocks noGrp="1"/>
          </p:cNvSpPr>
          <p:nvPr>
            <p:ph type="sldNum" sz="quarter" idx="5"/>
          </p:nvPr>
        </p:nvSpPr>
        <p:spPr/>
        <p:txBody>
          <a:bodyPr/>
          <a:lstStyle/>
          <a:p>
            <a:fld id="{B0B5EF69-6282-41D6-98DF-E801433ABD80}" type="slidenum">
              <a:rPr lang="en-GB" smtClean="0"/>
              <a:t>38</a:t>
            </a:fld>
            <a:endParaRPr lang="en-GB"/>
          </a:p>
        </p:txBody>
      </p:sp>
    </p:spTree>
    <p:extLst>
      <p:ext uri="{BB962C8B-B14F-4D97-AF65-F5344CB8AC3E}">
        <p14:creationId xmlns:p14="http://schemas.microsoft.com/office/powerpoint/2010/main" val="32890057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p:cNvSpPr>
            <a:spLocks noGrp="1" noRot="1" noChangeAspect="1" noTextEdit="1"/>
          </p:cNvSpPr>
          <p:nvPr>
            <p:ph type="sldImg"/>
          </p:nvPr>
        </p:nvSpPr>
        <p:spPr>
          <a:ln/>
        </p:spPr>
      </p:sp>
      <p:sp>
        <p:nvSpPr>
          <p:cNvPr id="1218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Baskerville" pitchFamily="-112" charset="0"/>
              <a:ea typeface="ＭＳ Ｐゴシック" pitchFamily="34" charset="-128"/>
            </a:endParaRPr>
          </a:p>
        </p:txBody>
      </p:sp>
    </p:spTree>
    <p:extLst>
      <p:ext uri="{BB962C8B-B14F-4D97-AF65-F5344CB8AC3E}">
        <p14:creationId xmlns:p14="http://schemas.microsoft.com/office/powerpoint/2010/main" val="24867783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put into pairs.</a:t>
            </a:r>
          </a:p>
          <a:p>
            <a:r>
              <a:rPr lang="en-GB" dirty="0"/>
              <a:t>Taking Peels principles into account we are going to answer the 5 questions on the slide. In pairs, you’ll each be given a principle.</a:t>
            </a:r>
          </a:p>
        </p:txBody>
      </p:sp>
      <p:sp>
        <p:nvSpPr>
          <p:cNvPr id="4" name="Slide Number Placeholder 3"/>
          <p:cNvSpPr>
            <a:spLocks noGrp="1"/>
          </p:cNvSpPr>
          <p:nvPr>
            <p:ph type="sldNum" sz="quarter" idx="5"/>
          </p:nvPr>
        </p:nvSpPr>
        <p:spPr/>
        <p:txBody>
          <a:bodyPr/>
          <a:lstStyle/>
          <a:p>
            <a:fld id="{B0B5EF69-6282-41D6-98DF-E801433ABD80}" type="slidenum">
              <a:rPr lang="en-GB" smtClean="0"/>
              <a:t>40</a:t>
            </a:fld>
            <a:endParaRPr lang="en-GB"/>
          </a:p>
        </p:txBody>
      </p:sp>
    </p:spTree>
    <p:extLst>
      <p:ext uri="{BB962C8B-B14F-4D97-AF65-F5344CB8AC3E}">
        <p14:creationId xmlns:p14="http://schemas.microsoft.com/office/powerpoint/2010/main" val="31335361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you think of a good example of when law has had to change really quickly?</a:t>
            </a:r>
          </a:p>
        </p:txBody>
      </p:sp>
      <p:sp>
        <p:nvSpPr>
          <p:cNvPr id="4" name="Slide Number Placeholder 3"/>
          <p:cNvSpPr>
            <a:spLocks noGrp="1"/>
          </p:cNvSpPr>
          <p:nvPr>
            <p:ph type="sldNum" sz="quarter" idx="5"/>
          </p:nvPr>
        </p:nvSpPr>
        <p:spPr/>
        <p:txBody>
          <a:bodyPr/>
          <a:lstStyle/>
          <a:p>
            <a:fld id="{B0B5EF69-6282-41D6-98DF-E801433ABD80}" type="slidenum">
              <a:rPr lang="en-GB" smtClean="0"/>
              <a:t>42</a:t>
            </a:fld>
            <a:endParaRPr lang="en-GB"/>
          </a:p>
        </p:txBody>
      </p:sp>
    </p:spTree>
    <p:extLst>
      <p:ext uri="{BB962C8B-B14F-4D97-AF65-F5344CB8AC3E}">
        <p14:creationId xmlns:p14="http://schemas.microsoft.com/office/powerpoint/2010/main" val="15967721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we have a think of how modern technology has maybe impacted on the use of force that police officers use?</a:t>
            </a:r>
          </a:p>
        </p:txBody>
      </p:sp>
      <p:sp>
        <p:nvSpPr>
          <p:cNvPr id="4" name="Slide Number Placeholder 3"/>
          <p:cNvSpPr>
            <a:spLocks noGrp="1"/>
          </p:cNvSpPr>
          <p:nvPr>
            <p:ph type="sldNum" sz="quarter" idx="5"/>
          </p:nvPr>
        </p:nvSpPr>
        <p:spPr/>
        <p:txBody>
          <a:bodyPr/>
          <a:lstStyle/>
          <a:p>
            <a:fld id="{B0B5EF69-6282-41D6-98DF-E801433ABD80}" type="slidenum">
              <a:rPr lang="en-GB" smtClean="0"/>
              <a:t>43</a:t>
            </a:fld>
            <a:endParaRPr lang="en-GB"/>
          </a:p>
        </p:txBody>
      </p:sp>
    </p:spTree>
    <p:extLst>
      <p:ext uri="{BB962C8B-B14F-4D97-AF65-F5344CB8AC3E}">
        <p14:creationId xmlns:p14="http://schemas.microsoft.com/office/powerpoint/2010/main" val="32745730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at the College of Policing statement, what do you feel these calls could be about, if not crime?</a:t>
            </a:r>
          </a:p>
        </p:txBody>
      </p:sp>
      <p:sp>
        <p:nvSpPr>
          <p:cNvPr id="4" name="Slide Number Placeholder 3"/>
          <p:cNvSpPr>
            <a:spLocks noGrp="1"/>
          </p:cNvSpPr>
          <p:nvPr>
            <p:ph type="sldNum" sz="quarter" idx="5"/>
          </p:nvPr>
        </p:nvSpPr>
        <p:spPr/>
        <p:txBody>
          <a:bodyPr/>
          <a:lstStyle/>
          <a:p>
            <a:fld id="{B0B5EF69-6282-41D6-98DF-E801433ABD80}" type="slidenum">
              <a:rPr lang="en-GB" smtClean="0"/>
              <a:t>44</a:t>
            </a:fld>
            <a:endParaRPr lang="en-GB"/>
          </a:p>
        </p:txBody>
      </p:sp>
    </p:spTree>
    <p:extLst>
      <p:ext uri="{BB962C8B-B14F-4D97-AF65-F5344CB8AC3E}">
        <p14:creationId xmlns:p14="http://schemas.microsoft.com/office/powerpoint/2010/main" val="8303645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The top five individual repeat callers to the Metropolitan Police Service (all of whom have mental health problems) called a combined total of 8,655 times in 2017. It cost the service £70,000 just to answer the calls.</a:t>
            </a:r>
          </a:p>
          <a:p>
            <a:r>
              <a:rPr lang="en-GB" dirty="0"/>
              <a:t>. We do know that last year there were 97,796 crimes and 431,060 incidents flagged mental health </a:t>
            </a:r>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45</a:t>
            </a:fld>
            <a:endParaRPr lang="en-GB"/>
          </a:p>
        </p:txBody>
      </p:sp>
    </p:spTree>
    <p:extLst>
      <p:ext uri="{BB962C8B-B14F-4D97-AF65-F5344CB8AC3E}">
        <p14:creationId xmlns:p14="http://schemas.microsoft.com/office/powerpoint/2010/main" val="18764367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22/09/2023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22/09/2023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22/09/2023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22/09/2023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22/09/2023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22/09/2023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22/09/2023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22/09/2023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22/09/2023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22/09/2023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22/09/2023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22/09/2023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uwtsd.ac.uk/library/online-library/" TargetMode="External"/><Relationship Id="rId2" Type="http://schemas.openxmlformats.org/officeDocument/2006/relationships/hyperlink" Target="http://librarycatalogue.uwtsd.ac.uk/primo_library/libweb/action/dlSearch.do?institution=44WHELF_UWTSD&amp;vid=44WHELF_UWTSD_VU1&amp;query=facet_atoz,exact,A&amp;fn=goAlmaAz" TargetMode="Externa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5.xml.rels><?xml version="1.0" encoding="UTF-8" standalone="yes"?>
<Relationships xmlns="http://schemas.openxmlformats.org/package/2006/relationships"><Relationship Id="rId3" Type="http://schemas.openxmlformats.org/officeDocument/2006/relationships/hyperlink" Target="http://www.app.college.police.uk/" TargetMode="External"/><Relationship Id="rId2" Type="http://schemas.openxmlformats.org/officeDocument/2006/relationships/hyperlink" Target="http://www.apccs.police.uk/" TargetMode="External"/><Relationship Id="rId1" Type="http://schemas.openxmlformats.org/officeDocument/2006/relationships/slideLayout" Target="../slideLayouts/slideLayout2.xml"/><Relationship Id="rId6" Type="http://schemas.openxmlformats.org/officeDocument/2006/relationships/hyperlink" Target="http://www.polfed.org/" TargetMode="External"/><Relationship Id="rId5" Type="http://schemas.openxmlformats.org/officeDocument/2006/relationships/hyperlink" Target="http://www.npcc.police.uk/" TargetMode="External"/><Relationship Id="rId4" Type="http://schemas.openxmlformats.org/officeDocument/2006/relationships/hyperlink" Target="http://www.policeconduct.gov.uk/"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2.svg"/></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youtu.be/4J3RCoewn3g" TargetMode="External"/><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3.gif"/><Relationship Id="rId7" Type="http://schemas.openxmlformats.org/officeDocument/2006/relationships/image" Target="../media/image47.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49.png"/></Relationships>
</file>

<file path=ppt/slides/_rels/slide34.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www.youtube.com/watch?v=CKgfLv9aW0E&amp;ab_channel=SkyNews" TargetMode="External"/><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3" name="Straight Connector 12">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02401" y="1282701"/>
            <a:ext cx="6874795" cy="4307148"/>
          </a:xfrm>
        </p:spPr>
        <p:txBody>
          <a:bodyPr anchor="ctr">
            <a:normAutofit/>
          </a:bodyPr>
          <a:lstStyle/>
          <a:p>
            <a:pPr algn="l"/>
            <a:r>
              <a:rPr lang="en-GB" dirty="0"/>
              <a:t>Week 1:</a:t>
            </a:r>
            <a:br>
              <a:rPr lang="en-GB" dirty="0"/>
            </a:br>
            <a:r>
              <a:rPr lang="en-GB" dirty="0"/>
              <a:t>Police, Policing </a:t>
            </a:r>
            <a:br>
              <a:rPr lang="en-GB" dirty="0"/>
            </a:br>
            <a:r>
              <a:rPr lang="en-GB" dirty="0"/>
              <a:t>&amp; Society</a:t>
            </a:r>
            <a:br>
              <a:rPr lang="en-GB" dirty="0"/>
            </a:br>
            <a:br>
              <a:rPr lang="en-GB" dirty="0"/>
            </a:br>
            <a:r>
              <a:rPr lang="en-GB" sz="2000" dirty="0"/>
              <a:t>Sadie France</a:t>
            </a:r>
            <a:br>
              <a:rPr lang="en-GB" sz="2000" dirty="0"/>
            </a:br>
            <a:r>
              <a:rPr lang="en-GB" sz="2000" dirty="0"/>
              <a:t>Criminology@uwtsd.ac.uk</a:t>
            </a:r>
          </a:p>
        </p:txBody>
      </p:sp>
      <p:sp>
        <p:nvSpPr>
          <p:cNvPr id="21" name="Freeform: Shape 20">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8229600" y="5589850"/>
            <a:ext cx="3946525" cy="1224956"/>
          </a:xfrm>
        </p:spPr>
        <p:txBody>
          <a:bodyPr anchor="b">
            <a:normAutofit/>
          </a:bodyPr>
          <a:lstStyle/>
          <a:p>
            <a:pPr algn="ctr"/>
            <a:endParaRPr lang="en-GB" b="1" dirty="0">
              <a:solidFill>
                <a:schemeClr val="bg1"/>
              </a:solidFill>
            </a:endParaRPr>
          </a:p>
          <a:p>
            <a:pPr algn="ctr"/>
            <a:r>
              <a:rPr lang="en-GB" b="1" dirty="0">
                <a:solidFill>
                  <a:schemeClr val="bg1"/>
                </a:solidFill>
              </a:rPr>
              <a:t>Module code: BMCP5001</a:t>
            </a:r>
          </a:p>
          <a:p>
            <a:pPr algn="ctr"/>
            <a:endParaRPr lang="en-GB" dirty="0">
              <a:solidFill>
                <a:srgbClr val="FFFFFF"/>
              </a:solidFill>
            </a:endParaRPr>
          </a:p>
        </p:txBody>
      </p:sp>
      <p:pic>
        <p:nvPicPr>
          <p:cNvPr id="1026" name="Picture 2" descr="Image result for uwtsd logo">
            <a:extLst>
              <a:ext uri="{FF2B5EF4-FFF2-40B4-BE49-F238E27FC236}">
                <a16:creationId xmlns:a16="http://schemas.microsoft.com/office/drawing/2014/main" id="{7CC71A0F-38C3-4E91-B49F-7707C4943E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9598" y="149376"/>
            <a:ext cx="3810000" cy="176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213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C8C061-542F-733A-E15D-3D30E0921C86}"/>
              </a:ext>
            </a:extLst>
          </p:cNvPr>
          <p:cNvSpPr>
            <a:spLocks noGrp="1"/>
          </p:cNvSpPr>
          <p:nvPr>
            <p:ph type="title"/>
          </p:nvPr>
        </p:nvSpPr>
        <p:spPr>
          <a:xfrm>
            <a:off x="1286933" y="609600"/>
            <a:ext cx="10197494" cy="1099457"/>
          </a:xfrm>
        </p:spPr>
        <p:txBody>
          <a:bodyPr>
            <a:normAutofit/>
          </a:bodyPr>
          <a:lstStyle/>
          <a:p>
            <a:r>
              <a:rPr lang="en-GB" dirty="0"/>
              <a:t>Aims for todays session</a:t>
            </a:r>
          </a:p>
        </p:txBody>
      </p:sp>
      <p:sp>
        <p:nvSpPr>
          <p:cNvPr id="12" name="Isosceles Triangle 11">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8D66AC67-7BC1-BC4D-E3E5-B7C7D3F3F5A9}"/>
              </a:ext>
            </a:extLst>
          </p:cNvPr>
          <p:cNvSpPr>
            <a:spLocks noGrp="1"/>
          </p:cNvSpPr>
          <p:nvPr>
            <p:ph type="sldNum" sz="quarter" idx="12"/>
          </p:nvPr>
        </p:nvSpPr>
        <p:spPr>
          <a:xfrm>
            <a:off x="9894532" y="6182876"/>
            <a:ext cx="683339" cy="365125"/>
          </a:xfrm>
        </p:spPr>
        <p:txBody>
          <a:bodyPr>
            <a:normAutofit/>
          </a:bodyPr>
          <a:lstStyle/>
          <a:p>
            <a:pPr>
              <a:spcAft>
                <a:spcPts val="600"/>
              </a:spcAft>
            </a:pPr>
            <a:fld id="{5DFEDB64-84C3-4240-BCBA-134AE1D9082C}" type="slidenum">
              <a:rPr lang="en-GB" smtClean="0"/>
              <a:pPr>
                <a:spcAft>
                  <a:spcPts val="600"/>
                </a:spcAft>
              </a:pPr>
              <a:t>2</a:t>
            </a:fld>
            <a:endParaRPr lang="en-GB"/>
          </a:p>
        </p:txBody>
      </p:sp>
      <p:sp>
        <p:nvSpPr>
          <p:cNvPr id="14" name="Isosceles Triangle 13">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6" name="Content Placeholder 2">
            <a:extLst>
              <a:ext uri="{FF2B5EF4-FFF2-40B4-BE49-F238E27FC236}">
                <a16:creationId xmlns:a16="http://schemas.microsoft.com/office/drawing/2014/main" id="{D11C2183-2377-5527-7E7D-72AAD87D95C0}"/>
              </a:ext>
            </a:extLst>
          </p:cNvPr>
          <p:cNvGraphicFramePr>
            <a:graphicFrameLocks noGrp="1"/>
          </p:cNvGraphicFramePr>
          <p:nvPr>
            <p:ph idx="1"/>
            <p:extLst>
              <p:ext uri="{D42A27DB-BD31-4B8C-83A1-F6EECF244321}">
                <p14:modId xmlns:p14="http://schemas.microsoft.com/office/powerpoint/2010/main" val="313599860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5331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686EAB16-4A72-4D35-85CE-22D3D885BA6E}"/>
              </a:ext>
            </a:extLst>
          </p:cNvPr>
          <p:cNvSpPr>
            <a:spLocks noGrp="1"/>
          </p:cNvSpPr>
          <p:nvPr>
            <p:ph type="title"/>
          </p:nvPr>
        </p:nvSpPr>
        <p:spPr>
          <a:xfrm>
            <a:off x="652481" y="1382486"/>
            <a:ext cx="3547581" cy="4093028"/>
          </a:xfrm>
        </p:spPr>
        <p:txBody>
          <a:bodyPr anchor="ctr">
            <a:normAutofit/>
          </a:bodyPr>
          <a:lstStyle/>
          <a:p>
            <a:r>
              <a:rPr lang="en-GB" sz="4400"/>
              <a:t>Module Aims</a:t>
            </a:r>
          </a:p>
        </p:txBody>
      </p:sp>
      <p:grpSp>
        <p:nvGrpSpPr>
          <p:cNvPr id="24" name="Group 23">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25" name="Straight Connector 24">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5" name="Rectangle 34">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Content Placeholder 3">
            <a:extLst>
              <a:ext uri="{FF2B5EF4-FFF2-40B4-BE49-F238E27FC236}">
                <a16:creationId xmlns:a16="http://schemas.microsoft.com/office/drawing/2014/main" id="{D383ECE1-1F2F-F3CC-5D53-3A74DE4B3B24}"/>
              </a:ext>
            </a:extLst>
          </p:cNvPr>
          <p:cNvGraphicFramePr>
            <a:graphicFrameLocks noGrp="1"/>
          </p:cNvGraphicFramePr>
          <p:nvPr>
            <p:ph idx="1"/>
            <p:extLst>
              <p:ext uri="{D42A27DB-BD31-4B8C-83A1-F6EECF244321}">
                <p14:modId xmlns:p14="http://schemas.microsoft.com/office/powerpoint/2010/main" val="834018539"/>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9058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5970E-CA1E-4D6C-95DD-694C43CDDAF3}"/>
              </a:ext>
            </a:extLst>
          </p:cNvPr>
          <p:cNvSpPr>
            <a:spLocks noGrp="1"/>
          </p:cNvSpPr>
          <p:nvPr>
            <p:ph type="title"/>
          </p:nvPr>
        </p:nvSpPr>
        <p:spPr/>
        <p:txBody>
          <a:bodyPr/>
          <a:lstStyle/>
          <a:p>
            <a:r>
              <a:rPr lang="en-GB" dirty="0"/>
              <a:t>Learning Outcomes</a:t>
            </a:r>
          </a:p>
        </p:txBody>
      </p:sp>
      <p:sp>
        <p:nvSpPr>
          <p:cNvPr id="4" name="Content Placeholder 5">
            <a:extLst>
              <a:ext uri="{FF2B5EF4-FFF2-40B4-BE49-F238E27FC236}">
                <a16:creationId xmlns:a16="http://schemas.microsoft.com/office/drawing/2014/main" id="{35B30B18-313B-4C71-8DC5-F8A9AA189C37}"/>
              </a:ext>
            </a:extLst>
          </p:cNvPr>
          <p:cNvSpPr>
            <a:spLocks noGrp="1"/>
          </p:cNvSpPr>
          <p:nvPr>
            <p:ph idx="1"/>
          </p:nvPr>
        </p:nvSpPr>
        <p:spPr>
          <a:xfrm>
            <a:off x="677334" y="1653988"/>
            <a:ext cx="8596668" cy="5042647"/>
          </a:xfrm>
        </p:spPr>
        <p:txBody>
          <a:bodyPr>
            <a:normAutofit/>
          </a:bodyPr>
          <a:lstStyle/>
          <a:p>
            <a:pPr marL="0" indent="0">
              <a:buNone/>
            </a:pPr>
            <a:r>
              <a:rPr lang="en-US" sz="2400" dirty="0"/>
              <a:t>Upon the successful completion of this module, the student should be able to demonstrate the ability to:</a:t>
            </a:r>
            <a:br>
              <a:rPr lang="en-US" sz="2400" dirty="0"/>
            </a:br>
            <a:endParaRPr lang="en-GB" sz="2400" dirty="0"/>
          </a:p>
          <a:p>
            <a:pPr lvl="1" hangingPunct="0"/>
            <a:r>
              <a:rPr lang="en-GB" sz="1800" dirty="0"/>
              <a:t>recognise and comment upon the significance of different accounts of the emergence of modern police organisations, and of their role and function in society, </a:t>
            </a:r>
          </a:p>
          <a:p>
            <a:pPr lvl="1" hangingPunct="0"/>
            <a:r>
              <a:rPr lang="en-GB" sz="1800" dirty="0"/>
              <a:t>identify some of the different institutions which are involved in contemporary policing, and demonstrate an awareness of some of the challenges posed by an increasingly plural policing environment, and critically evaluate the idea that there is a distinctive ‘cop culture’,</a:t>
            </a:r>
          </a:p>
          <a:p>
            <a:pPr lvl="1" hangingPunct="0"/>
            <a:r>
              <a:rPr lang="en-GB" sz="1800" dirty="0"/>
              <a:t>recognise and comment upon the relevance of key social divisions (including class, gender and race) for thinking about policing and police organisations with an awareness of issues of police governance and accountability, including the significance of human rights.</a:t>
            </a:r>
          </a:p>
        </p:txBody>
      </p:sp>
    </p:spTree>
    <p:extLst>
      <p:ext uri="{BB962C8B-B14F-4D97-AF65-F5344CB8AC3E}">
        <p14:creationId xmlns:p14="http://schemas.microsoft.com/office/powerpoint/2010/main" val="919148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C7AB3-DCF4-8CE6-227D-6A876CBE9C46}"/>
              </a:ext>
            </a:extLst>
          </p:cNvPr>
          <p:cNvSpPr>
            <a:spLocks noGrp="1"/>
          </p:cNvSpPr>
          <p:nvPr>
            <p:ph type="title"/>
          </p:nvPr>
        </p:nvSpPr>
        <p:spPr>
          <a:xfrm>
            <a:off x="550863" y="549275"/>
            <a:ext cx="3565525" cy="5543549"/>
          </a:xfrm>
        </p:spPr>
        <p:txBody>
          <a:bodyPr wrap="square" anchor="ctr">
            <a:normAutofit/>
          </a:bodyPr>
          <a:lstStyle/>
          <a:p>
            <a:r>
              <a:rPr lang="en-US"/>
              <a:t>What's expected from me...</a:t>
            </a:r>
          </a:p>
        </p:txBody>
      </p:sp>
      <p:graphicFrame>
        <p:nvGraphicFramePr>
          <p:cNvPr id="5" name="Content Placeholder 2">
            <a:extLst>
              <a:ext uri="{FF2B5EF4-FFF2-40B4-BE49-F238E27FC236}">
                <a16:creationId xmlns:a16="http://schemas.microsoft.com/office/drawing/2014/main" id="{3891E6A5-6D5E-5C68-D4C0-A9BF14D835DC}"/>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7078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ED912-41FE-9530-1506-3FCC894B6AB8}"/>
              </a:ext>
            </a:extLst>
          </p:cNvPr>
          <p:cNvSpPr>
            <a:spLocks noGrp="1"/>
          </p:cNvSpPr>
          <p:nvPr>
            <p:ph type="title"/>
          </p:nvPr>
        </p:nvSpPr>
        <p:spPr>
          <a:xfrm>
            <a:off x="550863" y="549275"/>
            <a:ext cx="3565525" cy="5543549"/>
          </a:xfrm>
        </p:spPr>
        <p:txBody>
          <a:bodyPr wrap="square" anchor="ctr">
            <a:normAutofit/>
          </a:bodyPr>
          <a:lstStyle/>
          <a:p>
            <a:r>
              <a:rPr lang="en-US"/>
              <a:t>What's expected from you...</a:t>
            </a:r>
          </a:p>
        </p:txBody>
      </p:sp>
      <p:graphicFrame>
        <p:nvGraphicFramePr>
          <p:cNvPr id="5" name="Content Placeholder 2">
            <a:extLst>
              <a:ext uri="{FF2B5EF4-FFF2-40B4-BE49-F238E27FC236}">
                <a16:creationId xmlns:a16="http://schemas.microsoft.com/office/drawing/2014/main" id="{FFD4F6AD-623E-8081-519F-3D081CC82DED}"/>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62259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48EEF1AE-3D58-E0C8-E488-34EEF211ACF1}"/>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Scheme of work</a:t>
            </a:r>
          </a:p>
        </p:txBody>
      </p:sp>
      <p:sp>
        <p:nvSpPr>
          <p:cNvPr id="10" name="Content Placeholder 9">
            <a:extLst>
              <a:ext uri="{FF2B5EF4-FFF2-40B4-BE49-F238E27FC236}">
                <a16:creationId xmlns:a16="http://schemas.microsoft.com/office/drawing/2014/main" id="{FFBDCA44-BDFE-E92F-176D-CDA20F82ED94}"/>
              </a:ext>
            </a:extLst>
          </p:cNvPr>
          <p:cNvSpPr>
            <a:spLocks noGrp="1"/>
          </p:cNvSpPr>
          <p:nvPr>
            <p:ph idx="1"/>
          </p:nvPr>
        </p:nvSpPr>
        <p:spPr>
          <a:xfrm>
            <a:off x="673754" y="2160590"/>
            <a:ext cx="3973943" cy="3440110"/>
          </a:xfrm>
        </p:spPr>
        <p:txBody>
          <a:bodyPr>
            <a:normAutofit/>
          </a:bodyPr>
          <a:lstStyle/>
          <a:p>
            <a:endParaRPr lang="en-US">
              <a:solidFill>
                <a:schemeClr val="bg1"/>
              </a:solidFill>
            </a:endParaRPr>
          </a:p>
        </p:txBody>
      </p:sp>
      <p:pic>
        <p:nvPicPr>
          <p:cNvPr id="5" name="Picture 4">
            <a:extLst>
              <a:ext uri="{FF2B5EF4-FFF2-40B4-BE49-F238E27FC236}">
                <a16:creationId xmlns:a16="http://schemas.microsoft.com/office/drawing/2014/main" id="{848887BB-E559-2907-515A-672E1C5E952E}"/>
              </a:ext>
            </a:extLst>
          </p:cNvPr>
          <p:cNvPicPr>
            <a:picLocks noChangeAspect="1"/>
          </p:cNvPicPr>
          <p:nvPr/>
        </p:nvPicPr>
        <p:blipFill>
          <a:blip r:embed="rId2"/>
          <a:stretch>
            <a:fillRect/>
          </a:stretch>
        </p:blipFill>
        <p:spPr>
          <a:xfrm>
            <a:off x="5729301" y="875956"/>
            <a:ext cx="5487702" cy="5672045"/>
          </a:xfrm>
          <a:prstGeom prst="rect">
            <a:avLst/>
          </a:prstGeom>
        </p:spPr>
      </p:pic>
      <p:sp>
        <p:nvSpPr>
          <p:cNvPr id="4" name="Slide Number Placeholder 3">
            <a:extLst>
              <a:ext uri="{FF2B5EF4-FFF2-40B4-BE49-F238E27FC236}">
                <a16:creationId xmlns:a16="http://schemas.microsoft.com/office/drawing/2014/main" id="{8DD0E436-F72A-658D-234C-DAE1096D1C61}"/>
              </a:ext>
            </a:extLst>
          </p:cNvPr>
          <p:cNvSpPr>
            <a:spLocks noGrp="1"/>
          </p:cNvSpPr>
          <p:nvPr>
            <p:ph type="sldNum" sz="quarter" idx="12"/>
          </p:nvPr>
        </p:nvSpPr>
        <p:spPr>
          <a:xfrm>
            <a:off x="10556161" y="6182876"/>
            <a:ext cx="683339" cy="365125"/>
          </a:xfrm>
        </p:spPr>
        <p:txBody>
          <a:bodyPr>
            <a:normAutofit/>
          </a:bodyPr>
          <a:lstStyle/>
          <a:p>
            <a:pPr>
              <a:spcAft>
                <a:spcPts val="600"/>
              </a:spcAft>
            </a:pPr>
            <a:fld id="{5DFEDB64-84C3-4240-BCBA-134AE1D9082C}" type="slidenum">
              <a:rPr lang="en-GB">
                <a:solidFill>
                  <a:schemeClr val="tx1">
                    <a:lumMod val="65000"/>
                    <a:lumOff val="35000"/>
                  </a:schemeClr>
                </a:solidFill>
              </a:rPr>
              <a:pPr>
                <a:spcAft>
                  <a:spcPts val="600"/>
                </a:spcAft>
              </a:pPr>
              <a:t>7</a:t>
            </a:fld>
            <a:endParaRPr lang="en-GB">
              <a:solidFill>
                <a:schemeClr val="tx1">
                  <a:lumMod val="65000"/>
                  <a:lumOff val="35000"/>
                </a:schemeClr>
              </a:solidFill>
            </a:endParaRPr>
          </a:p>
        </p:txBody>
      </p:sp>
      <p:sp>
        <p:nvSpPr>
          <p:cNvPr id="21" name="Isosceles Triangle 20">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1332276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8FDDAB20-EBE1-41DE-A781-206307726A92}"/>
              </a:ext>
            </a:extLst>
          </p:cNvPr>
          <p:cNvSpPr>
            <a:spLocks noGrp="1"/>
          </p:cNvSpPr>
          <p:nvPr>
            <p:ph type="title"/>
          </p:nvPr>
        </p:nvSpPr>
        <p:spPr>
          <a:xfrm>
            <a:off x="1286933" y="609600"/>
            <a:ext cx="10197494" cy="1099457"/>
          </a:xfrm>
        </p:spPr>
        <p:txBody>
          <a:bodyPr>
            <a:normAutofit/>
          </a:bodyPr>
          <a:lstStyle/>
          <a:p>
            <a:r>
              <a:rPr lang="en-GB" dirty="0"/>
              <a:t>Module Content</a:t>
            </a:r>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7" name="Content Placeholder 2">
            <a:extLst>
              <a:ext uri="{FF2B5EF4-FFF2-40B4-BE49-F238E27FC236}">
                <a16:creationId xmlns:a16="http://schemas.microsoft.com/office/drawing/2014/main" id="{68DD19E2-4DD6-E385-8E83-9F82FA1D7CF5}"/>
              </a:ext>
            </a:extLst>
          </p:cNvPr>
          <p:cNvGraphicFramePr>
            <a:graphicFrameLocks noGrp="1"/>
          </p:cNvGraphicFramePr>
          <p:nvPr>
            <p:ph idx="1"/>
            <p:extLst>
              <p:ext uri="{D42A27DB-BD31-4B8C-83A1-F6EECF244321}">
                <p14:modId xmlns:p14="http://schemas.microsoft.com/office/powerpoint/2010/main" val="2002275139"/>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61644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B821D-F231-476D-A18D-8ADDE160E79F}"/>
              </a:ext>
            </a:extLst>
          </p:cNvPr>
          <p:cNvSpPr>
            <a:spLocks noGrp="1"/>
          </p:cNvSpPr>
          <p:nvPr>
            <p:ph type="title"/>
          </p:nvPr>
        </p:nvSpPr>
        <p:spPr/>
        <p:txBody>
          <a:bodyPr/>
          <a:lstStyle/>
          <a:p>
            <a:r>
              <a:rPr lang="en-GB" dirty="0"/>
              <a:t>Module Assessment</a:t>
            </a:r>
          </a:p>
        </p:txBody>
      </p:sp>
      <p:sp>
        <p:nvSpPr>
          <p:cNvPr id="3" name="Text Placeholder 2">
            <a:extLst>
              <a:ext uri="{FF2B5EF4-FFF2-40B4-BE49-F238E27FC236}">
                <a16:creationId xmlns:a16="http://schemas.microsoft.com/office/drawing/2014/main" id="{8888123F-0786-42F2-93AC-FD4539326320}"/>
              </a:ext>
            </a:extLst>
          </p:cNvPr>
          <p:cNvSpPr>
            <a:spLocks noGrp="1"/>
          </p:cNvSpPr>
          <p:nvPr>
            <p:ph type="body" idx="1"/>
          </p:nvPr>
        </p:nvSpPr>
        <p:spPr>
          <a:xfrm>
            <a:off x="677334" y="1420836"/>
            <a:ext cx="8917142" cy="609651"/>
          </a:xfrm>
        </p:spPr>
        <p:txBody>
          <a:bodyPr/>
          <a:lstStyle/>
          <a:p>
            <a:r>
              <a:rPr lang="en-GB" dirty="0"/>
              <a:t>Assignment 1	- Submission date: 10</a:t>
            </a:r>
            <a:r>
              <a:rPr lang="en-GB" baseline="30000" dirty="0"/>
              <a:t>th</a:t>
            </a:r>
            <a:r>
              <a:rPr lang="en-GB" dirty="0"/>
              <a:t> November 2023 by 23:59 hrs. </a:t>
            </a:r>
          </a:p>
        </p:txBody>
      </p:sp>
      <p:sp>
        <p:nvSpPr>
          <p:cNvPr id="4" name="Content Placeholder 3">
            <a:extLst>
              <a:ext uri="{FF2B5EF4-FFF2-40B4-BE49-F238E27FC236}">
                <a16:creationId xmlns:a16="http://schemas.microsoft.com/office/drawing/2014/main" id="{26C23245-B4CC-4DDE-B32C-2953B83663F5}"/>
              </a:ext>
            </a:extLst>
          </p:cNvPr>
          <p:cNvSpPr>
            <a:spLocks noGrp="1"/>
          </p:cNvSpPr>
          <p:nvPr>
            <p:ph sz="half" idx="2"/>
          </p:nvPr>
        </p:nvSpPr>
        <p:spPr>
          <a:xfrm>
            <a:off x="677334" y="2130575"/>
            <a:ext cx="8917142" cy="3899164"/>
          </a:xfrm>
        </p:spPr>
        <p:txBody>
          <a:bodyPr>
            <a:normAutofit fontScale="62500" lnSpcReduction="20000"/>
          </a:bodyPr>
          <a:lstStyle/>
          <a:p>
            <a:r>
              <a:rPr lang="en-US" dirty="0">
                <a:latin typeface="+mj-lt"/>
              </a:rPr>
              <a:t>Coursework: 2000 word essay</a:t>
            </a:r>
            <a:endParaRPr lang="en-GB" dirty="0">
              <a:latin typeface="+mj-lt"/>
            </a:endParaRPr>
          </a:p>
          <a:p>
            <a:pPr hangingPunct="0"/>
            <a:r>
              <a:rPr lang="en-GB" dirty="0">
                <a:latin typeface="+mj-lt"/>
              </a:rPr>
              <a:t>Students are required to write an essay </a:t>
            </a:r>
            <a:r>
              <a:rPr lang="en-GB" sz="1800" dirty="0">
                <a:effectLst/>
                <a:latin typeface="+mj-lt"/>
                <a:ea typeface="Times New Roman" panose="02020603050405020304" pitchFamily="18" charset="0"/>
              </a:rPr>
              <a:t>referring to social divisions such as class, race and gender within your answer. </a:t>
            </a:r>
          </a:p>
          <a:p>
            <a:pPr fontAlgn="base" hangingPunct="0"/>
            <a:r>
              <a:rPr lang="en-GB" dirty="0">
                <a:latin typeface="+mj-lt"/>
              </a:rPr>
              <a:t>The title for the essay is: </a:t>
            </a:r>
          </a:p>
          <a:p>
            <a:pPr algn="ctr" rtl="0" fontAlgn="base"/>
            <a:r>
              <a:rPr lang="en-GB" sz="2600" b="1" i="1" dirty="0">
                <a:solidFill>
                  <a:srgbClr val="000000"/>
                </a:solidFill>
                <a:effectLst/>
                <a:latin typeface="Arial" panose="020B0604020202020204" pitchFamily="34" charset="0"/>
              </a:rPr>
              <a:t>Challenges to Policing by Consent: Identify and discuss obstacles and controversies associated with policing by consent.</a:t>
            </a:r>
            <a:r>
              <a:rPr lang="en-GB" sz="2600" b="0" i="0" dirty="0">
                <a:solidFill>
                  <a:srgbClr val="000000"/>
                </a:solidFill>
                <a:effectLst/>
                <a:latin typeface="Arial" panose="020B0604020202020204" pitchFamily="34" charset="0"/>
              </a:rPr>
              <a:t> </a:t>
            </a:r>
          </a:p>
          <a:p>
            <a:pPr marL="0" indent="0" algn="ctr" rtl="0" fontAlgn="base">
              <a:buNone/>
            </a:pPr>
            <a:r>
              <a:rPr lang="en-GB" sz="2600" b="0" i="0" dirty="0">
                <a:solidFill>
                  <a:srgbClr val="000000"/>
                </a:solidFill>
                <a:effectLst/>
                <a:latin typeface="Arial" panose="020B0604020202020204" pitchFamily="34" charset="0"/>
              </a:rPr>
              <a:t> </a:t>
            </a:r>
          </a:p>
          <a:p>
            <a:pPr algn="l" rtl="0" fontAlgn="base"/>
            <a:r>
              <a:rPr lang="en-GB" sz="2600" b="1" i="0" dirty="0">
                <a:solidFill>
                  <a:srgbClr val="000000"/>
                </a:solidFill>
                <a:effectLst/>
                <a:latin typeface="Arial" panose="020B0604020202020204" pitchFamily="34" charset="0"/>
              </a:rPr>
              <a:t>You may wish to consider issues such as:-</a:t>
            </a:r>
            <a:r>
              <a:rPr lang="en-GB" sz="2600" b="0" i="0" dirty="0">
                <a:solidFill>
                  <a:srgbClr val="000000"/>
                </a:solidFill>
                <a:effectLst/>
                <a:latin typeface="Arial" panose="020B0604020202020204" pitchFamily="34" charset="0"/>
              </a:rPr>
              <a:t> </a:t>
            </a:r>
          </a:p>
          <a:p>
            <a:pPr algn="l" rtl="0" fontAlgn="base">
              <a:buFont typeface="Arial" panose="020B0604020202020204" pitchFamily="34" charset="0"/>
              <a:buChar char="•"/>
            </a:pPr>
            <a:r>
              <a:rPr lang="en-GB" sz="2600" b="1" i="0" dirty="0">
                <a:solidFill>
                  <a:srgbClr val="000000"/>
                </a:solidFill>
                <a:effectLst/>
                <a:latin typeface="Arial" panose="020B0604020202020204" pitchFamily="34" charset="0"/>
              </a:rPr>
              <a:t>Systemic bias</a:t>
            </a:r>
            <a:r>
              <a:rPr lang="en-GB" sz="2600" b="0" i="0" dirty="0">
                <a:solidFill>
                  <a:srgbClr val="000000"/>
                </a:solidFill>
                <a:effectLst/>
                <a:latin typeface="Arial" panose="020B0604020202020204" pitchFamily="34" charset="0"/>
              </a:rPr>
              <a:t> </a:t>
            </a:r>
          </a:p>
          <a:p>
            <a:pPr algn="l" rtl="0" fontAlgn="base">
              <a:buFont typeface="Arial" panose="020B0604020202020204" pitchFamily="34" charset="0"/>
              <a:buChar char="•"/>
            </a:pPr>
            <a:r>
              <a:rPr lang="en-GB" sz="2600" b="1" i="0" dirty="0">
                <a:solidFill>
                  <a:srgbClr val="000000"/>
                </a:solidFill>
                <a:effectLst/>
                <a:latin typeface="Arial" panose="020B0604020202020204" pitchFamily="34" charset="0"/>
              </a:rPr>
              <a:t>Police- community relations</a:t>
            </a:r>
            <a:r>
              <a:rPr lang="en-GB" sz="2600" b="0" i="0" dirty="0">
                <a:solidFill>
                  <a:srgbClr val="000000"/>
                </a:solidFill>
                <a:effectLst/>
                <a:latin typeface="Arial" panose="020B0604020202020204" pitchFamily="34" charset="0"/>
              </a:rPr>
              <a:t> </a:t>
            </a:r>
          </a:p>
          <a:p>
            <a:pPr algn="l" rtl="0" fontAlgn="base">
              <a:buFont typeface="Arial" panose="020B0604020202020204" pitchFamily="34" charset="0"/>
              <a:buChar char="•"/>
            </a:pPr>
            <a:r>
              <a:rPr lang="en-GB" sz="2600" b="1" i="0" dirty="0">
                <a:solidFill>
                  <a:srgbClr val="000000"/>
                </a:solidFill>
                <a:effectLst/>
                <a:latin typeface="Arial" panose="020B0604020202020204" pitchFamily="34" charset="0"/>
              </a:rPr>
              <a:t>Incidents of police misconduct</a:t>
            </a:r>
            <a:r>
              <a:rPr lang="en-GB" sz="2600" b="0" i="0" dirty="0">
                <a:solidFill>
                  <a:srgbClr val="000000"/>
                </a:solidFill>
                <a:effectLst/>
                <a:latin typeface="Arial" panose="020B0604020202020204" pitchFamily="34" charset="0"/>
              </a:rPr>
              <a:t> </a:t>
            </a:r>
          </a:p>
          <a:p>
            <a:pPr algn="l" rtl="0" fontAlgn="base">
              <a:buFont typeface="Arial" panose="020B0604020202020204" pitchFamily="34" charset="0"/>
              <a:buChar char="•"/>
            </a:pPr>
            <a:r>
              <a:rPr lang="en-GB" sz="2600" b="1" i="0" dirty="0">
                <a:solidFill>
                  <a:srgbClr val="000000"/>
                </a:solidFill>
                <a:effectLst/>
                <a:latin typeface="Arial" panose="020B0604020202020204" pitchFamily="34" charset="0"/>
              </a:rPr>
              <a:t>Social divisions such as class, race and gender.</a:t>
            </a:r>
            <a:r>
              <a:rPr lang="en-GB" sz="2600" b="0" i="0" dirty="0">
                <a:solidFill>
                  <a:srgbClr val="000000"/>
                </a:solidFill>
                <a:effectLst/>
                <a:latin typeface="Arial" panose="020B0604020202020204" pitchFamily="34" charset="0"/>
              </a:rPr>
              <a:t> </a:t>
            </a:r>
          </a:p>
          <a:p>
            <a:pPr marL="0" indent="0" algn="ctr">
              <a:buNone/>
            </a:pPr>
            <a:r>
              <a:rPr lang="en-GB" sz="2600" b="1" dirty="0">
                <a:effectLst/>
                <a:latin typeface="Arial" panose="020B0604020202020204" pitchFamily="34" charset="0"/>
                <a:ea typeface="Times New Roman" panose="02020603050405020304" pitchFamily="18" charset="0"/>
              </a:rPr>
              <a:t> </a:t>
            </a:r>
            <a:endParaRPr lang="en-GB" sz="2600" dirty="0">
              <a:effectLst/>
              <a:latin typeface="Times New Roman" panose="02020603050405020304" pitchFamily="18" charset="0"/>
              <a:ea typeface="Times New Roman" panose="02020603050405020304" pitchFamily="18" charset="0"/>
            </a:endParaRPr>
          </a:p>
          <a:p>
            <a:pPr marL="0" indent="0" algn="ctr">
              <a:buNone/>
            </a:pPr>
            <a:r>
              <a:rPr lang="en-GB" sz="1800" b="1" dirty="0">
                <a:effectLst/>
                <a:latin typeface="Arial" panose="020B0604020202020204" pitchFamily="34" charset="0"/>
                <a:ea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362329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5A39C-34B4-49EA-AD35-B511F71AF7A1}"/>
              </a:ext>
            </a:extLst>
          </p:cNvPr>
          <p:cNvSpPr>
            <a:spLocks noGrp="1"/>
          </p:cNvSpPr>
          <p:nvPr>
            <p:ph type="title"/>
          </p:nvPr>
        </p:nvSpPr>
        <p:spPr>
          <a:xfrm>
            <a:off x="677334" y="609600"/>
            <a:ext cx="8596668" cy="576262"/>
          </a:xfrm>
        </p:spPr>
        <p:txBody>
          <a:bodyPr>
            <a:normAutofit fontScale="90000"/>
          </a:bodyPr>
          <a:lstStyle/>
          <a:p>
            <a:r>
              <a:rPr lang="en-GB" dirty="0"/>
              <a:t>Bad V’s Good</a:t>
            </a:r>
          </a:p>
        </p:txBody>
      </p:sp>
      <p:sp>
        <p:nvSpPr>
          <p:cNvPr id="3" name="Text Placeholder 2">
            <a:extLst>
              <a:ext uri="{FF2B5EF4-FFF2-40B4-BE49-F238E27FC236}">
                <a16:creationId xmlns:a16="http://schemas.microsoft.com/office/drawing/2014/main" id="{1E5119A0-20D6-4081-A408-B43A183B07CF}"/>
              </a:ext>
            </a:extLst>
          </p:cNvPr>
          <p:cNvSpPr>
            <a:spLocks noGrp="1"/>
          </p:cNvSpPr>
          <p:nvPr>
            <p:ph type="body" idx="1"/>
          </p:nvPr>
        </p:nvSpPr>
        <p:spPr>
          <a:xfrm>
            <a:off x="675745" y="1507067"/>
            <a:ext cx="4185623" cy="653916"/>
          </a:xfrm>
        </p:spPr>
        <p:txBody>
          <a:bodyPr/>
          <a:lstStyle/>
          <a:p>
            <a:r>
              <a:rPr lang="en-GB" dirty="0">
                <a:solidFill>
                  <a:srgbClr val="000000"/>
                </a:solidFill>
                <a:latin typeface="+mj-lt"/>
                <a:cs typeface="Kigelia Arabic Light" panose="020B0604020202020204" pitchFamily="34" charset="-78"/>
              </a:rPr>
              <a:t>Bad</a:t>
            </a:r>
            <a:endParaRPr lang="en-GB" dirty="0">
              <a:latin typeface="+mj-lt"/>
              <a:cs typeface="Kigelia Arabic Light" panose="020B0604020202020204" pitchFamily="34" charset="-78"/>
            </a:endParaRPr>
          </a:p>
        </p:txBody>
      </p:sp>
      <p:sp>
        <p:nvSpPr>
          <p:cNvPr id="4" name="Content Placeholder 3">
            <a:extLst>
              <a:ext uri="{FF2B5EF4-FFF2-40B4-BE49-F238E27FC236}">
                <a16:creationId xmlns:a16="http://schemas.microsoft.com/office/drawing/2014/main" id="{B9593E0E-72F9-4614-8181-8E42E1CADBC7}"/>
              </a:ext>
            </a:extLst>
          </p:cNvPr>
          <p:cNvSpPr>
            <a:spLocks noGrp="1"/>
          </p:cNvSpPr>
          <p:nvPr>
            <p:ph sz="half" idx="2"/>
          </p:nvPr>
        </p:nvSpPr>
        <p:spPr>
          <a:xfrm>
            <a:off x="675745" y="2160983"/>
            <a:ext cx="4185623" cy="3880379"/>
          </a:xfrm>
        </p:spPr>
        <p:txBody>
          <a:bodyPr>
            <a:normAutofit fontScale="92500" lnSpcReduction="20000"/>
          </a:bodyPr>
          <a:lstStyle/>
          <a:p>
            <a:r>
              <a:rPr lang="en-GB" b="0" i="0" dirty="0">
                <a:solidFill>
                  <a:srgbClr val="000000"/>
                </a:solidFill>
                <a:effectLst/>
                <a:latin typeface="+mj-lt"/>
              </a:rPr>
              <a:t>“all cops are </a:t>
            </a:r>
            <a:r>
              <a:rPr lang="en-GB" b="0" i="0" dirty="0" err="1">
                <a:solidFill>
                  <a:srgbClr val="000000"/>
                </a:solidFill>
                <a:effectLst/>
                <a:latin typeface="+mj-lt"/>
              </a:rPr>
              <a:t>ba</a:t>
            </a:r>
            <a:r>
              <a:rPr lang="en-GB" b="0" i="0" dirty="0">
                <a:solidFill>
                  <a:srgbClr val="000000"/>
                </a:solidFill>
                <a:effectLst/>
                <a:latin typeface="+mj-lt"/>
              </a:rPr>
              <a:t>%&amp;*£ds”</a:t>
            </a:r>
          </a:p>
          <a:p>
            <a:r>
              <a:rPr lang="en-GB" dirty="0">
                <a:solidFill>
                  <a:srgbClr val="000000"/>
                </a:solidFill>
                <a:latin typeface="+mj-lt"/>
              </a:rPr>
              <a:t>Sarah Everard</a:t>
            </a:r>
          </a:p>
          <a:p>
            <a:r>
              <a:rPr lang="en-GB" dirty="0">
                <a:solidFill>
                  <a:srgbClr val="000000"/>
                </a:solidFill>
                <a:latin typeface="+mj-lt"/>
              </a:rPr>
              <a:t>Vigils – police clashes</a:t>
            </a:r>
          </a:p>
          <a:p>
            <a:r>
              <a:rPr lang="en-GB" dirty="0" err="1">
                <a:solidFill>
                  <a:srgbClr val="000000"/>
                </a:solidFill>
                <a:latin typeface="+mj-lt"/>
              </a:rPr>
              <a:t>Plebgate</a:t>
            </a:r>
            <a:r>
              <a:rPr lang="en-GB" dirty="0">
                <a:solidFill>
                  <a:srgbClr val="000000"/>
                </a:solidFill>
                <a:latin typeface="+mj-lt"/>
              </a:rPr>
              <a:t> Row 2012</a:t>
            </a:r>
          </a:p>
          <a:p>
            <a:r>
              <a:rPr lang="en-GB" dirty="0">
                <a:solidFill>
                  <a:srgbClr val="000000"/>
                </a:solidFill>
                <a:latin typeface="+mj-lt"/>
              </a:rPr>
              <a:t>George Floyd 2020</a:t>
            </a:r>
          </a:p>
          <a:p>
            <a:r>
              <a:rPr lang="en-GB" dirty="0">
                <a:solidFill>
                  <a:srgbClr val="000000"/>
                </a:solidFill>
                <a:latin typeface="+mj-lt"/>
              </a:rPr>
              <a:t>Covid  - Coronavirus Act 2020</a:t>
            </a:r>
          </a:p>
          <a:p>
            <a:r>
              <a:rPr lang="en-GB" dirty="0">
                <a:solidFill>
                  <a:srgbClr val="000000"/>
                </a:solidFill>
                <a:latin typeface="+mj-lt"/>
              </a:rPr>
              <a:t>Covid SWP – D&amp;D police officer Feb 21</a:t>
            </a:r>
          </a:p>
          <a:p>
            <a:r>
              <a:rPr lang="en-GB" b="0" i="0" dirty="0">
                <a:solidFill>
                  <a:srgbClr val="151824"/>
                </a:solidFill>
                <a:effectLst/>
                <a:latin typeface="+mj-lt"/>
              </a:rPr>
              <a:t>Police officer fired after sending explicit videos to potential witness 2019</a:t>
            </a:r>
            <a:endParaRPr lang="en-GB" dirty="0">
              <a:solidFill>
                <a:srgbClr val="000000"/>
              </a:solidFill>
              <a:latin typeface="+mj-lt"/>
            </a:endParaRPr>
          </a:p>
          <a:p>
            <a:r>
              <a:rPr lang="en-GB" dirty="0">
                <a:solidFill>
                  <a:srgbClr val="000000"/>
                </a:solidFill>
                <a:latin typeface="+mj-lt"/>
              </a:rPr>
              <a:t>Strikes</a:t>
            </a:r>
          </a:p>
          <a:p>
            <a:pPr marL="0" indent="0">
              <a:buNone/>
            </a:pPr>
            <a:endParaRPr lang="en-GB" dirty="0">
              <a:solidFill>
                <a:srgbClr val="000000"/>
              </a:solidFill>
              <a:latin typeface="Libre Baskerville"/>
            </a:endParaRPr>
          </a:p>
        </p:txBody>
      </p:sp>
      <p:sp>
        <p:nvSpPr>
          <p:cNvPr id="5" name="Text Placeholder 4">
            <a:extLst>
              <a:ext uri="{FF2B5EF4-FFF2-40B4-BE49-F238E27FC236}">
                <a16:creationId xmlns:a16="http://schemas.microsoft.com/office/drawing/2014/main" id="{902A78D3-215B-4C53-80DF-E8A579957A85}"/>
              </a:ext>
            </a:extLst>
          </p:cNvPr>
          <p:cNvSpPr>
            <a:spLocks noGrp="1"/>
          </p:cNvSpPr>
          <p:nvPr>
            <p:ph type="body" sz="quarter" idx="3"/>
          </p:nvPr>
        </p:nvSpPr>
        <p:spPr>
          <a:xfrm>
            <a:off x="5088383" y="1507067"/>
            <a:ext cx="4185618" cy="653916"/>
          </a:xfrm>
        </p:spPr>
        <p:txBody>
          <a:bodyPr/>
          <a:lstStyle/>
          <a:p>
            <a:r>
              <a:rPr lang="en-GB" dirty="0"/>
              <a:t>Good</a:t>
            </a:r>
          </a:p>
        </p:txBody>
      </p:sp>
      <p:sp>
        <p:nvSpPr>
          <p:cNvPr id="6" name="Content Placeholder 5">
            <a:extLst>
              <a:ext uri="{FF2B5EF4-FFF2-40B4-BE49-F238E27FC236}">
                <a16:creationId xmlns:a16="http://schemas.microsoft.com/office/drawing/2014/main" id="{BA8B0A38-4E1E-4273-9D07-B59E07278460}"/>
              </a:ext>
            </a:extLst>
          </p:cNvPr>
          <p:cNvSpPr>
            <a:spLocks noGrp="1"/>
          </p:cNvSpPr>
          <p:nvPr>
            <p:ph sz="quarter" idx="4"/>
          </p:nvPr>
        </p:nvSpPr>
        <p:spPr>
          <a:xfrm>
            <a:off x="5088384" y="2336800"/>
            <a:ext cx="4185617" cy="3704563"/>
          </a:xfrm>
        </p:spPr>
        <p:txBody>
          <a:bodyPr>
            <a:normAutofit fontScale="92500" lnSpcReduction="20000"/>
          </a:bodyPr>
          <a:lstStyle/>
          <a:p>
            <a:r>
              <a:rPr lang="en-GB" dirty="0"/>
              <a:t>Met Police Investigation into 10 Downing Street Parties</a:t>
            </a:r>
          </a:p>
          <a:p>
            <a:r>
              <a:rPr lang="en-GB" dirty="0"/>
              <a:t>Public Hero Awards </a:t>
            </a:r>
          </a:p>
          <a:p>
            <a:r>
              <a:rPr lang="en-GB" dirty="0"/>
              <a:t>PCSO</a:t>
            </a:r>
          </a:p>
          <a:p>
            <a:r>
              <a:rPr lang="en-GB" dirty="0"/>
              <a:t>Special Constabulary </a:t>
            </a:r>
          </a:p>
          <a:p>
            <a:r>
              <a:rPr lang="en-GB" dirty="0"/>
              <a:t>Youth Officers </a:t>
            </a:r>
          </a:p>
          <a:p>
            <a:r>
              <a:rPr lang="en-GB" dirty="0"/>
              <a:t>British Transport Police – ‘Good to Talk’ with Samaritans </a:t>
            </a:r>
          </a:p>
          <a:p>
            <a:r>
              <a:rPr lang="en-GB" dirty="0"/>
              <a:t>Reduction in crime</a:t>
            </a:r>
          </a:p>
        </p:txBody>
      </p:sp>
      <p:sp>
        <p:nvSpPr>
          <p:cNvPr id="7" name="Slide Number Placeholder 6">
            <a:extLst>
              <a:ext uri="{FF2B5EF4-FFF2-40B4-BE49-F238E27FC236}">
                <a16:creationId xmlns:a16="http://schemas.microsoft.com/office/drawing/2014/main" id="{8C3A14F4-EA02-4388-A697-E23BF01F8420}"/>
              </a:ext>
            </a:extLst>
          </p:cNvPr>
          <p:cNvSpPr>
            <a:spLocks noGrp="1"/>
          </p:cNvSpPr>
          <p:nvPr>
            <p:ph type="sldNum" sz="quarter" idx="12"/>
          </p:nvPr>
        </p:nvSpPr>
        <p:spPr/>
        <p:txBody>
          <a:bodyPr/>
          <a:lstStyle/>
          <a:p>
            <a:fld id="{5DFEDB64-84C3-4240-BCBA-134AE1D9082C}" type="slidenum">
              <a:rPr lang="en-GB" smtClean="0"/>
              <a:t>10</a:t>
            </a:fld>
            <a:endParaRPr lang="en-GB"/>
          </a:p>
        </p:txBody>
      </p:sp>
    </p:spTree>
    <p:extLst>
      <p:ext uri="{BB962C8B-B14F-4D97-AF65-F5344CB8AC3E}">
        <p14:creationId xmlns:p14="http://schemas.microsoft.com/office/powerpoint/2010/main" val="8627377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538C1-79F7-48D8-AC75-0769FB9B371F}"/>
              </a:ext>
            </a:extLst>
          </p:cNvPr>
          <p:cNvSpPr>
            <a:spLocks noGrp="1"/>
          </p:cNvSpPr>
          <p:nvPr>
            <p:ph type="title"/>
          </p:nvPr>
        </p:nvSpPr>
        <p:spPr/>
        <p:txBody>
          <a:bodyPr>
            <a:normAutofit fontScale="90000"/>
          </a:bodyPr>
          <a:lstStyle/>
          <a:p>
            <a:r>
              <a:rPr lang="en-GB" dirty="0"/>
              <a:t>Assignment 2 – Submission date: 11</a:t>
            </a:r>
            <a:r>
              <a:rPr lang="en-GB" baseline="30000" dirty="0"/>
              <a:t>th</a:t>
            </a:r>
            <a:r>
              <a:rPr lang="en-GB" dirty="0"/>
              <a:t> December 2023 by 23:59 hrs. </a:t>
            </a:r>
            <a:br>
              <a:rPr lang="en-GB" dirty="0"/>
            </a:br>
            <a:endParaRPr lang="en-GB" dirty="0"/>
          </a:p>
        </p:txBody>
      </p:sp>
      <p:sp>
        <p:nvSpPr>
          <p:cNvPr id="3" name="Content Placeholder 2">
            <a:extLst>
              <a:ext uri="{FF2B5EF4-FFF2-40B4-BE49-F238E27FC236}">
                <a16:creationId xmlns:a16="http://schemas.microsoft.com/office/drawing/2014/main" id="{9DD33454-1D8C-464A-98C7-F2CE84A558B7}"/>
              </a:ext>
            </a:extLst>
          </p:cNvPr>
          <p:cNvSpPr>
            <a:spLocks noGrp="1"/>
          </p:cNvSpPr>
          <p:nvPr>
            <p:ph idx="1"/>
          </p:nvPr>
        </p:nvSpPr>
        <p:spPr>
          <a:xfrm>
            <a:off x="677334" y="1930400"/>
            <a:ext cx="10473886" cy="4317999"/>
          </a:xfrm>
        </p:spPr>
        <p:txBody>
          <a:bodyPr>
            <a:normAutofit fontScale="92500" lnSpcReduction="10000"/>
          </a:bodyPr>
          <a:lstStyle/>
          <a:p>
            <a:r>
              <a:rPr lang="en-US" sz="2600" b="1" dirty="0"/>
              <a:t>Coursework: 15 minute individual presentation</a:t>
            </a:r>
          </a:p>
          <a:p>
            <a:endParaRPr lang="en-US" b="1" dirty="0"/>
          </a:p>
          <a:p>
            <a:endParaRPr lang="en-US" b="1" dirty="0"/>
          </a:p>
          <a:p>
            <a:pPr algn="l" rtl="0" fontAlgn="base">
              <a:buFont typeface="+mj-lt"/>
              <a:buAutoNum type="arabicPeriod"/>
            </a:pPr>
            <a:r>
              <a:rPr lang="en-GB" sz="1800" b="1" i="0" dirty="0">
                <a:solidFill>
                  <a:srgbClr val="000000"/>
                </a:solidFill>
                <a:effectLst/>
                <a:latin typeface="Arial" panose="020B0604020202020204" pitchFamily="34" charset="0"/>
              </a:rPr>
              <a:t>Examine the role of technology within modern day policing. Assess how advancements in surveillance, data analytics, body worn camera’s and predictive policing affect public trust. </a:t>
            </a:r>
            <a:r>
              <a:rPr lang="en-GB" sz="1800" b="0" i="0" dirty="0">
                <a:solidFill>
                  <a:srgbClr val="000000"/>
                </a:solidFill>
                <a:effectLst/>
                <a:latin typeface="Arial" panose="020B0604020202020204" pitchFamily="34" charset="0"/>
              </a:rPr>
              <a:t> </a:t>
            </a:r>
          </a:p>
          <a:p>
            <a:pPr algn="ctr" rtl="0" fontAlgn="base"/>
            <a:r>
              <a:rPr lang="en-GB" sz="1800" b="1" i="0" dirty="0">
                <a:solidFill>
                  <a:srgbClr val="000000"/>
                </a:solidFill>
                <a:effectLst/>
                <a:latin typeface="Arial" panose="020B0604020202020204" pitchFamily="34" charset="0"/>
              </a:rPr>
              <a:t>Or</a:t>
            </a:r>
            <a:r>
              <a:rPr lang="en-GB" sz="1800" b="0" i="0" dirty="0">
                <a:solidFill>
                  <a:srgbClr val="000000"/>
                </a:solidFill>
                <a:effectLst/>
                <a:latin typeface="Arial" panose="020B0604020202020204" pitchFamily="34" charset="0"/>
              </a:rPr>
              <a:t> </a:t>
            </a:r>
            <a:endParaRPr lang="en-GB" sz="2800" b="0" i="0" dirty="0">
              <a:solidFill>
                <a:srgbClr val="000000"/>
              </a:solidFill>
              <a:effectLst/>
              <a:latin typeface="Arial" panose="020B0604020202020204" pitchFamily="34" charset="0"/>
            </a:endParaRPr>
          </a:p>
          <a:p>
            <a:pPr algn="just" rtl="0" fontAlgn="base">
              <a:buFont typeface="+mj-lt"/>
              <a:buAutoNum type="arabicPeriod" startAt="2"/>
            </a:pPr>
            <a:r>
              <a:rPr lang="en-GB" sz="1800" b="1" i="0" dirty="0">
                <a:solidFill>
                  <a:srgbClr val="000000"/>
                </a:solidFill>
                <a:effectLst/>
                <a:latin typeface="Arial" panose="020B0604020202020204" pitchFamily="34" charset="0"/>
              </a:rPr>
              <a:t>Impact on public perception: Examine the potential impact of media representations on public attitudes towards law enforcement. You will need to analyse the extent to which media portrayals can influence trust, confidence, fear or scepticism among the public.</a:t>
            </a:r>
            <a:r>
              <a:rPr lang="en-GB" sz="1800" b="0" i="0" dirty="0">
                <a:solidFill>
                  <a:srgbClr val="000000"/>
                </a:solidFill>
                <a:effectLst/>
                <a:latin typeface="Arial" panose="020B0604020202020204" pitchFamily="34" charset="0"/>
              </a:rPr>
              <a:t> </a:t>
            </a:r>
          </a:p>
          <a:p>
            <a:pPr algn="ctr" rtl="0" fontAlgn="base"/>
            <a:r>
              <a:rPr lang="en-GB" sz="1800" b="1" i="0" dirty="0">
                <a:solidFill>
                  <a:srgbClr val="000000"/>
                </a:solidFill>
                <a:effectLst/>
                <a:latin typeface="Arial" panose="020B0604020202020204" pitchFamily="34" charset="0"/>
              </a:rPr>
              <a:t>Or</a:t>
            </a:r>
            <a:r>
              <a:rPr lang="en-GB" sz="1800" b="0" i="0" dirty="0">
                <a:solidFill>
                  <a:srgbClr val="000000"/>
                </a:solidFill>
                <a:effectLst/>
                <a:latin typeface="Arial" panose="020B0604020202020204" pitchFamily="34" charset="0"/>
              </a:rPr>
              <a:t> </a:t>
            </a:r>
            <a:endParaRPr lang="en-GB" sz="2800" b="0" i="0" dirty="0">
              <a:solidFill>
                <a:srgbClr val="000000"/>
              </a:solidFill>
              <a:effectLst/>
              <a:latin typeface="Arial" panose="020B0604020202020204" pitchFamily="34" charset="0"/>
            </a:endParaRPr>
          </a:p>
          <a:p>
            <a:pPr algn="just" rtl="0" fontAlgn="base">
              <a:buFont typeface="+mj-lt"/>
              <a:buAutoNum type="arabicPeriod" startAt="3"/>
            </a:pPr>
            <a:r>
              <a:rPr lang="en-GB" sz="1800" b="1" i="0" dirty="0">
                <a:solidFill>
                  <a:srgbClr val="000000"/>
                </a:solidFill>
                <a:effectLst/>
                <a:latin typeface="Arial" panose="020B0604020202020204" pitchFamily="34" charset="0"/>
              </a:rPr>
              <a:t>Ethical Considerations: Examine the ethical implications of media coverage on policing, including concerns about sensationalism, privacy, the right to a fair trial, and the potential impact on ongoing investigations.</a:t>
            </a:r>
            <a:r>
              <a:rPr lang="en-GB" sz="1800" b="0" i="0" dirty="0">
                <a:solidFill>
                  <a:srgbClr val="000000"/>
                </a:solidFill>
                <a:effectLst/>
                <a:latin typeface="Arial" panose="020B0604020202020204" pitchFamily="34" charset="0"/>
              </a:rPr>
              <a:t> </a:t>
            </a:r>
          </a:p>
          <a:p>
            <a:endParaRPr lang="en-GB" dirty="0"/>
          </a:p>
        </p:txBody>
      </p:sp>
      <p:sp>
        <p:nvSpPr>
          <p:cNvPr id="4" name="Slide Number Placeholder 3">
            <a:extLst>
              <a:ext uri="{FF2B5EF4-FFF2-40B4-BE49-F238E27FC236}">
                <a16:creationId xmlns:a16="http://schemas.microsoft.com/office/drawing/2014/main" id="{0E4248D3-A795-4896-BF92-14829A778089}"/>
              </a:ext>
            </a:extLst>
          </p:cNvPr>
          <p:cNvSpPr>
            <a:spLocks noGrp="1"/>
          </p:cNvSpPr>
          <p:nvPr>
            <p:ph type="sldNum" sz="quarter" idx="12"/>
          </p:nvPr>
        </p:nvSpPr>
        <p:spPr/>
        <p:txBody>
          <a:bodyPr/>
          <a:lstStyle/>
          <a:p>
            <a:fld id="{5DFEDB64-84C3-4240-BCBA-134AE1D9082C}" type="slidenum">
              <a:rPr lang="en-GB" smtClean="0"/>
              <a:t>11</a:t>
            </a:fld>
            <a:endParaRPr lang="en-GB"/>
          </a:p>
        </p:txBody>
      </p:sp>
    </p:spTree>
    <p:extLst>
      <p:ext uri="{BB962C8B-B14F-4D97-AF65-F5344CB8AC3E}">
        <p14:creationId xmlns:p14="http://schemas.microsoft.com/office/powerpoint/2010/main" val="37131399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1C467-3440-41A7-AECE-EAE5AE494742}"/>
              </a:ext>
            </a:extLst>
          </p:cNvPr>
          <p:cNvSpPr>
            <a:spLocks noGrp="1"/>
          </p:cNvSpPr>
          <p:nvPr>
            <p:ph type="title"/>
          </p:nvPr>
        </p:nvSpPr>
        <p:spPr/>
        <p:txBody>
          <a:bodyPr/>
          <a:lstStyle/>
          <a:p>
            <a:r>
              <a:rPr lang="en-GB" dirty="0"/>
              <a:t>Reading Lists</a:t>
            </a:r>
          </a:p>
        </p:txBody>
      </p:sp>
      <p:sp>
        <p:nvSpPr>
          <p:cNvPr id="3" name="Text Placeholder 2">
            <a:extLst>
              <a:ext uri="{FF2B5EF4-FFF2-40B4-BE49-F238E27FC236}">
                <a16:creationId xmlns:a16="http://schemas.microsoft.com/office/drawing/2014/main" id="{D8F333C9-2B11-4910-A59A-6A460976C431}"/>
              </a:ext>
            </a:extLst>
          </p:cNvPr>
          <p:cNvSpPr>
            <a:spLocks noGrp="1"/>
          </p:cNvSpPr>
          <p:nvPr>
            <p:ph type="body" idx="1"/>
          </p:nvPr>
        </p:nvSpPr>
        <p:spPr>
          <a:xfrm>
            <a:off x="675744" y="1584721"/>
            <a:ext cx="4185623" cy="576262"/>
          </a:xfrm>
        </p:spPr>
        <p:txBody>
          <a:bodyPr/>
          <a:lstStyle/>
          <a:p>
            <a:r>
              <a:rPr lang="en-GB" dirty="0"/>
              <a:t>Essential</a:t>
            </a:r>
          </a:p>
        </p:txBody>
      </p:sp>
      <p:sp>
        <p:nvSpPr>
          <p:cNvPr id="4" name="Content Placeholder 3">
            <a:extLst>
              <a:ext uri="{FF2B5EF4-FFF2-40B4-BE49-F238E27FC236}">
                <a16:creationId xmlns:a16="http://schemas.microsoft.com/office/drawing/2014/main" id="{06DBE2A8-9D8C-42E8-B4C7-0802DD1678EB}"/>
              </a:ext>
            </a:extLst>
          </p:cNvPr>
          <p:cNvSpPr>
            <a:spLocks noGrp="1"/>
          </p:cNvSpPr>
          <p:nvPr>
            <p:ph sz="half" idx="2"/>
          </p:nvPr>
        </p:nvSpPr>
        <p:spPr>
          <a:xfrm>
            <a:off x="675745" y="2160983"/>
            <a:ext cx="4185623" cy="3880379"/>
          </a:xfrm>
        </p:spPr>
        <p:txBody>
          <a:bodyPr/>
          <a:lstStyle/>
          <a:p>
            <a:r>
              <a:rPr lang="en-GB" dirty="0"/>
              <a:t>Bryant &amp; Bryant (2017), </a:t>
            </a:r>
            <a:r>
              <a:rPr lang="en-GB" u="sng" dirty="0"/>
              <a:t>Blackstone’s Handbook for Policing Students</a:t>
            </a:r>
            <a:r>
              <a:rPr lang="en-GB" dirty="0"/>
              <a:t>, 12</a:t>
            </a:r>
            <a:r>
              <a:rPr lang="en-GB" baseline="30000" dirty="0"/>
              <a:t>th</a:t>
            </a:r>
            <a:r>
              <a:rPr lang="en-GB" dirty="0"/>
              <a:t> Edition, Oxford University Press; Oxford.</a:t>
            </a:r>
          </a:p>
          <a:p>
            <a:endParaRPr lang="en-GB" dirty="0"/>
          </a:p>
          <a:p>
            <a:endParaRPr lang="en-GB" dirty="0"/>
          </a:p>
          <a:p>
            <a:r>
              <a:rPr lang="en-GB" sz="2400" b="1" dirty="0"/>
              <a:t>Please see the </a:t>
            </a:r>
            <a:r>
              <a:rPr lang="en-GB" sz="2400" b="1" dirty="0" err="1"/>
              <a:t>Laganto</a:t>
            </a:r>
            <a:r>
              <a:rPr lang="en-GB" sz="2400" b="1" dirty="0"/>
              <a:t> – Online Reading List attached to the Moodle. </a:t>
            </a:r>
          </a:p>
        </p:txBody>
      </p:sp>
      <p:sp>
        <p:nvSpPr>
          <p:cNvPr id="5" name="Text Placeholder 4">
            <a:extLst>
              <a:ext uri="{FF2B5EF4-FFF2-40B4-BE49-F238E27FC236}">
                <a16:creationId xmlns:a16="http://schemas.microsoft.com/office/drawing/2014/main" id="{AD58CE27-E87F-4790-98BF-0FDB8CF023D5}"/>
              </a:ext>
            </a:extLst>
          </p:cNvPr>
          <p:cNvSpPr>
            <a:spLocks noGrp="1"/>
          </p:cNvSpPr>
          <p:nvPr>
            <p:ph type="body" sz="quarter" idx="3"/>
          </p:nvPr>
        </p:nvSpPr>
        <p:spPr>
          <a:xfrm>
            <a:off x="5088383" y="1584721"/>
            <a:ext cx="4185618" cy="576262"/>
          </a:xfrm>
        </p:spPr>
        <p:txBody>
          <a:bodyPr/>
          <a:lstStyle/>
          <a:p>
            <a:r>
              <a:rPr lang="en-GB" dirty="0"/>
              <a:t>Recommended</a:t>
            </a:r>
          </a:p>
        </p:txBody>
      </p:sp>
      <p:sp>
        <p:nvSpPr>
          <p:cNvPr id="6" name="Content Placeholder 5">
            <a:extLst>
              <a:ext uri="{FF2B5EF4-FFF2-40B4-BE49-F238E27FC236}">
                <a16:creationId xmlns:a16="http://schemas.microsoft.com/office/drawing/2014/main" id="{9394D409-547D-42B4-817B-9F988A9D0F3D}"/>
              </a:ext>
            </a:extLst>
          </p:cNvPr>
          <p:cNvSpPr>
            <a:spLocks noGrp="1"/>
          </p:cNvSpPr>
          <p:nvPr>
            <p:ph sz="quarter" idx="4"/>
          </p:nvPr>
        </p:nvSpPr>
        <p:spPr>
          <a:xfrm>
            <a:off x="5088384" y="2160983"/>
            <a:ext cx="4185617" cy="3880379"/>
          </a:xfrm>
        </p:spPr>
        <p:txBody>
          <a:bodyPr/>
          <a:lstStyle/>
          <a:p>
            <a:r>
              <a:rPr lang="en-GB" dirty="0"/>
              <a:t>Blake, C, Sheldon, B &amp; Williams, P (2010), </a:t>
            </a:r>
            <a:r>
              <a:rPr lang="en-GB" u="sng" dirty="0"/>
              <a:t>Policing and criminal justice</a:t>
            </a:r>
            <a:r>
              <a:rPr lang="en-GB" i="1" dirty="0"/>
              <a:t>, </a:t>
            </a:r>
            <a:r>
              <a:rPr lang="en-GB" dirty="0"/>
              <a:t>Learning Matters; Exeter.</a:t>
            </a:r>
          </a:p>
          <a:p>
            <a:r>
              <a:rPr lang="en-GB" dirty="0" err="1"/>
              <a:t>Neyroud</a:t>
            </a:r>
            <a:r>
              <a:rPr lang="en-GB" dirty="0"/>
              <a:t>, P &amp; Beckley, A (2001), </a:t>
            </a:r>
            <a:r>
              <a:rPr lang="en-GB" u="sng" dirty="0"/>
              <a:t>Policing, ethics and human rights</a:t>
            </a:r>
            <a:r>
              <a:rPr lang="en-GB" i="1" dirty="0"/>
              <a:t>,</a:t>
            </a:r>
            <a:r>
              <a:rPr lang="en-GB" dirty="0"/>
              <a:t> </a:t>
            </a:r>
            <a:r>
              <a:rPr lang="en-GB" dirty="0" err="1"/>
              <a:t>Willan</a:t>
            </a:r>
            <a:r>
              <a:rPr lang="en-GB" dirty="0"/>
              <a:t>; Devon.</a:t>
            </a:r>
          </a:p>
          <a:p>
            <a:r>
              <a:rPr lang="en-GB" dirty="0"/>
              <a:t>Paterson, C &amp; Pollock, E (2011), </a:t>
            </a:r>
            <a:r>
              <a:rPr lang="en-GB" u="sng" dirty="0"/>
              <a:t>Policing and criminology</a:t>
            </a:r>
            <a:r>
              <a:rPr lang="en-GB" i="1" dirty="0"/>
              <a:t>, </a:t>
            </a:r>
            <a:r>
              <a:rPr lang="en-GB" dirty="0"/>
              <a:t>Learning Matters; Exeter.</a:t>
            </a:r>
          </a:p>
          <a:p>
            <a:r>
              <a:rPr lang="en-GB" dirty="0"/>
              <a:t>Stout, B (2010), </a:t>
            </a:r>
            <a:r>
              <a:rPr lang="en-GB" u="sng" dirty="0"/>
              <a:t>Equality and diversity in policing</a:t>
            </a:r>
            <a:r>
              <a:rPr lang="en-GB" i="1" dirty="0"/>
              <a:t>, </a:t>
            </a:r>
            <a:r>
              <a:rPr lang="en-GB" dirty="0"/>
              <a:t>Learning Matters; Exeter.</a:t>
            </a:r>
          </a:p>
        </p:txBody>
      </p:sp>
    </p:spTree>
    <p:extLst>
      <p:ext uri="{BB962C8B-B14F-4D97-AF65-F5344CB8AC3E}">
        <p14:creationId xmlns:p14="http://schemas.microsoft.com/office/powerpoint/2010/main" val="17986348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F0E2B-78E3-4787-A897-098C5E0FB1BB}"/>
              </a:ext>
            </a:extLst>
          </p:cNvPr>
          <p:cNvSpPr>
            <a:spLocks noGrp="1"/>
          </p:cNvSpPr>
          <p:nvPr>
            <p:ph type="title"/>
          </p:nvPr>
        </p:nvSpPr>
        <p:spPr/>
        <p:txBody>
          <a:bodyPr/>
          <a:lstStyle/>
          <a:p>
            <a:r>
              <a:rPr lang="en-GB" dirty="0"/>
              <a:t>Dr. Sarah Charman </a:t>
            </a:r>
          </a:p>
        </p:txBody>
      </p:sp>
      <p:sp>
        <p:nvSpPr>
          <p:cNvPr id="3" name="Content Placeholder 2">
            <a:extLst>
              <a:ext uri="{FF2B5EF4-FFF2-40B4-BE49-F238E27FC236}">
                <a16:creationId xmlns:a16="http://schemas.microsoft.com/office/drawing/2014/main" id="{D4F0883A-6A78-4E0A-80A2-FFB0BF770135}"/>
              </a:ext>
            </a:extLst>
          </p:cNvPr>
          <p:cNvSpPr>
            <a:spLocks noGrp="1"/>
          </p:cNvSpPr>
          <p:nvPr>
            <p:ph idx="1"/>
          </p:nvPr>
        </p:nvSpPr>
        <p:spPr/>
        <p:txBody>
          <a:bodyPr/>
          <a:lstStyle/>
          <a:p>
            <a:r>
              <a:rPr lang="en-GB" sz="3200" b="0" i="0" dirty="0">
                <a:solidFill>
                  <a:srgbClr val="3A3A3A"/>
                </a:solidFill>
                <a:effectLst/>
                <a:latin typeface="Source Sans Pro" panose="020B0503030403020204" pitchFamily="34" charset="0"/>
              </a:rPr>
              <a:t>Charman, S. (2017) </a:t>
            </a:r>
            <a:r>
              <a:rPr lang="en-GB" sz="3200" b="0" i="1" dirty="0">
                <a:solidFill>
                  <a:srgbClr val="3A3A3A"/>
                </a:solidFill>
                <a:effectLst/>
                <a:latin typeface="Source Sans Pro" panose="020B0503030403020204" pitchFamily="34" charset="0"/>
              </a:rPr>
              <a:t>Police Socialisation, Identity and Culture Becoming Blue</a:t>
            </a:r>
            <a:r>
              <a:rPr lang="en-GB" sz="3200" b="0" i="0" dirty="0">
                <a:solidFill>
                  <a:srgbClr val="3A3A3A"/>
                </a:solidFill>
                <a:effectLst/>
                <a:latin typeface="Source Sans Pro" panose="020B0503030403020204" pitchFamily="34" charset="0"/>
              </a:rPr>
              <a:t>. 1st ed. Springer International Publishing.</a:t>
            </a:r>
            <a:endParaRPr lang="en-GB" sz="3200" dirty="0"/>
          </a:p>
          <a:p>
            <a:pPr marL="0" indent="0">
              <a:buNone/>
            </a:pPr>
            <a:endParaRPr lang="en-GB" dirty="0"/>
          </a:p>
          <a:p>
            <a:r>
              <a:rPr lang="en-GB" dirty="0"/>
              <a:t>https://librarysearch.uwtsd.ac.uk/discovery/fulldisplay?docid=alma99100344560102421&amp;context=L&amp;vid=44WHELF_UWTSD:44WHELF_UWTSD_VU1&amp;lang=en&amp;search_scope=MyInst_and_CI&amp;adaptor=Local%20Search%20Engine&amp;tab=Everything&amp;query=any,contains,Charman%20%202017&amp;offset=0</a:t>
            </a:r>
          </a:p>
          <a:p>
            <a:endParaRPr lang="en-GB" dirty="0"/>
          </a:p>
        </p:txBody>
      </p:sp>
      <p:sp>
        <p:nvSpPr>
          <p:cNvPr id="4" name="Slide Number Placeholder 3">
            <a:extLst>
              <a:ext uri="{FF2B5EF4-FFF2-40B4-BE49-F238E27FC236}">
                <a16:creationId xmlns:a16="http://schemas.microsoft.com/office/drawing/2014/main" id="{2424EAE1-A4A7-4DE3-8050-D9D8EF5C2BB1}"/>
              </a:ext>
            </a:extLst>
          </p:cNvPr>
          <p:cNvSpPr>
            <a:spLocks noGrp="1"/>
          </p:cNvSpPr>
          <p:nvPr>
            <p:ph type="sldNum" sz="quarter" idx="12"/>
          </p:nvPr>
        </p:nvSpPr>
        <p:spPr/>
        <p:txBody>
          <a:bodyPr/>
          <a:lstStyle/>
          <a:p>
            <a:fld id="{5DFEDB64-84C3-4240-BCBA-134AE1D9082C}" type="slidenum">
              <a:rPr lang="en-GB" smtClean="0"/>
              <a:t>13</a:t>
            </a:fld>
            <a:endParaRPr lang="en-GB"/>
          </a:p>
        </p:txBody>
      </p:sp>
    </p:spTree>
    <p:extLst>
      <p:ext uri="{BB962C8B-B14F-4D97-AF65-F5344CB8AC3E}">
        <p14:creationId xmlns:p14="http://schemas.microsoft.com/office/powerpoint/2010/main" val="32505044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Journals</a:t>
            </a:r>
          </a:p>
        </p:txBody>
      </p:sp>
      <p:sp>
        <p:nvSpPr>
          <p:cNvPr id="3" name="Content Placeholder 2"/>
          <p:cNvSpPr>
            <a:spLocks noGrp="1"/>
          </p:cNvSpPr>
          <p:nvPr>
            <p:ph idx="1"/>
          </p:nvPr>
        </p:nvSpPr>
        <p:spPr>
          <a:xfrm>
            <a:off x="677334" y="1930400"/>
            <a:ext cx="8870078" cy="4110963"/>
          </a:xfrm>
        </p:spPr>
        <p:txBody>
          <a:bodyPr>
            <a:normAutofit/>
          </a:bodyPr>
          <a:lstStyle/>
          <a:p>
            <a:pPr marL="0" indent="0">
              <a:spcAft>
                <a:spcPts val="600"/>
              </a:spcAft>
              <a:buNone/>
            </a:pPr>
            <a:r>
              <a:rPr lang="en-GB" sz="2200" dirty="0"/>
              <a:t>Criminology and Criminal Justice</a:t>
            </a:r>
          </a:p>
          <a:p>
            <a:pPr marL="0" indent="0">
              <a:spcAft>
                <a:spcPts val="600"/>
              </a:spcAft>
              <a:buNone/>
            </a:pPr>
            <a:r>
              <a:rPr lang="en-GB" sz="2200" dirty="0"/>
              <a:t>Policing; A journal of Policy and Practice</a:t>
            </a:r>
          </a:p>
          <a:p>
            <a:pPr marL="0" indent="0">
              <a:spcAft>
                <a:spcPts val="600"/>
              </a:spcAft>
              <a:buNone/>
            </a:pPr>
            <a:r>
              <a:rPr lang="en-GB" sz="2200" dirty="0"/>
              <a:t>Police Journal; Theory, Practice and Principles</a:t>
            </a:r>
          </a:p>
          <a:p>
            <a:pPr marL="0" indent="0">
              <a:spcAft>
                <a:spcPts val="600"/>
              </a:spcAft>
              <a:buNone/>
            </a:pPr>
            <a:r>
              <a:rPr lang="en-GB" sz="2200" dirty="0"/>
              <a:t>Police Practice and Research; An International Journal</a:t>
            </a:r>
          </a:p>
          <a:p>
            <a:pPr marL="0" indent="0">
              <a:spcAft>
                <a:spcPts val="600"/>
              </a:spcAft>
              <a:buNone/>
            </a:pPr>
            <a:r>
              <a:rPr lang="en-GB" sz="2200" dirty="0"/>
              <a:t>International Journal of Police Science &amp; Management</a:t>
            </a:r>
          </a:p>
          <a:p>
            <a:pPr marL="0" indent="0">
              <a:spcAft>
                <a:spcPts val="600"/>
              </a:spcAft>
              <a:buNone/>
            </a:pPr>
            <a:r>
              <a:rPr lang="en-GB" sz="2200" dirty="0"/>
              <a:t>Policing and Society; An International Journal of Research and Policy</a:t>
            </a:r>
          </a:p>
          <a:p>
            <a:pPr marL="0" indent="0">
              <a:spcAft>
                <a:spcPts val="600"/>
              </a:spcAft>
              <a:buNone/>
            </a:pPr>
            <a:r>
              <a:rPr lang="en-GB" sz="1400" dirty="0"/>
              <a:t>Students and staff have access to over 34,000 e-journal titles through the Online Library accessible </a:t>
            </a:r>
            <a:r>
              <a:rPr lang="en-GB" sz="1400" dirty="0">
                <a:hlinkClick r:id="rId2"/>
              </a:rPr>
              <a:t>here</a:t>
            </a:r>
            <a:r>
              <a:rPr lang="en-GB" sz="1400" dirty="0"/>
              <a:t>. </a:t>
            </a:r>
            <a:endParaRPr lang="en-GB" sz="1600" dirty="0"/>
          </a:p>
          <a:p>
            <a:pPr marL="0" indent="0">
              <a:buNone/>
            </a:pPr>
            <a:endParaRPr lang="en-GB" sz="2600" dirty="0">
              <a:latin typeface="Calibri"/>
              <a:ea typeface="Calibri"/>
              <a:cs typeface="Times New Roman"/>
            </a:endParaRPr>
          </a:p>
        </p:txBody>
      </p:sp>
      <p:pic>
        <p:nvPicPr>
          <p:cNvPr id="4" name="Picture 3">
            <a:hlinkClick r:id="rId3"/>
          </p:cNvPr>
          <p:cNvPicPr>
            <a:picLocks noChangeAspect="1"/>
          </p:cNvPicPr>
          <p:nvPr/>
        </p:nvPicPr>
        <p:blipFill>
          <a:blip r:embed="rId4"/>
          <a:stretch>
            <a:fillRect/>
          </a:stretch>
        </p:blipFill>
        <p:spPr>
          <a:xfrm>
            <a:off x="7108637" y="624966"/>
            <a:ext cx="4299923" cy="2219408"/>
          </a:xfrm>
          <a:prstGeom prst="rect">
            <a:avLst/>
          </a:prstGeom>
          <a:ln w="12700">
            <a:solidFill>
              <a:schemeClr val="accent1"/>
            </a:solidFill>
          </a:ln>
        </p:spPr>
      </p:pic>
    </p:spTree>
    <p:extLst>
      <p:ext uri="{BB962C8B-B14F-4D97-AF65-F5344CB8AC3E}">
        <p14:creationId xmlns:p14="http://schemas.microsoft.com/office/powerpoint/2010/main" val="769469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Websites</a:t>
            </a:r>
          </a:p>
        </p:txBody>
      </p:sp>
      <p:sp>
        <p:nvSpPr>
          <p:cNvPr id="3" name="Content Placeholder 2"/>
          <p:cNvSpPr>
            <a:spLocks noGrp="1"/>
          </p:cNvSpPr>
          <p:nvPr>
            <p:ph idx="1"/>
          </p:nvPr>
        </p:nvSpPr>
        <p:spPr>
          <a:xfrm>
            <a:off x="677334" y="1930401"/>
            <a:ext cx="8596668" cy="4551082"/>
          </a:xfrm>
        </p:spPr>
        <p:txBody>
          <a:bodyPr>
            <a:normAutofit/>
          </a:bodyPr>
          <a:lstStyle/>
          <a:p>
            <a:pPr marL="0" indent="0">
              <a:buNone/>
            </a:pPr>
            <a:r>
              <a:rPr lang="en-GB" sz="2200" dirty="0"/>
              <a:t>Association of Police and Crime Commissioners</a:t>
            </a:r>
            <a:br>
              <a:rPr lang="en-GB" sz="2400" dirty="0"/>
            </a:br>
            <a:r>
              <a:rPr lang="en-GB" dirty="0">
                <a:hlinkClick r:id="rId2"/>
              </a:rPr>
              <a:t>www.apccs.police.uk</a:t>
            </a:r>
            <a:r>
              <a:rPr lang="en-GB" dirty="0"/>
              <a:t> </a:t>
            </a:r>
          </a:p>
          <a:p>
            <a:pPr marL="0" indent="0">
              <a:lnSpc>
                <a:spcPct val="115000"/>
              </a:lnSpc>
              <a:spcAft>
                <a:spcPts val="600"/>
              </a:spcAft>
              <a:buNone/>
            </a:pPr>
            <a:r>
              <a:rPr lang="en-GB" sz="2200" dirty="0"/>
              <a:t>College of Policing (Authorised Professional Practice)</a:t>
            </a:r>
            <a:br>
              <a:rPr lang="en-GB" sz="2200" dirty="0"/>
            </a:br>
            <a:r>
              <a:rPr lang="en-GB" dirty="0">
                <a:hlinkClick r:id="rId3"/>
              </a:rPr>
              <a:t>www.app.college.police.uk/</a:t>
            </a:r>
            <a:r>
              <a:rPr lang="en-GB" dirty="0"/>
              <a:t> </a:t>
            </a:r>
            <a:endParaRPr lang="en-GB" sz="2200" dirty="0"/>
          </a:p>
          <a:p>
            <a:pPr marL="0" indent="0">
              <a:lnSpc>
                <a:spcPct val="115000"/>
              </a:lnSpc>
              <a:spcAft>
                <a:spcPts val="600"/>
              </a:spcAft>
              <a:buNone/>
            </a:pPr>
            <a:r>
              <a:rPr lang="en-GB" sz="2200" dirty="0"/>
              <a:t>Independent Office for Police Conduct</a:t>
            </a:r>
            <a:br>
              <a:rPr lang="en-GB" sz="2200" dirty="0"/>
            </a:br>
            <a:r>
              <a:rPr lang="en-GB" dirty="0">
                <a:hlinkClick r:id="rId4"/>
              </a:rPr>
              <a:t>www.policeconduct.gov.uk/</a:t>
            </a:r>
            <a:r>
              <a:rPr lang="en-GB" dirty="0"/>
              <a:t> </a:t>
            </a:r>
            <a:endParaRPr lang="en-GB" sz="2200" dirty="0"/>
          </a:p>
          <a:p>
            <a:pPr marL="0" indent="0">
              <a:lnSpc>
                <a:spcPct val="115000"/>
              </a:lnSpc>
              <a:spcAft>
                <a:spcPts val="600"/>
              </a:spcAft>
              <a:buNone/>
            </a:pPr>
            <a:r>
              <a:rPr lang="en-GB" sz="2200" dirty="0"/>
              <a:t>National Police Chiefs Council</a:t>
            </a:r>
            <a:br>
              <a:rPr lang="en-GB" sz="2200" dirty="0"/>
            </a:br>
            <a:r>
              <a:rPr lang="en-GB" dirty="0">
                <a:hlinkClick r:id="rId5"/>
              </a:rPr>
              <a:t>www.npcc.police.uk/</a:t>
            </a:r>
            <a:r>
              <a:rPr lang="en-GB" dirty="0"/>
              <a:t> </a:t>
            </a:r>
            <a:endParaRPr lang="en-GB" sz="2200" dirty="0"/>
          </a:p>
          <a:p>
            <a:pPr marL="0" indent="0">
              <a:lnSpc>
                <a:spcPct val="115000"/>
              </a:lnSpc>
              <a:spcAft>
                <a:spcPts val="600"/>
              </a:spcAft>
              <a:buNone/>
            </a:pPr>
            <a:r>
              <a:rPr lang="en-GB" sz="2200" dirty="0"/>
              <a:t>Police Federation of England &amp; Wales</a:t>
            </a:r>
            <a:br>
              <a:rPr lang="en-GB" sz="2200" dirty="0"/>
            </a:br>
            <a:r>
              <a:rPr lang="en-GB" dirty="0">
                <a:hlinkClick r:id="rId6"/>
              </a:rPr>
              <a:t>www.polfed.org/</a:t>
            </a:r>
            <a:r>
              <a:rPr lang="en-GB" dirty="0"/>
              <a:t> </a:t>
            </a:r>
          </a:p>
          <a:p>
            <a:pPr marL="0" indent="0">
              <a:lnSpc>
                <a:spcPct val="115000"/>
              </a:lnSpc>
              <a:spcAft>
                <a:spcPts val="600"/>
              </a:spcAft>
              <a:buNone/>
            </a:pPr>
            <a:endParaRPr lang="en-GB" sz="2200" dirty="0"/>
          </a:p>
        </p:txBody>
      </p:sp>
    </p:spTree>
    <p:extLst>
      <p:ext uri="{BB962C8B-B14F-4D97-AF65-F5344CB8AC3E}">
        <p14:creationId xmlns:p14="http://schemas.microsoft.com/office/powerpoint/2010/main" val="10678758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32" name="Straight Connector 1031">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33" name="Straight Connector 1032">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34"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5"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6" name="Isosceles Triangle 1035">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7"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8"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9"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0" name="Isosceles Triangle 1039">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1" name="Isosceles Triangle 1040">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8672F11-3C56-063F-8B02-80D311778F7E}"/>
              </a:ext>
            </a:extLst>
          </p:cNvPr>
          <p:cNvSpPr>
            <a:spLocks noGrp="1"/>
          </p:cNvSpPr>
          <p:nvPr>
            <p:ph type="title"/>
          </p:nvPr>
        </p:nvSpPr>
        <p:spPr>
          <a:xfrm>
            <a:off x="1600199" y="4571999"/>
            <a:ext cx="7673801" cy="1087656"/>
          </a:xfrm>
        </p:spPr>
        <p:txBody>
          <a:bodyPr vert="horz" lIns="91440" tIns="45720" rIns="91440" bIns="45720" rtlCol="0" anchor="b">
            <a:normAutofit/>
          </a:bodyPr>
          <a:lstStyle/>
          <a:p>
            <a:r>
              <a:rPr lang="en-US" sz="4800" kern="1200">
                <a:solidFill>
                  <a:schemeClr val="accent1"/>
                </a:solidFill>
                <a:latin typeface="+mj-lt"/>
                <a:ea typeface="+mj-ea"/>
                <a:cs typeface="+mj-cs"/>
              </a:rPr>
              <a:t>Explaining crime</a:t>
            </a:r>
          </a:p>
        </p:txBody>
      </p:sp>
      <p:pic>
        <p:nvPicPr>
          <p:cNvPr id="1026" name="Picture 2" descr="Serious and Organised Crime - GCHQ.GOV.UK">
            <a:extLst>
              <a:ext uri="{FF2B5EF4-FFF2-40B4-BE49-F238E27FC236}">
                <a16:creationId xmlns:a16="http://schemas.microsoft.com/office/drawing/2014/main" id="{2746E582-69EF-B730-DC1E-D65470E54FB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600201" y="609600"/>
            <a:ext cx="5473487" cy="3642357"/>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F668031B-0563-F089-F3BA-8307E1EA83A0}"/>
              </a:ext>
            </a:extLst>
          </p:cNvPr>
          <p:cNvSpPr>
            <a:spLocks noGrp="1"/>
          </p:cNvSpPr>
          <p:nvPr>
            <p:ph type="sldNum" sz="quarter" idx="12"/>
          </p:nvPr>
        </p:nvSpPr>
        <p:spPr>
          <a:xfrm>
            <a:off x="8542023" y="6352651"/>
            <a:ext cx="683339" cy="365125"/>
          </a:xfrm>
        </p:spPr>
        <p:txBody>
          <a:bodyPr vert="horz" lIns="91440" tIns="45720" rIns="91440" bIns="45720" rtlCol="0" anchor="ctr">
            <a:normAutofit/>
          </a:bodyPr>
          <a:lstStyle/>
          <a:p>
            <a:pPr>
              <a:spcAft>
                <a:spcPts val="600"/>
              </a:spcAft>
            </a:pPr>
            <a:fld id="{5DFEDB64-84C3-4240-BCBA-134AE1D9082C}" type="slidenum">
              <a:rPr lang="en-US" smtClean="0"/>
              <a:pPr>
                <a:spcAft>
                  <a:spcPts val="600"/>
                </a:spcAft>
              </a:pPr>
              <a:t>16</a:t>
            </a:fld>
            <a:endParaRPr lang="en-US"/>
          </a:p>
        </p:txBody>
      </p:sp>
    </p:spTree>
    <p:extLst>
      <p:ext uri="{BB962C8B-B14F-4D97-AF65-F5344CB8AC3E}">
        <p14:creationId xmlns:p14="http://schemas.microsoft.com/office/powerpoint/2010/main" val="30413666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849562" y="609600"/>
            <a:ext cx="6424440" cy="1320800"/>
          </a:xfrm>
        </p:spPr>
        <p:txBody>
          <a:bodyPr>
            <a:normAutofit/>
          </a:bodyPr>
          <a:lstStyle/>
          <a:p>
            <a:r>
              <a:rPr lang="en-GB" dirty="0"/>
              <a:t>Causes of crime</a:t>
            </a:r>
          </a:p>
        </p:txBody>
      </p:sp>
      <p:pic>
        <p:nvPicPr>
          <p:cNvPr id="5" name="Picture 4" descr="Exclamation mark on a yellow background">
            <a:extLst>
              <a:ext uri="{FF2B5EF4-FFF2-40B4-BE49-F238E27FC236}">
                <a16:creationId xmlns:a16="http://schemas.microsoft.com/office/drawing/2014/main" id="{B493E1C8-06D7-90A5-16FC-33E0CBC8EDE9}"/>
              </a:ext>
            </a:extLst>
          </p:cNvPr>
          <p:cNvPicPr>
            <a:picLocks noChangeAspect="1"/>
          </p:cNvPicPr>
          <p:nvPr/>
        </p:nvPicPr>
        <p:blipFill rotWithShape="1">
          <a:blip r:embed="rId3"/>
          <a:srcRect l="45302" r="24840"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2849562" y="2160589"/>
            <a:ext cx="6424440" cy="3880773"/>
          </a:xfrm>
        </p:spPr>
        <p:txBody>
          <a:bodyPr>
            <a:normAutofit/>
          </a:bodyPr>
          <a:lstStyle/>
          <a:p>
            <a:r>
              <a:rPr lang="en-GB"/>
              <a:t>Thomas Hobbs 1651</a:t>
            </a:r>
          </a:p>
          <a:p>
            <a:r>
              <a:rPr lang="en-GB"/>
              <a:t>Rational theory why people offend. </a:t>
            </a:r>
          </a:p>
          <a:p>
            <a:r>
              <a:rPr lang="en-GB"/>
              <a:t>Human behaviour can be controlled or modified by a fear of punishment. </a:t>
            </a:r>
          </a:p>
          <a:p>
            <a:r>
              <a:rPr lang="en-GB"/>
              <a:t>Individuals are responsible for choices we make and only individuals  can be blamed for their criminality.</a:t>
            </a:r>
          </a:p>
          <a:p>
            <a:r>
              <a:rPr lang="en-GB"/>
              <a:t>People will listen to their Government and do as they ask.</a:t>
            </a:r>
          </a:p>
          <a:p>
            <a:r>
              <a:rPr lang="en-GB"/>
              <a:t>But people don’t ‘buy’ into this fully as respect is a two way system.</a:t>
            </a:r>
          </a:p>
          <a:p>
            <a:r>
              <a:rPr lang="en-GB"/>
              <a:t>Government needs to respect the people.</a:t>
            </a:r>
          </a:p>
        </p:txBody>
      </p:sp>
    </p:spTree>
    <p:extLst>
      <p:ext uri="{BB962C8B-B14F-4D97-AF65-F5344CB8AC3E}">
        <p14:creationId xmlns:p14="http://schemas.microsoft.com/office/powerpoint/2010/main" val="6973701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786047" y="609600"/>
            <a:ext cx="6487955" cy="1320800"/>
          </a:xfrm>
        </p:spPr>
        <p:txBody>
          <a:bodyPr>
            <a:normAutofit/>
          </a:bodyPr>
          <a:lstStyle/>
          <a:p>
            <a:pPr>
              <a:lnSpc>
                <a:spcPct val="90000"/>
              </a:lnSpc>
            </a:pPr>
            <a:r>
              <a:rPr lang="en-GB" sz="3100"/>
              <a:t>Classicism Perspective 18</a:t>
            </a:r>
            <a:r>
              <a:rPr lang="en-GB" sz="3100" baseline="30000"/>
              <a:t>th</a:t>
            </a:r>
            <a:r>
              <a:rPr lang="en-GB" sz="3100"/>
              <a:t> Century</a:t>
            </a:r>
            <a:br>
              <a:rPr lang="en-GB" sz="3100"/>
            </a:br>
            <a:endParaRPr lang="en-GB" sz="3100"/>
          </a:p>
        </p:txBody>
      </p:sp>
      <p:pic>
        <p:nvPicPr>
          <p:cNvPr id="5" name="Picture 4" descr="Graph on document with pen">
            <a:extLst>
              <a:ext uri="{FF2B5EF4-FFF2-40B4-BE49-F238E27FC236}">
                <a16:creationId xmlns:a16="http://schemas.microsoft.com/office/drawing/2014/main" id="{D0A397E7-DD4E-A32B-3250-B0307392960F}"/>
              </a:ext>
            </a:extLst>
          </p:cNvPr>
          <p:cNvPicPr>
            <a:picLocks noChangeAspect="1"/>
          </p:cNvPicPr>
          <p:nvPr/>
        </p:nvPicPr>
        <p:blipFill rotWithShape="1">
          <a:blip r:embed="rId3">
            <a:duotone>
              <a:prstClr val="black"/>
              <a:schemeClr val="tx2">
                <a:tint val="45000"/>
                <a:satMod val="400000"/>
              </a:schemeClr>
            </a:duotone>
          </a:blip>
          <a:srcRect l="43590" r="29870" b="1"/>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9" name="Isosceles Triangle 8">
            <a:extLst>
              <a:ext uri="{FF2B5EF4-FFF2-40B4-BE49-F238E27FC236}">
                <a16:creationId xmlns:a16="http://schemas.microsoft.com/office/drawing/2014/main" id="{518E5A25-92C5-4F27-8E26-0AAAB0CDC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2786047" y="2160589"/>
            <a:ext cx="6487955" cy="3880773"/>
          </a:xfrm>
        </p:spPr>
        <p:txBody>
          <a:bodyPr>
            <a:normAutofit/>
          </a:bodyPr>
          <a:lstStyle/>
          <a:p>
            <a:r>
              <a:rPr lang="en-GB" dirty="0"/>
              <a:t>Theorists –</a:t>
            </a:r>
          </a:p>
          <a:p>
            <a:pPr lvl="1"/>
            <a:r>
              <a:rPr lang="en-GB" dirty="0"/>
              <a:t>Cesare Beccaria (1764)  Jeremy Bentham (1789)</a:t>
            </a:r>
          </a:p>
          <a:p>
            <a:r>
              <a:rPr lang="en-GB" dirty="0"/>
              <a:t>Humans were self-interested animals</a:t>
            </a:r>
          </a:p>
          <a:p>
            <a:r>
              <a:rPr lang="en-GB" dirty="0"/>
              <a:t>Rational calculation.</a:t>
            </a:r>
          </a:p>
          <a:p>
            <a:r>
              <a:rPr lang="en-GB" dirty="0"/>
              <a:t>Do things for themselves yet understand that some actions will conflict with this. </a:t>
            </a:r>
          </a:p>
          <a:p>
            <a:r>
              <a:rPr lang="en-GB" dirty="0"/>
              <a:t>Argued that having a legal system would deter crime happening. </a:t>
            </a:r>
          </a:p>
          <a:p>
            <a:r>
              <a:rPr lang="en-GB" dirty="0"/>
              <a:t>People would be aware of the law and their actions.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p:cNvSpPr>
            <a:spLocks noGrp="1"/>
          </p:cNvSpPr>
          <p:nvPr>
            <p:ph type="title"/>
          </p:nvPr>
        </p:nvSpPr>
        <p:spPr>
          <a:xfrm>
            <a:off x="673754" y="643467"/>
            <a:ext cx="4203045" cy="1375608"/>
          </a:xfrm>
        </p:spPr>
        <p:txBody>
          <a:bodyPr anchor="ctr">
            <a:normAutofit/>
          </a:bodyPr>
          <a:lstStyle/>
          <a:p>
            <a:r>
              <a:rPr lang="en-GB">
                <a:solidFill>
                  <a:schemeClr val="bg1"/>
                </a:solidFill>
              </a:rPr>
              <a:t>Problems</a:t>
            </a:r>
          </a:p>
        </p:txBody>
      </p:sp>
      <p:sp>
        <p:nvSpPr>
          <p:cNvPr id="3" name="Content Placeholder 2"/>
          <p:cNvSpPr>
            <a:spLocks noGrp="1"/>
          </p:cNvSpPr>
          <p:nvPr>
            <p:ph idx="1"/>
          </p:nvPr>
        </p:nvSpPr>
        <p:spPr>
          <a:xfrm>
            <a:off x="673754" y="2160590"/>
            <a:ext cx="3973943" cy="3440110"/>
          </a:xfrm>
        </p:spPr>
        <p:txBody>
          <a:bodyPr>
            <a:normAutofit/>
          </a:bodyPr>
          <a:lstStyle/>
          <a:p>
            <a:r>
              <a:rPr lang="en-GB">
                <a:solidFill>
                  <a:schemeClr val="bg1"/>
                </a:solidFill>
              </a:rPr>
              <a:t>Does not allow for extenuating circumstances – </a:t>
            </a:r>
          </a:p>
          <a:p>
            <a:pPr>
              <a:buNone/>
            </a:pPr>
            <a:r>
              <a:rPr lang="en-GB">
                <a:solidFill>
                  <a:schemeClr val="bg1"/>
                </a:solidFill>
              </a:rPr>
              <a:t>Steal money from a business for a profit is treated as someone</a:t>
            </a:r>
          </a:p>
          <a:p>
            <a:pPr>
              <a:buNone/>
            </a:pPr>
            <a:r>
              <a:rPr lang="en-GB">
                <a:solidFill>
                  <a:schemeClr val="bg1"/>
                </a:solidFill>
              </a:rPr>
              <a:t>who steals food from the same business to feed their family.</a:t>
            </a:r>
          </a:p>
          <a:p>
            <a:pPr>
              <a:buNone/>
            </a:pPr>
            <a:r>
              <a:rPr lang="en-GB">
                <a:solidFill>
                  <a:schemeClr val="bg1"/>
                </a:solidFill>
              </a:rPr>
              <a:t>Lifelong pattern of crime</a:t>
            </a:r>
          </a:p>
          <a:p>
            <a:pPr>
              <a:buNone/>
            </a:pPr>
            <a:r>
              <a:rPr lang="en-GB">
                <a:solidFill>
                  <a:schemeClr val="bg1"/>
                </a:solidFill>
              </a:rPr>
              <a:t>Decisions made on circumstances and socioeconomic class</a:t>
            </a:r>
          </a:p>
          <a:p>
            <a:endParaRPr lang="en-GB">
              <a:solidFill>
                <a:schemeClr val="bg1"/>
              </a:solidFill>
            </a:endParaRPr>
          </a:p>
        </p:txBody>
      </p:sp>
      <p:pic>
        <p:nvPicPr>
          <p:cNvPr id="7" name="Graphic 6" descr="Robber">
            <a:extLst>
              <a:ext uri="{FF2B5EF4-FFF2-40B4-BE49-F238E27FC236}">
                <a16:creationId xmlns:a16="http://schemas.microsoft.com/office/drawing/2014/main" id="{A3EAAF41-4D41-731C-662C-BC1EBE922DD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17616" y="972608"/>
            <a:ext cx="4900269" cy="4900269"/>
          </a:xfrm>
          <a:prstGeom prst="rect">
            <a:avLst/>
          </a:prstGeom>
        </p:spPr>
      </p:pic>
      <p:sp>
        <p:nvSpPr>
          <p:cNvPr id="16" name="Isosceles Triangle 1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849562" y="609600"/>
            <a:ext cx="6424440" cy="1320800"/>
          </a:xfrm>
        </p:spPr>
        <p:txBody>
          <a:bodyPr>
            <a:normAutofit/>
          </a:bodyPr>
          <a:lstStyle/>
          <a:p>
            <a:r>
              <a:rPr lang="en-GB" dirty="0"/>
              <a:t>Positivism Criminology</a:t>
            </a:r>
          </a:p>
        </p:txBody>
      </p:sp>
      <p:pic>
        <p:nvPicPr>
          <p:cNvPr id="5" name="Picture 4" descr="Blood cells with one infected cell">
            <a:extLst>
              <a:ext uri="{FF2B5EF4-FFF2-40B4-BE49-F238E27FC236}">
                <a16:creationId xmlns:a16="http://schemas.microsoft.com/office/drawing/2014/main" id="{07F19B92-8448-FD52-F859-D6FF6BD949A2}"/>
              </a:ext>
            </a:extLst>
          </p:cNvPr>
          <p:cNvPicPr>
            <a:picLocks noChangeAspect="1"/>
          </p:cNvPicPr>
          <p:nvPr/>
        </p:nvPicPr>
        <p:blipFill rotWithShape="1">
          <a:blip r:embed="rId3"/>
          <a:srcRect l="36501" r="41106"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2849562" y="2160589"/>
            <a:ext cx="6424440" cy="3880773"/>
          </a:xfrm>
        </p:spPr>
        <p:txBody>
          <a:bodyPr>
            <a:normAutofit/>
          </a:bodyPr>
          <a:lstStyle/>
          <a:p>
            <a:r>
              <a:rPr lang="en-GB"/>
              <a:t>Theorist believed that individuals did not possess free will but motivated by factors over which they had no control.</a:t>
            </a:r>
          </a:p>
          <a:p>
            <a:r>
              <a:rPr lang="en-GB"/>
              <a:t>Personality factors</a:t>
            </a:r>
          </a:p>
          <a:p>
            <a:r>
              <a:rPr lang="en-GB"/>
              <a:t>Psychiatric and Physical conditions </a:t>
            </a:r>
          </a:p>
          <a:p>
            <a:r>
              <a:rPr lang="en-GB"/>
              <a:t>Abnormalities in chromosomes</a:t>
            </a:r>
          </a:p>
          <a:p>
            <a:endParaRPr lang="en-GB"/>
          </a:p>
          <a:p>
            <a:r>
              <a:rPr lang="en-GB"/>
              <a:t>Can this be seen today?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30756-F8B7-463F-BAEF-79F64369EEC4}"/>
              </a:ext>
            </a:extLst>
          </p:cNvPr>
          <p:cNvSpPr>
            <a:spLocks noGrp="1"/>
          </p:cNvSpPr>
          <p:nvPr>
            <p:ph type="title"/>
          </p:nvPr>
        </p:nvSpPr>
        <p:spPr>
          <a:xfrm>
            <a:off x="2849562" y="609600"/>
            <a:ext cx="6424440" cy="1320800"/>
          </a:xfrm>
        </p:spPr>
        <p:txBody>
          <a:bodyPr>
            <a:normAutofit/>
          </a:bodyPr>
          <a:lstStyle/>
          <a:p>
            <a:r>
              <a:rPr lang="en-GB"/>
              <a:t>Early Biological Theories</a:t>
            </a:r>
            <a:endParaRPr lang="en-GB" dirty="0"/>
          </a:p>
        </p:txBody>
      </p:sp>
      <p:pic>
        <p:nvPicPr>
          <p:cNvPr id="6" name="Picture 5" descr="Close-up of purple cells">
            <a:extLst>
              <a:ext uri="{FF2B5EF4-FFF2-40B4-BE49-F238E27FC236}">
                <a16:creationId xmlns:a16="http://schemas.microsoft.com/office/drawing/2014/main" id="{9ABCDB09-CFCB-6CBA-2B01-3C75FFDB9A4C}"/>
              </a:ext>
            </a:extLst>
          </p:cNvPr>
          <p:cNvPicPr>
            <a:picLocks noChangeAspect="1"/>
          </p:cNvPicPr>
          <p:nvPr/>
        </p:nvPicPr>
        <p:blipFill rotWithShape="1">
          <a:blip r:embed="rId3"/>
          <a:srcRect l="40355" r="29787"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0" name="Isosceles Triangle 9">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7A9BE82-DD9E-4CE4-B8D8-4113877BF15E}"/>
              </a:ext>
            </a:extLst>
          </p:cNvPr>
          <p:cNvSpPr>
            <a:spLocks noGrp="1"/>
          </p:cNvSpPr>
          <p:nvPr>
            <p:ph idx="1"/>
          </p:nvPr>
        </p:nvSpPr>
        <p:spPr>
          <a:xfrm>
            <a:off x="2849562" y="2160589"/>
            <a:ext cx="6424440" cy="3880773"/>
          </a:xfrm>
        </p:spPr>
        <p:txBody>
          <a:bodyPr>
            <a:normAutofit/>
          </a:bodyPr>
          <a:lstStyle/>
          <a:p>
            <a:pPr>
              <a:lnSpc>
                <a:spcPct val="90000"/>
              </a:lnSpc>
            </a:pPr>
            <a:r>
              <a:rPr lang="en-GB" sz="1500"/>
              <a:t>1876 Lombroso</a:t>
            </a:r>
          </a:p>
          <a:p>
            <a:pPr lvl="1">
              <a:lnSpc>
                <a:spcPct val="90000"/>
              </a:lnSpc>
            </a:pPr>
            <a:endParaRPr lang="en-GB" sz="1500"/>
          </a:p>
          <a:p>
            <a:pPr>
              <a:lnSpc>
                <a:spcPct val="90000"/>
              </a:lnSpc>
            </a:pPr>
            <a:r>
              <a:rPr lang="en-GB" sz="1500"/>
              <a:t>Lombroso studied / measured bodies of deceased offenders &amp; living inmates to locate physical differences or abnormalities </a:t>
            </a:r>
          </a:p>
          <a:p>
            <a:pPr>
              <a:lnSpc>
                <a:spcPct val="90000"/>
              </a:lnSpc>
            </a:pPr>
            <a:r>
              <a:rPr lang="en-GB" sz="1500"/>
              <a:t>Shared a number of physical attributes -</a:t>
            </a:r>
          </a:p>
          <a:p>
            <a:pPr>
              <a:lnSpc>
                <a:spcPct val="90000"/>
              </a:lnSpc>
            </a:pPr>
            <a:r>
              <a:rPr lang="en-GB" sz="1500"/>
              <a:t>Long arms, large teeth, ears lacking lobes, lots of body hair, sloping foreheads, receding chins, odd shaped mouths, bushy eyebrows</a:t>
            </a:r>
          </a:p>
          <a:p>
            <a:pPr>
              <a:lnSpc>
                <a:spcPct val="90000"/>
              </a:lnSpc>
            </a:pPr>
            <a:r>
              <a:rPr lang="en-GB" sz="1500"/>
              <a:t>Criminals were a product of biology </a:t>
            </a:r>
          </a:p>
          <a:p>
            <a:pPr>
              <a:lnSpc>
                <a:spcPct val="90000"/>
              </a:lnSpc>
            </a:pPr>
            <a:r>
              <a:rPr lang="en-GB" sz="1500"/>
              <a:t>Theories later discredited – no evidence</a:t>
            </a:r>
          </a:p>
          <a:p>
            <a:pPr>
              <a:lnSpc>
                <a:spcPct val="90000"/>
              </a:lnSpc>
            </a:pPr>
            <a:r>
              <a:rPr lang="en-GB" sz="1500"/>
              <a:t>1960’s criminology link to chromosomes abnormalities </a:t>
            </a:r>
          </a:p>
          <a:p>
            <a:pPr lvl="1">
              <a:lnSpc>
                <a:spcPct val="90000"/>
              </a:lnSpc>
            </a:pPr>
            <a:r>
              <a:rPr lang="en-GB" sz="1500"/>
              <a:t>Poor diet/lack of vitamins/high sugar count in blood </a:t>
            </a:r>
          </a:p>
        </p:txBody>
      </p:sp>
      <p:sp>
        <p:nvSpPr>
          <p:cNvPr id="4" name="AutoShape 2" descr="Unit 2 criminal behaviour theories">
            <a:extLst>
              <a:ext uri="{FF2B5EF4-FFF2-40B4-BE49-F238E27FC236}">
                <a16:creationId xmlns:a16="http://schemas.microsoft.com/office/drawing/2014/main" id="{22B6A782-6C45-2245-90AE-6EF2F9C74B5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0675311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61" name="Isosceles Triangle 206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E851ECF8-40B6-ED0A-5A4A-8DEF5EFDE32E}"/>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Lombroso’s theory</a:t>
            </a:r>
          </a:p>
        </p:txBody>
      </p:sp>
      <p:sp>
        <p:nvSpPr>
          <p:cNvPr id="2054" name="Content Placeholder 2053">
            <a:extLst>
              <a:ext uri="{FF2B5EF4-FFF2-40B4-BE49-F238E27FC236}">
                <a16:creationId xmlns:a16="http://schemas.microsoft.com/office/drawing/2014/main" id="{A43B1447-C73F-34C1-857C-FFD48064D08C}"/>
              </a:ext>
            </a:extLst>
          </p:cNvPr>
          <p:cNvSpPr>
            <a:spLocks noGrp="1"/>
          </p:cNvSpPr>
          <p:nvPr>
            <p:ph idx="1"/>
          </p:nvPr>
        </p:nvSpPr>
        <p:spPr>
          <a:xfrm>
            <a:off x="673754" y="2160590"/>
            <a:ext cx="3973943" cy="3440110"/>
          </a:xfrm>
        </p:spPr>
        <p:txBody>
          <a:bodyPr>
            <a:normAutofit/>
          </a:bodyPr>
          <a:lstStyle/>
          <a:p>
            <a:endParaRPr lang="en-US">
              <a:solidFill>
                <a:schemeClr val="bg1"/>
              </a:solidFill>
            </a:endParaRPr>
          </a:p>
        </p:txBody>
      </p:sp>
      <p:pic>
        <p:nvPicPr>
          <p:cNvPr id="2050" name="Picture 2" descr="Unit 2 criminal behaviour theories">
            <a:extLst>
              <a:ext uri="{FF2B5EF4-FFF2-40B4-BE49-F238E27FC236}">
                <a16:creationId xmlns:a16="http://schemas.microsoft.com/office/drawing/2014/main" id="{D2C5E134-970A-22A2-4410-FD6EC2982A6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50553" y="1493930"/>
            <a:ext cx="5688948" cy="4266711"/>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F1C5231E-4EBA-5D54-8DC1-98006AAAD927}"/>
              </a:ext>
            </a:extLst>
          </p:cNvPr>
          <p:cNvSpPr>
            <a:spLocks noGrp="1"/>
          </p:cNvSpPr>
          <p:nvPr>
            <p:ph type="sldNum" sz="quarter" idx="12"/>
          </p:nvPr>
        </p:nvSpPr>
        <p:spPr>
          <a:xfrm>
            <a:off x="10556161" y="6182876"/>
            <a:ext cx="683339" cy="365125"/>
          </a:xfrm>
        </p:spPr>
        <p:txBody>
          <a:bodyPr>
            <a:normAutofit/>
          </a:bodyPr>
          <a:lstStyle/>
          <a:p>
            <a:pPr>
              <a:spcAft>
                <a:spcPts val="600"/>
              </a:spcAft>
            </a:pPr>
            <a:fld id="{5DFEDB64-84C3-4240-BCBA-134AE1D9082C}" type="slidenum">
              <a:rPr lang="en-GB">
                <a:solidFill>
                  <a:schemeClr val="tx1">
                    <a:lumMod val="65000"/>
                    <a:lumOff val="35000"/>
                  </a:schemeClr>
                </a:solidFill>
              </a:rPr>
              <a:pPr>
                <a:spcAft>
                  <a:spcPts val="600"/>
                </a:spcAft>
              </a:pPr>
              <a:t>22</a:t>
            </a:fld>
            <a:endParaRPr lang="en-GB">
              <a:solidFill>
                <a:schemeClr val="tx1">
                  <a:lumMod val="65000"/>
                  <a:lumOff val="35000"/>
                </a:schemeClr>
              </a:solidFill>
            </a:endParaRPr>
          </a:p>
        </p:txBody>
      </p:sp>
      <p:sp>
        <p:nvSpPr>
          <p:cNvPr id="2063" name="Isosceles Triangle 206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12318584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D2569-5973-4077-9CCE-5D850B0796CC}"/>
              </a:ext>
            </a:extLst>
          </p:cNvPr>
          <p:cNvSpPr>
            <a:spLocks noGrp="1"/>
          </p:cNvSpPr>
          <p:nvPr>
            <p:ph type="title"/>
          </p:nvPr>
        </p:nvSpPr>
        <p:spPr>
          <a:xfrm>
            <a:off x="2849562" y="609600"/>
            <a:ext cx="6424440" cy="1320800"/>
          </a:xfrm>
        </p:spPr>
        <p:txBody>
          <a:bodyPr>
            <a:normAutofit/>
          </a:bodyPr>
          <a:lstStyle/>
          <a:p>
            <a:r>
              <a:rPr lang="en-GB" dirty="0"/>
              <a:t>Early Biological Theories</a:t>
            </a:r>
          </a:p>
        </p:txBody>
      </p:sp>
      <p:pic>
        <p:nvPicPr>
          <p:cNvPr id="5" name="Picture 4" descr="Red Triangles">
            <a:extLst>
              <a:ext uri="{FF2B5EF4-FFF2-40B4-BE49-F238E27FC236}">
                <a16:creationId xmlns:a16="http://schemas.microsoft.com/office/drawing/2014/main" id="{AC203DA4-00B2-18FD-729B-133B2AAB5EBE}"/>
              </a:ext>
            </a:extLst>
          </p:cNvPr>
          <p:cNvPicPr>
            <a:picLocks noChangeAspect="1"/>
          </p:cNvPicPr>
          <p:nvPr/>
        </p:nvPicPr>
        <p:blipFill rotWithShape="1">
          <a:blip r:embed="rId3"/>
          <a:srcRect l="39779" r="32853"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1E4F3D8-B8F8-4034-B81E-7C31144482C3}"/>
              </a:ext>
            </a:extLst>
          </p:cNvPr>
          <p:cNvSpPr>
            <a:spLocks noGrp="1"/>
          </p:cNvSpPr>
          <p:nvPr>
            <p:ph idx="1"/>
          </p:nvPr>
        </p:nvSpPr>
        <p:spPr>
          <a:xfrm>
            <a:off x="2849562" y="2160589"/>
            <a:ext cx="6424440" cy="3880773"/>
          </a:xfrm>
        </p:spPr>
        <p:txBody>
          <a:bodyPr>
            <a:normAutofit/>
          </a:bodyPr>
          <a:lstStyle/>
          <a:p>
            <a:r>
              <a:rPr lang="en-GB"/>
              <a:t>Lombroso (1876) criminals were separate species,  species that is between modern and primitive humans. </a:t>
            </a:r>
          </a:p>
          <a:p>
            <a:r>
              <a:rPr lang="en-GB"/>
              <a:t>He argued that the physical shape of the head and face determined the "born criminal".</a:t>
            </a:r>
          </a:p>
          <a:p>
            <a:r>
              <a:rPr lang="en-GB"/>
              <a:t>Suggested that criminals were essentially ‘evolutionary throwbacks’. </a:t>
            </a:r>
          </a:p>
          <a:p>
            <a:r>
              <a:rPr lang="en-GB"/>
              <a:t>Their brains were not fully developed. </a:t>
            </a:r>
          </a:p>
        </p:txBody>
      </p:sp>
    </p:spTree>
    <p:extLst>
      <p:ext uri="{BB962C8B-B14F-4D97-AF65-F5344CB8AC3E}">
        <p14:creationId xmlns:p14="http://schemas.microsoft.com/office/powerpoint/2010/main" val="11505644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FDB43-35CE-4376-9342-D39084E8A933}"/>
              </a:ext>
            </a:extLst>
          </p:cNvPr>
          <p:cNvSpPr>
            <a:spLocks noGrp="1"/>
          </p:cNvSpPr>
          <p:nvPr>
            <p:ph type="title"/>
          </p:nvPr>
        </p:nvSpPr>
        <p:spPr>
          <a:xfrm>
            <a:off x="2849562" y="609600"/>
            <a:ext cx="6424440" cy="1320800"/>
          </a:xfrm>
        </p:spPr>
        <p:txBody>
          <a:bodyPr>
            <a:normAutofit/>
          </a:bodyPr>
          <a:lstStyle/>
          <a:p>
            <a:r>
              <a:rPr lang="en-GB" dirty="0"/>
              <a:t>Major Principles of Biological Theories</a:t>
            </a:r>
          </a:p>
        </p:txBody>
      </p:sp>
      <p:pic>
        <p:nvPicPr>
          <p:cNvPr id="5" name="Picture 4" descr="One glowing light bulb in sea of unlit bulbs">
            <a:extLst>
              <a:ext uri="{FF2B5EF4-FFF2-40B4-BE49-F238E27FC236}">
                <a16:creationId xmlns:a16="http://schemas.microsoft.com/office/drawing/2014/main" id="{6E94F94A-90F9-10C9-808F-FB54E1AD4B24}"/>
              </a:ext>
            </a:extLst>
          </p:cNvPr>
          <p:cNvPicPr>
            <a:picLocks noChangeAspect="1"/>
          </p:cNvPicPr>
          <p:nvPr/>
        </p:nvPicPr>
        <p:blipFill rotWithShape="1">
          <a:blip r:embed="rId3"/>
          <a:srcRect l="41230" r="28912"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0131D51-01B5-4834-8C5B-122C47ADEA95}"/>
              </a:ext>
            </a:extLst>
          </p:cNvPr>
          <p:cNvSpPr>
            <a:spLocks noGrp="1"/>
          </p:cNvSpPr>
          <p:nvPr>
            <p:ph idx="1"/>
          </p:nvPr>
        </p:nvSpPr>
        <p:spPr>
          <a:xfrm>
            <a:off x="2849562" y="2160589"/>
            <a:ext cx="6424440" cy="3880773"/>
          </a:xfrm>
        </p:spPr>
        <p:txBody>
          <a:bodyPr>
            <a:normAutofit/>
          </a:bodyPr>
          <a:lstStyle/>
          <a:p>
            <a:r>
              <a:rPr lang="en-GB"/>
              <a:t>The basic determinants of human behaviour passed on from generation to generation</a:t>
            </a:r>
          </a:p>
          <a:p>
            <a:r>
              <a:rPr lang="en-GB"/>
              <a:t>Human conduct is a rooted characteristic of biological organisms</a:t>
            </a:r>
          </a:p>
          <a:p>
            <a:r>
              <a:rPr lang="en-GB"/>
              <a:t>The interplay between heredity, biology, and the social environment provides triggers for crime</a:t>
            </a:r>
          </a:p>
        </p:txBody>
      </p:sp>
    </p:spTree>
    <p:extLst>
      <p:ext uri="{BB962C8B-B14F-4D97-AF65-F5344CB8AC3E}">
        <p14:creationId xmlns:p14="http://schemas.microsoft.com/office/powerpoint/2010/main" val="40965678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488AF-B0DA-443F-92F6-40EBD5E2C291}"/>
              </a:ext>
            </a:extLst>
          </p:cNvPr>
          <p:cNvSpPr>
            <a:spLocks noGrp="1"/>
          </p:cNvSpPr>
          <p:nvPr>
            <p:ph type="title"/>
          </p:nvPr>
        </p:nvSpPr>
        <p:spPr>
          <a:xfrm>
            <a:off x="2849562" y="609600"/>
            <a:ext cx="6424440" cy="1320800"/>
          </a:xfrm>
        </p:spPr>
        <p:txBody>
          <a:bodyPr>
            <a:normAutofit/>
          </a:bodyPr>
          <a:lstStyle/>
          <a:p>
            <a:r>
              <a:rPr lang="en-GB" dirty="0"/>
              <a:t>Modern Biological Theories</a:t>
            </a:r>
          </a:p>
        </p:txBody>
      </p:sp>
      <p:pic>
        <p:nvPicPr>
          <p:cNvPr id="5" name="Picture 4" descr="Plant growing in a concrete crack">
            <a:extLst>
              <a:ext uri="{FF2B5EF4-FFF2-40B4-BE49-F238E27FC236}">
                <a16:creationId xmlns:a16="http://schemas.microsoft.com/office/drawing/2014/main" id="{0F0AF573-15A4-80DE-CECA-B8EA52D77150}"/>
              </a:ext>
            </a:extLst>
          </p:cNvPr>
          <p:cNvPicPr>
            <a:picLocks noChangeAspect="1"/>
          </p:cNvPicPr>
          <p:nvPr/>
        </p:nvPicPr>
        <p:blipFill rotWithShape="1">
          <a:blip r:embed="rId3"/>
          <a:srcRect l="30752" r="42675"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BE5E2F5-C80C-4435-816E-BE91847ACA56}"/>
              </a:ext>
            </a:extLst>
          </p:cNvPr>
          <p:cNvSpPr>
            <a:spLocks noGrp="1"/>
          </p:cNvSpPr>
          <p:nvPr>
            <p:ph idx="1"/>
          </p:nvPr>
        </p:nvSpPr>
        <p:spPr>
          <a:xfrm>
            <a:off x="2849562" y="2160589"/>
            <a:ext cx="6424440" cy="3880773"/>
          </a:xfrm>
        </p:spPr>
        <p:txBody>
          <a:bodyPr>
            <a:normAutofit/>
          </a:bodyPr>
          <a:lstStyle/>
          <a:p>
            <a:r>
              <a:rPr lang="en-GB"/>
              <a:t>Cohn and </a:t>
            </a:r>
            <a:r>
              <a:rPr lang="en-GB" err="1"/>
              <a:t>Rotton</a:t>
            </a:r>
            <a:r>
              <a:rPr lang="en-GB"/>
              <a:t> (2012) found temperature/weather to be related to crimes such as assault, property offenses, domestic violence.</a:t>
            </a:r>
          </a:p>
          <a:p>
            <a:r>
              <a:rPr lang="en-GB"/>
              <a:t>Factors such as time of day, day of week and season.</a:t>
            </a:r>
          </a:p>
          <a:p>
            <a:r>
              <a:rPr lang="en-GB"/>
              <a:t>Chemical and environmental precursors of crime (nutrition, environmental contaminants related to criminal or disruptive behaviour)</a:t>
            </a:r>
          </a:p>
        </p:txBody>
      </p:sp>
    </p:spTree>
    <p:extLst>
      <p:ext uri="{BB962C8B-B14F-4D97-AF65-F5344CB8AC3E}">
        <p14:creationId xmlns:p14="http://schemas.microsoft.com/office/powerpoint/2010/main" val="403704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786047" y="609600"/>
            <a:ext cx="6487955" cy="1320800"/>
          </a:xfrm>
        </p:spPr>
        <p:txBody>
          <a:bodyPr>
            <a:normAutofit/>
          </a:bodyPr>
          <a:lstStyle/>
          <a:p>
            <a:r>
              <a:rPr lang="en-GB" dirty="0"/>
              <a:t>Today</a:t>
            </a:r>
          </a:p>
        </p:txBody>
      </p:sp>
      <p:pic>
        <p:nvPicPr>
          <p:cNvPr id="5" name="Picture 4" descr="A row of samples for medical testing">
            <a:extLst>
              <a:ext uri="{FF2B5EF4-FFF2-40B4-BE49-F238E27FC236}">
                <a16:creationId xmlns:a16="http://schemas.microsoft.com/office/drawing/2014/main" id="{E7BE3C33-091C-8095-2EB7-E6A5F9FE2E40}"/>
              </a:ext>
            </a:extLst>
          </p:cNvPr>
          <p:cNvPicPr>
            <a:picLocks noChangeAspect="1"/>
          </p:cNvPicPr>
          <p:nvPr/>
        </p:nvPicPr>
        <p:blipFill rotWithShape="1">
          <a:blip r:embed="rId3">
            <a:duotone>
              <a:prstClr val="black"/>
              <a:schemeClr val="tx2">
                <a:tint val="45000"/>
                <a:satMod val="400000"/>
              </a:schemeClr>
            </a:duotone>
          </a:blip>
          <a:srcRect l="58589" r="11591"/>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9" name="Isosceles Triangle 8">
            <a:extLst>
              <a:ext uri="{FF2B5EF4-FFF2-40B4-BE49-F238E27FC236}">
                <a16:creationId xmlns:a16="http://schemas.microsoft.com/office/drawing/2014/main" id="{518E5A25-92C5-4F27-8E26-0AAAB0CDC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2786047" y="2160589"/>
            <a:ext cx="6487955" cy="3880773"/>
          </a:xfrm>
        </p:spPr>
        <p:txBody>
          <a:bodyPr>
            <a:normAutofit/>
          </a:bodyPr>
          <a:lstStyle/>
          <a:p>
            <a:r>
              <a:rPr lang="en-GB"/>
              <a:t>Biological theories have continued to develop. </a:t>
            </a:r>
          </a:p>
          <a:p>
            <a:r>
              <a:rPr lang="en-GB"/>
              <a:t>Focus on Biochemical conditions (e.g. linked to poor diet or hormone imbalance) </a:t>
            </a:r>
          </a:p>
          <a:p>
            <a:r>
              <a:rPr lang="en-GB"/>
              <a:t>Mental health  </a:t>
            </a:r>
          </a:p>
          <a:p>
            <a:r>
              <a:rPr lang="en-GB"/>
              <a:t>Genetic inheritance and/or abnormality </a:t>
            </a:r>
          </a:p>
          <a:p>
            <a:r>
              <a:rPr lang="en-GB"/>
              <a:t>Intelligence </a:t>
            </a:r>
          </a:p>
          <a:p>
            <a:r>
              <a:rPr lang="en-GB"/>
              <a:t>Identifiable differences between offenders and non-offenders. </a:t>
            </a:r>
          </a:p>
        </p:txBody>
      </p:sp>
    </p:spTree>
    <p:extLst>
      <p:ext uri="{BB962C8B-B14F-4D97-AF65-F5344CB8AC3E}">
        <p14:creationId xmlns:p14="http://schemas.microsoft.com/office/powerpoint/2010/main" val="527699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A6B22-D4E4-4D10-8F53-5E81106DC826}"/>
              </a:ext>
            </a:extLst>
          </p:cNvPr>
          <p:cNvSpPr>
            <a:spLocks noGrp="1"/>
          </p:cNvSpPr>
          <p:nvPr>
            <p:ph type="title"/>
          </p:nvPr>
        </p:nvSpPr>
        <p:spPr>
          <a:xfrm>
            <a:off x="2849562" y="609600"/>
            <a:ext cx="6424440" cy="1320800"/>
          </a:xfrm>
        </p:spPr>
        <p:txBody>
          <a:bodyPr>
            <a:normAutofit/>
          </a:bodyPr>
          <a:lstStyle/>
          <a:p>
            <a:r>
              <a:rPr lang="en-GB" dirty="0"/>
              <a:t>Social Control</a:t>
            </a:r>
          </a:p>
        </p:txBody>
      </p:sp>
      <p:pic>
        <p:nvPicPr>
          <p:cNvPr id="5" name="Picture 4" descr="Colourful carved figures of humans">
            <a:extLst>
              <a:ext uri="{FF2B5EF4-FFF2-40B4-BE49-F238E27FC236}">
                <a16:creationId xmlns:a16="http://schemas.microsoft.com/office/drawing/2014/main" id="{1ABD2FC0-399F-670D-4FCA-089C5E627A0A}"/>
              </a:ext>
            </a:extLst>
          </p:cNvPr>
          <p:cNvPicPr>
            <a:picLocks noChangeAspect="1"/>
          </p:cNvPicPr>
          <p:nvPr/>
        </p:nvPicPr>
        <p:blipFill rotWithShape="1">
          <a:blip r:embed="rId2"/>
          <a:srcRect l="39517" r="32119"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618843D-D1E1-4956-8712-D66952E8F0B3}"/>
              </a:ext>
            </a:extLst>
          </p:cNvPr>
          <p:cNvSpPr>
            <a:spLocks noGrp="1"/>
          </p:cNvSpPr>
          <p:nvPr>
            <p:ph idx="1"/>
          </p:nvPr>
        </p:nvSpPr>
        <p:spPr>
          <a:xfrm>
            <a:off x="2849562" y="2160589"/>
            <a:ext cx="6424440" cy="3880773"/>
          </a:xfrm>
        </p:spPr>
        <p:txBody>
          <a:bodyPr>
            <a:normAutofit/>
          </a:bodyPr>
          <a:lstStyle/>
          <a:p>
            <a:r>
              <a:rPr lang="en-GB"/>
              <a:t>Formal and informal mechanisms and internal and external controls that operate to produce conformity</a:t>
            </a:r>
          </a:p>
          <a:p>
            <a:r>
              <a:rPr lang="en-GB"/>
              <a:t>Social control is asking ‘why do people conform to social norms and values’?</a:t>
            </a:r>
          </a:p>
          <a:p>
            <a:pPr lvl="1"/>
            <a:r>
              <a:rPr lang="en-GB"/>
              <a:t>Not about ‘why do people break social norms and values’?</a:t>
            </a:r>
          </a:p>
          <a:p>
            <a:pPr lvl="1"/>
            <a:endParaRPr lang="en-GB"/>
          </a:p>
          <a:p>
            <a:pPr lvl="1"/>
            <a:r>
              <a:rPr lang="en-GB">
                <a:hlinkClick r:id="rId3"/>
              </a:rPr>
              <a:t>https://youtu.be/4J3RCoewn3g</a:t>
            </a:r>
            <a:r>
              <a:rPr lang="en-GB"/>
              <a:t> Theories of crime</a:t>
            </a:r>
          </a:p>
          <a:p>
            <a:pPr lvl="1"/>
            <a:endParaRPr lang="en-GB"/>
          </a:p>
        </p:txBody>
      </p:sp>
    </p:spTree>
    <p:extLst>
      <p:ext uri="{BB962C8B-B14F-4D97-AF65-F5344CB8AC3E}">
        <p14:creationId xmlns:p14="http://schemas.microsoft.com/office/powerpoint/2010/main" val="17632749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32" name="Straight Connector 1031">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33" name="Straight Connector 1032">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34"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5"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6" name="Isosceles Triangle 1035">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7"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8"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9"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0" name="Isosceles Triangle 1039">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1" name="Isosceles Triangle 1040">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DF98F3F-E24C-8347-FDF2-F13D925E50E5}"/>
              </a:ext>
            </a:extLst>
          </p:cNvPr>
          <p:cNvSpPr>
            <a:spLocks noGrp="1"/>
          </p:cNvSpPr>
          <p:nvPr>
            <p:ph type="title"/>
          </p:nvPr>
        </p:nvSpPr>
        <p:spPr>
          <a:xfrm>
            <a:off x="1600199" y="4571999"/>
            <a:ext cx="7673801" cy="1087656"/>
          </a:xfrm>
        </p:spPr>
        <p:txBody>
          <a:bodyPr vert="horz" lIns="91440" tIns="45720" rIns="91440" bIns="45720" rtlCol="0" anchor="b">
            <a:normAutofit/>
          </a:bodyPr>
          <a:lstStyle/>
          <a:p>
            <a:r>
              <a:rPr lang="en-US" sz="4400" kern="1200">
                <a:solidFill>
                  <a:schemeClr val="accent1"/>
                </a:solidFill>
                <a:latin typeface="+mj-lt"/>
                <a:ea typeface="+mj-ea"/>
                <a:cs typeface="+mj-cs"/>
              </a:rPr>
              <a:t>History of controlling crime</a:t>
            </a:r>
          </a:p>
        </p:txBody>
      </p:sp>
      <p:pic>
        <p:nvPicPr>
          <p:cNvPr id="1026" name="Picture 2" descr="85 Crime and Punishment – The History of England">
            <a:extLst>
              <a:ext uri="{FF2B5EF4-FFF2-40B4-BE49-F238E27FC236}">
                <a16:creationId xmlns:a16="http://schemas.microsoft.com/office/drawing/2014/main" id="{26843F9F-FF9D-C39C-8247-FC070B2ACB4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600201" y="609600"/>
            <a:ext cx="6070595" cy="3642357"/>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FEA2C8CF-4AB3-5814-8AC1-1BBA104764E3}"/>
              </a:ext>
            </a:extLst>
          </p:cNvPr>
          <p:cNvSpPr>
            <a:spLocks noGrp="1"/>
          </p:cNvSpPr>
          <p:nvPr>
            <p:ph type="sldNum" sz="quarter" idx="12"/>
          </p:nvPr>
        </p:nvSpPr>
        <p:spPr>
          <a:xfrm>
            <a:off x="8542023" y="6352651"/>
            <a:ext cx="683339" cy="365125"/>
          </a:xfrm>
        </p:spPr>
        <p:txBody>
          <a:bodyPr vert="horz" lIns="91440" tIns="45720" rIns="91440" bIns="45720" rtlCol="0" anchor="ctr">
            <a:normAutofit/>
          </a:bodyPr>
          <a:lstStyle/>
          <a:p>
            <a:pPr>
              <a:spcAft>
                <a:spcPts val="600"/>
              </a:spcAft>
            </a:pPr>
            <a:fld id="{5DFEDB64-84C3-4240-BCBA-134AE1D9082C}" type="slidenum">
              <a:rPr lang="en-US" smtClean="0"/>
              <a:pPr>
                <a:spcAft>
                  <a:spcPts val="600"/>
                </a:spcAft>
              </a:pPr>
              <a:t>28</a:t>
            </a:fld>
            <a:endParaRPr lang="en-US"/>
          </a:p>
        </p:txBody>
      </p:sp>
    </p:spTree>
    <p:extLst>
      <p:ext uri="{BB962C8B-B14F-4D97-AF65-F5344CB8AC3E}">
        <p14:creationId xmlns:p14="http://schemas.microsoft.com/office/powerpoint/2010/main" val="36354987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5A6A0-BC0F-452C-9DCB-3C29FAC8F4AE}"/>
              </a:ext>
            </a:extLst>
          </p:cNvPr>
          <p:cNvSpPr>
            <a:spLocks noGrp="1"/>
          </p:cNvSpPr>
          <p:nvPr>
            <p:ph type="title"/>
          </p:nvPr>
        </p:nvSpPr>
        <p:spPr>
          <a:xfrm>
            <a:off x="2849562" y="609600"/>
            <a:ext cx="6424440" cy="1320800"/>
          </a:xfrm>
        </p:spPr>
        <p:txBody>
          <a:bodyPr>
            <a:normAutofit/>
          </a:bodyPr>
          <a:lstStyle/>
          <a:p>
            <a:r>
              <a:rPr lang="en-GB" b="1" dirty="0"/>
              <a:t>‘Charlies’</a:t>
            </a:r>
            <a:r>
              <a:rPr lang="en-GB" dirty="0"/>
              <a:t>​</a:t>
            </a:r>
          </a:p>
        </p:txBody>
      </p:sp>
      <p:pic>
        <p:nvPicPr>
          <p:cNvPr id="6" name="Picture 5" descr="Exclamation mark on a yellow background">
            <a:extLst>
              <a:ext uri="{FF2B5EF4-FFF2-40B4-BE49-F238E27FC236}">
                <a16:creationId xmlns:a16="http://schemas.microsoft.com/office/drawing/2014/main" id="{DD1B3424-1818-A307-5928-AA325290D720}"/>
              </a:ext>
            </a:extLst>
          </p:cNvPr>
          <p:cNvPicPr>
            <a:picLocks noChangeAspect="1"/>
          </p:cNvPicPr>
          <p:nvPr/>
        </p:nvPicPr>
        <p:blipFill rotWithShape="1">
          <a:blip r:embed="rId2"/>
          <a:srcRect l="45302" r="24840"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0" name="Isosceles Triangle 9">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3CD965C-62CB-44C9-B58E-B6F0F0AD5690}"/>
              </a:ext>
            </a:extLst>
          </p:cNvPr>
          <p:cNvSpPr>
            <a:spLocks noGrp="1"/>
          </p:cNvSpPr>
          <p:nvPr>
            <p:ph idx="1"/>
          </p:nvPr>
        </p:nvSpPr>
        <p:spPr>
          <a:xfrm>
            <a:off x="2849562" y="2160589"/>
            <a:ext cx="6424440" cy="3880773"/>
          </a:xfrm>
        </p:spPr>
        <p:txBody>
          <a:bodyPr>
            <a:normAutofit/>
          </a:bodyPr>
          <a:lstStyle/>
          <a:p>
            <a:pPr fontAlgn="base"/>
            <a:r>
              <a:rPr lang="en-GB" b="1" dirty="0"/>
              <a:t>Patrolled the streets between 9 pm until sunrise, and were expected to examine all suspicious characters.</a:t>
            </a:r>
            <a:r>
              <a:rPr lang="en-US" dirty="0"/>
              <a:t>​</a:t>
            </a:r>
          </a:p>
          <a:p>
            <a:pPr fontAlgn="base"/>
            <a:r>
              <a:rPr lang="en-GB" b="1" dirty="0"/>
              <a:t>Their primary responsibilities was to apprehend minor offenders and to act as a deterrent against more serious offences.</a:t>
            </a:r>
            <a:r>
              <a:rPr lang="en-US" dirty="0"/>
              <a:t>​</a:t>
            </a:r>
          </a:p>
          <a:p>
            <a:pPr fontAlgn="base"/>
            <a:r>
              <a:rPr lang="en-US" b="1" dirty="0"/>
              <a:t>Effective night police anywhere in the country</a:t>
            </a:r>
            <a:r>
              <a:rPr lang="en-US" dirty="0"/>
              <a:t>​</a:t>
            </a:r>
          </a:p>
          <a:p>
            <a:pPr fontAlgn="base"/>
            <a:r>
              <a:rPr lang="en-US" b="1" dirty="0"/>
              <a:t>This system of policing lasted well into the 19th Century</a:t>
            </a:r>
            <a:r>
              <a:rPr lang="en-US" dirty="0"/>
              <a:t>​</a:t>
            </a:r>
          </a:p>
          <a:p>
            <a:endParaRPr lang="en-GB" dirty="0"/>
          </a:p>
        </p:txBody>
      </p:sp>
      <p:sp>
        <p:nvSpPr>
          <p:cNvPr id="4" name="Slide Number Placeholder 3">
            <a:extLst>
              <a:ext uri="{FF2B5EF4-FFF2-40B4-BE49-F238E27FC236}">
                <a16:creationId xmlns:a16="http://schemas.microsoft.com/office/drawing/2014/main" id="{8D270A0D-3C51-4AB5-9BE3-71AC8EAF24C7}"/>
              </a:ext>
            </a:extLst>
          </p:cNvPr>
          <p:cNvSpPr>
            <a:spLocks noGrp="1"/>
          </p:cNvSpPr>
          <p:nvPr>
            <p:ph type="sldNum" sz="quarter" idx="12"/>
          </p:nvPr>
        </p:nvSpPr>
        <p:spPr>
          <a:xfrm>
            <a:off x="8590663" y="6041362"/>
            <a:ext cx="683339" cy="365125"/>
          </a:xfrm>
        </p:spPr>
        <p:txBody>
          <a:bodyPr>
            <a:normAutofit/>
          </a:bodyPr>
          <a:lstStyle/>
          <a:p>
            <a:pPr>
              <a:spcAft>
                <a:spcPts val="600"/>
              </a:spcAft>
            </a:pPr>
            <a:fld id="{5DFEDB64-84C3-4240-BCBA-134AE1D9082C}" type="slidenum">
              <a:rPr lang="en-GB" smtClean="0"/>
              <a:pPr>
                <a:spcAft>
                  <a:spcPts val="600"/>
                </a:spcAft>
              </a:pPr>
              <a:t>29</a:t>
            </a:fld>
            <a:endParaRPr lang="en-GB"/>
          </a:p>
        </p:txBody>
      </p:sp>
    </p:spTree>
    <p:extLst>
      <p:ext uri="{BB962C8B-B14F-4D97-AF65-F5344CB8AC3E}">
        <p14:creationId xmlns:p14="http://schemas.microsoft.com/office/powerpoint/2010/main" val="5044060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00" name="Group 134">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6" name="Straight Connector 135">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7" name="Straight Connector 136">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8"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9"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0" name="Isosceles Triangle 139">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1"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2"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3"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4" name="Isosceles Triangle 143">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5" name="Isosceles Triangle 144">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47" name="Rectangle 14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9" name="Group 14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0" name="Straight Connector 14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3" name="Isosceles Triangle 15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7" name="Isosceles Triangle 15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8" name="Isosceles Triangle 15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60" name="Rectangle 15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a:extLst>
              <a:ext uri="{FF2B5EF4-FFF2-40B4-BE49-F238E27FC236}">
                <a16:creationId xmlns:a16="http://schemas.microsoft.com/office/drawing/2014/main" id="{F63B193F-999E-440E-AF08-13F91D80C29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216957" y="866523"/>
            <a:ext cx="9373255" cy="5153397"/>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5BC36323-AB9B-4008-96EA-5FAD3FF58308}"/>
              </a:ext>
            </a:extLst>
          </p:cNvPr>
          <p:cNvSpPr>
            <a:spLocks noGrp="1"/>
          </p:cNvSpPr>
          <p:nvPr>
            <p:ph type="sldNum" sz="quarter" idx="12"/>
          </p:nvPr>
        </p:nvSpPr>
        <p:spPr>
          <a:xfrm>
            <a:off x="10865194" y="6411619"/>
            <a:ext cx="683339" cy="365125"/>
          </a:xfrm>
        </p:spPr>
        <p:txBody>
          <a:bodyPr vert="horz" lIns="91440" tIns="45720" rIns="91440" bIns="45720" rtlCol="0" anchor="ctr">
            <a:normAutofit/>
          </a:bodyPr>
          <a:lstStyle/>
          <a:p>
            <a:pPr defTabSz="457200">
              <a:spcAft>
                <a:spcPts val="600"/>
              </a:spcAft>
            </a:pPr>
            <a:fld id="{5DFEDB64-84C3-4240-BCBA-134AE1D9082C}" type="slidenum">
              <a:rPr lang="en-US">
                <a:solidFill>
                  <a:srgbClr val="FFFFFF"/>
                </a:solidFill>
              </a:rPr>
              <a:pPr defTabSz="457200">
                <a:spcAft>
                  <a:spcPts val="600"/>
                </a:spcAft>
              </a:pPr>
              <a:t>30</a:t>
            </a:fld>
            <a:endParaRPr lang="en-US">
              <a:solidFill>
                <a:srgbClr val="FFFFFF"/>
              </a:solidFill>
            </a:endParaRPr>
          </a:p>
        </p:txBody>
      </p:sp>
    </p:spTree>
    <p:extLst>
      <p:ext uri="{BB962C8B-B14F-4D97-AF65-F5344CB8AC3E}">
        <p14:creationId xmlns:p14="http://schemas.microsoft.com/office/powerpoint/2010/main" val="42841698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9BDE9-2DA4-B734-64A6-6A1B24C7DD33}"/>
              </a:ext>
            </a:extLst>
          </p:cNvPr>
          <p:cNvSpPr>
            <a:spLocks noGrp="1"/>
          </p:cNvSpPr>
          <p:nvPr>
            <p:ph type="title"/>
          </p:nvPr>
        </p:nvSpPr>
        <p:spPr/>
        <p:txBody>
          <a:bodyPr/>
          <a:lstStyle/>
          <a:p>
            <a:r>
              <a:rPr lang="en-GB" dirty="0"/>
              <a:t>Sir ROBERT PEEL- 1829</a:t>
            </a:r>
            <a:br>
              <a:rPr lang="en-GB" dirty="0"/>
            </a:br>
            <a:r>
              <a:rPr lang="en-GB" dirty="0"/>
              <a:t>9 Policing Principles</a:t>
            </a:r>
          </a:p>
        </p:txBody>
      </p:sp>
      <p:sp>
        <p:nvSpPr>
          <p:cNvPr id="4" name="Slide Number Placeholder 3">
            <a:extLst>
              <a:ext uri="{FF2B5EF4-FFF2-40B4-BE49-F238E27FC236}">
                <a16:creationId xmlns:a16="http://schemas.microsoft.com/office/drawing/2014/main" id="{F98D9338-83F6-152B-EB1C-44C49E761C59}"/>
              </a:ext>
            </a:extLst>
          </p:cNvPr>
          <p:cNvSpPr>
            <a:spLocks noGrp="1"/>
          </p:cNvSpPr>
          <p:nvPr>
            <p:ph type="sldNum" sz="quarter" idx="12"/>
          </p:nvPr>
        </p:nvSpPr>
        <p:spPr/>
        <p:txBody>
          <a:bodyPr/>
          <a:lstStyle/>
          <a:p>
            <a:fld id="{5DFEDB64-84C3-4240-BCBA-134AE1D9082C}" type="slidenum">
              <a:rPr lang="en-GB" smtClean="0"/>
              <a:t>31</a:t>
            </a:fld>
            <a:endParaRPr lang="en-GB"/>
          </a:p>
        </p:txBody>
      </p:sp>
      <p:pic>
        <p:nvPicPr>
          <p:cNvPr id="3074" name="Picture 2" descr="sir-robert-peel-sketch-bst">
            <a:extLst>
              <a:ext uri="{FF2B5EF4-FFF2-40B4-BE49-F238E27FC236}">
                <a16:creationId xmlns:a16="http://schemas.microsoft.com/office/drawing/2014/main" id="{39050D2B-67E3-C028-01B2-B305A48610F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971256" y="4096544"/>
            <a:ext cx="9525" cy="952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ir-robert-peel-sketch-bst">
            <a:extLst>
              <a:ext uri="{FF2B5EF4-FFF2-40B4-BE49-F238E27FC236}">
                <a16:creationId xmlns:a16="http://schemas.microsoft.com/office/drawing/2014/main" id="{3BBF36E2-AF04-E15E-4B50-AB1CD5EB51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1238" y="3424238"/>
            <a:ext cx="9525" cy="952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8C6D54F6-2F2F-0834-E4D0-F797AC2E1A16}"/>
              </a:ext>
            </a:extLst>
          </p:cNvPr>
          <p:cNvPicPr>
            <a:picLocks noChangeAspect="1"/>
          </p:cNvPicPr>
          <p:nvPr/>
        </p:nvPicPr>
        <p:blipFill>
          <a:blip r:embed="rId4"/>
          <a:stretch>
            <a:fillRect/>
          </a:stretch>
        </p:blipFill>
        <p:spPr>
          <a:xfrm>
            <a:off x="487788" y="3195747"/>
            <a:ext cx="3238500" cy="3190875"/>
          </a:xfrm>
          <a:prstGeom prst="rect">
            <a:avLst/>
          </a:prstGeom>
        </p:spPr>
      </p:pic>
      <p:pic>
        <p:nvPicPr>
          <p:cNvPr id="8" name="Picture 7">
            <a:extLst>
              <a:ext uri="{FF2B5EF4-FFF2-40B4-BE49-F238E27FC236}">
                <a16:creationId xmlns:a16="http://schemas.microsoft.com/office/drawing/2014/main" id="{21B4A81B-A590-E573-49B5-B0B927D28846}"/>
              </a:ext>
            </a:extLst>
          </p:cNvPr>
          <p:cNvPicPr>
            <a:picLocks noChangeAspect="1"/>
          </p:cNvPicPr>
          <p:nvPr/>
        </p:nvPicPr>
        <p:blipFill>
          <a:blip r:embed="rId5"/>
          <a:stretch>
            <a:fillRect/>
          </a:stretch>
        </p:blipFill>
        <p:spPr>
          <a:xfrm>
            <a:off x="3956012" y="3195748"/>
            <a:ext cx="3143250" cy="3190875"/>
          </a:xfrm>
          <a:prstGeom prst="rect">
            <a:avLst/>
          </a:prstGeom>
        </p:spPr>
      </p:pic>
      <p:pic>
        <p:nvPicPr>
          <p:cNvPr id="10" name="Picture 9">
            <a:extLst>
              <a:ext uri="{FF2B5EF4-FFF2-40B4-BE49-F238E27FC236}">
                <a16:creationId xmlns:a16="http://schemas.microsoft.com/office/drawing/2014/main" id="{440C9CC6-8DB4-77D9-CDF8-CFE287995F9D}"/>
              </a:ext>
            </a:extLst>
          </p:cNvPr>
          <p:cNvPicPr>
            <a:picLocks noChangeAspect="1"/>
          </p:cNvPicPr>
          <p:nvPr/>
        </p:nvPicPr>
        <p:blipFill>
          <a:blip r:embed="rId6"/>
          <a:stretch>
            <a:fillRect/>
          </a:stretch>
        </p:blipFill>
        <p:spPr>
          <a:xfrm>
            <a:off x="9274002" y="0"/>
            <a:ext cx="2917998" cy="2934484"/>
          </a:xfrm>
          <a:prstGeom prst="rect">
            <a:avLst/>
          </a:prstGeom>
        </p:spPr>
      </p:pic>
      <p:pic>
        <p:nvPicPr>
          <p:cNvPr id="12" name="Picture 11">
            <a:extLst>
              <a:ext uri="{FF2B5EF4-FFF2-40B4-BE49-F238E27FC236}">
                <a16:creationId xmlns:a16="http://schemas.microsoft.com/office/drawing/2014/main" id="{83C916B1-8C57-8D3B-7848-41836320A465}"/>
              </a:ext>
            </a:extLst>
          </p:cNvPr>
          <p:cNvPicPr>
            <a:picLocks noChangeAspect="1"/>
          </p:cNvPicPr>
          <p:nvPr/>
        </p:nvPicPr>
        <p:blipFill>
          <a:blip r:embed="rId7"/>
          <a:stretch>
            <a:fillRect/>
          </a:stretch>
        </p:blipFill>
        <p:spPr>
          <a:xfrm>
            <a:off x="7453936" y="3215612"/>
            <a:ext cx="3143250" cy="3171824"/>
          </a:xfrm>
          <a:prstGeom prst="rect">
            <a:avLst/>
          </a:prstGeom>
        </p:spPr>
      </p:pic>
    </p:spTree>
    <p:extLst>
      <p:ext uri="{BB962C8B-B14F-4D97-AF65-F5344CB8AC3E}">
        <p14:creationId xmlns:p14="http://schemas.microsoft.com/office/powerpoint/2010/main" val="18705003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p:cNvSpPr>
          <p:nvPr/>
        </p:nvSpPr>
        <p:spPr bwMode="auto">
          <a:xfrm>
            <a:off x="703385" y="321469"/>
            <a:ext cx="9446693" cy="6179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The basic mission for which the police exist is to </a:t>
            </a:r>
            <a:r>
              <a:rPr lang="en-US" altLang="en-US" sz="1400" b="1" dirty="0">
                <a:latin typeface="Baskerville Bold" charset="0"/>
                <a:ea typeface="ヒラギノ明朝 ProN W3" pitchFamily="-112" charset="-128"/>
                <a:sym typeface="Baskerville Bold" charset="0"/>
              </a:rPr>
              <a:t>prevent crime and disorder</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The ability of the police to perform their duties is dependent upon </a:t>
            </a:r>
            <a:r>
              <a:rPr lang="en-US" altLang="en-US" sz="1400" b="1" dirty="0">
                <a:latin typeface="Baskerville Bold" charset="0"/>
                <a:ea typeface="ヒラギノ明朝 ProN W3" pitchFamily="-112" charset="-128"/>
                <a:sym typeface="Baskerville Bold" charset="0"/>
              </a:rPr>
              <a:t>public approval </a:t>
            </a:r>
            <a:r>
              <a:rPr lang="en-US" altLang="en-US" sz="1400" dirty="0">
                <a:latin typeface="Baskerville Bold" charset="0"/>
                <a:ea typeface="ヒラギノ明朝 ProN W3" pitchFamily="-112" charset="-128"/>
                <a:sym typeface="Baskerville Bold" charset="0"/>
              </a:rPr>
              <a:t>of police actions.</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must secure the willing co-operation of the public in voluntary observance of the law to be able to secure and maintain the </a:t>
            </a:r>
            <a:r>
              <a:rPr lang="en-US" altLang="en-US" sz="1400" b="1" dirty="0">
                <a:latin typeface="Baskerville Bold" charset="0"/>
                <a:ea typeface="ヒラギノ明朝 ProN W3" pitchFamily="-112" charset="-128"/>
                <a:sym typeface="Baskerville Bold" charset="0"/>
              </a:rPr>
              <a:t>respect of the public.</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The degree of co-operation of the public that can be secured diminishes proportionately to the necessity of the use of </a:t>
            </a:r>
            <a:r>
              <a:rPr lang="en-US" altLang="en-US" sz="1400" b="1" dirty="0">
                <a:latin typeface="Baskerville Bold" charset="0"/>
                <a:ea typeface="ヒラギノ明朝 ProN W3" pitchFamily="-112" charset="-128"/>
                <a:sym typeface="Baskerville Bold" charset="0"/>
              </a:rPr>
              <a:t>physical force.</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seek and preserve public </a:t>
            </a:r>
            <a:r>
              <a:rPr lang="en-GB" altLang="en-US" sz="1400" dirty="0">
                <a:latin typeface="Baskerville Bold" charset="0"/>
                <a:ea typeface="ヒラギノ明朝 ProN W3" pitchFamily="-112" charset="-128"/>
                <a:sym typeface="Baskerville Bold" charset="0"/>
              </a:rPr>
              <a:t>favour</a:t>
            </a:r>
            <a:r>
              <a:rPr lang="en-US" altLang="en-US" sz="1400" dirty="0">
                <a:latin typeface="Baskerville Bold" charset="0"/>
                <a:ea typeface="ヒラギノ明朝 ProN W3" pitchFamily="-112" charset="-128"/>
                <a:sym typeface="Baskerville Bold" charset="0"/>
              </a:rPr>
              <a:t> not by catering to public opinion but by constantly demonstrating </a:t>
            </a:r>
            <a:r>
              <a:rPr lang="en-US" altLang="en-US" sz="1400" b="1" dirty="0">
                <a:latin typeface="Baskerville Bold" charset="0"/>
                <a:ea typeface="ヒラギノ明朝 ProN W3" pitchFamily="-112" charset="-128"/>
                <a:sym typeface="Baskerville Bold" charset="0"/>
              </a:rPr>
              <a:t>absolute impartial </a:t>
            </a:r>
            <a:r>
              <a:rPr lang="en-US" altLang="en-US" sz="1400" dirty="0">
                <a:latin typeface="Baskerville Bold" charset="0"/>
                <a:ea typeface="ヒラギノ明朝 ProN W3" pitchFamily="-112" charset="-128"/>
                <a:sym typeface="Baskerville Bold" charset="0"/>
              </a:rPr>
              <a:t>service to the law.</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use </a:t>
            </a:r>
            <a:r>
              <a:rPr lang="en-US" altLang="en-US" sz="1400" b="1" dirty="0">
                <a:latin typeface="Baskerville Bold" charset="0"/>
                <a:ea typeface="ヒラギノ明朝 ProN W3" pitchFamily="-112" charset="-128"/>
                <a:sym typeface="Baskerville Bold" charset="0"/>
              </a:rPr>
              <a:t>physical force </a:t>
            </a:r>
            <a:r>
              <a:rPr lang="en-US" altLang="en-US" sz="1400" dirty="0">
                <a:latin typeface="Baskerville Bold" charset="0"/>
                <a:ea typeface="ヒラギノ明朝 ProN W3" pitchFamily="-112" charset="-128"/>
                <a:sym typeface="Baskerville Bold" charset="0"/>
              </a:rPr>
              <a:t>to the extent necessary to secure observance of the law or to restore order only when the exercise of persuasion, advice and warning is found to be insufficient.</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at all times, should </a:t>
            </a:r>
            <a:r>
              <a:rPr lang="en-US" altLang="en-US" sz="1400" b="1" dirty="0">
                <a:latin typeface="Baskerville Bold" charset="0"/>
                <a:ea typeface="ヒラギノ明朝 ProN W3" pitchFamily="-112" charset="-128"/>
                <a:sym typeface="Baskerville Bold" charset="0"/>
              </a:rPr>
              <a:t>maintain a relationship with the public </a:t>
            </a:r>
            <a:r>
              <a:rPr lang="en-US" altLang="en-US" sz="1400" dirty="0">
                <a:latin typeface="Baskerville Bold" charset="0"/>
                <a:ea typeface="ヒラギノ明朝 ProN W3" pitchFamily="-112" charset="-128"/>
                <a:sym typeface="Baskerville Bold" charset="0"/>
              </a:rPr>
              <a:t>that gives reality to the historic tradition that the police are the public and the public are the police; </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should always direct their action strictly towards their </a:t>
            </a:r>
            <a:r>
              <a:rPr lang="en-US" altLang="en-US" sz="1400" b="1" dirty="0">
                <a:latin typeface="Baskerville Bold" charset="0"/>
                <a:ea typeface="ヒラギノ明朝 ProN W3" pitchFamily="-112" charset="-128"/>
                <a:sym typeface="Baskerville Bold" charset="0"/>
              </a:rPr>
              <a:t>functions</a:t>
            </a:r>
            <a:r>
              <a:rPr lang="en-US" altLang="en-US" sz="1400" dirty="0">
                <a:latin typeface="Baskerville Bold" charset="0"/>
                <a:ea typeface="ヒラギノ明朝 ProN W3" pitchFamily="-112" charset="-128"/>
                <a:sym typeface="Baskerville Bold" charset="0"/>
              </a:rPr>
              <a:t> and never appear to usurp the powers of the judiciary.</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The test of police </a:t>
            </a:r>
            <a:r>
              <a:rPr lang="en-US" altLang="en-US" sz="1400" b="1" dirty="0">
                <a:latin typeface="Baskerville Bold" charset="0"/>
                <a:ea typeface="ヒラギノ明朝 ProN W3" pitchFamily="-112" charset="-128"/>
                <a:sym typeface="Baskerville Bold" charset="0"/>
              </a:rPr>
              <a:t>efficiency</a:t>
            </a:r>
            <a:r>
              <a:rPr lang="en-US" altLang="en-US" sz="1400" dirty="0">
                <a:latin typeface="Baskerville Bold" charset="0"/>
                <a:ea typeface="ヒラギノ明朝 ProN W3" pitchFamily="-112" charset="-128"/>
                <a:sym typeface="Baskerville Bold" charset="0"/>
              </a:rPr>
              <a:t> is the absence of crime and disorder, not the visible evidence of police action in dealing with it.</a:t>
            </a:r>
          </a:p>
        </p:txBody>
      </p:sp>
    </p:spTree>
    <p:extLst>
      <p:ext uri="{BB962C8B-B14F-4D97-AF65-F5344CB8AC3E}">
        <p14:creationId xmlns:p14="http://schemas.microsoft.com/office/powerpoint/2010/main" val="2268975048"/>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270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270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270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270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72705">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72705">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7270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72705">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499"/>
                                          </p:stCondLst>
                                        </p:cTn>
                                        <p:tgtEl>
                                          <p:spTgt spid="7270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5" grpId="0" build="p"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1986" name="Group 3"/>
          <p:cNvGrpSpPr>
            <a:grpSpLocks/>
          </p:cNvGrpSpPr>
          <p:nvPr/>
        </p:nvGrpSpPr>
        <p:grpSpPr bwMode="auto">
          <a:xfrm>
            <a:off x="2403805" y="1930400"/>
            <a:ext cx="6438875" cy="4679156"/>
            <a:chOff x="0" y="0"/>
            <a:chExt cx="5296" cy="4192"/>
          </a:xfrm>
        </p:grpSpPr>
        <p:pic>
          <p:nvPicPr>
            <p:cNvPr id="41988" name="Picture 1"/>
            <p:cNvPicPr>
              <a:picLocks noChangeAspect="1" noChangeArrowheads="1"/>
            </p:cNvPicPr>
            <p:nvPr/>
          </p:nvPicPr>
          <p:blipFill>
            <a:blip r:embed="rId3">
              <a:extLst>
                <a:ext uri="{28A0092B-C50C-407E-A947-70E740481C1C}">
                  <a14:useLocalDpi xmlns:a14="http://schemas.microsoft.com/office/drawing/2010/main" val="0"/>
                </a:ext>
              </a:extLst>
            </a:blip>
            <a:srcRect l="5923" r="5969"/>
            <a:stretch>
              <a:fillRect/>
            </a:stretch>
          </p:blipFill>
          <p:spPr bwMode="auto">
            <a:xfrm>
              <a:off x="328" y="320"/>
              <a:ext cx="4640" cy="3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1989" name="Picture 2"/>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5296" cy="4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grpSp>
      <p:sp>
        <p:nvSpPr>
          <p:cNvPr id="63492" name="Rectangle 4"/>
          <p:cNvSpPr>
            <a:spLocks noGrp="1" noChangeArrowheads="1"/>
          </p:cNvSpPr>
          <p:nvPr>
            <p:ph type="title"/>
          </p:nvPr>
        </p:nvSpPr>
        <p:spPr/>
        <p:txBody>
          <a:bodyPr>
            <a:normAutofit/>
          </a:bodyPr>
          <a:lstStyle/>
          <a:p>
            <a:pPr>
              <a:defRPr/>
            </a:pPr>
            <a:r>
              <a:rPr lang="en-US" altLang="en-US" sz="3800" dirty="0"/>
              <a:t>The New Police</a:t>
            </a:r>
            <a:br>
              <a:rPr lang="en-US" altLang="en-US" sz="3800" dirty="0"/>
            </a:br>
            <a:r>
              <a:rPr lang="en-US" altLang="en-US" sz="3800" dirty="0"/>
              <a:t>The Metropolitan Police Act 1829</a:t>
            </a:r>
          </a:p>
        </p:txBody>
      </p:sp>
    </p:spTree>
    <p:extLst>
      <p:ext uri="{BB962C8B-B14F-4D97-AF65-F5344CB8AC3E}">
        <p14:creationId xmlns:p14="http://schemas.microsoft.com/office/powerpoint/2010/main" val="2102375954"/>
      </p:ext>
    </p:extLst>
  </p:cSld>
  <p:clrMapOvr>
    <a:masterClrMapping/>
  </p:clrMapOvr>
  <p:transition spd="slow"/>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06408-AB6C-4CEA-99BA-7EC5F0D8860D}"/>
              </a:ext>
            </a:extLst>
          </p:cNvPr>
          <p:cNvSpPr>
            <a:spLocks noGrp="1"/>
          </p:cNvSpPr>
          <p:nvPr>
            <p:ph type="title"/>
          </p:nvPr>
        </p:nvSpPr>
        <p:spPr>
          <a:xfrm>
            <a:off x="2849562" y="609600"/>
            <a:ext cx="6424440" cy="1320800"/>
          </a:xfrm>
        </p:spPr>
        <p:txBody>
          <a:bodyPr>
            <a:normAutofit/>
          </a:bodyPr>
          <a:lstStyle/>
          <a:p>
            <a:r>
              <a:rPr lang="en-GB"/>
              <a:t>The Impact of a New Police Force</a:t>
            </a:r>
          </a:p>
        </p:txBody>
      </p:sp>
      <p:pic>
        <p:nvPicPr>
          <p:cNvPr id="5" name="Picture 4" descr="Magnifying glass showing decling performance">
            <a:extLst>
              <a:ext uri="{FF2B5EF4-FFF2-40B4-BE49-F238E27FC236}">
                <a16:creationId xmlns:a16="http://schemas.microsoft.com/office/drawing/2014/main" id="{F9D1E966-5713-742B-71CB-4DACA74EF1F9}"/>
              </a:ext>
            </a:extLst>
          </p:cNvPr>
          <p:cNvPicPr>
            <a:picLocks noChangeAspect="1"/>
          </p:cNvPicPr>
          <p:nvPr/>
        </p:nvPicPr>
        <p:blipFill rotWithShape="1">
          <a:blip r:embed="rId3"/>
          <a:srcRect l="24787" r="48640"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C166D71-E8A2-4074-9CD0-4E5A288B36D1}"/>
              </a:ext>
            </a:extLst>
          </p:cNvPr>
          <p:cNvSpPr>
            <a:spLocks noGrp="1"/>
          </p:cNvSpPr>
          <p:nvPr>
            <p:ph idx="1"/>
          </p:nvPr>
        </p:nvSpPr>
        <p:spPr>
          <a:xfrm>
            <a:off x="2849562" y="2160589"/>
            <a:ext cx="6424440" cy="3880773"/>
          </a:xfrm>
        </p:spPr>
        <p:txBody>
          <a:bodyPr>
            <a:normAutofit/>
          </a:bodyPr>
          <a:lstStyle/>
          <a:p>
            <a:pPr>
              <a:lnSpc>
                <a:spcPct val="90000"/>
              </a:lnSpc>
            </a:pPr>
            <a:r>
              <a:rPr lang="en-GB" sz="1700"/>
              <a:t>1,000 men were immediately hired and by May 1830  had 3,000 men</a:t>
            </a:r>
          </a:p>
          <a:p>
            <a:pPr>
              <a:lnSpc>
                <a:spcPct val="90000"/>
              </a:lnSpc>
            </a:pPr>
            <a:r>
              <a:rPr lang="en-GB" sz="1700"/>
              <a:t>Primary task of the new police force was </a:t>
            </a:r>
            <a:r>
              <a:rPr lang="en-GB" sz="1700" i="1"/>
              <a:t>deterrence</a:t>
            </a:r>
            <a:r>
              <a:rPr lang="en-GB" sz="1700"/>
              <a:t> of crime</a:t>
            </a:r>
          </a:p>
          <a:p>
            <a:pPr>
              <a:lnSpc>
                <a:spcPct val="90000"/>
              </a:lnSpc>
            </a:pPr>
            <a:r>
              <a:rPr lang="en-GB" sz="1700"/>
              <a:t>The number of robbery decreased by 40% after the introduction of the Met </a:t>
            </a:r>
          </a:p>
          <a:p>
            <a:pPr fontAlgn="base">
              <a:lnSpc>
                <a:spcPct val="90000"/>
              </a:lnSpc>
            </a:pPr>
            <a:r>
              <a:rPr lang="en-GB" sz="1700"/>
              <a:t>A significant reduction in violent crime  </a:t>
            </a:r>
          </a:p>
          <a:p>
            <a:pPr fontAlgn="base">
              <a:lnSpc>
                <a:spcPct val="90000"/>
              </a:lnSpc>
            </a:pPr>
            <a:r>
              <a:rPr lang="en-GB" sz="1700"/>
              <a:t>A significant decrease in incidents of property crime </a:t>
            </a:r>
          </a:p>
          <a:p>
            <a:pPr fontAlgn="base">
              <a:lnSpc>
                <a:spcPct val="90000"/>
              </a:lnSpc>
            </a:pPr>
            <a:r>
              <a:rPr lang="en-GB" sz="1700"/>
              <a:t>At the same time a significant increase in charges of property crime </a:t>
            </a:r>
          </a:p>
          <a:p>
            <a:pPr marL="0" indent="0" fontAlgn="base">
              <a:lnSpc>
                <a:spcPct val="90000"/>
              </a:lnSpc>
              <a:buNone/>
            </a:pPr>
            <a:endParaRPr lang="en-GB" sz="1700"/>
          </a:p>
          <a:p>
            <a:pPr>
              <a:lnSpc>
                <a:spcPct val="90000"/>
              </a:lnSpc>
            </a:pPr>
            <a:r>
              <a:rPr lang="en-GB" sz="1700"/>
              <a:t>(Anna Bindler,2020)</a:t>
            </a:r>
          </a:p>
          <a:p>
            <a:pPr>
              <a:lnSpc>
                <a:spcPct val="90000"/>
              </a:lnSpc>
            </a:pPr>
            <a:endParaRPr lang="en-GB" sz="1700"/>
          </a:p>
        </p:txBody>
      </p:sp>
    </p:spTree>
    <p:extLst>
      <p:ext uri="{BB962C8B-B14F-4D97-AF65-F5344CB8AC3E}">
        <p14:creationId xmlns:p14="http://schemas.microsoft.com/office/powerpoint/2010/main" val="29351310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49155" name="Rectangle 2"/>
          <p:cNvSpPr>
            <a:spLocks noGrp="1" noChangeArrowheads="1"/>
          </p:cNvSpPr>
          <p:nvPr>
            <p:ph type="title"/>
          </p:nvPr>
        </p:nvSpPr>
        <p:spPr>
          <a:xfrm>
            <a:off x="2849562" y="609600"/>
            <a:ext cx="6424440" cy="1320800"/>
          </a:xfrm>
        </p:spPr>
        <p:txBody>
          <a:bodyPr>
            <a:normAutofit/>
          </a:bodyPr>
          <a:lstStyle/>
          <a:p>
            <a:pPr>
              <a:lnSpc>
                <a:spcPct val="90000"/>
              </a:lnSpc>
              <a:defRPr/>
            </a:pPr>
            <a:r>
              <a:rPr lang="en-US" altLang="en-US" sz="2800">
                <a:latin typeface="Copperplate Bold" charset="0"/>
                <a:sym typeface="Copperplate Bold" charset="0"/>
              </a:rPr>
              <a:t>Criticism of ‘New Police’</a:t>
            </a:r>
            <a:br>
              <a:rPr lang="en-US" altLang="en-US" sz="2800">
                <a:latin typeface="Copperplate Bold" charset="0"/>
                <a:sym typeface="Copperplate Bold" charset="0"/>
              </a:rPr>
            </a:br>
            <a:br>
              <a:rPr lang="en-US" altLang="en-US" sz="2800">
                <a:latin typeface="Copperplate Bold" charset="0"/>
                <a:sym typeface="Copperplate Bold" charset="0"/>
              </a:rPr>
            </a:br>
            <a:endParaRPr lang="en-US" altLang="en-US" sz="2800">
              <a:latin typeface="Copperplate Bold" charset="0"/>
              <a:ea typeface="ヒラギノ明朝 ProN W6" pitchFamily="-112" charset="-128"/>
              <a:sym typeface="Copperplate Bold" charset="0"/>
            </a:endParaRPr>
          </a:p>
        </p:txBody>
      </p:sp>
      <p:pic>
        <p:nvPicPr>
          <p:cNvPr id="75779" name="Picture 75778" descr="Light bulb on yellow background with sketched light beams and cord">
            <a:extLst>
              <a:ext uri="{FF2B5EF4-FFF2-40B4-BE49-F238E27FC236}">
                <a16:creationId xmlns:a16="http://schemas.microsoft.com/office/drawing/2014/main" id="{83FBC465-FB10-FCE2-D716-B980C02DBA03}"/>
              </a:ext>
            </a:extLst>
          </p:cNvPr>
          <p:cNvPicPr>
            <a:picLocks noChangeAspect="1"/>
          </p:cNvPicPr>
          <p:nvPr/>
        </p:nvPicPr>
        <p:blipFill rotWithShape="1">
          <a:blip r:embed="rId3"/>
          <a:srcRect l="62979" r="12539"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75783" name="Isosceles Triangle 75782">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5777" name="Rectangle 1"/>
          <p:cNvSpPr>
            <a:spLocks noGrp="1" noChangeArrowheads="1"/>
          </p:cNvSpPr>
          <p:nvPr>
            <p:ph idx="1"/>
          </p:nvPr>
        </p:nvSpPr>
        <p:spPr>
          <a:xfrm>
            <a:off x="2849562" y="2160589"/>
            <a:ext cx="6424440" cy="3880773"/>
          </a:xfrm>
        </p:spPr>
        <p:txBody>
          <a:bodyPr>
            <a:normAutofit/>
          </a:bodyPr>
          <a:lstStyle/>
          <a:p>
            <a:pPr marL="365741" indent="-256019">
              <a:spcBef>
                <a:spcPts val="400"/>
              </a:spcBef>
              <a:buFont typeface="Wingdings 3"/>
              <a:buChar char=""/>
              <a:defRPr/>
            </a:pPr>
            <a:r>
              <a:rPr lang="en-US" altLang="en-US">
                <a:latin typeface="+mj-lt"/>
                <a:sym typeface="Baskerville Bold" charset="0"/>
              </a:rPr>
              <a:t>Threat to civil liberties </a:t>
            </a:r>
            <a:endParaRPr lang="en-US" altLang="en-US">
              <a:latin typeface="+mj-lt"/>
              <a:ea typeface="ヒラギノ明朝 ProN W6" pitchFamily="-112" charset="-128"/>
              <a:sym typeface="Baskerville Bold" charset="0"/>
            </a:endParaRPr>
          </a:p>
          <a:p>
            <a:pPr marL="365741" indent="-256019">
              <a:spcBef>
                <a:spcPts val="1793"/>
              </a:spcBef>
              <a:buFont typeface="Wingdings 3"/>
              <a:buChar char=""/>
              <a:defRPr/>
            </a:pPr>
            <a:r>
              <a:rPr lang="en-US" altLang="en-US">
                <a:latin typeface="+mj-lt"/>
                <a:sym typeface="Baskerville Bold" charset="0"/>
              </a:rPr>
              <a:t>Fears of potential abuse</a:t>
            </a:r>
            <a:endParaRPr lang="en-US" altLang="en-US">
              <a:latin typeface="+mj-lt"/>
              <a:ea typeface="ヒラギノ明朝 ProN W6" pitchFamily="-112" charset="-128"/>
              <a:sym typeface="Baskerville Bold" charset="0"/>
            </a:endParaRPr>
          </a:p>
          <a:p>
            <a:pPr marL="365741" indent="-256019">
              <a:spcBef>
                <a:spcPts val="1793"/>
              </a:spcBef>
              <a:buFont typeface="Wingdings 3"/>
              <a:buChar char=""/>
              <a:defRPr/>
            </a:pPr>
            <a:r>
              <a:rPr lang="en-US" altLang="en-US">
                <a:latin typeface="+mj-lt"/>
                <a:sym typeface="Baskerville Bold" charset="0"/>
              </a:rPr>
              <a:t>Cost</a:t>
            </a:r>
            <a:endParaRPr lang="en-US" altLang="en-US">
              <a:latin typeface="+mj-lt"/>
              <a:ea typeface="ヒラギノ明朝 ProN W6" pitchFamily="-112" charset="-128"/>
              <a:sym typeface="Baskerville Bold" charset="0"/>
            </a:endParaRPr>
          </a:p>
          <a:p>
            <a:pPr marL="365741" indent="-256019">
              <a:spcBef>
                <a:spcPts val="1793"/>
              </a:spcBef>
              <a:buFont typeface="Wingdings 3"/>
              <a:buChar char=""/>
              <a:defRPr/>
            </a:pPr>
            <a:r>
              <a:rPr lang="en-US" altLang="en-US">
                <a:latin typeface="+mj-lt"/>
                <a:sym typeface="Baskerville Bold" charset="0"/>
              </a:rPr>
              <a:t>Lack of visibility </a:t>
            </a:r>
            <a:endParaRPr lang="en-US" altLang="en-US">
              <a:latin typeface="+mj-lt"/>
              <a:ea typeface="ヒラギノ明朝 ProN W6" pitchFamily="-112" charset="-128"/>
              <a:sym typeface="Baskerville Bold" charset="0"/>
            </a:endParaRPr>
          </a:p>
          <a:p>
            <a:pPr marL="365741" indent="-256019">
              <a:spcBef>
                <a:spcPts val="1793"/>
              </a:spcBef>
              <a:buFont typeface="Wingdings 3"/>
              <a:buChar char=""/>
              <a:defRPr/>
            </a:pPr>
            <a:r>
              <a:rPr lang="en-US" altLang="en-US">
                <a:latin typeface="+mj-lt"/>
                <a:sym typeface="Baskerville Bold" charset="0"/>
              </a:rPr>
              <a:t>Poor quality recruits </a:t>
            </a:r>
            <a:endParaRPr lang="en-US" altLang="en-US">
              <a:latin typeface="+mj-lt"/>
              <a:ea typeface="ヒラギノ明朝 ProN W6" pitchFamily="-112" charset="-128"/>
              <a:sym typeface="Baskerville Bold" charset="0"/>
            </a:endParaRPr>
          </a:p>
        </p:txBody>
      </p:sp>
    </p:spTree>
    <p:extLst>
      <p:ext uri="{BB962C8B-B14F-4D97-AF65-F5344CB8AC3E}">
        <p14:creationId xmlns:p14="http://schemas.microsoft.com/office/powerpoint/2010/main" val="3436875567"/>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577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577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577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577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7577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7" grpId="0" build="p" bldLvl="5"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7C76E-16FE-4207-8DB1-4AA2ECA48879}"/>
              </a:ext>
            </a:extLst>
          </p:cNvPr>
          <p:cNvSpPr>
            <a:spLocks noGrp="1"/>
          </p:cNvSpPr>
          <p:nvPr>
            <p:ph type="title"/>
          </p:nvPr>
        </p:nvSpPr>
        <p:spPr>
          <a:xfrm>
            <a:off x="677334" y="281242"/>
            <a:ext cx="8596668" cy="1083324"/>
          </a:xfrm>
        </p:spPr>
        <p:txBody>
          <a:bodyPr>
            <a:normAutofit/>
          </a:bodyPr>
          <a:lstStyle/>
          <a:p>
            <a:r>
              <a:rPr lang="en-US" dirty="0"/>
              <a:t>Police or No Police? </a:t>
            </a:r>
            <a:endParaRPr lang="en-GB" dirty="0"/>
          </a:p>
        </p:txBody>
      </p:sp>
      <p:pic>
        <p:nvPicPr>
          <p:cNvPr id="1026" name="Picture 2">
            <a:extLst>
              <a:ext uri="{FF2B5EF4-FFF2-40B4-BE49-F238E27FC236}">
                <a16:creationId xmlns:a16="http://schemas.microsoft.com/office/drawing/2014/main" id="{50EE7E38-090D-489C-AB43-D9A17D7BBF6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756074" y="1139481"/>
            <a:ext cx="5517928" cy="5437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25447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close up of a newspaper&#10;&#10;Description automatically generated">
            <a:extLst>
              <a:ext uri="{FF2B5EF4-FFF2-40B4-BE49-F238E27FC236}">
                <a16:creationId xmlns:a16="http://schemas.microsoft.com/office/drawing/2014/main" id="{86B997BC-E006-4ED2-AA62-F883435C927E}"/>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t="18319" r="-1" b="16755"/>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10" name="Title 9">
            <a:extLst>
              <a:ext uri="{FF2B5EF4-FFF2-40B4-BE49-F238E27FC236}">
                <a16:creationId xmlns:a16="http://schemas.microsoft.com/office/drawing/2014/main" id="{8D4BFB92-0F61-4AB3-A786-A9372555A3E4}"/>
              </a:ext>
            </a:extLst>
          </p:cNvPr>
          <p:cNvSpPr>
            <a:spLocks noGrp="1"/>
          </p:cNvSpPr>
          <p:nvPr>
            <p:ph type="title"/>
          </p:nvPr>
        </p:nvSpPr>
        <p:spPr>
          <a:xfrm>
            <a:off x="677334" y="419894"/>
            <a:ext cx="4235630" cy="1320800"/>
          </a:xfrm>
        </p:spPr>
        <p:txBody>
          <a:bodyPr vert="horz" lIns="91440" tIns="45720" rIns="91440" bIns="45720" rtlCol="0" anchor="t">
            <a:normAutofit/>
          </a:bodyPr>
          <a:lstStyle/>
          <a:p>
            <a:r>
              <a:rPr lang="en-US" dirty="0"/>
              <a:t>Police or </a:t>
            </a:r>
            <a:br>
              <a:rPr lang="en-US" dirty="0"/>
            </a:br>
            <a:r>
              <a:rPr lang="en-US" dirty="0"/>
              <a:t>No Police? </a:t>
            </a:r>
          </a:p>
        </p:txBody>
      </p:sp>
      <p:sp>
        <p:nvSpPr>
          <p:cNvPr id="22" name="Content Placeholder 21">
            <a:extLst>
              <a:ext uri="{FF2B5EF4-FFF2-40B4-BE49-F238E27FC236}">
                <a16:creationId xmlns:a16="http://schemas.microsoft.com/office/drawing/2014/main" id="{E9AC4D9F-7731-4383-84E7-B668E708D3B3}"/>
              </a:ext>
            </a:extLst>
          </p:cNvPr>
          <p:cNvSpPr>
            <a:spLocks noGrp="1"/>
          </p:cNvSpPr>
          <p:nvPr>
            <p:ph sz="half" idx="2"/>
          </p:nvPr>
        </p:nvSpPr>
        <p:spPr>
          <a:xfrm>
            <a:off x="677334" y="1749160"/>
            <a:ext cx="4368825" cy="4292202"/>
          </a:xfrm>
        </p:spPr>
        <p:txBody>
          <a:bodyPr vert="horz" lIns="91440" tIns="45720" rIns="91440" bIns="45720" rtlCol="0">
            <a:noAutofit/>
          </a:bodyPr>
          <a:lstStyle/>
          <a:p>
            <a:pPr algn="just"/>
            <a:r>
              <a:rPr lang="en-US" sz="2400" b="1" u="sng" dirty="0"/>
              <a:t>NO POLICE!!</a:t>
            </a:r>
          </a:p>
          <a:p>
            <a:pPr marL="0" indent="0" algn="just">
              <a:buNone/>
            </a:pPr>
            <a:r>
              <a:rPr lang="en-US" sz="2400" dirty="0"/>
              <a:t>“The State of the Town for the last month has proved to the satisfaction of the most timid, that they were not required. As far as Aberystwyth is concerned, the Cutlasses and Truncheons of hired Spies may henceforth be consigned to oblivion in the Commissioners’ Yard”.</a:t>
            </a:r>
          </a:p>
          <a:p>
            <a:pPr marL="0" indent="0" algn="just">
              <a:buNone/>
            </a:pPr>
            <a:endParaRPr lang="en-US" sz="1600" dirty="0"/>
          </a:p>
          <a:p>
            <a:pPr marL="0" indent="0" algn="just">
              <a:buNone/>
            </a:pPr>
            <a:r>
              <a:rPr lang="en-US" sz="1600" dirty="0"/>
              <a:t>Williams (1850)</a:t>
            </a:r>
            <a:endParaRPr lang="en-US" sz="1400" dirty="0"/>
          </a:p>
        </p:txBody>
      </p:sp>
      <p:sp>
        <p:nvSpPr>
          <p:cNvPr id="4" name="Slide Number Placeholder 3">
            <a:extLst>
              <a:ext uri="{FF2B5EF4-FFF2-40B4-BE49-F238E27FC236}">
                <a16:creationId xmlns:a16="http://schemas.microsoft.com/office/drawing/2014/main" id="{F6A797CE-5F7F-4DA4-AF75-3D841E7BF947}"/>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5DFEDB64-84C3-4240-BCBA-134AE1D9082C}" type="slidenum">
              <a:rPr lang="en-US">
                <a:solidFill>
                  <a:srgbClr val="FFFFFF"/>
                </a:solidFill>
              </a:rPr>
              <a:pPr>
                <a:spcAft>
                  <a:spcPts val="600"/>
                </a:spcAft>
              </a:pPr>
              <a:t>37</a:t>
            </a:fld>
            <a:endParaRPr lang="en-US">
              <a:solidFill>
                <a:srgbClr val="FFFFFF"/>
              </a:solidFill>
            </a:endParaRPr>
          </a:p>
        </p:txBody>
      </p:sp>
    </p:spTree>
    <p:extLst>
      <p:ext uri="{BB962C8B-B14F-4D97-AF65-F5344CB8AC3E}">
        <p14:creationId xmlns:p14="http://schemas.microsoft.com/office/powerpoint/2010/main" val="30039430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F8656-DCC7-4A3A-A829-D36B3C49ECF4}"/>
              </a:ext>
            </a:extLst>
          </p:cNvPr>
          <p:cNvSpPr>
            <a:spLocks noGrp="1"/>
          </p:cNvSpPr>
          <p:nvPr>
            <p:ph type="title"/>
          </p:nvPr>
        </p:nvSpPr>
        <p:spPr/>
        <p:txBody>
          <a:bodyPr>
            <a:noAutofit/>
          </a:bodyPr>
          <a:lstStyle/>
          <a:p>
            <a:pPr marL="0" indent="0" algn="just"/>
            <a:r>
              <a:rPr lang="en-GB" sz="2800" dirty="0"/>
              <a:t>…Targets don’t fight crime; targets hinder the fight against crime. In scrapping the confidence target and the policing pledge, I couldn’t be any clearer about your mission: </a:t>
            </a:r>
            <a:r>
              <a:rPr lang="en-GB" sz="2800" b="1" dirty="0"/>
              <a:t>it isn’t a thirty-point plan; it is to cut crime. No more, and no less.</a:t>
            </a:r>
            <a:endParaRPr lang="en-GB" sz="2800" dirty="0"/>
          </a:p>
        </p:txBody>
      </p:sp>
      <p:sp>
        <p:nvSpPr>
          <p:cNvPr id="4" name="Text Placeholder 3">
            <a:extLst>
              <a:ext uri="{FF2B5EF4-FFF2-40B4-BE49-F238E27FC236}">
                <a16:creationId xmlns:a16="http://schemas.microsoft.com/office/drawing/2014/main" id="{E8532326-CA7F-40CA-ACC8-B6BC12B18A35}"/>
              </a:ext>
            </a:extLst>
          </p:cNvPr>
          <p:cNvSpPr>
            <a:spLocks noGrp="1"/>
          </p:cNvSpPr>
          <p:nvPr>
            <p:ph type="body" sz="quarter" idx="13"/>
          </p:nvPr>
        </p:nvSpPr>
        <p:spPr/>
        <p:txBody>
          <a:bodyPr/>
          <a:lstStyle/>
          <a:p>
            <a:r>
              <a:rPr lang="en-GB" dirty="0"/>
              <a:t>Police reform: </a:t>
            </a:r>
            <a:br>
              <a:rPr lang="en-GB" dirty="0"/>
            </a:br>
            <a:r>
              <a:rPr lang="en-GB" dirty="0"/>
              <a:t>Theresa May’s (2010) speech to the National Policing Conference</a:t>
            </a:r>
          </a:p>
        </p:txBody>
      </p:sp>
      <p:sp>
        <p:nvSpPr>
          <p:cNvPr id="3" name="Content Placeholder 2">
            <a:extLst>
              <a:ext uri="{FF2B5EF4-FFF2-40B4-BE49-F238E27FC236}">
                <a16:creationId xmlns:a16="http://schemas.microsoft.com/office/drawing/2014/main" id="{ACCC284A-79DE-4B99-B043-020743D47159}"/>
              </a:ext>
            </a:extLst>
          </p:cNvPr>
          <p:cNvSpPr>
            <a:spLocks noGrp="1"/>
          </p:cNvSpPr>
          <p:nvPr>
            <p:ph type="body" idx="1"/>
          </p:nvPr>
        </p:nvSpPr>
        <p:spPr/>
        <p:txBody>
          <a:bodyPr>
            <a:normAutofit/>
          </a:bodyPr>
          <a:lstStyle/>
          <a:p>
            <a:pPr marL="0" indent="0" algn="ctr">
              <a:buNone/>
            </a:pPr>
            <a:r>
              <a:rPr lang="en-GB" sz="3200" b="1" dirty="0"/>
              <a:t>So what are the foundations to </a:t>
            </a:r>
            <a:br>
              <a:rPr lang="en-GB" sz="3200" b="1" dirty="0"/>
            </a:br>
            <a:r>
              <a:rPr lang="en-GB" sz="3200" b="1" dirty="0"/>
              <a:t>modern day policing?</a:t>
            </a:r>
          </a:p>
        </p:txBody>
      </p:sp>
    </p:spTree>
    <p:extLst>
      <p:ext uri="{BB962C8B-B14F-4D97-AF65-F5344CB8AC3E}">
        <p14:creationId xmlns:p14="http://schemas.microsoft.com/office/powerpoint/2010/main" val="34287863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p:cNvSpPr>
          <p:nvPr/>
        </p:nvSpPr>
        <p:spPr bwMode="auto">
          <a:xfrm>
            <a:off x="703385" y="321469"/>
            <a:ext cx="9446693" cy="6179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The basic mission for which the police exist is to </a:t>
            </a:r>
            <a:r>
              <a:rPr lang="en-US" altLang="en-US" sz="1400" b="1" dirty="0">
                <a:latin typeface="Baskerville Bold" charset="0"/>
                <a:ea typeface="ヒラギノ明朝 ProN W3" pitchFamily="-112" charset="-128"/>
                <a:sym typeface="Baskerville Bold" charset="0"/>
              </a:rPr>
              <a:t>prevent crime and disorder</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The ability of the police to perform their duties is dependent upon </a:t>
            </a:r>
            <a:r>
              <a:rPr lang="en-US" altLang="en-US" sz="1400" b="1" dirty="0">
                <a:latin typeface="Baskerville Bold" charset="0"/>
                <a:ea typeface="ヒラギノ明朝 ProN W3" pitchFamily="-112" charset="-128"/>
                <a:sym typeface="Baskerville Bold" charset="0"/>
              </a:rPr>
              <a:t>public approval </a:t>
            </a:r>
            <a:r>
              <a:rPr lang="en-US" altLang="en-US" sz="1400" dirty="0">
                <a:latin typeface="Baskerville Bold" charset="0"/>
                <a:ea typeface="ヒラギノ明朝 ProN W3" pitchFamily="-112" charset="-128"/>
                <a:sym typeface="Baskerville Bold" charset="0"/>
              </a:rPr>
              <a:t>of police actions.</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must secure the willing co-operation of the public in voluntary observance of the law to be able to secure and maintain the </a:t>
            </a:r>
            <a:r>
              <a:rPr lang="en-US" altLang="en-US" sz="1400" b="1" dirty="0">
                <a:latin typeface="Baskerville Bold" charset="0"/>
                <a:ea typeface="ヒラギノ明朝 ProN W3" pitchFamily="-112" charset="-128"/>
                <a:sym typeface="Baskerville Bold" charset="0"/>
              </a:rPr>
              <a:t>respect of the public.</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The degree of co-operation of the public that can be secured diminishes proportionately to the necessity of the use of </a:t>
            </a:r>
            <a:r>
              <a:rPr lang="en-US" altLang="en-US" sz="1400" b="1" dirty="0">
                <a:latin typeface="Baskerville Bold" charset="0"/>
                <a:ea typeface="ヒラギノ明朝 ProN W3" pitchFamily="-112" charset="-128"/>
                <a:sym typeface="Baskerville Bold" charset="0"/>
              </a:rPr>
              <a:t>physical force.</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seek and preserve public </a:t>
            </a:r>
            <a:r>
              <a:rPr lang="en-GB" altLang="en-US" sz="1400" dirty="0">
                <a:latin typeface="Baskerville Bold" charset="0"/>
                <a:ea typeface="ヒラギノ明朝 ProN W3" pitchFamily="-112" charset="-128"/>
                <a:sym typeface="Baskerville Bold" charset="0"/>
              </a:rPr>
              <a:t>favour</a:t>
            </a:r>
            <a:r>
              <a:rPr lang="en-US" altLang="en-US" sz="1400" dirty="0">
                <a:latin typeface="Baskerville Bold" charset="0"/>
                <a:ea typeface="ヒラギノ明朝 ProN W3" pitchFamily="-112" charset="-128"/>
                <a:sym typeface="Baskerville Bold" charset="0"/>
              </a:rPr>
              <a:t> not by catering to public opinion but by constantly demonstrating </a:t>
            </a:r>
            <a:r>
              <a:rPr lang="en-US" altLang="en-US" sz="1400" b="1" dirty="0">
                <a:latin typeface="Baskerville Bold" charset="0"/>
                <a:ea typeface="ヒラギノ明朝 ProN W3" pitchFamily="-112" charset="-128"/>
                <a:sym typeface="Baskerville Bold" charset="0"/>
              </a:rPr>
              <a:t>absolute impartial </a:t>
            </a:r>
            <a:r>
              <a:rPr lang="en-US" altLang="en-US" sz="1400" dirty="0">
                <a:latin typeface="Baskerville Bold" charset="0"/>
                <a:ea typeface="ヒラギノ明朝 ProN W3" pitchFamily="-112" charset="-128"/>
                <a:sym typeface="Baskerville Bold" charset="0"/>
              </a:rPr>
              <a:t>service to the law.</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use </a:t>
            </a:r>
            <a:r>
              <a:rPr lang="en-US" altLang="en-US" sz="1400" b="1" dirty="0">
                <a:latin typeface="Baskerville Bold" charset="0"/>
                <a:ea typeface="ヒラギノ明朝 ProN W3" pitchFamily="-112" charset="-128"/>
                <a:sym typeface="Baskerville Bold" charset="0"/>
              </a:rPr>
              <a:t>physical force </a:t>
            </a:r>
            <a:r>
              <a:rPr lang="en-US" altLang="en-US" sz="1400" dirty="0">
                <a:latin typeface="Baskerville Bold" charset="0"/>
                <a:ea typeface="ヒラギノ明朝 ProN W3" pitchFamily="-112" charset="-128"/>
                <a:sym typeface="Baskerville Bold" charset="0"/>
              </a:rPr>
              <a:t>to the extent necessary to secure observance of the law or to restore order only when the exercise of persuasion, advice and warning is found to be insufficient.</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at all times, should </a:t>
            </a:r>
            <a:r>
              <a:rPr lang="en-US" altLang="en-US" sz="1400" b="1" dirty="0">
                <a:latin typeface="Baskerville Bold" charset="0"/>
                <a:ea typeface="ヒラギノ明朝 ProN W3" pitchFamily="-112" charset="-128"/>
                <a:sym typeface="Baskerville Bold" charset="0"/>
              </a:rPr>
              <a:t>maintain a relationship with the public </a:t>
            </a:r>
            <a:r>
              <a:rPr lang="en-US" altLang="en-US" sz="1400" dirty="0">
                <a:latin typeface="Baskerville Bold" charset="0"/>
                <a:ea typeface="ヒラギノ明朝 ProN W3" pitchFamily="-112" charset="-128"/>
                <a:sym typeface="Baskerville Bold" charset="0"/>
              </a:rPr>
              <a:t>that gives reality to the historic tradition that the police are the public and the public are the police; </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should always direct their action strictly towards their </a:t>
            </a:r>
            <a:r>
              <a:rPr lang="en-US" altLang="en-US" sz="1400" b="1" dirty="0">
                <a:latin typeface="Baskerville Bold" charset="0"/>
                <a:ea typeface="ヒラギノ明朝 ProN W3" pitchFamily="-112" charset="-128"/>
                <a:sym typeface="Baskerville Bold" charset="0"/>
              </a:rPr>
              <a:t>functions</a:t>
            </a:r>
            <a:r>
              <a:rPr lang="en-US" altLang="en-US" sz="1400" dirty="0">
                <a:latin typeface="Baskerville Bold" charset="0"/>
                <a:ea typeface="ヒラギノ明朝 ProN W3" pitchFamily="-112" charset="-128"/>
                <a:sym typeface="Baskerville Bold" charset="0"/>
              </a:rPr>
              <a:t> and never appear to usurp the powers of the judiciary.</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The test of police </a:t>
            </a:r>
            <a:r>
              <a:rPr lang="en-US" altLang="en-US" sz="1400" b="1" dirty="0">
                <a:latin typeface="Baskerville Bold" charset="0"/>
                <a:ea typeface="ヒラギノ明朝 ProN W3" pitchFamily="-112" charset="-128"/>
                <a:sym typeface="Baskerville Bold" charset="0"/>
              </a:rPr>
              <a:t>efficiency</a:t>
            </a:r>
            <a:r>
              <a:rPr lang="en-US" altLang="en-US" sz="1400" dirty="0">
                <a:latin typeface="Baskerville Bold" charset="0"/>
                <a:ea typeface="ヒラギノ明朝 ProN W3" pitchFamily="-112" charset="-128"/>
                <a:sym typeface="Baskerville Bold" charset="0"/>
              </a:rPr>
              <a:t> is the absence of crime and disorder, not the visible evidence of police action in dealing with it.</a:t>
            </a:r>
          </a:p>
        </p:txBody>
      </p:sp>
    </p:spTree>
    <p:extLst>
      <p:ext uri="{BB962C8B-B14F-4D97-AF65-F5344CB8AC3E}">
        <p14:creationId xmlns:p14="http://schemas.microsoft.com/office/powerpoint/2010/main" val="790539569"/>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270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270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270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270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72705">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72705">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7270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72705">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499"/>
                                          </p:stCondLst>
                                        </p:cTn>
                                        <p:tgtEl>
                                          <p:spTgt spid="7270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5" grpId="0" build="p" autoUpdateAnimBg="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88166-37E8-4DE7-A477-7BD125F21F3F}"/>
              </a:ext>
            </a:extLst>
          </p:cNvPr>
          <p:cNvSpPr>
            <a:spLocks noGrp="1"/>
          </p:cNvSpPr>
          <p:nvPr>
            <p:ph type="title"/>
          </p:nvPr>
        </p:nvSpPr>
        <p:spPr>
          <a:xfrm>
            <a:off x="2459013" y="1422100"/>
            <a:ext cx="6433916" cy="1860893"/>
          </a:xfrm>
        </p:spPr>
        <p:txBody>
          <a:bodyPr vert="horz" lIns="91440" tIns="45720" rIns="91440" bIns="45720" rtlCol="0" anchor="ctr">
            <a:normAutofit/>
          </a:bodyPr>
          <a:lstStyle/>
          <a:p>
            <a:r>
              <a:rPr lang="en-US" b="1" dirty="0">
                <a:solidFill>
                  <a:srgbClr val="002060"/>
                </a:solidFill>
              </a:rPr>
              <a:t>Policing by consent?</a:t>
            </a:r>
            <a:br>
              <a:rPr lang="en-US" b="1" dirty="0">
                <a:solidFill>
                  <a:srgbClr val="002060"/>
                </a:solidFill>
              </a:rPr>
            </a:br>
            <a:r>
              <a:rPr lang="en-US" b="1" dirty="0">
                <a:solidFill>
                  <a:srgbClr val="002060"/>
                </a:solidFill>
              </a:rPr>
              <a:t>‘</a:t>
            </a:r>
            <a:r>
              <a:rPr lang="en-US" b="1" dirty="0" err="1">
                <a:solidFill>
                  <a:srgbClr val="002060"/>
                </a:solidFill>
              </a:rPr>
              <a:t>Peelian</a:t>
            </a:r>
            <a:r>
              <a:rPr lang="en-US" b="1" dirty="0">
                <a:solidFill>
                  <a:srgbClr val="002060"/>
                </a:solidFill>
              </a:rPr>
              <a:t> principles’…</a:t>
            </a:r>
          </a:p>
        </p:txBody>
      </p:sp>
      <p:sp>
        <p:nvSpPr>
          <p:cNvPr id="5" name="Slide Number Placeholder 4">
            <a:extLst>
              <a:ext uri="{FF2B5EF4-FFF2-40B4-BE49-F238E27FC236}">
                <a16:creationId xmlns:a16="http://schemas.microsoft.com/office/drawing/2014/main" id="{043B883B-AE63-4B61-BB37-57728B3602AE}"/>
              </a:ext>
            </a:extLst>
          </p:cNvPr>
          <p:cNvSpPr>
            <a:spLocks noGrp="1"/>
          </p:cNvSpPr>
          <p:nvPr>
            <p:ph type="sldNum" sz="quarter" idx="12"/>
          </p:nvPr>
        </p:nvSpPr>
        <p:spPr>
          <a:xfrm>
            <a:off x="9662553" y="6041362"/>
            <a:ext cx="566186" cy="365125"/>
          </a:xfrm>
        </p:spPr>
        <p:txBody>
          <a:bodyPr vert="horz" lIns="91440" tIns="45720" rIns="91440" bIns="45720" rtlCol="0" anchor="ctr">
            <a:normAutofit/>
          </a:bodyPr>
          <a:lstStyle/>
          <a:p>
            <a:pPr>
              <a:spcAft>
                <a:spcPts val="600"/>
              </a:spcAft>
            </a:pPr>
            <a:fld id="{5DFEDB64-84C3-4240-BCBA-134AE1D9082C}" type="slidenum">
              <a:rPr lang="en-US">
                <a:solidFill>
                  <a:srgbClr val="FFFFFF"/>
                </a:solidFill>
              </a:rPr>
              <a:pPr>
                <a:spcAft>
                  <a:spcPts val="600"/>
                </a:spcAft>
              </a:pPr>
              <a:t>40</a:t>
            </a:fld>
            <a:endParaRPr lang="en-US">
              <a:solidFill>
                <a:srgbClr val="FFFFFF"/>
              </a:solidFill>
            </a:endParaRPr>
          </a:p>
        </p:txBody>
      </p:sp>
      <p:sp>
        <p:nvSpPr>
          <p:cNvPr id="8" name="TextBox 7">
            <a:extLst>
              <a:ext uri="{FF2B5EF4-FFF2-40B4-BE49-F238E27FC236}">
                <a16:creationId xmlns:a16="http://schemas.microsoft.com/office/drawing/2014/main" id="{85343FE7-04A5-4026-88BC-B53484E4A9A2}"/>
              </a:ext>
            </a:extLst>
          </p:cNvPr>
          <p:cNvSpPr txBox="1"/>
          <p:nvPr/>
        </p:nvSpPr>
        <p:spPr>
          <a:xfrm>
            <a:off x="512956" y="3048817"/>
            <a:ext cx="10206682" cy="4653582"/>
          </a:xfrm>
          <a:prstGeom prst="rect">
            <a:avLst/>
          </a:prstGeom>
          <a:noFill/>
        </p:spPr>
        <p:txBody>
          <a:bodyPr wrap="square" rtlCol="0">
            <a:spAutoFit/>
          </a:bodyPr>
          <a:lstStyle/>
          <a:p>
            <a:pPr marL="228600" lvl="0" indent="-228600" defTabSz="914400">
              <a:lnSpc>
                <a:spcPct val="90000"/>
              </a:lnSpc>
              <a:spcBef>
                <a:spcPts val="1000"/>
              </a:spcBef>
              <a:buFont typeface="Arial" panose="020B0604020202020204" pitchFamily="34" charset="0"/>
              <a:buChar char="•"/>
            </a:pPr>
            <a:r>
              <a:rPr lang="en-US" sz="2800" b="1" i="1" dirty="0">
                <a:solidFill>
                  <a:srgbClr val="FF0000"/>
                </a:solidFill>
              </a:rPr>
              <a:t>Do these principles have contemporary relevance</a:t>
            </a:r>
          </a:p>
          <a:p>
            <a:pPr lvl="0" algn="ctr" defTabSz="914400">
              <a:lnSpc>
                <a:spcPct val="90000"/>
              </a:lnSpc>
              <a:spcBef>
                <a:spcPts val="1000"/>
              </a:spcBef>
            </a:pPr>
            <a:r>
              <a:rPr lang="en-US" sz="2800" b="1" i="1" dirty="0">
                <a:solidFill>
                  <a:srgbClr val="FF0000"/>
                </a:solidFill>
              </a:rPr>
              <a:t>in todays society? </a:t>
            </a:r>
          </a:p>
          <a:p>
            <a:pPr lvl="0" algn="ctr" defTabSz="914400">
              <a:lnSpc>
                <a:spcPct val="90000"/>
              </a:lnSpc>
              <a:spcBef>
                <a:spcPts val="1000"/>
              </a:spcBef>
            </a:pPr>
            <a:endParaRPr lang="en-US" sz="2800" b="1" i="1" dirty="0">
              <a:solidFill>
                <a:srgbClr val="FF0000"/>
              </a:solidFill>
            </a:endParaRPr>
          </a:p>
          <a:p>
            <a:pPr lvl="0" defTabSz="914400">
              <a:lnSpc>
                <a:spcPct val="90000"/>
              </a:lnSpc>
              <a:spcBef>
                <a:spcPts val="1000"/>
              </a:spcBef>
            </a:pPr>
            <a:r>
              <a:rPr lang="en-US" sz="3200" b="1" i="1" dirty="0">
                <a:solidFill>
                  <a:srgbClr val="FF0000"/>
                </a:solidFill>
              </a:rPr>
              <a:t>	</a:t>
            </a:r>
            <a:r>
              <a:rPr lang="en-US" sz="2000" b="1" i="1" dirty="0">
                <a:solidFill>
                  <a:srgbClr val="FF0000"/>
                </a:solidFill>
              </a:rPr>
              <a:t>1)Does the principle have contemporary relevance today?</a:t>
            </a:r>
          </a:p>
          <a:p>
            <a:pPr lvl="0" defTabSz="914400">
              <a:lnSpc>
                <a:spcPct val="90000"/>
              </a:lnSpc>
              <a:spcBef>
                <a:spcPts val="1000"/>
              </a:spcBef>
            </a:pPr>
            <a:r>
              <a:rPr lang="en-US" sz="2000" b="1" i="1" dirty="0">
                <a:solidFill>
                  <a:srgbClr val="FF0000"/>
                </a:solidFill>
              </a:rPr>
              <a:t>	2) Does it fit with the values and customs of our times?</a:t>
            </a:r>
          </a:p>
          <a:p>
            <a:pPr lvl="0" defTabSz="914400">
              <a:lnSpc>
                <a:spcPct val="90000"/>
              </a:lnSpc>
              <a:spcBef>
                <a:spcPts val="1000"/>
              </a:spcBef>
            </a:pPr>
            <a:r>
              <a:rPr lang="en-US" sz="2000" b="1" i="1" dirty="0">
                <a:solidFill>
                  <a:srgbClr val="FF0000"/>
                </a:solidFill>
              </a:rPr>
              <a:t>	3) Does it make sense today?</a:t>
            </a:r>
          </a:p>
          <a:p>
            <a:pPr lvl="0" defTabSz="914400">
              <a:lnSpc>
                <a:spcPct val="90000"/>
              </a:lnSpc>
              <a:spcBef>
                <a:spcPts val="1000"/>
              </a:spcBef>
            </a:pPr>
            <a:r>
              <a:rPr lang="en-US" sz="2000" b="1" i="1" dirty="0">
                <a:solidFill>
                  <a:srgbClr val="FF0000"/>
                </a:solidFill>
              </a:rPr>
              <a:t>	4) Should it be updated? Or discussed?</a:t>
            </a:r>
          </a:p>
          <a:p>
            <a:pPr lvl="0" defTabSz="914400">
              <a:lnSpc>
                <a:spcPct val="90000"/>
              </a:lnSpc>
              <a:spcBef>
                <a:spcPts val="1000"/>
              </a:spcBef>
            </a:pPr>
            <a:r>
              <a:rPr lang="en-US" sz="2000" b="1" i="1" dirty="0">
                <a:solidFill>
                  <a:srgbClr val="FF0000"/>
                </a:solidFill>
              </a:rPr>
              <a:t>	5) Is it achievable?</a:t>
            </a:r>
          </a:p>
          <a:p>
            <a:pPr lvl="0" defTabSz="914400">
              <a:lnSpc>
                <a:spcPct val="90000"/>
              </a:lnSpc>
              <a:spcBef>
                <a:spcPts val="1000"/>
              </a:spcBef>
            </a:pPr>
            <a:endParaRPr lang="en-US" b="1" i="1" dirty="0">
              <a:solidFill>
                <a:srgbClr val="FF0000"/>
              </a:solidFill>
            </a:endParaRPr>
          </a:p>
          <a:p>
            <a:pPr lvl="0" defTabSz="914400">
              <a:lnSpc>
                <a:spcPct val="90000"/>
              </a:lnSpc>
              <a:spcBef>
                <a:spcPts val="1000"/>
              </a:spcBef>
            </a:pPr>
            <a:r>
              <a:rPr lang="en-US" sz="3200" b="1" i="1" dirty="0">
                <a:solidFill>
                  <a:srgbClr val="FF0000"/>
                </a:solidFill>
              </a:rPr>
              <a:t>	</a:t>
            </a:r>
          </a:p>
        </p:txBody>
      </p:sp>
      <p:sp>
        <p:nvSpPr>
          <p:cNvPr id="11" name="TextBox 10">
            <a:extLst>
              <a:ext uri="{FF2B5EF4-FFF2-40B4-BE49-F238E27FC236}">
                <a16:creationId xmlns:a16="http://schemas.microsoft.com/office/drawing/2014/main" id="{910DF71C-EB62-6EC6-D7EF-0201B0A3F229}"/>
              </a:ext>
            </a:extLst>
          </p:cNvPr>
          <p:cNvSpPr txBox="1"/>
          <p:nvPr/>
        </p:nvSpPr>
        <p:spPr>
          <a:xfrm>
            <a:off x="512956" y="536022"/>
            <a:ext cx="5163015" cy="523220"/>
          </a:xfrm>
          <a:prstGeom prst="rect">
            <a:avLst/>
          </a:prstGeom>
          <a:noFill/>
        </p:spPr>
        <p:txBody>
          <a:bodyPr wrap="square" rtlCol="0">
            <a:spAutoFit/>
          </a:bodyPr>
          <a:lstStyle/>
          <a:p>
            <a:r>
              <a:rPr lang="en-GB" sz="2800" dirty="0"/>
              <a:t>Task….. (15 mins)</a:t>
            </a:r>
          </a:p>
        </p:txBody>
      </p:sp>
    </p:spTree>
    <p:extLst>
      <p:ext uri="{BB962C8B-B14F-4D97-AF65-F5344CB8AC3E}">
        <p14:creationId xmlns:p14="http://schemas.microsoft.com/office/powerpoint/2010/main" val="21413656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03" name="Group 4102">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104" name="Straight Connector 4103">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105" name="Straight Connector 4104">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106"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07"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08" name="Isosceles Triangle 4107">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09"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10"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11"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12" name="Isosceles Triangle 4111">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13" name="Isosceles Triangle 4112">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098" name="Picture 2" descr="Image result for police">
            <a:extLst>
              <a:ext uri="{FF2B5EF4-FFF2-40B4-BE49-F238E27FC236}">
                <a16:creationId xmlns:a16="http://schemas.microsoft.com/office/drawing/2014/main" id="{6693DC23-6631-51EF-82B4-C9FCFCD3AFF7}"/>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0551" r="11442"/>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3EA1C88-3B2D-0E60-C3EE-759C70517200}"/>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a:t>What is policing about?</a:t>
            </a:r>
          </a:p>
        </p:txBody>
      </p:sp>
      <p:cxnSp>
        <p:nvCxnSpPr>
          <p:cNvPr id="4115" name="Straight Connector 4114">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117" name="Straight Connector 4116">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119"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21"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23"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Slide Number Placeholder 4">
            <a:extLst>
              <a:ext uri="{FF2B5EF4-FFF2-40B4-BE49-F238E27FC236}">
                <a16:creationId xmlns:a16="http://schemas.microsoft.com/office/drawing/2014/main" id="{A9B10B82-3544-4DB4-C0BA-D2BB8297C07B}"/>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5DFEDB64-84C3-4240-BCBA-134AE1D9082C}" type="slidenum">
              <a:rPr lang="en-US">
                <a:solidFill>
                  <a:srgbClr val="FFFFFF"/>
                </a:solidFill>
              </a:rPr>
              <a:pPr>
                <a:spcAft>
                  <a:spcPts val="600"/>
                </a:spcAft>
              </a:pPr>
              <a:t>41</a:t>
            </a:fld>
            <a:endParaRPr lang="en-US">
              <a:solidFill>
                <a:srgbClr val="FFFFFF"/>
              </a:solidFill>
            </a:endParaRPr>
          </a:p>
        </p:txBody>
      </p:sp>
      <p:sp>
        <p:nvSpPr>
          <p:cNvPr id="4125"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27"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29"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31"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37645155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D846E-B8E2-42AC-A8C8-FF457EFB32C4}"/>
              </a:ext>
            </a:extLst>
          </p:cNvPr>
          <p:cNvSpPr>
            <a:spLocks noGrp="1"/>
          </p:cNvSpPr>
          <p:nvPr>
            <p:ph type="title"/>
          </p:nvPr>
        </p:nvSpPr>
        <p:spPr>
          <a:xfrm>
            <a:off x="2849562" y="609600"/>
            <a:ext cx="6424440" cy="1320800"/>
          </a:xfrm>
        </p:spPr>
        <p:txBody>
          <a:bodyPr>
            <a:normAutofit/>
          </a:bodyPr>
          <a:lstStyle/>
          <a:p>
            <a:r>
              <a:rPr lang="en-GB" dirty="0"/>
              <a:t>What is policing 1</a:t>
            </a:r>
          </a:p>
        </p:txBody>
      </p:sp>
      <p:pic>
        <p:nvPicPr>
          <p:cNvPr id="6" name="Picture 5" descr="Exclamation mark on a yellow background">
            <a:extLst>
              <a:ext uri="{FF2B5EF4-FFF2-40B4-BE49-F238E27FC236}">
                <a16:creationId xmlns:a16="http://schemas.microsoft.com/office/drawing/2014/main" id="{015E05D0-29AE-BD1D-6507-6BA49DBD0E45}"/>
              </a:ext>
            </a:extLst>
          </p:cNvPr>
          <p:cNvPicPr>
            <a:picLocks noChangeAspect="1"/>
          </p:cNvPicPr>
          <p:nvPr/>
        </p:nvPicPr>
        <p:blipFill rotWithShape="1">
          <a:blip r:embed="rId3"/>
          <a:srcRect l="45302" r="24840"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0" name="Isosceles Triangle 9">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85D8398-DF88-4A9B-914E-4B756B54D396}"/>
              </a:ext>
            </a:extLst>
          </p:cNvPr>
          <p:cNvSpPr>
            <a:spLocks noGrp="1"/>
          </p:cNvSpPr>
          <p:nvPr>
            <p:ph idx="1"/>
          </p:nvPr>
        </p:nvSpPr>
        <p:spPr>
          <a:xfrm>
            <a:off x="2849562" y="2160589"/>
            <a:ext cx="6424440" cy="3880773"/>
          </a:xfrm>
        </p:spPr>
        <p:txBody>
          <a:bodyPr>
            <a:normAutofit/>
          </a:bodyPr>
          <a:lstStyle/>
          <a:p>
            <a:pPr marL="0" indent="0">
              <a:spcBef>
                <a:spcPts val="300"/>
              </a:spcBef>
              <a:spcAft>
                <a:spcPts val="1000"/>
              </a:spcAft>
              <a:buNone/>
              <a:tabLst>
                <a:tab pos="344488" algn="l"/>
                <a:tab pos="461963" algn="l"/>
                <a:tab pos="515938" algn="l"/>
                <a:tab pos="569913" algn="l"/>
                <a:tab pos="687388" algn="l"/>
                <a:tab pos="742950" algn="l"/>
              </a:tabLst>
            </a:pPr>
            <a:r>
              <a:rPr lang="en-GB" b="1"/>
              <a:t>A narrow, law-enforcement approach</a:t>
            </a:r>
          </a:p>
          <a:p>
            <a:pPr>
              <a:spcBef>
                <a:spcPts val="300"/>
              </a:spcBef>
            </a:pPr>
            <a:r>
              <a:rPr lang="en-GB"/>
              <a:t>The crime-fighting mandate of police has been self-evident in public discussion of policing for sometime.</a:t>
            </a:r>
          </a:p>
          <a:p>
            <a:pPr>
              <a:spcBef>
                <a:spcPts val="300"/>
              </a:spcBef>
            </a:pPr>
            <a:r>
              <a:rPr lang="en-GB" i="1"/>
              <a:t>2010: Policing in the 21st Century: Reconnecting Police and the People</a:t>
            </a:r>
            <a:r>
              <a:rPr lang="en-GB"/>
              <a:t>: ‘the key priority for police is to cut crime’</a:t>
            </a:r>
          </a:p>
          <a:p>
            <a:pPr>
              <a:spcBef>
                <a:spcPts val="300"/>
              </a:spcBef>
            </a:pPr>
            <a:r>
              <a:rPr lang="en-GB"/>
              <a:t>Problems are:</a:t>
            </a:r>
          </a:p>
          <a:p>
            <a:pPr marL="573088" indent="-339725">
              <a:spcBef>
                <a:spcPts val="300"/>
              </a:spcBef>
              <a:buFont typeface="Arial" pitchFamily="34" charset="0"/>
              <a:buChar char="–"/>
            </a:pPr>
            <a:r>
              <a:rPr lang="en-GB"/>
              <a:t>Enforcing the law is not simple</a:t>
            </a:r>
          </a:p>
          <a:p>
            <a:pPr marL="573088" indent="-339725">
              <a:spcBef>
                <a:spcPts val="300"/>
              </a:spcBef>
              <a:buFont typeface="Arial" pitchFamily="34" charset="0"/>
              <a:buChar char="–"/>
            </a:pPr>
            <a:r>
              <a:rPr lang="en-GB"/>
              <a:t>Law is under-enforced</a:t>
            </a:r>
          </a:p>
          <a:p>
            <a:pPr marL="573088" indent="-339725">
              <a:spcBef>
                <a:spcPts val="300"/>
              </a:spcBef>
              <a:buFont typeface="Arial" pitchFamily="34" charset="0"/>
              <a:buChar char="–"/>
            </a:pPr>
            <a:r>
              <a:rPr lang="en-GB"/>
              <a:t>Law changes</a:t>
            </a:r>
          </a:p>
          <a:p>
            <a:pPr marL="573088" indent="-339725">
              <a:spcBef>
                <a:spcPts val="300"/>
              </a:spcBef>
              <a:buFont typeface="Arial" pitchFamily="34" charset="0"/>
              <a:buChar char="–"/>
            </a:pPr>
            <a:r>
              <a:rPr lang="en-GB"/>
              <a:t>Only a small proportion of police time is spent on law-enforcement</a:t>
            </a:r>
          </a:p>
          <a:p>
            <a:endParaRPr lang="en-GB" dirty="0"/>
          </a:p>
        </p:txBody>
      </p:sp>
      <p:sp>
        <p:nvSpPr>
          <p:cNvPr id="4" name="Slide Number Placeholder 3">
            <a:extLst>
              <a:ext uri="{FF2B5EF4-FFF2-40B4-BE49-F238E27FC236}">
                <a16:creationId xmlns:a16="http://schemas.microsoft.com/office/drawing/2014/main" id="{348DD761-88BB-4633-B173-454BDB80DBC6}"/>
              </a:ext>
            </a:extLst>
          </p:cNvPr>
          <p:cNvSpPr>
            <a:spLocks noGrp="1"/>
          </p:cNvSpPr>
          <p:nvPr>
            <p:ph type="sldNum" sz="quarter" idx="12"/>
          </p:nvPr>
        </p:nvSpPr>
        <p:spPr>
          <a:xfrm>
            <a:off x="8590663" y="6041362"/>
            <a:ext cx="683339" cy="365125"/>
          </a:xfrm>
        </p:spPr>
        <p:txBody>
          <a:bodyPr>
            <a:normAutofit/>
          </a:bodyPr>
          <a:lstStyle/>
          <a:p>
            <a:pPr>
              <a:spcAft>
                <a:spcPts val="600"/>
              </a:spcAft>
            </a:pPr>
            <a:fld id="{5DFEDB64-84C3-4240-BCBA-134AE1D9082C}" type="slidenum">
              <a:rPr lang="en-GB" smtClean="0"/>
              <a:pPr>
                <a:spcAft>
                  <a:spcPts val="600"/>
                </a:spcAft>
              </a:pPr>
              <a:t>42</a:t>
            </a:fld>
            <a:endParaRPr lang="en-GB"/>
          </a:p>
        </p:txBody>
      </p:sp>
    </p:spTree>
    <p:extLst>
      <p:ext uri="{BB962C8B-B14F-4D97-AF65-F5344CB8AC3E}">
        <p14:creationId xmlns:p14="http://schemas.microsoft.com/office/powerpoint/2010/main" val="50886723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A0A67-09E2-4FBD-B552-BE97B5D53FB7}"/>
              </a:ext>
            </a:extLst>
          </p:cNvPr>
          <p:cNvSpPr>
            <a:spLocks noGrp="1"/>
          </p:cNvSpPr>
          <p:nvPr>
            <p:ph type="title"/>
          </p:nvPr>
        </p:nvSpPr>
        <p:spPr>
          <a:xfrm>
            <a:off x="5536734" y="609600"/>
            <a:ext cx="3737268" cy="1320800"/>
          </a:xfrm>
        </p:spPr>
        <p:txBody>
          <a:bodyPr>
            <a:normAutofit/>
          </a:bodyPr>
          <a:lstStyle/>
          <a:p>
            <a:r>
              <a:rPr lang="en-GB" dirty="0"/>
              <a:t>What is policing 2</a:t>
            </a:r>
          </a:p>
        </p:txBody>
      </p:sp>
      <p:sp>
        <p:nvSpPr>
          <p:cNvPr id="3" name="Content Placeholder 2">
            <a:extLst>
              <a:ext uri="{FF2B5EF4-FFF2-40B4-BE49-F238E27FC236}">
                <a16:creationId xmlns:a16="http://schemas.microsoft.com/office/drawing/2014/main" id="{4DAC7BC5-C82C-4BA5-9A84-DB7494CF95A9}"/>
              </a:ext>
            </a:extLst>
          </p:cNvPr>
          <p:cNvSpPr>
            <a:spLocks noGrp="1"/>
          </p:cNvSpPr>
          <p:nvPr>
            <p:ph idx="1"/>
          </p:nvPr>
        </p:nvSpPr>
        <p:spPr>
          <a:xfrm>
            <a:off x="5209563" y="2160589"/>
            <a:ext cx="4064439" cy="3880773"/>
          </a:xfrm>
        </p:spPr>
        <p:txBody>
          <a:bodyPr>
            <a:normAutofit/>
          </a:bodyPr>
          <a:lstStyle/>
          <a:p>
            <a:pPr>
              <a:lnSpc>
                <a:spcPct val="90000"/>
              </a:lnSpc>
              <a:spcAft>
                <a:spcPts val="1000"/>
              </a:spcAft>
              <a:buNone/>
            </a:pPr>
            <a:r>
              <a:rPr lang="en-GB" sz="1500" b="1"/>
              <a:t>The significance of ‘force’ to policing</a:t>
            </a:r>
          </a:p>
          <a:p>
            <a:pPr marL="233363" indent="0">
              <a:lnSpc>
                <a:spcPct val="90000"/>
              </a:lnSpc>
              <a:buNone/>
            </a:pPr>
            <a:r>
              <a:rPr lang="en-GB" sz="1500"/>
              <a:t>The authority to use legitimate force over a given territory</a:t>
            </a:r>
          </a:p>
          <a:p>
            <a:pPr>
              <a:lnSpc>
                <a:spcPct val="90000"/>
              </a:lnSpc>
            </a:pPr>
            <a:r>
              <a:rPr lang="en-GB" sz="1500"/>
              <a:t>So the right to use legitimate force against fellow citizens is a defining characteristic? The emphasis on police use of force reveals important properties of police work. Problems are:</a:t>
            </a:r>
          </a:p>
          <a:p>
            <a:pPr marL="573088" indent="-339725">
              <a:lnSpc>
                <a:spcPct val="90000"/>
              </a:lnSpc>
              <a:buFont typeface="Arial" pitchFamily="34" charset="0"/>
              <a:buChar char="–"/>
            </a:pPr>
            <a:r>
              <a:rPr lang="en-GB" sz="1500"/>
              <a:t>police officers tend to under utilise their capacity to use force to resolve conflict: most encounters do not use force</a:t>
            </a:r>
          </a:p>
          <a:p>
            <a:pPr marL="573088" indent="-339725">
              <a:lnSpc>
                <a:spcPct val="90000"/>
              </a:lnSpc>
              <a:buFont typeface="Arial" pitchFamily="34" charset="0"/>
              <a:buChar char="–"/>
            </a:pPr>
            <a:r>
              <a:rPr lang="en-GB" sz="1500"/>
              <a:t>Increasingly other agencies are afforded recourse to the use of force</a:t>
            </a:r>
          </a:p>
          <a:p>
            <a:pPr>
              <a:lnSpc>
                <a:spcPct val="90000"/>
              </a:lnSpc>
            </a:pPr>
            <a:endParaRPr lang="en-GB" sz="1500"/>
          </a:p>
        </p:txBody>
      </p:sp>
      <p:pic>
        <p:nvPicPr>
          <p:cNvPr id="6" name="Picture 5">
            <a:extLst>
              <a:ext uri="{FF2B5EF4-FFF2-40B4-BE49-F238E27FC236}">
                <a16:creationId xmlns:a16="http://schemas.microsoft.com/office/drawing/2014/main" id="{9D209B5F-E608-56C8-CE78-B6848507894A}"/>
              </a:ext>
            </a:extLst>
          </p:cNvPr>
          <p:cNvPicPr>
            <a:picLocks noChangeAspect="1"/>
          </p:cNvPicPr>
          <p:nvPr/>
        </p:nvPicPr>
        <p:blipFill rotWithShape="1">
          <a:blip r:embed="rId3"/>
          <a:srcRect l="34221" r="21529"/>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05B87F77-AC35-492B-B09A-A4524CEB048C}"/>
              </a:ext>
            </a:extLst>
          </p:cNvPr>
          <p:cNvSpPr>
            <a:spLocks noGrp="1"/>
          </p:cNvSpPr>
          <p:nvPr>
            <p:ph type="sldNum" sz="quarter" idx="12"/>
          </p:nvPr>
        </p:nvSpPr>
        <p:spPr>
          <a:xfrm>
            <a:off x="8841996" y="6041362"/>
            <a:ext cx="432006" cy="365125"/>
          </a:xfrm>
        </p:spPr>
        <p:txBody>
          <a:bodyPr>
            <a:normAutofit/>
          </a:bodyPr>
          <a:lstStyle/>
          <a:p>
            <a:pPr>
              <a:spcAft>
                <a:spcPts val="600"/>
              </a:spcAft>
            </a:pPr>
            <a:fld id="{5DFEDB64-84C3-4240-BCBA-134AE1D9082C}" type="slidenum">
              <a:rPr lang="en-GB" smtClean="0"/>
              <a:pPr>
                <a:spcAft>
                  <a:spcPts val="600"/>
                </a:spcAft>
              </a:pPr>
              <a:t>43</a:t>
            </a:fld>
            <a:endParaRPr lang="en-GB"/>
          </a:p>
        </p:txBody>
      </p:sp>
    </p:spTree>
    <p:extLst>
      <p:ext uri="{BB962C8B-B14F-4D97-AF65-F5344CB8AC3E}">
        <p14:creationId xmlns:p14="http://schemas.microsoft.com/office/powerpoint/2010/main" val="1705847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BBB73-575C-4DB6-8289-571F5D09B380}"/>
              </a:ext>
            </a:extLst>
          </p:cNvPr>
          <p:cNvSpPr>
            <a:spLocks noGrp="1"/>
          </p:cNvSpPr>
          <p:nvPr>
            <p:ph type="title"/>
          </p:nvPr>
        </p:nvSpPr>
        <p:spPr>
          <a:xfrm>
            <a:off x="2849562" y="609600"/>
            <a:ext cx="6424440" cy="1320800"/>
          </a:xfrm>
        </p:spPr>
        <p:txBody>
          <a:bodyPr>
            <a:normAutofit/>
          </a:bodyPr>
          <a:lstStyle/>
          <a:p>
            <a:r>
              <a:rPr lang="en-GB" dirty="0"/>
              <a:t>What is policing 3</a:t>
            </a:r>
          </a:p>
        </p:txBody>
      </p:sp>
      <p:pic>
        <p:nvPicPr>
          <p:cNvPr id="6" name="Picture 5" descr="Padlock on computer motherboard">
            <a:extLst>
              <a:ext uri="{FF2B5EF4-FFF2-40B4-BE49-F238E27FC236}">
                <a16:creationId xmlns:a16="http://schemas.microsoft.com/office/drawing/2014/main" id="{09AB4483-B007-4BDD-7350-45A43B318B5A}"/>
              </a:ext>
            </a:extLst>
          </p:cNvPr>
          <p:cNvPicPr>
            <a:picLocks noChangeAspect="1"/>
          </p:cNvPicPr>
          <p:nvPr/>
        </p:nvPicPr>
        <p:blipFill rotWithShape="1">
          <a:blip r:embed="rId3"/>
          <a:srcRect l="28392" r="45035"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0" name="Isosceles Triangle 9">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F410B91-0129-4A3E-B883-6944E174A0F2}"/>
              </a:ext>
            </a:extLst>
          </p:cNvPr>
          <p:cNvSpPr>
            <a:spLocks noGrp="1"/>
          </p:cNvSpPr>
          <p:nvPr>
            <p:ph idx="1"/>
          </p:nvPr>
        </p:nvSpPr>
        <p:spPr>
          <a:xfrm>
            <a:off x="2849562" y="2160589"/>
            <a:ext cx="6424440" cy="3880773"/>
          </a:xfrm>
        </p:spPr>
        <p:txBody>
          <a:bodyPr>
            <a:normAutofit/>
          </a:bodyPr>
          <a:lstStyle/>
          <a:p>
            <a:pPr marL="0" indent="0">
              <a:buNone/>
            </a:pPr>
            <a:r>
              <a:rPr lang="en-GB" sz="1700" b="1"/>
              <a:t>Service-oriented work being the concept of crime-control is a much more vague concept</a:t>
            </a:r>
          </a:p>
          <a:p>
            <a:r>
              <a:rPr lang="en-GB" sz="1700"/>
              <a:t> Bittner, 1974: </a:t>
            </a:r>
          </a:p>
          <a:p>
            <a:r>
              <a:rPr lang="en-GB" sz="1700"/>
              <a:t>“when one looks at what policemen actually do, one finds that criminal law enforcement is something that most of them do with the frequency located somewhere between virtually never and very rarely” </a:t>
            </a:r>
          </a:p>
          <a:p>
            <a:r>
              <a:rPr lang="en-GB" sz="1700"/>
              <a:t>Bayley (1994) seven to ten per cent of calls relate to crime</a:t>
            </a:r>
          </a:p>
          <a:p>
            <a:r>
              <a:rPr lang="en-GB" sz="1700"/>
              <a:t>Breen (2020) USA Police 95.6% of calls to police don’t involve crime.</a:t>
            </a:r>
          </a:p>
          <a:p>
            <a:r>
              <a:rPr lang="en-GB" sz="1700"/>
              <a:t>College of Policing (2019) 83% non-crime related calls to police. </a:t>
            </a:r>
          </a:p>
          <a:p>
            <a:pPr marL="0" indent="0">
              <a:buNone/>
            </a:pPr>
            <a:endParaRPr lang="en-GB" sz="1700"/>
          </a:p>
          <a:p>
            <a:endParaRPr lang="en-GB" sz="1700"/>
          </a:p>
        </p:txBody>
      </p:sp>
      <p:sp>
        <p:nvSpPr>
          <p:cNvPr id="4" name="Slide Number Placeholder 3">
            <a:extLst>
              <a:ext uri="{FF2B5EF4-FFF2-40B4-BE49-F238E27FC236}">
                <a16:creationId xmlns:a16="http://schemas.microsoft.com/office/drawing/2014/main" id="{D0B133AD-0CA4-4DA7-BD11-F2A621A0CA6B}"/>
              </a:ext>
            </a:extLst>
          </p:cNvPr>
          <p:cNvSpPr>
            <a:spLocks noGrp="1"/>
          </p:cNvSpPr>
          <p:nvPr>
            <p:ph type="sldNum" sz="quarter" idx="12"/>
          </p:nvPr>
        </p:nvSpPr>
        <p:spPr>
          <a:xfrm>
            <a:off x="8590663" y="6041362"/>
            <a:ext cx="683339" cy="365125"/>
          </a:xfrm>
        </p:spPr>
        <p:txBody>
          <a:bodyPr>
            <a:normAutofit/>
          </a:bodyPr>
          <a:lstStyle/>
          <a:p>
            <a:pPr>
              <a:spcAft>
                <a:spcPts val="600"/>
              </a:spcAft>
            </a:pPr>
            <a:fld id="{5DFEDB64-84C3-4240-BCBA-134AE1D9082C}" type="slidenum">
              <a:rPr lang="en-GB" smtClean="0"/>
              <a:pPr>
                <a:spcAft>
                  <a:spcPts val="600"/>
                </a:spcAft>
              </a:pPr>
              <a:t>44</a:t>
            </a:fld>
            <a:endParaRPr lang="en-GB"/>
          </a:p>
        </p:txBody>
      </p:sp>
    </p:spTree>
    <p:extLst>
      <p:ext uri="{BB962C8B-B14F-4D97-AF65-F5344CB8AC3E}">
        <p14:creationId xmlns:p14="http://schemas.microsoft.com/office/powerpoint/2010/main" val="46659871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65C88-E1B0-E0FC-9C1A-D346E60AE878}"/>
              </a:ext>
            </a:extLst>
          </p:cNvPr>
          <p:cNvSpPr>
            <a:spLocks noGrp="1"/>
          </p:cNvSpPr>
          <p:nvPr>
            <p:ph type="title"/>
          </p:nvPr>
        </p:nvSpPr>
        <p:spPr>
          <a:xfrm>
            <a:off x="2849562" y="609600"/>
            <a:ext cx="6424440" cy="1320800"/>
          </a:xfrm>
        </p:spPr>
        <p:txBody>
          <a:bodyPr>
            <a:normAutofit/>
          </a:bodyPr>
          <a:lstStyle/>
          <a:p>
            <a:r>
              <a:rPr lang="en-GB" dirty="0"/>
              <a:t>One example- Mental health </a:t>
            </a:r>
          </a:p>
        </p:txBody>
      </p:sp>
      <p:pic>
        <p:nvPicPr>
          <p:cNvPr id="6" name="Picture 5" descr="Exclamation mark on a yellow background">
            <a:extLst>
              <a:ext uri="{FF2B5EF4-FFF2-40B4-BE49-F238E27FC236}">
                <a16:creationId xmlns:a16="http://schemas.microsoft.com/office/drawing/2014/main" id="{7FF34CD6-4040-5FA0-93FE-620A90C02B0E}"/>
              </a:ext>
            </a:extLst>
          </p:cNvPr>
          <p:cNvPicPr>
            <a:picLocks noChangeAspect="1"/>
          </p:cNvPicPr>
          <p:nvPr/>
        </p:nvPicPr>
        <p:blipFill rotWithShape="1">
          <a:blip r:embed="rId3"/>
          <a:srcRect l="45302" r="24840"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0" name="Isosceles Triangle 9">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9D7315F-8F42-1685-5450-5B24012A0769}"/>
              </a:ext>
            </a:extLst>
          </p:cNvPr>
          <p:cNvSpPr>
            <a:spLocks noGrp="1"/>
          </p:cNvSpPr>
          <p:nvPr>
            <p:ph idx="1"/>
          </p:nvPr>
        </p:nvSpPr>
        <p:spPr>
          <a:xfrm>
            <a:off x="2849562" y="2160589"/>
            <a:ext cx="6424440" cy="3880773"/>
          </a:xfrm>
        </p:spPr>
        <p:txBody>
          <a:bodyPr>
            <a:normAutofit/>
          </a:bodyPr>
          <a:lstStyle/>
          <a:p>
            <a:pPr>
              <a:lnSpc>
                <a:spcPct val="90000"/>
              </a:lnSpc>
            </a:pPr>
            <a:r>
              <a:rPr lang="en-GB" sz="1400"/>
              <a:t>According to HMICFRS (2018):-</a:t>
            </a:r>
          </a:p>
          <a:p>
            <a:pPr>
              <a:lnSpc>
                <a:spcPct val="90000"/>
              </a:lnSpc>
            </a:pPr>
            <a:r>
              <a:rPr lang="en-GB" sz="1400"/>
              <a:t>“last year there were 97,796 crimes and 431,060 incidents flagged as mental health”</a:t>
            </a:r>
          </a:p>
          <a:p>
            <a:pPr>
              <a:lnSpc>
                <a:spcPct val="90000"/>
              </a:lnSpc>
            </a:pPr>
            <a:endParaRPr lang="en-GB" sz="1400"/>
          </a:p>
          <a:p>
            <a:pPr>
              <a:lnSpc>
                <a:spcPct val="90000"/>
              </a:lnSpc>
            </a:pPr>
            <a:r>
              <a:rPr lang="en-GB" sz="1400"/>
              <a:t>“The top five individual repeat callers to the Metropolitan Police Service (all of whom have mental health problems) called a combined total of 8,655 times in 2017. It cost the service £70,000 just to answer the calls.”</a:t>
            </a:r>
          </a:p>
          <a:p>
            <a:pPr>
              <a:lnSpc>
                <a:spcPct val="90000"/>
              </a:lnSpc>
            </a:pPr>
            <a:endParaRPr lang="en-GB" sz="1400"/>
          </a:p>
          <a:p>
            <a:pPr>
              <a:lnSpc>
                <a:spcPct val="90000"/>
              </a:lnSpc>
            </a:pPr>
            <a:r>
              <a:rPr lang="en-GB" sz="1400"/>
              <a:t>Rates of self harm amongst young women have tripled since 1993 (Mental Health Foundation, 2022)</a:t>
            </a:r>
          </a:p>
          <a:p>
            <a:pPr>
              <a:lnSpc>
                <a:spcPct val="90000"/>
              </a:lnSpc>
            </a:pPr>
            <a:endParaRPr lang="en-GB" sz="1400"/>
          </a:p>
          <a:p>
            <a:pPr>
              <a:lnSpc>
                <a:spcPct val="90000"/>
              </a:lnSpc>
            </a:pPr>
            <a:r>
              <a:rPr lang="en-GB" sz="1400"/>
              <a:t>Full article: https://www.justiceinspectorates.gov.uk/hmicfrs/wp-content/uploads/policing-and-mental-health-picking-up-the-pieces.pdf</a:t>
            </a:r>
          </a:p>
        </p:txBody>
      </p:sp>
      <p:sp>
        <p:nvSpPr>
          <p:cNvPr id="4" name="Slide Number Placeholder 3">
            <a:extLst>
              <a:ext uri="{FF2B5EF4-FFF2-40B4-BE49-F238E27FC236}">
                <a16:creationId xmlns:a16="http://schemas.microsoft.com/office/drawing/2014/main" id="{62AACAE0-9AC3-6B86-E19E-11C4B3DEA404}"/>
              </a:ext>
            </a:extLst>
          </p:cNvPr>
          <p:cNvSpPr>
            <a:spLocks noGrp="1"/>
          </p:cNvSpPr>
          <p:nvPr>
            <p:ph type="sldNum" sz="quarter" idx="12"/>
          </p:nvPr>
        </p:nvSpPr>
        <p:spPr>
          <a:xfrm>
            <a:off x="8590663" y="6041362"/>
            <a:ext cx="683339" cy="365125"/>
          </a:xfrm>
        </p:spPr>
        <p:txBody>
          <a:bodyPr>
            <a:normAutofit/>
          </a:bodyPr>
          <a:lstStyle/>
          <a:p>
            <a:pPr>
              <a:spcAft>
                <a:spcPts val="600"/>
              </a:spcAft>
            </a:pPr>
            <a:fld id="{5DFEDB64-84C3-4240-BCBA-134AE1D9082C}" type="slidenum">
              <a:rPr lang="en-GB" smtClean="0"/>
              <a:pPr>
                <a:spcAft>
                  <a:spcPts val="600"/>
                </a:spcAft>
              </a:pPr>
              <a:t>45</a:t>
            </a:fld>
            <a:endParaRPr lang="en-GB"/>
          </a:p>
        </p:txBody>
      </p:sp>
    </p:spTree>
    <p:extLst>
      <p:ext uri="{BB962C8B-B14F-4D97-AF65-F5344CB8AC3E}">
        <p14:creationId xmlns:p14="http://schemas.microsoft.com/office/powerpoint/2010/main" val="4249826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E3075-1A19-4BD5-9E53-C22D9AD62950}"/>
              </a:ext>
            </a:extLst>
          </p:cNvPr>
          <p:cNvSpPr>
            <a:spLocks noGrp="1"/>
          </p:cNvSpPr>
          <p:nvPr>
            <p:ph type="title"/>
          </p:nvPr>
        </p:nvSpPr>
        <p:spPr>
          <a:xfrm>
            <a:off x="2849562" y="609600"/>
            <a:ext cx="6424440" cy="1320800"/>
          </a:xfrm>
        </p:spPr>
        <p:txBody>
          <a:bodyPr>
            <a:normAutofit/>
          </a:bodyPr>
          <a:lstStyle/>
          <a:p>
            <a:r>
              <a:rPr lang="en-GB" dirty="0"/>
              <a:t>What is policing 4</a:t>
            </a:r>
          </a:p>
        </p:txBody>
      </p:sp>
      <p:pic>
        <p:nvPicPr>
          <p:cNvPr id="6" name="Picture 5" descr="Graph on document with pen">
            <a:extLst>
              <a:ext uri="{FF2B5EF4-FFF2-40B4-BE49-F238E27FC236}">
                <a16:creationId xmlns:a16="http://schemas.microsoft.com/office/drawing/2014/main" id="{D5B3831B-83F1-FB9F-87EF-5E6206AC3DD2}"/>
              </a:ext>
            </a:extLst>
          </p:cNvPr>
          <p:cNvPicPr>
            <a:picLocks noChangeAspect="1"/>
          </p:cNvPicPr>
          <p:nvPr/>
        </p:nvPicPr>
        <p:blipFill rotWithShape="1">
          <a:blip r:embed="rId2"/>
          <a:srcRect l="46930" r="26497"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0" name="Isosceles Triangle 9">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BB9F367-D2EF-4571-A4DF-0E0E95F82C39}"/>
              </a:ext>
            </a:extLst>
          </p:cNvPr>
          <p:cNvSpPr>
            <a:spLocks noGrp="1"/>
          </p:cNvSpPr>
          <p:nvPr>
            <p:ph idx="1"/>
          </p:nvPr>
        </p:nvSpPr>
        <p:spPr>
          <a:xfrm>
            <a:off x="2849562" y="2160589"/>
            <a:ext cx="6424440" cy="3880773"/>
          </a:xfrm>
        </p:spPr>
        <p:txBody>
          <a:bodyPr>
            <a:normAutofit/>
          </a:bodyPr>
          <a:lstStyle/>
          <a:p>
            <a:pPr>
              <a:spcBef>
                <a:spcPts val="800"/>
              </a:spcBef>
              <a:buNone/>
            </a:pPr>
            <a:r>
              <a:rPr lang="en-GB" b="1"/>
              <a:t>Police as bureaucrats</a:t>
            </a:r>
          </a:p>
          <a:p>
            <a:pPr marL="233363" indent="-233363">
              <a:spcBef>
                <a:spcPts val="800"/>
              </a:spcBef>
            </a:pPr>
            <a:r>
              <a:rPr lang="en-GB"/>
              <a:t>The routines of police work are occupied by administrative and procedural work which might not be understood as ‘real’ policing.</a:t>
            </a:r>
          </a:p>
          <a:p>
            <a:pPr marL="233363" indent="-233363">
              <a:spcBef>
                <a:spcPts val="800"/>
              </a:spcBef>
            </a:pPr>
            <a:r>
              <a:rPr lang="en-GB"/>
              <a:t>Micro-manage officer behaviour and hold managers to account, to ensure powers are discharged fairly</a:t>
            </a:r>
          </a:p>
          <a:p>
            <a:pPr marL="233363" indent="-233363">
              <a:spcBef>
                <a:spcPts val="800"/>
              </a:spcBef>
            </a:pPr>
            <a:r>
              <a:rPr lang="en-GB"/>
              <a:t>High percentage of police time spent inside police stations, high levels spent to the custody process and completing paperwork</a:t>
            </a:r>
          </a:p>
          <a:p>
            <a:pPr marL="233363" indent="-233363">
              <a:spcBef>
                <a:spcPts val="800"/>
              </a:spcBef>
            </a:pPr>
            <a:r>
              <a:rPr lang="en-GB"/>
              <a:t>With financial austerity more pressure on police officers to protect frontline policing. </a:t>
            </a:r>
          </a:p>
          <a:p>
            <a:endParaRPr lang="en-GB" dirty="0"/>
          </a:p>
        </p:txBody>
      </p:sp>
      <p:sp>
        <p:nvSpPr>
          <p:cNvPr id="4" name="Slide Number Placeholder 3">
            <a:extLst>
              <a:ext uri="{FF2B5EF4-FFF2-40B4-BE49-F238E27FC236}">
                <a16:creationId xmlns:a16="http://schemas.microsoft.com/office/drawing/2014/main" id="{C27A9940-8B7B-404E-A537-B5BF84F513CD}"/>
              </a:ext>
            </a:extLst>
          </p:cNvPr>
          <p:cNvSpPr>
            <a:spLocks noGrp="1"/>
          </p:cNvSpPr>
          <p:nvPr>
            <p:ph type="sldNum" sz="quarter" idx="12"/>
          </p:nvPr>
        </p:nvSpPr>
        <p:spPr>
          <a:xfrm>
            <a:off x="8590663" y="6041362"/>
            <a:ext cx="683339" cy="365125"/>
          </a:xfrm>
        </p:spPr>
        <p:txBody>
          <a:bodyPr>
            <a:normAutofit/>
          </a:bodyPr>
          <a:lstStyle/>
          <a:p>
            <a:pPr>
              <a:spcAft>
                <a:spcPts val="600"/>
              </a:spcAft>
            </a:pPr>
            <a:fld id="{5DFEDB64-84C3-4240-BCBA-134AE1D9082C}" type="slidenum">
              <a:rPr lang="en-GB" smtClean="0"/>
              <a:pPr>
                <a:spcAft>
                  <a:spcPts val="600"/>
                </a:spcAft>
              </a:pPr>
              <a:t>46</a:t>
            </a:fld>
            <a:endParaRPr lang="en-GB"/>
          </a:p>
        </p:txBody>
      </p:sp>
    </p:spTree>
    <p:extLst>
      <p:ext uri="{BB962C8B-B14F-4D97-AF65-F5344CB8AC3E}">
        <p14:creationId xmlns:p14="http://schemas.microsoft.com/office/powerpoint/2010/main" val="29113837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B9F92-F135-4CED-874C-D02FAC34EF9A}"/>
              </a:ext>
            </a:extLst>
          </p:cNvPr>
          <p:cNvSpPr>
            <a:spLocks noGrp="1"/>
          </p:cNvSpPr>
          <p:nvPr>
            <p:ph type="title"/>
          </p:nvPr>
        </p:nvSpPr>
        <p:spPr>
          <a:xfrm>
            <a:off x="2786047" y="609600"/>
            <a:ext cx="6487955" cy="1320800"/>
          </a:xfrm>
        </p:spPr>
        <p:txBody>
          <a:bodyPr>
            <a:normAutofit/>
          </a:bodyPr>
          <a:lstStyle/>
          <a:p>
            <a:r>
              <a:rPr lang="en-GB" dirty="0"/>
              <a:t>What is policing 5</a:t>
            </a:r>
          </a:p>
        </p:txBody>
      </p:sp>
      <p:pic>
        <p:nvPicPr>
          <p:cNvPr id="6" name="Picture 5" descr="Front steps and columns of a majestic city building">
            <a:extLst>
              <a:ext uri="{FF2B5EF4-FFF2-40B4-BE49-F238E27FC236}">
                <a16:creationId xmlns:a16="http://schemas.microsoft.com/office/drawing/2014/main" id="{F2D02023-5A20-5173-9BD0-6A74263E0539}"/>
              </a:ext>
            </a:extLst>
          </p:cNvPr>
          <p:cNvPicPr>
            <a:picLocks noChangeAspect="1"/>
          </p:cNvPicPr>
          <p:nvPr/>
        </p:nvPicPr>
        <p:blipFill rotWithShape="1">
          <a:blip r:embed="rId2">
            <a:duotone>
              <a:prstClr val="black"/>
              <a:schemeClr val="tx2">
                <a:tint val="45000"/>
                <a:satMod val="400000"/>
              </a:schemeClr>
            </a:duotone>
          </a:blip>
          <a:srcRect l="35555" r="37905" b="1"/>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10" name="Isosceles Triangle 9">
            <a:extLst>
              <a:ext uri="{FF2B5EF4-FFF2-40B4-BE49-F238E27FC236}">
                <a16:creationId xmlns:a16="http://schemas.microsoft.com/office/drawing/2014/main" id="{518E5A25-92C5-4F27-8E26-0AAAB0CDC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8185C46-BB5F-42BB-BF3A-14D459D60D7D}"/>
              </a:ext>
            </a:extLst>
          </p:cNvPr>
          <p:cNvSpPr>
            <a:spLocks noGrp="1"/>
          </p:cNvSpPr>
          <p:nvPr>
            <p:ph idx="1"/>
          </p:nvPr>
        </p:nvSpPr>
        <p:spPr>
          <a:xfrm>
            <a:off x="2786047" y="2160589"/>
            <a:ext cx="6487955" cy="3880773"/>
          </a:xfrm>
        </p:spPr>
        <p:txBody>
          <a:bodyPr>
            <a:normAutofit/>
          </a:bodyPr>
          <a:lstStyle/>
          <a:p>
            <a:pPr>
              <a:spcAft>
                <a:spcPts val="1000"/>
              </a:spcAft>
              <a:buNone/>
            </a:pPr>
            <a:r>
              <a:rPr lang="en-GB"/>
              <a:t>An institutional perspective</a:t>
            </a:r>
          </a:p>
          <a:p>
            <a:pPr marL="233363" indent="-233363"/>
            <a:r>
              <a:rPr lang="en-GB"/>
              <a:t>The police service is a key agency in the criminal justice system. </a:t>
            </a:r>
          </a:p>
          <a:p>
            <a:pPr marL="233363" indent="-233363"/>
            <a:r>
              <a:rPr lang="en-GB"/>
              <a:t>Might be the ‘state in uniform’, a visible body that enforces the rule of law but it is not the only agency influencing and regulating social conflict and cohesion</a:t>
            </a:r>
          </a:p>
          <a:p>
            <a:pPr>
              <a:buNone/>
            </a:pPr>
            <a:endParaRPr lang="en-GB"/>
          </a:p>
          <a:p>
            <a:endParaRPr lang="en-GB" dirty="0"/>
          </a:p>
        </p:txBody>
      </p:sp>
      <p:sp>
        <p:nvSpPr>
          <p:cNvPr id="4" name="Slide Number Placeholder 3">
            <a:extLst>
              <a:ext uri="{FF2B5EF4-FFF2-40B4-BE49-F238E27FC236}">
                <a16:creationId xmlns:a16="http://schemas.microsoft.com/office/drawing/2014/main" id="{45AC58C2-C1E8-4E41-82C6-4F05C91325A3}"/>
              </a:ext>
            </a:extLst>
          </p:cNvPr>
          <p:cNvSpPr>
            <a:spLocks noGrp="1"/>
          </p:cNvSpPr>
          <p:nvPr>
            <p:ph type="sldNum" sz="quarter" idx="12"/>
          </p:nvPr>
        </p:nvSpPr>
        <p:spPr>
          <a:xfrm>
            <a:off x="8590663" y="6041362"/>
            <a:ext cx="683339" cy="365125"/>
          </a:xfrm>
        </p:spPr>
        <p:txBody>
          <a:bodyPr>
            <a:normAutofit/>
          </a:bodyPr>
          <a:lstStyle/>
          <a:p>
            <a:pPr>
              <a:spcAft>
                <a:spcPts val="600"/>
              </a:spcAft>
            </a:pPr>
            <a:fld id="{5DFEDB64-84C3-4240-BCBA-134AE1D9082C}" type="slidenum">
              <a:rPr lang="en-GB" smtClean="0"/>
              <a:pPr>
                <a:spcAft>
                  <a:spcPts val="600"/>
                </a:spcAft>
              </a:pPr>
              <a:t>47</a:t>
            </a:fld>
            <a:endParaRPr lang="en-GB"/>
          </a:p>
        </p:txBody>
      </p:sp>
    </p:spTree>
    <p:extLst>
      <p:ext uri="{BB962C8B-B14F-4D97-AF65-F5344CB8AC3E}">
        <p14:creationId xmlns:p14="http://schemas.microsoft.com/office/powerpoint/2010/main" val="14491292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AD174-80C9-416D-A058-EA0748441B7A}"/>
              </a:ext>
            </a:extLst>
          </p:cNvPr>
          <p:cNvSpPr>
            <a:spLocks noGrp="1"/>
          </p:cNvSpPr>
          <p:nvPr>
            <p:ph type="title"/>
          </p:nvPr>
        </p:nvSpPr>
        <p:spPr/>
        <p:txBody>
          <a:bodyPr/>
          <a:lstStyle/>
          <a:p>
            <a:r>
              <a:rPr lang="en-GB" dirty="0"/>
              <a:t>Task…. (10 mins)</a:t>
            </a:r>
          </a:p>
        </p:txBody>
      </p:sp>
      <p:sp>
        <p:nvSpPr>
          <p:cNvPr id="3" name="Content Placeholder 2">
            <a:extLst>
              <a:ext uri="{FF2B5EF4-FFF2-40B4-BE49-F238E27FC236}">
                <a16:creationId xmlns:a16="http://schemas.microsoft.com/office/drawing/2014/main" id="{0855826B-B2A9-CDB9-8B4C-E01A27C9B85A}"/>
              </a:ext>
            </a:extLst>
          </p:cNvPr>
          <p:cNvSpPr>
            <a:spLocks noGrp="1"/>
          </p:cNvSpPr>
          <p:nvPr>
            <p:ph idx="1"/>
          </p:nvPr>
        </p:nvSpPr>
        <p:spPr/>
        <p:txBody>
          <a:bodyPr>
            <a:normAutofit/>
          </a:bodyPr>
          <a:lstStyle/>
          <a:p>
            <a:r>
              <a:rPr lang="en-GB" sz="2400" dirty="0"/>
              <a:t>What is policing by consent?</a:t>
            </a:r>
          </a:p>
          <a:p>
            <a:r>
              <a:rPr lang="en-GB" sz="2400" dirty="0"/>
              <a:t>Why is it important?</a:t>
            </a:r>
          </a:p>
          <a:p>
            <a:endParaRPr lang="en-GB" sz="2400" dirty="0"/>
          </a:p>
        </p:txBody>
      </p:sp>
      <p:sp>
        <p:nvSpPr>
          <p:cNvPr id="4" name="Slide Number Placeholder 3">
            <a:extLst>
              <a:ext uri="{FF2B5EF4-FFF2-40B4-BE49-F238E27FC236}">
                <a16:creationId xmlns:a16="http://schemas.microsoft.com/office/drawing/2014/main" id="{20517F6C-5111-D6F5-265D-7A25FDC9A2E3}"/>
              </a:ext>
            </a:extLst>
          </p:cNvPr>
          <p:cNvSpPr>
            <a:spLocks noGrp="1"/>
          </p:cNvSpPr>
          <p:nvPr>
            <p:ph type="sldNum" sz="quarter" idx="12"/>
          </p:nvPr>
        </p:nvSpPr>
        <p:spPr/>
        <p:txBody>
          <a:bodyPr/>
          <a:lstStyle/>
          <a:p>
            <a:fld id="{5DFEDB64-84C3-4240-BCBA-134AE1D9082C}" type="slidenum">
              <a:rPr lang="en-GB" smtClean="0"/>
              <a:t>48</a:t>
            </a:fld>
            <a:endParaRPr lang="en-GB"/>
          </a:p>
        </p:txBody>
      </p:sp>
      <p:sp>
        <p:nvSpPr>
          <p:cNvPr id="5" name="TextBox 4">
            <a:extLst>
              <a:ext uri="{FF2B5EF4-FFF2-40B4-BE49-F238E27FC236}">
                <a16:creationId xmlns:a16="http://schemas.microsoft.com/office/drawing/2014/main" id="{9A8F5016-ED32-A57B-88A1-5B18A552A34C}"/>
              </a:ext>
            </a:extLst>
          </p:cNvPr>
          <p:cNvSpPr txBox="1"/>
          <p:nvPr/>
        </p:nvSpPr>
        <p:spPr>
          <a:xfrm>
            <a:off x="1182029" y="3760604"/>
            <a:ext cx="7991612" cy="1477328"/>
          </a:xfrm>
          <a:prstGeom prst="rect">
            <a:avLst/>
          </a:prstGeom>
          <a:noFill/>
        </p:spPr>
        <p:txBody>
          <a:bodyPr wrap="square" rtlCol="0">
            <a:spAutoFit/>
          </a:bodyPr>
          <a:lstStyle/>
          <a:p>
            <a:r>
              <a:rPr lang="en-GB" b="0" i="1" dirty="0">
                <a:solidFill>
                  <a:srgbClr val="0B0C0C"/>
                </a:solidFill>
                <a:effectLst/>
                <a:latin typeface="+mj-lt"/>
              </a:rPr>
              <a:t>“It should be noted that it refers to the power of the police coming from the common consent of the public, as opposed to the power of the state. It does not mean the consent of an individual. No individual can chose to withdraw his or her consent from the police, or from a law”- (Home office, 2012).</a:t>
            </a:r>
            <a:endParaRPr lang="en-GB" i="1" dirty="0">
              <a:latin typeface="+mj-lt"/>
            </a:endParaRPr>
          </a:p>
        </p:txBody>
      </p:sp>
      <p:sp>
        <p:nvSpPr>
          <p:cNvPr id="6" name="TextBox 5">
            <a:extLst>
              <a:ext uri="{FF2B5EF4-FFF2-40B4-BE49-F238E27FC236}">
                <a16:creationId xmlns:a16="http://schemas.microsoft.com/office/drawing/2014/main" id="{54FAFF61-1DA8-8AF9-5EC7-4DF514A54AF5}"/>
              </a:ext>
            </a:extLst>
          </p:cNvPr>
          <p:cNvSpPr txBox="1"/>
          <p:nvPr/>
        </p:nvSpPr>
        <p:spPr>
          <a:xfrm>
            <a:off x="1176867" y="5206158"/>
            <a:ext cx="7597602" cy="1477328"/>
          </a:xfrm>
          <a:prstGeom prst="rect">
            <a:avLst/>
          </a:prstGeom>
          <a:noFill/>
        </p:spPr>
        <p:txBody>
          <a:bodyPr wrap="square" rtlCol="0">
            <a:spAutoFit/>
          </a:bodyPr>
          <a:lstStyle/>
          <a:p>
            <a:r>
              <a:rPr lang="en-GB" b="0" i="1" dirty="0">
                <a:solidFill>
                  <a:srgbClr val="333333"/>
                </a:solidFill>
                <a:effectLst/>
                <a:latin typeface="+mj-lt"/>
              </a:rPr>
              <a:t>“Derived from the nine principles of policing developed by the founder of the Metropolitan Police, Robert Peel, the notion of ‘policing by consent’ is rooted in the belief that for policing to be effective, there must be broad public support for a police service's actions”- (London Assembly, 2023)</a:t>
            </a:r>
            <a:endParaRPr lang="en-GB" i="1" dirty="0">
              <a:latin typeface="+mj-lt"/>
            </a:endParaRPr>
          </a:p>
        </p:txBody>
      </p:sp>
    </p:spTree>
    <p:extLst>
      <p:ext uri="{BB962C8B-B14F-4D97-AF65-F5344CB8AC3E}">
        <p14:creationId xmlns:p14="http://schemas.microsoft.com/office/powerpoint/2010/main" val="2243349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C971A-80A2-4045-75AC-8743FC027D02}"/>
              </a:ext>
            </a:extLst>
          </p:cNvPr>
          <p:cNvSpPr>
            <a:spLocks noGrp="1"/>
          </p:cNvSpPr>
          <p:nvPr>
            <p:ph type="title"/>
          </p:nvPr>
        </p:nvSpPr>
        <p:spPr>
          <a:xfrm>
            <a:off x="2849562" y="609600"/>
            <a:ext cx="6424440" cy="1320800"/>
          </a:xfrm>
        </p:spPr>
        <p:txBody>
          <a:bodyPr>
            <a:normAutofit/>
          </a:bodyPr>
          <a:lstStyle/>
          <a:p>
            <a:r>
              <a:rPr lang="en-GB" dirty="0"/>
              <a:t>So, what do the public think of the police today?</a:t>
            </a:r>
          </a:p>
        </p:txBody>
      </p:sp>
      <p:pic>
        <p:nvPicPr>
          <p:cNvPr id="12" name="Picture 5" descr="Exclamation mark on a yellow background">
            <a:extLst>
              <a:ext uri="{FF2B5EF4-FFF2-40B4-BE49-F238E27FC236}">
                <a16:creationId xmlns:a16="http://schemas.microsoft.com/office/drawing/2014/main" id="{2CD6BB01-B46E-FC8C-4D4B-F726CE7AFC3D}"/>
              </a:ext>
            </a:extLst>
          </p:cNvPr>
          <p:cNvPicPr>
            <a:picLocks noChangeAspect="1"/>
          </p:cNvPicPr>
          <p:nvPr/>
        </p:nvPicPr>
        <p:blipFill rotWithShape="1">
          <a:blip r:embed="rId2"/>
          <a:srcRect l="45302" r="24840"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3" name="Isosceles Triangle 9">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EC6D967-F446-757E-72D9-F9ED828536E7}"/>
              </a:ext>
            </a:extLst>
          </p:cNvPr>
          <p:cNvSpPr>
            <a:spLocks noGrp="1"/>
          </p:cNvSpPr>
          <p:nvPr>
            <p:ph idx="1"/>
          </p:nvPr>
        </p:nvSpPr>
        <p:spPr>
          <a:xfrm>
            <a:off x="2849562" y="2160589"/>
            <a:ext cx="6424440" cy="3880773"/>
          </a:xfrm>
        </p:spPr>
        <p:txBody>
          <a:bodyPr>
            <a:normAutofit/>
          </a:bodyPr>
          <a:lstStyle/>
          <a:p>
            <a:endParaRPr lang="en-GB" dirty="0"/>
          </a:p>
          <a:p>
            <a:endParaRPr lang="en-GB" dirty="0"/>
          </a:p>
          <a:p>
            <a:r>
              <a:rPr lang="en-GB" dirty="0">
                <a:hlinkClick r:id="rId3"/>
              </a:rPr>
              <a:t>https://www.youtube.com/watch?v=CKgfLv9aW0E&amp;ab_channel=SkyNews</a:t>
            </a:r>
            <a:endParaRPr lang="en-GB" dirty="0"/>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EB1757FB-6FF9-A8D2-4133-7A3E05EF69E7}"/>
              </a:ext>
            </a:extLst>
          </p:cNvPr>
          <p:cNvSpPr>
            <a:spLocks noGrp="1"/>
          </p:cNvSpPr>
          <p:nvPr>
            <p:ph type="sldNum" sz="quarter" idx="12"/>
          </p:nvPr>
        </p:nvSpPr>
        <p:spPr>
          <a:xfrm>
            <a:off x="8590663" y="6041362"/>
            <a:ext cx="683339" cy="365125"/>
          </a:xfrm>
        </p:spPr>
        <p:txBody>
          <a:bodyPr>
            <a:normAutofit/>
          </a:bodyPr>
          <a:lstStyle/>
          <a:p>
            <a:pPr>
              <a:spcAft>
                <a:spcPts val="600"/>
              </a:spcAft>
            </a:pPr>
            <a:fld id="{5DFEDB64-84C3-4240-BCBA-134AE1D9082C}" type="slidenum">
              <a:rPr lang="en-GB" smtClean="0"/>
              <a:pPr>
                <a:spcAft>
                  <a:spcPts val="600"/>
                </a:spcAft>
              </a:pPr>
              <a:t>49</a:t>
            </a:fld>
            <a:endParaRPr lang="en-GB"/>
          </a:p>
        </p:txBody>
      </p:sp>
    </p:spTree>
    <p:extLst>
      <p:ext uri="{BB962C8B-B14F-4D97-AF65-F5344CB8AC3E}">
        <p14:creationId xmlns:p14="http://schemas.microsoft.com/office/powerpoint/2010/main" val="280321685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2F392-5EB3-8998-A5CC-877E161FE8B1}"/>
              </a:ext>
            </a:extLst>
          </p:cNvPr>
          <p:cNvSpPr>
            <a:spLocks noGrp="1"/>
          </p:cNvSpPr>
          <p:nvPr>
            <p:ph type="title"/>
          </p:nvPr>
        </p:nvSpPr>
        <p:spPr>
          <a:xfrm>
            <a:off x="2849562" y="609600"/>
            <a:ext cx="6424440" cy="1320800"/>
          </a:xfrm>
        </p:spPr>
        <p:txBody>
          <a:bodyPr>
            <a:normAutofit/>
          </a:bodyPr>
          <a:lstStyle/>
          <a:p>
            <a:r>
              <a:rPr lang="en-GB" dirty="0"/>
              <a:t>Discussion….</a:t>
            </a:r>
          </a:p>
        </p:txBody>
      </p:sp>
      <p:pic>
        <p:nvPicPr>
          <p:cNvPr id="6" name="Picture 5" descr="Exclamation mark on a yellow background">
            <a:extLst>
              <a:ext uri="{FF2B5EF4-FFF2-40B4-BE49-F238E27FC236}">
                <a16:creationId xmlns:a16="http://schemas.microsoft.com/office/drawing/2014/main" id="{87ADFC92-9541-62FC-1E18-92CD811A8808}"/>
              </a:ext>
            </a:extLst>
          </p:cNvPr>
          <p:cNvPicPr>
            <a:picLocks noChangeAspect="1"/>
          </p:cNvPicPr>
          <p:nvPr/>
        </p:nvPicPr>
        <p:blipFill rotWithShape="1">
          <a:blip r:embed="rId2"/>
          <a:srcRect l="45302" r="24840"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0" name="Isosceles Triangle 9">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59F5A52-792C-EF9B-9285-10F67A52DD73}"/>
              </a:ext>
            </a:extLst>
          </p:cNvPr>
          <p:cNvSpPr>
            <a:spLocks noGrp="1"/>
          </p:cNvSpPr>
          <p:nvPr>
            <p:ph idx="1"/>
          </p:nvPr>
        </p:nvSpPr>
        <p:spPr>
          <a:xfrm>
            <a:off x="2849562" y="2160589"/>
            <a:ext cx="6424440" cy="3880773"/>
          </a:xfrm>
        </p:spPr>
        <p:txBody>
          <a:bodyPr>
            <a:normAutofit/>
          </a:bodyPr>
          <a:lstStyle/>
          <a:p>
            <a:r>
              <a:rPr lang="en-GB"/>
              <a:t>What were the faults of the Met police in the case of Carrick?</a:t>
            </a:r>
          </a:p>
          <a:p>
            <a:r>
              <a:rPr lang="en-GB"/>
              <a:t>What implications do cases such as Carrick carry for the police?</a:t>
            </a:r>
          </a:p>
          <a:p>
            <a:r>
              <a:rPr lang="en-GB"/>
              <a:t>How do you feel about the Met police officers sharing pictures of </a:t>
            </a:r>
            <a:r>
              <a:rPr lang="en-GB" err="1"/>
              <a:t>Bibaa</a:t>
            </a:r>
            <a:r>
              <a:rPr lang="en-GB"/>
              <a:t> Henry and Nicole Smallman?</a:t>
            </a:r>
          </a:p>
          <a:p>
            <a:r>
              <a:rPr lang="en-GB"/>
              <a:t>Why do you feel these officers shared these pictures?</a:t>
            </a:r>
          </a:p>
          <a:p>
            <a:r>
              <a:rPr lang="en-GB"/>
              <a:t>How do you feel about outside agencies controlling the police?</a:t>
            </a:r>
          </a:p>
          <a:p>
            <a:r>
              <a:rPr lang="en-GB"/>
              <a:t>Why are these errors happening?</a:t>
            </a:r>
          </a:p>
        </p:txBody>
      </p:sp>
      <p:sp>
        <p:nvSpPr>
          <p:cNvPr id="4" name="Slide Number Placeholder 3">
            <a:extLst>
              <a:ext uri="{FF2B5EF4-FFF2-40B4-BE49-F238E27FC236}">
                <a16:creationId xmlns:a16="http://schemas.microsoft.com/office/drawing/2014/main" id="{71FEC263-DFD2-644A-288C-6053A20DB1AB}"/>
              </a:ext>
            </a:extLst>
          </p:cNvPr>
          <p:cNvSpPr>
            <a:spLocks noGrp="1"/>
          </p:cNvSpPr>
          <p:nvPr>
            <p:ph type="sldNum" sz="quarter" idx="12"/>
          </p:nvPr>
        </p:nvSpPr>
        <p:spPr>
          <a:xfrm>
            <a:off x="8590663" y="6041362"/>
            <a:ext cx="683339" cy="365125"/>
          </a:xfrm>
        </p:spPr>
        <p:txBody>
          <a:bodyPr>
            <a:normAutofit/>
          </a:bodyPr>
          <a:lstStyle/>
          <a:p>
            <a:pPr>
              <a:spcAft>
                <a:spcPts val="600"/>
              </a:spcAft>
            </a:pPr>
            <a:fld id="{5DFEDB64-84C3-4240-BCBA-134AE1D9082C}" type="slidenum">
              <a:rPr lang="en-GB" smtClean="0"/>
              <a:pPr>
                <a:spcAft>
                  <a:spcPts val="600"/>
                </a:spcAft>
              </a:pPr>
              <a:t>50</a:t>
            </a:fld>
            <a:endParaRPr lang="en-GB"/>
          </a:p>
        </p:txBody>
      </p:sp>
    </p:spTree>
    <p:extLst>
      <p:ext uri="{BB962C8B-B14F-4D97-AF65-F5344CB8AC3E}">
        <p14:creationId xmlns:p14="http://schemas.microsoft.com/office/powerpoint/2010/main" val="307737413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85618-E333-1659-F728-5BF665666CDA}"/>
              </a:ext>
            </a:extLst>
          </p:cNvPr>
          <p:cNvSpPr>
            <a:spLocks noGrp="1"/>
          </p:cNvSpPr>
          <p:nvPr>
            <p:ph type="title"/>
          </p:nvPr>
        </p:nvSpPr>
        <p:spPr/>
        <p:txBody>
          <a:bodyPr/>
          <a:lstStyle/>
          <a:p>
            <a:r>
              <a:rPr lang="en-GB" dirty="0"/>
              <a:t>To conclude</a:t>
            </a:r>
          </a:p>
        </p:txBody>
      </p:sp>
      <p:sp>
        <p:nvSpPr>
          <p:cNvPr id="3" name="Content Placeholder 2">
            <a:extLst>
              <a:ext uri="{FF2B5EF4-FFF2-40B4-BE49-F238E27FC236}">
                <a16:creationId xmlns:a16="http://schemas.microsoft.com/office/drawing/2014/main" id="{1DDD74DA-09DA-0E62-364C-896BC64EC114}"/>
              </a:ext>
            </a:extLst>
          </p:cNvPr>
          <p:cNvSpPr>
            <a:spLocks noGrp="1"/>
          </p:cNvSpPr>
          <p:nvPr>
            <p:ph idx="1"/>
          </p:nvPr>
        </p:nvSpPr>
        <p:spPr/>
        <p:txBody>
          <a:bodyPr/>
          <a:lstStyle/>
          <a:p>
            <a:r>
              <a:rPr lang="en-GB" sz="3200" dirty="0"/>
              <a:t>The general history of the </a:t>
            </a:r>
            <a:r>
              <a:rPr lang="en-GB" sz="3200" dirty="0" err="1"/>
              <a:t>Uk</a:t>
            </a:r>
            <a:r>
              <a:rPr lang="en-GB" sz="3200" dirty="0"/>
              <a:t> police force</a:t>
            </a:r>
          </a:p>
          <a:p>
            <a:r>
              <a:rPr lang="en-GB" sz="3200" dirty="0"/>
              <a:t>What is policing?</a:t>
            </a:r>
          </a:p>
          <a:p>
            <a:r>
              <a:rPr lang="en-GB" sz="3200" dirty="0"/>
              <a:t>Peel’s principles in todays policing</a:t>
            </a:r>
          </a:p>
          <a:p>
            <a:r>
              <a:rPr lang="en-GB" sz="3200" dirty="0"/>
              <a:t>Policing by consent</a:t>
            </a:r>
          </a:p>
          <a:p>
            <a:r>
              <a:rPr lang="en-GB" sz="3200" dirty="0"/>
              <a:t>Todays policing and how it impacts on the public’s trust</a:t>
            </a:r>
          </a:p>
          <a:p>
            <a:endParaRPr lang="en-GB" dirty="0"/>
          </a:p>
          <a:p>
            <a:endParaRPr lang="en-GB" dirty="0"/>
          </a:p>
        </p:txBody>
      </p:sp>
      <p:sp>
        <p:nvSpPr>
          <p:cNvPr id="4" name="Slide Number Placeholder 3">
            <a:extLst>
              <a:ext uri="{FF2B5EF4-FFF2-40B4-BE49-F238E27FC236}">
                <a16:creationId xmlns:a16="http://schemas.microsoft.com/office/drawing/2014/main" id="{6BEA693A-7F99-090A-323A-AB783EB81ED1}"/>
              </a:ext>
            </a:extLst>
          </p:cNvPr>
          <p:cNvSpPr>
            <a:spLocks noGrp="1"/>
          </p:cNvSpPr>
          <p:nvPr>
            <p:ph type="sldNum" sz="quarter" idx="12"/>
          </p:nvPr>
        </p:nvSpPr>
        <p:spPr/>
        <p:txBody>
          <a:bodyPr/>
          <a:lstStyle/>
          <a:p>
            <a:fld id="{5DFEDB64-84C3-4240-BCBA-134AE1D9082C}" type="slidenum">
              <a:rPr lang="en-GB" smtClean="0"/>
              <a:t>51</a:t>
            </a:fld>
            <a:endParaRPr lang="en-GB"/>
          </a:p>
        </p:txBody>
      </p:sp>
    </p:spTree>
    <p:extLst>
      <p:ext uri="{BB962C8B-B14F-4D97-AF65-F5344CB8AC3E}">
        <p14:creationId xmlns:p14="http://schemas.microsoft.com/office/powerpoint/2010/main" val="147036622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DED62-2813-C90A-E6AE-D19C5C7F29D0}"/>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6674C250-C5ED-B6C3-CBBE-76C3598C7757}"/>
              </a:ext>
            </a:extLst>
          </p:cNvPr>
          <p:cNvSpPr>
            <a:spLocks noGrp="1"/>
          </p:cNvSpPr>
          <p:nvPr>
            <p:ph idx="1"/>
          </p:nvPr>
        </p:nvSpPr>
        <p:spPr>
          <a:xfrm>
            <a:off x="677333" y="2160589"/>
            <a:ext cx="10161651" cy="3880773"/>
          </a:xfrm>
        </p:spPr>
        <p:txBody>
          <a:bodyPr>
            <a:normAutofit/>
          </a:bodyPr>
          <a:lstStyle/>
          <a:p>
            <a:r>
              <a:rPr lang="en-GB" sz="5400" dirty="0">
                <a:solidFill>
                  <a:srgbClr val="000000"/>
                </a:solidFill>
                <a:effectLst/>
                <a:latin typeface="+mj-lt"/>
                <a:ea typeface="Arial" panose="020B0604020202020204" pitchFamily="34" charset="0"/>
              </a:rPr>
              <a:t>Society- social stratification, social cohesion</a:t>
            </a:r>
            <a:endParaRPr lang="en-GB" sz="5400" dirty="0">
              <a:latin typeface="+mj-lt"/>
            </a:endParaRPr>
          </a:p>
        </p:txBody>
      </p:sp>
      <p:sp>
        <p:nvSpPr>
          <p:cNvPr id="4" name="Slide Number Placeholder 3">
            <a:extLst>
              <a:ext uri="{FF2B5EF4-FFF2-40B4-BE49-F238E27FC236}">
                <a16:creationId xmlns:a16="http://schemas.microsoft.com/office/drawing/2014/main" id="{8E45B3E9-4149-FC75-99C5-54AF3BBDA557}"/>
              </a:ext>
            </a:extLst>
          </p:cNvPr>
          <p:cNvSpPr>
            <a:spLocks noGrp="1"/>
          </p:cNvSpPr>
          <p:nvPr>
            <p:ph type="sldNum" sz="quarter" idx="12"/>
          </p:nvPr>
        </p:nvSpPr>
        <p:spPr/>
        <p:txBody>
          <a:bodyPr/>
          <a:lstStyle/>
          <a:p>
            <a:fld id="{5DFEDB64-84C3-4240-BCBA-134AE1D9082C}" type="slidenum">
              <a:rPr lang="en-GB" smtClean="0"/>
              <a:t>52</a:t>
            </a:fld>
            <a:endParaRPr lang="en-GB"/>
          </a:p>
        </p:txBody>
      </p:sp>
    </p:spTree>
    <p:extLst>
      <p:ext uri="{BB962C8B-B14F-4D97-AF65-F5344CB8AC3E}">
        <p14:creationId xmlns:p14="http://schemas.microsoft.com/office/powerpoint/2010/main" val="322754670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id="{548CE539-7463-4421-AADE-805096726F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
        <p:nvSpPr>
          <p:cNvPr id="4" name="Subtitle 3">
            <a:extLst>
              <a:ext uri="{FF2B5EF4-FFF2-40B4-BE49-F238E27FC236}">
                <a16:creationId xmlns:a16="http://schemas.microsoft.com/office/drawing/2014/main" id="{C7088133-3566-422A-AB07-8B768473F502}"/>
              </a:ext>
            </a:extLst>
          </p:cNvPr>
          <p:cNvSpPr>
            <a:spLocks noGrp="1"/>
          </p:cNvSpPr>
          <p:nvPr>
            <p:ph type="subTitle" idx="1"/>
          </p:nvPr>
        </p:nvSpPr>
        <p:spPr>
          <a:xfrm>
            <a:off x="1344536" y="5659655"/>
            <a:ext cx="7599205" cy="611896"/>
          </a:xfrm>
        </p:spPr>
        <p:txBody>
          <a:bodyPr>
            <a:normAutofit/>
          </a:bodyPr>
          <a:lstStyle/>
          <a:p>
            <a:pPr algn="ctr"/>
            <a:endParaRPr lang="en-GB" dirty="0"/>
          </a:p>
        </p:txBody>
      </p:sp>
    </p:spTree>
    <p:extLst>
      <p:ext uri="{BB962C8B-B14F-4D97-AF65-F5344CB8AC3E}">
        <p14:creationId xmlns:p14="http://schemas.microsoft.com/office/powerpoint/2010/main" val="63725577"/>
      </p:ext>
    </p:extLst>
  </p:cSld>
  <p:clrMapOvr>
    <a:masterClrMapping/>
  </p:clrMapOvr>
</p:sld>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7BDDC61-BAE1-4BC5-B528-FCC959DAE3D6}">
  <ds:schemaRefs>
    <ds:schemaRef ds:uri="http://schemas.microsoft.com/sharepoint/v3/contenttype/forms"/>
  </ds:schemaRefs>
</ds:datastoreItem>
</file>

<file path=customXml/itemProps2.xml><?xml version="1.0" encoding="utf-8"?>
<ds:datastoreItem xmlns:ds="http://schemas.openxmlformats.org/officeDocument/2006/customXml" ds:itemID="{39C280A3-7F0B-4F8D-822F-9F07CB0643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D7AB02D-52A3-4557-90FE-4A3FBB586586}">
  <ds:schemaRefs>
    <ds:schemaRef ds:uri="http://schemas.openxmlformats.org/package/2006/metadata/core-properties"/>
    <ds:schemaRef ds:uri="http://schemas.microsoft.com/office/2006/documentManagement/types"/>
    <ds:schemaRef ds:uri="http://schemas.microsoft.com/office/infopath/2007/PartnerControls"/>
    <ds:schemaRef ds:uri="ed25a739-d205-4a8f-b117-2566f909cb60"/>
    <ds:schemaRef ds:uri="http://purl.org/dc/elements/1.1/"/>
    <ds:schemaRef ds:uri="http://schemas.microsoft.com/office/2006/metadata/properties"/>
    <ds:schemaRef ds:uri="58f7e881-cc1d-4294-8008-c54da3573a5f"/>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3940</Words>
  <Application>Microsoft Office PowerPoint</Application>
  <PresentationFormat>Widescreen</PresentationFormat>
  <Paragraphs>394</Paragraphs>
  <Slides>53</Slides>
  <Notes>24</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53</vt:i4>
      </vt:variant>
    </vt:vector>
  </HeadingPairs>
  <TitlesOfParts>
    <vt:vector size="67" baseType="lpstr">
      <vt:lpstr>Baskerville</vt:lpstr>
      <vt:lpstr>Baskerville Bold</vt:lpstr>
      <vt:lpstr>Copperplate</vt:lpstr>
      <vt:lpstr>Copperplate Bold</vt:lpstr>
      <vt:lpstr>Lucida Grande</vt:lpstr>
      <vt:lpstr>Arial</vt:lpstr>
      <vt:lpstr>Calibri</vt:lpstr>
      <vt:lpstr>Libre Baskerville</vt:lpstr>
      <vt:lpstr>Sitka Heading</vt:lpstr>
      <vt:lpstr>Source Sans Pro</vt:lpstr>
      <vt:lpstr>Times New Roman</vt:lpstr>
      <vt:lpstr>Trebuchet MS</vt:lpstr>
      <vt:lpstr>Wingdings 3</vt:lpstr>
      <vt:lpstr>Facet</vt:lpstr>
      <vt:lpstr>Week 1: Police, Policing  &amp; Society  Sadie France Criminology@uwtsd.ac.uk</vt:lpstr>
      <vt:lpstr>Aims for todays session</vt:lpstr>
      <vt:lpstr>Module Aims</vt:lpstr>
      <vt:lpstr>Learning Outcomes</vt:lpstr>
      <vt:lpstr>What's expected from me...</vt:lpstr>
      <vt:lpstr>What's expected from you...</vt:lpstr>
      <vt:lpstr>Scheme of work</vt:lpstr>
      <vt:lpstr>Module Content</vt:lpstr>
      <vt:lpstr>Module Assessment</vt:lpstr>
      <vt:lpstr>Bad V’s Good</vt:lpstr>
      <vt:lpstr>Assignment 2 – Submission date: 11th December 2023 by 23:59 hrs.  </vt:lpstr>
      <vt:lpstr>Reading Lists</vt:lpstr>
      <vt:lpstr>Dr. Sarah Charman </vt:lpstr>
      <vt:lpstr>Journals</vt:lpstr>
      <vt:lpstr>Websites</vt:lpstr>
      <vt:lpstr>Explaining crime</vt:lpstr>
      <vt:lpstr>Causes of crime</vt:lpstr>
      <vt:lpstr>Classicism Perspective 18th Century </vt:lpstr>
      <vt:lpstr>Problems</vt:lpstr>
      <vt:lpstr>Positivism Criminology</vt:lpstr>
      <vt:lpstr>Early Biological Theories</vt:lpstr>
      <vt:lpstr>Lombroso’s theory</vt:lpstr>
      <vt:lpstr>Early Biological Theories</vt:lpstr>
      <vt:lpstr>Major Principles of Biological Theories</vt:lpstr>
      <vt:lpstr>Modern Biological Theories</vt:lpstr>
      <vt:lpstr>Today</vt:lpstr>
      <vt:lpstr>Social Control</vt:lpstr>
      <vt:lpstr>History of controlling crime</vt:lpstr>
      <vt:lpstr>‘Charlies’​</vt:lpstr>
      <vt:lpstr>PowerPoint Presentation</vt:lpstr>
      <vt:lpstr>Sir ROBERT PEEL- 1829 9 Policing Principles</vt:lpstr>
      <vt:lpstr>PowerPoint Presentation</vt:lpstr>
      <vt:lpstr>The New Police The Metropolitan Police Act 1829</vt:lpstr>
      <vt:lpstr>The Impact of a New Police Force</vt:lpstr>
      <vt:lpstr>Criticism of ‘New Police’  </vt:lpstr>
      <vt:lpstr>Police or No Police? </vt:lpstr>
      <vt:lpstr>Police or  No Police? </vt:lpstr>
      <vt:lpstr>…Targets don’t fight crime; targets hinder the fight against crime. In scrapping the confidence target and the policing pledge, I couldn’t be any clearer about your mission: it isn’t a thirty-point plan; it is to cut crime. No more, and no less.</vt:lpstr>
      <vt:lpstr>PowerPoint Presentation</vt:lpstr>
      <vt:lpstr>Policing by consent? ‘Peelian principles’…</vt:lpstr>
      <vt:lpstr>What is policing about?</vt:lpstr>
      <vt:lpstr>What is policing 1</vt:lpstr>
      <vt:lpstr>What is policing 2</vt:lpstr>
      <vt:lpstr>What is policing 3</vt:lpstr>
      <vt:lpstr>One example- Mental health </vt:lpstr>
      <vt:lpstr>What is policing 4</vt:lpstr>
      <vt:lpstr>What is policing 5</vt:lpstr>
      <vt:lpstr>Task…. (10 mins)</vt:lpstr>
      <vt:lpstr>So, what do the public think of the police today?</vt:lpstr>
      <vt:lpstr>Discussion….</vt:lpstr>
      <vt:lpstr>To conclude</vt:lpstr>
      <vt:lpstr>Next week….</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Overview: Police, Policing  &amp; Society</dc:title>
  <dc:creator>Jane Thomas</dc:creator>
  <cp:lastModifiedBy>Sadie France</cp:lastModifiedBy>
  <cp:revision>16</cp:revision>
  <dcterms:created xsi:type="dcterms:W3CDTF">2021-01-26T08:18:57Z</dcterms:created>
  <dcterms:modified xsi:type="dcterms:W3CDTF">2023-09-22T10:13:52Z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