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56" r:id="rId5"/>
    <p:sldId id="451" r:id="rId6"/>
    <p:sldId id="542" r:id="rId7"/>
    <p:sldId id="294" r:id="rId8"/>
    <p:sldId id="291" r:id="rId9"/>
    <p:sldId id="279" r:id="rId10"/>
    <p:sldId id="295" r:id="rId11"/>
    <p:sldId id="296" r:id="rId12"/>
    <p:sldId id="297" r:id="rId13"/>
    <p:sldId id="298" r:id="rId14"/>
    <p:sldId id="299" r:id="rId15"/>
    <p:sldId id="300" r:id="rId16"/>
    <p:sldId id="301" r:id="rId17"/>
    <p:sldId id="302" r:id="rId18"/>
    <p:sldId id="303" r:id="rId19"/>
    <p:sldId id="544" r:id="rId20"/>
    <p:sldId id="550" r:id="rId21"/>
    <p:sldId id="545" r:id="rId22"/>
    <p:sldId id="546" r:id="rId23"/>
    <p:sldId id="547" r:id="rId24"/>
    <p:sldId id="548" r:id="rId25"/>
    <p:sldId id="549" r:id="rId2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53" d="100"/>
          <a:sy n="53" d="100"/>
        </p:scale>
        <p:origin x="1660" y="5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23/08/2019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23/08/2019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23/08/2019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23/08/2019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solidFill>
                  <a:schemeClr val="bg1"/>
                </a:solidFill>
              </a:rPr>
              <a:t>Theory, Methods and Practice:</a:t>
            </a:r>
            <a:br>
              <a:rPr lang="en-GB" b="1" dirty="0">
                <a:solidFill>
                  <a:schemeClr val="bg1"/>
                </a:solidFill>
              </a:rPr>
            </a:br>
            <a:r>
              <a:rPr lang="en-GB" b="1" dirty="0">
                <a:solidFill>
                  <a:schemeClr val="bg1"/>
                </a:solidFill>
              </a:rPr>
              <a:t>Critical Perspectives in Anthropology</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CE3F4-EEF9-4478-A41E-1304AF921223}"/>
              </a:ext>
            </a:extLst>
          </p:cNvPr>
          <p:cNvSpPr>
            <a:spLocks noGrp="1"/>
          </p:cNvSpPr>
          <p:nvPr>
            <p:ph type="title"/>
          </p:nvPr>
        </p:nvSpPr>
        <p:spPr/>
        <p:txBody>
          <a:bodyPr>
            <a:normAutofit/>
          </a:bodyPr>
          <a:lstStyle/>
          <a:p>
            <a:r>
              <a:rPr lang="en-GB" dirty="0"/>
              <a:t>Ethical dilemmas in Fieldwork </a:t>
            </a:r>
          </a:p>
        </p:txBody>
      </p:sp>
      <p:sp>
        <p:nvSpPr>
          <p:cNvPr id="3" name="Content Placeholder 2">
            <a:extLst>
              <a:ext uri="{FF2B5EF4-FFF2-40B4-BE49-F238E27FC236}">
                <a16:creationId xmlns:a16="http://schemas.microsoft.com/office/drawing/2014/main" id="{D1068D66-C2FE-4D36-968E-9399AA7008E6}"/>
              </a:ext>
            </a:extLst>
          </p:cNvPr>
          <p:cNvSpPr>
            <a:spLocks noGrp="1"/>
          </p:cNvSpPr>
          <p:nvPr>
            <p:ph idx="1"/>
          </p:nvPr>
        </p:nvSpPr>
        <p:spPr/>
        <p:txBody>
          <a:bodyPr>
            <a:normAutofit/>
          </a:bodyPr>
          <a:lstStyle/>
          <a:p>
            <a:r>
              <a:rPr lang="en-GB" b="1" dirty="0"/>
              <a:t>Reading</a:t>
            </a:r>
            <a:r>
              <a:rPr lang="en-GB" dirty="0"/>
              <a:t>:</a:t>
            </a:r>
          </a:p>
          <a:p>
            <a:r>
              <a:rPr lang="en-GB" dirty="0"/>
              <a:t>Martin P. Levinson (2010). Accountability to research participants: unresolved dilemmas and unravelling ethics. </a:t>
            </a:r>
            <a:r>
              <a:rPr lang="en-GB" i="1" dirty="0"/>
              <a:t>Ethnography and Education</a:t>
            </a:r>
            <a:r>
              <a:rPr lang="en-GB" dirty="0"/>
              <a:t>, Vol. 5, No. 2, June 2010, pp. 193_207</a:t>
            </a:r>
          </a:p>
          <a:p>
            <a:pPr marL="0" indent="0">
              <a:buNone/>
            </a:pPr>
            <a:endParaRPr lang="en-GB" dirty="0"/>
          </a:p>
        </p:txBody>
      </p:sp>
    </p:spTree>
    <p:extLst>
      <p:ext uri="{BB962C8B-B14F-4D97-AF65-F5344CB8AC3E}">
        <p14:creationId xmlns:p14="http://schemas.microsoft.com/office/powerpoint/2010/main" val="315864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CE303-223D-4A5B-8A85-60D22728AEC4}"/>
              </a:ext>
            </a:extLst>
          </p:cNvPr>
          <p:cNvSpPr>
            <a:spLocks noGrp="1"/>
          </p:cNvSpPr>
          <p:nvPr>
            <p:ph type="title"/>
          </p:nvPr>
        </p:nvSpPr>
        <p:spPr/>
        <p:txBody>
          <a:bodyPr/>
          <a:lstStyle/>
          <a:p>
            <a:r>
              <a:rPr lang="en-GB" dirty="0"/>
              <a:t>General guidelines </a:t>
            </a:r>
          </a:p>
        </p:txBody>
      </p:sp>
      <p:sp>
        <p:nvSpPr>
          <p:cNvPr id="3" name="Content Placeholder 2">
            <a:extLst>
              <a:ext uri="{FF2B5EF4-FFF2-40B4-BE49-F238E27FC236}">
                <a16:creationId xmlns:a16="http://schemas.microsoft.com/office/drawing/2014/main" id="{C85B0AF2-2A5F-4178-AC80-5A8F09BA4308}"/>
              </a:ext>
            </a:extLst>
          </p:cNvPr>
          <p:cNvSpPr>
            <a:spLocks noGrp="1"/>
          </p:cNvSpPr>
          <p:nvPr>
            <p:ph idx="1"/>
          </p:nvPr>
        </p:nvSpPr>
        <p:spPr/>
        <p:txBody>
          <a:bodyPr/>
          <a:lstStyle/>
          <a:p>
            <a:r>
              <a:rPr lang="en-GB" dirty="0"/>
              <a:t>Research needs to be approved by ethics committee of the University </a:t>
            </a:r>
          </a:p>
          <a:p>
            <a:pPr lvl="1"/>
            <a:r>
              <a:rPr lang="en-GB" dirty="0"/>
              <a:t>In particular when living beings are involved  </a:t>
            </a:r>
          </a:p>
        </p:txBody>
      </p:sp>
    </p:spTree>
    <p:extLst>
      <p:ext uri="{BB962C8B-B14F-4D97-AF65-F5344CB8AC3E}">
        <p14:creationId xmlns:p14="http://schemas.microsoft.com/office/powerpoint/2010/main" val="614759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US" altLang="en-US"/>
              <a:t>The researcher’s responsibilities</a:t>
            </a:r>
          </a:p>
        </p:txBody>
      </p:sp>
      <p:sp>
        <p:nvSpPr>
          <p:cNvPr id="3075" name="Rectangle 3"/>
          <p:cNvSpPr>
            <a:spLocks noGrp="1" noChangeArrowheads="1"/>
          </p:cNvSpPr>
          <p:nvPr>
            <p:ph type="body" idx="1"/>
          </p:nvPr>
        </p:nvSpPr>
        <p:spPr/>
        <p:txBody>
          <a:bodyPr>
            <a:normAutofit lnSpcReduction="10000"/>
          </a:bodyPr>
          <a:lstStyle/>
          <a:p>
            <a:pPr eaLnBrk="1" hangingPunct="1">
              <a:lnSpc>
                <a:spcPct val="90000"/>
              </a:lnSpc>
            </a:pPr>
            <a:r>
              <a:rPr lang="en-GB" altLang="en-US" sz="2800" dirty="0">
                <a:latin typeface="Tahoma" pitchFamily="34" charset="0"/>
                <a:ea typeface="SimSun" pitchFamily="2" charset="-122"/>
              </a:rPr>
              <a:t>Researchers have a duty of care towards </a:t>
            </a:r>
          </a:p>
          <a:p>
            <a:pPr lvl="1" eaLnBrk="1" hangingPunct="1">
              <a:lnSpc>
                <a:spcPct val="90000"/>
              </a:lnSpc>
            </a:pPr>
            <a:r>
              <a:rPr lang="en-GB" altLang="en-US" sz="2400" dirty="0">
                <a:latin typeface="Tahoma" pitchFamily="34" charset="0"/>
                <a:ea typeface="SimSun" pitchFamily="2" charset="-122"/>
              </a:rPr>
              <a:t>Themselves and their host institutions/ funding bodies</a:t>
            </a:r>
          </a:p>
          <a:p>
            <a:pPr lvl="1" eaLnBrk="1" hangingPunct="1">
              <a:lnSpc>
                <a:spcPct val="90000"/>
              </a:lnSpc>
            </a:pPr>
            <a:r>
              <a:rPr lang="en-GB" altLang="en-US" sz="2400" dirty="0">
                <a:latin typeface="Tahoma" pitchFamily="34" charset="0"/>
                <a:ea typeface="SimSun" pitchFamily="2" charset="-122"/>
              </a:rPr>
              <a:t>Wider society</a:t>
            </a:r>
          </a:p>
          <a:p>
            <a:pPr lvl="1" eaLnBrk="1" hangingPunct="1">
              <a:lnSpc>
                <a:spcPct val="90000"/>
              </a:lnSpc>
            </a:pPr>
            <a:r>
              <a:rPr lang="en-GB" altLang="en-US" sz="2400" dirty="0">
                <a:latin typeface="Tahoma" pitchFamily="34" charset="0"/>
                <a:ea typeface="SimSun" pitchFamily="2" charset="-122"/>
              </a:rPr>
              <a:t>Human (and other living) participants in their research</a:t>
            </a:r>
          </a:p>
          <a:p>
            <a:pPr lvl="1" eaLnBrk="1" hangingPunct="1">
              <a:lnSpc>
                <a:spcPct val="90000"/>
              </a:lnSpc>
            </a:pPr>
            <a:endParaRPr lang="en-GB" altLang="en-US" sz="2400" dirty="0">
              <a:latin typeface="Tahoma" pitchFamily="34" charset="0"/>
              <a:ea typeface="SimSun" pitchFamily="2" charset="-122"/>
            </a:endParaRPr>
          </a:p>
          <a:p>
            <a:pPr eaLnBrk="1" hangingPunct="1">
              <a:lnSpc>
                <a:spcPct val="90000"/>
              </a:lnSpc>
            </a:pPr>
            <a:r>
              <a:rPr lang="en-GB" altLang="en-US" sz="2800" dirty="0">
                <a:latin typeface="Tahoma" pitchFamily="34" charset="0"/>
                <a:ea typeface="SimSun" pitchFamily="2" charset="-122"/>
              </a:rPr>
              <a:t>Any research that involves living subjects is responsible to the subjects and to the wider society for ensuring that certain human rights are protected.</a:t>
            </a:r>
            <a:endParaRPr lang="en-US" altLang="en-US" sz="2800" dirty="0">
              <a:latin typeface="Tahoma" pitchFamily="34" charset="0"/>
              <a:ea typeface="SimSun" pitchFamily="2" charset="-122"/>
            </a:endParaRPr>
          </a:p>
        </p:txBody>
      </p:sp>
    </p:spTree>
    <p:extLst>
      <p:ext uri="{BB962C8B-B14F-4D97-AF65-F5344CB8AC3E}">
        <p14:creationId xmlns:p14="http://schemas.microsoft.com/office/powerpoint/2010/main" val="4816900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a:bodyPr>
          <a:lstStyle/>
          <a:p>
            <a:pPr eaLnBrk="1" hangingPunct="1"/>
            <a:r>
              <a:rPr lang="en-GB" altLang="en-US" sz="4000" dirty="0"/>
              <a:t>Ethical issues in fieldwork </a:t>
            </a:r>
          </a:p>
        </p:txBody>
      </p:sp>
      <p:sp>
        <p:nvSpPr>
          <p:cNvPr id="11267" name="Rectangle 3"/>
          <p:cNvSpPr>
            <a:spLocks noGrp="1" noChangeArrowheads="1"/>
          </p:cNvSpPr>
          <p:nvPr>
            <p:ph type="body" idx="1"/>
          </p:nvPr>
        </p:nvSpPr>
        <p:spPr/>
        <p:txBody>
          <a:bodyPr/>
          <a:lstStyle/>
          <a:p>
            <a:pPr eaLnBrk="1" hangingPunct="1"/>
            <a:r>
              <a:rPr lang="en-GB" altLang="en-US"/>
              <a:t>Trying to ensure reciprocity in fieldwork</a:t>
            </a:r>
          </a:p>
          <a:p>
            <a:pPr eaLnBrk="1" hangingPunct="1"/>
            <a:r>
              <a:rPr lang="en-GB" altLang="en-US"/>
              <a:t>Respecting requests for anonymity, confidentiality </a:t>
            </a:r>
          </a:p>
          <a:p>
            <a:pPr eaLnBrk="1" hangingPunct="1"/>
            <a:r>
              <a:rPr lang="en-GB" altLang="en-US"/>
              <a:t>Seeking and securing informed consent</a:t>
            </a:r>
          </a:p>
        </p:txBody>
      </p:sp>
    </p:spTree>
    <p:extLst>
      <p:ext uri="{BB962C8B-B14F-4D97-AF65-F5344CB8AC3E}">
        <p14:creationId xmlns:p14="http://schemas.microsoft.com/office/powerpoint/2010/main" val="2557564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General Ethical Implications </a:t>
            </a:r>
          </a:p>
        </p:txBody>
      </p:sp>
      <p:sp>
        <p:nvSpPr>
          <p:cNvPr id="3" name="Content Placeholder 2"/>
          <p:cNvSpPr>
            <a:spLocks noGrp="1"/>
          </p:cNvSpPr>
          <p:nvPr>
            <p:ph idx="1"/>
          </p:nvPr>
        </p:nvSpPr>
        <p:spPr/>
        <p:txBody>
          <a:bodyPr/>
          <a:lstStyle/>
          <a:p>
            <a:r>
              <a:rPr lang="en-GB" sz="2400" dirty="0"/>
              <a:t> Humane treatment of participants</a:t>
            </a:r>
          </a:p>
          <a:p>
            <a:r>
              <a:rPr lang="en-GB" sz="2400" dirty="0"/>
              <a:t> Respect for participant’s privacy during the study</a:t>
            </a:r>
          </a:p>
          <a:p>
            <a:r>
              <a:rPr lang="en-GB" sz="2400" dirty="0"/>
              <a:t> Informed consent</a:t>
            </a:r>
          </a:p>
          <a:p>
            <a:r>
              <a:rPr lang="en-GB" sz="2400" dirty="0"/>
              <a:t> Risk assessment</a:t>
            </a:r>
          </a:p>
          <a:p>
            <a:r>
              <a:rPr lang="en-GB" sz="2400" dirty="0"/>
              <a:t> Risk minimisation</a:t>
            </a:r>
          </a:p>
          <a:p>
            <a:r>
              <a:rPr lang="en-GB" sz="2400" dirty="0"/>
              <a:t> Confidentiality of findings of participant’s replies</a:t>
            </a:r>
          </a:p>
          <a:p>
            <a:r>
              <a:rPr lang="en-GB" sz="2400" dirty="0"/>
              <a:t> Maintenance of participant’s anonymity</a:t>
            </a:r>
          </a:p>
          <a:p>
            <a:r>
              <a:rPr lang="en-GB" sz="2400" dirty="0"/>
              <a:t> Participant feedback</a:t>
            </a:r>
          </a:p>
        </p:txBody>
      </p:sp>
    </p:spTree>
    <p:extLst>
      <p:ext uri="{BB962C8B-B14F-4D97-AF65-F5344CB8AC3E}">
        <p14:creationId xmlns:p14="http://schemas.microsoft.com/office/powerpoint/2010/main" val="2802686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US" altLang="en-US"/>
              <a:t>Research ethics </a:t>
            </a:r>
          </a:p>
        </p:txBody>
      </p:sp>
      <p:sp>
        <p:nvSpPr>
          <p:cNvPr id="4099" name="Rectangle 3"/>
          <p:cNvSpPr>
            <a:spLocks noGrp="1" noChangeArrowheads="1"/>
          </p:cNvSpPr>
          <p:nvPr>
            <p:ph type="body" idx="1"/>
          </p:nvPr>
        </p:nvSpPr>
        <p:spPr/>
        <p:txBody>
          <a:bodyPr/>
          <a:lstStyle/>
          <a:p>
            <a:pPr eaLnBrk="1" hangingPunct="1"/>
            <a:r>
              <a:rPr lang="en-US" altLang="en-US" sz="2800"/>
              <a:t>These are usually defined in relation to the following:</a:t>
            </a:r>
          </a:p>
          <a:p>
            <a:pPr lvl="1" eaLnBrk="1" hangingPunct="1"/>
            <a:r>
              <a:rPr lang="en-US" altLang="en-US" sz="2400"/>
              <a:t>Avoiding harm to participants</a:t>
            </a:r>
          </a:p>
          <a:p>
            <a:pPr lvl="1" eaLnBrk="1" hangingPunct="1"/>
            <a:r>
              <a:rPr lang="en-US" altLang="en-US" sz="2400"/>
              <a:t>Securing informed consent</a:t>
            </a:r>
          </a:p>
          <a:p>
            <a:pPr lvl="1" eaLnBrk="1" hangingPunct="1"/>
            <a:r>
              <a:rPr lang="en-US" altLang="en-US" sz="2400"/>
              <a:t>Avoiding invasion of privacy</a:t>
            </a:r>
          </a:p>
          <a:p>
            <a:pPr lvl="1" eaLnBrk="1" hangingPunct="1"/>
            <a:r>
              <a:rPr lang="en-US" altLang="en-US" sz="2400"/>
              <a:t>Respecting requests for confidentiality</a:t>
            </a:r>
          </a:p>
          <a:p>
            <a:pPr lvl="1" eaLnBrk="1" hangingPunct="1"/>
            <a:r>
              <a:rPr lang="en-US" altLang="en-US" sz="2400"/>
              <a:t>Avoiding deception</a:t>
            </a:r>
          </a:p>
          <a:p>
            <a:pPr lvl="1" eaLnBrk="1" hangingPunct="1"/>
            <a:endParaRPr lang="en-US" altLang="en-US" sz="2400"/>
          </a:p>
          <a:p>
            <a:pPr lvl="1" eaLnBrk="1" hangingPunct="1"/>
            <a:endParaRPr lang="en-US" altLang="en-US" sz="2400"/>
          </a:p>
        </p:txBody>
      </p:sp>
    </p:spTree>
    <p:extLst>
      <p:ext uri="{BB962C8B-B14F-4D97-AF65-F5344CB8AC3E}">
        <p14:creationId xmlns:p14="http://schemas.microsoft.com/office/powerpoint/2010/main" val="3823222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a:latin typeface="Tahoma" pitchFamily="34" charset="0"/>
                <a:ea typeface="SimSun" pitchFamily="2" charset="-122"/>
              </a:rPr>
              <a:t>Harm to participants</a:t>
            </a:r>
            <a:endParaRPr lang="en-US" altLang="en-US">
              <a:latin typeface="Tahoma" pitchFamily="34" charset="0"/>
              <a:ea typeface="SimSun" pitchFamily="2" charset="-122"/>
            </a:endParaRPr>
          </a:p>
        </p:txBody>
      </p:sp>
      <p:sp>
        <p:nvSpPr>
          <p:cNvPr id="5123" name="Rectangle 3"/>
          <p:cNvSpPr>
            <a:spLocks noGrp="1" noChangeArrowheads="1"/>
          </p:cNvSpPr>
          <p:nvPr>
            <p:ph type="body" idx="1"/>
          </p:nvPr>
        </p:nvSpPr>
        <p:spPr/>
        <p:txBody>
          <a:bodyPr/>
          <a:lstStyle/>
          <a:p>
            <a:pPr eaLnBrk="1" hangingPunct="1"/>
            <a:r>
              <a:rPr lang="en-GB" altLang="en-US">
                <a:latin typeface="Tahoma" pitchFamily="34" charset="0"/>
                <a:ea typeface="SimSun" pitchFamily="2" charset="-122"/>
              </a:rPr>
              <a:t>If there is a likelihood that participants will be harmed by research then this would be regarded as unacceptable</a:t>
            </a:r>
          </a:p>
          <a:p>
            <a:pPr lvl="1" eaLnBrk="1" hangingPunct="1"/>
            <a:r>
              <a:rPr lang="en-US" altLang="en-US">
                <a:latin typeface="Tahoma" pitchFamily="34" charset="0"/>
                <a:ea typeface="SimSun" pitchFamily="2" charset="-122"/>
              </a:rPr>
              <a:t>Researchers need to assess risks entailed in research</a:t>
            </a:r>
          </a:p>
          <a:p>
            <a:pPr lvl="1" eaLnBrk="1" hangingPunct="1"/>
            <a:r>
              <a:rPr lang="en-US" altLang="en-US">
                <a:latin typeface="Tahoma" pitchFamily="34" charset="0"/>
                <a:ea typeface="SimSun" pitchFamily="2" charset="-122"/>
              </a:rPr>
              <a:t>If potential risks are identified, they need to put measures in place that minimise these</a:t>
            </a:r>
          </a:p>
        </p:txBody>
      </p:sp>
    </p:spTree>
    <p:extLst>
      <p:ext uri="{BB962C8B-B14F-4D97-AF65-F5344CB8AC3E}">
        <p14:creationId xmlns:p14="http://schemas.microsoft.com/office/powerpoint/2010/main" val="3315529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a:latin typeface="Tahoma" pitchFamily="34" charset="0"/>
                <a:ea typeface="SimSun" pitchFamily="2" charset="-122"/>
              </a:rPr>
              <a:t>Informed consent</a:t>
            </a:r>
            <a:endParaRPr lang="en-US" altLang="en-US">
              <a:latin typeface="Tahoma" pitchFamily="34" charset="0"/>
              <a:ea typeface="SimSun" pitchFamily="2" charset="-122"/>
            </a:endParaRPr>
          </a:p>
        </p:txBody>
      </p:sp>
      <p:sp>
        <p:nvSpPr>
          <p:cNvPr id="6147" name="Rectangle 3"/>
          <p:cNvSpPr>
            <a:spLocks noGrp="1" noChangeArrowheads="1"/>
          </p:cNvSpPr>
          <p:nvPr>
            <p:ph type="body" idx="1"/>
          </p:nvPr>
        </p:nvSpPr>
        <p:spPr/>
        <p:txBody>
          <a:bodyPr/>
          <a:lstStyle/>
          <a:p>
            <a:pPr eaLnBrk="1" hangingPunct="1"/>
            <a:r>
              <a:rPr lang="en-GB" altLang="en-US" sz="2800">
                <a:latin typeface="Tahoma" pitchFamily="34" charset="0"/>
                <a:ea typeface="SimSun" pitchFamily="2" charset="-122"/>
              </a:rPr>
              <a:t>It is expected that all research participants will be informed as to the nature of the research and that they will be given the opportunity to </a:t>
            </a:r>
            <a:r>
              <a:rPr lang="en-GB" altLang="en-US" sz="2800" u="sng">
                <a:latin typeface="Tahoma" pitchFamily="34" charset="0"/>
                <a:ea typeface="SimSun" pitchFamily="2" charset="-122"/>
              </a:rPr>
              <a:t>decline or withdraw</a:t>
            </a:r>
            <a:r>
              <a:rPr lang="en-GB" altLang="en-US" sz="2800">
                <a:latin typeface="Tahoma" pitchFamily="34" charset="0"/>
                <a:ea typeface="SimSun" pitchFamily="2" charset="-122"/>
              </a:rPr>
              <a:t> from participation at any point.  </a:t>
            </a:r>
          </a:p>
          <a:p>
            <a:pPr eaLnBrk="1" hangingPunct="1"/>
            <a:r>
              <a:rPr lang="en-GB" altLang="en-US" sz="2800">
                <a:latin typeface="Tahoma" pitchFamily="34" charset="0"/>
                <a:ea typeface="SimSun" pitchFamily="2" charset="-122"/>
              </a:rPr>
              <a:t>Covert research strategies contravene this principle and there is a significant debate around this area.  </a:t>
            </a:r>
            <a:endParaRPr lang="en-US" altLang="en-US" sz="2800"/>
          </a:p>
        </p:txBody>
      </p:sp>
    </p:spTree>
    <p:extLst>
      <p:ext uri="{BB962C8B-B14F-4D97-AF65-F5344CB8AC3E}">
        <p14:creationId xmlns:p14="http://schemas.microsoft.com/office/powerpoint/2010/main" val="3917054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fontScale="90000"/>
          </a:bodyPr>
          <a:lstStyle/>
          <a:p>
            <a:pPr eaLnBrk="1" hangingPunct="1"/>
            <a:r>
              <a:rPr lang="en-US" altLang="en-US"/>
              <a:t>Information to be provided to participants include:</a:t>
            </a:r>
          </a:p>
        </p:txBody>
      </p:sp>
      <p:sp>
        <p:nvSpPr>
          <p:cNvPr id="7171" name="Rectangle 3"/>
          <p:cNvSpPr>
            <a:spLocks noGrp="1" noChangeArrowheads="1"/>
          </p:cNvSpPr>
          <p:nvPr>
            <p:ph type="body" idx="1"/>
          </p:nvPr>
        </p:nvSpPr>
        <p:spPr/>
        <p:txBody>
          <a:bodyPr/>
          <a:lstStyle/>
          <a:p>
            <a:pPr eaLnBrk="1" hangingPunct="1">
              <a:lnSpc>
                <a:spcPct val="90000"/>
              </a:lnSpc>
            </a:pPr>
            <a:r>
              <a:rPr lang="en-US" altLang="en-US" sz="2800"/>
              <a:t>Information about the aims and methods of the project</a:t>
            </a:r>
          </a:p>
          <a:p>
            <a:pPr eaLnBrk="1" hangingPunct="1">
              <a:lnSpc>
                <a:spcPct val="90000"/>
              </a:lnSpc>
            </a:pPr>
            <a:r>
              <a:rPr lang="en-US" altLang="en-US" sz="2800"/>
              <a:t>Information about the purpose of the project</a:t>
            </a:r>
          </a:p>
          <a:p>
            <a:pPr eaLnBrk="1" hangingPunct="1">
              <a:lnSpc>
                <a:spcPct val="90000"/>
              </a:lnSpc>
            </a:pPr>
            <a:r>
              <a:rPr lang="en-US" altLang="en-US" sz="2800"/>
              <a:t>Information about what the researcher plans to do with the results of the research and whether they will be made available to the participant</a:t>
            </a:r>
          </a:p>
          <a:p>
            <a:pPr eaLnBrk="1" hangingPunct="1">
              <a:lnSpc>
                <a:spcPct val="90000"/>
              </a:lnSpc>
            </a:pPr>
            <a:r>
              <a:rPr lang="en-US" altLang="en-US" sz="2800"/>
              <a:t>Information about secure data storage</a:t>
            </a:r>
          </a:p>
          <a:p>
            <a:pPr eaLnBrk="1" hangingPunct="1">
              <a:lnSpc>
                <a:spcPct val="90000"/>
              </a:lnSpc>
            </a:pPr>
            <a:r>
              <a:rPr lang="en-US" altLang="en-US" sz="2800"/>
              <a:t>Researcher’s contact information </a:t>
            </a:r>
          </a:p>
        </p:txBody>
      </p:sp>
    </p:spTree>
    <p:extLst>
      <p:ext uri="{BB962C8B-B14F-4D97-AF65-F5344CB8AC3E}">
        <p14:creationId xmlns:p14="http://schemas.microsoft.com/office/powerpoint/2010/main" val="3360820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US" altLang="en-US"/>
              <a:t>Informed consent</a:t>
            </a:r>
          </a:p>
        </p:txBody>
      </p:sp>
      <p:sp>
        <p:nvSpPr>
          <p:cNvPr id="8195" name="Rectangle 3"/>
          <p:cNvSpPr>
            <a:spLocks noGrp="1" noChangeArrowheads="1"/>
          </p:cNvSpPr>
          <p:nvPr>
            <p:ph type="body" idx="1"/>
          </p:nvPr>
        </p:nvSpPr>
        <p:spPr/>
        <p:txBody>
          <a:bodyPr/>
          <a:lstStyle/>
          <a:p>
            <a:pPr eaLnBrk="1" hangingPunct="1"/>
            <a:r>
              <a:rPr lang="en-GB" altLang="en-US">
                <a:latin typeface="Tahoma" pitchFamily="34" charset="0"/>
                <a:ea typeface="SimSun" pitchFamily="2" charset="-122"/>
              </a:rPr>
              <a:t>In the case of people regarded as unable to give informed consent (e.g. children, people with mental health disability, the seriously ill etc.), consent from a proxy (eg parents, doctors) is required.</a:t>
            </a:r>
          </a:p>
          <a:p>
            <a:pPr eaLnBrk="1" hangingPunct="1"/>
            <a:endParaRPr lang="en-US" altLang="en-US"/>
          </a:p>
        </p:txBody>
      </p:sp>
    </p:spTree>
    <p:extLst>
      <p:ext uri="{BB962C8B-B14F-4D97-AF65-F5344CB8AC3E}">
        <p14:creationId xmlns:p14="http://schemas.microsoft.com/office/powerpoint/2010/main" val="39453600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a:latin typeface="Tahoma" pitchFamily="34" charset="0"/>
                <a:ea typeface="SimSun" pitchFamily="2" charset="-122"/>
              </a:rPr>
              <a:t>Invasion of privacy</a:t>
            </a:r>
            <a:endParaRPr lang="en-US" altLang="en-US">
              <a:latin typeface="Tahoma" pitchFamily="34" charset="0"/>
              <a:ea typeface="SimSun" pitchFamily="2" charset="-122"/>
            </a:endParaRPr>
          </a:p>
        </p:txBody>
      </p:sp>
      <p:sp>
        <p:nvSpPr>
          <p:cNvPr id="9219" name="Rectangle 3"/>
          <p:cNvSpPr>
            <a:spLocks noGrp="1" noChangeArrowheads="1"/>
          </p:cNvSpPr>
          <p:nvPr>
            <p:ph type="body" idx="1"/>
          </p:nvPr>
        </p:nvSpPr>
        <p:spPr/>
        <p:txBody>
          <a:bodyPr/>
          <a:lstStyle/>
          <a:p>
            <a:pPr eaLnBrk="1" hangingPunct="1"/>
            <a:r>
              <a:rPr lang="en-GB" altLang="en-US">
                <a:latin typeface="Tahoma" pitchFamily="34" charset="0"/>
                <a:ea typeface="SimSun" pitchFamily="2" charset="-122"/>
              </a:rPr>
              <a:t>This is linked to the notion of informed consent; the researcher must respect the participant’s privacy at all times and not be intrusive in any respect.</a:t>
            </a:r>
            <a:endParaRPr lang="en-US" altLang="en-US"/>
          </a:p>
        </p:txBody>
      </p:sp>
    </p:spTree>
    <p:extLst>
      <p:ext uri="{BB962C8B-B14F-4D97-AF65-F5344CB8AC3E}">
        <p14:creationId xmlns:p14="http://schemas.microsoft.com/office/powerpoint/2010/main" val="3231816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a:latin typeface="Tahoma" pitchFamily="34" charset="0"/>
                <a:ea typeface="SimSun" pitchFamily="2" charset="-122"/>
              </a:rPr>
              <a:t>Confidentiality</a:t>
            </a:r>
            <a:endParaRPr lang="en-US" altLang="en-US">
              <a:latin typeface="Tahoma" pitchFamily="34" charset="0"/>
              <a:ea typeface="SimSun" pitchFamily="2" charset="-122"/>
            </a:endParaRPr>
          </a:p>
        </p:txBody>
      </p:sp>
      <p:sp>
        <p:nvSpPr>
          <p:cNvPr id="10243" name="Rectangle 3"/>
          <p:cNvSpPr>
            <a:spLocks noGrp="1" noChangeArrowheads="1"/>
          </p:cNvSpPr>
          <p:nvPr>
            <p:ph type="body" idx="1"/>
          </p:nvPr>
        </p:nvSpPr>
        <p:spPr/>
        <p:txBody>
          <a:bodyPr>
            <a:normAutofit fontScale="92500" lnSpcReduction="10000"/>
          </a:bodyPr>
          <a:lstStyle/>
          <a:p>
            <a:pPr eaLnBrk="1" hangingPunct="1">
              <a:lnSpc>
                <a:spcPct val="90000"/>
              </a:lnSpc>
            </a:pPr>
            <a:r>
              <a:rPr lang="en-GB" altLang="en-US" sz="2800">
                <a:latin typeface="Tahoma" pitchFamily="34" charset="0"/>
                <a:ea typeface="SimSun" pitchFamily="2" charset="-122"/>
              </a:rPr>
              <a:t>Information regarding individuals must be treated in confidence and their identities kept out of the public domain. </a:t>
            </a:r>
          </a:p>
          <a:p>
            <a:pPr eaLnBrk="1" hangingPunct="1">
              <a:lnSpc>
                <a:spcPct val="90000"/>
              </a:lnSpc>
            </a:pPr>
            <a:r>
              <a:rPr lang="en-GB" altLang="en-US" sz="2800">
                <a:latin typeface="Tahoma" pitchFamily="34" charset="0"/>
                <a:ea typeface="SimSun" pitchFamily="2" charset="-122"/>
              </a:rPr>
              <a:t>All documentation and data should be kept within a secure environment and kept only for the duration of the research project.  </a:t>
            </a:r>
          </a:p>
          <a:p>
            <a:pPr eaLnBrk="1" hangingPunct="1">
              <a:lnSpc>
                <a:spcPct val="90000"/>
              </a:lnSpc>
            </a:pPr>
            <a:r>
              <a:rPr lang="en-GB" altLang="en-US" sz="2800">
                <a:latin typeface="Tahoma" pitchFamily="34" charset="0"/>
                <a:ea typeface="SimSun" pitchFamily="2" charset="-122"/>
              </a:rPr>
              <a:t>The publication of research material should always be conducted with respect for the confidentiality of research participants.  </a:t>
            </a:r>
          </a:p>
          <a:p>
            <a:pPr eaLnBrk="1" hangingPunct="1">
              <a:lnSpc>
                <a:spcPct val="90000"/>
              </a:lnSpc>
            </a:pPr>
            <a:r>
              <a:rPr lang="en-GB" altLang="en-US" sz="2800">
                <a:latin typeface="Tahoma" pitchFamily="34" charset="0"/>
                <a:ea typeface="SimSun" pitchFamily="2" charset="-122"/>
              </a:rPr>
              <a:t>If necessary, continued permission should be obtained.</a:t>
            </a:r>
          </a:p>
          <a:p>
            <a:pPr eaLnBrk="1" hangingPunct="1">
              <a:lnSpc>
                <a:spcPct val="90000"/>
              </a:lnSpc>
            </a:pPr>
            <a:endParaRPr lang="en-US" altLang="en-US" sz="2800"/>
          </a:p>
        </p:txBody>
      </p:sp>
    </p:spTree>
    <p:extLst>
      <p:ext uri="{BB962C8B-B14F-4D97-AF65-F5344CB8AC3E}">
        <p14:creationId xmlns:p14="http://schemas.microsoft.com/office/powerpoint/2010/main" val="1093234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US" altLang="en-US"/>
              <a:t>Deception</a:t>
            </a:r>
          </a:p>
        </p:txBody>
      </p:sp>
      <p:sp>
        <p:nvSpPr>
          <p:cNvPr id="11267" name="Rectangle 3"/>
          <p:cNvSpPr>
            <a:spLocks noGrp="1" noChangeArrowheads="1"/>
          </p:cNvSpPr>
          <p:nvPr>
            <p:ph type="body" idx="1"/>
          </p:nvPr>
        </p:nvSpPr>
        <p:spPr/>
        <p:txBody>
          <a:bodyPr/>
          <a:lstStyle/>
          <a:p>
            <a:pPr eaLnBrk="1" hangingPunct="1"/>
            <a:r>
              <a:rPr lang="en-GB" altLang="en-US">
                <a:latin typeface="Tahoma" pitchFamily="34" charset="0"/>
                <a:ea typeface="SimSun" pitchFamily="2" charset="-122"/>
              </a:rPr>
              <a:t>Researchers should be honest in their dealings with participants and deception should be avoided.  (This is disputed by researchers who wish to conduct covert projects or test attitudes that could not be tested if the nature of the study was known.)</a:t>
            </a:r>
          </a:p>
          <a:p>
            <a:pPr eaLnBrk="1" hangingPunct="1"/>
            <a:endParaRPr lang="en-US" altLang="en-US"/>
          </a:p>
        </p:txBody>
      </p:sp>
    </p:spTree>
    <p:extLst>
      <p:ext uri="{BB962C8B-B14F-4D97-AF65-F5344CB8AC3E}">
        <p14:creationId xmlns:p14="http://schemas.microsoft.com/office/powerpoint/2010/main" val="41865595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a:bodyPr>
          <a:lstStyle/>
          <a:p>
            <a:pPr eaLnBrk="1" hangingPunct="1"/>
            <a:r>
              <a:rPr lang="en-US" altLang="en-US" dirty="0"/>
              <a:t>Ethical guidelines </a:t>
            </a:r>
          </a:p>
        </p:txBody>
      </p:sp>
      <p:sp>
        <p:nvSpPr>
          <p:cNvPr id="12291" name="Rectangle 3"/>
          <p:cNvSpPr>
            <a:spLocks noGrp="1" noChangeArrowheads="1"/>
          </p:cNvSpPr>
          <p:nvPr>
            <p:ph type="body" idx="1"/>
          </p:nvPr>
        </p:nvSpPr>
        <p:spPr/>
        <p:txBody>
          <a:bodyPr/>
          <a:lstStyle/>
          <a:p>
            <a:pPr eaLnBrk="1" hangingPunct="1">
              <a:lnSpc>
                <a:spcPct val="90000"/>
              </a:lnSpc>
            </a:pPr>
            <a:r>
              <a:rPr lang="en-GB" altLang="en-US" sz="2800">
                <a:latin typeface="Tahoma" pitchFamily="34" charset="0"/>
                <a:ea typeface="SimSun" pitchFamily="2" charset="-122"/>
              </a:rPr>
              <a:t>British Sociological Association – </a:t>
            </a:r>
            <a:r>
              <a:rPr lang="en-GB" altLang="en-US" sz="2800" u="sng">
                <a:solidFill>
                  <a:srgbClr val="0000FF"/>
                </a:solidFill>
                <a:latin typeface="Tahoma" pitchFamily="34" charset="0"/>
                <a:ea typeface="SimSun" pitchFamily="2" charset="-122"/>
              </a:rPr>
              <a:t>http://www.britsoc.co.uk/media/27107/StatementofEthicalPractice.pdf</a:t>
            </a:r>
            <a:endParaRPr lang="en-GB" altLang="en-US" sz="2800">
              <a:latin typeface="Tahoma" pitchFamily="34" charset="0"/>
              <a:ea typeface="SimSun" pitchFamily="2" charset="-122"/>
            </a:endParaRPr>
          </a:p>
          <a:p>
            <a:pPr eaLnBrk="1" hangingPunct="1">
              <a:lnSpc>
                <a:spcPct val="90000"/>
              </a:lnSpc>
              <a:buFontTx/>
              <a:buNone/>
            </a:pPr>
            <a:r>
              <a:rPr lang="en-GB" altLang="en-US" sz="2800">
                <a:latin typeface="Tahoma" pitchFamily="34" charset="0"/>
                <a:ea typeface="SimSun" pitchFamily="2" charset="-122"/>
              </a:rPr>
              <a:t>	</a:t>
            </a:r>
          </a:p>
          <a:p>
            <a:pPr eaLnBrk="1" hangingPunct="1">
              <a:lnSpc>
                <a:spcPct val="90000"/>
              </a:lnSpc>
            </a:pPr>
            <a:r>
              <a:rPr lang="en-GB" altLang="en-US" sz="2800">
                <a:latin typeface="Tahoma" pitchFamily="34" charset="0"/>
                <a:ea typeface="SimSun" pitchFamily="2" charset="-122"/>
              </a:rPr>
              <a:t>Association of Social Anthropologists – </a:t>
            </a:r>
            <a:r>
              <a:rPr lang="en-GB" altLang="en-US" sz="2800" u="sng">
                <a:solidFill>
                  <a:srgbClr val="0000FF"/>
                </a:solidFill>
                <a:latin typeface="Tahoma" pitchFamily="34" charset="0"/>
                <a:ea typeface="SimSun" pitchFamily="2" charset="-122"/>
              </a:rPr>
              <a:t>http://www.theasa.org/ethics.shtml</a:t>
            </a:r>
            <a:endParaRPr lang="en-GB" altLang="en-US" sz="2800">
              <a:latin typeface="Tahoma" pitchFamily="34" charset="0"/>
              <a:ea typeface="SimSun" pitchFamily="2" charset="-122"/>
            </a:endParaRPr>
          </a:p>
          <a:p>
            <a:pPr eaLnBrk="1" hangingPunct="1">
              <a:lnSpc>
                <a:spcPct val="90000"/>
              </a:lnSpc>
            </a:pPr>
            <a:endParaRPr lang="en-GB" altLang="en-US" sz="2800">
              <a:latin typeface="Tahoma" pitchFamily="34" charset="0"/>
              <a:ea typeface="SimSun" pitchFamily="2" charset="-122"/>
            </a:endParaRPr>
          </a:p>
          <a:p>
            <a:pPr eaLnBrk="1" hangingPunct="1">
              <a:lnSpc>
                <a:spcPct val="90000"/>
              </a:lnSpc>
            </a:pPr>
            <a:endParaRPr lang="en-US" altLang="en-US" sz="2800"/>
          </a:p>
        </p:txBody>
      </p:sp>
    </p:spTree>
    <p:extLst>
      <p:ext uri="{BB962C8B-B14F-4D97-AF65-F5344CB8AC3E}">
        <p14:creationId xmlns:p14="http://schemas.microsoft.com/office/powerpoint/2010/main" val="19504442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81F67-CE19-4E7E-95AF-D817904C49C6}"/>
              </a:ext>
            </a:extLst>
          </p:cNvPr>
          <p:cNvSpPr>
            <a:spLocks noGrp="1"/>
          </p:cNvSpPr>
          <p:nvPr>
            <p:ph type="title"/>
          </p:nvPr>
        </p:nvSpPr>
        <p:spPr/>
        <p:txBody>
          <a:bodyPr/>
          <a:lstStyle/>
          <a:p>
            <a:r>
              <a:rPr lang="en-GB" dirty="0"/>
              <a:t>But ….</a:t>
            </a:r>
          </a:p>
        </p:txBody>
      </p:sp>
      <p:sp>
        <p:nvSpPr>
          <p:cNvPr id="3" name="Content Placeholder 2">
            <a:extLst>
              <a:ext uri="{FF2B5EF4-FFF2-40B4-BE49-F238E27FC236}">
                <a16:creationId xmlns:a16="http://schemas.microsoft.com/office/drawing/2014/main" id="{E1D40266-7FC3-4388-9AF3-6BFD31670EAA}"/>
              </a:ext>
            </a:extLst>
          </p:cNvPr>
          <p:cNvSpPr>
            <a:spLocks noGrp="1"/>
          </p:cNvSpPr>
          <p:nvPr>
            <p:ph idx="1"/>
          </p:nvPr>
        </p:nvSpPr>
        <p:spPr/>
        <p:txBody>
          <a:bodyPr>
            <a:normAutofit fontScale="92500" lnSpcReduction="10000"/>
          </a:bodyPr>
          <a:lstStyle/>
          <a:p>
            <a:r>
              <a:rPr lang="en-GB" dirty="0"/>
              <a:t>Ethnographic research develops often in unexpected ways</a:t>
            </a:r>
          </a:p>
          <a:p>
            <a:r>
              <a:rPr lang="en-GB" dirty="0"/>
              <a:t>Not everything can be planned </a:t>
            </a:r>
          </a:p>
          <a:p>
            <a:pPr lvl="1"/>
            <a:r>
              <a:rPr lang="en-GB" dirty="0"/>
              <a:t>For instance, a conflict can break out in the research location -&gt; researcher is at risk </a:t>
            </a:r>
          </a:p>
          <a:p>
            <a:pPr lvl="1"/>
            <a:r>
              <a:rPr lang="en-GB" dirty="0"/>
              <a:t>During the research (or during an interview) the researcher finds something out not in relation to the research but harmful -&gt; someone else is at risk </a:t>
            </a:r>
          </a:p>
          <a:p>
            <a:pPr marL="457200" lvl="1" indent="0">
              <a:buNone/>
            </a:pPr>
            <a:endParaRPr lang="en-GB" dirty="0"/>
          </a:p>
        </p:txBody>
      </p:sp>
    </p:spTree>
    <p:extLst>
      <p:ext uri="{BB962C8B-B14F-4D97-AF65-F5344CB8AC3E}">
        <p14:creationId xmlns:p14="http://schemas.microsoft.com/office/powerpoint/2010/main" val="7999368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C4534-EE21-4E64-AA91-2C9DE9888910}"/>
              </a:ext>
            </a:extLst>
          </p:cNvPr>
          <p:cNvSpPr>
            <a:spLocks noGrp="1"/>
          </p:cNvSpPr>
          <p:nvPr>
            <p:ph type="title"/>
          </p:nvPr>
        </p:nvSpPr>
        <p:spPr/>
        <p:txBody>
          <a:bodyPr/>
          <a:lstStyle/>
          <a:p>
            <a:r>
              <a:rPr lang="en-GB" dirty="0"/>
              <a:t>Levinson even argues that</a:t>
            </a:r>
          </a:p>
        </p:txBody>
      </p:sp>
      <p:sp>
        <p:nvSpPr>
          <p:cNvPr id="3" name="Content Placeholder 2">
            <a:extLst>
              <a:ext uri="{FF2B5EF4-FFF2-40B4-BE49-F238E27FC236}">
                <a16:creationId xmlns:a16="http://schemas.microsoft.com/office/drawing/2014/main" id="{315B233A-15A8-414D-9E4C-BB40C1DC37B3}"/>
              </a:ext>
            </a:extLst>
          </p:cNvPr>
          <p:cNvSpPr>
            <a:spLocks noGrp="1"/>
          </p:cNvSpPr>
          <p:nvPr>
            <p:ph idx="1"/>
          </p:nvPr>
        </p:nvSpPr>
        <p:spPr/>
        <p:txBody>
          <a:bodyPr/>
          <a:lstStyle/>
          <a:p>
            <a:r>
              <a:rPr lang="en-GB" dirty="0"/>
              <a:t>“….audit systems constructed to cover ethical issues are unlikely to amount to any more than window dressing.” (p. 205)</a:t>
            </a:r>
          </a:p>
        </p:txBody>
      </p:sp>
    </p:spTree>
    <p:extLst>
      <p:ext uri="{BB962C8B-B14F-4D97-AF65-F5344CB8AC3E}">
        <p14:creationId xmlns:p14="http://schemas.microsoft.com/office/powerpoint/2010/main" val="816869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84810-C8B5-47C0-85C4-A68AA343FF33}"/>
              </a:ext>
            </a:extLst>
          </p:cNvPr>
          <p:cNvSpPr>
            <a:spLocks noGrp="1"/>
          </p:cNvSpPr>
          <p:nvPr>
            <p:ph type="title"/>
          </p:nvPr>
        </p:nvSpPr>
        <p:spPr/>
        <p:txBody>
          <a:bodyPr/>
          <a:lstStyle/>
          <a:p>
            <a:r>
              <a:rPr lang="en-GB" dirty="0"/>
              <a:t>Levinson’s example  </a:t>
            </a:r>
          </a:p>
        </p:txBody>
      </p:sp>
      <p:sp>
        <p:nvSpPr>
          <p:cNvPr id="3" name="Content Placeholder 2">
            <a:extLst>
              <a:ext uri="{FF2B5EF4-FFF2-40B4-BE49-F238E27FC236}">
                <a16:creationId xmlns:a16="http://schemas.microsoft.com/office/drawing/2014/main" id="{F78B2606-E5F2-4B09-9CFD-F8558CAC38EF}"/>
              </a:ext>
            </a:extLst>
          </p:cNvPr>
          <p:cNvSpPr>
            <a:spLocks noGrp="1"/>
          </p:cNvSpPr>
          <p:nvPr>
            <p:ph idx="1"/>
          </p:nvPr>
        </p:nvSpPr>
        <p:spPr/>
        <p:txBody>
          <a:bodyPr/>
          <a:lstStyle/>
          <a:p>
            <a:r>
              <a:rPr lang="en-GB" dirty="0"/>
              <a:t>research with Gypsy communities</a:t>
            </a:r>
          </a:p>
          <a:p>
            <a:pPr lvl="1"/>
            <a:r>
              <a:rPr lang="en-GB" dirty="0"/>
              <a:t>-&gt; different communities, different perspectives </a:t>
            </a:r>
          </a:p>
          <a:p>
            <a:r>
              <a:rPr lang="en-GB" dirty="0"/>
              <a:t>= marginalised, secretive communities</a:t>
            </a:r>
          </a:p>
          <a:p>
            <a:r>
              <a:rPr lang="en-GB" dirty="0"/>
              <a:t>“Each research environment produced its own dynamics.” (p. 196)</a:t>
            </a:r>
          </a:p>
        </p:txBody>
      </p:sp>
    </p:spTree>
    <p:extLst>
      <p:ext uri="{BB962C8B-B14F-4D97-AF65-F5344CB8AC3E}">
        <p14:creationId xmlns:p14="http://schemas.microsoft.com/office/powerpoint/2010/main" val="10220048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BB0CD-1426-4ED1-B1AC-94BE26550D3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DD9A89B-5188-4FA0-B848-6C24E55F5332}"/>
              </a:ext>
            </a:extLst>
          </p:cNvPr>
          <p:cNvSpPr>
            <a:spLocks noGrp="1"/>
          </p:cNvSpPr>
          <p:nvPr>
            <p:ph idx="1"/>
          </p:nvPr>
        </p:nvSpPr>
        <p:spPr/>
        <p:txBody>
          <a:bodyPr/>
          <a:lstStyle/>
          <a:p>
            <a:r>
              <a:rPr lang="en-GB" dirty="0"/>
              <a:t>Initial approach shaped by conventional perceptions of sponsors and gatekeepers</a:t>
            </a:r>
          </a:p>
          <a:p>
            <a:r>
              <a:rPr lang="en-GB" dirty="0"/>
              <a:t>Treated with suspicion </a:t>
            </a:r>
          </a:p>
          <a:p>
            <a:r>
              <a:rPr lang="en-GB" dirty="0"/>
              <a:t>“… what seemed acceptable one day was evidently not the next.” (p. 197)</a:t>
            </a:r>
          </a:p>
          <a:p>
            <a:r>
              <a:rPr lang="en-GB" dirty="0"/>
              <a:t>-&gt; question of power relationships </a:t>
            </a:r>
          </a:p>
          <a:p>
            <a:endParaRPr lang="en-GB" dirty="0"/>
          </a:p>
        </p:txBody>
      </p:sp>
    </p:spTree>
    <p:extLst>
      <p:ext uri="{BB962C8B-B14F-4D97-AF65-F5344CB8AC3E}">
        <p14:creationId xmlns:p14="http://schemas.microsoft.com/office/powerpoint/2010/main" val="13709834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4C2AE-3F22-43F4-A7B8-F136017F502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FFBD54D-1834-4F35-9141-C770FD7976D8}"/>
              </a:ext>
            </a:extLst>
          </p:cNvPr>
          <p:cNvSpPr>
            <a:spLocks noGrp="1"/>
          </p:cNvSpPr>
          <p:nvPr>
            <p:ph idx="1"/>
          </p:nvPr>
        </p:nvSpPr>
        <p:spPr/>
        <p:txBody>
          <a:bodyPr/>
          <a:lstStyle/>
          <a:p>
            <a:r>
              <a:rPr lang="en-GB" dirty="0"/>
              <a:t>“In effect, the unpredictability of a project, the cause of ethical concerns, is also a strength.” (p. 198)</a:t>
            </a:r>
          </a:p>
        </p:txBody>
      </p:sp>
    </p:spTree>
    <p:extLst>
      <p:ext uri="{BB962C8B-B14F-4D97-AF65-F5344CB8AC3E}">
        <p14:creationId xmlns:p14="http://schemas.microsoft.com/office/powerpoint/2010/main" val="1365102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AAE4D-0592-4712-BE96-9B6CDC6A6800}"/>
              </a:ext>
            </a:extLst>
          </p:cNvPr>
          <p:cNvSpPr>
            <a:spLocks noGrp="1"/>
          </p:cNvSpPr>
          <p:nvPr>
            <p:ph type="title"/>
          </p:nvPr>
        </p:nvSpPr>
        <p:spPr/>
        <p:txBody>
          <a:bodyPr/>
          <a:lstStyle/>
          <a:p>
            <a:r>
              <a:rPr lang="en-GB" dirty="0"/>
              <a:t>Competing agendas </a:t>
            </a:r>
          </a:p>
        </p:txBody>
      </p:sp>
      <p:sp>
        <p:nvSpPr>
          <p:cNvPr id="3" name="Content Placeholder 2">
            <a:extLst>
              <a:ext uri="{FF2B5EF4-FFF2-40B4-BE49-F238E27FC236}">
                <a16:creationId xmlns:a16="http://schemas.microsoft.com/office/drawing/2014/main" id="{F72844B0-67AD-4944-B2A0-EB76B96BA2CE}"/>
              </a:ext>
            </a:extLst>
          </p:cNvPr>
          <p:cNvSpPr>
            <a:spLocks noGrp="1"/>
          </p:cNvSpPr>
          <p:nvPr>
            <p:ph idx="1"/>
          </p:nvPr>
        </p:nvSpPr>
        <p:spPr/>
        <p:txBody>
          <a:bodyPr>
            <a:normAutofit lnSpcReduction="10000"/>
          </a:bodyPr>
          <a:lstStyle/>
          <a:p>
            <a:r>
              <a:rPr lang="en-GB" dirty="0"/>
              <a:t>“What is the ethical position when the interests of certain members of the group under study conflict with those of others?” (p. 202)</a:t>
            </a:r>
          </a:p>
          <a:p>
            <a:r>
              <a:rPr lang="en-GB" dirty="0"/>
              <a:t>-&gt; giving priority to some disempowered others</a:t>
            </a:r>
          </a:p>
          <a:p>
            <a:r>
              <a:rPr lang="en-GB" dirty="0"/>
              <a:t>-&gt; important to acknowledge diversity  of research group </a:t>
            </a:r>
          </a:p>
        </p:txBody>
      </p:sp>
    </p:spTree>
    <p:extLst>
      <p:ext uri="{BB962C8B-B14F-4D97-AF65-F5344CB8AC3E}">
        <p14:creationId xmlns:p14="http://schemas.microsoft.com/office/powerpoint/2010/main" val="7695534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EB649-F764-403A-9767-7965AA16CF1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D8367CB-D0D3-4ECD-AC44-CB7CCDA68FE8}"/>
              </a:ext>
            </a:extLst>
          </p:cNvPr>
          <p:cNvSpPr>
            <a:spLocks noGrp="1"/>
          </p:cNvSpPr>
          <p:nvPr>
            <p:ph idx="1"/>
          </p:nvPr>
        </p:nvSpPr>
        <p:spPr/>
        <p:txBody>
          <a:bodyPr/>
          <a:lstStyle/>
          <a:p>
            <a:r>
              <a:rPr lang="en-GB" dirty="0"/>
              <a:t>“It may be helpful for researchers to remember the opposite when dealing with human communities; groups are actually made up of individuals, and the interests of the group do not necessarily converge with those of the individuals that constitute it.”(p. </a:t>
            </a:r>
            <a:r>
              <a:rPr lang="en-GB"/>
              <a:t>205)</a:t>
            </a:r>
            <a:endParaRPr lang="en-GB" dirty="0"/>
          </a:p>
        </p:txBody>
      </p:sp>
    </p:spTree>
    <p:extLst>
      <p:ext uri="{BB962C8B-B14F-4D97-AF65-F5344CB8AC3E}">
        <p14:creationId xmlns:p14="http://schemas.microsoft.com/office/powerpoint/2010/main" val="263565753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1270</TotalTime>
  <Words>858</Words>
  <Application>Microsoft Office PowerPoint</Application>
  <PresentationFormat>On-screen Show (4:3)</PresentationFormat>
  <Paragraphs>86</Paragraphs>
  <Slides>22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Myriad Pro</vt:lpstr>
      <vt:lpstr>Tahoma</vt:lpstr>
      <vt:lpstr>20140311PresentationUWTSDTemplate</vt:lpstr>
      <vt:lpstr>Theory, Methods and Practice: Critical Perspectives in Anthropology</vt:lpstr>
      <vt:lpstr>Ethical dilemmas in Fieldwork </vt:lpstr>
      <vt:lpstr>General guidelines </vt:lpstr>
      <vt:lpstr>The researcher’s responsibilities</vt:lpstr>
      <vt:lpstr>Ethical issues in fieldwork </vt:lpstr>
      <vt:lpstr>General Ethical Implications </vt:lpstr>
      <vt:lpstr>Research ethics </vt:lpstr>
      <vt:lpstr>Harm to participants</vt:lpstr>
      <vt:lpstr>Informed consent</vt:lpstr>
      <vt:lpstr>Information to be provided to participants include:</vt:lpstr>
      <vt:lpstr>Informed consent</vt:lpstr>
      <vt:lpstr>Invasion of privacy</vt:lpstr>
      <vt:lpstr>Confidentiality</vt:lpstr>
      <vt:lpstr>Deception</vt:lpstr>
      <vt:lpstr>Ethical guidelines </vt:lpstr>
      <vt:lpstr>But ….</vt:lpstr>
      <vt:lpstr>Levinson even argues that</vt:lpstr>
      <vt:lpstr>Levinson’s example  </vt:lpstr>
      <vt:lpstr>PowerPoint Presentation</vt:lpstr>
      <vt:lpstr>PowerPoint Presentation</vt:lpstr>
      <vt:lpstr>Competing agendas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175</cp:revision>
  <cp:lastPrinted>2017-03-06T16:11:16Z</cp:lastPrinted>
  <dcterms:created xsi:type="dcterms:W3CDTF">2015-04-14T15:21:28Z</dcterms:created>
  <dcterms:modified xsi:type="dcterms:W3CDTF">2019-08-23T14:02:34Z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