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8" r:id="rId2"/>
    <p:sldId id="264" r:id="rId3"/>
    <p:sldId id="280" r:id="rId4"/>
    <p:sldId id="279" r:id="rId5"/>
    <p:sldId id="271" r:id="rId6"/>
    <p:sldId id="265" r:id="rId7"/>
    <p:sldId id="267" r:id="rId8"/>
    <p:sldId id="269" r:id="rId9"/>
    <p:sldId id="268" r:id="rId10"/>
    <p:sldId id="257" r:id="rId11"/>
    <p:sldId id="273" r:id="rId12"/>
    <p:sldId id="262" r:id="rId13"/>
    <p:sldId id="260" r:id="rId14"/>
    <p:sldId id="261" r:id="rId15"/>
    <p:sldId id="266" r:id="rId16"/>
    <p:sldId id="278" r:id="rId17"/>
    <p:sldId id="274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7551" autoAdjust="0"/>
  </p:normalViewPr>
  <p:slideViewPr>
    <p:cSldViewPr snapToGrid="0">
      <p:cViewPr varScale="1">
        <p:scale>
          <a:sx n="56" d="100"/>
          <a:sy n="56" d="100"/>
        </p:scale>
        <p:origin x="12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26F6-07D2-467C-BA92-DCAABA8C7B1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C0EA5-41A9-4979-94C9-C7EB88B6CF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570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142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49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75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538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67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380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013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85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843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2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18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9167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C0EA5-41A9-4979-94C9-C7EB88B6CF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711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CF654-6410-42FF-B3E7-48FBE2FB4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22CD6C-5A70-4518-9C8B-92EDC1EE81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575FE-9E98-435E-938D-970879DCC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51C78-7CF9-41A5-A072-E4280269E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E8309-021A-4E05-98BF-854405D1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339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906FA-CE2B-4AD1-B994-092CF391B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0BC7E-401C-4FE0-95AD-1CE922825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0A2BF-F902-4721-AEC1-4BAC117E1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18B4B-4EBC-457F-890B-1673FE42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E17C9-6104-4716-9E3C-CF5C1081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58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889BF-CA84-4E42-8CDB-D347DFB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7B5E48-39CC-4FDC-8E3D-DB456B493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C33DE-671F-4159-8615-7E5A22C6C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F0CAE1-E01A-441D-B084-B0F314972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366BB-B75D-4744-849C-667742792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649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58F9C-57CE-431C-950E-14BB50655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CA808-4414-4090-A878-2B296C84A2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753281-771F-4DC4-91E2-32BA746F81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CD3AE-363A-44FF-B9EE-6C953EDB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32B5B3-AB05-41DE-9EEB-650B6B1E6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71C05-A0E6-467F-89A8-B13E9776A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407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CC2E9-F536-45F9-A033-9C6860729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66CF8C-1D31-47FB-9558-D73328149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FB84C-48F5-41BB-B418-226F192DC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7FC00F-0BB1-43F7-8B94-3EEB79E5D5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E14281-A8D8-4EE8-97BC-09910B09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BC840B-E2FD-49D8-A112-C75F5799E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D61196-38B5-4B6B-BFF0-37E0AD88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2FC65-23D7-4B5D-9A88-56589EF4C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327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73FB4-88FE-4DD8-BDDC-F0D63C71E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8110F3-8E1C-4BCE-88FA-13AAE6815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D5E2E7-C2F6-4EF8-BCAA-EE1DF86D6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0F9992-A781-480A-9193-448EF8468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75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069209-C9D7-4C0E-B4E2-968100124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7E0D4E-73B6-4151-B5B1-9D37DDB6E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0BDC04-5F49-4646-B87C-538848D4B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868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5EA09-1B4A-4D59-8D60-19118C01F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E5B90-9AEB-4B74-A27C-3A7837782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E364B7-7E26-410E-807A-90988937A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A7E75-91BF-4957-8375-188A9B1E2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525447-37BA-48D1-BC05-FB053AB0C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E9E949-B4CE-4838-8D40-F9EE73EAA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13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C843B-44F6-492C-B663-B59DFF689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0F14AA-7768-416A-9267-0CE331D1CA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8E6FDF-9C2F-4C21-B382-105BE6E612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6D16DE-C9A9-4319-9246-00ABAF967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162C68-4F92-45C5-B1D4-8D10EDC43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FFBD99-1510-403F-BEDC-378703C05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7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87E5F-8F0F-4859-B986-287A75C31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5B59B9-55AF-4D40-8D53-3A097DE62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6FE95-157D-4C6A-A27D-4D2D82A8A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DD953-29F3-4B0E-9396-89E792886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F0C2F-CF13-4FBE-B11C-85FBD00A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007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772AF2-C557-425B-98C7-E52C01A49C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25323F-4D4A-433B-8870-3A53EE07F7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BA194-5CEE-4A96-BEAD-C34EA19F7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CC01B-FDDB-4486-B36A-44569BBB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77600-02F8-44A8-BA62-8600C1C25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6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5E84EE-B978-45DD-BA5E-0FF193236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999A9-EF14-4C5E-A4F2-1E20F3019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949350-591D-4C7C-BCB8-B10F07BFDA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2F86E-80E3-4F63-B1E4-F66A63724E5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D4830-14C2-4271-AD70-A04D1F87C2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98EFF-1AED-4AB8-AB84-2E2714596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3C432-BFB8-45C9-8815-B9724D853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862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lpinghandshomecare.co.uk/blog/person-centredness-and-person-centred-practice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ov.wales/sites/default/files/publications/2019-06/social-services-and-well-being-wales-act-easy-read.pdf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s://assets.publishing.service.gov.uk/government/uploads/system/uploads/attachment_data/file/711097/guide-to-the-general-data-protection-regulation-gdpr-1-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marthenshirepeoplefirst.co.uk/page3.htm" TargetMode="External"/><Relationship Id="rId2" Type="http://schemas.openxmlformats.org/officeDocument/2006/relationships/hyperlink" Target="https://i1.wp.com/qualityadvocacy.org.uk/wp-content/uploads/2018/05/Website-Logo.png?fit=181%2C151&amp;ssl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lipart-library.com/stopwatch-picture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ov.wales/sites/default/files/publications/2019-06/social-services-and-well-being-wales-act-easy-read.pdf" TargetMode="External"/><Relationship Id="rId2" Type="http://schemas.openxmlformats.org/officeDocument/2006/relationships/hyperlink" Target="http://www.georgejulian.co.uk/2013/01/22/social-media-and-citizen-engagemen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government/publications/the-health-and-social-care-act-2008-code-of-practice-on-the-prevention-and-control-of-infections-and-related-guidance" TargetMode="External"/><Relationship Id="rId4" Type="http://schemas.openxmlformats.org/officeDocument/2006/relationships/hyperlink" Target="https://assets.publishing.service.gov.uk/government/uploads/system/uploads/attachment_data/file/931636/How_to_work_safely_in_domiciliary_care_v7_2_11_2020.pd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lpinghandshomecare.co.uk/home-care-services/domiciliary-care/#:~:text=Domiciliary%20care%20is%20provided%20to,independence%20and%20quality%20of%20life.&amp;text=Helping%20to%20mobilise%20in%20and%20around%20the%20home" TargetMode="External"/><Relationship Id="rId2" Type="http://schemas.openxmlformats.org/officeDocument/2006/relationships/hyperlink" Target="https://www.helpinghandshomecare.co.uk/blog/person-centredness-and-person-centred-practic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ssets.publishing.service.gov.uk/government/uploads/system/uploads/attachment_data/file/711097/guide-to-the-general-data-protection-regulation-gdpr-1-0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arkallenassets.blob.core.windows.net/communitycare/2019/06/Blog-1-recruiters-in-care-Image.png" TargetMode="External"/><Relationship Id="rId2" Type="http://schemas.openxmlformats.org/officeDocument/2006/relationships/hyperlink" Target="https://martechtoday.com/library/gd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cademicresearchbureau.com/wp-content/uploads/2019/04/Person_Centred_Practice_in_Nursing_and_Health_Care.pdf#page=53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nd.org.uk/information-support/guides-to-support-and-services/advocacy/types-of-advocacy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definition-of-disability-under-equality-act-201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url?sa=i&amp;url=https%3A%2F%2Fwww.freshthinking.uhmb.nhs.uk%2Fequality-diversity-and-human-rights-week%2F&amp;psig=AOvVaw1ADsd-fU89mNNnWgPdV4uY&amp;ust=1609782556653000&amp;source=images&amp;cd=vfe&amp;ved=0CAMQjB1qFwoTCND7nLmpgO4CFQAAAAAdAAAAABA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1CF9C8-4FF6-4FCE-80F5-B673CE73FF94}"/>
              </a:ext>
            </a:extLst>
          </p:cNvPr>
          <p:cNvSpPr/>
          <p:nvPr/>
        </p:nvSpPr>
        <p:spPr>
          <a:xfrm>
            <a:off x="718457" y="538843"/>
            <a:ext cx="10580914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Advocacy</a:t>
            </a:r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</a:t>
            </a:r>
            <a:endParaRPr lang="en-US" sz="7200" b="1" cap="none" spc="0" dirty="0">
              <a:ln w="9525">
                <a:solidFill>
                  <a:prstClr val="white"/>
                </a:solidFill>
                <a:prstDash val="solid"/>
              </a:ln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and</a:t>
            </a:r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</a:t>
            </a:r>
            <a:endParaRPr lang="en-US" sz="7200" b="1" cap="none" spc="0" dirty="0">
              <a:ln w="9525">
                <a:solidFill>
                  <a:prstClr val="white"/>
                </a:solidFill>
                <a:prstDash val="solid"/>
              </a:ln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72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Person-Centered</a:t>
            </a:r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</a:t>
            </a:r>
            <a:endParaRPr lang="en-US" sz="7200" b="1" cap="none" spc="0">
              <a:ln w="9525">
                <a:solidFill>
                  <a:prstClr val="white"/>
                </a:solidFill>
                <a:prstDash val="solid"/>
              </a:ln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Practice</a:t>
            </a:r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</a:t>
            </a:r>
            <a:endParaRPr lang="en-US" sz="7200" b="1" cap="none" spc="0" dirty="0">
              <a:ln w="9525">
                <a:solidFill>
                  <a:prstClr val="white"/>
                </a:solidFill>
                <a:prstDash val="solid"/>
              </a:ln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745397-3316-4D51-8203-E8B65425CAB2}"/>
              </a:ext>
            </a:extLst>
          </p:cNvPr>
          <p:cNvSpPr txBox="1"/>
          <p:nvPr/>
        </p:nvSpPr>
        <p:spPr>
          <a:xfrm>
            <a:off x="8153400" y="5395827"/>
            <a:ext cx="3750130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/>
          </a:p>
          <a:p>
            <a:r>
              <a:rPr lang="en-GB" sz="2800" dirty="0"/>
              <a:t>Toni </a:t>
            </a:r>
            <a:r>
              <a:rPr lang="en-GB" sz="2800" dirty="0" err="1"/>
              <a:t>Simlett</a:t>
            </a:r>
            <a:endParaRPr lang="en-GB" sz="2800" dirty="0" err="1">
              <a:cs typeface="Calibri"/>
            </a:endParaRPr>
          </a:p>
          <a:p>
            <a:r>
              <a:rPr lang="en-GB" sz="2800" dirty="0"/>
              <a:t>1807466</a:t>
            </a:r>
          </a:p>
        </p:txBody>
      </p:sp>
    </p:spTree>
    <p:extLst>
      <p:ext uri="{BB962C8B-B14F-4D97-AF65-F5344CB8AC3E}">
        <p14:creationId xmlns:p14="http://schemas.microsoft.com/office/powerpoint/2010/main" val="4064436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BF5E9-4D5D-4CED-BEA0-465E8670D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354" y="1235034"/>
            <a:ext cx="11072446" cy="540359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Person - Centred approaches in socially inclusive practice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Ideology relating to Advocacy, being a person centred practice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Different types of Advocacy with PCP in mind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Applications of different types of Advocacy and different types of service settings with different client groups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Advocacy with vulnerable adults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249076-C432-4CA1-9B18-A4B569243FA6}"/>
              </a:ext>
            </a:extLst>
          </p:cNvPr>
          <p:cNvSpPr/>
          <p:nvPr/>
        </p:nvSpPr>
        <p:spPr>
          <a:xfrm>
            <a:off x="967155" y="219372"/>
            <a:ext cx="2198294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cs typeface="Calibri"/>
              </a:rPr>
              <a:t>Contents</a:t>
            </a:r>
            <a:endParaRPr lang="en-US" sz="60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9970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A92B0-CC29-45E7-9744-5ACE8D388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2750" y="989029"/>
            <a:ext cx="10515600" cy="1849421"/>
          </a:xfrm>
        </p:spPr>
        <p:txBody>
          <a:bodyPr/>
          <a:lstStyle/>
          <a:p>
            <a:r>
              <a:rPr lang="en-GB" b="1" dirty="0"/>
              <a:t>What is person </a:t>
            </a:r>
            <a:br>
              <a:rPr lang="en-GB" b="1" dirty="0"/>
            </a:br>
            <a:r>
              <a:rPr lang="en-GB" b="1" dirty="0"/>
              <a:t>centred Practice?</a:t>
            </a:r>
          </a:p>
        </p:txBody>
      </p:sp>
      <p:pic>
        <p:nvPicPr>
          <p:cNvPr id="4" name="Content Placeholder 3">
            <a:hlinkClick r:id="rId3"/>
            <a:extLst>
              <a:ext uri="{FF2B5EF4-FFF2-40B4-BE49-F238E27FC236}">
                <a16:creationId xmlns:a16="http://schemas.microsoft.com/office/drawing/2014/main" id="{943D8433-67D6-4577-AE4D-ADFB0BB8F6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4479" y="133351"/>
            <a:ext cx="6618271" cy="6724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FDE64E-A26A-4E1C-8C54-4E2E623E7266}"/>
              </a:ext>
            </a:extLst>
          </p:cNvPr>
          <p:cNvSpPr txBox="1"/>
          <p:nvPr/>
        </p:nvSpPr>
        <p:spPr>
          <a:xfrm>
            <a:off x="6496050" y="5543550"/>
            <a:ext cx="4171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Helpinghands</a:t>
            </a:r>
            <a:r>
              <a:rPr lang="en-GB" dirty="0"/>
              <a:t> Home Care (2020)</a:t>
            </a:r>
          </a:p>
        </p:txBody>
      </p:sp>
    </p:spTree>
    <p:extLst>
      <p:ext uri="{BB962C8B-B14F-4D97-AF65-F5344CB8AC3E}">
        <p14:creationId xmlns:p14="http://schemas.microsoft.com/office/powerpoint/2010/main" val="2659881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7E02D0C-F42B-4AE3-BAEB-8575B05E1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30331" y="2391872"/>
            <a:ext cx="4557346" cy="28403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2C4447-D113-45E3-BBD0-AE9DB47E4D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48949"/>
            <a:ext cx="3792041" cy="39261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FEE34D-FFCF-4791-BFB2-F9865EDD3D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9980" y="2391872"/>
            <a:ext cx="3268478" cy="33893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269BF1E-5AA2-49B2-9228-62209578C78E}"/>
              </a:ext>
            </a:extLst>
          </p:cNvPr>
          <p:cNvSpPr txBox="1"/>
          <p:nvPr/>
        </p:nvSpPr>
        <p:spPr>
          <a:xfrm>
            <a:off x="8019769" y="5606966"/>
            <a:ext cx="406790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(Community care.co.uk (March 2020)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353FC052-A599-4631-AA10-74DBCB845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6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</a:t>
            </a:r>
            <a:r>
              <a:rPr lang="en-US" sz="6000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Health and Social Care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EA841-1668-49E5-BD83-7FFBD50DCA95}"/>
              </a:ext>
            </a:extLst>
          </p:cNvPr>
          <p:cNvSpPr txBox="1"/>
          <p:nvPr/>
        </p:nvSpPr>
        <p:spPr>
          <a:xfrm>
            <a:off x="4580626" y="581707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(Clipart-library.com(N/D)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10B4F2-AF4D-45D1-8025-80024A830CD4}"/>
              </a:ext>
            </a:extLst>
          </p:cNvPr>
          <p:cNvSpPr txBox="1"/>
          <p:nvPr/>
        </p:nvSpPr>
        <p:spPr>
          <a:xfrm>
            <a:off x="309653" y="581618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(Image 1:Jones L (May 2015) </a:t>
            </a:r>
          </a:p>
        </p:txBody>
      </p:sp>
    </p:spTree>
    <p:extLst>
      <p:ext uri="{BB962C8B-B14F-4D97-AF65-F5344CB8AC3E}">
        <p14:creationId xmlns:p14="http://schemas.microsoft.com/office/powerpoint/2010/main" val="267194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9610A8-0584-4E95-8415-9CA38B4EA62F}"/>
              </a:ext>
            </a:extLst>
          </p:cNvPr>
          <p:cNvSpPr txBox="1"/>
          <p:nvPr/>
        </p:nvSpPr>
        <p:spPr>
          <a:xfrm>
            <a:off x="1847476" y="2171551"/>
            <a:ext cx="9179169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n-GB" sz="4800"/>
              <a:t>‘…… taking action to support people to say what they want, secure their rights, purse their interests and obtain services they need’ </a:t>
            </a:r>
            <a:endParaRPr lang="en-GB" sz="480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028AFA-5B63-410A-849B-C243AF48B86F}"/>
              </a:ext>
            </a:extLst>
          </p:cNvPr>
          <p:cNvSpPr txBox="1"/>
          <p:nvPr/>
        </p:nvSpPr>
        <p:spPr>
          <a:xfrm>
            <a:off x="5934808" y="5732585"/>
            <a:ext cx="6049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(National Development Team for Inclusion, May 2018)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C85374-9F09-4B95-B09F-1BA9EBBDC4E7}"/>
              </a:ext>
            </a:extLst>
          </p:cNvPr>
          <p:cNvSpPr txBox="1"/>
          <p:nvPr/>
        </p:nvSpPr>
        <p:spPr>
          <a:xfrm>
            <a:off x="1883044" y="714214"/>
            <a:ext cx="902001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>
                <a:cs typeface="Calibri"/>
              </a:rPr>
              <a:t>What is Advocacy?</a:t>
            </a:r>
          </a:p>
        </p:txBody>
      </p:sp>
    </p:spTree>
    <p:extLst>
      <p:ext uri="{BB962C8B-B14F-4D97-AF65-F5344CB8AC3E}">
        <p14:creationId xmlns:p14="http://schemas.microsoft.com/office/powerpoint/2010/main" val="2277067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87960FE-94B1-4E3F-A035-B728B3210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11539256">
            <a:off x="3778992" y="4211494"/>
            <a:ext cx="834839" cy="1065608"/>
          </a:xfrm>
          <a:prstGeom prst="rect">
            <a:avLst/>
          </a:prstGeom>
        </p:spPr>
      </p:pic>
      <p:sp>
        <p:nvSpPr>
          <p:cNvPr id="7" name="Arrow: Up 6">
            <a:extLst>
              <a:ext uri="{FF2B5EF4-FFF2-40B4-BE49-F238E27FC236}">
                <a16:creationId xmlns:a16="http://schemas.microsoft.com/office/drawing/2014/main" id="{EFCCF4DC-8334-41F8-A69E-446414430375}"/>
              </a:ext>
            </a:extLst>
          </p:cNvPr>
          <p:cNvSpPr/>
          <p:nvPr/>
        </p:nvSpPr>
        <p:spPr>
          <a:xfrm rot="7596439">
            <a:off x="7740294" y="4495367"/>
            <a:ext cx="467047" cy="10311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074EE4A-26F2-4230-A3AB-24DAF5CE7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900040">
            <a:off x="3377296" y="1975228"/>
            <a:ext cx="851732" cy="10871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316872-6037-41FF-9694-A8BBC06D9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0089">
            <a:off x="7444038" y="1996703"/>
            <a:ext cx="749873" cy="9571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B39CB50-3D2F-4EEE-8268-624E623019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9222">
            <a:off x="6725277" y="1262605"/>
            <a:ext cx="749873" cy="9571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DCE1D4-E54B-47C4-AF83-E773A5637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14882">
            <a:off x="3425332" y="3044506"/>
            <a:ext cx="749873" cy="9571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47DA2D5-BAA5-4C0B-B45F-E1B956D92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888">
            <a:off x="7848760" y="3182393"/>
            <a:ext cx="749873" cy="9571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B7E85E3-F201-4B13-BACC-48D083582E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59330">
            <a:off x="5802127" y="4766776"/>
            <a:ext cx="768135" cy="9804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9E47239-C8E4-44E2-B7F7-1B16C800E360}"/>
              </a:ext>
            </a:extLst>
          </p:cNvPr>
          <p:cNvSpPr/>
          <p:nvPr/>
        </p:nvSpPr>
        <p:spPr>
          <a:xfrm>
            <a:off x="7765424" y="234747"/>
            <a:ext cx="235032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CLARITY </a:t>
            </a:r>
          </a:p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 PURPOSE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7EC9904-48C0-48E5-8ADF-1B94E2FE434A}"/>
              </a:ext>
            </a:extLst>
          </p:cNvPr>
          <p:cNvSpPr/>
          <p:nvPr/>
        </p:nvSpPr>
        <p:spPr>
          <a:xfrm>
            <a:off x="8653323" y="1948731"/>
            <a:ext cx="28600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INDEPENDENCE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F3A6A39-1F2B-4A30-95A4-A51DF85A868B}"/>
              </a:ext>
            </a:extLst>
          </p:cNvPr>
          <p:cNvSpPr/>
          <p:nvPr/>
        </p:nvSpPr>
        <p:spPr>
          <a:xfrm>
            <a:off x="8670066" y="3368582"/>
            <a:ext cx="32353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CONFIDENTIALITY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F79752-8550-4F0C-A3CA-80809DBF4392}"/>
              </a:ext>
            </a:extLst>
          </p:cNvPr>
          <p:cNvSpPr/>
          <p:nvPr/>
        </p:nvSpPr>
        <p:spPr>
          <a:xfrm>
            <a:off x="8365043" y="5116996"/>
            <a:ext cx="22965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PERSON LED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9AE914-AB3E-473C-8856-99E5CB0A2121}"/>
              </a:ext>
            </a:extLst>
          </p:cNvPr>
          <p:cNvSpPr/>
          <p:nvPr/>
        </p:nvSpPr>
        <p:spPr>
          <a:xfrm>
            <a:off x="4648974" y="5723333"/>
            <a:ext cx="30714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EMPOWERMENT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8084018-A613-40A0-9BEE-6EF2148B5DFA}"/>
              </a:ext>
            </a:extLst>
          </p:cNvPr>
          <p:cNvSpPr/>
          <p:nvPr/>
        </p:nvSpPr>
        <p:spPr>
          <a:xfrm>
            <a:off x="758606" y="5254012"/>
            <a:ext cx="40947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EQUALITY &amp; DIVERSITY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622757A-6BB5-4AFA-9A28-3BF351A415C2}"/>
              </a:ext>
            </a:extLst>
          </p:cNvPr>
          <p:cNvSpPr/>
          <p:nvPr/>
        </p:nvSpPr>
        <p:spPr>
          <a:xfrm>
            <a:off x="563297" y="3342829"/>
            <a:ext cx="254204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ACCESSIBILITY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C057541-D5EE-4ECE-B1A2-BE10D6FEED43}"/>
              </a:ext>
            </a:extLst>
          </p:cNvPr>
          <p:cNvSpPr/>
          <p:nvPr/>
        </p:nvSpPr>
        <p:spPr>
          <a:xfrm>
            <a:off x="158719" y="1778657"/>
            <a:ext cx="30650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ACCOUNTABILITY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0A4AD9BE-3D83-4097-8C6D-45E27125D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58940">
            <a:off x="4028131" y="1182502"/>
            <a:ext cx="1158340" cy="121930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6E4784-36A9-4400-8B4C-83BD44B97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6206">
            <a:off x="5068531" y="590154"/>
            <a:ext cx="1652159" cy="1664352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E2242CEA-B1ED-408A-9F04-76D8E8ABEE40}"/>
              </a:ext>
            </a:extLst>
          </p:cNvPr>
          <p:cNvSpPr/>
          <p:nvPr/>
        </p:nvSpPr>
        <p:spPr>
          <a:xfrm>
            <a:off x="4648974" y="328369"/>
            <a:ext cx="28480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SAFEGUARDING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5E971AB-4811-4AFF-92AB-0CCFEF38253E}"/>
              </a:ext>
            </a:extLst>
          </p:cNvPr>
          <p:cNvSpPr/>
          <p:nvPr/>
        </p:nvSpPr>
        <p:spPr>
          <a:xfrm>
            <a:off x="2181039" y="336516"/>
            <a:ext cx="247292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SUPPORTING </a:t>
            </a:r>
          </a:p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ADVOCACTES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70E2ED-D6F7-4062-B809-BF32F518F0E7}"/>
              </a:ext>
            </a:extLst>
          </p:cNvPr>
          <p:cNvSpPr txBox="1"/>
          <p:nvPr/>
        </p:nvSpPr>
        <p:spPr>
          <a:xfrm>
            <a:off x="7818974" y="6148845"/>
            <a:ext cx="4144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(National Development Team for Inclusion, May 2018)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235D725-49E5-4AF4-A7DF-3E4E1744B11B}"/>
              </a:ext>
            </a:extLst>
          </p:cNvPr>
          <p:cNvSpPr/>
          <p:nvPr/>
        </p:nvSpPr>
        <p:spPr>
          <a:xfrm>
            <a:off x="4493999" y="2119402"/>
            <a:ext cx="3004990" cy="2585323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0" cap="none" spc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r>
              <a:rPr lang="en-US" sz="5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</a:t>
            </a:r>
            <a:endParaRPr lang="en-US" sz="5400" b="0" cap="none" spc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5400" b="0" cap="none" spc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Advocacy</a:t>
            </a:r>
            <a:r>
              <a:rPr lang="en-US" sz="5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</a:t>
            </a:r>
            <a:endParaRPr lang="en-US" sz="5400" b="0" cap="none" spc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5400" b="0" cap="none" spc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Charter</a:t>
            </a:r>
            <a:endParaRPr lang="en-GB" sz="5400" b="0" cap="none" spc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7799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F3DCA3-85F6-4B97-A2F2-F0F860A3F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0308" y="228545"/>
            <a:ext cx="5400161" cy="65566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C21CB-F4EA-456D-A4A8-9F7C9110D831}"/>
              </a:ext>
            </a:extLst>
          </p:cNvPr>
          <p:cNvSpPr txBox="1"/>
          <p:nvPr/>
        </p:nvSpPr>
        <p:spPr>
          <a:xfrm>
            <a:off x="8137696" y="5893405"/>
            <a:ext cx="476543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(NDIT.org.uk(2014)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E32ABA-69AF-49DE-A085-2F765D692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459" y="61787"/>
            <a:ext cx="4005233" cy="56648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96186-F514-4677-AB0E-FCD180957F3A}"/>
              </a:ext>
            </a:extLst>
          </p:cNvPr>
          <p:cNvSpPr txBox="1"/>
          <p:nvPr/>
        </p:nvSpPr>
        <p:spPr>
          <a:xfrm>
            <a:off x="5915382" y="6262737"/>
            <a:ext cx="2469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(NDIT.org.uk(2014)</a:t>
            </a:r>
          </a:p>
        </p:txBody>
      </p:sp>
    </p:spTree>
    <p:extLst>
      <p:ext uri="{BB962C8B-B14F-4D97-AF65-F5344CB8AC3E}">
        <p14:creationId xmlns:p14="http://schemas.microsoft.com/office/powerpoint/2010/main" val="689220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7F9C1FEA-EC23-4D81-8F68-4CBF55858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36276" y="1444503"/>
            <a:ext cx="6119447" cy="47943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5A7A81-59B9-482F-B59F-057267C69E80}"/>
              </a:ext>
            </a:extLst>
          </p:cNvPr>
          <p:cNvSpPr txBox="1"/>
          <p:nvPr/>
        </p:nvSpPr>
        <p:spPr>
          <a:xfrm>
            <a:off x="8829468" y="6238873"/>
            <a:ext cx="295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(NDIT.org.uk(2021)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1F9F6-8523-45B3-B0E9-C8A9D53CF416}"/>
              </a:ext>
            </a:extLst>
          </p:cNvPr>
          <p:cNvSpPr txBox="1"/>
          <p:nvPr/>
        </p:nvSpPr>
        <p:spPr>
          <a:xfrm>
            <a:off x="2899938" y="341012"/>
            <a:ext cx="767682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>
                <a:cs typeface="Calibri"/>
              </a:rPr>
              <a:t>Advocacy at what cost?</a:t>
            </a:r>
          </a:p>
        </p:txBody>
      </p:sp>
    </p:spTree>
    <p:extLst>
      <p:ext uri="{BB962C8B-B14F-4D97-AF65-F5344CB8AC3E}">
        <p14:creationId xmlns:p14="http://schemas.microsoft.com/office/powerpoint/2010/main" val="169196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BCB846-4725-4589-BCC9-122784022B08}"/>
              </a:ext>
            </a:extLst>
          </p:cNvPr>
          <p:cNvSpPr/>
          <p:nvPr/>
        </p:nvSpPr>
        <p:spPr>
          <a:xfrm>
            <a:off x="3435253" y="1758132"/>
            <a:ext cx="440710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DIFFERENT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TYPES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OF ADVOCACY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AF18C7-70C0-435C-BC82-D374D49D0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47276">
            <a:off x="5103251" y="828176"/>
            <a:ext cx="1164437" cy="9510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85F771-747C-4EFF-8DCD-ACC0314F4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127279">
            <a:off x="7613726" y="2618931"/>
            <a:ext cx="1164437" cy="9510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210BA1-B6A0-459D-8B53-E310CC91EE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87887">
            <a:off x="3203460" y="2575263"/>
            <a:ext cx="1164437" cy="9510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AAA107-E791-44FA-AB32-9E99E379B1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437269">
            <a:off x="5115164" y="4608554"/>
            <a:ext cx="1164437" cy="95105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B027F04-0112-435A-B72C-706C18C975CC}"/>
              </a:ext>
            </a:extLst>
          </p:cNvPr>
          <p:cNvSpPr/>
          <p:nvPr/>
        </p:nvSpPr>
        <p:spPr>
          <a:xfrm>
            <a:off x="3688049" y="-14009"/>
            <a:ext cx="39015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SELF ADVOCACY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32FDF6F-289C-4351-88D8-29D3DA98DC31}"/>
              </a:ext>
            </a:extLst>
          </p:cNvPr>
          <p:cNvSpPr/>
          <p:nvPr/>
        </p:nvSpPr>
        <p:spPr>
          <a:xfrm>
            <a:off x="8226210" y="2124965"/>
            <a:ext cx="400250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MENTAL </a:t>
            </a:r>
          </a:p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HEALTH </a:t>
            </a:r>
          </a:p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ADVOCACY(IMHA)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EA84A0-11E8-4800-875E-89355449C3F2}"/>
              </a:ext>
            </a:extLst>
          </p:cNvPr>
          <p:cNvSpPr/>
          <p:nvPr/>
        </p:nvSpPr>
        <p:spPr>
          <a:xfrm>
            <a:off x="0" y="2505670"/>
            <a:ext cx="33634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INDEPENDENT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CB9DC0-E997-4060-89B3-1129E1276BC3}"/>
              </a:ext>
            </a:extLst>
          </p:cNvPr>
          <p:cNvSpPr/>
          <p:nvPr/>
        </p:nvSpPr>
        <p:spPr>
          <a:xfrm>
            <a:off x="3988896" y="5486156"/>
            <a:ext cx="42070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PEER ADVOCATES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9D25E6-DECE-476F-8C10-007CCF1E6A92}"/>
              </a:ext>
            </a:extLst>
          </p:cNvPr>
          <p:cNvSpPr txBox="1"/>
          <p:nvPr/>
        </p:nvSpPr>
        <p:spPr>
          <a:xfrm>
            <a:off x="8528538" y="6255597"/>
            <a:ext cx="3235570" cy="380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(Mind, 2021)</a:t>
            </a:r>
          </a:p>
        </p:txBody>
      </p:sp>
    </p:spTree>
    <p:extLst>
      <p:ext uri="{BB962C8B-B14F-4D97-AF65-F5344CB8AC3E}">
        <p14:creationId xmlns:p14="http://schemas.microsoft.com/office/powerpoint/2010/main" val="1503093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8F1AA7-FD8C-4E13-9938-6F0A88E29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56590" y="1808041"/>
            <a:ext cx="4155527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431D94-4925-47A3-A03C-8EA6B2F85F9D}"/>
              </a:ext>
            </a:extLst>
          </p:cNvPr>
          <p:cNvSpPr/>
          <p:nvPr/>
        </p:nvSpPr>
        <p:spPr>
          <a:xfrm>
            <a:off x="1124550" y="347227"/>
            <a:ext cx="9098837" cy="92333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0" cap="none" spc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Advocacy for Vulnerable 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1034CD-4459-4D8E-B157-A84A180745E2}"/>
              </a:ext>
            </a:extLst>
          </p:cNvPr>
          <p:cNvSpPr txBox="1"/>
          <p:nvPr/>
        </p:nvSpPr>
        <p:spPr>
          <a:xfrm>
            <a:off x="7737231" y="1808041"/>
            <a:ext cx="41555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Access to groups for peer advocacy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Access to social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Access to health and independent advocates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Access to empowerment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541FBE-41BB-46DA-8E86-21B0627A156E}"/>
              </a:ext>
            </a:extLst>
          </p:cNvPr>
          <p:cNvSpPr txBox="1"/>
          <p:nvPr/>
        </p:nvSpPr>
        <p:spPr>
          <a:xfrm>
            <a:off x="7930662" y="6435969"/>
            <a:ext cx="396209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(Carmarthenshire People First, ND)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078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34BA48-3AF9-41C9-8D58-2E0F3FDAF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8598" y="253920"/>
            <a:ext cx="9020909" cy="6449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8E1DF-93C7-4A63-94A5-969634779D12}"/>
              </a:ext>
            </a:extLst>
          </p:cNvPr>
          <p:cNvSpPr txBox="1"/>
          <p:nvPr/>
        </p:nvSpPr>
        <p:spPr>
          <a:xfrm>
            <a:off x="3770298" y="6209609"/>
            <a:ext cx="3086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(Georgejulian.co.uk(2013)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3CF93C-FEDD-4188-86F5-2AD09F402FEF}"/>
              </a:ext>
            </a:extLst>
          </p:cNvPr>
          <p:cNvSpPr txBox="1"/>
          <p:nvPr/>
        </p:nvSpPr>
        <p:spPr>
          <a:xfrm>
            <a:off x="561603" y="6234748"/>
            <a:ext cx="2380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(Arnstein S (1969) </a:t>
            </a:r>
          </a:p>
        </p:txBody>
      </p:sp>
    </p:spTree>
    <p:extLst>
      <p:ext uri="{BB962C8B-B14F-4D97-AF65-F5344CB8AC3E}">
        <p14:creationId xmlns:p14="http://schemas.microsoft.com/office/powerpoint/2010/main" val="304247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060905-6D82-4798-A3DB-3A0A327B3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91001" y="560586"/>
            <a:ext cx="5140862" cy="63170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10A66EE-0653-422E-9A90-A8751EEDCEE6}"/>
              </a:ext>
            </a:extLst>
          </p:cNvPr>
          <p:cNvSpPr/>
          <p:nvPr/>
        </p:nvSpPr>
        <p:spPr>
          <a:xfrm>
            <a:off x="-403486" y="33093"/>
            <a:ext cx="5140862" cy="101566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6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EQUALITY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ACFFC6-BBCA-4E8E-9FE2-C34C3486556C}"/>
              </a:ext>
            </a:extLst>
          </p:cNvPr>
          <p:cNvSpPr txBox="1"/>
          <p:nvPr/>
        </p:nvSpPr>
        <p:spPr>
          <a:xfrm>
            <a:off x="7305668" y="599464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(UHMB.NHS.UK(may 2015)</a:t>
            </a:r>
          </a:p>
        </p:txBody>
      </p:sp>
      <p:pic>
        <p:nvPicPr>
          <p:cNvPr id="9" name="Picture 8">
            <a:hlinkClick r:id="rId4"/>
            <a:extLst>
              <a:ext uri="{FF2B5EF4-FFF2-40B4-BE49-F238E27FC236}">
                <a16:creationId xmlns:a16="http://schemas.microsoft.com/office/drawing/2014/main" id="{0188A7FF-201D-4FE9-9CCA-CAA2271375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442" y="1042118"/>
            <a:ext cx="3411777" cy="1919125"/>
          </a:xfrm>
          <a:prstGeom prst="rect">
            <a:avLst/>
          </a:prstGeom>
        </p:spPr>
      </p:pic>
      <p:pic>
        <p:nvPicPr>
          <p:cNvPr id="10" name="Picture 9">
            <a:hlinkClick r:id="rId6"/>
            <a:extLst>
              <a:ext uri="{FF2B5EF4-FFF2-40B4-BE49-F238E27FC236}">
                <a16:creationId xmlns:a16="http://schemas.microsoft.com/office/drawing/2014/main" id="{834D1F97-886E-4BD6-AA4F-37BD10A33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8732" y="3640016"/>
            <a:ext cx="1876425" cy="2438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0E3AC2-EFFB-4047-B595-FAC98999D0EA}"/>
              </a:ext>
            </a:extLst>
          </p:cNvPr>
          <p:cNvSpPr txBox="1"/>
          <p:nvPr/>
        </p:nvSpPr>
        <p:spPr>
          <a:xfrm>
            <a:off x="327804" y="3141992"/>
            <a:ext cx="358858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(Information Commissioner’s Office (March 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ABD175-39B7-449E-8686-413A4E8D0E6C}"/>
              </a:ext>
            </a:extLst>
          </p:cNvPr>
          <p:cNvSpPr txBox="1"/>
          <p:nvPr/>
        </p:nvSpPr>
        <p:spPr>
          <a:xfrm>
            <a:off x="495659" y="597343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(GOV.WALES (2014)</a:t>
            </a:r>
          </a:p>
        </p:txBody>
      </p:sp>
    </p:spTree>
    <p:extLst>
      <p:ext uri="{BB962C8B-B14F-4D97-AF65-F5344CB8AC3E}">
        <p14:creationId xmlns:p14="http://schemas.microsoft.com/office/powerpoint/2010/main" val="330614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3EB6C-A37A-43E0-A36C-8577AD2F7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C1AF2-2C38-4940-AB08-2AE370800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727" y="1542039"/>
            <a:ext cx="11596255" cy="4950836"/>
          </a:xfrm>
        </p:spPr>
        <p:txBody>
          <a:bodyPr>
            <a:normAutofit lnSpcReduction="10000"/>
          </a:bodyPr>
          <a:lstStyle/>
          <a:p>
            <a:pPr indent="-180000"/>
            <a:r>
              <a:rPr lang="en-GB" dirty="0"/>
              <a:t>Advocacy QPM National Development Team for Inclusion(NDTI), (May 2018) Recognising Quality in in Independent Advocacy ; Available : </a:t>
            </a:r>
            <a:r>
              <a:rPr lang="en-GB" dirty="0">
                <a:hlinkClick r:id="rId2"/>
              </a:rPr>
              <a:t>https://i1.wp.com/qualityadvocacy.org.uk/wp-content/uploads/2018/05/Website-Logo.png?fit=181%2C151&amp;ssl=1</a:t>
            </a:r>
            <a:r>
              <a:rPr lang="en-GB" dirty="0"/>
              <a:t> Accessed 3 January 2021</a:t>
            </a:r>
          </a:p>
          <a:p>
            <a:pPr indent="-180000"/>
            <a:r>
              <a:rPr lang="en-GB" dirty="0"/>
              <a:t>Arnstein S (1969) </a:t>
            </a:r>
            <a:r>
              <a:rPr lang="en-GB" i="1" dirty="0"/>
              <a:t>A Ladder of Citizen Participation</a:t>
            </a:r>
            <a:r>
              <a:rPr lang="en-GB" dirty="0"/>
              <a:t>, Journal Of The American Planning Association</a:t>
            </a:r>
          </a:p>
          <a:p>
            <a:pPr indent="-180000"/>
            <a:r>
              <a:rPr lang="en-GB" dirty="0"/>
              <a:t>Carmarthenshire People First, ND, Available at: </a:t>
            </a:r>
            <a:r>
              <a:rPr lang="en-GB" dirty="0">
                <a:hlinkClick r:id="rId3"/>
              </a:rPr>
              <a:t>http://www.carmarthenshirepeoplefirst.co.uk/page3.htm</a:t>
            </a:r>
            <a:r>
              <a:rPr lang="en-GB" dirty="0"/>
              <a:t>  , Accessed 03 January 2021</a:t>
            </a:r>
          </a:p>
          <a:p>
            <a:pPr indent="-180000"/>
            <a:r>
              <a:rPr lang="en-GB" dirty="0"/>
              <a:t>Clip art Library.com (N/D)Collection of stop watch Picture, Available at : </a:t>
            </a:r>
            <a:r>
              <a:rPr lang="en-GB" dirty="0">
                <a:hlinkClick r:id="rId4"/>
              </a:rPr>
              <a:t>http://clipart-library.com/stopwatch-picture.html</a:t>
            </a:r>
            <a:r>
              <a:rPr lang="en-GB" dirty="0"/>
              <a:t>  ,accessed 10 January 2021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470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41A71-CE58-45B9-8EB3-3E9509766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13940-B32A-4A28-8DA0-D527F68A1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997527"/>
            <a:ext cx="11388436" cy="552796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Georgejulian.co.uk(2013) Social Media and Citizen Engagement (2013) at : </a:t>
            </a:r>
            <a:r>
              <a:rPr lang="en-GB" dirty="0">
                <a:hlinkClick r:id="rId2"/>
              </a:rPr>
              <a:t>http://www.georgejulian.co.uk/2013/01/22/social-media-and-citizen-engagement/</a:t>
            </a:r>
            <a:r>
              <a:rPr lang="en-GB" dirty="0"/>
              <a:t> accessed 4 January 2021</a:t>
            </a:r>
          </a:p>
          <a:p>
            <a:r>
              <a:rPr lang="en-GB" dirty="0"/>
              <a:t>Gov.Wales (2019) Social Services and Well Being (Wales) Act 2014, Available at: </a:t>
            </a:r>
            <a:r>
              <a:rPr lang="en-GB" dirty="0">
                <a:hlinkClick r:id="rId3"/>
              </a:rPr>
              <a:t>https://gov.wales/sites/default/files/publications/2019-06/social-services-and-well-being-wales-act-easy-read.pdf</a:t>
            </a:r>
            <a:r>
              <a:rPr lang="en-GB" dirty="0"/>
              <a:t>   Accessed 7 January 2021</a:t>
            </a:r>
          </a:p>
          <a:p>
            <a:r>
              <a:rPr lang="en-GB" dirty="0"/>
              <a:t>Gov.Uk, (November 2020) </a:t>
            </a:r>
            <a:r>
              <a:rPr lang="en-GB" i="1" dirty="0"/>
              <a:t>How to work safely in Domiciliary care</a:t>
            </a:r>
            <a:r>
              <a:rPr lang="en-GB" dirty="0"/>
              <a:t>, Available at: </a:t>
            </a:r>
            <a:r>
              <a:rPr lang="en-GB" dirty="0">
                <a:hlinkClick r:id="rId4"/>
              </a:rPr>
              <a:t>https://assets.publishing.service.gov.uk/government/uploads/system/uploads/attachment_data/file/931636/How_to_work_safely_in_domiciliary_care_v7_2_11_2020.pdf</a:t>
            </a:r>
            <a:r>
              <a:rPr lang="en-GB" dirty="0"/>
              <a:t> ,Accessed 13 January 2021 </a:t>
            </a:r>
          </a:p>
          <a:p>
            <a:r>
              <a:rPr lang="en-GB" dirty="0"/>
              <a:t>Gov.Uk, (2008),</a:t>
            </a:r>
            <a:r>
              <a:rPr lang="en-GB" i="1" dirty="0"/>
              <a:t>Health and Social Care Act 2008: code of practice on the prevention and control of infections</a:t>
            </a:r>
            <a:r>
              <a:rPr lang="en-GB" dirty="0"/>
              <a:t>, Available at : </a:t>
            </a:r>
            <a:r>
              <a:rPr lang="en-GB" dirty="0">
                <a:hlinkClick r:id="rId5"/>
              </a:rPr>
              <a:t>https://www.gov.uk/government/publications/the-health-and-social-care-act-2008-code-of-practice-on-the-prevention-and-control-of-infections-and-related-guidance</a:t>
            </a:r>
            <a:r>
              <a:rPr lang="en-GB" dirty="0"/>
              <a:t> ,Accessed 13 January 2021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5467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83495-89B4-48A7-99AA-585775450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90" y="18255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AB5E9-C89E-4657-BD38-690383DB2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090" y="1083181"/>
            <a:ext cx="11637820" cy="5756564"/>
          </a:xfrm>
        </p:spPr>
        <p:txBody>
          <a:bodyPr>
            <a:normAutofit/>
          </a:bodyPr>
          <a:lstStyle/>
          <a:p>
            <a:r>
              <a:rPr lang="en-GB" dirty="0"/>
              <a:t>Helpinghandshomecare.org.uk (June 2020) </a:t>
            </a:r>
            <a:r>
              <a:rPr lang="en-GB" i="1" dirty="0"/>
              <a:t>Person Centredness and person centred Practice</a:t>
            </a:r>
            <a:r>
              <a:rPr lang="en-GB" dirty="0"/>
              <a:t>, Available at : </a:t>
            </a:r>
            <a:r>
              <a:rPr lang="en-GB" dirty="0">
                <a:hlinkClick r:id="rId2"/>
              </a:rPr>
              <a:t>https://www.helpinghandshomecare.co.uk/blog/person-centredness-and-person-centred-practice/</a:t>
            </a:r>
            <a:r>
              <a:rPr lang="en-GB" dirty="0"/>
              <a:t>,Accessed 6 January 2021</a:t>
            </a:r>
          </a:p>
          <a:p>
            <a:r>
              <a:rPr lang="en-GB" dirty="0"/>
              <a:t>Helpinghandshomecare.co.uk (2021) </a:t>
            </a:r>
            <a:r>
              <a:rPr lang="en-GB" i="1" dirty="0"/>
              <a:t>What is Domiciliary care ? </a:t>
            </a:r>
            <a:r>
              <a:rPr lang="en-GB" dirty="0"/>
              <a:t>, Available at : </a:t>
            </a:r>
            <a:r>
              <a:rPr lang="en-GB" dirty="0">
                <a:hlinkClick r:id="rId3"/>
              </a:rPr>
              <a:t>https://www.helpinghandshomecare.co.uk/home-care-services/domiciliary-care/#:~:text=Domiciliary%20care%20is%20provided%20to,independence%20and%20quality%20of%20life.&amp;text=Helping%20to%20mobilise%20in%20and%20around%20the%20home</a:t>
            </a:r>
            <a:r>
              <a:rPr lang="en-GB" dirty="0"/>
              <a:t> , Accessed 10 January 2021</a:t>
            </a:r>
          </a:p>
          <a:p>
            <a:r>
              <a:rPr lang="en-GB" dirty="0"/>
              <a:t>Information Commissioner’s Office, </a:t>
            </a:r>
            <a:r>
              <a:rPr lang="en-GB" i="1" dirty="0"/>
              <a:t>General Data Protection Regulations, </a:t>
            </a:r>
            <a:r>
              <a:rPr lang="en-GB" dirty="0"/>
              <a:t>(2018) Available at: </a:t>
            </a:r>
            <a:r>
              <a:rPr lang="en-GB" dirty="0">
                <a:hlinkClick r:id="rId4"/>
              </a:rPr>
              <a:t>https://assets.publishing.service.gov.uk/government/uploads/system/uploads/attachment_data/file/711097/guide-to-the-general-data-protection-regulation-gdpr-1-0.pdf</a:t>
            </a:r>
            <a:r>
              <a:rPr lang="en-GB" dirty="0"/>
              <a:t>   , Accessed 3 January 2021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875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36DD1-FB65-4632-9498-CB7B9C66B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6037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788521-9122-44AA-8C72-54D4A087D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955964"/>
            <a:ext cx="11963400" cy="5855999"/>
          </a:xfrm>
        </p:spPr>
        <p:txBody>
          <a:bodyPr>
            <a:normAutofit/>
          </a:bodyPr>
          <a:lstStyle/>
          <a:p>
            <a:r>
              <a:rPr lang="en-GB" dirty="0"/>
              <a:t>Martechtoday.com (2021) (GDPR),Available at :</a:t>
            </a:r>
            <a:r>
              <a:rPr lang="en-GB" i="1" dirty="0"/>
              <a:t>General Data Protection Regulation</a:t>
            </a:r>
            <a:r>
              <a:rPr lang="en-GB" dirty="0"/>
              <a:t> , Available at  </a:t>
            </a:r>
            <a:r>
              <a:rPr lang="en-GB" dirty="0">
                <a:hlinkClick r:id="rId2"/>
              </a:rPr>
              <a:t>https://martechtoday.com/library/gdp</a:t>
            </a:r>
            <a:r>
              <a:rPr lang="en-GB" dirty="0"/>
              <a:t>, Accessed 7 January 2021</a:t>
            </a:r>
          </a:p>
          <a:p>
            <a:r>
              <a:rPr lang="en-GB" dirty="0"/>
              <a:t>Markallassests.blog.core (2019) </a:t>
            </a:r>
            <a:r>
              <a:rPr lang="en-GB" i="1" dirty="0"/>
              <a:t>Recruiters in Care Image:  </a:t>
            </a:r>
            <a:r>
              <a:rPr lang="en-GB" dirty="0"/>
              <a:t>Available at : </a:t>
            </a:r>
            <a:r>
              <a:rPr lang="en-GB" dirty="0">
                <a:hlinkClick r:id="rId3"/>
              </a:rPr>
              <a:t>https://markallenassets.blob.core.windows.net/communitycare/2019/06/Blog-1-recruiters-in-care-Image.png</a:t>
            </a:r>
            <a:r>
              <a:rPr lang="en-GB" dirty="0"/>
              <a:t>  Accessed 10 </a:t>
            </a:r>
            <a:r>
              <a:rPr lang="en-GB" dirty="0" err="1"/>
              <a:t>january</a:t>
            </a:r>
            <a:r>
              <a:rPr lang="en-GB" dirty="0"/>
              <a:t> 2021</a:t>
            </a:r>
          </a:p>
          <a:p>
            <a:r>
              <a:rPr lang="en-GB" dirty="0"/>
              <a:t>Mc Cormack B &amp; Mc Cane T (2017) </a:t>
            </a:r>
            <a:r>
              <a:rPr lang="en-GB" i="1" dirty="0"/>
              <a:t>Person Centred Practice in Nursing and Health Care, Theory and Practice</a:t>
            </a:r>
            <a:r>
              <a:rPr lang="en-GB" dirty="0"/>
              <a:t>, Second Edition, John Wiley &amp;Sons LTD: available at : </a:t>
            </a:r>
            <a:r>
              <a:rPr lang="en-GB" dirty="0">
                <a:hlinkClick r:id="rId4"/>
              </a:rPr>
              <a:t>https://academicresearchbureau.com/wp-content/uploads/2019/04/Person_Centred_Practice_in_Nursing_and_Health_Care.pdf#page=53</a:t>
            </a:r>
            <a:r>
              <a:rPr lang="en-GB" dirty="0"/>
              <a:t>  , Accessed 6 January 2021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6247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D4764-25B2-41CC-B2FC-BC117EE8C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3BDE3-574E-47FA-AC21-EBEBDF279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417" y="1059873"/>
            <a:ext cx="11596255" cy="5444836"/>
          </a:xfrm>
        </p:spPr>
        <p:txBody>
          <a:bodyPr>
            <a:normAutofit/>
          </a:bodyPr>
          <a:lstStyle/>
          <a:p>
            <a:r>
              <a:rPr lang="en-GB" dirty="0"/>
              <a:t>Mind.Org(2021), </a:t>
            </a:r>
            <a:r>
              <a:rPr lang="en-GB" i="1" dirty="0"/>
              <a:t>Advocacy In Mental Health </a:t>
            </a:r>
            <a:r>
              <a:rPr lang="en-GB" dirty="0"/>
              <a:t>,Available at : </a:t>
            </a:r>
            <a:r>
              <a:rPr lang="en-GB" dirty="0">
                <a:hlinkClick r:id="rId2"/>
              </a:rPr>
              <a:t>https://www.mind.org.uk/information-support/guides-to-support-and-services/advocacy/types-of-advocacy/</a:t>
            </a:r>
            <a:r>
              <a:rPr lang="en-GB" dirty="0"/>
              <a:t>  ,Accessed 4 January 2021</a:t>
            </a:r>
          </a:p>
          <a:p>
            <a:r>
              <a:rPr lang="en-GB" dirty="0"/>
              <a:t>National Development Team for Inclusion(NDTI), (May 2018), New Advocacy Charter, Available at : https://www.ndti.org.uk/resources/new-advocacy-charter , Accessed 3 January 2021</a:t>
            </a:r>
          </a:p>
          <a:p>
            <a:r>
              <a:rPr lang="en-GB" dirty="0"/>
              <a:t>Quality of Advocacy (2021) ,How much does the QPM cost  available at : https://qualityadvocacy.org.uk/about-the-qpm/how-much-does-the-qpm-cost/  Accessed 3 January 2021</a:t>
            </a:r>
          </a:p>
          <a:p>
            <a:r>
              <a:rPr lang="en-GB" dirty="0"/>
              <a:t>Quality of Advocacy(2021) The History of the Advocacy QPM, Available at : https://qualityadvocacy.org.uk/about-the-qpm/the-history-of-the-advocacy-qpm/  ,Accessed 3 January 2021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080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C0D06-E420-4099-B874-37275AD31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8255"/>
            <a:ext cx="10515600" cy="132556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96ACE-DE41-49F5-8ED9-BCA4CC3AE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101436"/>
            <a:ext cx="11887200" cy="5548746"/>
          </a:xfrm>
        </p:spPr>
        <p:txBody>
          <a:bodyPr>
            <a:normAutofit/>
          </a:bodyPr>
          <a:lstStyle/>
          <a:p>
            <a:r>
              <a:rPr lang="en-GB" dirty="0"/>
              <a:t>UK Government. </a:t>
            </a:r>
            <a:r>
              <a:rPr lang="en-GB" i="1" dirty="0"/>
              <a:t>Equality Act 2010 UK Government</a:t>
            </a:r>
            <a:r>
              <a:rPr lang="en-GB" dirty="0"/>
              <a:t>: Available at:</a:t>
            </a:r>
          </a:p>
          <a:p>
            <a:r>
              <a:rPr lang="en-GB" dirty="0">
                <a:hlinkClick r:id="rId3"/>
              </a:rPr>
              <a:t>https://www.gov.uk/definition-of-disability-under-equality-act-2010</a:t>
            </a:r>
            <a:r>
              <a:rPr lang="en-GB" dirty="0"/>
              <a:t>  accessed 3 January 2021</a:t>
            </a:r>
          </a:p>
          <a:p>
            <a:r>
              <a:rPr lang="en-GB" dirty="0"/>
              <a:t>University Hospitals of Morecambe Bay (UHMB)NHS Foundation Trust ,Jones L (May 2015)  </a:t>
            </a:r>
            <a:r>
              <a:rPr lang="en-GB" i="1" dirty="0"/>
              <a:t>Equality, Diversity  and Human Rights Week</a:t>
            </a:r>
            <a:r>
              <a:rPr lang="en-GB" dirty="0"/>
              <a:t> ,Available at : </a:t>
            </a:r>
            <a:r>
              <a:rPr lang="en-GB" dirty="0">
                <a:hlinkClick r:id="rId4"/>
              </a:rPr>
              <a:t>https://www.google.com/url?sa=i&amp;url=https%3A%2F%2Fwww.freshthinking.uhmb.nhs.uk%2Fequality-diversity-and-human-rights-week%2F&amp;psig=AOvVaw1ADsd-fU89mNNnWgPdV4uY&amp;ust=1609782556653000&amp;source=images&amp;cd=vfe&amp;ved=0CAMQjB1qFwoTCND7nLmpgO4CFQAAAAAdAAAAABAK</a:t>
            </a:r>
            <a:r>
              <a:rPr lang="en-GB" dirty="0"/>
              <a:t>   Accessed 3 January 2021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3910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4277</TotalTime>
  <Words>1205</Words>
  <Application>Microsoft Office PowerPoint</Application>
  <PresentationFormat>Widescreen</PresentationFormat>
  <Paragraphs>110</Paragraphs>
  <Slides>18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What is person  centred Practice?</vt:lpstr>
      <vt:lpstr> Health and Social Care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 </vt:lpstr>
      <vt:lpstr>References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Toni Simlett</dc:creator>
  <cp:lastModifiedBy>Toni Simlett</cp:lastModifiedBy>
  <cp:revision>270</cp:revision>
  <dcterms:created xsi:type="dcterms:W3CDTF">2021-01-10T18:37:31Z</dcterms:created>
  <dcterms:modified xsi:type="dcterms:W3CDTF">2021-01-14T23:08:12Z</dcterms:modified>
</cp:coreProperties>
</file>