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7" r:id="rId4"/>
  </p:sldMasterIdLst>
  <p:notesMasterIdLst>
    <p:notesMasterId r:id="rId50"/>
  </p:notesMasterIdLst>
  <p:sldIdLst>
    <p:sldId id="256" r:id="rId5"/>
    <p:sldId id="324" r:id="rId6"/>
    <p:sldId id="364" r:id="rId7"/>
    <p:sldId id="325" r:id="rId8"/>
    <p:sldId id="327" r:id="rId9"/>
    <p:sldId id="326" r:id="rId10"/>
    <p:sldId id="331" r:id="rId11"/>
    <p:sldId id="328" r:id="rId12"/>
    <p:sldId id="329" r:id="rId13"/>
    <p:sldId id="332" r:id="rId14"/>
    <p:sldId id="333" r:id="rId15"/>
    <p:sldId id="334" r:id="rId16"/>
    <p:sldId id="330" r:id="rId17"/>
    <p:sldId id="335" r:id="rId18"/>
    <p:sldId id="365" r:id="rId19"/>
    <p:sldId id="336" r:id="rId20"/>
    <p:sldId id="338" r:id="rId21"/>
    <p:sldId id="337" r:id="rId22"/>
    <p:sldId id="366" r:id="rId23"/>
    <p:sldId id="339" r:id="rId24"/>
    <p:sldId id="340" r:id="rId25"/>
    <p:sldId id="341" r:id="rId26"/>
    <p:sldId id="342" r:id="rId27"/>
    <p:sldId id="343" r:id="rId28"/>
    <p:sldId id="367" r:id="rId29"/>
    <p:sldId id="347" r:id="rId30"/>
    <p:sldId id="344" r:id="rId31"/>
    <p:sldId id="346" r:id="rId32"/>
    <p:sldId id="345" r:id="rId33"/>
    <p:sldId id="348" r:id="rId34"/>
    <p:sldId id="368" r:id="rId35"/>
    <p:sldId id="349" r:id="rId36"/>
    <p:sldId id="350" r:id="rId37"/>
    <p:sldId id="351" r:id="rId38"/>
    <p:sldId id="369" r:id="rId39"/>
    <p:sldId id="352" r:id="rId40"/>
    <p:sldId id="370" r:id="rId41"/>
    <p:sldId id="355" r:id="rId42"/>
    <p:sldId id="356" r:id="rId43"/>
    <p:sldId id="371" r:id="rId44"/>
    <p:sldId id="359" r:id="rId45"/>
    <p:sldId id="363" r:id="rId46"/>
    <p:sldId id="360" r:id="rId47"/>
    <p:sldId id="372" r:id="rId48"/>
    <p:sldId id="362" r:id="rId4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400"/>
    <a:srgbClr val="0000CC"/>
    <a:srgbClr val="FFD600"/>
    <a:srgbClr val="FFFF00"/>
    <a:srgbClr val="00498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B79512-7D0A-4791-973D-1E5D6694CDE1}" v="102" dt="2025-07-01T10:08:39.655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944" autoAdjust="0"/>
    <p:restoredTop sz="86467" autoAdjust="0"/>
  </p:normalViewPr>
  <p:slideViewPr>
    <p:cSldViewPr snapToGrid="0">
      <p:cViewPr varScale="1">
        <p:scale>
          <a:sx n="56" d="100"/>
          <a:sy n="56" d="100"/>
        </p:scale>
        <p:origin x="732" y="56"/>
      </p:cViewPr>
      <p:guideLst/>
    </p:cSldViewPr>
  </p:slideViewPr>
  <p:outlineViewPr>
    <p:cViewPr>
      <p:scale>
        <a:sx n="33" d="100"/>
        <a:sy n="33" d="100"/>
      </p:scale>
      <p:origin x="0" y="-270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notesMaster" Target="notesMasters/notesMaster1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presProps" Target="pres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A2BC5F-88D5-4B1F-B912-A136AD5BFECC}" type="datetimeFigureOut">
              <a:rPr lang="en-GB" smtClean="0"/>
              <a:t>01/07/2025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C1C59A-ABC7-45EE-8EB0-DDB954447F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463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CB44ECAF-79C2-49A4-BE0D-8B6C1428DF14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201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D816FFA8-3324-4D1D-957E-133C20F0575C}" type="datetime1">
              <a:rPr lang="en-GB" smtClean="0"/>
              <a:t>01/07/2025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287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419" y="164077"/>
            <a:ext cx="11031105" cy="778582"/>
          </a:xfrm>
        </p:spPr>
        <p:txBody>
          <a:bodyPr>
            <a:normAutofit/>
          </a:bodyPr>
          <a:lstStyle>
            <a:lvl1pPr>
              <a:defRPr sz="3000">
                <a:solidFill>
                  <a:srgbClr val="004989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9A42E-7814-4462-8611-19C4168036AD}" type="datetime1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pic>
        <p:nvPicPr>
          <p:cNvPr id="8" name="Graphic 7" descr="Clipboard with solid fill">
            <a:extLst>
              <a:ext uri="{FF2B5EF4-FFF2-40B4-BE49-F238E27FC236}">
                <a16:creationId xmlns:a16="http://schemas.microsoft.com/office/drawing/2014/main" id="{3C61A5C2-849A-B063-927F-B9CB242693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164077"/>
            <a:ext cx="720883" cy="720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668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64077"/>
            <a:ext cx="11012511" cy="778582"/>
          </a:xfrm>
        </p:spPr>
        <p:txBody>
          <a:bodyPr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401B67-0446-4E08-997F-B254045FC4A8}" type="datetime1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7" name="Graphic 6" descr="Chat with solid fill">
            <a:extLst>
              <a:ext uri="{FF2B5EF4-FFF2-40B4-BE49-F238E27FC236}">
                <a16:creationId xmlns:a16="http://schemas.microsoft.com/office/drawing/2014/main" id="{C1B3A237-B989-E423-4627-AB4D474298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28259"/>
            <a:ext cx="914400" cy="914400"/>
          </a:xfrm>
          <a:prstGeom prst="rect">
            <a:avLst/>
          </a:prstGeom>
        </p:spPr>
      </p:pic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891829EA-6FE6-9842-0CC3-3982AA3ECD79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FFD9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014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894D868E-E72D-456E-B7B2-A175565C2D2C}" type="datetime1">
              <a:rPr lang="en-GB" smtClean="0"/>
              <a:t>01/07/2025</a:t>
            </a:fld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868" y="164077"/>
            <a:ext cx="11042656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  <a:effectLst>
            <a:glow rad="63500">
              <a:srgbClr val="004989"/>
            </a:glo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Puzzle pieces with solid fill">
            <a:extLst>
              <a:ext uri="{FF2B5EF4-FFF2-40B4-BE49-F238E27FC236}">
                <a16:creationId xmlns:a16="http://schemas.microsoft.com/office/drawing/2014/main" id="{4890D5CD-044A-9D0A-69AB-9213116126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96168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9944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1D5432-A184-4AFF-AB03-4CA3A53876E9}" type="datetime1">
              <a:rPr lang="en-GB" smtClean="0"/>
              <a:t>01/07/2025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655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77D2C1-AC2B-4BF8-9A3D-737B3A0FF821}" type="datetime1">
              <a:rPr lang="en-GB" smtClean="0"/>
              <a:t>01/07/2025</a:t>
            </a:fld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64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fld id="{710EE32C-EA11-4A3B-9C98-491DB7A00B55}" type="datetime1">
              <a:rPr lang="en-GB" smtClean="0"/>
              <a:t>01/07/2025</a:t>
            </a:fld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868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fld id="{853DBA70-135E-414B-B2D4-A340E01BBFA8}" type="datetime1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76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46F253C-D8F9-4674-BB2D-9E3B6F069A2C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239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fld id="{74C53455-338E-4463-9F1B-5175A2F322DC}" type="datetime1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43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fld id="{EB1EE212-4158-4597-BD68-D6653C4AF33E}" type="datetime1">
              <a:rPr lang="en-GB" smtClean="0"/>
              <a:t>01/07/2025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3760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fld id="{B3D90EE3-15EB-46AE-8E89-80C83B1B4D8B}" type="datetime1">
              <a:rPr lang="en-GB" smtClean="0"/>
              <a:t>01/07/2025</a:t>
            </a:fld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9891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fld id="{3FC2EE9E-5D3F-49EB-9807-C2723E33D972}" type="datetime1">
              <a:rPr lang="en-GB" smtClean="0"/>
              <a:t>01/07/2025</a:t>
            </a:fld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821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fld id="{55837E48-C8CF-4367-8842-F65407A3CF05}" type="datetime1">
              <a:rPr lang="en-GB" smtClean="0"/>
              <a:t>01/07/2025</a:t>
            </a:fld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84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2223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ECCFFFE5-70B1-4934-A431-F47B4578F26D}" type="datetime1">
              <a:rPr lang="en-GB" smtClean="0"/>
              <a:t>01/07/2025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10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22A739-FFE3-42E1-A230-D402D502A9FC}" type="datetime1">
              <a:rPr lang="en-GB" smtClean="0"/>
              <a:t>01/07/2025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3086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C89185-896D-44AC-96C2-658FC0794DE7}" type="datetime1">
              <a:rPr lang="en-GB" smtClean="0"/>
              <a:t>01/07/2025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71809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494A35-1F40-45EC-B29C-7D369CB74100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6958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2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2EFEC71C-2A44-4CD1-BEB1-3EC055CC1201}" type="datetime1">
              <a:rPr lang="en-GB" smtClean="0"/>
              <a:t>01/07/2025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74D77D2B-B223-4A5F-B2B2-5AE626418F05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3941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  <p:sldLayoutId id="2147483730" r:id="rId13"/>
    <p:sldLayoutId id="2147483731" r:id="rId14"/>
    <p:sldLayoutId id="2147483732" r:id="rId15"/>
    <p:sldLayoutId id="2147483733" r:id="rId16"/>
    <p:sldLayoutId id="2147483734" r:id="rId17"/>
    <p:sldLayoutId id="2147483735" r:id="rId18"/>
    <p:sldLayoutId id="2147483736" r:id="rId19"/>
    <p:sldLayoutId id="2147483737" r:id="rId20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Calibri" panose="020F0502020204030204" pitchFamily="34" charset="0"/>
        <a:buChar char="●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60000"/>
        <a:buFont typeface="Wingdings" panose="05000000000000000000" pitchFamily="2" charset="2"/>
        <a:buChar char="q"/>
        <a:defRPr sz="22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SzPct val="80000"/>
        <a:buFont typeface="Wingdings" panose="05000000000000000000" pitchFamily="2" charset="2"/>
        <a:buChar char="§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100000"/>
        </a:lnSpc>
        <a:spcBef>
          <a:spcPts val="0"/>
        </a:spcBef>
        <a:spcAft>
          <a:spcPts val="20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7.png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8.png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0D1123-7CF6-25A2-D889-80864C9DCCC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 to Web and Database Concept ACCA4023</a:t>
            </a:r>
            <a:br>
              <a:rPr lang="en-GB" dirty="0"/>
            </a:br>
            <a:br>
              <a:rPr lang="en-GB" dirty="0"/>
            </a:br>
            <a:r>
              <a:rPr lang="en-GB" dirty="0"/>
              <a:t>Week 8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9C10EC-00F5-8609-A600-52122458EB9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Cascading Stylesheet (CSS)</a:t>
            </a:r>
          </a:p>
        </p:txBody>
      </p:sp>
    </p:spTree>
    <p:extLst>
      <p:ext uri="{BB962C8B-B14F-4D97-AF65-F5344CB8AC3E}">
        <p14:creationId xmlns:p14="http://schemas.microsoft.com/office/powerpoint/2010/main" val="291120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4555359"/>
              </p:ext>
            </p:extLst>
          </p:nvPr>
        </p:nvGraphicFramePr>
        <p:xfrm>
          <a:off x="777961" y="942975"/>
          <a:ext cx="10636078" cy="50264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1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Introduction to Database and DBMS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2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Database Design Modelling Techniques 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Week 3</a:t>
                      </a:r>
                      <a:endParaRPr lang="en-GB" sz="2200" b="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Entity Relationship Modelling</a:t>
                      </a:r>
                      <a:endParaRPr lang="en-GB" sz="2200" b="0" kern="12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4</a:t>
                      </a:r>
                      <a:endParaRPr lang="en-GB" sz="2200" b="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Normalization: Relational database Implementation using DBMS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5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b="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MS Access </a:t>
                      </a:r>
                      <a:endParaRPr lang="en-GB" sz="2200" b="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Front End Development – Key Techniques 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bg1">
                              <a:lumMod val="50000"/>
                            </a:schemeClr>
                          </a:solidFill>
                          <a:effectLst/>
                        </a:rPr>
                        <a:t>HTML</a:t>
                      </a:r>
                      <a:endParaRPr lang="en-GB" sz="2200" kern="100" dirty="0">
                        <a:solidFill>
                          <a:schemeClr val="bg1">
                            <a:lumMod val="50000"/>
                          </a:schemeClr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4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rgbClr val="004989"/>
                          </a:solidFill>
                          <a:effectLst/>
                        </a:rPr>
                        <a:t>CSS – Cascading Stylesheet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4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Website evaluation Techniques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rgbClr val="004989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rgbClr val="004989"/>
                          </a:solidFill>
                          <a:effectLst/>
                        </a:rPr>
                        <a:t>Revision &amp; Formative feedback</a:t>
                      </a:r>
                      <a:endParaRPr lang="en-GB" sz="2200" kern="100" dirty="0">
                        <a:solidFill>
                          <a:srgbClr val="004989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57483-F7DD-1FF3-7E5D-E41E651825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01D665D-2A38-5A7D-3C65-8A19190FA7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7F2438-45A9-0C04-AD98-B2A0E05E0EB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CSS Introduction</a:t>
            </a:r>
          </a:p>
          <a:p>
            <a:r>
              <a:rPr lang="en-GB" dirty="0"/>
              <a:t>CSS Syntax</a:t>
            </a:r>
          </a:p>
          <a:p>
            <a:r>
              <a:rPr lang="en-GB" dirty="0"/>
              <a:t>CSS Selectors</a:t>
            </a:r>
          </a:p>
          <a:p>
            <a:r>
              <a:rPr lang="en-GB" dirty="0"/>
              <a:t>CSS Comments</a:t>
            </a:r>
          </a:p>
          <a:p>
            <a:r>
              <a:rPr lang="en-GB" dirty="0"/>
              <a:t>CSS Colours</a:t>
            </a:r>
          </a:p>
          <a:p>
            <a:r>
              <a:rPr lang="en-GB" dirty="0"/>
              <a:t>CSS Text</a:t>
            </a:r>
          </a:p>
          <a:p>
            <a:r>
              <a:rPr lang="en-GB" dirty="0"/>
              <a:t>CSS Fonts</a:t>
            </a:r>
          </a:p>
          <a:p>
            <a:r>
              <a:rPr lang="en-GB" dirty="0"/>
              <a:t>CSS Links</a:t>
            </a:r>
          </a:p>
          <a:p>
            <a:r>
              <a:rPr lang="en-GB" dirty="0"/>
              <a:t>CSS Lists</a:t>
            </a:r>
          </a:p>
          <a:p>
            <a:r>
              <a:rPr lang="en-GB" dirty="0"/>
              <a:t> CSS Tables</a:t>
            </a:r>
          </a:p>
        </p:txBody>
      </p:sp>
    </p:spTree>
    <p:extLst>
      <p:ext uri="{BB962C8B-B14F-4D97-AF65-F5344CB8AC3E}">
        <p14:creationId xmlns:p14="http://schemas.microsoft.com/office/powerpoint/2010/main" val="2080140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232BA-BB0A-D7AD-2155-FE046D36B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Introduction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3CF6705-3E7A-7523-5F28-9B6F8FA1D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8A6E5B-3761-6512-9DD1-98FCF2D787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1" dirty="0"/>
              <a:t>What is CSS?</a:t>
            </a:r>
          </a:p>
          <a:p>
            <a:pPr lvl="1"/>
            <a:r>
              <a:rPr lang="en-GB" dirty="0"/>
              <a:t>CSS is the language we use to </a:t>
            </a:r>
            <a:r>
              <a:rPr lang="en-GB" dirty="0">
                <a:solidFill>
                  <a:srgbClr val="C00000"/>
                </a:solidFill>
              </a:rPr>
              <a:t>style a Web page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CSS stands for Cascading Style Sheets</a:t>
            </a:r>
          </a:p>
          <a:p>
            <a:pPr lvl="1"/>
            <a:r>
              <a:rPr lang="en-GB" dirty="0"/>
              <a:t>CSS describes </a:t>
            </a:r>
            <a:r>
              <a:rPr lang="en-GB" dirty="0">
                <a:solidFill>
                  <a:srgbClr val="C00000"/>
                </a:solidFill>
              </a:rPr>
              <a:t>how HTML elements are to be displayed</a:t>
            </a:r>
            <a:r>
              <a:rPr lang="en-GB" dirty="0"/>
              <a:t> on screen, paper, or in other media</a:t>
            </a:r>
          </a:p>
          <a:p>
            <a:pPr lvl="1"/>
            <a:r>
              <a:rPr lang="en-GB" dirty="0"/>
              <a:t>CSS saves a lot of work. It can </a:t>
            </a:r>
            <a:r>
              <a:rPr lang="en-GB" dirty="0">
                <a:solidFill>
                  <a:srgbClr val="C00000"/>
                </a:solidFill>
              </a:rPr>
              <a:t>control the layout of multiple web pages all at once</a:t>
            </a:r>
          </a:p>
          <a:p>
            <a:endParaRPr lang="en-GB" dirty="0"/>
          </a:p>
          <a:p>
            <a:r>
              <a:rPr lang="en-GB" dirty="0"/>
              <a:t>Why Use CSS?</a:t>
            </a:r>
          </a:p>
          <a:p>
            <a:pPr lvl="1"/>
            <a:r>
              <a:rPr lang="en-GB" dirty="0"/>
              <a:t>CSS is used to </a:t>
            </a:r>
            <a:r>
              <a:rPr lang="en-GB" dirty="0">
                <a:solidFill>
                  <a:srgbClr val="C00000"/>
                </a:solidFill>
              </a:rPr>
              <a:t>define styles for your web pages</a:t>
            </a:r>
            <a:r>
              <a:rPr lang="en-GB" dirty="0"/>
              <a:t>, including the design, layout and variations in display for different devices and screen sizes.</a:t>
            </a:r>
          </a:p>
        </p:txBody>
      </p:sp>
    </p:spTree>
    <p:extLst>
      <p:ext uri="{BB962C8B-B14F-4D97-AF65-F5344CB8AC3E}">
        <p14:creationId xmlns:p14="http://schemas.microsoft.com/office/powerpoint/2010/main" val="20117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125B898-65C1-D9A2-5625-8F9072FBB0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5</a:t>
            </a:fld>
            <a:endParaRPr lang="en-GB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7D9E05F-4C45-5250-A96A-0BE19DCFC91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41" y="1443940"/>
            <a:ext cx="12192000" cy="424496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119E3DD-69CE-0FBB-235F-8E7D06F72D1B}"/>
              </a:ext>
            </a:extLst>
          </p:cNvPr>
          <p:cNvSpPr txBox="1"/>
          <p:nvPr/>
        </p:nvSpPr>
        <p:spPr>
          <a:xfrm>
            <a:off x="468630" y="902874"/>
            <a:ext cx="918972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CSS removed the style formatting from the HTML page!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2327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F82C2-BB1E-9CAD-C69F-9B410A565A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Syntax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6271DED-1C82-EB80-BE84-56A96067A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1F32AE-EC96-5088-92AC-8AF551C47B8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dirty="0"/>
              <a:t>A CSS rule consists of </a:t>
            </a:r>
            <a:r>
              <a:rPr lang="en-GB" dirty="0">
                <a:solidFill>
                  <a:srgbClr val="C00000"/>
                </a:solidFill>
              </a:rPr>
              <a:t>a selector and a declaration block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The </a:t>
            </a:r>
            <a:r>
              <a:rPr lang="en-GB" dirty="0">
                <a:solidFill>
                  <a:srgbClr val="C00000"/>
                </a:solidFill>
              </a:rPr>
              <a:t>selector points to the HTML element </a:t>
            </a:r>
            <a:r>
              <a:rPr lang="en-GB" dirty="0"/>
              <a:t>you want to style.</a:t>
            </a:r>
          </a:p>
          <a:p>
            <a:r>
              <a:rPr lang="en-GB" dirty="0"/>
              <a:t>The declaration block contains </a:t>
            </a:r>
            <a:r>
              <a:rPr lang="en-GB" dirty="0">
                <a:solidFill>
                  <a:srgbClr val="C00000"/>
                </a:solidFill>
              </a:rPr>
              <a:t>one or more declarations separated by semicolons</a:t>
            </a:r>
            <a:r>
              <a:rPr lang="en-GB" dirty="0"/>
              <a:t>.</a:t>
            </a:r>
          </a:p>
          <a:p>
            <a:r>
              <a:rPr lang="en-GB" dirty="0"/>
              <a:t>Each declaration includes a </a:t>
            </a:r>
            <a:r>
              <a:rPr lang="en-GB" dirty="0">
                <a:solidFill>
                  <a:srgbClr val="C00000"/>
                </a:solidFill>
              </a:rPr>
              <a:t>CSS property name and a value</a:t>
            </a:r>
            <a:r>
              <a:rPr lang="en-GB" dirty="0"/>
              <a:t>, separated by a colon.</a:t>
            </a:r>
          </a:p>
          <a:p>
            <a:r>
              <a:rPr lang="en-GB" dirty="0">
                <a:solidFill>
                  <a:srgbClr val="C00000"/>
                </a:solidFill>
              </a:rPr>
              <a:t>Multiple CSS declarations are separated with semicolons</a:t>
            </a:r>
            <a:r>
              <a:rPr lang="en-GB" dirty="0"/>
              <a:t>, and declaration blocks are surrounded by curly braces.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C0505E7-B7BA-478D-7DE6-9B2696EE78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5897" y="1701165"/>
            <a:ext cx="6371273" cy="1542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6690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058B8A-BB84-196E-AE69-38C3312D34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AEF9B2-5C7D-3E0A-281E-022819286F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76836"/>
            <a:ext cx="12192000" cy="3974657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4B04BA21-72EC-0C85-976A-B9C4C50540C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1278" y="4235885"/>
            <a:ext cx="10853352" cy="1631216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ysClr val="windowText" lastClr="000000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Consolas" panose="020B0609020204030204" pitchFamily="49" charset="0"/>
              </a:rPr>
              <a:t>p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Verdana" panose="020B0604030504040204" pitchFamily="34" charset="0"/>
              </a:rPr>
              <a:t> is a selector in CSS (it points to the HTML element you want to style: &lt;p&gt;).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Consolas" panose="020B0609020204030204" pitchFamily="49" charset="0"/>
              </a:rPr>
              <a:t>color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Verdana" panose="020B0604030504040204" pitchFamily="34" charset="0"/>
              </a:rPr>
              <a:t> is a property, and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Consolas" panose="020B0609020204030204" pitchFamily="49" charset="0"/>
              </a:rPr>
              <a:t>red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Verdana" panose="020B0604030504040204" pitchFamily="34" charset="0"/>
              </a:rPr>
              <a:t> is the property value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Consolas" panose="020B0609020204030204" pitchFamily="49" charset="0"/>
              </a:rPr>
              <a:t>text-align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Verdana" panose="020B0604030504040204" pitchFamily="34" charset="0"/>
              </a:rPr>
              <a:t> is a property, and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Consolas" panose="020B0609020204030204" pitchFamily="49" charset="0"/>
              </a:rPr>
              <a:t>center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ysClr val="windowText" lastClr="000000"/>
                </a:solidFill>
                <a:effectLst/>
                <a:latin typeface="Verdana" panose="020B0604030504040204" pitchFamily="34" charset="0"/>
              </a:rPr>
              <a:t> is the property value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ysClr val="windowText" lastClr="00000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6209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7BC0512-79AF-8083-6E3A-28BDC8184B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9CC9E-3CA9-18D5-0FBA-B886BE1C57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F34582-D271-8988-E321-327675AE4B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5E68FAB-7E84-E57C-611F-549BEB166FF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CSS selectors are used to "find" (or select) the HTML elements you want to style.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We can divide CSS selectors into five categories:</a:t>
            </a:r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b="0" i="0" dirty="0">
                <a:solidFill>
                  <a:srgbClr val="C00000"/>
                </a:solidFill>
                <a:effectLst/>
                <a:latin typeface="Verdana" panose="020B0604030504040204" pitchFamily="34" charset="0"/>
              </a:rPr>
              <a:t>Simple selectors 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(select elements based on name, id, class)</a:t>
            </a:r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b="0" i="0" dirty="0">
                <a:solidFill>
                  <a:srgbClr val="C00000"/>
                </a:solidFill>
                <a:effectLst/>
                <a:latin typeface="Verdana" panose="020B0604030504040204" pitchFamily="34" charset="0"/>
              </a:rPr>
              <a:t>Combinator selectors 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(select elements based on a specific relationship between them)</a:t>
            </a:r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dirty="0">
                <a:solidFill>
                  <a:srgbClr val="C00000"/>
                </a:solidFill>
                <a:latin typeface="Verdana" panose="020B0604030504040204" pitchFamily="34" charset="0"/>
              </a:rPr>
              <a:t>Pseudo-class selectors 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(select elements based on a certain state)</a:t>
            </a:r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b="0" i="0" dirty="0">
                <a:solidFill>
                  <a:srgbClr val="C00000"/>
                </a:solidFill>
                <a:effectLst/>
                <a:latin typeface="Verdana" panose="020B0604030504040204" pitchFamily="34" charset="0"/>
              </a:rPr>
              <a:t>Pseudo-elements selectors 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(select and style a part of an element)</a:t>
            </a:r>
          </a:p>
          <a:p>
            <a:pPr marL="763588" lvl="1" indent="-457200">
              <a:buSzPct val="90000"/>
              <a:buFont typeface="+mj-lt"/>
              <a:buAutoNum type="arabicParenR"/>
            </a:pPr>
            <a:r>
              <a:rPr lang="en-GB" b="0" i="0" dirty="0">
                <a:solidFill>
                  <a:srgbClr val="C00000"/>
                </a:solidFill>
                <a:effectLst/>
                <a:latin typeface="Verdana" panose="020B0604030504040204" pitchFamily="34" charset="0"/>
              </a:rPr>
              <a:t>Attribute selectors 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(select elements based on an attribute or attribute value)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3811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85B427-3579-373B-531F-61162F8AE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F644C-D336-C490-4F71-68979A19C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90628A6-DFEC-5BCD-FD78-619E0EF21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9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F7C0A14-7D7E-696B-E641-D0ECD3C2875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b="1" dirty="0"/>
              <a:t>element selector </a:t>
            </a:r>
            <a:r>
              <a:rPr lang="en-GB" dirty="0"/>
              <a:t>selects HTML elements based on the element name.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55328F-606C-4AE0-86AD-D883481071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487" y="1881110"/>
            <a:ext cx="5155883" cy="398599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21DDD4A-783B-93DB-9F2E-58EB82325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08974" y="1881110"/>
            <a:ext cx="4539618" cy="292608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6275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5F9C252-50FD-D0AF-4A3A-5906C6DE7C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D00F1B-6348-7BF3-3A3E-8802F0029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68B807-295D-18DE-5602-5D47D9EBB8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9339E0-4EA1-DFB6-85E4-DCA8F953B25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9374" y="942659"/>
            <a:ext cx="11487150" cy="4975225"/>
          </a:xfrm>
        </p:spPr>
        <p:txBody>
          <a:bodyPr/>
          <a:lstStyle/>
          <a:p>
            <a:pPr>
              <a:spcBef>
                <a:spcPts val="750"/>
              </a:spcBef>
              <a:spcAft>
                <a:spcPts val="750"/>
              </a:spcAft>
            </a:pPr>
            <a:r>
              <a:rPr lang="en-GB" sz="2000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The CSS id Selector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-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id selector uses the id attribute of an HTML element to select a specific element.</a:t>
            </a:r>
          </a:p>
          <a:p>
            <a:pPr lvl="1"/>
            <a:r>
              <a:rPr lang="en-GB" sz="1800" b="0" i="0" dirty="0">
                <a:solidFill>
                  <a:schemeClr val="accent5">
                    <a:lumMod val="50000"/>
                  </a:schemeClr>
                </a:solidFill>
                <a:effectLst/>
                <a:latin typeface="Verdana" panose="020B0604030504040204" pitchFamily="34" charset="0"/>
              </a:rPr>
              <a:t>The id of an element is unique within a page</a:t>
            </a:r>
          </a:p>
          <a:p>
            <a:pPr lvl="1"/>
            <a:r>
              <a:rPr lang="en-GB" sz="1800" b="0" i="0" dirty="0">
                <a:solidFill>
                  <a:schemeClr val="accent5">
                    <a:lumMod val="50000"/>
                  </a:schemeClr>
                </a:solidFill>
                <a:effectLst/>
                <a:latin typeface="Verdana" panose="020B0604030504040204" pitchFamily="34" charset="0"/>
              </a:rPr>
              <a:t>To select an element with a specific id, write a hash (#) character, followed by the id of the element.</a:t>
            </a:r>
          </a:p>
          <a:p>
            <a:pPr lvl="1"/>
            <a:endParaRPr lang="en-GB" sz="1800" b="0" i="0" dirty="0">
              <a:solidFill>
                <a:schemeClr val="accent5">
                  <a:lumMod val="50000"/>
                </a:schemeClr>
              </a:solidFill>
              <a:effectLst/>
              <a:latin typeface="Verdana" panose="020B0604030504040204" pitchFamily="34" charset="0"/>
            </a:endParaRPr>
          </a:p>
          <a:p>
            <a:pPr lvl="1"/>
            <a:endParaRPr lang="en-GB" sz="1800" b="0" i="0" dirty="0">
              <a:solidFill>
                <a:schemeClr val="accent5">
                  <a:lumMod val="50000"/>
                </a:schemeClr>
              </a:solidFill>
              <a:effectLst/>
              <a:latin typeface="Verdana" panose="020B0604030504040204" pitchFamily="34" charset="0"/>
            </a:endParaRP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99BE45-38DE-ED26-0595-EFE895F9DB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948" y="2679458"/>
            <a:ext cx="4567675" cy="34701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EDF6464-092F-D9CC-EFE8-BC3A6A83F24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035"/>
          <a:stretch>
            <a:fillRect/>
          </a:stretch>
        </p:blipFill>
        <p:spPr>
          <a:xfrm>
            <a:off x="5885497" y="2679458"/>
            <a:ext cx="4652963" cy="3250763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11138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9F5BBD-2608-926B-41ED-78A9F2D9AD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DAF30-1F9B-B122-CA1F-42DF96A798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8A118C7-D95F-871C-9F12-BE1AF4E8A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12E4A7-51D1-3A43-CF46-BCCD50AEF98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>
              <a:spcBef>
                <a:spcPts val="750"/>
              </a:spcBef>
              <a:spcAft>
                <a:spcPts val="750"/>
              </a:spcAft>
            </a:pPr>
            <a:r>
              <a:rPr lang="en-GB" sz="2000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The CSS class Selector -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class selector selects HTML elements with a specific class attribute.</a:t>
            </a:r>
          </a:p>
          <a:p>
            <a:pPr lvl="1"/>
            <a:r>
              <a:rPr lang="en-GB" sz="1800" b="0" i="0" dirty="0">
                <a:solidFill>
                  <a:schemeClr val="accent5">
                    <a:lumMod val="50000"/>
                  </a:schemeClr>
                </a:solidFill>
                <a:effectLst/>
                <a:latin typeface="Verdana" panose="020B0604030504040204" pitchFamily="34" charset="0"/>
              </a:rPr>
              <a:t>To select elements with a specific class, write a period (.) character, followed by the class name.</a:t>
            </a:r>
          </a:p>
          <a:p>
            <a:endParaRPr lang="en-GB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2F3351-FBA0-381B-542E-EE68CE2611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5485" y="2587560"/>
            <a:ext cx="4855205" cy="348895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960882F-1411-7F1A-044B-53406B460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587560"/>
            <a:ext cx="4162420" cy="2892452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77777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98DC8C-074B-B1BB-306D-67580A497E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5836A3-2B6D-2C51-3DC0-D4CBB39215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7E10A5F-C5BB-CE7F-2AAD-C14F710A2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02902F-E097-0785-C2DB-A55D0E47289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You can also specify that only specific HTML elements should be affected by a class.</a:t>
            </a:r>
          </a:p>
          <a:p>
            <a:r>
              <a:rPr lang="en-GB" dirty="0"/>
              <a:t>HTML elements can also refer to more than one class.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040A88A-BDAD-6760-C9E1-22614FA791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" y="1992202"/>
            <a:ext cx="6115050" cy="405299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93FB2D-A4EE-1C52-5BE1-E41E001570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53225" y="1992202"/>
            <a:ext cx="5114925" cy="3561586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876960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7F1C92-CE48-3608-8956-38F6042137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67CF2-330C-B8CC-3383-F4DC79EDF0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8E1A34C-FEF0-32B7-D6FF-74E246E415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5DEC9C-D9EC-2064-D594-E427131CFA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spcBef>
                <a:spcPts val="750"/>
              </a:spcBef>
              <a:spcAft>
                <a:spcPts val="750"/>
              </a:spcAft>
            </a:pPr>
            <a:r>
              <a:rPr lang="en-GB" b="1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The CSS Universal Selector </a:t>
            </a:r>
            <a:r>
              <a:rPr lang="en-GB" b="0" i="0" dirty="0">
                <a:solidFill>
                  <a:srgbClr val="000000"/>
                </a:solidFill>
                <a:effectLst/>
                <a:latin typeface="Segoe UI" panose="020B0502040204020203" pitchFamily="34" charset="0"/>
              </a:rPr>
              <a:t>- </a:t>
            </a:r>
            <a:r>
              <a:rPr lang="en-GB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universal selector (*) selects all HTML elements on the page.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D812F02-AA16-C475-607E-B8B57E157C3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19"/>
          <a:stretch>
            <a:fillRect/>
          </a:stretch>
        </p:blipFill>
        <p:spPr>
          <a:xfrm>
            <a:off x="561395" y="2148840"/>
            <a:ext cx="5659584" cy="389636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7A0F7FE-FBEE-2FE0-545C-4CF34642A9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0370" y="2148840"/>
            <a:ext cx="5106395" cy="340614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3715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3CFEEF-1FFD-CB11-E881-99604F8CE9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4CBED-AE22-718D-635F-A4ADC4E0C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Selectors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2F6FD22-3DD0-B8D7-44AD-E7822A155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3EFA78-252B-67AC-E3AA-71F4739FC56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sz="2000" b="1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grouping selector </a:t>
            </a:r>
            <a:r>
              <a:rPr lang="en-GB" sz="2000" b="0" i="0" dirty="0"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selects all the HTML elements with the same style definitions.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530866-753F-F9DA-B7F5-FA2BEECDE7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894" y="2185670"/>
            <a:ext cx="2852696" cy="385953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FAC533A-31D1-27B0-2FA8-86043642A5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700" y="2163045"/>
            <a:ext cx="5510212" cy="362498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484522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DAD0BAC-7352-F849-4B80-3A8709EF2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1B6AA4B2-802E-A144-0AB3-642F5EF0E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– Task 1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D23729F-A357-2D2B-210F-7B9F31FE79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Using Notepad or any other suitable editor, create a file names “CSSTask1.html”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lnSpc>
                <a:spcPct val="115000"/>
              </a:lnSpc>
              <a:buFont typeface="+mj-lt"/>
              <a:buAutoNum type="arabicPeriod"/>
            </a:pPr>
            <a:r>
              <a:rPr lang="en-GB" kern="1200" dirty="0">
                <a:solidFill>
                  <a:schemeClr val="accent5">
                    <a:lumMod val="50000"/>
                  </a:schemeClr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Copy the following code then created file then run it in your internet browser. </a:t>
            </a:r>
            <a:endParaRPr lang="en-GB" kern="100" dirty="0">
              <a:solidFill>
                <a:schemeClr val="accent5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lnSpc>
                <a:spcPct val="115000"/>
              </a:lnSpc>
              <a:buFont typeface="+mj-lt"/>
              <a:buAutoNum type="arabicPeriod"/>
            </a:pPr>
            <a:r>
              <a:rPr lang="en-GB" kern="1200" dirty="0">
                <a:solidFill>
                  <a:schemeClr val="accent5">
                    <a:lumMod val="50000"/>
                  </a:schemeClr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Change the colour of all &lt;p&gt; to red.</a:t>
            </a:r>
            <a:endParaRPr lang="en-GB" kern="100" dirty="0">
              <a:solidFill>
                <a:schemeClr val="accent5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lnSpc>
                <a:spcPct val="115000"/>
              </a:lnSpc>
              <a:buFont typeface="+mj-lt"/>
              <a:buAutoNum type="arabicPeriod"/>
            </a:pPr>
            <a:r>
              <a:rPr lang="en-GB" kern="1200" dirty="0">
                <a:solidFill>
                  <a:schemeClr val="accent5">
                    <a:lumMod val="50000"/>
                  </a:schemeClr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Add a new class .italic to make a paragraph italic.</a:t>
            </a:r>
            <a:endParaRPr lang="en-GB" kern="100" dirty="0">
              <a:solidFill>
                <a:schemeClr val="accent5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lnSpc>
                <a:spcPct val="115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kern="1200" dirty="0">
                <a:solidFill>
                  <a:schemeClr val="accent5">
                    <a:lumMod val="50000"/>
                  </a:schemeClr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Add a universal selector to make all text centred.</a:t>
            </a:r>
            <a:endParaRPr lang="en-GB" kern="100" dirty="0">
              <a:solidFill>
                <a:schemeClr val="accent5">
                  <a:lumMod val="50000"/>
                </a:schemeClr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Note: </a:t>
            </a:r>
            <a:r>
              <a:rPr lang="en-GB" dirty="0"/>
              <a:t>For the code, </a:t>
            </a:r>
            <a:r>
              <a:rPr lang="en-GB" dirty="0">
                <a:highlight>
                  <a:srgbClr val="FFFF00"/>
                </a:highlight>
              </a:rPr>
              <a:t>download the file “Week 8_ACCA4023_CSS (Tutorial).docx” </a:t>
            </a:r>
            <a:r>
              <a:rPr lang="en-GB" dirty="0"/>
              <a:t>from the University Portal. </a:t>
            </a:r>
          </a:p>
        </p:txBody>
      </p:sp>
    </p:spTree>
    <p:extLst>
      <p:ext uri="{BB962C8B-B14F-4D97-AF65-F5344CB8AC3E}">
        <p14:creationId xmlns:p14="http://schemas.microsoft.com/office/powerpoint/2010/main" val="2381232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5E20D-8BF2-AEBE-C308-F3A236118D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Add CSS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C96D91E-CAE7-8934-8359-4FD0EE96D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2C76B-0BEB-9AE4-0C23-260714530D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When a browser reads a style sheet, it will format the HTML document according to the information in the style sheet.</a:t>
            </a:r>
          </a:p>
          <a:p>
            <a:r>
              <a:rPr lang="en-GB" dirty="0"/>
              <a:t>There are three ways of inserting a style sheet:</a:t>
            </a:r>
          </a:p>
          <a:p>
            <a:pPr lvl="1"/>
            <a:r>
              <a:rPr lang="en-GB" dirty="0"/>
              <a:t>External CSS (Separated file)</a:t>
            </a:r>
          </a:p>
          <a:p>
            <a:pPr lvl="2"/>
            <a:r>
              <a:rPr lang="en-GB" dirty="0"/>
              <a:t>Defined within the &lt;link&gt; element, inside the &lt;head&gt; section of an HTML page.</a:t>
            </a:r>
          </a:p>
          <a:p>
            <a:pPr lvl="1"/>
            <a:r>
              <a:rPr lang="en-GB" dirty="0"/>
              <a:t>Internal CSS (Separated Section within the HTML file)</a:t>
            </a:r>
          </a:p>
          <a:p>
            <a:pPr lvl="2"/>
            <a:r>
              <a:rPr lang="en-GB" dirty="0"/>
              <a:t>Defined inside the &lt;style&gt; element, inside the head section.</a:t>
            </a:r>
          </a:p>
          <a:p>
            <a:pPr lvl="1"/>
            <a:r>
              <a:rPr lang="en-GB" dirty="0"/>
              <a:t>Inline CSS (within each command of the HTML file).</a:t>
            </a:r>
          </a:p>
          <a:p>
            <a:pPr lvl="2"/>
            <a:r>
              <a:rPr lang="en-GB" dirty="0"/>
              <a:t>The style attribute can contain any CSS property.</a:t>
            </a:r>
          </a:p>
          <a:p>
            <a:pPr lvl="1"/>
            <a:endParaRPr lang="en-GB" dirty="0"/>
          </a:p>
          <a:p>
            <a:r>
              <a:rPr lang="en-GB" dirty="0"/>
              <a:t>Within the same HTML file, you can use different CSS insertion ways.</a:t>
            </a:r>
          </a:p>
        </p:txBody>
      </p:sp>
    </p:spTree>
    <p:extLst>
      <p:ext uri="{BB962C8B-B14F-4D97-AF65-F5344CB8AC3E}">
        <p14:creationId xmlns:p14="http://schemas.microsoft.com/office/powerpoint/2010/main" val="3697691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AA4C359-77B0-1EE5-AD43-CA3789A77A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5930641-D6A1-8F34-64D1-B6F204736D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421" y="397574"/>
            <a:ext cx="4572000" cy="15430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28BE1AE-F6CC-0937-84C1-535A5C86A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48120" y="397574"/>
            <a:ext cx="4486275" cy="418147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0C343CB-E43D-67BA-92F1-20EB155E2A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421" y="2993326"/>
            <a:ext cx="7029450" cy="269557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076893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59468-A93F-7681-CAD3-77EEF027E9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Comments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20DAA8-8477-E60A-24C4-72D37CA301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D9E391-7F86-9962-4828-E63D93D59C0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en-GB" sz="2200" dirty="0"/>
              <a:t>CSS comments are not displayed in the browser, but they can help document your source code.</a:t>
            </a:r>
          </a:p>
          <a:p>
            <a:r>
              <a:rPr lang="en-GB" sz="2200" dirty="0"/>
              <a:t>A CSS comment is placed inside the &lt;style&gt; element, and starts with </a:t>
            </a:r>
            <a:r>
              <a:rPr lang="en-GB" sz="2200" b="1" dirty="0"/>
              <a:t>/* and ends with */.</a:t>
            </a:r>
          </a:p>
          <a:p>
            <a:r>
              <a:rPr lang="en-GB" dirty="0"/>
              <a:t>You can add comments wherever you want in the code even in the middle.</a:t>
            </a:r>
            <a:endParaRPr lang="en-GB" sz="2200" b="1" dirty="0"/>
          </a:p>
          <a:p>
            <a:endParaRPr lang="en-GB" sz="2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CE7E43-03A3-8A6D-BB3A-6C2B778B17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075" y="2450782"/>
            <a:ext cx="5495925" cy="241935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05F9EB3-4DEE-9A19-06BC-A75CD4EE17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2245" y="2450782"/>
            <a:ext cx="4019550" cy="1019175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867023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F2726-A150-9717-7293-A443681AA0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227DA7-FC09-7965-D141-840829714C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19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25218407-8354-9FBD-0FF1-5DA502EC3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– Task 2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AD269C2-5742-8879-023A-9193DD65FA7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Using Notepad or any other suitable editor, create a file names “CSSTask2.html”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Copy the following code then created file then run it in your internet browser. 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Add a comment before each rule.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Comment out one rule and observe the result.</a:t>
            </a:r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Note: </a:t>
            </a:r>
            <a:r>
              <a:rPr lang="en-GB" dirty="0"/>
              <a:t>For the code, </a:t>
            </a:r>
            <a:r>
              <a:rPr lang="en-GB" dirty="0">
                <a:highlight>
                  <a:srgbClr val="FFFF00"/>
                </a:highlight>
              </a:rPr>
              <a:t>download the file “Week 8_ACCA4023_CSS (Tutorial).docx” </a:t>
            </a:r>
            <a:r>
              <a:rPr lang="en-GB" dirty="0"/>
              <a:t>from the University Portal. </a:t>
            </a:r>
          </a:p>
        </p:txBody>
      </p:sp>
    </p:spTree>
    <p:extLst>
      <p:ext uri="{BB962C8B-B14F-4D97-AF65-F5344CB8AC3E}">
        <p14:creationId xmlns:p14="http://schemas.microsoft.com/office/powerpoint/2010/main" val="1162614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FE7B8-598A-E514-2C28-10A190EAF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CSS Errors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B2AF090-6243-229E-7A42-07312514A7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106501-A82D-F946-BD12-C53536797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Errors in CSS can lead to unexpected behaviour or styles not being applied correctly. This page shows common CSS mistakes and how to avoid them.</a:t>
            </a:r>
          </a:p>
          <a:p>
            <a:pPr lvl="1"/>
            <a:r>
              <a:rPr lang="en-GB" b="1" dirty="0"/>
              <a:t>Missing Semicolons </a:t>
            </a:r>
            <a:r>
              <a:rPr lang="en-GB" dirty="0"/>
              <a:t>- Forgetting a semicolon at the end of a property declaration can break the style rule.</a:t>
            </a:r>
          </a:p>
          <a:p>
            <a:pPr lvl="1"/>
            <a:r>
              <a:rPr lang="en-GB" b="1" dirty="0"/>
              <a:t>Invalid Property Names </a:t>
            </a:r>
            <a:r>
              <a:rPr lang="en-GB" dirty="0"/>
              <a:t>- Using a property name that does not exist will simply be ignored by the browser.</a:t>
            </a:r>
          </a:p>
          <a:p>
            <a:pPr lvl="1"/>
            <a:r>
              <a:rPr lang="en-GB" b="1" dirty="0"/>
              <a:t>Invalid Values </a:t>
            </a:r>
            <a:r>
              <a:rPr lang="en-GB" dirty="0"/>
              <a:t>- Correct properties but invalid values will also be ignored.</a:t>
            </a:r>
          </a:p>
          <a:p>
            <a:pPr lvl="1"/>
            <a:r>
              <a:rPr lang="en-GB" b="1" dirty="0"/>
              <a:t>Unclosed Braces </a:t>
            </a:r>
            <a:r>
              <a:rPr lang="en-GB" dirty="0"/>
              <a:t>- If you forget to close a brace }, the entire rule may be ignored.</a:t>
            </a:r>
          </a:p>
          <a:p>
            <a:pPr lvl="1"/>
            <a:r>
              <a:rPr lang="en-GB" b="1" dirty="0"/>
              <a:t>Extra Colons or Braces </a:t>
            </a:r>
            <a:r>
              <a:rPr lang="en-GB" dirty="0"/>
              <a:t>- Typos like extra colons or misplaced braces can cause rules to break.</a:t>
            </a:r>
          </a:p>
          <a:p>
            <a:pPr lvl="1"/>
            <a:endParaRPr lang="en-GB" dirty="0"/>
          </a:p>
          <a:p>
            <a:pPr>
              <a:spcBef>
                <a:spcPts val="750"/>
              </a:spcBef>
              <a:spcAft>
                <a:spcPts val="750"/>
              </a:spcAft>
            </a:pPr>
            <a:r>
              <a:rPr lang="en-GB" b="1" dirty="0"/>
              <a:t>Tips to Avoid CSS Errors</a:t>
            </a:r>
          </a:p>
          <a:p>
            <a:pPr lvl="1"/>
            <a:r>
              <a:rPr lang="en-GB" dirty="0"/>
              <a:t>Use a code editor with syntax highlighting.</a:t>
            </a:r>
          </a:p>
          <a:p>
            <a:pPr lvl="1"/>
            <a:r>
              <a:rPr lang="en-GB" dirty="0"/>
              <a:t>Validate your CSS with a CSS linter or validator.</a:t>
            </a:r>
          </a:p>
          <a:p>
            <a:pPr lvl="1"/>
            <a:r>
              <a:rPr lang="en-GB" dirty="0"/>
              <a:t>Write CSS in small sections and test frequently.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892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57676-E8A1-8E79-E55D-F10CF2017C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Colour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535D3F2-7FF6-A897-4B16-AE8DAFE49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7EC8F3-BC0B-C581-2613-AB3B6939C08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Colores are specified using predefined </a:t>
            </a:r>
            <a:r>
              <a:rPr lang="en-GB" b="1" dirty="0"/>
              <a:t>colour names, or RGB, HEX, HSL, RGBA, HSLA </a:t>
            </a:r>
            <a:r>
              <a:rPr lang="en-GB" dirty="0"/>
              <a:t>values.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E7E716C-FAC1-B616-3226-F07E8A0A4F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75" y="2264666"/>
            <a:ext cx="5737225" cy="1058412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3C98ADF-C63C-185D-D412-8F2488978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775" y="4039792"/>
            <a:ext cx="5596255" cy="190312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F982DDF7-4A28-F371-26D5-A53C2AC62F8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6972" y="4039792"/>
            <a:ext cx="5635018" cy="190312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A26285-26C6-66C6-B386-1387DAA40D9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0906" y="1829987"/>
            <a:ext cx="5635019" cy="192777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5119709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C5F62-DD1F-E916-75AB-18B1A5EA08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0" dirty="0"/>
              <a:t>CSS Background Colour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4BD0A30-4CC6-4FA5-218D-AA2644F39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5BF209-F711-B261-635A-89B25D9711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You can set the background colour for HTML elements: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4C31146-C1FF-629D-A039-81E7868912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091175"/>
            <a:ext cx="12192000" cy="267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674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C4088-C793-AD3A-911F-394027E24C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Text Colour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418A594-8975-5417-8865-EF5BA276D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2F0094-7EC2-1AFF-AFCD-666ADBFBF4D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You can set the colour of text: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DAA925D-B67D-F359-3C71-849B6114C6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03210"/>
            <a:ext cx="12192000" cy="2651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75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25296-D63E-5163-926C-6A8A1F6FA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Border Colour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894D538-DE8D-3B81-83E8-026F428EC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208722-208B-57F5-8FFC-E689247F19E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You can set the colour of borders: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16DA0DD-5445-20A7-E920-1470F5C58D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7257"/>
            <a:ext cx="12192000" cy="2243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388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396DDE-3D4B-38F5-06CE-7E3BC5E3B4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B8018E4-BCF4-2108-9BA5-4854B59A0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6722581-2673-1E1C-1F93-C7E19007CF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– Task 3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DFAB6F2-0B51-2386-D880-DAD5A335BD0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Using Notepad or any other suitable editor, create a file names “CSSTask3.html”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Copy the following code then created file then run it in your internet browser. 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Change background to a different colour (Check the net for the names of the colours in CSS).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Add a new element with </a:t>
            </a:r>
            <a:r>
              <a:rPr lang="en-GB" dirty="0" err="1"/>
              <a:t>rgba</a:t>
            </a:r>
            <a:r>
              <a:rPr lang="en-GB" dirty="0"/>
              <a:t>() </a:t>
            </a:r>
            <a:r>
              <a:rPr lang="en-GB" dirty="0" err="1"/>
              <a:t>color</a:t>
            </a:r>
            <a:r>
              <a:rPr lang="en-GB" dirty="0"/>
              <a:t> (Check the net for the RGB of the colours in CSS). 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Try </a:t>
            </a:r>
            <a:r>
              <a:rPr lang="en-GB" dirty="0" err="1"/>
              <a:t>hsl</a:t>
            </a:r>
            <a:r>
              <a:rPr lang="en-GB" dirty="0"/>
              <a:t>() </a:t>
            </a:r>
            <a:r>
              <a:rPr lang="en-GB" dirty="0" err="1"/>
              <a:t>color</a:t>
            </a:r>
            <a:r>
              <a:rPr lang="en-GB" dirty="0"/>
              <a:t> for a paragraph (Check the net for the </a:t>
            </a:r>
            <a:r>
              <a:rPr lang="en-GB" dirty="0" err="1"/>
              <a:t>hsl</a:t>
            </a:r>
            <a:r>
              <a:rPr lang="en-GB" dirty="0"/>
              <a:t> of the colours in CSS)</a:t>
            </a:r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Note: </a:t>
            </a:r>
            <a:r>
              <a:rPr lang="en-GB" dirty="0"/>
              <a:t>For the code, </a:t>
            </a:r>
            <a:r>
              <a:rPr lang="en-GB" dirty="0">
                <a:highlight>
                  <a:srgbClr val="FFFF00"/>
                </a:highlight>
              </a:rPr>
              <a:t>download the file “Week 8_ACCA4023_CSS (Tutorial).docx” </a:t>
            </a:r>
            <a:r>
              <a:rPr lang="en-GB" dirty="0"/>
              <a:t>from the University Portal. </a:t>
            </a:r>
          </a:p>
        </p:txBody>
      </p:sp>
    </p:spTree>
    <p:extLst>
      <p:ext uri="{BB962C8B-B14F-4D97-AF65-F5344CB8AC3E}">
        <p14:creationId xmlns:p14="http://schemas.microsoft.com/office/powerpoint/2010/main" val="2138418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DEF918-8334-1CAA-04EB-71E8ECA2D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we do in CSS Text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E51C6F2-C1BE-61D8-F1ED-7B21D879B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75CD31-40CC-6F52-8831-D4526C47E51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Imaging all the text feature that available in any document editor such as MS Word; we can do it by using CSS . This includes:</a:t>
            </a:r>
          </a:p>
          <a:p>
            <a:pPr lvl="1"/>
            <a:r>
              <a:rPr lang="en-GB" dirty="0"/>
              <a:t>Text colours.</a:t>
            </a:r>
          </a:p>
          <a:p>
            <a:pPr lvl="1"/>
            <a:r>
              <a:rPr lang="en-GB" dirty="0"/>
              <a:t>Text Alignment.</a:t>
            </a:r>
          </a:p>
          <a:p>
            <a:pPr lvl="1"/>
            <a:r>
              <a:rPr lang="en-GB" dirty="0"/>
              <a:t>Text transformation.</a:t>
            </a:r>
          </a:p>
          <a:p>
            <a:pPr lvl="1"/>
            <a:r>
              <a:rPr lang="en-GB" dirty="0"/>
              <a:t>Text decoration.</a:t>
            </a:r>
          </a:p>
          <a:p>
            <a:pPr lvl="1"/>
            <a:r>
              <a:rPr lang="en-GB" dirty="0"/>
              <a:t>Text spacing.</a:t>
            </a:r>
          </a:p>
          <a:p>
            <a:pPr lvl="1"/>
            <a:r>
              <a:rPr lang="en-GB" dirty="0"/>
              <a:t>Text Shadow</a:t>
            </a:r>
          </a:p>
        </p:txBody>
      </p:sp>
    </p:spTree>
    <p:extLst>
      <p:ext uri="{BB962C8B-B14F-4D97-AF65-F5344CB8AC3E}">
        <p14:creationId xmlns:p14="http://schemas.microsoft.com/office/powerpoint/2010/main" val="3238604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F4B2B-C947-701C-C593-34F9502524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Text – Text Colour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482918F-1F63-3D2E-8C83-0E708197F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27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B9B13F-B390-111A-856A-AEBE996D26C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 colour property is used to set the </a:t>
            </a:r>
            <a:r>
              <a:rPr lang="en-GB" b="1" dirty="0"/>
              <a:t>colour of the text</a:t>
            </a:r>
            <a:r>
              <a:rPr lang="en-GB" dirty="0"/>
              <a:t>. The colour is specified by: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FAFD72F-1853-E022-E970-58BD8BDC19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41" y="1615362"/>
            <a:ext cx="12192000" cy="4172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09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4ACAA-5AFB-58B8-414E-E54755CA8B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Text – Text Alignment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A927655-5E51-D78D-4F00-86A6B62E6E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66F63D-DD9C-9E4B-2AEF-5A003212110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9374" y="891876"/>
            <a:ext cx="11487150" cy="4975225"/>
          </a:xfrm>
        </p:spPr>
        <p:txBody>
          <a:bodyPr/>
          <a:lstStyle/>
          <a:p>
            <a:r>
              <a:rPr lang="en-GB" b="1" dirty="0"/>
              <a:t>Text Alignment</a:t>
            </a:r>
          </a:p>
          <a:p>
            <a:pPr lvl="1"/>
            <a:r>
              <a:rPr lang="en-GB" dirty="0"/>
              <a:t>The text-align property is used to set the horizontal alignment of a text.</a:t>
            </a:r>
          </a:p>
          <a:p>
            <a:pPr lvl="1"/>
            <a:r>
              <a:rPr lang="en-GB" dirty="0"/>
              <a:t>A text can be left or right aligned, cantered, or justified.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71E6B5-E121-ADCD-C4B4-22FEE982B9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98964"/>
            <a:ext cx="12192000" cy="3996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4502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0B2F43-2BE0-0E20-EF46-546400E422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Text – Text Decoration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9AA4C19-6CC1-4829-37F2-B4A927A90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29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49D12C-5FF8-4CA1-631A-184413B6AB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5269" y="1133036"/>
            <a:ext cx="11881461" cy="4229317"/>
          </a:xfrm>
          <a:prstGeom prst="rect">
            <a:avLst/>
          </a:prstGeom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5F55F7E5-440A-A2C6-AB9A-5425852C2FA4}"/>
              </a:ext>
            </a:extLst>
          </p:cNvPr>
          <p:cNvSpPr>
            <a:spLocks noChangeArrowheads="1"/>
          </p:cNvSpPr>
          <p:nvPr/>
        </p:nvSpPr>
        <p:spPr bwMode="auto">
          <a:xfrm rot="21140340">
            <a:off x="2689610" y="4153273"/>
            <a:ext cx="8583930" cy="83099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 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text-decoration-line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property is used to add a decoration line to text.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Tip: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You can combine more than one value, like overline and underline to display lines both over and under a text.</a:t>
            </a: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3540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675B3D-9D60-2450-2A45-1A27E3B31D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85E90-A6C8-14AE-285A-503D9D0944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we do in CSS Fonts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220AFEA-913D-C4FB-5262-0A4C365C3E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30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6F3978-380E-D60F-D955-3BF605F066B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Imaging all the fonts feature that available in any document editor such as MS Word; we can do it by using CSS . This includes:</a:t>
            </a:r>
          </a:p>
          <a:p>
            <a:pPr lvl="1"/>
            <a:r>
              <a:rPr lang="en-GB" dirty="0"/>
              <a:t>Font Family (Type).</a:t>
            </a:r>
          </a:p>
          <a:p>
            <a:pPr lvl="1"/>
            <a:r>
              <a:rPr lang="en-GB" dirty="0"/>
              <a:t>Text Font Size.</a:t>
            </a:r>
          </a:p>
          <a:p>
            <a:pPr lvl="1"/>
            <a:r>
              <a:rPr lang="en-GB" dirty="0"/>
              <a:t>Font Style.</a:t>
            </a:r>
          </a:p>
          <a:p>
            <a:pPr lvl="1"/>
            <a:r>
              <a:rPr lang="en-GB" dirty="0"/>
              <a:t>Text decoration.</a:t>
            </a:r>
          </a:p>
          <a:p>
            <a:pPr lvl="1"/>
            <a:r>
              <a:rPr lang="en-GB" dirty="0"/>
              <a:t>Text spacing.</a:t>
            </a:r>
          </a:p>
          <a:p>
            <a:pPr lvl="1"/>
            <a:r>
              <a:rPr lang="en-GB" dirty="0"/>
              <a:t>Text Shadow</a:t>
            </a:r>
          </a:p>
        </p:txBody>
      </p:sp>
    </p:spTree>
    <p:extLst>
      <p:ext uri="{BB962C8B-B14F-4D97-AF65-F5344CB8AC3E}">
        <p14:creationId xmlns:p14="http://schemas.microsoft.com/office/powerpoint/2010/main" val="3866512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CA7A3A-DEE4-90E7-6C3C-CEE3648A7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9732B13-2B41-E1E2-7F3A-045015100A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31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1314241-108E-3583-092E-CB20D3B5C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– Task 4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7311833-8712-FD23-3039-B893C1221E6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Using Notepad or any other suitable editor, create a file names “CSSTask4.html”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Copy the following code then created file then run it in your internet browser. 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Remove text-transform and see the difference.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Add text-decoration: underline;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Make text left-aligned with spacing of 5px.</a:t>
            </a:r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Note: </a:t>
            </a:r>
            <a:r>
              <a:rPr lang="en-GB" dirty="0"/>
              <a:t>For the code, </a:t>
            </a:r>
            <a:r>
              <a:rPr lang="en-GB" dirty="0">
                <a:highlight>
                  <a:srgbClr val="FFFF00"/>
                </a:highlight>
              </a:rPr>
              <a:t>download the file “Week 8_ACCA4023_CSS (Tutorial).docx” </a:t>
            </a:r>
            <a:r>
              <a:rPr lang="en-GB" dirty="0"/>
              <a:t>from the University Portal. </a:t>
            </a:r>
          </a:p>
        </p:txBody>
      </p:sp>
    </p:spTree>
    <p:extLst>
      <p:ext uri="{BB962C8B-B14F-4D97-AF65-F5344CB8AC3E}">
        <p14:creationId xmlns:p14="http://schemas.microsoft.com/office/powerpoint/2010/main" val="382715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2EEB8-402A-89A5-CD27-F63EFEF64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Fonts - </a:t>
            </a:r>
            <a:r>
              <a:rPr lang="en-GB" b="0" dirty="0"/>
              <a:t>Web Safe Fonts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2F265E8-A161-55BD-FFB2-41A9143DE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8902AA1-292B-B6AF-7BF2-F183BA564A7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Web safe fonts are fonts that are universally installed across all browsers and devices.</a:t>
            </a:r>
          </a:p>
          <a:p>
            <a:r>
              <a:rPr lang="en-GB" dirty="0"/>
              <a:t>Example</a:t>
            </a:r>
          </a:p>
          <a:p>
            <a:pPr lvl="1"/>
            <a:r>
              <a:rPr lang="en-GB" dirty="0"/>
              <a:t>Here, there are three font types: Tahoma, Verdana, and sans-serif. The second and third fonts are backups, in case the first one is not found.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ECFEFDD-3F77-EAA7-8599-0B0E3160F0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62" y="2971800"/>
            <a:ext cx="11020575" cy="289530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60818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726C-7E69-3309-53EB-B02B4D113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Fonts - </a:t>
            </a:r>
            <a:r>
              <a:rPr lang="en-GB" b="0" dirty="0"/>
              <a:t>Font Style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899D29F-B986-C0C5-8AE9-47A59D65DE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6E3D9D-728F-A339-53A2-95B747564F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31784" y="812699"/>
            <a:ext cx="11487150" cy="4975225"/>
          </a:xfrm>
        </p:spPr>
        <p:txBody>
          <a:bodyPr/>
          <a:lstStyle/>
          <a:p>
            <a:r>
              <a:rPr lang="en-GB" dirty="0"/>
              <a:t>This property has three values:</a:t>
            </a:r>
          </a:p>
          <a:p>
            <a:pPr lvl="1"/>
            <a:r>
              <a:rPr lang="en-GB" dirty="0"/>
              <a:t>normal / Italic / oblique; bold ; Small-cap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F1AA125-461E-23EB-B078-9576AE23AD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784" y="1736002"/>
            <a:ext cx="11709721" cy="430929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04873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01009-7757-CD9B-AD91-00182CFC9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Fonts - </a:t>
            </a:r>
            <a:r>
              <a:rPr lang="en-GB" b="0" dirty="0"/>
              <a:t>Font Size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4BF961E-BAD3-44D6-05B8-94EF535118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2AD6B0-58DC-AC2F-83E1-2165CBE1E03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 font-size property sets the size of the text.</a:t>
            </a:r>
          </a:p>
          <a:p>
            <a:pPr lvl="1"/>
            <a:r>
              <a:rPr lang="en-GB" dirty="0"/>
              <a:t>Always use the proper HTML tags, like &lt;h1&gt; - &lt;h6&gt; for headings and &lt;p&gt; for paragraphs.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5A1856D-7CFE-9D57-0BD0-A21C27E821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075" y="1973610"/>
            <a:ext cx="11376581" cy="411731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945123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E608BE-6BCC-7AFF-F25F-EB00227E67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4EF8274-AD9E-003F-8273-D97110463A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35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F31E68CD-383F-E803-A746-770F5BFC6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– Task 5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2E0746E-21C5-2D53-DD8C-AA273423143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Using Notepad or any other suitable editor, create a file names “CSSTask5.html”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Copy the following code then created file then run it in your internet browser. 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Change font to Courier New.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Make paragraph text bold.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Use a Google font if internet is available.</a:t>
            </a:r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Note: </a:t>
            </a:r>
            <a:r>
              <a:rPr lang="en-GB" dirty="0"/>
              <a:t>For the code, </a:t>
            </a:r>
            <a:r>
              <a:rPr lang="en-GB" dirty="0">
                <a:highlight>
                  <a:srgbClr val="FFFF00"/>
                </a:highlight>
              </a:rPr>
              <a:t>download the file “Week 8_ACCA4023_CSS (Tutorial).docx” </a:t>
            </a:r>
            <a:r>
              <a:rPr lang="en-GB" dirty="0"/>
              <a:t>from the University Portal. </a:t>
            </a:r>
          </a:p>
        </p:txBody>
      </p:sp>
    </p:spTree>
    <p:extLst>
      <p:ext uri="{BB962C8B-B14F-4D97-AF65-F5344CB8AC3E}">
        <p14:creationId xmlns:p14="http://schemas.microsoft.com/office/powerpoint/2010/main" val="3588618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1778C9-BD30-0FAB-A753-C6386EB4E6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Links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7A66A11-E781-F3E6-A511-A0749CA76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36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E1D5A2-2C95-EE62-076C-9B5D460F2EB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812801"/>
            <a:ext cx="11487150" cy="5232400"/>
          </a:xfrm>
        </p:spPr>
        <p:txBody>
          <a:bodyPr/>
          <a:lstStyle/>
          <a:p>
            <a:r>
              <a:rPr lang="en-GB" dirty="0"/>
              <a:t>Links can be styled with any CSS property (e.g. </a:t>
            </a:r>
            <a:r>
              <a:rPr lang="en-GB" dirty="0" err="1"/>
              <a:t>color</a:t>
            </a:r>
            <a:r>
              <a:rPr lang="en-GB" dirty="0"/>
              <a:t>, font-family, background, etc.).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40AD6B2-7BF6-0757-A46E-FE7F55FE53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252" y="1591383"/>
            <a:ext cx="10361557" cy="422854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7" name="Rectangle 1">
            <a:extLst>
              <a:ext uri="{FF2B5EF4-FFF2-40B4-BE49-F238E27FC236}">
                <a16:creationId xmlns:a16="http://schemas.microsoft.com/office/drawing/2014/main" id="{AEF07F3F-D4CD-D63A-4772-9B54B75834DB}"/>
              </a:ext>
            </a:extLst>
          </p:cNvPr>
          <p:cNvSpPr>
            <a:spLocks noChangeArrowheads="1"/>
          </p:cNvSpPr>
          <p:nvPr/>
        </p:nvSpPr>
        <p:spPr bwMode="auto">
          <a:xfrm rot="21084661">
            <a:off x="6448014" y="3452784"/>
            <a:ext cx="5059254" cy="1754326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The four links states are:</a:t>
            </a:r>
            <a:endParaRPr kumimoji="0" lang="en-US" altLang="en-US" sz="105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a:link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- a normal, unvisited link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a:visited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- a link the user has visited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a:hover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- a link when the user mouses over it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DC143C"/>
                </a:solidFill>
                <a:effectLst/>
                <a:latin typeface="Consolas" panose="020B0609020204030204" pitchFamily="49" charset="0"/>
              </a:rPr>
              <a:t>a:active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Verdana" panose="020B0604030504040204" pitchFamily="34" charset="0"/>
              </a:rPr>
              <a:t> - a link the moment it is clicked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117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E733FD-3771-43C0-A9DD-5DEE5546E5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55B0E0A-97D2-350C-0DEC-CE57355A17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37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DE4AE19-09D3-C27A-6B34-B840051198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– Task 6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2C5C1B90-35D1-AA7F-6B7C-2A4661764A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Using Notepad or any other suitable editor, create a file names “CSSTask6.html”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Copy the following code then created file then run it in your internet browser. 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Change hover </a:t>
            </a:r>
            <a:r>
              <a:rPr lang="en-GB" dirty="0" err="1"/>
              <a:t>color</a:t>
            </a:r>
            <a:r>
              <a:rPr lang="en-GB" dirty="0"/>
              <a:t> to orange.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Remove underline from visited links.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Add background </a:t>
            </a:r>
            <a:r>
              <a:rPr lang="en-GB" dirty="0" err="1"/>
              <a:t>color</a:t>
            </a:r>
            <a:r>
              <a:rPr lang="en-GB" dirty="0"/>
              <a:t> on hover.</a:t>
            </a:r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Note: </a:t>
            </a:r>
            <a:r>
              <a:rPr lang="en-GB" dirty="0"/>
              <a:t>For the code, </a:t>
            </a:r>
            <a:r>
              <a:rPr lang="en-GB" dirty="0">
                <a:highlight>
                  <a:srgbClr val="FFFF00"/>
                </a:highlight>
              </a:rPr>
              <a:t>download the file “Week 8_ACCA4023_CSS (Tutorial).docx” </a:t>
            </a:r>
            <a:r>
              <a:rPr lang="en-GB" dirty="0"/>
              <a:t>from the University Portal. </a:t>
            </a:r>
          </a:p>
        </p:txBody>
      </p:sp>
    </p:spTree>
    <p:extLst>
      <p:ext uri="{BB962C8B-B14F-4D97-AF65-F5344CB8AC3E}">
        <p14:creationId xmlns:p14="http://schemas.microsoft.com/office/powerpoint/2010/main" val="1632957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947715-9775-D9DF-CEDD-917CCB6E1A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BE2F9-8ED8-58E9-808C-7F8D28A9E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Lists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F1865C4-001A-5D1B-73C9-C55798897B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38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CFF6C1-9DC8-1E79-9D3C-DB6C09E3A4C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3966210"/>
            <a:ext cx="11487150" cy="2078990"/>
          </a:xfrm>
        </p:spPr>
        <p:txBody>
          <a:bodyPr>
            <a:normAutofit/>
          </a:bodyPr>
          <a:lstStyle/>
          <a:p>
            <a:r>
              <a:rPr lang="en-GB" dirty="0"/>
              <a:t>The CSS list properties allow you to:</a:t>
            </a:r>
          </a:p>
          <a:p>
            <a:pPr lvl="1"/>
            <a:r>
              <a:rPr lang="en-GB" dirty="0"/>
              <a:t>Set different list item markers for ordered lists</a:t>
            </a:r>
          </a:p>
          <a:p>
            <a:pPr lvl="1"/>
            <a:r>
              <a:rPr lang="en-GB" dirty="0"/>
              <a:t>Set different list item markers for unordered lists</a:t>
            </a:r>
          </a:p>
          <a:p>
            <a:pPr lvl="1"/>
            <a:r>
              <a:rPr lang="en-GB" dirty="0"/>
              <a:t>Set an image as the list item marker</a:t>
            </a:r>
          </a:p>
          <a:p>
            <a:pPr lvl="1"/>
            <a:r>
              <a:rPr lang="en-GB" dirty="0"/>
              <a:t>Add background </a:t>
            </a:r>
            <a:r>
              <a:rPr lang="en-GB" dirty="0" err="1"/>
              <a:t>colors</a:t>
            </a:r>
            <a:r>
              <a:rPr lang="en-GB" dirty="0"/>
              <a:t> to lists and list items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ADC9A57-01A9-D2B9-567F-8EF07AC47F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6900" y="1125697"/>
            <a:ext cx="845820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914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E9E857-F418-4B0F-1894-4CE4B6B686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22B0BC0-2CFD-1E60-F301-2CB9642BF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39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564230-AE77-3A5F-099C-CB32D26D71E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162050" y="163513"/>
            <a:ext cx="11029950" cy="779462"/>
          </a:xfrm>
        </p:spPr>
        <p:txBody>
          <a:bodyPr/>
          <a:lstStyle/>
          <a:p>
            <a:r>
              <a:rPr lang="en-GB" dirty="0"/>
              <a:t>CSS Lists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A31A9CD-60E3-F1A0-4592-1BC9519E987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6887"/>
          <a:stretch>
            <a:fillRect/>
          </a:stretch>
        </p:blipFill>
        <p:spPr>
          <a:xfrm>
            <a:off x="309834" y="926415"/>
            <a:ext cx="3157808" cy="413941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843E92D-A18F-D0A2-22AC-A497AD403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5417" y="914380"/>
            <a:ext cx="2901511" cy="513092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6D8EA38-8F94-76E2-E208-250FC00E3B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6720" y="914380"/>
            <a:ext cx="3346225" cy="5023574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228020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9590BF-7DEE-0FFD-8D8A-1797A6F239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E1257ED-1FC8-A25B-6B7D-F86E6869A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40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143FA02-5449-9525-A617-A7F47D727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– Task 7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A6C51DA-5379-80D4-A4C4-A949F782B1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Using Notepad or any other suitable editor, create a file names “CSSTask7.html”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Copy the following code then created file then run it in your internet browser. 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Change unordered list to use an image marker.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Make list items have different background colours.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Centre-align the list.</a:t>
            </a:r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Note: </a:t>
            </a:r>
            <a:r>
              <a:rPr lang="en-GB" dirty="0"/>
              <a:t>For the code, </a:t>
            </a:r>
            <a:r>
              <a:rPr lang="en-GB" dirty="0">
                <a:highlight>
                  <a:srgbClr val="FFFF00"/>
                </a:highlight>
              </a:rPr>
              <a:t>download the file “Week 8_ACCA4023_CSS (Tutorial).docx” </a:t>
            </a:r>
            <a:r>
              <a:rPr lang="en-GB" dirty="0"/>
              <a:t>from the University Portal. </a:t>
            </a:r>
          </a:p>
        </p:txBody>
      </p:sp>
    </p:spTree>
    <p:extLst>
      <p:ext uri="{BB962C8B-B14F-4D97-AF65-F5344CB8AC3E}">
        <p14:creationId xmlns:p14="http://schemas.microsoft.com/office/powerpoint/2010/main" val="1991305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511F85-CEB2-3C6A-428D-28041648E1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3301F-0698-9E2F-7E83-007175836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Tables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EBFACA8-59CA-1E24-F71A-42AEA4CCE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41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3D846C-C7C6-285F-46E5-5A473E6F530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The look of an HTML table can be greatly improved with CSS.</a:t>
            </a:r>
          </a:p>
          <a:p>
            <a:r>
              <a:rPr lang="en-GB" dirty="0"/>
              <a:t>An example we can have the following table: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E20FBF6-2064-2BA2-A532-578E7C918E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2562" y="2090737"/>
            <a:ext cx="8715375" cy="267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437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532E63-FCC2-335E-0DB5-908A06883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42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B863BF9-4430-7D20-2614-46C5800B40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410" y="134302"/>
            <a:ext cx="4979670" cy="5052900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31475F3B-FF37-3817-0103-29C6CBF592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2572" y="134302"/>
            <a:ext cx="3487749" cy="591099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5EBE6CB-13DF-1022-33BF-CD1A302C8C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39972" y="4331971"/>
            <a:ext cx="4019618" cy="123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0012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C2B114-6451-C1FD-33C5-0D65194ABB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FDD6A-1BEB-6B67-1503-8DE6F6526D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CSS Tables - Borders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A0C30C9-7C3F-2CE7-C160-FC7D4840E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43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61386F-9FA5-43AA-6E1C-4C17213286A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2841054" cy="4975225"/>
          </a:xfrm>
        </p:spPr>
        <p:txBody>
          <a:bodyPr/>
          <a:lstStyle/>
          <a:p>
            <a:r>
              <a:rPr lang="en-GB" dirty="0"/>
              <a:t>To specify table borders in CSS, use the border property.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5D86B39-0DC1-B664-ABD4-ECF0C06E09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8075" y="1069975"/>
            <a:ext cx="8656320" cy="4328160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386002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54A56F-F305-CC27-C498-D6D2BD4A8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1D7112C-F353-1B61-ECFC-7A330ABE7E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77D2B-B223-4A5F-B2B2-5AE626418F05}" type="slidenum">
              <a:rPr lang="en-GB" smtClean="0"/>
              <a:t>44</a:t>
            </a:fld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C41925C-6064-AF1A-5467-508BA17C4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Tutorial – Task 8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AE21A77-6CB1-1976-008B-88B372BA3C6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lang="en-GB" sz="2400" kern="12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+mn-ea"/>
                <a:cs typeface="+mn-cs"/>
              </a:rPr>
              <a:t>Using Notepad or any other suitable editor, create a file names “CSSTask8.html”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Copy the following code then created file then run it in your internet browser. 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Add alternating row colours.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Centre text in all table cells.</a:t>
            </a:r>
          </a:p>
          <a:p>
            <a:pPr marL="763588" lvl="1" indent="-457200">
              <a:buFont typeface="+mj-lt"/>
              <a:buAutoNum type="arabicPeriod"/>
            </a:pPr>
            <a:r>
              <a:rPr lang="en-GB" dirty="0"/>
              <a:t>Increase table border thickness.</a:t>
            </a:r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763588" lvl="1" indent="-457200">
              <a:buFont typeface="+mj-lt"/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Note: </a:t>
            </a:r>
            <a:r>
              <a:rPr lang="en-GB" dirty="0"/>
              <a:t>For the code, </a:t>
            </a:r>
            <a:r>
              <a:rPr lang="en-GB" dirty="0">
                <a:highlight>
                  <a:srgbClr val="FFFF00"/>
                </a:highlight>
              </a:rPr>
              <a:t>download the file “Week 8_ACCA4023_CSS (Tutorial).docx” </a:t>
            </a:r>
            <a:r>
              <a:rPr lang="en-GB" dirty="0"/>
              <a:t>from the University Portal. </a:t>
            </a:r>
          </a:p>
        </p:txBody>
      </p:sp>
    </p:spTree>
    <p:extLst>
      <p:ext uri="{BB962C8B-B14F-4D97-AF65-F5344CB8AC3E}">
        <p14:creationId xmlns:p14="http://schemas.microsoft.com/office/powerpoint/2010/main" val="751922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307CB4A-8591-94BD-9B72-A99D5A68C0F0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74D77D2B-B223-4A5F-B2B2-5AE626418F0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72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UWTSD Serif 2025_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_2" id="{B6913785-96E4-4712-8393-7C5A02A3851A}" vid="{1865C400-15EC-4F82-9CB3-FF32190DBFC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0B1A72B1727944BA974A8330C49DD1" ma:contentTypeVersion="11" ma:contentTypeDescription="Create a new document." ma:contentTypeScope="" ma:versionID="510c89f2e0abf3c839d7453871649485">
  <xsd:schema xmlns:xsd="http://www.w3.org/2001/XMLSchema" xmlns:xs="http://www.w3.org/2001/XMLSchema" xmlns:p="http://schemas.microsoft.com/office/2006/metadata/properties" xmlns:ns3="ea615e75-cfa6-4777-b3e2-cd5725779d91" targetNamespace="http://schemas.microsoft.com/office/2006/metadata/properties" ma:root="true" ma:fieldsID="a76fa69accdd7a8673ebeaf3f2749192" ns3:_="">
    <xsd:import namespace="ea615e75-cfa6-4777-b3e2-cd5725779d9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a615e75-cfa6-4777-b3e2-cd5725779d9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_activity" ma:index="18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a615e75-cfa6-4777-b3e2-cd5725779d91" xsi:nil="true"/>
  </documentManagement>
</p:properties>
</file>

<file path=customXml/itemProps1.xml><?xml version="1.0" encoding="utf-8"?>
<ds:datastoreItem xmlns:ds="http://schemas.openxmlformats.org/officeDocument/2006/customXml" ds:itemID="{738DBD00-D698-4CB1-B4F7-407D93F9C08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524E1B5-B299-493C-9C15-EB7E7BC975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a615e75-cfa6-4777-b3e2-cd5725779d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9C561405-E2E6-411C-93B7-30EAD1011CBA}">
  <ds:schemaRefs>
    <ds:schemaRef ds:uri="http://schemas.microsoft.com/office/infopath/2007/PartnerControls"/>
    <ds:schemaRef ds:uri="http://schemas.microsoft.com/office/2006/documentManagement/types"/>
    <ds:schemaRef ds:uri="http://purl.org/dc/dcmitype/"/>
    <ds:schemaRef ds:uri="ea615e75-cfa6-4777-b3e2-cd5725779d91"/>
    <ds:schemaRef ds:uri="http://www.w3.org/XML/1998/namespace"/>
    <ds:schemaRef ds:uri="http://purl.org/dc/elements/1.1/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QAHE_Serif 2</Template>
  <TotalTime>3524</TotalTime>
  <Words>2184</Words>
  <Application>Microsoft Office PowerPoint</Application>
  <PresentationFormat>Widescreen</PresentationFormat>
  <Paragraphs>294</Paragraphs>
  <Slides>45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6" baseType="lpstr">
      <vt:lpstr>1_UWTSD Serif 2025_2</vt:lpstr>
      <vt:lpstr>Introduction to Web and Database Concept ACCA4023  Week 8</vt:lpstr>
      <vt:lpstr>Weekly Schedule</vt:lpstr>
      <vt:lpstr>Content</vt:lpstr>
      <vt:lpstr>CSS Introduction</vt:lpstr>
      <vt:lpstr>PowerPoint Presentation</vt:lpstr>
      <vt:lpstr>CSS Syntax</vt:lpstr>
      <vt:lpstr>PowerPoint Presentation</vt:lpstr>
      <vt:lpstr>CSS Selectors</vt:lpstr>
      <vt:lpstr>CSS Selectors</vt:lpstr>
      <vt:lpstr>CSS Selectors</vt:lpstr>
      <vt:lpstr>CSS Selectors</vt:lpstr>
      <vt:lpstr>CSS Selectors</vt:lpstr>
      <vt:lpstr>CSS Selectors</vt:lpstr>
      <vt:lpstr>CSS Selectors</vt:lpstr>
      <vt:lpstr>Tutorial – Task 1</vt:lpstr>
      <vt:lpstr>How To Add CSS</vt:lpstr>
      <vt:lpstr>PowerPoint Presentation</vt:lpstr>
      <vt:lpstr>CSS Comments</vt:lpstr>
      <vt:lpstr>Tutorial – Task 2</vt:lpstr>
      <vt:lpstr>CSS Errors</vt:lpstr>
      <vt:lpstr>CSS Colour</vt:lpstr>
      <vt:lpstr>CSS Background Colour</vt:lpstr>
      <vt:lpstr>CSS Text Colour</vt:lpstr>
      <vt:lpstr>CSS Border Colour</vt:lpstr>
      <vt:lpstr>Tutorial – Task 3</vt:lpstr>
      <vt:lpstr>What can we do in CSS Text</vt:lpstr>
      <vt:lpstr>CSS Text – Text Colour</vt:lpstr>
      <vt:lpstr>CSS Text – Text Alignment</vt:lpstr>
      <vt:lpstr>CSS Text – Text Decoration</vt:lpstr>
      <vt:lpstr>What can we do in CSS Fonts</vt:lpstr>
      <vt:lpstr>Tutorial – Task 4</vt:lpstr>
      <vt:lpstr>CSS Fonts - Web Safe Fonts</vt:lpstr>
      <vt:lpstr>CSS Fonts - Font Style</vt:lpstr>
      <vt:lpstr>CSS Fonts - Font Size</vt:lpstr>
      <vt:lpstr>Tutorial – Task 5</vt:lpstr>
      <vt:lpstr>CSS Links</vt:lpstr>
      <vt:lpstr>Tutorial – Task 6</vt:lpstr>
      <vt:lpstr>CSS Lists</vt:lpstr>
      <vt:lpstr>CSS Lists</vt:lpstr>
      <vt:lpstr>Tutorial – Task 7</vt:lpstr>
      <vt:lpstr>CSS Tables</vt:lpstr>
      <vt:lpstr>PowerPoint Presentation</vt:lpstr>
      <vt:lpstr>CSS Tables - Borders</vt:lpstr>
      <vt:lpstr>Tutorial – Task 8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Salem, Serif</dc:creator>
  <cp:lastModifiedBy>Serif Salem</cp:lastModifiedBy>
  <cp:revision>14</cp:revision>
  <dcterms:created xsi:type="dcterms:W3CDTF">2025-03-09T18:49:13Z</dcterms:created>
  <dcterms:modified xsi:type="dcterms:W3CDTF">2025-07-01T10:27:28Z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0x0101003E0B1A72B1727944BA974A8330C49DD1</vt:lpwstr>
  </property>
</Properties>
</file>