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26"/>
  </p:notesMasterIdLst>
  <p:handoutMasterIdLst>
    <p:handoutMasterId r:id="rId27"/>
  </p:handoutMasterIdLst>
  <p:sldIdLst>
    <p:sldId id="623" r:id="rId2"/>
    <p:sldId id="624" r:id="rId3"/>
    <p:sldId id="552" r:id="rId4"/>
    <p:sldId id="555" r:id="rId5"/>
    <p:sldId id="554" r:id="rId6"/>
    <p:sldId id="556" r:id="rId7"/>
    <p:sldId id="557" r:id="rId8"/>
    <p:sldId id="558" r:id="rId9"/>
    <p:sldId id="559" r:id="rId10"/>
    <p:sldId id="565" r:id="rId11"/>
    <p:sldId id="562" r:id="rId12"/>
    <p:sldId id="564" r:id="rId13"/>
    <p:sldId id="566" r:id="rId14"/>
    <p:sldId id="570" r:id="rId15"/>
    <p:sldId id="571" r:id="rId16"/>
    <p:sldId id="574" r:id="rId17"/>
    <p:sldId id="591" r:id="rId18"/>
    <p:sldId id="592" r:id="rId19"/>
    <p:sldId id="600" r:id="rId20"/>
    <p:sldId id="601" r:id="rId21"/>
    <p:sldId id="603" r:id="rId22"/>
    <p:sldId id="615" r:id="rId23"/>
    <p:sldId id="573" r:id="rId24"/>
    <p:sldId id="620" r:id="rId25"/>
  </p:sldIdLst>
  <p:sldSz cx="9144000" cy="6858000" type="screen4x3"/>
  <p:notesSz cx="6797675" cy="9926638"/>
  <p:defaultTextStyle>
    <a:defPPr>
      <a:defRPr lang="en-GB"/>
    </a:defPPr>
    <a:lvl1pPr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1pPr>
    <a:lvl2pPr marL="4572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2pPr>
    <a:lvl3pPr marL="9144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3pPr>
    <a:lvl4pPr marL="13716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4pPr>
    <a:lvl5pPr marL="18288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112"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112"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112"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112" charset="-128"/>
        <a:cs typeface="+mn-cs"/>
      </a:defRPr>
    </a:lvl9pPr>
  </p:defaultTextStyle>
  <p:modifyVerifier cryptProviderType="rsaAES" cryptAlgorithmClass="hash" cryptAlgorithmType="typeAny" cryptAlgorithmSid="14" spinCount="100000" saltData="8aqx4fsKLYDvRb3JEdD/3A==" hashData="V+qwHmlwRbvTiqXRLIcOIGVycKFFDVxTVxEvjjFgwehe89CAqczx7O8DGqLZ11AfRBU2BQ7AgwDfVZcY//GSiQ=="/>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FF"/>
    <a:srgbClr val="FF3300"/>
    <a:srgbClr val="CC0066"/>
    <a:srgbClr val="003399"/>
    <a:srgbClr val="0033CC"/>
    <a:srgbClr val="CCCCFF"/>
    <a:srgbClr val="3366FF"/>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11" autoAdjust="0"/>
    <p:restoredTop sz="81078" autoAdjust="0"/>
  </p:normalViewPr>
  <p:slideViewPr>
    <p:cSldViewPr>
      <p:cViewPr varScale="1">
        <p:scale>
          <a:sx n="69" d="100"/>
          <a:sy n="69" d="100"/>
        </p:scale>
        <p:origin x="2011" y="1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8520"/>
    </p:cViewPr>
  </p:notesTextViewPr>
  <p:sorterViewPr>
    <p:cViewPr>
      <p:scale>
        <a:sx n="66" d="100"/>
        <a:sy n="66" d="100"/>
      </p:scale>
      <p:origin x="0" y="0"/>
    </p:cViewPr>
  </p:sorterViewPr>
  <p:notesViewPr>
    <p:cSldViewPr>
      <p:cViewPr>
        <p:scale>
          <a:sx n="75" d="100"/>
          <a:sy n="75" d="100"/>
        </p:scale>
        <p:origin x="2460" y="-642"/>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0F76E-B7DE-4DAD-87AB-44BDC2051862}" type="doc">
      <dgm:prSet loTypeId="urn:microsoft.com/office/officeart/2005/8/layout/chevron2" loCatId="process" qsTypeId="urn:microsoft.com/office/officeart/2005/8/quickstyle/simple5" qsCatId="simple" csTypeId="urn:microsoft.com/office/officeart/2005/8/colors/colorful4" csCatId="colorful" phldr="1"/>
      <dgm:spPr/>
      <dgm:t>
        <a:bodyPr/>
        <a:lstStyle/>
        <a:p>
          <a:endParaRPr lang="en-GB"/>
        </a:p>
      </dgm:t>
    </dgm:pt>
    <dgm:pt modelId="{078212E2-770E-4209-86CD-2DB4483B279F}">
      <dgm:prSet phldrT="[Text]"/>
      <dgm:spPr>
        <a:xfrm rot="5400000">
          <a:off x="-169549" y="169590"/>
          <a:ext cx="1130328" cy="791230"/>
        </a:xfrm>
        <a:prstGeom prst="chevron">
          <a:avLst/>
        </a:prstGeom>
        <a:gradFill rotWithShape="0">
          <a:gsLst>
            <a:gs pos="0">
              <a:srgbClr val="FFC000">
                <a:hueOff val="0"/>
                <a:satOff val="0"/>
                <a:lumOff val="0"/>
                <a:alphaOff val="0"/>
                <a:satMod val="103000"/>
                <a:lumMod val="102000"/>
                <a:tint val="94000"/>
              </a:srgbClr>
            </a:gs>
            <a:gs pos="50000">
              <a:srgbClr val="FFC000">
                <a:hueOff val="0"/>
                <a:satOff val="0"/>
                <a:lumOff val="0"/>
                <a:alphaOff val="0"/>
                <a:satMod val="110000"/>
                <a:lumMod val="100000"/>
                <a:shade val="100000"/>
              </a:srgbClr>
            </a:gs>
            <a:gs pos="100000">
              <a:srgbClr val="FFC000">
                <a:hueOff val="0"/>
                <a:satOff val="0"/>
                <a:lumOff val="0"/>
                <a:alphaOff val="0"/>
                <a:lumMod val="99000"/>
                <a:satMod val="120000"/>
                <a:shade val="78000"/>
              </a:srgbClr>
            </a:gs>
          </a:gsLst>
          <a:lin ang="5400000" scaled="0"/>
        </a:gradFill>
        <a:ln w="6350" cap="flat" cmpd="sng" algn="ctr">
          <a:solidFill>
            <a:srgbClr val="FFC000">
              <a:hueOff val="0"/>
              <a:satOff val="0"/>
              <a:lumOff val="0"/>
              <a:alphaOff val="0"/>
            </a:srgbClr>
          </a:solidFill>
          <a:prstDash val="solid"/>
          <a:miter lim="800000"/>
        </a:ln>
        <a:effectLst>
          <a:outerShdw blurRad="57150" dist="19050" dir="5400000" algn="ctr" rotWithShape="0">
            <a:srgbClr val="000000">
              <a:alpha val="63000"/>
            </a:srgbClr>
          </a:outerShdw>
        </a:effectLst>
      </dgm:spPr>
      <dgm:t>
        <a:bodyPr/>
        <a:lstStyle/>
        <a:p>
          <a:r>
            <a:rPr lang="en-GB" b="1" dirty="0">
              <a:solidFill>
                <a:sysClr val="windowText" lastClr="000000"/>
              </a:solidFill>
              <a:latin typeface="Calibri" panose="020F0502020204030204"/>
              <a:ea typeface="+mn-ea"/>
              <a:cs typeface="+mn-cs"/>
            </a:rPr>
            <a:t>1</a:t>
          </a:r>
          <a:r>
            <a:rPr lang="en-GB" b="1" baseline="30000" dirty="0">
              <a:solidFill>
                <a:sysClr val="windowText" lastClr="000000"/>
              </a:solidFill>
              <a:latin typeface="Calibri" panose="020F0502020204030204"/>
              <a:ea typeface="+mn-ea"/>
              <a:cs typeface="+mn-cs"/>
            </a:rPr>
            <a:t>st</a:t>
          </a:r>
          <a:r>
            <a:rPr lang="en-GB" b="1" dirty="0">
              <a:solidFill>
                <a:sysClr val="windowText" lastClr="000000"/>
              </a:solidFill>
              <a:latin typeface="Calibri" panose="020F0502020204030204"/>
              <a:ea typeface="+mn-ea"/>
              <a:cs typeface="+mn-cs"/>
            </a:rPr>
            <a:t> Stage</a:t>
          </a:r>
        </a:p>
      </dgm:t>
    </dgm:pt>
    <dgm:pt modelId="{FA5A9B8F-07AC-46C0-AE98-0E3FFDCF9A24}" type="parTrans" cxnId="{93E3A5D6-F1E2-4B01-A455-903848AE9741}">
      <dgm:prSet/>
      <dgm:spPr/>
      <dgm:t>
        <a:bodyPr/>
        <a:lstStyle/>
        <a:p>
          <a:endParaRPr lang="en-GB"/>
        </a:p>
      </dgm:t>
    </dgm:pt>
    <dgm:pt modelId="{6C75868D-FF89-4DFB-8C12-CE25F1C02C79}" type="sibTrans" cxnId="{93E3A5D6-F1E2-4B01-A455-903848AE9741}">
      <dgm:prSet/>
      <dgm:spPr/>
      <dgm:t>
        <a:bodyPr/>
        <a:lstStyle/>
        <a:p>
          <a:endParaRPr lang="en-GB"/>
        </a:p>
      </dgm:t>
    </dgm:pt>
    <dgm:pt modelId="{B32C133D-AA6C-4BDC-9C9A-06259898D3E0}">
      <dgm:prSet phldrT="[Text]" custT="1"/>
      <dgm:spPr>
        <a:xfrm rot="5400000">
          <a:off x="4312734" y="-3521462"/>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0"/>
              <a:satOff val="0"/>
              <a:lumOff val="0"/>
              <a:alphaOff val="0"/>
            </a:srgbClr>
          </a:solidFill>
          <a:prstDash val="solid"/>
          <a:miter lim="800000"/>
        </a:ln>
        <a:effectLst/>
      </dgm:spPr>
      <dgm:t>
        <a:bodyPr/>
        <a:lstStyle/>
        <a:p>
          <a:r>
            <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Troublemakers are written to and asked to stop offending behaviour.</a:t>
          </a:r>
        </a:p>
      </dgm:t>
    </dgm:pt>
    <dgm:pt modelId="{532C0F80-EFCE-4227-ABB4-76FC5CE65163}" type="parTrans" cxnId="{8D709F86-24E4-4DBB-A746-1F3B36AC5A6D}">
      <dgm:prSet/>
      <dgm:spPr/>
      <dgm:t>
        <a:bodyPr/>
        <a:lstStyle/>
        <a:p>
          <a:endParaRPr lang="en-GB"/>
        </a:p>
      </dgm:t>
    </dgm:pt>
    <dgm:pt modelId="{CC221DCF-FFC3-4D2D-B49F-4E76CF2ADA27}" type="sibTrans" cxnId="{8D709F86-24E4-4DBB-A746-1F3B36AC5A6D}">
      <dgm:prSet/>
      <dgm:spPr/>
      <dgm:t>
        <a:bodyPr/>
        <a:lstStyle/>
        <a:p>
          <a:endParaRPr lang="en-GB"/>
        </a:p>
      </dgm:t>
    </dgm:pt>
    <dgm:pt modelId="{4C2AB5A3-F0E8-45A8-ABAD-AEFE5D826876}">
      <dgm:prSet phldrT="[Text]"/>
      <dgm:spPr>
        <a:xfrm rot="5400000">
          <a:off x="-169549" y="1183131"/>
          <a:ext cx="1130328" cy="791230"/>
        </a:xfrm>
        <a:prstGeom prst="chevron">
          <a:avLst/>
        </a:prstGeom>
        <a:gradFill rotWithShape="0">
          <a:gsLst>
            <a:gs pos="0">
              <a:srgbClr val="FFC000">
                <a:hueOff val="2598923"/>
                <a:satOff val="-11992"/>
                <a:lumOff val="441"/>
                <a:alphaOff val="0"/>
                <a:satMod val="103000"/>
                <a:lumMod val="102000"/>
                <a:tint val="94000"/>
              </a:srgbClr>
            </a:gs>
            <a:gs pos="50000">
              <a:srgbClr val="FFC000">
                <a:hueOff val="2598923"/>
                <a:satOff val="-11992"/>
                <a:lumOff val="441"/>
                <a:alphaOff val="0"/>
                <a:satMod val="110000"/>
                <a:lumMod val="100000"/>
                <a:shade val="100000"/>
              </a:srgbClr>
            </a:gs>
            <a:gs pos="100000">
              <a:srgbClr val="FFC000">
                <a:hueOff val="2598923"/>
                <a:satOff val="-11992"/>
                <a:lumOff val="441"/>
                <a:alphaOff val="0"/>
                <a:lumMod val="99000"/>
                <a:satMod val="120000"/>
                <a:shade val="78000"/>
              </a:srgbClr>
            </a:gs>
          </a:gsLst>
          <a:lin ang="5400000" scaled="0"/>
        </a:gradFill>
        <a:ln w="6350" cap="flat" cmpd="sng" algn="ctr">
          <a:solidFill>
            <a:srgbClr val="FFC000">
              <a:hueOff val="2598923"/>
              <a:satOff val="-11992"/>
              <a:lumOff val="441"/>
              <a:alphaOff val="0"/>
            </a:srgbClr>
          </a:solidFill>
          <a:prstDash val="solid"/>
          <a:miter lim="800000"/>
        </a:ln>
        <a:effectLst>
          <a:outerShdw blurRad="57150" dist="19050" dir="5400000" algn="ctr" rotWithShape="0">
            <a:srgbClr val="000000">
              <a:alpha val="63000"/>
            </a:srgbClr>
          </a:outerShdw>
        </a:effectLst>
      </dgm:spPr>
      <dgm:t>
        <a:bodyPr/>
        <a:lstStyle/>
        <a:p>
          <a:r>
            <a:rPr lang="en-GB" b="1" dirty="0">
              <a:solidFill>
                <a:sysClr val="windowText" lastClr="000000"/>
              </a:solidFill>
              <a:latin typeface="Calibri" panose="020F0502020204030204"/>
              <a:ea typeface="+mn-ea"/>
              <a:cs typeface="+mn-cs"/>
            </a:rPr>
            <a:t>2</a:t>
          </a:r>
          <a:r>
            <a:rPr lang="en-GB" b="1" baseline="30000" dirty="0">
              <a:solidFill>
                <a:sysClr val="windowText" lastClr="000000"/>
              </a:solidFill>
              <a:latin typeface="Calibri" panose="020F0502020204030204"/>
              <a:ea typeface="+mn-ea"/>
              <a:cs typeface="+mn-cs"/>
            </a:rPr>
            <a:t>nd</a:t>
          </a:r>
          <a:r>
            <a:rPr lang="en-GB" b="1" dirty="0">
              <a:solidFill>
                <a:sysClr val="windowText" lastClr="000000"/>
              </a:solidFill>
              <a:latin typeface="Calibri" panose="020F0502020204030204"/>
              <a:ea typeface="+mn-ea"/>
              <a:cs typeface="+mn-cs"/>
            </a:rPr>
            <a:t> Stage</a:t>
          </a:r>
        </a:p>
      </dgm:t>
    </dgm:pt>
    <dgm:pt modelId="{B10A37F8-62B7-42D3-B050-7333E82665E0}" type="parTrans" cxnId="{9C397B7A-2F3E-4313-B84A-0D745EC2554F}">
      <dgm:prSet/>
      <dgm:spPr/>
      <dgm:t>
        <a:bodyPr/>
        <a:lstStyle/>
        <a:p>
          <a:endParaRPr lang="en-GB"/>
        </a:p>
      </dgm:t>
    </dgm:pt>
    <dgm:pt modelId="{AFED2FD9-8270-4150-8FF7-5677541EC767}" type="sibTrans" cxnId="{9C397B7A-2F3E-4313-B84A-0D745EC2554F}">
      <dgm:prSet/>
      <dgm:spPr/>
      <dgm:t>
        <a:bodyPr/>
        <a:lstStyle/>
        <a:p>
          <a:endParaRPr lang="en-GB"/>
        </a:p>
      </dgm:t>
    </dgm:pt>
    <dgm:pt modelId="{C7513895-049C-4EA7-A837-41727927EAD9}">
      <dgm:prSet phldrT="[Text]" custT="1"/>
      <dgm:spPr>
        <a:xfrm rot="5400000">
          <a:off x="4312734" y="-2507921"/>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2598923"/>
              <a:satOff val="-11992"/>
              <a:lumOff val="441"/>
              <a:alphaOff val="0"/>
            </a:srgbClr>
          </a:solidFill>
          <a:prstDash val="solid"/>
          <a:miter lim="800000"/>
        </a:ln>
        <a:effectLst/>
      </dgm:spPr>
      <dgm:t>
        <a:bodyPr/>
        <a:lstStyle/>
        <a:p>
          <a:r>
            <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Continued bad behaviour will result in a further letter and visit by the police.</a:t>
          </a:r>
        </a:p>
      </dgm:t>
    </dgm:pt>
    <dgm:pt modelId="{3250F215-7462-4270-ADA0-C7388F7109CA}" type="parTrans" cxnId="{80389589-3FF2-47AB-A298-5AA0670EA72A}">
      <dgm:prSet/>
      <dgm:spPr/>
      <dgm:t>
        <a:bodyPr/>
        <a:lstStyle/>
        <a:p>
          <a:endParaRPr lang="en-GB"/>
        </a:p>
      </dgm:t>
    </dgm:pt>
    <dgm:pt modelId="{35E31755-1A6E-425A-83B9-BFB05DC1DCC8}" type="sibTrans" cxnId="{80389589-3FF2-47AB-A298-5AA0670EA72A}">
      <dgm:prSet/>
      <dgm:spPr/>
      <dgm:t>
        <a:bodyPr/>
        <a:lstStyle/>
        <a:p>
          <a:endParaRPr lang="en-GB"/>
        </a:p>
      </dgm:t>
    </dgm:pt>
    <dgm:pt modelId="{E739AA46-BC72-48E3-ABE3-4208508639E3}">
      <dgm:prSet phldrT="[Text]"/>
      <dgm:spPr>
        <a:xfrm rot="5400000">
          <a:off x="-169549" y="2196672"/>
          <a:ext cx="1130328" cy="791230"/>
        </a:xfrm>
        <a:prstGeom prst="chevron">
          <a:avLst/>
        </a:prstGeom>
        <a:gradFill rotWithShape="0">
          <a:gsLst>
            <a:gs pos="0">
              <a:srgbClr val="FFC000">
                <a:hueOff val="5197846"/>
                <a:satOff val="-23984"/>
                <a:lumOff val="883"/>
                <a:alphaOff val="0"/>
                <a:satMod val="103000"/>
                <a:lumMod val="102000"/>
                <a:tint val="94000"/>
              </a:srgbClr>
            </a:gs>
            <a:gs pos="50000">
              <a:srgbClr val="FFC000">
                <a:hueOff val="5197846"/>
                <a:satOff val="-23984"/>
                <a:lumOff val="883"/>
                <a:alphaOff val="0"/>
                <a:satMod val="110000"/>
                <a:lumMod val="100000"/>
                <a:shade val="100000"/>
              </a:srgbClr>
            </a:gs>
            <a:gs pos="100000">
              <a:srgbClr val="FFC000">
                <a:hueOff val="5197846"/>
                <a:satOff val="-23984"/>
                <a:lumOff val="883"/>
                <a:alphaOff val="0"/>
                <a:lumMod val="99000"/>
                <a:satMod val="120000"/>
                <a:shade val="78000"/>
              </a:srgbClr>
            </a:gs>
          </a:gsLst>
          <a:lin ang="5400000" scaled="0"/>
        </a:gradFill>
        <a:ln w="6350" cap="flat" cmpd="sng" algn="ctr">
          <a:solidFill>
            <a:srgbClr val="FFC000">
              <a:hueOff val="5197846"/>
              <a:satOff val="-23984"/>
              <a:lumOff val="883"/>
              <a:alphaOff val="0"/>
            </a:srgbClr>
          </a:solidFill>
          <a:prstDash val="solid"/>
          <a:miter lim="800000"/>
        </a:ln>
        <a:effectLst>
          <a:outerShdw blurRad="57150" dist="19050" dir="5400000" algn="ctr" rotWithShape="0">
            <a:srgbClr val="000000">
              <a:alpha val="63000"/>
            </a:srgbClr>
          </a:outerShdw>
        </a:effectLst>
      </dgm:spPr>
      <dgm:t>
        <a:bodyPr/>
        <a:lstStyle/>
        <a:p>
          <a:r>
            <a:rPr lang="en-GB" b="1" dirty="0">
              <a:solidFill>
                <a:sysClr val="windowText" lastClr="000000"/>
              </a:solidFill>
              <a:latin typeface="Calibri" panose="020F0502020204030204"/>
              <a:ea typeface="+mn-ea"/>
              <a:cs typeface="+mn-cs"/>
            </a:rPr>
            <a:t>3</a:t>
          </a:r>
          <a:r>
            <a:rPr lang="en-GB" b="1" baseline="30000" dirty="0">
              <a:solidFill>
                <a:sysClr val="windowText" lastClr="000000"/>
              </a:solidFill>
              <a:latin typeface="Calibri" panose="020F0502020204030204"/>
              <a:ea typeface="+mn-ea"/>
              <a:cs typeface="+mn-cs"/>
            </a:rPr>
            <a:t>rd</a:t>
          </a:r>
          <a:r>
            <a:rPr lang="en-GB" b="1" dirty="0">
              <a:solidFill>
                <a:sysClr val="windowText" lastClr="000000"/>
              </a:solidFill>
              <a:latin typeface="Calibri" panose="020F0502020204030204"/>
              <a:ea typeface="+mn-ea"/>
              <a:cs typeface="+mn-cs"/>
            </a:rPr>
            <a:t> Stage</a:t>
          </a:r>
        </a:p>
      </dgm:t>
    </dgm:pt>
    <dgm:pt modelId="{52937755-6F4B-475C-BCC2-4863378A7546}" type="parTrans" cxnId="{2F628836-297C-4C31-9E49-F7E0C9F48E9E}">
      <dgm:prSet/>
      <dgm:spPr/>
      <dgm:t>
        <a:bodyPr/>
        <a:lstStyle/>
        <a:p>
          <a:endParaRPr lang="en-GB"/>
        </a:p>
      </dgm:t>
    </dgm:pt>
    <dgm:pt modelId="{E4E63900-0F34-47BF-AFD4-2CAE6688443A}" type="sibTrans" cxnId="{2F628836-297C-4C31-9E49-F7E0C9F48E9E}">
      <dgm:prSet/>
      <dgm:spPr/>
      <dgm:t>
        <a:bodyPr/>
        <a:lstStyle/>
        <a:p>
          <a:endParaRPr lang="en-GB"/>
        </a:p>
      </dgm:t>
    </dgm:pt>
    <dgm:pt modelId="{222EF5B7-CA6D-421D-8948-6E36BE911879}">
      <dgm:prSet phldrT="[Text]" custT="1"/>
      <dgm:spPr>
        <a:xfrm rot="5400000">
          <a:off x="4312734" y="-1494380"/>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5197846"/>
              <a:satOff val="-23984"/>
              <a:lumOff val="883"/>
              <a:alphaOff val="0"/>
            </a:srgbClr>
          </a:solidFill>
          <a:prstDash val="solid"/>
          <a:miter lim="800000"/>
        </a:ln>
        <a:effectLst/>
      </dgm:spPr>
      <dgm:t>
        <a:bodyPr/>
        <a:lstStyle/>
        <a:p>
          <a:r>
            <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A conference by police and other agencies, such as housing officers and youth workers, will lead to the 4th stage.</a:t>
          </a:r>
        </a:p>
      </dgm:t>
    </dgm:pt>
    <dgm:pt modelId="{D83CBF7D-9709-4B3D-9594-CD829EC228A2}" type="parTrans" cxnId="{005966AD-65C4-4469-AEFC-DF7F093411BB}">
      <dgm:prSet/>
      <dgm:spPr/>
      <dgm:t>
        <a:bodyPr/>
        <a:lstStyle/>
        <a:p>
          <a:endParaRPr lang="en-GB"/>
        </a:p>
      </dgm:t>
    </dgm:pt>
    <dgm:pt modelId="{19B7F0F4-96D1-49B6-9112-A2AD40B9311D}" type="sibTrans" cxnId="{005966AD-65C4-4469-AEFC-DF7F093411BB}">
      <dgm:prSet/>
      <dgm:spPr/>
      <dgm:t>
        <a:bodyPr/>
        <a:lstStyle/>
        <a:p>
          <a:endParaRPr lang="en-GB"/>
        </a:p>
      </dgm:t>
    </dgm:pt>
    <dgm:pt modelId="{129E732C-2349-4094-B031-E996AB8A3E20}">
      <dgm:prSet/>
      <dgm:spPr>
        <a:xfrm rot="5400000">
          <a:off x="-169549" y="3210214"/>
          <a:ext cx="1130328" cy="791230"/>
        </a:xfrm>
        <a:prstGeom prst="chevron">
          <a:avLst/>
        </a:prstGeom>
        <a:gradFill rotWithShape="0">
          <a:gsLst>
            <a:gs pos="0">
              <a:srgbClr val="FFC000">
                <a:hueOff val="7796769"/>
                <a:satOff val="-35976"/>
                <a:lumOff val="1324"/>
                <a:alphaOff val="0"/>
                <a:satMod val="103000"/>
                <a:lumMod val="102000"/>
                <a:tint val="94000"/>
              </a:srgbClr>
            </a:gs>
            <a:gs pos="50000">
              <a:srgbClr val="FFC000">
                <a:hueOff val="7796769"/>
                <a:satOff val="-35976"/>
                <a:lumOff val="1324"/>
                <a:alphaOff val="0"/>
                <a:satMod val="110000"/>
                <a:lumMod val="100000"/>
                <a:shade val="100000"/>
              </a:srgbClr>
            </a:gs>
            <a:gs pos="100000">
              <a:srgbClr val="FFC000">
                <a:hueOff val="7796769"/>
                <a:satOff val="-35976"/>
                <a:lumOff val="1324"/>
                <a:alphaOff val="0"/>
                <a:lumMod val="99000"/>
                <a:satMod val="120000"/>
                <a:shade val="78000"/>
              </a:srgbClr>
            </a:gs>
          </a:gsLst>
          <a:lin ang="5400000" scaled="0"/>
        </a:gradFill>
        <a:ln w="6350" cap="flat" cmpd="sng" algn="ctr">
          <a:solidFill>
            <a:srgbClr val="FFC000">
              <a:hueOff val="7796769"/>
              <a:satOff val="-35976"/>
              <a:lumOff val="1324"/>
              <a:alphaOff val="0"/>
            </a:srgbClr>
          </a:solidFill>
          <a:prstDash val="solid"/>
          <a:miter lim="800000"/>
        </a:ln>
        <a:effectLst>
          <a:outerShdw blurRad="57150" dist="19050" dir="5400000" algn="ctr" rotWithShape="0">
            <a:srgbClr val="000000">
              <a:alpha val="63000"/>
            </a:srgbClr>
          </a:outerShdw>
        </a:effectLst>
      </dgm:spPr>
      <dgm:t>
        <a:bodyPr/>
        <a:lstStyle/>
        <a:p>
          <a:r>
            <a:rPr lang="en-GB" b="1">
              <a:solidFill>
                <a:sysClr val="windowText" lastClr="000000"/>
              </a:solidFill>
              <a:latin typeface="Calibri" panose="020F0502020204030204"/>
              <a:ea typeface="+mn-ea"/>
              <a:cs typeface="+mn-cs"/>
            </a:rPr>
            <a:t>4</a:t>
          </a:r>
          <a:r>
            <a:rPr lang="en-GB" b="1" baseline="30000">
              <a:solidFill>
                <a:sysClr val="windowText" lastClr="000000"/>
              </a:solidFill>
              <a:latin typeface="Calibri" panose="020F0502020204030204"/>
              <a:ea typeface="+mn-ea"/>
              <a:cs typeface="+mn-cs"/>
            </a:rPr>
            <a:t>th</a:t>
          </a:r>
          <a:r>
            <a:rPr lang="en-GB" b="1">
              <a:solidFill>
                <a:sysClr val="windowText" lastClr="000000"/>
              </a:solidFill>
              <a:latin typeface="Calibri" panose="020F0502020204030204"/>
              <a:ea typeface="+mn-ea"/>
              <a:cs typeface="+mn-cs"/>
            </a:rPr>
            <a:t> Stage</a:t>
          </a:r>
          <a:endParaRPr lang="en-GB" b="1" dirty="0">
            <a:solidFill>
              <a:sysClr val="windowText" lastClr="000000"/>
            </a:solidFill>
            <a:latin typeface="Calibri" panose="020F0502020204030204"/>
            <a:ea typeface="+mn-ea"/>
            <a:cs typeface="+mn-cs"/>
          </a:endParaRPr>
        </a:p>
      </dgm:t>
    </dgm:pt>
    <dgm:pt modelId="{D35F8673-ECD6-48C1-B527-7D3EF83EB5F5}" type="parTrans" cxnId="{2174EDC6-42FD-4765-8BDD-1515AE7FF5B2}">
      <dgm:prSet/>
      <dgm:spPr/>
      <dgm:t>
        <a:bodyPr/>
        <a:lstStyle/>
        <a:p>
          <a:endParaRPr lang="en-GB"/>
        </a:p>
      </dgm:t>
    </dgm:pt>
    <dgm:pt modelId="{FDA81001-98E2-4E47-AE6C-E5B42413F52B}" type="sibTrans" cxnId="{2174EDC6-42FD-4765-8BDD-1515AE7FF5B2}">
      <dgm:prSet/>
      <dgm:spPr/>
      <dgm:t>
        <a:bodyPr/>
        <a:lstStyle/>
        <a:p>
          <a:endParaRPr lang="en-GB"/>
        </a:p>
      </dgm:t>
    </dgm:pt>
    <dgm:pt modelId="{76EED5CA-BDCE-4ADE-A133-1F88850F5FFC}">
      <dgm:prSet custT="1"/>
      <dgm:spPr>
        <a:xfrm rot="5400000">
          <a:off x="4312734" y="-480839"/>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7796769"/>
              <a:satOff val="-35976"/>
              <a:lumOff val="1324"/>
              <a:alphaOff val="0"/>
            </a:srgbClr>
          </a:solidFill>
          <a:prstDash val="solid"/>
          <a:miter lim="800000"/>
        </a:ln>
        <a:effectLst/>
      </dgm:spPr>
      <dgm:t>
        <a:bodyPr/>
        <a:lstStyle/>
        <a:p>
          <a:r>
            <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Acceptable Behaviour Contract (ABC). If this is breached then…</a:t>
          </a:r>
        </a:p>
      </dgm:t>
    </dgm:pt>
    <dgm:pt modelId="{5C3EAE64-A89E-4E01-8464-096F025D17D2}" type="parTrans" cxnId="{66DD2B7C-5047-4D12-8F33-E7D2AB4349D9}">
      <dgm:prSet/>
      <dgm:spPr/>
      <dgm:t>
        <a:bodyPr/>
        <a:lstStyle/>
        <a:p>
          <a:endParaRPr lang="en-GB"/>
        </a:p>
      </dgm:t>
    </dgm:pt>
    <dgm:pt modelId="{090FDBE0-A85D-4F42-B0F0-4C49B9DD535B}" type="sibTrans" cxnId="{66DD2B7C-5047-4D12-8F33-E7D2AB4349D9}">
      <dgm:prSet/>
      <dgm:spPr/>
      <dgm:t>
        <a:bodyPr/>
        <a:lstStyle/>
        <a:p>
          <a:endParaRPr lang="en-GB"/>
        </a:p>
      </dgm:t>
    </dgm:pt>
    <dgm:pt modelId="{2AD2DB1D-9C65-4269-9800-F6B5582F75C1}">
      <dgm:prSet/>
      <dgm:spPr>
        <a:xfrm rot="5400000">
          <a:off x="-169549" y="4223755"/>
          <a:ext cx="1130328" cy="791230"/>
        </a:xfrm>
        <a:prstGeom prst="chevron">
          <a:avLst/>
        </a:prstGeom>
        <a:gradFill rotWithShape="0">
          <a:gsLst>
            <a:gs pos="0">
              <a:srgbClr val="FFC000">
                <a:hueOff val="10395692"/>
                <a:satOff val="-47968"/>
                <a:lumOff val="1765"/>
                <a:alphaOff val="0"/>
                <a:satMod val="103000"/>
                <a:lumMod val="102000"/>
                <a:tint val="94000"/>
              </a:srgbClr>
            </a:gs>
            <a:gs pos="50000">
              <a:srgbClr val="FFC000">
                <a:hueOff val="10395692"/>
                <a:satOff val="-47968"/>
                <a:lumOff val="1765"/>
                <a:alphaOff val="0"/>
                <a:satMod val="110000"/>
                <a:lumMod val="100000"/>
                <a:shade val="100000"/>
              </a:srgbClr>
            </a:gs>
            <a:gs pos="100000">
              <a:srgbClr val="FFC000">
                <a:hueOff val="10395692"/>
                <a:satOff val="-47968"/>
                <a:lumOff val="1765"/>
                <a:alphaOff val="0"/>
                <a:lumMod val="99000"/>
                <a:satMod val="120000"/>
                <a:shade val="78000"/>
              </a:srgbClr>
            </a:gs>
          </a:gsLst>
          <a:lin ang="5400000" scaled="0"/>
        </a:gradFill>
        <a:ln w="6350" cap="flat" cmpd="sng" algn="ctr">
          <a:solidFill>
            <a:srgbClr val="FFC000">
              <a:hueOff val="10395692"/>
              <a:satOff val="-47968"/>
              <a:lumOff val="1765"/>
              <a:alphaOff val="0"/>
            </a:srgbClr>
          </a:solidFill>
          <a:prstDash val="solid"/>
          <a:miter lim="800000"/>
        </a:ln>
        <a:effectLst>
          <a:outerShdw blurRad="57150" dist="19050" dir="5400000" algn="ctr" rotWithShape="0">
            <a:srgbClr val="000000">
              <a:alpha val="63000"/>
            </a:srgbClr>
          </a:outerShdw>
        </a:effectLst>
      </dgm:spPr>
      <dgm:t>
        <a:bodyPr/>
        <a:lstStyle/>
        <a:p>
          <a:r>
            <a:rPr lang="en-GB" b="1" dirty="0">
              <a:solidFill>
                <a:sysClr val="windowText" lastClr="000000"/>
              </a:solidFill>
              <a:latin typeface="Calibri" panose="020F0502020204030204"/>
              <a:ea typeface="+mn-ea"/>
              <a:cs typeface="+mn-cs"/>
            </a:rPr>
            <a:t>5</a:t>
          </a:r>
          <a:r>
            <a:rPr lang="en-GB" b="1" baseline="30000" dirty="0">
              <a:solidFill>
                <a:sysClr val="windowText" lastClr="000000"/>
              </a:solidFill>
              <a:latin typeface="Calibri" panose="020F0502020204030204"/>
              <a:ea typeface="+mn-ea"/>
              <a:cs typeface="+mn-cs"/>
            </a:rPr>
            <a:t>th</a:t>
          </a:r>
          <a:r>
            <a:rPr lang="en-GB" b="1" dirty="0">
              <a:solidFill>
                <a:sysClr val="windowText" lastClr="000000"/>
              </a:solidFill>
              <a:latin typeface="Calibri" panose="020F0502020204030204"/>
              <a:ea typeface="+mn-ea"/>
              <a:cs typeface="+mn-cs"/>
            </a:rPr>
            <a:t> Stage</a:t>
          </a:r>
        </a:p>
      </dgm:t>
    </dgm:pt>
    <dgm:pt modelId="{3571F81B-39EC-4CFF-AF23-CA044AE64C46}" type="parTrans" cxnId="{8CA75EE5-0E2E-4A59-86B3-F4FBF42C1AAA}">
      <dgm:prSet/>
      <dgm:spPr/>
      <dgm:t>
        <a:bodyPr/>
        <a:lstStyle/>
        <a:p>
          <a:endParaRPr lang="en-GB"/>
        </a:p>
      </dgm:t>
    </dgm:pt>
    <dgm:pt modelId="{1C67A101-82D1-4978-AAE4-0C5852882669}" type="sibTrans" cxnId="{8CA75EE5-0E2E-4A59-86B3-F4FBF42C1AAA}">
      <dgm:prSet/>
      <dgm:spPr/>
      <dgm:t>
        <a:bodyPr/>
        <a:lstStyle/>
        <a:p>
          <a:endParaRPr lang="en-GB"/>
        </a:p>
      </dgm:t>
    </dgm:pt>
    <dgm:pt modelId="{768D448B-26EC-497E-8FE5-E3F6515B94DB}">
      <dgm:prSet custT="1"/>
      <dgm:spPr>
        <a:xfrm rot="5400000">
          <a:off x="4312734" y="532701"/>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10395692"/>
              <a:satOff val="-47968"/>
              <a:lumOff val="1765"/>
              <a:alphaOff val="0"/>
            </a:srgbClr>
          </a:solidFill>
          <a:prstDash val="solid"/>
          <a:miter lim="800000"/>
        </a:ln>
        <a:effectLst/>
      </dgm:spPr>
      <dgm:t>
        <a:bodyPr/>
        <a:lstStyle/>
        <a:p>
          <a:r>
            <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Civil Injunction/Criminal Behaviour Order</a:t>
          </a:r>
        </a:p>
      </dgm:t>
    </dgm:pt>
    <dgm:pt modelId="{7628AEF8-5EF7-4260-8E2B-A8A1CBEC5AFA}" type="parTrans" cxnId="{BC1A2FB3-145D-4381-9883-94A7613D4460}">
      <dgm:prSet/>
      <dgm:spPr/>
      <dgm:t>
        <a:bodyPr/>
        <a:lstStyle/>
        <a:p>
          <a:endParaRPr lang="en-GB"/>
        </a:p>
      </dgm:t>
    </dgm:pt>
    <dgm:pt modelId="{585059E2-D089-4615-9287-3807FA89B980}" type="sibTrans" cxnId="{BC1A2FB3-145D-4381-9883-94A7613D4460}">
      <dgm:prSet/>
      <dgm:spPr/>
      <dgm:t>
        <a:bodyPr/>
        <a:lstStyle/>
        <a:p>
          <a:endParaRPr lang="en-GB"/>
        </a:p>
      </dgm:t>
    </dgm:pt>
    <dgm:pt modelId="{D0B0791D-D040-4D5B-999F-F7B5F1C08063}" type="pres">
      <dgm:prSet presAssocID="{9AF0F76E-B7DE-4DAD-87AB-44BDC2051862}" presName="linearFlow" presStyleCnt="0">
        <dgm:presLayoutVars>
          <dgm:dir/>
          <dgm:animLvl val="lvl"/>
          <dgm:resizeHandles val="exact"/>
        </dgm:presLayoutVars>
      </dgm:prSet>
      <dgm:spPr/>
    </dgm:pt>
    <dgm:pt modelId="{A6C7B2D1-1535-4398-86B5-51F1BCBA6A98}" type="pres">
      <dgm:prSet presAssocID="{078212E2-770E-4209-86CD-2DB4483B279F}" presName="composite" presStyleCnt="0"/>
      <dgm:spPr/>
    </dgm:pt>
    <dgm:pt modelId="{820E9C1A-6D61-4723-9DF1-EDC0A831C3C2}" type="pres">
      <dgm:prSet presAssocID="{078212E2-770E-4209-86CD-2DB4483B279F}" presName="parentText" presStyleLbl="alignNode1" presStyleIdx="0" presStyleCnt="5" custLinFactNeighborY="-341">
        <dgm:presLayoutVars>
          <dgm:chMax val="1"/>
          <dgm:bulletEnabled val="1"/>
        </dgm:presLayoutVars>
      </dgm:prSet>
      <dgm:spPr/>
    </dgm:pt>
    <dgm:pt modelId="{1CBA99F6-3A4E-47E9-8688-F3339D1F9AE2}" type="pres">
      <dgm:prSet presAssocID="{078212E2-770E-4209-86CD-2DB4483B279F}" presName="descendantText" presStyleLbl="alignAcc1" presStyleIdx="0" presStyleCnt="5" custLinFactNeighborX="168" custLinFactNeighborY="-2463">
        <dgm:presLayoutVars>
          <dgm:bulletEnabled val="1"/>
        </dgm:presLayoutVars>
      </dgm:prSet>
      <dgm:spPr/>
    </dgm:pt>
    <dgm:pt modelId="{3F02D30C-DF92-4A2A-831E-17AB86F0115F}" type="pres">
      <dgm:prSet presAssocID="{6C75868D-FF89-4DFB-8C12-CE25F1C02C79}" presName="sp" presStyleCnt="0"/>
      <dgm:spPr/>
    </dgm:pt>
    <dgm:pt modelId="{31D7CF06-D35A-4522-A7B9-1D3B33873F11}" type="pres">
      <dgm:prSet presAssocID="{4C2AB5A3-F0E8-45A8-ABAD-AEFE5D826876}" presName="composite" presStyleCnt="0"/>
      <dgm:spPr/>
    </dgm:pt>
    <dgm:pt modelId="{4554CB6C-1612-49E2-9E4E-7FDCF030ED77}" type="pres">
      <dgm:prSet presAssocID="{4C2AB5A3-F0E8-45A8-ABAD-AEFE5D826876}" presName="parentText" presStyleLbl="alignNode1" presStyleIdx="1" presStyleCnt="5">
        <dgm:presLayoutVars>
          <dgm:chMax val="1"/>
          <dgm:bulletEnabled val="1"/>
        </dgm:presLayoutVars>
      </dgm:prSet>
      <dgm:spPr/>
    </dgm:pt>
    <dgm:pt modelId="{EACBB86A-918F-4A96-93D8-1CE4FC11A428}" type="pres">
      <dgm:prSet presAssocID="{4C2AB5A3-F0E8-45A8-ABAD-AEFE5D826876}" presName="descendantText" presStyleLbl="alignAcc1" presStyleIdx="1" presStyleCnt="5" custScaleX="99011" custScaleY="98739">
        <dgm:presLayoutVars>
          <dgm:bulletEnabled val="1"/>
        </dgm:presLayoutVars>
      </dgm:prSet>
      <dgm:spPr/>
    </dgm:pt>
    <dgm:pt modelId="{352EEE4E-1E4F-439C-B943-A7EB660DC9F9}" type="pres">
      <dgm:prSet presAssocID="{AFED2FD9-8270-4150-8FF7-5677541EC767}" presName="sp" presStyleCnt="0"/>
      <dgm:spPr/>
    </dgm:pt>
    <dgm:pt modelId="{F1456981-CB6A-4BAA-977E-C2E266341D8B}" type="pres">
      <dgm:prSet presAssocID="{E739AA46-BC72-48E3-ABE3-4208508639E3}" presName="composite" presStyleCnt="0"/>
      <dgm:spPr/>
    </dgm:pt>
    <dgm:pt modelId="{5764CF0C-0955-44FD-8340-21A82CF93BD9}" type="pres">
      <dgm:prSet presAssocID="{E739AA46-BC72-48E3-ABE3-4208508639E3}" presName="parentText" presStyleLbl="alignNode1" presStyleIdx="2" presStyleCnt="5">
        <dgm:presLayoutVars>
          <dgm:chMax val="1"/>
          <dgm:bulletEnabled val="1"/>
        </dgm:presLayoutVars>
      </dgm:prSet>
      <dgm:spPr/>
    </dgm:pt>
    <dgm:pt modelId="{435E5BC0-D8EE-4E1F-8351-501E82C92916}" type="pres">
      <dgm:prSet presAssocID="{E739AA46-BC72-48E3-ABE3-4208508639E3}" presName="descendantText" presStyleLbl="alignAcc1" presStyleIdx="2" presStyleCnt="5">
        <dgm:presLayoutVars>
          <dgm:bulletEnabled val="1"/>
        </dgm:presLayoutVars>
      </dgm:prSet>
      <dgm:spPr/>
    </dgm:pt>
    <dgm:pt modelId="{8667FAAD-EF0C-4556-B14B-BF13B4C9159E}" type="pres">
      <dgm:prSet presAssocID="{E4E63900-0F34-47BF-AFD4-2CAE6688443A}" presName="sp" presStyleCnt="0"/>
      <dgm:spPr/>
    </dgm:pt>
    <dgm:pt modelId="{40825E88-737C-4B8C-9259-8D8F34FA4FFC}" type="pres">
      <dgm:prSet presAssocID="{129E732C-2349-4094-B031-E996AB8A3E20}" presName="composite" presStyleCnt="0"/>
      <dgm:spPr/>
    </dgm:pt>
    <dgm:pt modelId="{196654C4-FA5A-4246-9994-0F0C421C3D96}" type="pres">
      <dgm:prSet presAssocID="{129E732C-2349-4094-B031-E996AB8A3E20}" presName="parentText" presStyleLbl="alignNode1" presStyleIdx="3" presStyleCnt="5">
        <dgm:presLayoutVars>
          <dgm:chMax val="1"/>
          <dgm:bulletEnabled val="1"/>
        </dgm:presLayoutVars>
      </dgm:prSet>
      <dgm:spPr/>
    </dgm:pt>
    <dgm:pt modelId="{A836C8E3-D442-4C98-8238-749662890F0D}" type="pres">
      <dgm:prSet presAssocID="{129E732C-2349-4094-B031-E996AB8A3E20}" presName="descendantText" presStyleLbl="alignAcc1" presStyleIdx="3" presStyleCnt="5" custScaleX="100018" custScaleY="92216">
        <dgm:presLayoutVars>
          <dgm:bulletEnabled val="1"/>
        </dgm:presLayoutVars>
      </dgm:prSet>
      <dgm:spPr/>
    </dgm:pt>
    <dgm:pt modelId="{24A852C2-FCE9-4648-A922-48115A601FD1}" type="pres">
      <dgm:prSet presAssocID="{FDA81001-98E2-4E47-AE6C-E5B42413F52B}" presName="sp" presStyleCnt="0"/>
      <dgm:spPr/>
    </dgm:pt>
    <dgm:pt modelId="{E36E17D9-108C-4648-BFCC-EC491C228C8E}" type="pres">
      <dgm:prSet presAssocID="{2AD2DB1D-9C65-4269-9800-F6B5582F75C1}" presName="composite" presStyleCnt="0"/>
      <dgm:spPr/>
    </dgm:pt>
    <dgm:pt modelId="{64C38FA5-6E0D-484F-B0E4-ADE0B6A75760}" type="pres">
      <dgm:prSet presAssocID="{2AD2DB1D-9C65-4269-9800-F6B5582F75C1}" presName="parentText" presStyleLbl="alignNode1" presStyleIdx="4" presStyleCnt="5">
        <dgm:presLayoutVars>
          <dgm:chMax val="1"/>
          <dgm:bulletEnabled val="1"/>
        </dgm:presLayoutVars>
      </dgm:prSet>
      <dgm:spPr/>
    </dgm:pt>
    <dgm:pt modelId="{67691ED8-E6C5-40CB-A00D-478CCCE020F7}" type="pres">
      <dgm:prSet presAssocID="{2AD2DB1D-9C65-4269-9800-F6B5582F75C1}" presName="descendantText" presStyleLbl="alignAcc1" presStyleIdx="4" presStyleCnt="5" custScaleX="99962" custScaleY="102352" custLinFactNeighborX="-28" custLinFactNeighborY="13612">
        <dgm:presLayoutVars>
          <dgm:bulletEnabled val="1"/>
        </dgm:presLayoutVars>
      </dgm:prSet>
      <dgm:spPr/>
    </dgm:pt>
  </dgm:ptLst>
  <dgm:cxnLst>
    <dgm:cxn modelId="{B33FC00D-245E-4539-B721-5F8CD43D7CB3}" type="presOf" srcId="{078212E2-770E-4209-86CD-2DB4483B279F}" destId="{820E9C1A-6D61-4723-9DF1-EDC0A831C3C2}" srcOrd="0" destOrd="0" presId="urn:microsoft.com/office/officeart/2005/8/layout/chevron2"/>
    <dgm:cxn modelId="{54B78910-50DB-4A54-A9F9-FA0E80CB1F2F}" type="presOf" srcId="{76EED5CA-BDCE-4ADE-A133-1F88850F5FFC}" destId="{A836C8E3-D442-4C98-8238-749662890F0D}" srcOrd="0" destOrd="0" presId="urn:microsoft.com/office/officeart/2005/8/layout/chevron2"/>
    <dgm:cxn modelId="{9B000A33-4BDF-49C5-8516-BB52D6770F50}" type="presOf" srcId="{2AD2DB1D-9C65-4269-9800-F6B5582F75C1}" destId="{64C38FA5-6E0D-484F-B0E4-ADE0B6A75760}" srcOrd="0" destOrd="0" presId="urn:microsoft.com/office/officeart/2005/8/layout/chevron2"/>
    <dgm:cxn modelId="{08C1E835-EB3E-4DBA-BE21-2308701A8D28}" type="presOf" srcId="{4C2AB5A3-F0E8-45A8-ABAD-AEFE5D826876}" destId="{4554CB6C-1612-49E2-9E4E-7FDCF030ED77}" srcOrd="0" destOrd="0" presId="urn:microsoft.com/office/officeart/2005/8/layout/chevron2"/>
    <dgm:cxn modelId="{60B53B36-DDC6-42BD-B8C5-EAC141784F23}" type="presOf" srcId="{768D448B-26EC-497E-8FE5-E3F6515B94DB}" destId="{67691ED8-E6C5-40CB-A00D-478CCCE020F7}" srcOrd="0" destOrd="0" presId="urn:microsoft.com/office/officeart/2005/8/layout/chevron2"/>
    <dgm:cxn modelId="{2F628836-297C-4C31-9E49-F7E0C9F48E9E}" srcId="{9AF0F76E-B7DE-4DAD-87AB-44BDC2051862}" destId="{E739AA46-BC72-48E3-ABE3-4208508639E3}" srcOrd="2" destOrd="0" parTransId="{52937755-6F4B-475C-BCC2-4863378A7546}" sibTransId="{E4E63900-0F34-47BF-AFD4-2CAE6688443A}"/>
    <dgm:cxn modelId="{9C397B7A-2F3E-4313-B84A-0D745EC2554F}" srcId="{9AF0F76E-B7DE-4DAD-87AB-44BDC2051862}" destId="{4C2AB5A3-F0E8-45A8-ABAD-AEFE5D826876}" srcOrd="1" destOrd="0" parTransId="{B10A37F8-62B7-42D3-B050-7333E82665E0}" sibTransId="{AFED2FD9-8270-4150-8FF7-5677541EC767}"/>
    <dgm:cxn modelId="{66DD2B7C-5047-4D12-8F33-E7D2AB4349D9}" srcId="{129E732C-2349-4094-B031-E996AB8A3E20}" destId="{76EED5CA-BDCE-4ADE-A133-1F88850F5FFC}" srcOrd="0" destOrd="0" parTransId="{5C3EAE64-A89E-4E01-8464-096F025D17D2}" sibTransId="{090FDBE0-A85D-4F42-B0F0-4C49B9DD535B}"/>
    <dgm:cxn modelId="{3D616D84-0F35-447F-9936-DB63FA438B27}" type="presOf" srcId="{E739AA46-BC72-48E3-ABE3-4208508639E3}" destId="{5764CF0C-0955-44FD-8340-21A82CF93BD9}" srcOrd="0" destOrd="0" presId="urn:microsoft.com/office/officeart/2005/8/layout/chevron2"/>
    <dgm:cxn modelId="{8D709F86-24E4-4DBB-A746-1F3B36AC5A6D}" srcId="{078212E2-770E-4209-86CD-2DB4483B279F}" destId="{B32C133D-AA6C-4BDC-9C9A-06259898D3E0}" srcOrd="0" destOrd="0" parTransId="{532C0F80-EFCE-4227-ABB4-76FC5CE65163}" sibTransId="{CC221DCF-FFC3-4D2D-B49F-4E76CF2ADA27}"/>
    <dgm:cxn modelId="{86188989-895C-4F48-B7B3-C397503AE47E}" type="presOf" srcId="{129E732C-2349-4094-B031-E996AB8A3E20}" destId="{196654C4-FA5A-4246-9994-0F0C421C3D96}" srcOrd="0" destOrd="0" presId="urn:microsoft.com/office/officeart/2005/8/layout/chevron2"/>
    <dgm:cxn modelId="{80389589-3FF2-47AB-A298-5AA0670EA72A}" srcId="{4C2AB5A3-F0E8-45A8-ABAD-AEFE5D826876}" destId="{C7513895-049C-4EA7-A837-41727927EAD9}" srcOrd="0" destOrd="0" parTransId="{3250F215-7462-4270-ADA0-C7388F7109CA}" sibTransId="{35E31755-1A6E-425A-83B9-BFB05DC1DCC8}"/>
    <dgm:cxn modelId="{47455D9F-170E-44E1-8A94-8F59D90FD688}" type="presOf" srcId="{222EF5B7-CA6D-421D-8948-6E36BE911879}" destId="{435E5BC0-D8EE-4E1F-8351-501E82C92916}" srcOrd="0" destOrd="0" presId="urn:microsoft.com/office/officeart/2005/8/layout/chevron2"/>
    <dgm:cxn modelId="{EABEE4A0-A94C-463D-B5B3-EE7F1C6A185C}" type="presOf" srcId="{C7513895-049C-4EA7-A837-41727927EAD9}" destId="{EACBB86A-918F-4A96-93D8-1CE4FC11A428}" srcOrd="0" destOrd="0" presId="urn:microsoft.com/office/officeart/2005/8/layout/chevron2"/>
    <dgm:cxn modelId="{005966AD-65C4-4469-AEFC-DF7F093411BB}" srcId="{E739AA46-BC72-48E3-ABE3-4208508639E3}" destId="{222EF5B7-CA6D-421D-8948-6E36BE911879}" srcOrd="0" destOrd="0" parTransId="{D83CBF7D-9709-4B3D-9594-CD829EC228A2}" sibTransId="{19B7F0F4-96D1-49B6-9112-A2AD40B9311D}"/>
    <dgm:cxn modelId="{BC1A2FB3-145D-4381-9883-94A7613D4460}" srcId="{2AD2DB1D-9C65-4269-9800-F6B5582F75C1}" destId="{768D448B-26EC-497E-8FE5-E3F6515B94DB}" srcOrd="0" destOrd="0" parTransId="{7628AEF8-5EF7-4260-8E2B-A8A1CBEC5AFA}" sibTransId="{585059E2-D089-4615-9287-3807FA89B980}"/>
    <dgm:cxn modelId="{2174EDC6-42FD-4765-8BDD-1515AE7FF5B2}" srcId="{9AF0F76E-B7DE-4DAD-87AB-44BDC2051862}" destId="{129E732C-2349-4094-B031-E996AB8A3E20}" srcOrd="3" destOrd="0" parTransId="{D35F8673-ECD6-48C1-B527-7D3EF83EB5F5}" sibTransId="{FDA81001-98E2-4E47-AE6C-E5B42413F52B}"/>
    <dgm:cxn modelId="{93E3A5D6-F1E2-4B01-A455-903848AE9741}" srcId="{9AF0F76E-B7DE-4DAD-87AB-44BDC2051862}" destId="{078212E2-770E-4209-86CD-2DB4483B279F}" srcOrd="0" destOrd="0" parTransId="{FA5A9B8F-07AC-46C0-AE98-0E3FFDCF9A24}" sibTransId="{6C75868D-FF89-4DFB-8C12-CE25F1C02C79}"/>
    <dgm:cxn modelId="{7D3C63DB-FC21-4286-8E3A-D389FEA19FF3}" type="presOf" srcId="{B32C133D-AA6C-4BDC-9C9A-06259898D3E0}" destId="{1CBA99F6-3A4E-47E9-8688-F3339D1F9AE2}" srcOrd="0" destOrd="0" presId="urn:microsoft.com/office/officeart/2005/8/layout/chevron2"/>
    <dgm:cxn modelId="{8CA75EE5-0E2E-4A59-86B3-F4FBF42C1AAA}" srcId="{9AF0F76E-B7DE-4DAD-87AB-44BDC2051862}" destId="{2AD2DB1D-9C65-4269-9800-F6B5582F75C1}" srcOrd="4" destOrd="0" parTransId="{3571F81B-39EC-4CFF-AF23-CA044AE64C46}" sibTransId="{1C67A101-82D1-4978-AAE4-0C5852882669}"/>
    <dgm:cxn modelId="{7BBAA5EC-FE3D-4856-87C9-6648B9C3955D}" type="presOf" srcId="{9AF0F76E-B7DE-4DAD-87AB-44BDC2051862}" destId="{D0B0791D-D040-4D5B-999F-F7B5F1C08063}" srcOrd="0" destOrd="0" presId="urn:microsoft.com/office/officeart/2005/8/layout/chevron2"/>
    <dgm:cxn modelId="{03DB54E5-C4E6-4059-B3BD-0799BE630B4D}" type="presParOf" srcId="{D0B0791D-D040-4D5B-999F-F7B5F1C08063}" destId="{A6C7B2D1-1535-4398-86B5-51F1BCBA6A98}" srcOrd="0" destOrd="0" presId="urn:microsoft.com/office/officeart/2005/8/layout/chevron2"/>
    <dgm:cxn modelId="{D2DDCA82-4A2E-4A02-B598-8CB3A74608D9}" type="presParOf" srcId="{A6C7B2D1-1535-4398-86B5-51F1BCBA6A98}" destId="{820E9C1A-6D61-4723-9DF1-EDC0A831C3C2}" srcOrd="0" destOrd="0" presId="urn:microsoft.com/office/officeart/2005/8/layout/chevron2"/>
    <dgm:cxn modelId="{C8D9E3C9-841C-475B-B491-37A70EA541CE}" type="presParOf" srcId="{A6C7B2D1-1535-4398-86B5-51F1BCBA6A98}" destId="{1CBA99F6-3A4E-47E9-8688-F3339D1F9AE2}" srcOrd="1" destOrd="0" presId="urn:microsoft.com/office/officeart/2005/8/layout/chevron2"/>
    <dgm:cxn modelId="{ECA96DA8-1A41-4551-95C3-89EEB6EBA0A2}" type="presParOf" srcId="{D0B0791D-D040-4D5B-999F-F7B5F1C08063}" destId="{3F02D30C-DF92-4A2A-831E-17AB86F0115F}" srcOrd="1" destOrd="0" presId="urn:microsoft.com/office/officeart/2005/8/layout/chevron2"/>
    <dgm:cxn modelId="{DD24088C-2619-4147-A3E6-625A01DA8F67}" type="presParOf" srcId="{D0B0791D-D040-4D5B-999F-F7B5F1C08063}" destId="{31D7CF06-D35A-4522-A7B9-1D3B33873F11}" srcOrd="2" destOrd="0" presId="urn:microsoft.com/office/officeart/2005/8/layout/chevron2"/>
    <dgm:cxn modelId="{505385D0-F3A2-431C-BB36-5908527F7314}" type="presParOf" srcId="{31D7CF06-D35A-4522-A7B9-1D3B33873F11}" destId="{4554CB6C-1612-49E2-9E4E-7FDCF030ED77}" srcOrd="0" destOrd="0" presId="urn:microsoft.com/office/officeart/2005/8/layout/chevron2"/>
    <dgm:cxn modelId="{8ABCEF80-D3B5-4B2E-9A74-A3E7B16553F7}" type="presParOf" srcId="{31D7CF06-D35A-4522-A7B9-1D3B33873F11}" destId="{EACBB86A-918F-4A96-93D8-1CE4FC11A428}" srcOrd="1" destOrd="0" presId="urn:microsoft.com/office/officeart/2005/8/layout/chevron2"/>
    <dgm:cxn modelId="{5C2E3464-D11B-470B-9346-442F9AB81673}" type="presParOf" srcId="{D0B0791D-D040-4D5B-999F-F7B5F1C08063}" destId="{352EEE4E-1E4F-439C-B943-A7EB660DC9F9}" srcOrd="3" destOrd="0" presId="urn:microsoft.com/office/officeart/2005/8/layout/chevron2"/>
    <dgm:cxn modelId="{C892F1E3-C8E8-4CFE-A69F-D48AA5ED90D4}" type="presParOf" srcId="{D0B0791D-D040-4D5B-999F-F7B5F1C08063}" destId="{F1456981-CB6A-4BAA-977E-C2E266341D8B}" srcOrd="4" destOrd="0" presId="urn:microsoft.com/office/officeart/2005/8/layout/chevron2"/>
    <dgm:cxn modelId="{3C16E85D-A7AA-4F2F-BBAD-D75BF780DAE6}" type="presParOf" srcId="{F1456981-CB6A-4BAA-977E-C2E266341D8B}" destId="{5764CF0C-0955-44FD-8340-21A82CF93BD9}" srcOrd="0" destOrd="0" presId="urn:microsoft.com/office/officeart/2005/8/layout/chevron2"/>
    <dgm:cxn modelId="{B4C0F680-A3F9-4541-AA50-337F0D6404DC}" type="presParOf" srcId="{F1456981-CB6A-4BAA-977E-C2E266341D8B}" destId="{435E5BC0-D8EE-4E1F-8351-501E82C92916}" srcOrd="1" destOrd="0" presId="urn:microsoft.com/office/officeart/2005/8/layout/chevron2"/>
    <dgm:cxn modelId="{E7B3B4E1-7E58-4D15-9268-96841E1A4A2F}" type="presParOf" srcId="{D0B0791D-D040-4D5B-999F-F7B5F1C08063}" destId="{8667FAAD-EF0C-4556-B14B-BF13B4C9159E}" srcOrd="5" destOrd="0" presId="urn:microsoft.com/office/officeart/2005/8/layout/chevron2"/>
    <dgm:cxn modelId="{AA9D67F7-DBFB-4D2E-839A-8DC04A2F2A9B}" type="presParOf" srcId="{D0B0791D-D040-4D5B-999F-F7B5F1C08063}" destId="{40825E88-737C-4B8C-9259-8D8F34FA4FFC}" srcOrd="6" destOrd="0" presId="urn:microsoft.com/office/officeart/2005/8/layout/chevron2"/>
    <dgm:cxn modelId="{4B7D7346-3726-4130-B908-EA345B78D48E}" type="presParOf" srcId="{40825E88-737C-4B8C-9259-8D8F34FA4FFC}" destId="{196654C4-FA5A-4246-9994-0F0C421C3D96}" srcOrd="0" destOrd="0" presId="urn:microsoft.com/office/officeart/2005/8/layout/chevron2"/>
    <dgm:cxn modelId="{09A64F66-58FC-41ED-9AF3-5E11292516E8}" type="presParOf" srcId="{40825E88-737C-4B8C-9259-8D8F34FA4FFC}" destId="{A836C8E3-D442-4C98-8238-749662890F0D}" srcOrd="1" destOrd="0" presId="urn:microsoft.com/office/officeart/2005/8/layout/chevron2"/>
    <dgm:cxn modelId="{3834D274-A351-41A1-B8A2-AF20927B9E16}" type="presParOf" srcId="{D0B0791D-D040-4D5B-999F-F7B5F1C08063}" destId="{24A852C2-FCE9-4648-A922-48115A601FD1}" srcOrd="7" destOrd="0" presId="urn:microsoft.com/office/officeart/2005/8/layout/chevron2"/>
    <dgm:cxn modelId="{782BED0F-D52F-4540-AA20-C375BD3DCB9F}" type="presParOf" srcId="{D0B0791D-D040-4D5B-999F-F7B5F1C08063}" destId="{E36E17D9-108C-4648-BFCC-EC491C228C8E}" srcOrd="8" destOrd="0" presId="urn:microsoft.com/office/officeart/2005/8/layout/chevron2"/>
    <dgm:cxn modelId="{457B5A89-BF72-4628-B54C-C98A6CA8D4A1}" type="presParOf" srcId="{E36E17D9-108C-4648-BFCC-EC491C228C8E}" destId="{64C38FA5-6E0D-484F-B0E4-ADE0B6A75760}" srcOrd="0" destOrd="0" presId="urn:microsoft.com/office/officeart/2005/8/layout/chevron2"/>
    <dgm:cxn modelId="{428E684D-C728-4492-A6B9-CA2C2716E367}" type="presParOf" srcId="{E36E17D9-108C-4648-BFCC-EC491C228C8E}" destId="{67691ED8-E6C5-40CB-A00D-478CCCE020F7}"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E9C1A-6D61-4723-9DF1-EDC0A831C3C2}">
      <dsp:nvSpPr>
        <dsp:cNvPr id="0" name=""/>
        <dsp:cNvSpPr/>
      </dsp:nvSpPr>
      <dsp:spPr>
        <a:xfrm rot="5400000">
          <a:off x="-154756" y="155720"/>
          <a:ext cx="1029590" cy="720713"/>
        </a:xfrm>
        <a:prstGeom prst="chevron">
          <a:avLst/>
        </a:prstGeom>
        <a:gradFill rotWithShape="0">
          <a:gsLst>
            <a:gs pos="0">
              <a:srgbClr val="FFC000">
                <a:hueOff val="0"/>
                <a:satOff val="0"/>
                <a:lumOff val="0"/>
                <a:alphaOff val="0"/>
                <a:satMod val="103000"/>
                <a:lumMod val="102000"/>
                <a:tint val="94000"/>
              </a:srgbClr>
            </a:gs>
            <a:gs pos="50000">
              <a:srgbClr val="FFC000">
                <a:hueOff val="0"/>
                <a:satOff val="0"/>
                <a:lumOff val="0"/>
                <a:alphaOff val="0"/>
                <a:satMod val="110000"/>
                <a:lumMod val="100000"/>
                <a:shade val="100000"/>
              </a:srgbClr>
            </a:gs>
            <a:gs pos="100000">
              <a:srgbClr val="FFC000">
                <a:hueOff val="0"/>
                <a:satOff val="0"/>
                <a:lumOff val="0"/>
                <a:alphaOff val="0"/>
                <a:lumMod val="99000"/>
                <a:satMod val="120000"/>
                <a:shade val="78000"/>
              </a:srgbClr>
            </a:gs>
          </a:gsLst>
          <a:lin ang="5400000" scaled="0"/>
        </a:gradFill>
        <a:ln w="6350" cap="flat" cmpd="sng" algn="ctr">
          <a:solidFill>
            <a:srgbClr val="FFC000">
              <a:hueOff val="0"/>
              <a:satOff val="0"/>
              <a:lumOff val="0"/>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ysClr val="windowText" lastClr="000000"/>
              </a:solidFill>
              <a:latin typeface="Calibri" panose="020F0502020204030204"/>
              <a:ea typeface="+mn-ea"/>
              <a:cs typeface="+mn-cs"/>
            </a:rPr>
            <a:t>1</a:t>
          </a:r>
          <a:r>
            <a:rPr lang="en-GB" sz="1400" b="1" kern="1200" baseline="30000" dirty="0">
              <a:solidFill>
                <a:sysClr val="windowText" lastClr="000000"/>
              </a:solidFill>
              <a:latin typeface="Calibri" panose="020F0502020204030204"/>
              <a:ea typeface="+mn-ea"/>
              <a:cs typeface="+mn-cs"/>
            </a:rPr>
            <a:t>st</a:t>
          </a:r>
          <a:r>
            <a:rPr lang="en-GB" sz="1400" b="1" kern="1200" dirty="0">
              <a:solidFill>
                <a:sysClr val="windowText" lastClr="000000"/>
              </a:solidFill>
              <a:latin typeface="Calibri" panose="020F0502020204030204"/>
              <a:ea typeface="+mn-ea"/>
              <a:cs typeface="+mn-cs"/>
            </a:rPr>
            <a:t> Stage</a:t>
          </a:r>
        </a:p>
      </dsp:txBody>
      <dsp:txXfrm rot="-5400000">
        <a:off x="-317" y="361639"/>
        <a:ext cx="720713" cy="308877"/>
      </dsp:txXfrm>
    </dsp:sp>
    <dsp:sp modelId="{1CBA99F6-3A4E-47E9-8688-F3339D1F9AE2}">
      <dsp:nvSpPr>
        <dsp:cNvPr id="0" name=""/>
        <dsp:cNvSpPr/>
      </dsp:nvSpPr>
      <dsp:spPr>
        <a:xfrm rot="5400000">
          <a:off x="3914171" y="-3193458"/>
          <a:ext cx="669233" cy="7056150"/>
        </a:xfrm>
        <a:prstGeom prst="round2SameRect">
          <a:avLst/>
        </a:prstGeom>
        <a:solidFill>
          <a:sysClr val="window" lastClr="FFFFFF">
            <a:alpha val="90000"/>
            <a:hueOff val="0"/>
            <a:satOff val="0"/>
            <a:lumOff val="0"/>
            <a:alphaOff val="0"/>
          </a:sysClr>
        </a:solidFill>
        <a:ln w="6350" cap="flat" cmpd="sng" algn="ctr">
          <a:solidFill>
            <a:srgbClr val="FFC000">
              <a:hueOff val="0"/>
              <a:satOff val="0"/>
              <a:lumOff val="0"/>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Troublemakers are written to and asked to stop offending behaviour.</a:t>
          </a:r>
        </a:p>
      </dsp:txBody>
      <dsp:txXfrm rot="-5400000">
        <a:off x="720713" y="32669"/>
        <a:ext cx="7023481" cy="603895"/>
      </dsp:txXfrm>
    </dsp:sp>
    <dsp:sp modelId="{4554CB6C-1612-49E2-9E4E-7FDCF030ED77}">
      <dsp:nvSpPr>
        <dsp:cNvPr id="0" name=""/>
        <dsp:cNvSpPr/>
      </dsp:nvSpPr>
      <dsp:spPr>
        <a:xfrm rot="5400000">
          <a:off x="-154756" y="1071364"/>
          <a:ext cx="1029590" cy="720713"/>
        </a:xfrm>
        <a:prstGeom prst="chevron">
          <a:avLst/>
        </a:prstGeom>
        <a:gradFill rotWithShape="0">
          <a:gsLst>
            <a:gs pos="0">
              <a:srgbClr val="FFC000">
                <a:hueOff val="2598923"/>
                <a:satOff val="-11992"/>
                <a:lumOff val="441"/>
                <a:alphaOff val="0"/>
                <a:satMod val="103000"/>
                <a:lumMod val="102000"/>
                <a:tint val="94000"/>
              </a:srgbClr>
            </a:gs>
            <a:gs pos="50000">
              <a:srgbClr val="FFC000">
                <a:hueOff val="2598923"/>
                <a:satOff val="-11992"/>
                <a:lumOff val="441"/>
                <a:alphaOff val="0"/>
                <a:satMod val="110000"/>
                <a:lumMod val="100000"/>
                <a:shade val="100000"/>
              </a:srgbClr>
            </a:gs>
            <a:gs pos="100000">
              <a:srgbClr val="FFC000">
                <a:hueOff val="2598923"/>
                <a:satOff val="-11992"/>
                <a:lumOff val="441"/>
                <a:alphaOff val="0"/>
                <a:lumMod val="99000"/>
                <a:satMod val="120000"/>
                <a:shade val="78000"/>
              </a:srgbClr>
            </a:gs>
          </a:gsLst>
          <a:lin ang="5400000" scaled="0"/>
        </a:gradFill>
        <a:ln w="6350" cap="flat" cmpd="sng" algn="ctr">
          <a:solidFill>
            <a:srgbClr val="FFC000">
              <a:hueOff val="2598923"/>
              <a:satOff val="-11992"/>
              <a:lumOff val="441"/>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ysClr val="windowText" lastClr="000000"/>
              </a:solidFill>
              <a:latin typeface="Calibri" panose="020F0502020204030204"/>
              <a:ea typeface="+mn-ea"/>
              <a:cs typeface="+mn-cs"/>
            </a:rPr>
            <a:t>2</a:t>
          </a:r>
          <a:r>
            <a:rPr lang="en-GB" sz="1400" b="1" kern="1200" baseline="30000" dirty="0">
              <a:solidFill>
                <a:sysClr val="windowText" lastClr="000000"/>
              </a:solidFill>
              <a:latin typeface="Calibri" panose="020F0502020204030204"/>
              <a:ea typeface="+mn-ea"/>
              <a:cs typeface="+mn-cs"/>
            </a:rPr>
            <a:t>nd</a:t>
          </a:r>
          <a:r>
            <a:rPr lang="en-GB" sz="1400" b="1" kern="1200" dirty="0">
              <a:solidFill>
                <a:sysClr val="windowText" lastClr="000000"/>
              </a:solidFill>
              <a:latin typeface="Calibri" panose="020F0502020204030204"/>
              <a:ea typeface="+mn-ea"/>
              <a:cs typeface="+mn-cs"/>
            </a:rPr>
            <a:t> Stage</a:t>
          </a:r>
        </a:p>
      </dsp:txBody>
      <dsp:txXfrm rot="-5400000">
        <a:off x="-317" y="1277283"/>
        <a:ext cx="720713" cy="308877"/>
      </dsp:txXfrm>
    </dsp:sp>
    <dsp:sp modelId="{EACBB86A-918F-4A96-93D8-1CE4FC11A428}">
      <dsp:nvSpPr>
        <dsp:cNvPr id="0" name=""/>
        <dsp:cNvSpPr/>
      </dsp:nvSpPr>
      <dsp:spPr>
        <a:xfrm rot="5400000">
          <a:off x="3918073" y="-2241640"/>
          <a:ext cx="660794" cy="6986365"/>
        </a:xfrm>
        <a:prstGeom prst="round2SameRect">
          <a:avLst/>
        </a:prstGeom>
        <a:solidFill>
          <a:sysClr val="window" lastClr="FFFFFF">
            <a:alpha val="90000"/>
            <a:hueOff val="0"/>
            <a:satOff val="0"/>
            <a:lumOff val="0"/>
            <a:alphaOff val="0"/>
          </a:sysClr>
        </a:solidFill>
        <a:ln w="6350" cap="flat" cmpd="sng" algn="ctr">
          <a:solidFill>
            <a:srgbClr val="FFC000">
              <a:hueOff val="2598923"/>
              <a:satOff val="-11992"/>
              <a:lumOff val="441"/>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Continued bad behaviour will result in a further letter and visit by the police.</a:t>
          </a:r>
        </a:p>
      </dsp:txBody>
      <dsp:txXfrm rot="-5400000">
        <a:off x="755288" y="953402"/>
        <a:ext cx="6954108" cy="596280"/>
      </dsp:txXfrm>
    </dsp:sp>
    <dsp:sp modelId="{5764CF0C-0955-44FD-8340-21A82CF93BD9}">
      <dsp:nvSpPr>
        <dsp:cNvPr id="0" name=""/>
        <dsp:cNvSpPr/>
      </dsp:nvSpPr>
      <dsp:spPr>
        <a:xfrm rot="5400000">
          <a:off x="-154756" y="1983496"/>
          <a:ext cx="1029590" cy="720713"/>
        </a:xfrm>
        <a:prstGeom prst="chevron">
          <a:avLst/>
        </a:prstGeom>
        <a:gradFill rotWithShape="0">
          <a:gsLst>
            <a:gs pos="0">
              <a:srgbClr val="FFC000">
                <a:hueOff val="5197846"/>
                <a:satOff val="-23984"/>
                <a:lumOff val="883"/>
                <a:alphaOff val="0"/>
                <a:satMod val="103000"/>
                <a:lumMod val="102000"/>
                <a:tint val="94000"/>
              </a:srgbClr>
            </a:gs>
            <a:gs pos="50000">
              <a:srgbClr val="FFC000">
                <a:hueOff val="5197846"/>
                <a:satOff val="-23984"/>
                <a:lumOff val="883"/>
                <a:alphaOff val="0"/>
                <a:satMod val="110000"/>
                <a:lumMod val="100000"/>
                <a:shade val="100000"/>
              </a:srgbClr>
            </a:gs>
            <a:gs pos="100000">
              <a:srgbClr val="FFC000">
                <a:hueOff val="5197846"/>
                <a:satOff val="-23984"/>
                <a:lumOff val="883"/>
                <a:alphaOff val="0"/>
                <a:lumMod val="99000"/>
                <a:satMod val="120000"/>
                <a:shade val="78000"/>
              </a:srgbClr>
            </a:gs>
          </a:gsLst>
          <a:lin ang="5400000" scaled="0"/>
        </a:gradFill>
        <a:ln w="6350" cap="flat" cmpd="sng" algn="ctr">
          <a:solidFill>
            <a:srgbClr val="FFC000">
              <a:hueOff val="5197846"/>
              <a:satOff val="-23984"/>
              <a:lumOff val="883"/>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ysClr val="windowText" lastClr="000000"/>
              </a:solidFill>
              <a:latin typeface="Calibri" panose="020F0502020204030204"/>
              <a:ea typeface="+mn-ea"/>
              <a:cs typeface="+mn-cs"/>
            </a:rPr>
            <a:t>3</a:t>
          </a:r>
          <a:r>
            <a:rPr lang="en-GB" sz="1400" b="1" kern="1200" baseline="30000" dirty="0">
              <a:solidFill>
                <a:sysClr val="windowText" lastClr="000000"/>
              </a:solidFill>
              <a:latin typeface="Calibri" panose="020F0502020204030204"/>
              <a:ea typeface="+mn-ea"/>
              <a:cs typeface="+mn-cs"/>
            </a:rPr>
            <a:t>rd</a:t>
          </a:r>
          <a:r>
            <a:rPr lang="en-GB" sz="1400" b="1" kern="1200" dirty="0">
              <a:solidFill>
                <a:sysClr val="windowText" lastClr="000000"/>
              </a:solidFill>
              <a:latin typeface="Calibri" panose="020F0502020204030204"/>
              <a:ea typeface="+mn-ea"/>
              <a:cs typeface="+mn-cs"/>
            </a:rPr>
            <a:t> Stage</a:t>
          </a:r>
        </a:p>
      </dsp:txBody>
      <dsp:txXfrm rot="-5400000">
        <a:off x="-317" y="2189415"/>
        <a:ext cx="720713" cy="308877"/>
      </dsp:txXfrm>
    </dsp:sp>
    <dsp:sp modelId="{435E5BC0-D8EE-4E1F-8351-501E82C92916}">
      <dsp:nvSpPr>
        <dsp:cNvPr id="0" name=""/>
        <dsp:cNvSpPr/>
      </dsp:nvSpPr>
      <dsp:spPr>
        <a:xfrm rot="5400000">
          <a:off x="3913854" y="-1364400"/>
          <a:ext cx="669233" cy="7056150"/>
        </a:xfrm>
        <a:prstGeom prst="round2SameRect">
          <a:avLst/>
        </a:prstGeom>
        <a:solidFill>
          <a:sysClr val="window" lastClr="FFFFFF">
            <a:alpha val="90000"/>
            <a:hueOff val="0"/>
            <a:satOff val="0"/>
            <a:lumOff val="0"/>
            <a:alphaOff val="0"/>
          </a:sysClr>
        </a:solidFill>
        <a:ln w="6350" cap="flat" cmpd="sng" algn="ctr">
          <a:solidFill>
            <a:srgbClr val="FFC000">
              <a:hueOff val="5197846"/>
              <a:satOff val="-23984"/>
              <a:lumOff val="883"/>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A conference by police and other agencies, such as housing officers and youth workers, will lead to the 4th stage.</a:t>
          </a:r>
        </a:p>
      </dsp:txBody>
      <dsp:txXfrm rot="-5400000">
        <a:off x="720396" y="1861727"/>
        <a:ext cx="7023481" cy="603895"/>
      </dsp:txXfrm>
    </dsp:sp>
    <dsp:sp modelId="{196654C4-FA5A-4246-9994-0F0C421C3D96}">
      <dsp:nvSpPr>
        <dsp:cNvPr id="0" name=""/>
        <dsp:cNvSpPr/>
      </dsp:nvSpPr>
      <dsp:spPr>
        <a:xfrm rot="5400000">
          <a:off x="-154756" y="2895629"/>
          <a:ext cx="1029590" cy="720713"/>
        </a:xfrm>
        <a:prstGeom prst="chevron">
          <a:avLst/>
        </a:prstGeom>
        <a:gradFill rotWithShape="0">
          <a:gsLst>
            <a:gs pos="0">
              <a:srgbClr val="FFC000">
                <a:hueOff val="7796769"/>
                <a:satOff val="-35976"/>
                <a:lumOff val="1324"/>
                <a:alphaOff val="0"/>
                <a:satMod val="103000"/>
                <a:lumMod val="102000"/>
                <a:tint val="94000"/>
              </a:srgbClr>
            </a:gs>
            <a:gs pos="50000">
              <a:srgbClr val="FFC000">
                <a:hueOff val="7796769"/>
                <a:satOff val="-35976"/>
                <a:lumOff val="1324"/>
                <a:alphaOff val="0"/>
                <a:satMod val="110000"/>
                <a:lumMod val="100000"/>
                <a:shade val="100000"/>
              </a:srgbClr>
            </a:gs>
            <a:gs pos="100000">
              <a:srgbClr val="FFC000">
                <a:hueOff val="7796769"/>
                <a:satOff val="-35976"/>
                <a:lumOff val="1324"/>
                <a:alphaOff val="0"/>
                <a:lumMod val="99000"/>
                <a:satMod val="120000"/>
                <a:shade val="78000"/>
              </a:srgbClr>
            </a:gs>
          </a:gsLst>
          <a:lin ang="5400000" scaled="0"/>
        </a:gradFill>
        <a:ln w="6350" cap="flat" cmpd="sng" algn="ctr">
          <a:solidFill>
            <a:srgbClr val="FFC000">
              <a:hueOff val="7796769"/>
              <a:satOff val="-35976"/>
              <a:lumOff val="1324"/>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ysClr val="windowText" lastClr="000000"/>
              </a:solidFill>
              <a:latin typeface="Calibri" panose="020F0502020204030204"/>
              <a:ea typeface="+mn-ea"/>
              <a:cs typeface="+mn-cs"/>
            </a:rPr>
            <a:t>4</a:t>
          </a:r>
          <a:r>
            <a:rPr lang="en-GB" sz="1400" b="1" kern="1200" baseline="30000">
              <a:solidFill>
                <a:sysClr val="windowText" lastClr="000000"/>
              </a:solidFill>
              <a:latin typeface="Calibri" panose="020F0502020204030204"/>
              <a:ea typeface="+mn-ea"/>
              <a:cs typeface="+mn-cs"/>
            </a:rPr>
            <a:t>th</a:t>
          </a:r>
          <a:r>
            <a:rPr lang="en-GB" sz="1400" b="1" kern="1200">
              <a:solidFill>
                <a:sysClr val="windowText" lastClr="000000"/>
              </a:solidFill>
              <a:latin typeface="Calibri" panose="020F0502020204030204"/>
              <a:ea typeface="+mn-ea"/>
              <a:cs typeface="+mn-cs"/>
            </a:rPr>
            <a:t> Stage</a:t>
          </a:r>
          <a:endParaRPr lang="en-GB" sz="1400" b="1" kern="1200" dirty="0">
            <a:solidFill>
              <a:sysClr val="windowText" lastClr="000000"/>
            </a:solidFill>
            <a:latin typeface="Calibri" panose="020F0502020204030204"/>
            <a:ea typeface="+mn-ea"/>
            <a:cs typeface="+mn-cs"/>
          </a:endParaRPr>
        </a:p>
      </dsp:txBody>
      <dsp:txXfrm rot="-5400000">
        <a:off x="-317" y="3101548"/>
        <a:ext cx="720713" cy="308877"/>
      </dsp:txXfrm>
    </dsp:sp>
    <dsp:sp modelId="{A836C8E3-D442-4C98-8238-749662890F0D}">
      <dsp:nvSpPr>
        <dsp:cNvPr id="0" name=""/>
        <dsp:cNvSpPr/>
      </dsp:nvSpPr>
      <dsp:spPr>
        <a:xfrm rot="5400000">
          <a:off x="3939900" y="-452902"/>
          <a:ext cx="617140" cy="7057420"/>
        </a:xfrm>
        <a:prstGeom prst="round2SameRect">
          <a:avLst/>
        </a:prstGeom>
        <a:solidFill>
          <a:sysClr val="window" lastClr="FFFFFF">
            <a:alpha val="90000"/>
            <a:hueOff val="0"/>
            <a:satOff val="0"/>
            <a:lumOff val="0"/>
            <a:alphaOff val="0"/>
          </a:sysClr>
        </a:solidFill>
        <a:ln w="6350" cap="flat" cmpd="sng" algn="ctr">
          <a:solidFill>
            <a:srgbClr val="FFC000">
              <a:hueOff val="7796769"/>
              <a:satOff val="-35976"/>
              <a:lumOff val="1324"/>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Acceptable Behaviour Contract (ABC). If this is breached then…</a:t>
          </a:r>
        </a:p>
      </dsp:txBody>
      <dsp:txXfrm rot="-5400000">
        <a:off x="719760" y="2797364"/>
        <a:ext cx="7027294" cy="556888"/>
      </dsp:txXfrm>
    </dsp:sp>
    <dsp:sp modelId="{64C38FA5-6E0D-484F-B0E4-ADE0B6A75760}">
      <dsp:nvSpPr>
        <dsp:cNvPr id="0" name=""/>
        <dsp:cNvSpPr/>
      </dsp:nvSpPr>
      <dsp:spPr>
        <a:xfrm rot="5400000">
          <a:off x="-154756" y="3815632"/>
          <a:ext cx="1029590" cy="720713"/>
        </a:xfrm>
        <a:prstGeom prst="chevron">
          <a:avLst/>
        </a:prstGeom>
        <a:gradFill rotWithShape="0">
          <a:gsLst>
            <a:gs pos="0">
              <a:srgbClr val="FFC000">
                <a:hueOff val="10395692"/>
                <a:satOff val="-47968"/>
                <a:lumOff val="1765"/>
                <a:alphaOff val="0"/>
                <a:satMod val="103000"/>
                <a:lumMod val="102000"/>
                <a:tint val="94000"/>
              </a:srgbClr>
            </a:gs>
            <a:gs pos="50000">
              <a:srgbClr val="FFC000">
                <a:hueOff val="10395692"/>
                <a:satOff val="-47968"/>
                <a:lumOff val="1765"/>
                <a:alphaOff val="0"/>
                <a:satMod val="110000"/>
                <a:lumMod val="100000"/>
                <a:shade val="100000"/>
              </a:srgbClr>
            </a:gs>
            <a:gs pos="100000">
              <a:srgbClr val="FFC000">
                <a:hueOff val="10395692"/>
                <a:satOff val="-47968"/>
                <a:lumOff val="1765"/>
                <a:alphaOff val="0"/>
                <a:lumMod val="99000"/>
                <a:satMod val="120000"/>
                <a:shade val="78000"/>
              </a:srgbClr>
            </a:gs>
          </a:gsLst>
          <a:lin ang="5400000" scaled="0"/>
        </a:gradFill>
        <a:ln w="6350" cap="flat" cmpd="sng" algn="ctr">
          <a:solidFill>
            <a:srgbClr val="FFC000">
              <a:hueOff val="10395692"/>
              <a:satOff val="-47968"/>
              <a:lumOff val="1765"/>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ysClr val="windowText" lastClr="000000"/>
              </a:solidFill>
              <a:latin typeface="Calibri" panose="020F0502020204030204"/>
              <a:ea typeface="+mn-ea"/>
              <a:cs typeface="+mn-cs"/>
            </a:rPr>
            <a:t>5</a:t>
          </a:r>
          <a:r>
            <a:rPr lang="en-GB" sz="1400" b="1" kern="1200" baseline="30000" dirty="0">
              <a:solidFill>
                <a:sysClr val="windowText" lastClr="000000"/>
              </a:solidFill>
              <a:latin typeface="Calibri" panose="020F0502020204030204"/>
              <a:ea typeface="+mn-ea"/>
              <a:cs typeface="+mn-cs"/>
            </a:rPr>
            <a:t>th</a:t>
          </a:r>
          <a:r>
            <a:rPr lang="en-GB" sz="1400" b="1" kern="1200" dirty="0">
              <a:solidFill>
                <a:sysClr val="windowText" lastClr="000000"/>
              </a:solidFill>
              <a:latin typeface="Calibri" panose="020F0502020204030204"/>
              <a:ea typeface="+mn-ea"/>
              <a:cs typeface="+mn-cs"/>
            </a:rPr>
            <a:t> Stage</a:t>
          </a:r>
        </a:p>
      </dsp:txBody>
      <dsp:txXfrm rot="-5400000">
        <a:off x="-317" y="4021551"/>
        <a:ext cx="720713" cy="308877"/>
      </dsp:txXfrm>
    </dsp:sp>
    <dsp:sp modelId="{67691ED8-E6C5-40CB-A00D-478CCCE020F7}">
      <dsp:nvSpPr>
        <dsp:cNvPr id="0" name=""/>
        <dsp:cNvSpPr/>
      </dsp:nvSpPr>
      <dsp:spPr>
        <a:xfrm rot="5400000">
          <a:off x="3904008" y="560171"/>
          <a:ext cx="684973" cy="7053469"/>
        </a:xfrm>
        <a:prstGeom prst="round2SameRect">
          <a:avLst/>
        </a:prstGeom>
        <a:solidFill>
          <a:sysClr val="window" lastClr="FFFFFF">
            <a:alpha val="90000"/>
            <a:hueOff val="0"/>
            <a:satOff val="0"/>
            <a:lumOff val="0"/>
            <a:alphaOff val="0"/>
          </a:sysClr>
        </a:solidFill>
        <a:ln w="6350" cap="flat" cmpd="sng" algn="ctr">
          <a:solidFill>
            <a:srgbClr val="FFC000">
              <a:hueOff val="10395692"/>
              <a:satOff val="-47968"/>
              <a:lumOff val="1765"/>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Civil Injunction/Criminal Behaviour Order</a:t>
          </a:r>
        </a:p>
      </dsp:txBody>
      <dsp:txXfrm rot="-5400000">
        <a:off x="719760" y="3777857"/>
        <a:ext cx="7020031" cy="61809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260099" name="Rectangle 3"/>
          <p:cNvSpPr>
            <a:spLocks noGrp="1" noChangeArrowheads="1"/>
          </p:cNvSpPr>
          <p:nvPr>
            <p:ph type="dt" sz="quarter" idx="1"/>
          </p:nvPr>
        </p:nvSpPr>
        <p:spPr bwMode="auto">
          <a:xfrm>
            <a:off x="3849826" y="0"/>
            <a:ext cx="2946246"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r">
              <a:defRPr sz="1200" b="0">
                <a:solidFill>
                  <a:schemeClr val="tx1"/>
                </a:solidFill>
                <a:latin typeface="Arial" charset="0"/>
              </a:defRPr>
            </a:lvl1pPr>
          </a:lstStyle>
          <a:p>
            <a:endParaRPr lang="en-US" altLang="en-US"/>
          </a:p>
        </p:txBody>
      </p:sp>
      <p:sp>
        <p:nvSpPr>
          <p:cNvPr id="260100" name="Rectangle 4"/>
          <p:cNvSpPr>
            <a:spLocks noGrp="1" noChangeArrowheads="1"/>
          </p:cNvSpPr>
          <p:nvPr>
            <p:ph type="ftr" sz="quarter" idx="2"/>
          </p:nvPr>
        </p:nvSpPr>
        <p:spPr bwMode="auto">
          <a:xfrm>
            <a:off x="0" y="9428470"/>
            <a:ext cx="2946247"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b"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260101" name="Rectangle 5"/>
          <p:cNvSpPr>
            <a:spLocks noGrp="1" noChangeArrowheads="1"/>
          </p:cNvSpPr>
          <p:nvPr>
            <p:ph type="sldNum" sz="quarter" idx="3"/>
          </p:nvPr>
        </p:nvSpPr>
        <p:spPr bwMode="auto">
          <a:xfrm>
            <a:off x="3849826" y="9428470"/>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b" anchorCtr="0" compatLnSpc="1">
            <a:prstTxWarp prst="textNoShape">
              <a:avLst/>
            </a:prstTxWarp>
          </a:bodyPr>
          <a:lstStyle>
            <a:lvl1pPr algn="r">
              <a:defRPr sz="1200" b="0">
                <a:solidFill>
                  <a:schemeClr val="tx1"/>
                </a:solidFill>
                <a:latin typeface="Arial" charset="0"/>
              </a:defRPr>
            </a:lvl1pPr>
          </a:lstStyle>
          <a:p>
            <a:fld id="{A6F3452C-8F3A-4F73-9405-C9223D8256C8}" type="slidenum">
              <a:rPr lang="en-GB" altLang="en-US"/>
              <a:pPr/>
              <a:t>‹#›</a:t>
            </a:fld>
            <a:endParaRPr lang="en-GB" altLang="en-US"/>
          </a:p>
        </p:txBody>
      </p:sp>
      <p:sp>
        <p:nvSpPr>
          <p:cNvPr id="14342" name="hc"/>
          <p:cNvSpPr txBox="1">
            <a:spLocks noChangeArrowheads="1"/>
          </p:cNvSpPr>
          <p:nvPr/>
        </p:nvSpPr>
        <p:spPr bwMode="auto">
          <a:xfrm>
            <a:off x="1" y="0"/>
            <a:ext cx="6797675" cy="277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
        <p:nvSpPr>
          <p:cNvPr id="14343" name="fc"/>
          <p:cNvSpPr txBox="1">
            <a:spLocks noChangeArrowheads="1"/>
          </p:cNvSpPr>
          <p:nvPr/>
        </p:nvSpPr>
        <p:spPr bwMode="auto">
          <a:xfrm>
            <a:off x="1" y="967915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9670849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9219" name="Rectangle 3"/>
          <p:cNvSpPr>
            <a:spLocks noGrp="1" noChangeArrowheads="1"/>
          </p:cNvSpPr>
          <p:nvPr>
            <p:ph type="dt" idx="1"/>
          </p:nvPr>
        </p:nvSpPr>
        <p:spPr bwMode="auto">
          <a:xfrm>
            <a:off x="3849826" y="0"/>
            <a:ext cx="2946246"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r">
              <a:defRPr sz="1200" b="0">
                <a:solidFill>
                  <a:schemeClr val="tx1"/>
                </a:solidFill>
                <a:latin typeface="Arial" charset="0"/>
              </a:defRPr>
            </a:lvl1pPr>
          </a:lstStyle>
          <a:p>
            <a:endParaRPr lang="en-US" altLang="en-US"/>
          </a:p>
        </p:txBody>
      </p:sp>
      <p:sp>
        <p:nvSpPr>
          <p:cNvPr id="15364" name="Rectangle 4"/>
          <p:cNvSpPr>
            <a:spLocks noGrp="1" noRot="1" noChangeAspect="1" noChangeArrowheads="1" noTextEdit="1"/>
          </p:cNvSpPr>
          <p:nvPr>
            <p:ph type="sldImg" idx="2"/>
          </p:nvPr>
        </p:nvSpPr>
        <p:spPr bwMode="auto">
          <a:xfrm>
            <a:off x="2266950" y="311150"/>
            <a:ext cx="2132013" cy="15986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79286" y="2066320"/>
            <a:ext cx="5439101" cy="7387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p>
            <a:pPr lvl="0"/>
            <a:r>
              <a:rPr lang="en-GB" altLang="en-US" dirty="0"/>
              <a:t>Click to edit Master text styles</a:t>
            </a:r>
          </a:p>
          <a:p>
            <a:pPr lvl="1"/>
            <a:r>
              <a:rPr lang="en-GB" altLang="en-US" dirty="0"/>
              <a:t>Second level</a:t>
            </a:r>
          </a:p>
          <a:p>
            <a:pPr lvl="2"/>
            <a:r>
              <a:rPr lang="en-GB" altLang="en-US" dirty="0"/>
              <a:t>Third level</a:t>
            </a:r>
          </a:p>
          <a:p>
            <a:pPr lvl="3"/>
            <a:r>
              <a:rPr lang="en-GB" altLang="en-US" dirty="0"/>
              <a:t>Fourth level</a:t>
            </a:r>
          </a:p>
          <a:p>
            <a:pPr lvl="4"/>
            <a:r>
              <a:rPr lang="en-GB" altLang="en-US" dirty="0"/>
              <a:t>Fifth level</a:t>
            </a:r>
          </a:p>
        </p:txBody>
      </p:sp>
      <p:sp>
        <p:nvSpPr>
          <p:cNvPr id="15368" name="hc"/>
          <p:cNvSpPr txBox="1">
            <a:spLocks noChangeArrowheads="1"/>
          </p:cNvSpPr>
          <p:nvPr/>
        </p:nvSpPr>
        <p:spPr bwMode="auto">
          <a:xfrm>
            <a:off x="1" y="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
        <p:nvSpPr>
          <p:cNvPr id="15369" name="fc"/>
          <p:cNvSpPr txBox="1">
            <a:spLocks noChangeArrowheads="1"/>
          </p:cNvSpPr>
          <p:nvPr/>
        </p:nvSpPr>
        <p:spPr bwMode="auto">
          <a:xfrm>
            <a:off x="1" y="967915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3941288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13028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charset="0"/>
              </a:rPr>
              <a:t>The Anti-social Behaviour, Crime and Policing Act 2014 provides the meaning of “Anti-social Behaviour”</a:t>
            </a:r>
          </a:p>
          <a:p>
            <a:endParaRPr lang="en-GB" altLang="en-US" sz="1100" dirty="0">
              <a:latin typeface="Arial" charset="0"/>
            </a:endParaRPr>
          </a:p>
          <a:p>
            <a:r>
              <a:rPr lang="en-GB" altLang="en-US" sz="1100" dirty="0">
                <a:latin typeface="Arial" charset="0"/>
              </a:rPr>
              <a:t>Between</a:t>
            </a:r>
            <a:r>
              <a:rPr lang="en-GB" altLang="en-US" sz="1100" baseline="0" dirty="0">
                <a:latin typeface="Arial" charset="0"/>
              </a:rPr>
              <a:t> 2013-14 over 3.5 million calls made to police were about anti-social behaviour problems, in comparison to only 4.3 million crimes being recorded during the same period. This shows a growing importance of anti-social behaviour.</a:t>
            </a:r>
          </a:p>
          <a:p>
            <a:endParaRPr lang="en-GB" altLang="en-US" sz="1100" baseline="0" dirty="0">
              <a:latin typeface="Arial" charset="0"/>
            </a:endParaRPr>
          </a:p>
          <a:p>
            <a:r>
              <a:rPr lang="en-GB" altLang="en-US" sz="1100" baseline="0" dirty="0">
                <a:latin typeface="Arial" charset="0"/>
              </a:rPr>
              <a:t>Anti-social Behaviour effects the quality of peoples lives and even though it is not a ‘crime’ as such, it is social disorder taking place in both public and private places.</a:t>
            </a:r>
          </a:p>
          <a:p>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Trainer to facilitate examples of behaviour that could amount to </a:t>
            </a:r>
            <a:r>
              <a:rPr lang="en-GB" sz="1100" b="1" kern="1200" dirty="0">
                <a:solidFill>
                  <a:schemeClr val="tx1"/>
                </a:solidFill>
                <a:effectLst/>
                <a:latin typeface="Arial" pitchFamily="34" charset="0"/>
                <a:ea typeface="ＭＳ Ｐゴシック" pitchFamily="-112" charset="-128"/>
                <a:cs typeface="ＭＳ Ｐゴシック" pitchFamily="-112" charset="-128"/>
              </a:rPr>
              <a:t>harassment.</a:t>
            </a:r>
            <a:r>
              <a:rPr lang="en-GB" sz="1100" kern="1200" dirty="0">
                <a:solidFill>
                  <a:schemeClr val="tx1"/>
                </a:solidFill>
                <a:effectLst/>
                <a:latin typeface="Arial" pitchFamily="34" charset="0"/>
                <a:ea typeface="ＭＳ Ｐゴシック" pitchFamily="-112" charset="-128"/>
                <a:cs typeface="ＭＳ Ｐゴシック" pitchFamily="-112" charset="-128"/>
              </a:rPr>
              <a:t> </a:t>
            </a:r>
          </a:p>
          <a:p>
            <a:r>
              <a:rPr lang="en-GB" sz="1100" kern="1200" dirty="0">
                <a:solidFill>
                  <a:schemeClr val="tx1"/>
                </a:solidFill>
                <a:effectLst/>
                <a:latin typeface="Arial" pitchFamily="34" charset="0"/>
                <a:ea typeface="ＭＳ Ｐゴシック" pitchFamily="-112" charset="-128"/>
                <a:cs typeface="ＭＳ Ｐゴシック" pitchFamily="-112" charset="-128"/>
              </a:rPr>
              <a:t>Trainer to facilitate examples of behaviour that could amount to </a:t>
            </a:r>
            <a:r>
              <a:rPr lang="en-GB" sz="1100" b="1" kern="1200" dirty="0">
                <a:solidFill>
                  <a:schemeClr val="tx1"/>
                </a:solidFill>
                <a:effectLst/>
                <a:latin typeface="Arial" pitchFamily="34" charset="0"/>
                <a:ea typeface="ＭＳ Ｐゴシック" pitchFamily="-112" charset="-128"/>
                <a:cs typeface="ＭＳ Ｐゴシック" pitchFamily="-112" charset="-128"/>
              </a:rPr>
              <a:t>Alarm </a:t>
            </a:r>
          </a:p>
          <a:p>
            <a:r>
              <a:rPr lang="en-GB" sz="1100" kern="1200" dirty="0">
                <a:solidFill>
                  <a:schemeClr val="tx1"/>
                </a:solidFill>
                <a:effectLst/>
                <a:latin typeface="Arial" pitchFamily="34" charset="0"/>
                <a:ea typeface="ＭＳ Ｐゴシック" pitchFamily="-112" charset="-128"/>
                <a:cs typeface="ＭＳ Ｐゴシック" pitchFamily="-112" charset="-128"/>
              </a:rPr>
              <a:t>Trainer to facilitate examples of behaviour that could amount to </a:t>
            </a:r>
            <a:r>
              <a:rPr lang="en-GB" sz="1100" b="1" kern="1200" dirty="0">
                <a:solidFill>
                  <a:schemeClr val="tx1"/>
                </a:solidFill>
                <a:effectLst/>
                <a:latin typeface="Arial" pitchFamily="34" charset="0"/>
                <a:ea typeface="ＭＳ Ｐゴシック" pitchFamily="-112" charset="-128"/>
                <a:cs typeface="ＭＳ Ｐゴシック" pitchFamily="-112" charset="-128"/>
              </a:rPr>
              <a:t>Distress. </a:t>
            </a:r>
          </a:p>
          <a:p>
            <a:endParaRPr lang="en-GB" altLang="en-US" sz="1100" i="0" baseline="0" dirty="0">
              <a:latin typeface="Arial" charset="0"/>
            </a:endParaRPr>
          </a:p>
          <a:p>
            <a:r>
              <a:rPr lang="en-GB" sz="1100" i="0" dirty="0">
                <a:effectLst/>
              </a:rPr>
              <a:t>The term </a:t>
            </a:r>
            <a:r>
              <a:rPr lang="en-GB" sz="1100" b="1" i="0" dirty="0">
                <a:effectLst/>
              </a:rPr>
              <a:t>'harassment, alarm or distress</a:t>
            </a:r>
            <a:r>
              <a:rPr lang="en-GB" sz="1100" i="0" dirty="0">
                <a:effectLst/>
              </a:rPr>
              <a:t>' is not defined by the statute, therefore the words should be given their ordinary meaning; </a:t>
            </a:r>
          </a:p>
          <a:p>
            <a:r>
              <a:rPr lang="en-GB" sz="1100" b="1" i="0" dirty="0">
                <a:effectLst/>
              </a:rPr>
              <a:t>harassment</a:t>
            </a:r>
            <a:r>
              <a:rPr lang="en-GB" sz="1100" i="0" dirty="0">
                <a:effectLst/>
              </a:rPr>
              <a:t>, means to subject someone to constant and repeated physical and / or verbal persecution; </a:t>
            </a:r>
          </a:p>
          <a:p>
            <a:r>
              <a:rPr lang="en-GB" sz="1100" b="1" i="0" dirty="0">
                <a:effectLst/>
              </a:rPr>
              <a:t>alarm</a:t>
            </a:r>
            <a:r>
              <a:rPr lang="en-GB" sz="1100" i="0" dirty="0">
                <a:effectLst/>
              </a:rPr>
              <a:t>, means a frightened anticipation of danger and; </a:t>
            </a:r>
          </a:p>
          <a:p>
            <a:r>
              <a:rPr lang="en-GB" sz="1100" b="1" i="0" dirty="0">
                <a:effectLst/>
              </a:rPr>
              <a:t>distress</a:t>
            </a:r>
            <a:r>
              <a:rPr lang="en-GB" sz="1100" i="0" dirty="0">
                <a:effectLst/>
              </a:rPr>
              <a:t>, means to cause trouble, pain, anguish or hardship. </a:t>
            </a:r>
          </a:p>
          <a:p>
            <a:r>
              <a:rPr lang="en-GB" sz="1100" i="0" dirty="0">
                <a:effectLst/>
              </a:rPr>
              <a:t>These words should be seen in context with the term 'likely to be caused' may distress an old woman of 75 years may not distress a young man of 20 years. The conduct has to be seen in its full context. It has been held that the alarm caused to one person can be for the safety of someone else, and not necessarily for oneself.</a:t>
            </a:r>
          </a:p>
          <a:p>
            <a:endParaRPr lang="en-GB" altLang="en-US" sz="1100" b="1" baseline="0" dirty="0">
              <a:latin typeface="Arial" charset="0"/>
            </a:endParaRPr>
          </a:p>
          <a:p>
            <a:r>
              <a:rPr lang="en-GB" altLang="en-US" sz="1100" b="0" baseline="0" dirty="0">
                <a:latin typeface="Arial" charset="0"/>
              </a:rPr>
              <a:t>Anti social behaviour powers are broadly categorized as housing related and non housing related.</a:t>
            </a:r>
          </a:p>
          <a:p>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Non-housing related </a:t>
            </a:r>
            <a:r>
              <a:rPr lang="en-GB" altLang="en-US" sz="1100" b="1" dirty="0"/>
              <a:t>Anti-social behaviour </a:t>
            </a:r>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Anti-social behaviour in a non-housing related context is conduct that has caused, or is likely to cause, harassment, alarm or distress to any person. This will apply, for example, where the anti-social behaviour has occurred in a public place, such as a town or city centre, shopping mall, or local park, and where the behaviour does not affect the housing management functions of a social landlord or people in their homes. </a:t>
            </a:r>
          </a:p>
          <a:p>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Housing-related </a:t>
            </a:r>
            <a:r>
              <a:rPr lang="en-GB" altLang="en-US" sz="1100" b="1" dirty="0"/>
              <a:t>Anti-social behaviour </a:t>
            </a:r>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Anti-social behaviour in a housing context is where the conduct is capable of causing nuisance or annoyance to a person in relation to that person’s occupation of residential premises or the conduct is capable of causing housing-related nuisance or annoyance to any person. Only social landlords, local councils or the police will be able to apply for an injunction under these provisions in the legislation. In the case of social landlords only, “housing-related” means directly or indirectly relating to their housing management function. </a:t>
            </a:r>
          </a:p>
          <a:p>
            <a:endParaRPr lang="en-GB" dirty="0"/>
          </a:p>
        </p:txBody>
      </p:sp>
    </p:spTree>
    <p:extLst>
      <p:ext uri="{BB962C8B-B14F-4D97-AF65-F5344CB8AC3E}">
        <p14:creationId xmlns:p14="http://schemas.microsoft.com/office/powerpoint/2010/main" val="3162706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Anti-social behaviour is a broad term used to describe the day-to-day incidents of crime, nuisance and disorder that make many people’s lives a misery – from  </a:t>
            </a:r>
          </a:p>
          <a:p>
            <a:pPr marL="287779" indent="-287779">
              <a:buFont typeface="Arial" panose="020B0604020202020204" pitchFamily="34" charset="0"/>
              <a:buChar char="•"/>
            </a:pPr>
            <a:r>
              <a:rPr lang="en-GB" sz="1100" dirty="0"/>
              <a:t>litter and vandalism, to</a:t>
            </a:r>
          </a:p>
          <a:p>
            <a:pPr marL="287779" indent="-287779">
              <a:buFont typeface="Arial" panose="020B0604020202020204" pitchFamily="34" charset="0"/>
              <a:buChar char="•"/>
            </a:pPr>
            <a:r>
              <a:rPr lang="en-GB" sz="1100" dirty="0"/>
              <a:t>public drunkenness or</a:t>
            </a:r>
          </a:p>
          <a:p>
            <a:pPr marL="287779" indent="-287779">
              <a:buFont typeface="Arial" panose="020B0604020202020204" pitchFamily="34" charset="0"/>
              <a:buChar char="•"/>
            </a:pPr>
            <a:r>
              <a:rPr lang="en-GB" sz="1100" dirty="0"/>
              <a:t>aggressive dogs, </a:t>
            </a:r>
          </a:p>
          <a:p>
            <a:pPr marL="287779" indent="-287779">
              <a:buFont typeface="Arial" panose="020B0604020202020204" pitchFamily="34" charset="0"/>
              <a:buChar char="•"/>
            </a:pPr>
            <a:r>
              <a:rPr lang="en-GB" sz="1100" dirty="0"/>
              <a:t>to noisy or abusive neighbours. </a:t>
            </a:r>
          </a:p>
          <a:p>
            <a:endParaRPr lang="en-GB" sz="1100" dirty="0"/>
          </a:p>
          <a:p>
            <a:r>
              <a:rPr lang="en-GB" sz="1100" dirty="0"/>
              <a:t>Such a wide range of behaviours means that responsibility for dealing with anti-social behaviour is shared between a number of agencies, particularly the Police, Local Authorities (or Councils) and Social Landlords (or Housing Associations).</a:t>
            </a:r>
          </a:p>
          <a:p>
            <a:endParaRPr lang="en-GB" sz="1100" dirty="0"/>
          </a:p>
          <a:p>
            <a:r>
              <a:rPr lang="en-GB" sz="1100" dirty="0"/>
              <a:t>Victims can feel helpless, bounced from one agency to another and then back again. In many cases, the behaviour is targeted against the most vulnerable in our society and even what is perceived as ‘low level’ anti-social behaviour, when targeted and persistent, can have devastating effects on a victim’s life.</a:t>
            </a:r>
          </a:p>
          <a:p>
            <a:endParaRPr lang="en-GB" sz="1100" dirty="0"/>
          </a:p>
          <a:p>
            <a:r>
              <a:rPr lang="en-GB" sz="1100" dirty="0"/>
              <a:t>The Anti-social Behaviour, Crime and Policing Act 2014 (enacted October 2014) replaced many of the provisions contained in the Crime and Disorder Act 1998 and the Anti-social Behaviour Act 2003.</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The reforms introduced by parts 1-6 are designed to put victims at the heart of the response to anti-social behaviour, and give professionals the flexibility they need to deal with any given situation</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Civil Injunction</a:t>
            </a:r>
          </a:p>
          <a:p>
            <a:r>
              <a:rPr lang="en-GB" sz="1100" kern="1200" dirty="0">
                <a:solidFill>
                  <a:schemeClr val="tx1"/>
                </a:solidFill>
                <a:effectLst/>
                <a:latin typeface="Arial" pitchFamily="34" charset="0"/>
                <a:ea typeface="ＭＳ Ｐゴシック" pitchFamily="-112" charset="-128"/>
                <a:cs typeface="ＭＳ Ｐゴシック" pitchFamily="-112" charset="-128"/>
              </a:rPr>
              <a:t>Criminal Behaviour Order (CBO)</a:t>
            </a:r>
          </a:p>
          <a:p>
            <a:r>
              <a:rPr lang="en-GB" sz="1100" kern="1200" dirty="0">
                <a:solidFill>
                  <a:schemeClr val="tx1"/>
                </a:solidFill>
                <a:effectLst/>
                <a:latin typeface="Arial" pitchFamily="34" charset="0"/>
                <a:ea typeface="ＭＳ Ｐゴシック" pitchFamily="-112" charset="-128"/>
                <a:cs typeface="ＭＳ Ｐゴシック" pitchFamily="-112" charset="-128"/>
              </a:rPr>
              <a:t>Community Protection Notice</a:t>
            </a:r>
            <a:endParaRPr lang="en-GB" sz="1100" kern="1200" dirty="0">
              <a:solidFill>
                <a:schemeClr val="tx1"/>
              </a:solidFill>
              <a:effectLst/>
              <a:latin typeface="Arial" pitchFamily="34" charset="0"/>
              <a:ea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Public Spaces Protection Order (PSPO)</a:t>
            </a:r>
          </a:p>
          <a:p>
            <a:r>
              <a:rPr lang="en-GB" sz="1100" kern="1200" dirty="0">
                <a:solidFill>
                  <a:schemeClr val="tx1"/>
                </a:solidFill>
                <a:effectLst/>
                <a:latin typeface="Arial" pitchFamily="34" charset="0"/>
                <a:ea typeface="ＭＳ Ｐゴシック" pitchFamily="-112" charset="-128"/>
                <a:cs typeface="ＭＳ Ｐゴシック" pitchFamily="-112" charset="-128"/>
              </a:rPr>
              <a:t>Closure Power</a:t>
            </a:r>
          </a:p>
          <a:p>
            <a:r>
              <a:rPr lang="en-GB" sz="1100" kern="1200" dirty="0">
                <a:solidFill>
                  <a:schemeClr val="tx1"/>
                </a:solidFill>
                <a:effectLst/>
                <a:latin typeface="Arial" pitchFamily="34" charset="0"/>
                <a:ea typeface="ＭＳ Ｐゴシック" pitchFamily="-112" charset="-128"/>
                <a:cs typeface="ＭＳ Ｐゴシック" pitchFamily="-112" charset="-128"/>
              </a:rPr>
              <a:t>Dispersal Power</a:t>
            </a:r>
            <a:endParaRPr lang="en-GB" sz="1100" kern="1200" dirty="0">
              <a:solidFill>
                <a:schemeClr val="tx1"/>
              </a:solidFill>
              <a:effectLst/>
              <a:latin typeface="Arial" pitchFamily="34" charset="0"/>
              <a:ea typeface="ＭＳ Ｐゴシック" pitchFamily="-112" charset="-128"/>
            </a:endParaRPr>
          </a:p>
          <a:p>
            <a:endParaRPr lang="en-GB" sz="1100" dirty="0"/>
          </a:p>
          <a:p>
            <a:endParaRPr lang="en-GB" dirty="0"/>
          </a:p>
        </p:txBody>
      </p:sp>
    </p:spTree>
    <p:extLst>
      <p:ext uri="{BB962C8B-B14F-4D97-AF65-F5344CB8AC3E}">
        <p14:creationId xmlns:p14="http://schemas.microsoft.com/office/powerpoint/2010/main" val="4284296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ltLang="en-US" sz="1100" b="1" u="sng" dirty="0">
                <a:latin typeface="Arial" charset="0"/>
              </a:rPr>
              <a:t>Misuse of Public Spaces</a:t>
            </a:r>
          </a:p>
          <a:p>
            <a:pPr marL="0" indent="0">
              <a:buNone/>
            </a:pPr>
            <a:r>
              <a:rPr lang="en-GB" altLang="en-US" sz="1100" b="1" dirty="0">
                <a:latin typeface="Arial" charset="0"/>
              </a:rPr>
              <a:t>Drugs</a:t>
            </a:r>
          </a:p>
          <a:p>
            <a:pPr marL="287779" indent="-287779">
              <a:buFont typeface="Arial" panose="020B0604020202020204" pitchFamily="34" charset="0"/>
              <a:buChar char="•"/>
            </a:pPr>
            <a:r>
              <a:rPr lang="en-GB" altLang="en-US" sz="1100" dirty="0">
                <a:latin typeface="Arial" charset="0"/>
              </a:rPr>
              <a:t>Taking drugs</a:t>
            </a:r>
          </a:p>
          <a:p>
            <a:pPr marL="287779" indent="-287779">
              <a:buFont typeface="Arial" panose="020B0604020202020204" pitchFamily="34" charset="0"/>
              <a:buChar char="•"/>
            </a:pPr>
            <a:r>
              <a:rPr lang="en-GB" altLang="en-US" sz="1100" dirty="0">
                <a:latin typeface="Arial" charset="0"/>
              </a:rPr>
              <a:t>Sniffing volatile substances</a:t>
            </a:r>
          </a:p>
          <a:p>
            <a:pPr marL="287779" indent="-287779">
              <a:buFont typeface="Arial" panose="020B0604020202020204" pitchFamily="34" charset="0"/>
              <a:buChar char="•"/>
            </a:pPr>
            <a:r>
              <a:rPr lang="en-GB" altLang="en-US" sz="1100" dirty="0">
                <a:latin typeface="Arial" charset="0"/>
              </a:rPr>
              <a:t>Discarding needles/drug paraphernalia</a:t>
            </a:r>
          </a:p>
          <a:p>
            <a:pPr marL="287779" indent="-287779">
              <a:buFont typeface="Arial" panose="020B0604020202020204" pitchFamily="34" charset="0"/>
              <a:buChar char="•"/>
            </a:pPr>
            <a:r>
              <a:rPr lang="en-GB" altLang="en-US" sz="1100" dirty="0">
                <a:latin typeface="Arial" charset="0"/>
              </a:rPr>
              <a:t>Crack houses</a:t>
            </a:r>
          </a:p>
          <a:p>
            <a:pPr marL="287779" indent="-287779">
              <a:buFont typeface="Arial" panose="020B0604020202020204" pitchFamily="34" charset="0"/>
              <a:buChar char="•"/>
            </a:pPr>
            <a:r>
              <a:rPr lang="en-GB" altLang="en-US" sz="1100" dirty="0">
                <a:latin typeface="Arial" charset="0"/>
              </a:rPr>
              <a:t>Presence of dealers or users</a:t>
            </a:r>
          </a:p>
          <a:p>
            <a:r>
              <a:rPr lang="en-GB" altLang="en-US" sz="1100" b="1" dirty="0">
                <a:latin typeface="Arial" charset="0"/>
              </a:rPr>
              <a:t>Street drinking/Begging</a:t>
            </a:r>
          </a:p>
          <a:p>
            <a:r>
              <a:rPr lang="en-GB" altLang="en-US" sz="1100" b="1" dirty="0">
                <a:latin typeface="Arial" charset="0"/>
              </a:rPr>
              <a:t>Prostitution/Kerb crawling</a:t>
            </a:r>
          </a:p>
          <a:p>
            <a:pPr marL="287779" indent="-287779">
              <a:buFont typeface="Arial" panose="020B0604020202020204" pitchFamily="34" charset="0"/>
              <a:buChar char="•"/>
            </a:pPr>
            <a:r>
              <a:rPr lang="en-GB" altLang="en-US" sz="1100" dirty="0">
                <a:latin typeface="Arial" charset="0"/>
              </a:rPr>
              <a:t>Soliciting</a:t>
            </a:r>
          </a:p>
          <a:p>
            <a:pPr marL="287779" indent="-287779">
              <a:buFont typeface="Arial" panose="020B0604020202020204" pitchFamily="34" charset="0"/>
              <a:buChar char="•"/>
            </a:pPr>
            <a:r>
              <a:rPr lang="en-GB" altLang="en-US" sz="1100" dirty="0">
                <a:latin typeface="Arial" charset="0"/>
              </a:rPr>
              <a:t>Cards in phone boxes</a:t>
            </a:r>
          </a:p>
          <a:p>
            <a:pPr marL="287779" indent="-287779">
              <a:buFont typeface="Arial" panose="020B0604020202020204" pitchFamily="34" charset="0"/>
              <a:buChar char="•"/>
            </a:pPr>
            <a:r>
              <a:rPr lang="en-GB" altLang="en-US" sz="1100" dirty="0">
                <a:latin typeface="Arial" charset="0"/>
              </a:rPr>
              <a:t>Discarded condoms</a:t>
            </a:r>
          </a:p>
          <a:p>
            <a:pPr marL="287779" indent="-287779">
              <a:buFont typeface="Arial" panose="020B0604020202020204" pitchFamily="34" charset="0"/>
              <a:buChar char="•"/>
            </a:pPr>
            <a:r>
              <a:rPr lang="en-GB" altLang="en-US" sz="1100" dirty="0">
                <a:latin typeface="Arial" charset="0"/>
              </a:rPr>
              <a:t>Loitering</a:t>
            </a:r>
          </a:p>
          <a:p>
            <a:pPr marL="287779" indent="-287779">
              <a:buFont typeface="Arial" panose="020B0604020202020204" pitchFamily="34" charset="0"/>
              <a:buChar char="•"/>
            </a:pPr>
            <a:r>
              <a:rPr lang="en-GB" altLang="en-US" sz="1100" dirty="0">
                <a:latin typeface="Arial" charset="0"/>
              </a:rPr>
              <a:t>Pestering residents</a:t>
            </a:r>
          </a:p>
          <a:p>
            <a:r>
              <a:rPr lang="en-GB" altLang="en-US" sz="1100" b="1" dirty="0">
                <a:latin typeface="Arial" charset="0"/>
              </a:rPr>
              <a:t>Sexual acts</a:t>
            </a:r>
          </a:p>
          <a:p>
            <a:pPr marL="287779" indent="-287779">
              <a:buFont typeface="Arial" panose="020B0604020202020204" pitchFamily="34" charset="0"/>
              <a:buChar char="•"/>
            </a:pPr>
            <a:r>
              <a:rPr lang="en-GB" altLang="en-US" sz="1100" dirty="0">
                <a:latin typeface="Arial" charset="0"/>
              </a:rPr>
              <a:t>Inappropriate sexual conduct</a:t>
            </a:r>
          </a:p>
          <a:p>
            <a:pPr marL="287779" indent="-287779">
              <a:buFont typeface="Arial" panose="020B0604020202020204" pitchFamily="34" charset="0"/>
              <a:buChar char="•"/>
            </a:pPr>
            <a:r>
              <a:rPr lang="en-GB" altLang="en-US" sz="1100" dirty="0">
                <a:latin typeface="Arial" charset="0"/>
              </a:rPr>
              <a:t>Indecent exposure</a:t>
            </a:r>
          </a:p>
          <a:p>
            <a:r>
              <a:rPr lang="en-GB" altLang="en-US" sz="1100" b="1" dirty="0">
                <a:latin typeface="Arial" charset="0"/>
              </a:rPr>
              <a:t>Vehicles </a:t>
            </a:r>
            <a:r>
              <a:rPr lang="en-GB" altLang="en-US" sz="1100" dirty="0">
                <a:latin typeface="Arial" charset="0"/>
              </a:rPr>
              <a:t>– parking, abandoned vehicles, off-road cycling, noise, racing cars, car repairs, cycling/skateboarding</a:t>
            </a:r>
            <a:endParaRPr lang="en-GB" altLang="en-US" sz="1100" b="1" dirty="0">
              <a:latin typeface="Arial" charset="0"/>
            </a:endParaRPr>
          </a:p>
          <a:p>
            <a:endParaRPr lang="en-GB" dirty="0"/>
          </a:p>
        </p:txBody>
      </p:sp>
    </p:spTree>
    <p:extLst>
      <p:ext uri="{BB962C8B-B14F-4D97-AF65-F5344CB8AC3E}">
        <p14:creationId xmlns:p14="http://schemas.microsoft.com/office/powerpoint/2010/main" val="4229423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u="sng" dirty="0">
                <a:latin typeface="Arial" charset="0"/>
              </a:rPr>
              <a:t>3. Acts directed towards people</a:t>
            </a:r>
          </a:p>
          <a:p>
            <a:r>
              <a:rPr lang="en-GB" altLang="en-US" sz="1100" b="1" dirty="0">
                <a:latin typeface="Arial" charset="0"/>
              </a:rPr>
              <a:t>Intimidation/ harassment</a:t>
            </a:r>
          </a:p>
          <a:p>
            <a:pPr marL="287779" indent="-287779">
              <a:buFont typeface="Arial" panose="020B0604020202020204" pitchFamily="34" charset="0"/>
              <a:buChar char="•"/>
            </a:pPr>
            <a:r>
              <a:rPr lang="en-GB" altLang="en-US" sz="1100" dirty="0">
                <a:latin typeface="Arial" charset="0"/>
              </a:rPr>
              <a:t>Groups or individuals making threats</a:t>
            </a:r>
          </a:p>
          <a:p>
            <a:pPr marL="287779" indent="-287779">
              <a:buFont typeface="Arial" panose="020B0604020202020204" pitchFamily="34" charset="0"/>
              <a:buChar char="•"/>
            </a:pPr>
            <a:r>
              <a:rPr lang="en-GB" altLang="en-US" sz="1100" dirty="0">
                <a:latin typeface="Arial" charset="0"/>
              </a:rPr>
              <a:t>Verbal abuse</a:t>
            </a:r>
          </a:p>
          <a:p>
            <a:pPr marL="287779" indent="-287779">
              <a:buFont typeface="Arial" panose="020B0604020202020204" pitchFamily="34" charset="0"/>
              <a:buChar char="•"/>
            </a:pPr>
            <a:r>
              <a:rPr lang="en-GB" altLang="en-US" sz="1100" dirty="0">
                <a:latin typeface="Arial" charset="0"/>
              </a:rPr>
              <a:t>Bullying</a:t>
            </a:r>
          </a:p>
          <a:p>
            <a:pPr marL="287779" indent="-287779">
              <a:buFont typeface="Arial" panose="020B0604020202020204" pitchFamily="34" charset="0"/>
              <a:buChar char="•"/>
            </a:pPr>
            <a:r>
              <a:rPr lang="en-GB" altLang="en-US" sz="1100" dirty="0">
                <a:latin typeface="Arial" charset="0"/>
              </a:rPr>
              <a:t>Following people</a:t>
            </a:r>
          </a:p>
          <a:p>
            <a:pPr marL="287779" indent="-287779">
              <a:buFont typeface="Arial" panose="020B0604020202020204" pitchFamily="34" charset="0"/>
              <a:buChar char="•"/>
            </a:pPr>
            <a:r>
              <a:rPr lang="en-GB" altLang="en-US" sz="1100" dirty="0">
                <a:latin typeface="Arial" charset="0"/>
              </a:rPr>
              <a:t>Pestering people</a:t>
            </a:r>
          </a:p>
          <a:p>
            <a:pPr marL="287779" indent="-287779">
              <a:buFont typeface="Arial" panose="020B0604020202020204" pitchFamily="34" charset="0"/>
              <a:buChar char="•"/>
            </a:pPr>
            <a:r>
              <a:rPr lang="en-GB" altLang="en-US" sz="1100" dirty="0">
                <a:latin typeface="Arial" charset="0"/>
              </a:rPr>
              <a:t>Voyeurism</a:t>
            </a:r>
          </a:p>
          <a:p>
            <a:pPr marL="287779" indent="-287779">
              <a:buFont typeface="Arial" panose="020B0604020202020204" pitchFamily="34" charset="0"/>
              <a:buChar char="•"/>
            </a:pPr>
            <a:r>
              <a:rPr lang="en-GB" altLang="en-US" sz="1100" dirty="0">
                <a:latin typeface="Arial" charset="0"/>
              </a:rPr>
              <a:t>Sending nasty/ offensive letters</a:t>
            </a:r>
          </a:p>
          <a:p>
            <a:pPr marL="287779" indent="-287779">
              <a:buFont typeface="Arial" panose="020B0604020202020204" pitchFamily="34" charset="0"/>
              <a:buChar char="•"/>
            </a:pPr>
            <a:r>
              <a:rPr lang="en-GB" altLang="en-US" sz="1100" dirty="0">
                <a:latin typeface="Arial" charset="0"/>
              </a:rPr>
              <a:t>Obscene/ nuisance phone calls</a:t>
            </a:r>
          </a:p>
          <a:p>
            <a:pPr marL="287779" indent="-287779">
              <a:buFont typeface="Arial" panose="020B0604020202020204" pitchFamily="34" charset="0"/>
              <a:buChar char="•"/>
            </a:pPr>
            <a:r>
              <a:rPr lang="en-GB" altLang="en-US" sz="1100" dirty="0">
                <a:latin typeface="Arial" charset="0"/>
              </a:rPr>
              <a:t>Menacing gestures</a:t>
            </a:r>
          </a:p>
          <a:p>
            <a:pPr marL="0" indent="0">
              <a:buFont typeface="Arial" panose="020B0604020202020204" pitchFamily="34" charset="0"/>
              <a:buNone/>
            </a:pPr>
            <a:endParaRPr lang="en-GB" altLang="en-US" sz="1100" dirty="0">
              <a:latin typeface="Arial" charset="0"/>
            </a:endParaRPr>
          </a:p>
          <a:p>
            <a:r>
              <a:rPr lang="en-GB" altLang="en-US" sz="1100" b="1" dirty="0">
                <a:latin typeface="Arial" charset="0"/>
              </a:rPr>
              <a:t>Intimidation/Harassment</a:t>
            </a:r>
          </a:p>
          <a:p>
            <a:r>
              <a:rPr lang="en-GB" altLang="en-US" sz="1100" b="1" dirty="0">
                <a:latin typeface="Arial" charset="0"/>
              </a:rPr>
              <a:t>Can be on the grounds of:</a:t>
            </a:r>
          </a:p>
          <a:p>
            <a:r>
              <a:rPr lang="en-GB" altLang="en-US" sz="1100" dirty="0">
                <a:latin typeface="Arial" charset="0"/>
              </a:rPr>
              <a:t>Race</a:t>
            </a:r>
          </a:p>
          <a:p>
            <a:r>
              <a:rPr lang="en-GB" altLang="en-US" sz="1100" dirty="0">
                <a:latin typeface="Arial" charset="0"/>
              </a:rPr>
              <a:t>Sexual Orientation</a:t>
            </a:r>
          </a:p>
          <a:p>
            <a:r>
              <a:rPr lang="en-GB" altLang="en-US" sz="1100" dirty="0">
                <a:latin typeface="Arial" charset="0"/>
              </a:rPr>
              <a:t>Gender</a:t>
            </a:r>
          </a:p>
          <a:p>
            <a:r>
              <a:rPr lang="en-GB" altLang="en-US" sz="1100" dirty="0">
                <a:latin typeface="Arial" charset="0"/>
              </a:rPr>
              <a:t>Religion</a:t>
            </a:r>
          </a:p>
          <a:p>
            <a:r>
              <a:rPr lang="en-GB" altLang="en-US" sz="1100" dirty="0">
                <a:latin typeface="Arial" charset="0"/>
              </a:rPr>
              <a:t>Disability</a:t>
            </a:r>
          </a:p>
          <a:p>
            <a:endParaRPr lang="en-GB" dirty="0"/>
          </a:p>
        </p:txBody>
      </p:sp>
    </p:spTree>
    <p:extLst>
      <p:ext uri="{BB962C8B-B14F-4D97-AF65-F5344CB8AC3E}">
        <p14:creationId xmlns:p14="http://schemas.microsoft.com/office/powerpoint/2010/main" val="3580758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We looked at this in the Neighbourhood Policing module in respect of drug dealing – but the same community impact is evidence when it comes to persistent ASB.</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The ASB incidents amount to Signal Crimes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•Continued fear of crime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•Vulnerability to repeat attack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•Psychological trauma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•Risk of ill-health</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•Sense of powerlessness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•Self exclusion by fear of going out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•Fear of attending court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•Fear of being targeted following giving statements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•Fear of becoming a repeat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Possibly much worse?</a:t>
            </a:r>
          </a:p>
          <a:p>
            <a:endParaRPr lang="en-GB" dirty="0"/>
          </a:p>
        </p:txBody>
      </p:sp>
    </p:spTree>
    <p:extLst>
      <p:ext uri="{BB962C8B-B14F-4D97-AF65-F5344CB8AC3E}">
        <p14:creationId xmlns:p14="http://schemas.microsoft.com/office/powerpoint/2010/main" val="4040922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This is the SWP definition, but it follows national recommendations on RVAPs.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For the purpose of effective management of Anti-Social Behaviour it is important to identify repeat and vulnerable victims.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Individuals identified as ‘vulnerable’ through the risk assessment process will receive an enhanced level of response to their call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Anti-Social Behaviour occurrences will not be finalised until the victim has been notified.</a:t>
            </a:r>
          </a:p>
          <a:p>
            <a:endParaRPr lang="en-GB" dirty="0"/>
          </a:p>
        </p:txBody>
      </p:sp>
    </p:spTree>
    <p:extLst>
      <p:ext uri="{BB962C8B-B14F-4D97-AF65-F5344CB8AC3E}">
        <p14:creationId xmlns:p14="http://schemas.microsoft.com/office/powerpoint/2010/main" val="3643158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For the purpose of effective management of Anti-Social Behaviour it is important to identify repeat and vulnerable victims.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Individuals identified as ‘vulnerable’ through the risk assessment process will receive an enhanced level of response to their call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Anti-Social Behaviour occurrences will not be finalised until the victim has been notified.</a:t>
            </a:r>
          </a:p>
          <a:p>
            <a:endParaRPr lang="en-GB" dirty="0"/>
          </a:p>
        </p:txBody>
      </p:sp>
    </p:spTree>
    <p:extLst>
      <p:ext uri="{BB962C8B-B14F-4D97-AF65-F5344CB8AC3E}">
        <p14:creationId xmlns:p14="http://schemas.microsoft.com/office/powerpoint/2010/main" val="953094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Trainer to state that these questions are posed to the victim by PSC when the initial call is made.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Trainer to emphasise that it would be beneficial for attending officers to ask the questions at scene to ensure that the individuals vulnerabilities and/or differences are highlighted.</a:t>
            </a:r>
          </a:p>
          <a:p>
            <a:endParaRPr lang="en-GB" dirty="0"/>
          </a:p>
        </p:txBody>
      </p:sp>
    </p:spTree>
    <p:extLst>
      <p:ext uri="{BB962C8B-B14F-4D97-AF65-F5344CB8AC3E}">
        <p14:creationId xmlns:p14="http://schemas.microsoft.com/office/powerpoint/2010/main" val="14502000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SWP ONLY </a:t>
            </a:r>
          </a:p>
        </p:txBody>
      </p:sp>
    </p:spTree>
    <p:extLst>
      <p:ext uri="{BB962C8B-B14F-4D97-AF65-F5344CB8AC3E}">
        <p14:creationId xmlns:p14="http://schemas.microsoft.com/office/powerpoint/2010/main" val="9886606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bodies of Fiona Pilkington, 38, and her daughter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Francecca</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Hardwick, 18, were found in a burnt-out car in a lay-by on the A47 near Earl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Shilton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 Leicestershire on 23 October 2007. An inquest into their deaths in September 2009 concluded Fiona committed suicide and unlawfully killed her daughter.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Fiona and her disabled daughter -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Francecca</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Hardwick, who was 18 but had a mental age of about 4 lived with her son Anthony, who was 15 when they died.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 mother died alongside her mentally disabled daughter in a blazing car after suffering nearly ten years of abuse from yobs’</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b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b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Fiona Pilkington, 38, made 21 calls to police in a bid to stop the gang abusing her daughter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Francecca</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Hardwick, but they failed to act. She had even written to her local MP. On the day of her death she called police to complain of children trampling her garden hedge but was told to ignore them. The youths would also urinate in the garden and throw stones and eggs at the house. The council imposed a 300-yard exclusion zone for the youths around the family's house but that had failed to enforce it. Nobody was doing anything to help her, not the police, the council or the Neighbourhood Watch were doing anything.</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b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b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some point the entire family was subject to ASB and bullying – but the police never put the pieces together – they treated all incidents separately – there was no application of any of the processes such as NDM, NIM, Problem Analysis Triangle.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incident was the one that prompted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significant change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how the police deal with ASB and in particular repeat and vulnerable victims.</a:t>
            </a: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endParaRPr lang="en-GB" sz="11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Consider where opportunities were missed to provide support and how vulnerable/repeat victims could be identified to prevent this type of incident from occurring again. – Discuss </a:t>
            </a:r>
          </a:p>
          <a:p>
            <a:endParaRPr lang="en-GB" dirty="0"/>
          </a:p>
        </p:txBody>
      </p:sp>
    </p:spTree>
    <p:extLst>
      <p:ext uri="{BB962C8B-B14F-4D97-AF65-F5344CB8AC3E}">
        <p14:creationId xmlns:p14="http://schemas.microsoft.com/office/powerpoint/2010/main" val="2059080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Under the previous Acts, there was an onus on the police and partners to work together to deal with ASB – this is simply reinforced in the 2014 Act, but there are clearer guidelines as to who should do what – the main partners under this legislation are:</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Police</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Local Authorities (or Councils)</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Registered Social Landlords (or Housing Associations)</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Criminal Justice System (CPS and Courts)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Failure to deal with ASB has a major impact on the way that people perceive the service provided by the police service.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This is true whether the behaviour complained about is actually the responsibility of the police or one of the other partners.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key to success is working together because frankly, the main perpetrators of ASB tend to be those who are of interest to the police in one way or another.</a:t>
            </a:r>
          </a:p>
          <a:p>
            <a:endParaRPr lang="en-GB" dirty="0"/>
          </a:p>
        </p:txBody>
      </p:sp>
    </p:spTree>
    <p:extLst>
      <p:ext uri="{BB962C8B-B14F-4D97-AF65-F5344CB8AC3E}">
        <p14:creationId xmlns:p14="http://schemas.microsoft.com/office/powerpoint/2010/main" val="24174706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The Anti-social Behaviour, Crime and Policing Act 2014 includes two new measures which are designed to give victims and communities a say in the way anti-social behaviour is dealt with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a:lnSpc>
                <a:spcPct val="100000"/>
              </a:lnSpc>
            </a:pP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The Community Trigger</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gives victims the ability to demand action, starting with a review of their case, where the locally defined threshold is met.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They will determine whether a certain threshold has been reached, which is usually 3 complaints over a six month period. The persistence and harm caused by the ASB will also be taken into account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Agencies inform the victim if the threshold has been met, and if it has not, a case review will take place with a problem solving approach.  If an action plan is required it will be discussed wit the victim and a timeline for action will be agreed.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Gives victims and communities the right to request a review of their case and bring agencies together to take a joined up, problem-solving approach to find a solution.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 </a:t>
            </a:r>
          </a:p>
          <a:p>
            <a:endParaRPr lang="en-GB" dirty="0"/>
          </a:p>
        </p:txBody>
      </p:sp>
    </p:spTree>
    <p:extLst>
      <p:ext uri="{BB962C8B-B14F-4D97-AF65-F5344CB8AC3E}">
        <p14:creationId xmlns:p14="http://schemas.microsoft.com/office/powerpoint/2010/main" val="13933086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The Community Remedy</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 gives victims a say in the out-of-court punishment of perpetrators for low-level crime and anti-social behaviour.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The Community Remedy document is a list of actions which may be chosen by the victim for the perpetrator to undertake in consequence of their behaviour or offending.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Some examples of community resolutions are: cleaning of graffiti, repairing damage, written apology, ABC contract, mediation, payment, unpaid work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To invoke a Community Remedy there will need to be: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Evidence indicating that there person has committed an offence or ASB that would warrant the use of a caution or court proceedings or civil injunction</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An admission from the perpetrator of the behaviour of the offence and agreement to participate in the community remedy</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If the perpetrator fails to comply a youth or conditional caution /court proceedings can commence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 </a:t>
            </a: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community resolution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only be agreed when an officer has obtained details about both the offence and the offender. The officer consults with the victim of the crime to reach a fair decision, in most cases endorsing the victim’s wishes, and, if the offender agrees to comply, the matter is regarded as resolved. If the resolution is not fulfilled by the offender the case goes to court.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Examples of community resolutions: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An officer advises an offender to stop Anti-social behaviour and outlines the implications of committing further offences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An offender agrees to give a formal apology to the victim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An offender agreeing to provide compensation to the victim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An offender undertakes to repair damage caused by a crime. </a:t>
            </a:r>
          </a:p>
          <a:p>
            <a:endParaRPr lang="en-GB" dirty="0"/>
          </a:p>
        </p:txBody>
      </p:sp>
    </p:spTree>
    <p:extLst>
      <p:ext uri="{BB962C8B-B14F-4D97-AF65-F5344CB8AC3E}">
        <p14:creationId xmlns:p14="http://schemas.microsoft.com/office/powerpoint/2010/main" val="42592614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Add as handout</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Early and informal interventions - also known as </a:t>
            </a:r>
            <a:r>
              <a:rPr kumimoji="0" lang="en-GB" altLang="en-US" sz="1100" b="1" i="0" u="sng" strike="noStrike" kern="1200" cap="none" spc="0" normalizeH="0" baseline="0" noProof="0" dirty="0">
                <a:ln>
                  <a:noFill/>
                </a:ln>
                <a:solidFill>
                  <a:srgbClr val="000000"/>
                </a:solidFill>
                <a:effectLst/>
                <a:uLnTx/>
                <a:uFillTx/>
                <a:latin typeface="Arial" pitchFamily="34" charset="0"/>
                <a:ea typeface="ＭＳ Ｐゴシック" pitchFamily="-112" charset="-128"/>
              </a:rPr>
              <a:t>supportive</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interventions.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Early and informal interventions can establish clear standards of behaviour and reinforce the message that anti-social behaviour will not be tolerated. In many cases, awareness of the impact of their behaviour on victims, and the threat of more formal enforcement tools, can be a sufficient incentive for an individual to change their behaviour.</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problem with previous ASB legislation was that there were few options other than applying for a full-blown ASBO, which often meant they were issued for low-level behaviour and were overturned by higher courts.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emphasis with the new legislation is to deal with incidents, where possible, with a proportionate response at the lowest possible level. Issues should only go to court where the behaviour is so unacceptable that there is no other way of dealing with it.</a:t>
            </a:r>
          </a:p>
          <a:p>
            <a:pPr>
              <a:lnSpc>
                <a:spcPct val="100000"/>
              </a:lnSpc>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Verbal warnings: </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In deciding to use a verbal warning, the officer should still consider the evidence. For instance, the officer should have reason to believe that the anti-social behaviour has occurred, or is likely to occur, and that the individual’s behaviour could be considered to be unreasonable. In issuing a verbal warning, the police, council or housing officer should make clear to the individual what behaviour is causing the issue and what effect this is having on the victim or community and the consequences of non-compliance are explained clearly. </a:t>
            </a:r>
          </a:p>
          <a:p>
            <a:pPr>
              <a:lnSpc>
                <a:spcPct val="100000"/>
              </a:lnSpc>
            </a:pPr>
            <a:endParaRPr lang="en-GB" sz="1100" b="1" i="0" u="none" strike="noStrike" kern="1200" baseline="0" dirty="0">
              <a:solidFill>
                <a:schemeClr val="tx1"/>
              </a:solidFill>
              <a:latin typeface="Arial" pitchFamily="34" charset="0"/>
              <a:ea typeface="ＭＳ Ｐゴシック" pitchFamily="-112" charset="-128"/>
            </a:endParaRPr>
          </a:p>
          <a:p>
            <a:pPr rtl="0"/>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Written warnings: </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As with a verbal warning, a written warning should contain specifics about what behaviour has occurred and why this is not acceptable, including the impact on any victims or local community. Local agencies should alert each other that the warning has been given so that it can be effectively monitored.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Each agency needs to ensure that it keeps a record of any verbal or written warning given so that it may be used as evidence in court proceedings if required.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Local agencies may wish to consider what level of detail they go into at this stage regarding the consequences of further anti-social behaviour and more serious sanctions – for instance, an Acceptable Behaviour Contract, court proceedings for a civil injunction or even criminal proceedings if the behaviour escalates. </a:t>
            </a:r>
          </a:p>
          <a:p>
            <a:pPr marL="0" indent="0" eaLnBrk="1" hangingPunct="1">
              <a:lnSpc>
                <a:spcPct val="100000"/>
              </a:lnSpc>
              <a:buFontTx/>
              <a:buNone/>
            </a:pPr>
            <a:endParaRPr lang="en-GB" altLang="en-US" sz="1100" b="0" baseline="0" dirty="0">
              <a:latin typeface="Arial" charset="0"/>
            </a:endParaRPr>
          </a:p>
          <a:p>
            <a:pPr rtl="0"/>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Acceptable behaviour contract </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 Acceptable behaviour contracts (ABCs), sometimes called acceptable behaviour agreements, can be an effective way of dealing with anti-social individuals, especially where there are a number of problem behaviours. They can also be very effective at dealing with young people early, to nip problem behaviours in the bud before they escalate.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ABCs are a written agreement between a perpetrator of anti-social behaviour and the agency or agencies acting locally to prevent that behaviour. The terms of an ABC can be discussed with the perpetrator before they are drafted and signed to encourage compliance. However, there is no formal sanction associated with refusing to sign an ABC, so if an individual does not wish to sign, they cannot be forced to do so. However, refusal to sign an ABC may persuade a court that only a civil injunction or a criminal behaviour order will prevent the anti-social behaviour.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While there are no formal sanctions associated with breaching the conditions of an ABC, agencies should consider further steps if the individual does not change their behaviour. Potential further action should be made clear in the ABC so that the perpetrator is aware of the consequences of failing to comply. In the case of graffiti, for example, this could be the issue of a community protection notice or an application for a civil injunction.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In cases where court proceedings are subsequently deemed necessary, the work undertaken as part of drafting an ABC can form part of the evidence pack. For instance, any discussion with victims and communities to assess the impact of the behaviour could form the basis of a community impact statement for the court.</a:t>
            </a:r>
          </a:p>
          <a:p>
            <a:pPr eaLnBrk="1" hangingPunct="1">
              <a:lnSpc>
                <a:spcPct val="100000"/>
              </a:lnSpc>
            </a:pPr>
            <a:endParaRPr lang="en-GB" altLang="en-US" sz="1100" baseline="0" dirty="0">
              <a:latin typeface="Arial" charset="0"/>
            </a:endParaRPr>
          </a:p>
          <a:p>
            <a:pPr rtl="0"/>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Parenting contract </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 Where informal interventions are used against under 18s, the parents or guardians of the young person should be contacted in advance of the decision to take action. In many cases, the parents or guardians can play an important role in ensuring the individual changes their behaviour. While there are formal routes such as parenting orders, at this stage it may be appropriate to include a role for the parent in an ABC. In addition, if the behaviour of the parent is part of the issue (either because they are a bad influence on the child or fail to provide suitable supervision) agencies could consider a parenting contract. These are similar to an ABC but are signed by the parent or guardian. They could also be considered where the child in question is under 10 and so other interventions are not appropriate for the perpetrator themselves.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With a potentially troubled family, agencies should consider discussing the matter with other bodies with an interest – for instance the local youth offending team, social services and school to assess the scale of the problem. Family intervention programmes and the local Troubled Families Unit should also be contacted where appropriate to discuss potential interventions. </a:t>
            </a:r>
          </a:p>
          <a:p>
            <a:pPr eaLnBrk="1" hangingPunct="1">
              <a:lnSpc>
                <a:spcPct val="100000"/>
              </a:lnSpc>
            </a:pPr>
            <a:endParaRPr lang="en-GB" altLang="en-US" sz="1100" baseline="0" dirty="0">
              <a:latin typeface="Arial" charset="0"/>
            </a:endParaRPr>
          </a:p>
          <a:p>
            <a:pPr rtl="0"/>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Mediation</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 In many cases of anti-social behaviour, mediation can be an effective tool, solving the issue by bringing all parties to the table. This can be very effective in neighbour disputes, family conflicts, lifestyle differences such as noise nuisance complaints and similar situations where it can sometimes be difficult to identify the victim and the perpetrator.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Mediation does not work if it is forced on those involved. All parties must be willing to come to the table and discuss their issues and agencies should consider whether mediation is appropriate, who should attend and set clear ground rules for participation.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It is not for the mediator to establish a solution to the issue as, in most cases, they will have already tried this with each party unsuccessfully. For mediation to deliver long-term solutions, those in dispute should agree a solution. The mediator should facilitate this conversation and ensure all parties adhere to the ground rules. They can also draw up an agreement if required for all parties to sign to formalise what has been agreed. </a:t>
            </a:r>
          </a:p>
          <a:p>
            <a:pPr eaLnBrk="1" hangingPunct="1">
              <a:lnSpc>
                <a:spcPct val="100000"/>
              </a:lnSpc>
            </a:pPr>
            <a:endParaRPr lang="en-GB" altLang="en-US" sz="1100" b="0" baseline="0" dirty="0">
              <a:latin typeface="Arial" charset="0"/>
            </a:endParaRPr>
          </a:p>
          <a:p>
            <a:pPr rtl="0"/>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Support &amp; Counselling </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 In many cases, there are underlying causes of the anti-social behaviour. The new powers allow professionals to actively deal with these through the use of positive requirements. However, there is no need to wait until formal court action before offering help.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Substance misuse or alcohol dependency can drive anti-social behaviour and low-level crime, and support can have a positive impact. Catching someone before they fall into a criminal way of life by supporting them to escape addiction can save thousands of pounds in enforcement action over a person’s lifetime.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The Troubled Families Programme has already identified many of the issues faced by young people (https://www.gov.uk/government/policies/helping-troubled-families-turn-their-lives-around). The young person being dealt with may already be known by the Troubled Families Unit, but if not, it may be useful to discuss the issues with local experts to see whether there is a wider support programme that can be put in place. </a:t>
            </a:r>
            <a:endPar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eaLnBrk="1" hangingPunct="1">
              <a:lnSpc>
                <a:spcPct val="100000"/>
              </a:lnSpc>
            </a:pPr>
            <a:endParaRPr lang="en-GB" altLang="en-US" sz="1100" b="0" baseline="0" dirty="0">
              <a:latin typeface="Arial"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Community resolution </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is the nationally recognised term for the resolution of a less serious offence or anti-social behaviour, through informal agreement between the parties involved as opposed to progression through the criminal justice process. A community resolution may be used with both youth and adult perpetrators. It enables the police to deal more proportionately with lower level crime and anti-social behaviour in a timely and transparent manner that takes into account the needs of the victim, perpetrator and wider community, outside the formal criminal justice system. </a:t>
            </a:r>
          </a:p>
          <a:p>
            <a:pPr eaLnBrk="1" hangingPunct="1">
              <a:lnSpc>
                <a:spcPct val="100000"/>
              </a:lnSpc>
            </a:pPr>
            <a:endParaRPr lang="en-GB" altLang="en-US" sz="1100" b="0" baseline="0" dirty="0">
              <a:latin typeface="Arial" charset="0"/>
            </a:endParaRPr>
          </a:p>
          <a:p>
            <a:pPr rtl="0"/>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Community Protection Notice (CPN) </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 To stop a person aged 16 or over, business or organisation committing anti-social behaviour which spoils the community’s quality of life.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Is designed to stop ASB by an individual aged over 16 years and also by businesses and organisations. The ASB would need to have a detrimental effect on the quality of life for people in the locality and be unreasonable and persistent.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Who can issue a CPN? - Local Authority, Social Landlords and the police (including PCSOs).</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Decisions on whether behaviour is persistent should be taken on a case by case basis by issuing officers. Where an individual is storing rubbish in their garden for many months, proving persistence may be simple, but there may be cases where behaviour is continuing over a very short time period. A written warning must be given first, stating the behaviour and the consequences if it continues. </a:t>
            </a:r>
          </a:p>
          <a:p>
            <a:pPr rtl="0"/>
            <a:endPar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Breaching a CPN is a criminal offence  which may include the issue of a FPN of £100 on the spot fine, If the offender is found guilty at court, the court can impose  remedial action for example to clear up rubbish from their front garden and items used to cause the ASB may be sized (e.g. spray painting equipment)</a:t>
            </a:r>
          </a:p>
          <a:p>
            <a:pPr eaLnBrk="1" hangingPunct="1">
              <a:lnSpc>
                <a:spcPct val="100000"/>
              </a:lnSpc>
            </a:pPr>
            <a:endParaRPr lang="en-GB" altLang="en-US" sz="1100" b="0" baseline="0" dirty="0">
              <a:latin typeface="Arial" charset="0"/>
            </a:endParaRPr>
          </a:p>
          <a:p>
            <a:pPr rtl="0"/>
            <a:r>
              <a:rPr lang="en-GB" sz="1600" b="1" i="0" u="none" strike="noStrike" kern="1200" baseline="0" dirty="0">
                <a:solidFill>
                  <a:schemeClr val="tx1"/>
                </a:solidFill>
                <a:latin typeface="Arial" pitchFamily="34" charset="0"/>
                <a:ea typeface="ＭＳ Ｐゴシック" pitchFamily="-112" charset="-128"/>
                <a:cs typeface="ＭＳ Ｐゴシック" pitchFamily="-112" charset="-128"/>
              </a:rPr>
              <a:t>Civil Injunction – </a:t>
            </a:r>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The injunction under Part 1 of the Anti-social Behaviour, Crime and Policing Act 2014 is a civil power which can be applied for to deal with anti-social individuals. The injunction can offer fast and effective protection for victims and communities and set a clear standard of behaviour for perpetrators, stopping the person’s behaviour from escalating.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Although the injunction is a civil power, it is still a formal sanction and many professionals will want to consider informal approaches before resorting to court action, especially in the case of under 18s. However, where informal approaches have not worked or professionals decide that a formal response is needed more quickly, they should be free to do so. </a:t>
            </a:r>
          </a:p>
          <a:p>
            <a:pPr rtl="0"/>
            <a:endPar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Can be used at an early stage to prevent individuals engaging in ASB before there is an escalation. They are used in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Non housing related ASB in which behaviour has caused harassment alarm or distress</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Housing related ASB in which conduct is capable of causing nuisance and annoyance</a:t>
            </a:r>
          </a:p>
          <a:p>
            <a:pPr rtl="0"/>
            <a:endPar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A wide range of organisations can apply for a civil injunction such as local councils and police. They are issued by County Court, and there will be a need to prove by the organisation that the injunction is necessary as they are obtained on a civil standard of the proof (balance of probability)</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The injunctions can include prohibitions. </a:t>
            </a:r>
          </a:p>
          <a:p>
            <a:pPr rtl="0"/>
            <a:r>
              <a:rPr lang="en-GB" sz="1600" b="0" i="0" u="none" strike="noStrike" kern="1200" baseline="0" dirty="0">
                <a:solidFill>
                  <a:schemeClr val="tx1"/>
                </a:solidFill>
                <a:latin typeface="Arial" pitchFamily="34" charset="0"/>
                <a:ea typeface="ＭＳ Ｐゴシック" pitchFamily="-112" charset="-128"/>
                <a:cs typeface="ＭＳ Ｐゴシック" pitchFamily="-112" charset="-128"/>
              </a:rPr>
              <a:t>Breaching an order is not a criminal offence – under 18 years penalty is a supervision order, over 18 years civil contempt of court with a fine or up to 2yrs in prison. </a:t>
            </a:r>
          </a:p>
          <a:p>
            <a:pPr eaLnBrk="1" hangingPunct="1">
              <a:lnSpc>
                <a:spcPct val="100000"/>
              </a:lnSpc>
            </a:pPr>
            <a:endParaRPr lang="en-GB" altLang="en-US" sz="1100" b="0" baseline="0" dirty="0">
              <a:latin typeface="Arial" charset="0"/>
            </a:endParaRPr>
          </a:p>
          <a:p>
            <a:endParaRPr lang="en-GB" dirty="0"/>
          </a:p>
        </p:txBody>
      </p:sp>
    </p:spTree>
    <p:extLst>
      <p:ext uri="{BB962C8B-B14F-4D97-AF65-F5344CB8AC3E}">
        <p14:creationId xmlns:p14="http://schemas.microsoft.com/office/powerpoint/2010/main" val="769206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The Dispersal Power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can be used by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police</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officers in uniform. Police Community Support Officers (PCSOs) can also use this power if designated by their chief constable. Use of the dispersal power must be authorised by an officer of at least the rank of inspector before use.</a:t>
            </a: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officer must have reasonable grounds to suspect that the behaviour of the person has contributed, or is likely to contribute, to: </a:t>
            </a:r>
          </a:p>
          <a:p>
            <a:pPr marL="287779" marR="0" lvl="0" indent="-28777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members of the public in the locality being harassed, alarmed or distressed; or </a:t>
            </a:r>
          </a:p>
          <a:p>
            <a:pPr marL="287779" marR="0" lvl="0" indent="-28777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crime and disorder occurring in the locality.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direction must be given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in writing</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unless that is not reasonably practicable and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will specify for how long the person must leave the area.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The officer must first get the permission of an inspector or above.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The officer must specify the area and they can determine time and route to take when leaving the area.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The legislation says that anyone over 10 can be issued with section 35, however SWP have decided 16 years and over is applicable.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Examples of items that could be confiscated are spray cans, speakers, </a:t>
            </a:r>
            <a:r>
              <a:rPr kumimoji="0" lang="en-GB" altLang="en-US" sz="1100" b="0" i="0" u="none" strike="noStrike" kern="1200" cap="none" spc="0" normalizeH="0" baseline="0" noProof="0" dirty="0" err="1">
                <a:ln>
                  <a:noFill/>
                </a:ln>
                <a:solidFill>
                  <a:srgbClr val="000000"/>
                </a:solidFill>
                <a:effectLst/>
                <a:uLnTx/>
                <a:uFillTx/>
                <a:latin typeface="Arial" pitchFamily="34" charset="0"/>
                <a:ea typeface="ＭＳ Ｐゴシック" pitchFamily="-112" charset="-128"/>
              </a:rPr>
              <a:t>lazer</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pens </a:t>
            </a:r>
            <a:r>
              <a:rPr kumimoji="0" lang="en-GB" altLang="en-US" sz="1100" b="0" i="0" u="none" strike="noStrike" kern="1200" cap="none" spc="0" normalizeH="0" baseline="0" noProof="0" dirty="0" err="1">
                <a:ln>
                  <a:noFill/>
                </a:ln>
                <a:solidFill>
                  <a:srgbClr val="000000"/>
                </a:solidFill>
                <a:effectLst/>
                <a:uLnTx/>
                <a:uFillTx/>
                <a:latin typeface="Arial" pitchFamily="34" charset="0"/>
                <a:ea typeface="ＭＳ Ｐゴシック" pitchFamily="-112" charset="-128"/>
              </a:rPr>
              <a:t>etc</a:t>
            </a: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A major benefit is that a dispersal order can be issued to someone committing or likely to commit, harassment alarm or distress or crime and disorder in a public place – don’t have to wait for the behaviour to escalate.</a:t>
            </a:r>
          </a:p>
          <a:p>
            <a:pPr>
              <a:lnSpc>
                <a:spcPct val="100000"/>
              </a:lnSpc>
            </a:pPr>
            <a:endParaRPr lang="en-GB" sz="1100"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Dispersal Powers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only apply to Police Officers in SWP – it is a discretionary power for PCSOs which does not apply in SWP. Gwent PCSO’s do have this power and they use the age of 10 years as per the legislation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The officer must first get the permission of an Inspector or above.</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The officer must specify the area and they can determine time and route to take when leaving the area.</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The legislation says that anyone over 10 can be issued with section 35, however SWP have decided </a:t>
            </a: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16 years and over </a:t>
            </a: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is applicable.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itchFamily="-112" charset="-128"/>
              </a:rPr>
              <a:t>Question</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Can anyone give some examples of items that could be confiscated?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Examples to look for are spray cans, speakers, laser pens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A major benefit is that a dispersal order can be issued to someone committing or likely to commit, harassment alarm or distress or crime and disorder in a public place – don’t have to wait for the behaviour to escalate.</a:t>
            </a:r>
          </a:p>
          <a:p>
            <a:endParaRPr lang="en-GB" dirty="0"/>
          </a:p>
        </p:txBody>
      </p:sp>
    </p:spTree>
    <p:extLst>
      <p:ext uri="{BB962C8B-B14F-4D97-AF65-F5344CB8AC3E}">
        <p14:creationId xmlns:p14="http://schemas.microsoft.com/office/powerpoint/2010/main" val="9839970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Closure Power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closure notice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can be issued by the council or a police inspector to close a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premises</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down. Following the issuing of a closure notice, an application must be made to the magistrates’ court for a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closure order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within 24 hours (or 48 if on the weekend).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There is now only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one</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closure order, to deal with premises associated with nuisance and/or disorder (previously there were 3 – ASB/Drugs/Licensing). The closure notice/order will state that no-one can enter the premises for a specified period of time (usually to allow the police or local authority to enter and deal with any issues.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It effectively evicts the person on the premises and they can’t return during the duration of the order…</a:t>
            </a:r>
          </a:p>
          <a:p>
            <a:pPr>
              <a:lnSpc>
                <a:spcPct val="100000"/>
              </a:lnSpc>
            </a:pPr>
            <a:endParaRPr lang="en-GB" sz="1100" dirty="0"/>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Closure notice can be issued for </a:t>
            </a: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24 hours</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if the council or police officer (of at least the rank of inspector) is satisfied on reasonable grounds.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It can be issued out of court.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The closure notice can be extended from </a:t>
            </a: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24 to 48 hours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by police superintendent or above or council’s chief executive officer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Following the issue of the notice, an application must be made to the magistrates court for closure order, unless the closure notice has been cancelled.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Breach can lead to imprisonment or a unlimited fine.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Examples: premises where ASB is causing nuisance or disorder such as noisy premises, environmental pollution, drug/alcohol-related ASB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FF"/>
                </a:solidFill>
                <a:effectLst/>
                <a:uLnTx/>
                <a:uFillTx/>
                <a:latin typeface="Arial" panose="020B0604020202020204" pitchFamily="34" charset="0"/>
                <a:ea typeface="ＭＳ Ｐゴシック" pitchFamily="-112" charset="-128"/>
              </a:rPr>
              <a:t>What to include in a closure notice?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The closure notice should: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identify the premises;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explain the effect of the notice;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state that failure to comply with the notice is an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state that an application will be made for a closure order;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specify when and where the application will be heard;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explain the effect of the closure order; and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give information about the names of, and means of contacting, persons and organisations in the area that provide advice about housing and legal matters.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Information should be displayed clearly in simple language, avoiding the use of jargon.</a:t>
            </a:r>
          </a:p>
          <a:p>
            <a:endParaRPr lang="en-GB" dirty="0"/>
          </a:p>
        </p:txBody>
      </p:sp>
    </p:spTree>
    <p:extLst>
      <p:ext uri="{BB962C8B-B14F-4D97-AF65-F5344CB8AC3E}">
        <p14:creationId xmlns:p14="http://schemas.microsoft.com/office/powerpoint/2010/main" val="30961290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b="1" dirty="0">
                <a:latin typeface="Arial" charset="0"/>
              </a:rPr>
              <a:t>Community Protection Notice (CPN) </a:t>
            </a:r>
            <a:r>
              <a:rPr lang="en-GB" altLang="en-US" sz="1100" dirty="0">
                <a:latin typeface="Arial" charset="0"/>
              </a:rPr>
              <a:t>– Is designed to stop ASB by an individual aged over 16 years</a:t>
            </a:r>
            <a:r>
              <a:rPr lang="en-GB" altLang="en-US" sz="1100" baseline="0" dirty="0">
                <a:latin typeface="Arial" charset="0"/>
              </a:rPr>
              <a:t> and also by businesses and organisations. The ASB would need to have a detrimental effect on the quality of life for people in the locality and be unreasonable and persistent. </a:t>
            </a:r>
          </a:p>
          <a:p>
            <a:pPr eaLnBrk="1" hangingPunct="1">
              <a:lnSpc>
                <a:spcPct val="100000"/>
              </a:lnSpc>
            </a:pPr>
            <a:r>
              <a:rPr lang="en-GB" altLang="en-US" sz="1100" b="0" dirty="0">
                <a:latin typeface="Arial" charset="0"/>
              </a:rPr>
              <a:t>Who can issue a CPN? - </a:t>
            </a:r>
            <a:r>
              <a:rPr lang="en-GB" altLang="en-US" sz="1100" dirty="0">
                <a:latin typeface="Arial" charset="0"/>
              </a:rPr>
              <a:t>Local Authority, Social Landlords and the police (including PCSOs).</a:t>
            </a:r>
          </a:p>
          <a:p>
            <a:pPr eaLnBrk="1" hangingPunct="1">
              <a:lnSpc>
                <a:spcPct val="100000"/>
              </a:lnSpc>
            </a:pPr>
            <a:r>
              <a:rPr lang="en-GB" altLang="en-US" sz="1100" dirty="0">
                <a:latin typeface="Arial" charset="0"/>
              </a:rPr>
              <a:t>Decisions on whether behaviour is persistent should be taken on a case by case basis by issuing officers. Where an individual is storing rubbish in their garden for many months, proving persistence may be simple, but there may be cases where behaviour is continuing over a very short time period. A written warning must be given first,</a:t>
            </a:r>
            <a:r>
              <a:rPr lang="en-GB" altLang="en-US" sz="1100" baseline="0" dirty="0">
                <a:latin typeface="Arial" charset="0"/>
              </a:rPr>
              <a:t> stating the behaviour and the consequences if it continues. </a:t>
            </a:r>
          </a:p>
          <a:p>
            <a:pPr eaLnBrk="1" hangingPunct="1">
              <a:lnSpc>
                <a:spcPct val="100000"/>
              </a:lnSpc>
            </a:pPr>
            <a:endParaRPr lang="en-GB" altLang="en-US" sz="1100" baseline="0" dirty="0">
              <a:latin typeface="Arial" charset="0"/>
            </a:endParaRPr>
          </a:p>
          <a:p>
            <a:pPr eaLnBrk="1" hangingPunct="1">
              <a:lnSpc>
                <a:spcPct val="100000"/>
              </a:lnSpc>
            </a:pPr>
            <a:r>
              <a:rPr lang="en-GB" altLang="en-US" sz="1100" baseline="0" dirty="0">
                <a:latin typeface="Arial" charset="0"/>
              </a:rPr>
              <a:t>Breaching a CPN is a criminal offence  which may include the issue of a FPN of £100 on the spot fine, If the offender is found guilty at court, the court can impose  remedial action for example to clear up rubbish from their front garden and items used to cause the ASB may be sized (e.g. spray painting equipment)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Notice to stop persistent ASB individuals/businesses/organisations whose behaviour is having a detrimental effect on the quality of life of others within the community and that behaviour is unreasonable, persistent and continuing.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Example – Overflowing skip, looks unsightly  -  issued notice  -  28 days to rectify problem.  Other examples of where CPN’s are used are dog fouling, graffiti , persistent begging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Breach of CPN is a criminal offence – Arrest/PND apply</a:t>
            </a:r>
          </a:p>
          <a:p>
            <a:pPr>
              <a:lnSpc>
                <a:spcPct val="100000"/>
              </a:lnSpc>
            </a:pPr>
            <a:endParaRPr lang="en-GB" sz="1100" dirty="0"/>
          </a:p>
          <a:p>
            <a:pPr>
              <a:lnSpc>
                <a:spcPct val="100000"/>
              </a:lnSpc>
            </a:pPr>
            <a:endParaRPr lang="en-GB" sz="1100" dirty="0"/>
          </a:p>
          <a:p>
            <a:pPr eaLnBrk="1" hangingPunct="1">
              <a:lnSpc>
                <a:spcPct val="100000"/>
              </a:lnSpc>
            </a:pPr>
            <a:r>
              <a:rPr lang="en-GB" altLang="en-US" sz="1100" b="1" dirty="0">
                <a:latin typeface="Arial" charset="0"/>
              </a:rPr>
              <a:t>To note: Civil Injunction – </a:t>
            </a:r>
            <a:r>
              <a:rPr lang="en-GB" altLang="en-US" sz="1100" b="0" dirty="0">
                <a:latin typeface="Arial" charset="0"/>
              </a:rPr>
              <a:t>Can be used at an</a:t>
            </a:r>
            <a:r>
              <a:rPr lang="en-GB" altLang="en-US" sz="1100" b="0" baseline="0" dirty="0">
                <a:latin typeface="Arial" charset="0"/>
              </a:rPr>
              <a:t> early stage to prevent individuals engaging in ASB before there is an escalation. They are used in </a:t>
            </a:r>
          </a:p>
          <a:p>
            <a:pPr marL="171450" indent="-171450" eaLnBrk="1" hangingPunct="1">
              <a:lnSpc>
                <a:spcPct val="100000"/>
              </a:lnSpc>
              <a:buFontTx/>
              <a:buChar char="-"/>
            </a:pPr>
            <a:r>
              <a:rPr lang="en-GB" altLang="en-US" sz="1100" b="0" baseline="0" dirty="0">
                <a:latin typeface="Arial" charset="0"/>
              </a:rPr>
              <a:t>Non housing related ASB in which behaviour has caused harassment alarm or distress</a:t>
            </a:r>
          </a:p>
          <a:p>
            <a:pPr marL="171450" indent="-171450" eaLnBrk="1" hangingPunct="1">
              <a:lnSpc>
                <a:spcPct val="100000"/>
              </a:lnSpc>
              <a:buFontTx/>
              <a:buChar char="-"/>
            </a:pPr>
            <a:r>
              <a:rPr lang="en-GB" altLang="en-US" sz="1100" b="0" baseline="0" dirty="0">
                <a:latin typeface="Arial" charset="0"/>
              </a:rPr>
              <a:t>Housing related ASB in which conduct is capable of causing nuisance and annoyance</a:t>
            </a:r>
          </a:p>
          <a:p>
            <a:pPr marL="171450" indent="-171450" eaLnBrk="1" hangingPunct="1">
              <a:lnSpc>
                <a:spcPct val="100000"/>
              </a:lnSpc>
              <a:buFontTx/>
              <a:buChar char="-"/>
            </a:pPr>
            <a:endParaRPr lang="en-GB" altLang="en-US" sz="1100" b="0" baseline="0" dirty="0">
              <a:latin typeface="Arial" charset="0"/>
            </a:endParaRPr>
          </a:p>
          <a:p>
            <a:pPr marL="0" indent="0" eaLnBrk="1" hangingPunct="1">
              <a:lnSpc>
                <a:spcPct val="100000"/>
              </a:lnSpc>
              <a:buFontTx/>
              <a:buNone/>
            </a:pPr>
            <a:r>
              <a:rPr lang="en-GB" altLang="en-US" sz="1100" b="0" baseline="0" dirty="0">
                <a:latin typeface="Arial" charset="0"/>
              </a:rPr>
              <a:t>A wide range of organisations can apply for a civil injunction such as local councils and police. They are issued by County Court, and there will be a need to prove by the organisation that the injunction is necessary as they are obtained on a civil standard of the proof (balance of probability)</a:t>
            </a:r>
          </a:p>
          <a:p>
            <a:pPr marL="0" indent="0" eaLnBrk="1" hangingPunct="1">
              <a:lnSpc>
                <a:spcPct val="100000"/>
              </a:lnSpc>
              <a:buFontTx/>
              <a:buNone/>
            </a:pPr>
            <a:r>
              <a:rPr lang="en-GB" altLang="en-US" sz="1100" b="0" baseline="0" dirty="0">
                <a:latin typeface="Arial" charset="0"/>
              </a:rPr>
              <a:t>The injunctions can include prohibitions. </a:t>
            </a:r>
          </a:p>
          <a:p>
            <a:pPr marL="0" indent="0" eaLnBrk="1" hangingPunct="1">
              <a:lnSpc>
                <a:spcPct val="100000"/>
              </a:lnSpc>
              <a:buFontTx/>
              <a:buNone/>
            </a:pPr>
            <a:r>
              <a:rPr lang="en-GB" altLang="en-US" sz="1100" b="0" baseline="0" dirty="0">
                <a:latin typeface="Arial" charset="0"/>
              </a:rPr>
              <a:t>Breaching an order is not a criminal offence – under 18 years penalty is a supervision order, over 18 years civil contempt of court with a fine or up to 2yrs in prison. </a:t>
            </a:r>
          </a:p>
          <a:p>
            <a:endParaRPr lang="en-GB" dirty="0"/>
          </a:p>
        </p:txBody>
      </p:sp>
    </p:spTree>
    <p:extLst>
      <p:ext uri="{BB962C8B-B14F-4D97-AF65-F5344CB8AC3E}">
        <p14:creationId xmlns:p14="http://schemas.microsoft.com/office/powerpoint/2010/main" val="2827085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1" baseline="0" dirty="0">
                <a:latin typeface="Arial" charset="0"/>
              </a:rPr>
              <a:t>Public Spaces Protection Order – </a:t>
            </a:r>
            <a:r>
              <a:rPr lang="en-GB" altLang="en-US" sz="1100" b="0" baseline="0" dirty="0">
                <a:latin typeface="Arial" charset="0"/>
              </a:rPr>
              <a:t>Issues by the council and is designed to manage a specific problem that effects the local community and caused within a public space. Restrictions can be made to public spaces such as: dig walkers to keep dogs on leads, prohibiting the consumption of alcohol, alley ways to close to public except for residents only.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Designed to protect public spaces from persistent anti-social individuals and/or groups.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Behaviour has to be unreasonable, continuing and having a detrimental effect on others within the community.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Issued by the Council/Local Authority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a:ln>
                  <a:noFill/>
                </a:ln>
                <a:solidFill>
                  <a:srgbClr val="0000FF"/>
                </a:solidFill>
                <a:effectLst/>
                <a:uLnTx/>
                <a:uFillTx/>
                <a:latin typeface="Arial" panose="020B0604020202020204" pitchFamily="34" charset="0"/>
                <a:ea typeface="ＭＳ Ｐゴシック" pitchFamily="-112" charset="-128"/>
              </a:rPr>
              <a:t>Replaces ‘designated places’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(Assigned designated areas will continue to exist for 3 years and will be completely replaced by the PSPO)</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Covers things such as drugs/alcohol related issues; dog control offences.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Breach is a criminal offence – Arrest/PND applies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Purpose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 Designed to stop individuals or groups committing anti-social behaviour in a public space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Who can make a PSPO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Councils issue a public spaces protection order (PSPO) after consultation with the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police, Police and Crime Commissioner and other relevant bodies.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Test</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 Behaviour being restricted has to:</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be having, or be likely to have, a detrimental effect on the quality of life of those in the locality;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be persistent or continuing nature and be unreasonable.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Details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Restrictions and requirements set by the council.</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These can be blanket restrictions or requirements or can be targeted against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certain behaviours by certain groups at certain times.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Can restrict access to public spaces (including certain types of highway) where that route is being used to commit anti-social behaviour.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Can be enforced by a police officer, police community support officers and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council officers.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Penalty on breach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Breach is a criminal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Enforcement officers can issue a fixed penalty notice of up to £100 if appropriate.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A fine of up to level 3 on prosecution.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FF0000"/>
                </a:solidFill>
                <a:effectLst/>
                <a:uLnTx/>
                <a:uFillTx/>
                <a:latin typeface="Arial" panose="020B0604020202020204" pitchFamily="34" charset="0"/>
                <a:ea typeface="ＭＳ Ｐゴシック" pitchFamily="-112" charset="-128"/>
              </a:rPr>
              <a:t>Appeals</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 Anyone who lives in, or regularly works in or visits the area can appeal a PSPO in the High Court within six weeks of issue.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Further appeal is available each time the PSPO is varied by the council.</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Important changes/differences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 More than one restriction can be added to the same PSPO, meaning that a single PSPO can deal with a wider range of behaviours than the orders it replaces</a:t>
            </a:r>
          </a:p>
          <a:p>
            <a:endParaRPr lang="en-GB" dirty="0"/>
          </a:p>
        </p:txBody>
      </p:sp>
    </p:spTree>
    <p:extLst>
      <p:ext uri="{BB962C8B-B14F-4D97-AF65-F5344CB8AC3E}">
        <p14:creationId xmlns:p14="http://schemas.microsoft.com/office/powerpoint/2010/main" val="5986970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b="1" baseline="0" dirty="0">
                <a:latin typeface="Arial" charset="0"/>
              </a:rPr>
              <a:t>Absolute Ground For Possession – </a:t>
            </a:r>
            <a:r>
              <a:rPr lang="en-GB" altLang="en-US" sz="1100" b="0" baseline="0" dirty="0">
                <a:latin typeface="Arial" charset="0"/>
              </a:rPr>
              <a:t>this can be used by landlords to evict tenants where ASB or criminality has already been proven by another court. In can be used for tenancies both in the social and private sector. The landlord does not need to prove that it is reasonable to grant him possession of the property if the property has:</a:t>
            </a:r>
          </a:p>
          <a:p>
            <a:pPr marL="171450" indent="-171450" eaLnBrk="1" hangingPunct="1">
              <a:lnSpc>
                <a:spcPct val="100000"/>
              </a:lnSpc>
              <a:buFont typeface="Arial" panose="020B0604020202020204" pitchFamily="34" charset="0"/>
              <a:buChar char="•"/>
            </a:pPr>
            <a:r>
              <a:rPr lang="en-GB" altLang="en-US" sz="1100" b="0" baseline="0" dirty="0">
                <a:latin typeface="Arial" charset="0"/>
              </a:rPr>
              <a:t>Been closed for more than 48hrs under a closure order for ASB</a:t>
            </a:r>
          </a:p>
          <a:p>
            <a:pPr marL="171450" indent="-171450" eaLnBrk="1" hangingPunct="1">
              <a:lnSpc>
                <a:spcPct val="100000"/>
              </a:lnSpc>
              <a:buFont typeface="Arial" panose="020B0604020202020204" pitchFamily="34" charset="0"/>
              <a:buChar char="•"/>
            </a:pPr>
            <a:r>
              <a:rPr lang="en-GB" altLang="en-US" sz="1100" b="0" baseline="0" dirty="0">
                <a:latin typeface="Arial" charset="0"/>
              </a:rPr>
              <a:t>The tenant, a member of the tenants family or person visiting the property  has been found guilty at court for a serious offence or have  breached a civil injunction or CBO</a:t>
            </a:r>
          </a:p>
          <a:p>
            <a:pPr marL="171450" indent="-171450" eaLnBrk="1" hangingPunct="1">
              <a:lnSpc>
                <a:spcPct val="100000"/>
              </a:lnSpc>
              <a:buFont typeface="Arial" panose="020B0604020202020204" pitchFamily="34" charset="0"/>
              <a:buChar char="•"/>
            </a:pPr>
            <a:r>
              <a:rPr lang="en-GB" altLang="en-US" sz="1100" b="0" baseline="0" dirty="0">
                <a:latin typeface="Arial" charset="0"/>
              </a:rPr>
              <a:t>The breach needs to have occurred in the locality of the property or affected a person who lives within the locality.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Anti-social behaviour or criminality has already been proven by another court.  </a:t>
            </a:r>
            <a:r>
              <a:rPr kumimoji="0" lang="en-GB" sz="1100" b="1" i="0" u="none" strike="noStrike" kern="1200" cap="none" spc="0" normalizeH="0" baseline="0" noProof="0" dirty="0">
                <a:ln>
                  <a:noFill/>
                </a:ln>
                <a:solidFill>
                  <a:srgbClr val="0000FF"/>
                </a:solidFill>
                <a:effectLst/>
                <a:uLnTx/>
                <a:uFillTx/>
                <a:latin typeface="Arial" pitchFamily="34" charset="0"/>
                <a:ea typeface="ＭＳ Ｐゴシック" pitchFamily="-112" charset="-128"/>
              </a:rPr>
              <a:t>The only way police officers or the PCSO’s would be involved is to potentially provide statements to housing providers of the nature of the criminality or anti-social behaviour that has taken place at the address.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To get possession one of the following grounds has to be met: The tenant, a member of the tenant’s household, or a person visiting the property has:</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Been convicted of a serious offence</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Found by a court to have breached a civil injunction</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Convicted for breaching a criminal behaviour order</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Convicted for breaching a noise abatement notice or</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The tenants property has been closed for more than 48 hours under a closure order for anti-social behaviour</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endParaRPr lang="en-GB" dirty="0"/>
          </a:p>
        </p:txBody>
      </p:sp>
    </p:spTree>
    <p:extLst>
      <p:ext uri="{BB962C8B-B14F-4D97-AF65-F5344CB8AC3E}">
        <p14:creationId xmlns:p14="http://schemas.microsoft.com/office/powerpoint/2010/main" val="24822106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lnSpc>
                <a:spcPct val="100000"/>
              </a:lnSpc>
              <a:buFontTx/>
              <a:buNone/>
            </a:pPr>
            <a:r>
              <a:rPr lang="en-GB" altLang="en-US" sz="1100" b="1" baseline="0" dirty="0">
                <a:latin typeface="Arial" charset="0"/>
              </a:rPr>
              <a:t>Criminal Behaviour Order (CBO) </a:t>
            </a:r>
            <a:r>
              <a:rPr lang="en-GB" altLang="en-US" sz="1100" b="0" baseline="0" dirty="0">
                <a:latin typeface="Arial" charset="0"/>
              </a:rPr>
              <a:t>– Used to deal with the most persistent offenders of ASB. Issued by a criminal court on conviction for </a:t>
            </a:r>
            <a:r>
              <a:rPr lang="en-GB" altLang="en-US" sz="1100" b="0" u="sng" baseline="0" dirty="0">
                <a:latin typeface="Arial" charset="0"/>
              </a:rPr>
              <a:t>any</a:t>
            </a:r>
            <a:r>
              <a:rPr lang="en-GB" altLang="en-US" sz="1100" b="0" baseline="0" dirty="0">
                <a:latin typeface="Arial" charset="0"/>
              </a:rPr>
              <a:t> criminal offence. EG: The offender may be found guilty at court for causing criminal damage and providing additional evidence was available to show ASB had also occurred, the court may be asked to make a CBO. This may make the offender address the causes of their behaviour </a:t>
            </a:r>
          </a:p>
          <a:p>
            <a:pPr marL="0" indent="0" eaLnBrk="1" hangingPunct="1">
              <a:lnSpc>
                <a:spcPct val="100000"/>
              </a:lnSpc>
              <a:buFontTx/>
              <a:buNone/>
            </a:pPr>
            <a:r>
              <a:rPr lang="en-GB" altLang="en-US" sz="1100" b="0" baseline="0" dirty="0">
                <a:latin typeface="Arial" charset="0"/>
              </a:rPr>
              <a:t>Breaching a CBO is a criminal offence – summary only up to 6 moths imprisonment/fine – Indictable up to 5 years imprisonment/fine</a:t>
            </a:r>
            <a:endParaRPr lang="en-GB" altLang="en-US" sz="1100" b="1" dirty="0">
              <a:latin typeface="Arial" charset="0"/>
            </a:endParaRP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a:lnSpc>
                <a:spcPct val="100000"/>
              </a:lnSpc>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General principles </a:t>
            </a:r>
          </a:p>
          <a:p>
            <a:pPr>
              <a:lnSpc>
                <a:spcPct val="100000"/>
              </a:lnSpc>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A CBO application differs from a post-conviction ASBO application in that the prosecution can apply for a CBO at its own initiative or following a request from the local authority or the police. </a:t>
            </a:r>
          </a:p>
          <a:p>
            <a:pPr>
              <a:lnSpc>
                <a:spcPct val="100000"/>
              </a:lnSpc>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The CPS can only accept a CBO file where the police have submitted a file to CPS either having charged the defendant with a criminal offence or seeking charging advice. </a:t>
            </a:r>
          </a:p>
          <a:p>
            <a:pPr>
              <a:lnSpc>
                <a:spcPct val="100000"/>
              </a:lnSpc>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Local authority officers wishing to submit a CBO file should consult with the police to confirm that a file has been submitted, and that there are no other pending applications for a CBO. </a:t>
            </a:r>
          </a:p>
          <a:p>
            <a:pPr>
              <a:lnSpc>
                <a:spcPct val="100000"/>
              </a:lnSpc>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Where the offender is under the age of 18, it will be necessary to find out the view of the local Youth Offending Team (YOT). The request for the view of the local YOT, and any response received must be included as part of the CBO file submitted to the CPS. </a:t>
            </a:r>
          </a:p>
          <a:p>
            <a:pPr>
              <a:lnSpc>
                <a:spcPct val="100000"/>
              </a:lnSpc>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The court may make a CBO against the offender only on the application of the prosecution. </a:t>
            </a:r>
          </a:p>
          <a:p>
            <a:endParaRPr lang="en-GB" dirty="0"/>
          </a:p>
        </p:txBody>
      </p:sp>
    </p:spTree>
    <p:extLst>
      <p:ext uri="{BB962C8B-B14F-4D97-AF65-F5344CB8AC3E}">
        <p14:creationId xmlns:p14="http://schemas.microsoft.com/office/powerpoint/2010/main" val="3849996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100" b="1" kern="1200" dirty="0">
                <a:solidFill>
                  <a:schemeClr val="tx1"/>
                </a:solidFill>
                <a:effectLst/>
                <a:latin typeface="Arial" pitchFamily="34" charset="0"/>
                <a:ea typeface="ＭＳ Ｐゴシック" pitchFamily="-112" charset="-128"/>
                <a:cs typeface="ＭＳ Ｐゴシック" pitchFamily="-112" charset="-128"/>
              </a:rPr>
              <a:t>5 Stage Approach to Civil Injunction/Criminal Behaviour Order</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There are a number of responses to ASB which ranges from a letter of concern to an application to the courts for an civil injunction/criminal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order.</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On the first occasion the Partnership is notified of anti-social behavior, a letter is sent to the person identified. In the case of under 16 year olds, a letter is also sent to their parent or guardian warning of the consequences of any further incidents. The incident and personal details are formally recorded on a computer database for monitoring and following-up.</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 second incident results in a personal visit by the Partnership staff. This will reinforce the point that such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is unacceptable and will not be tolerated. It will also assist in identifying the root cause of the problem and developing a solution.</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The third referral generates a case conference involving the relevant partners acting as a problem-solving group. They discuss the anti-social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and any surrounding issues. Any interventions required would be put into place at this stage to provide the subject with support and an opportunity to stop the unacceptable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Trainer information</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An example of 1</a:t>
            </a:r>
            <a:r>
              <a:rPr kumimoji="0" lang="en-US" altLang="en-US" sz="11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st</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stage compliance is that of F Division where there is a 90% compliance rate in relation to the 1</a:t>
            </a:r>
            <a:r>
              <a:rPr kumimoji="0" lang="en-US" altLang="en-US" sz="1100" b="0" i="0" u="none" strike="noStrike" kern="1200" cap="none" spc="0" normalizeH="0" baseline="3000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st</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stage letters.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Neighbourhood</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policing teams are responsible for these visits at this stage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Stage 2. There is a possibility of some 20 – 30 referrals here before moving to the next stage.</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sng"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Example 1.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15year old male was subject to in excess of 20 referrals in one weekend from Friday evening until Monday Morning. Due to the numbers of referrals a case conference was held immediately between police and other agencies. It was established that his mother had died on the Friday and as his father was grieving himself and with other younger siblings he had been left to his own coping mechanisms. Once this had been established and that he himself wanted help Social Services put matters in place to aid him and from that day on there have been no further incidents involving this person.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sng"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Example 2.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19 year old male had moved into this force area with his parents who had moved to South Wales for work purposes. Both parents were working long hours and he was left to his own devices. He soon turned to drugs and despite numerous referrals he had  nothing had seen to work for this person. A case conference was held and for the first time since he had moved here he was asked what he was looking to do. It was established that he wanted to work with his hands and had a want to be either a bricklayer or carpenter. After some time in the conference he agreed to sign an ABC. The Terms were that providing he was no longer in trouble and clean he would have a place on a course the following September as an apprentice Carpenter. This male stayed out of trouble and broke free from drugs, attended the course and has not been in trouble again since. </a:t>
            </a:r>
            <a:endParaRPr kumimoji="0" lang="en-US" altLang="en-US" sz="1100" b="0" i="0" u="sng"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sng"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endParaRPr lang="en-GB" dirty="0"/>
          </a:p>
        </p:txBody>
      </p:sp>
    </p:spTree>
    <p:extLst>
      <p:ext uri="{BB962C8B-B14F-4D97-AF65-F5344CB8AC3E}">
        <p14:creationId xmlns:p14="http://schemas.microsoft.com/office/powerpoint/2010/main" val="30645253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29127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2143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23590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20218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32064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43983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3819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96107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1409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39639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8563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96349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01/09/2022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009564561"/>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hyperlink" Target="https://youtu.be/yS6nWXrPDNk" TargetMode="External"/><Relationship Id="rId4" Type="http://schemas.openxmlformats.org/officeDocument/2006/relationships/image" Target="../media/image13.jp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432C00-9B42-4034-A594-B57ED723B040}"/>
              </a:ext>
            </a:extLst>
          </p:cNvPr>
          <p:cNvSpPr txBox="1"/>
          <p:nvPr/>
        </p:nvSpPr>
        <p:spPr>
          <a:xfrm>
            <a:off x="945776" y="488037"/>
            <a:ext cx="7776864" cy="584775"/>
          </a:xfrm>
          <a:prstGeom prst="rect">
            <a:avLst/>
          </a:prstGeom>
          <a:noFill/>
        </p:spPr>
        <p:txBody>
          <a:bodyPr wrap="square" rtlCol="0">
            <a:spAutoFit/>
          </a:bodyPr>
          <a:lstStyle/>
          <a:p>
            <a:r>
              <a:rPr lang="en-US" dirty="0">
                <a:solidFill>
                  <a:schemeClr val="tx1"/>
                </a:solidFill>
              </a:rPr>
              <a:t>Anti Social Behaviour </a:t>
            </a:r>
            <a:r>
              <a:rPr lang="en-US" dirty="0"/>
              <a:t> </a:t>
            </a:r>
          </a:p>
        </p:txBody>
      </p:sp>
      <p:pic>
        <p:nvPicPr>
          <p:cNvPr id="3" name="Picture 2" descr="Heddlu Dyfed-Powys Police - Home | Facebook">
            <a:extLst>
              <a:ext uri="{FF2B5EF4-FFF2-40B4-BE49-F238E27FC236}">
                <a16:creationId xmlns:a16="http://schemas.microsoft.com/office/drawing/2014/main" id="{AEAAE258-388E-9405-D1F3-32D599E8B6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328" y="5157192"/>
            <a:ext cx="1122574" cy="112257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nti Social Behaviour | Cannock Chase District Council">
            <a:extLst>
              <a:ext uri="{FF2B5EF4-FFF2-40B4-BE49-F238E27FC236}">
                <a16:creationId xmlns:a16="http://schemas.microsoft.com/office/drawing/2014/main" id="{3D4F9537-A8EE-A704-FE12-70D1C4600E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2150" y="1393726"/>
            <a:ext cx="2679700" cy="30353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outh Wales Police | Facebook">
            <a:extLst>
              <a:ext uri="{FF2B5EF4-FFF2-40B4-BE49-F238E27FC236}">
                <a16:creationId xmlns:a16="http://schemas.microsoft.com/office/drawing/2014/main" id="{342FD62D-FF71-9E3A-6784-50FD72A729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352" y="5157192"/>
            <a:ext cx="1253852" cy="125385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ntiSocial Behaviour - Home | Facebook">
            <a:extLst>
              <a:ext uri="{FF2B5EF4-FFF2-40B4-BE49-F238E27FC236}">
                <a16:creationId xmlns:a16="http://schemas.microsoft.com/office/drawing/2014/main" id="{0B2FF60C-0524-3723-DC9F-9BA609C6E3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23728" y="5015768"/>
            <a:ext cx="5283200" cy="153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652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8469CC34-80FC-A542-AE04-05D3D796B6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764704"/>
            <a:ext cx="4514850" cy="17907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5971327-0F2E-250E-198A-2C578CD9F973}"/>
              </a:ext>
            </a:extLst>
          </p:cNvPr>
          <p:cNvSpPr txBox="1"/>
          <p:nvPr/>
        </p:nvSpPr>
        <p:spPr>
          <a:xfrm>
            <a:off x="575556" y="3429000"/>
            <a:ext cx="6840760" cy="2862322"/>
          </a:xfrm>
          <a:prstGeom prst="rect">
            <a:avLst/>
          </a:prstGeom>
          <a:noFill/>
        </p:spPr>
        <p:txBody>
          <a:bodyPr wrap="square" rtlCol="0">
            <a:spAutoFit/>
          </a:bodyPr>
          <a:lstStyle/>
          <a:p>
            <a:pPr marL="342900" indent="-342900" algn="l">
              <a:buFont typeface="Arial" panose="020B0604020202020204" pitchFamily="34" charset="0"/>
              <a:buChar char="•"/>
            </a:pPr>
            <a:r>
              <a:rPr lang="en-GB" sz="2000" b="0" dirty="0">
                <a:solidFill>
                  <a:schemeClr val="tx1"/>
                </a:solidFill>
              </a:rPr>
              <a:t>Understand what Anti social behaviour is</a:t>
            </a:r>
          </a:p>
          <a:p>
            <a:pPr marL="342900" indent="-342900" algn="l">
              <a:buFont typeface="Arial" panose="020B0604020202020204" pitchFamily="34" charset="0"/>
              <a:buChar char="•"/>
            </a:pPr>
            <a:endParaRPr lang="en-GB" sz="2000" b="0" dirty="0">
              <a:solidFill>
                <a:schemeClr val="tx1"/>
              </a:solidFill>
            </a:endParaRPr>
          </a:p>
          <a:p>
            <a:pPr marL="342900" indent="-342900" algn="l">
              <a:buFont typeface="Arial" panose="020B0604020202020204" pitchFamily="34" charset="0"/>
              <a:buChar char="•"/>
            </a:pPr>
            <a:r>
              <a:rPr lang="en-GB" sz="2000" b="0" dirty="0">
                <a:solidFill>
                  <a:schemeClr val="tx1"/>
                </a:solidFill>
              </a:rPr>
              <a:t>What is the impact of ASB</a:t>
            </a:r>
          </a:p>
          <a:p>
            <a:pPr marL="342900" indent="-342900" algn="l">
              <a:buFont typeface="Arial" panose="020B0604020202020204" pitchFamily="34" charset="0"/>
              <a:buChar char="•"/>
            </a:pPr>
            <a:endParaRPr lang="en-GB" sz="2000" b="0" dirty="0">
              <a:solidFill>
                <a:schemeClr val="tx1"/>
              </a:solidFill>
            </a:endParaRPr>
          </a:p>
          <a:p>
            <a:pPr marL="342900" indent="-342900" algn="l">
              <a:buFont typeface="Arial" panose="020B0604020202020204" pitchFamily="34" charset="0"/>
              <a:buChar char="•"/>
            </a:pPr>
            <a:r>
              <a:rPr lang="en-GB" sz="2000" b="0" dirty="0">
                <a:solidFill>
                  <a:schemeClr val="tx1"/>
                </a:solidFill>
              </a:rPr>
              <a:t>What are the categories of ASB</a:t>
            </a:r>
          </a:p>
          <a:p>
            <a:pPr marL="342900" indent="-342900" algn="l">
              <a:buFont typeface="Arial" panose="020B0604020202020204" pitchFamily="34" charset="0"/>
              <a:buChar char="•"/>
            </a:pPr>
            <a:endParaRPr lang="en-GB" sz="2000" b="0" dirty="0">
              <a:solidFill>
                <a:schemeClr val="tx1"/>
              </a:solidFill>
            </a:endParaRPr>
          </a:p>
          <a:p>
            <a:pPr marL="342900" indent="-342900" algn="l">
              <a:buFont typeface="Arial" panose="020B0604020202020204" pitchFamily="34" charset="0"/>
              <a:buChar char="•"/>
            </a:pPr>
            <a:r>
              <a:rPr lang="en-GB" sz="2000" b="0" dirty="0">
                <a:solidFill>
                  <a:schemeClr val="tx1"/>
                </a:solidFill>
              </a:rPr>
              <a:t>Responses to ASB</a:t>
            </a:r>
          </a:p>
          <a:p>
            <a:pPr marL="342900" indent="-342900" algn="l">
              <a:buFont typeface="Arial" panose="020B0604020202020204" pitchFamily="34" charset="0"/>
              <a:buChar char="•"/>
            </a:pPr>
            <a:endParaRPr lang="en-GB" sz="2000" b="0" dirty="0">
              <a:solidFill>
                <a:schemeClr val="tx1"/>
              </a:solidFill>
            </a:endParaRPr>
          </a:p>
          <a:p>
            <a:pPr marL="342900" indent="-342900" algn="l">
              <a:buFont typeface="Arial" panose="020B0604020202020204" pitchFamily="34" charset="0"/>
              <a:buChar char="•"/>
            </a:pPr>
            <a:endParaRPr lang="en-GB" sz="2000" b="0" dirty="0">
              <a:solidFill>
                <a:schemeClr val="tx1"/>
              </a:solidFill>
            </a:endParaRPr>
          </a:p>
        </p:txBody>
      </p:sp>
    </p:spTree>
    <p:extLst>
      <p:ext uri="{BB962C8B-B14F-4D97-AF65-F5344CB8AC3E}">
        <p14:creationId xmlns:p14="http://schemas.microsoft.com/office/powerpoint/2010/main" val="111006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660232" y="1196752"/>
            <a:ext cx="2124698" cy="4076734"/>
          </a:xfrm>
          <a:prstGeom prst="rect">
            <a:avLst/>
          </a:prstGeom>
          <a:solidFill>
            <a:schemeClr val="bg1"/>
          </a:solidFill>
        </p:spPr>
      </p:pic>
      <p:sp>
        <p:nvSpPr>
          <p:cNvPr id="4" name="Rectangle 3"/>
          <p:cNvSpPr txBox="1">
            <a:spLocks noChangeArrowheads="1"/>
          </p:cNvSpPr>
          <p:nvPr/>
        </p:nvSpPr>
        <p:spPr bwMode="auto">
          <a:xfrm>
            <a:off x="1187624" y="998563"/>
            <a:ext cx="5184576" cy="485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Conduct that has caused, or is likely to cause, </a:t>
            </a:r>
            <a:r>
              <a:rPr kumimoji="0" lang="en-GB" altLang="en-US" sz="2000" b="1" i="0" u="none" strike="noStrike" kern="0" cap="none" spc="0" normalizeH="0" baseline="0" noProof="0" dirty="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harassment, alarm or distress</a:t>
            </a:r>
            <a:r>
              <a:rPr kumimoji="0" lang="en-GB" altLang="en-US" sz="2000" b="1"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to any person</a:t>
            </a:r>
          </a:p>
          <a:p>
            <a:pPr marL="0" marR="0" lvl="0" indent="0"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In a housing-related context it is:</a:t>
            </a:r>
          </a:p>
          <a:p>
            <a:pPr marL="0" marR="0" lvl="0" indent="0"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Conduct capable of causing </a:t>
            </a:r>
            <a:r>
              <a:rPr kumimoji="0" lang="en-GB" altLang="en-US" sz="2000" b="1" i="0" u="none" strike="noStrike" kern="0" cap="none" spc="0" normalizeH="0" baseline="0" noProof="0" dirty="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nuisance</a:t>
            </a: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 or </a:t>
            </a:r>
            <a:r>
              <a:rPr kumimoji="0" lang="en-GB" altLang="en-US" sz="2000" b="1" i="0" u="none" strike="noStrike" kern="0" cap="none" spc="0" normalizeH="0" baseline="0" noProof="0" dirty="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annoyance</a:t>
            </a:r>
            <a:r>
              <a:rPr kumimoji="0" lang="en-GB" altLang="en-US" sz="2000" b="0" i="0" u="none" strike="noStrike" kern="0" cap="none" spc="0" normalizeH="0" baseline="0" noProof="0" dirty="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to a person in relation to that person’s occupation of residential premises</a:t>
            </a: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    or</a:t>
            </a: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Conduct capable of causing housing-related </a:t>
            </a:r>
            <a:r>
              <a:rPr kumimoji="0" lang="en-GB" altLang="en-US" sz="2000" b="1" i="0" u="none" strike="noStrike" kern="0" cap="none" spc="0" normalizeH="0" baseline="0" noProof="0" dirty="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nuisance</a:t>
            </a:r>
            <a:r>
              <a:rPr kumimoji="0" lang="en-GB" altLang="en-US" sz="2000" b="0" i="0" u="none" strike="noStrike" kern="0" cap="none" spc="0" normalizeH="0" baseline="0" noProof="0" dirty="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or </a:t>
            </a:r>
            <a:r>
              <a:rPr kumimoji="0" lang="en-GB" altLang="en-US" sz="2000" b="1" i="0" u="none" strike="noStrike" kern="0" cap="none" spc="0" normalizeH="0" baseline="0" noProof="0" dirty="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annoyance</a:t>
            </a:r>
            <a:r>
              <a:rPr kumimoji="0" lang="en-GB" altLang="en-US" sz="2000" b="0" i="0" u="none" strike="noStrike" kern="0" cap="none" spc="0" normalizeH="0" baseline="0" noProof="0" dirty="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 to any person.</a:t>
            </a:r>
          </a:p>
        </p:txBody>
      </p:sp>
      <p:sp>
        <p:nvSpPr>
          <p:cNvPr id="5" name="TextBox 4"/>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What is Anti-social Behaviour?</a:t>
            </a:r>
          </a:p>
        </p:txBody>
      </p:sp>
    </p:spTree>
    <p:extLst>
      <p:ext uri="{BB962C8B-B14F-4D97-AF65-F5344CB8AC3E}">
        <p14:creationId xmlns:p14="http://schemas.microsoft.com/office/powerpoint/2010/main" val="44774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13393" y="1556792"/>
            <a:ext cx="7097739" cy="3783421"/>
          </a:xfrm>
          <a:prstGeom prst="rect">
            <a:avLst/>
          </a:prstGeom>
        </p:spPr>
      </p:pic>
      <p:sp>
        <p:nvSpPr>
          <p:cNvPr id="4" name="TextBox 3"/>
          <p:cNvSpPr txBox="1"/>
          <p:nvPr/>
        </p:nvSpPr>
        <p:spPr>
          <a:xfrm>
            <a:off x="539551" y="620688"/>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Categories of Anti-social Behaviour</a:t>
            </a:r>
          </a:p>
        </p:txBody>
      </p:sp>
    </p:spTree>
    <p:extLst>
      <p:ext uri="{BB962C8B-B14F-4D97-AF65-F5344CB8AC3E}">
        <p14:creationId xmlns:p14="http://schemas.microsoft.com/office/powerpoint/2010/main" val="4176142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Categories of Anti-social Behaviour</a:t>
            </a:r>
          </a:p>
        </p:txBody>
      </p:sp>
      <p:sp>
        <p:nvSpPr>
          <p:cNvPr id="2" name="TextBox 1"/>
          <p:cNvSpPr txBox="1"/>
          <p:nvPr/>
        </p:nvSpPr>
        <p:spPr>
          <a:xfrm>
            <a:off x="539552" y="1124744"/>
            <a:ext cx="3665604" cy="3046988"/>
          </a:xfrm>
          <a:prstGeom prst="rect">
            <a:avLst/>
          </a:prstGeom>
          <a:noFill/>
        </p:spPr>
        <p:txBody>
          <a:bodyPr wrap="square" rtlCol="0">
            <a:spAutoFit/>
          </a:bodyPr>
          <a:lstStyle/>
          <a:p>
            <a:pPr algn="l"/>
            <a:r>
              <a:rPr lang="en-GB" sz="2400" dirty="0">
                <a:solidFill>
                  <a:schemeClr val="tx1"/>
                </a:solidFill>
                <a:latin typeface="+mn-lt"/>
                <a:cs typeface="Arial" panose="020B0604020202020204" pitchFamily="34" charset="0"/>
              </a:rPr>
              <a:t>Misuse of Public Space:</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Drugs &amp; substances</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Street drinking</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Begging</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Prostitution</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Sexual acts</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Vehicle-related nuisance</a:t>
            </a:r>
          </a:p>
        </p:txBody>
      </p:sp>
      <p:sp>
        <p:nvSpPr>
          <p:cNvPr id="8" name="TextBox 7"/>
          <p:cNvSpPr txBox="1"/>
          <p:nvPr/>
        </p:nvSpPr>
        <p:spPr>
          <a:xfrm>
            <a:off x="4205156" y="1124744"/>
            <a:ext cx="4379818" cy="2677656"/>
          </a:xfrm>
          <a:prstGeom prst="rect">
            <a:avLst/>
          </a:prstGeom>
          <a:noFill/>
        </p:spPr>
        <p:txBody>
          <a:bodyPr wrap="square" rtlCol="0">
            <a:spAutoFit/>
          </a:bodyPr>
          <a:lstStyle/>
          <a:p>
            <a:pPr algn="l"/>
            <a:r>
              <a:rPr lang="en-GB" sz="2400" dirty="0">
                <a:solidFill>
                  <a:schemeClr val="tx1"/>
                </a:solidFill>
                <a:latin typeface="+mn-lt"/>
                <a:ea typeface="Tahoma" panose="020B0604030504040204" pitchFamily="34" charset="0"/>
                <a:cs typeface="Tahoma" panose="020B0604030504040204" pitchFamily="34" charset="0"/>
              </a:rPr>
              <a:t>Disregard for community/personal well-being:</a:t>
            </a:r>
          </a:p>
          <a:p>
            <a:pPr marL="457200" indent="-457200" algn="l">
              <a:buFont typeface="Arial" panose="020B0604020202020204" pitchFamily="34" charset="0"/>
              <a:buChar char="•"/>
            </a:pPr>
            <a:r>
              <a:rPr lang="en-GB" sz="2400" b="0" dirty="0">
                <a:solidFill>
                  <a:srgbClr val="0070C0"/>
                </a:solidFill>
                <a:latin typeface="+mn-lt"/>
              </a:rPr>
              <a:t>Rowdy behaviour</a:t>
            </a:r>
          </a:p>
          <a:p>
            <a:pPr marL="457200" indent="-457200" algn="l">
              <a:buFont typeface="Arial" panose="020B0604020202020204" pitchFamily="34" charset="0"/>
              <a:buChar char="•"/>
            </a:pPr>
            <a:r>
              <a:rPr lang="en-GB" sz="2400" b="0" dirty="0">
                <a:solidFill>
                  <a:srgbClr val="0070C0"/>
                </a:solidFill>
                <a:latin typeface="+mn-lt"/>
              </a:rPr>
              <a:t>Noise</a:t>
            </a:r>
          </a:p>
          <a:p>
            <a:pPr marL="457200" indent="-457200" algn="l">
              <a:buFont typeface="Arial" panose="020B0604020202020204" pitchFamily="34" charset="0"/>
              <a:buChar char="•"/>
            </a:pPr>
            <a:r>
              <a:rPr lang="en-GB" sz="2400" b="0" dirty="0">
                <a:solidFill>
                  <a:srgbClr val="0070C0"/>
                </a:solidFill>
                <a:latin typeface="+mn-lt"/>
              </a:rPr>
              <a:t>Nuisance behaviour</a:t>
            </a:r>
          </a:p>
          <a:p>
            <a:pPr marL="457200" indent="-457200" algn="l">
              <a:buFont typeface="Arial" panose="020B0604020202020204" pitchFamily="34" charset="0"/>
              <a:buChar char="•"/>
            </a:pPr>
            <a:r>
              <a:rPr lang="en-GB" sz="2400" b="0" dirty="0">
                <a:solidFill>
                  <a:srgbClr val="0070C0"/>
                </a:solidFill>
                <a:latin typeface="+mn-lt"/>
              </a:rPr>
              <a:t>Hoax calls</a:t>
            </a:r>
          </a:p>
          <a:p>
            <a:pPr marL="457200" indent="-457200" algn="l">
              <a:buFont typeface="Arial" panose="020B0604020202020204" pitchFamily="34" charset="0"/>
              <a:buChar char="•"/>
            </a:pPr>
            <a:r>
              <a:rPr lang="en-GB" sz="2400" b="0" dirty="0">
                <a:solidFill>
                  <a:srgbClr val="0070C0"/>
                </a:solidFill>
                <a:latin typeface="+mn-lt"/>
              </a:rPr>
              <a:t>Animal-related problems</a:t>
            </a:r>
          </a:p>
        </p:txBody>
      </p:sp>
      <p:pic>
        <p:nvPicPr>
          <p:cNvPr id="9" name="Picture 8"/>
          <p:cNvPicPr>
            <a:picLocks noChangeAspect="1"/>
          </p:cNvPicPr>
          <p:nvPr/>
        </p:nvPicPr>
        <p:blipFill>
          <a:blip r:embed="rId3"/>
          <a:stretch>
            <a:fillRect/>
          </a:stretch>
        </p:blipFill>
        <p:spPr>
          <a:xfrm>
            <a:off x="1835696" y="4171732"/>
            <a:ext cx="5822192" cy="1701872"/>
          </a:xfrm>
          <a:prstGeom prst="rect">
            <a:avLst/>
          </a:prstGeom>
        </p:spPr>
      </p:pic>
    </p:spTree>
    <p:extLst>
      <p:ext uri="{BB962C8B-B14F-4D97-AF65-F5344CB8AC3E}">
        <p14:creationId xmlns:p14="http://schemas.microsoft.com/office/powerpoint/2010/main" val="254131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fade">
                                      <p:cBhvr>
                                        <p:cTn id="42" dur="500"/>
                                        <p:tgtEl>
                                          <p:spTgt spid="8">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1" end="1"/>
                                            </p:txEl>
                                          </p:spTgt>
                                        </p:tgtEl>
                                        <p:attrNameLst>
                                          <p:attrName>style.visibility</p:attrName>
                                        </p:attrNameLst>
                                      </p:cBhvr>
                                      <p:to>
                                        <p:strVal val="visible"/>
                                      </p:to>
                                    </p:set>
                                    <p:animEffect transition="in" filter="fade">
                                      <p:cBhvr>
                                        <p:cTn id="47" dur="500"/>
                                        <p:tgtEl>
                                          <p:spTgt spid="8">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2" end="2"/>
                                            </p:txEl>
                                          </p:spTgt>
                                        </p:tgtEl>
                                        <p:attrNameLst>
                                          <p:attrName>style.visibility</p:attrName>
                                        </p:attrNameLst>
                                      </p:cBhvr>
                                      <p:to>
                                        <p:strVal val="visible"/>
                                      </p:to>
                                    </p:set>
                                    <p:animEffect transition="in" filter="fade">
                                      <p:cBhvr>
                                        <p:cTn id="52" dur="500"/>
                                        <p:tgtEl>
                                          <p:spTgt spid="8">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8">
                                            <p:txEl>
                                              <p:pRg st="3" end="3"/>
                                            </p:txEl>
                                          </p:spTgt>
                                        </p:tgtEl>
                                        <p:attrNameLst>
                                          <p:attrName>style.visibility</p:attrName>
                                        </p:attrNameLst>
                                      </p:cBhvr>
                                      <p:to>
                                        <p:strVal val="visible"/>
                                      </p:to>
                                    </p:set>
                                    <p:animEffect transition="in" filter="fade">
                                      <p:cBhvr>
                                        <p:cTn id="57" dur="500"/>
                                        <p:tgtEl>
                                          <p:spTgt spid="8">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8">
                                            <p:txEl>
                                              <p:pRg st="4" end="4"/>
                                            </p:txEl>
                                          </p:spTgt>
                                        </p:tgtEl>
                                        <p:attrNameLst>
                                          <p:attrName>style.visibility</p:attrName>
                                        </p:attrNameLst>
                                      </p:cBhvr>
                                      <p:to>
                                        <p:strVal val="visible"/>
                                      </p:to>
                                    </p:set>
                                    <p:animEffect transition="in" filter="fade">
                                      <p:cBhvr>
                                        <p:cTn id="62" dur="500"/>
                                        <p:tgtEl>
                                          <p:spTgt spid="8">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8">
                                            <p:txEl>
                                              <p:pRg st="5" end="5"/>
                                            </p:txEl>
                                          </p:spTgt>
                                        </p:tgtEl>
                                        <p:attrNameLst>
                                          <p:attrName>style.visibility</p:attrName>
                                        </p:attrNameLst>
                                      </p:cBhvr>
                                      <p:to>
                                        <p:strVal val="visible"/>
                                      </p:to>
                                    </p:set>
                                    <p:animEffect transition="in" filter="fade">
                                      <p:cBhvr>
                                        <p:cTn id="6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p:cNvSpPr txBox="1"/>
          <p:nvPr/>
        </p:nvSpPr>
        <p:spPr>
          <a:xfrm>
            <a:off x="755576" y="1206183"/>
            <a:ext cx="3240360" cy="1200329"/>
          </a:xfrm>
          <a:prstGeom prst="rect">
            <a:avLst/>
          </a:prstGeom>
          <a:noFill/>
        </p:spPr>
        <p:txBody>
          <a:bodyPr wrap="square" rtlCol="0">
            <a:spAutoFit/>
          </a:bodyPr>
          <a:lstStyle/>
          <a:p>
            <a:pPr algn="l"/>
            <a:r>
              <a:rPr lang="en-GB" sz="2400" dirty="0">
                <a:solidFill>
                  <a:schemeClr val="tx1"/>
                </a:solidFill>
                <a:latin typeface="+mn-lt"/>
                <a:cs typeface="Arial" panose="020B0604020202020204" pitchFamily="34" charset="0"/>
              </a:rPr>
              <a:t>Acts directed at people:</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Intimidation</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Harassment</a:t>
            </a:r>
          </a:p>
        </p:txBody>
      </p:sp>
      <p:sp>
        <p:nvSpPr>
          <p:cNvPr id="9" name="TextBox 8"/>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Categories of Anti-social Behaviour</a:t>
            </a:r>
          </a:p>
        </p:txBody>
      </p:sp>
      <p:sp>
        <p:nvSpPr>
          <p:cNvPr id="10" name="TextBox 9"/>
          <p:cNvSpPr txBox="1"/>
          <p:nvPr/>
        </p:nvSpPr>
        <p:spPr>
          <a:xfrm>
            <a:off x="4447192" y="1206183"/>
            <a:ext cx="3665604" cy="1938992"/>
          </a:xfrm>
          <a:prstGeom prst="rect">
            <a:avLst/>
          </a:prstGeom>
          <a:noFill/>
        </p:spPr>
        <p:txBody>
          <a:bodyPr wrap="square" rtlCol="0">
            <a:spAutoFit/>
          </a:bodyPr>
          <a:lstStyle/>
          <a:p>
            <a:pPr algn="l"/>
            <a:r>
              <a:rPr lang="en-GB" sz="2400" dirty="0">
                <a:solidFill>
                  <a:schemeClr val="tx1"/>
                </a:solidFill>
                <a:latin typeface="+mn-lt"/>
                <a:cs typeface="Arial" panose="020B0604020202020204" pitchFamily="34" charset="0"/>
              </a:rPr>
              <a:t>Environmental damage:</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Criminal damage</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Vandalism</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Litter</a:t>
            </a:r>
          </a:p>
          <a:p>
            <a:pPr marL="457200" indent="-457200" algn="l">
              <a:buFont typeface="Arial" panose="020B0604020202020204" pitchFamily="34" charset="0"/>
              <a:buChar char="•"/>
            </a:pPr>
            <a:r>
              <a:rPr lang="en-GB" sz="2400" b="0" dirty="0">
                <a:solidFill>
                  <a:srgbClr val="0070C0"/>
                </a:solidFill>
                <a:latin typeface="+mn-lt"/>
                <a:cs typeface="Arial" panose="020B0604020202020204" pitchFamily="34" charset="0"/>
              </a:rPr>
              <a:t>Rubbish</a:t>
            </a:r>
          </a:p>
        </p:txBody>
      </p:sp>
      <p:pic>
        <p:nvPicPr>
          <p:cNvPr id="2" name="Picture 1"/>
          <p:cNvPicPr>
            <a:picLocks noChangeAspect="1"/>
          </p:cNvPicPr>
          <p:nvPr/>
        </p:nvPicPr>
        <p:blipFill>
          <a:blip r:embed="rId3"/>
          <a:stretch>
            <a:fillRect/>
          </a:stretch>
        </p:blipFill>
        <p:spPr>
          <a:xfrm>
            <a:off x="1402314" y="3501008"/>
            <a:ext cx="6319898" cy="2024261"/>
          </a:xfrm>
          <a:prstGeom prst="rect">
            <a:avLst/>
          </a:prstGeom>
        </p:spPr>
      </p:pic>
    </p:spTree>
    <p:extLst>
      <p:ext uri="{BB962C8B-B14F-4D97-AF65-F5344CB8AC3E}">
        <p14:creationId xmlns:p14="http://schemas.microsoft.com/office/powerpoint/2010/main" val="27911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506910" y="1414539"/>
            <a:ext cx="4320479" cy="4498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Fear of continued crime</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Vulnerability and fear of a repeat attack</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Psychological trauma</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Risk of ill-health</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Sense of powerlessness</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endParaRPr kumimoji="0" lang="en-GB" altLang="en-US" sz="2000" b="1" i="0" u="none" strike="noStrike" kern="0" cap="none" spc="0" normalizeH="0" baseline="0" noProof="0" dirty="0">
              <a:ln>
                <a:noFill/>
              </a:ln>
              <a:solidFill>
                <a:srgbClr val="333399"/>
              </a:solidFill>
              <a:effectLst/>
              <a:uLnTx/>
              <a:uFillTx/>
              <a:latin typeface="Verdana"/>
              <a:ea typeface="ＭＳ Ｐゴシック" pitchFamily="-112" charset="-128"/>
            </a:endParaRPr>
          </a:p>
          <a:p>
            <a:pPr marL="342900" marR="0" lvl="0" indent="-342900" algn="l" defTabSz="914400" rtl="0" eaLnBrk="0" fontAlgn="base" latinLnBrk="0" hangingPunct="0">
              <a:lnSpc>
                <a:spcPct val="140000"/>
              </a:lnSpc>
              <a:spcBef>
                <a:spcPct val="20000"/>
              </a:spcBef>
              <a:spcAft>
                <a:spcPct val="0"/>
              </a:spcAft>
              <a:buClrTx/>
              <a:buSzTx/>
              <a:buFontTx/>
              <a:buNone/>
              <a:tabLst/>
              <a:defRPr/>
            </a:pPr>
            <a:endParaRPr kumimoji="0" lang="en-GB" altLang="en-US" sz="2000" b="0" i="1" u="none" strike="noStrike" kern="0" cap="none" spc="0" normalizeH="0" baseline="0" noProof="0" dirty="0">
              <a:ln>
                <a:noFill/>
              </a:ln>
              <a:solidFill>
                <a:srgbClr val="333399"/>
              </a:solidFill>
              <a:effectLst/>
              <a:uLnTx/>
              <a:uFillTx/>
              <a:latin typeface="Verdana"/>
              <a:ea typeface="ＭＳ Ｐゴシック" pitchFamily="-112" charset="-128"/>
            </a:endParaRPr>
          </a:p>
        </p:txBody>
      </p:sp>
      <p:sp>
        <p:nvSpPr>
          <p:cNvPr id="4" name="TextBox 3"/>
          <p:cNvSpPr txBox="1"/>
          <p:nvPr/>
        </p:nvSpPr>
        <p:spPr>
          <a:xfrm>
            <a:off x="506910" y="627126"/>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Potential Impact of Anti-social Behaviour</a:t>
            </a:r>
          </a:p>
        </p:txBody>
      </p:sp>
      <p:sp>
        <p:nvSpPr>
          <p:cNvPr id="5" name="Rectangle 4"/>
          <p:cNvSpPr/>
          <p:nvPr/>
        </p:nvSpPr>
        <p:spPr>
          <a:xfrm>
            <a:off x="4827389" y="1422471"/>
            <a:ext cx="4572000" cy="3970318"/>
          </a:xfrm>
          <a:prstGeom prst="rect">
            <a:avLst/>
          </a:prstGeom>
        </p:spPr>
        <p:txBody>
          <a:bodyPr>
            <a:spAutoFit/>
          </a:bodyPr>
          <a:lstStyle/>
          <a:p>
            <a:pPr marL="342900" lvl="0" indent="-342900" algn="l" eaLnBrk="0" hangingPunct="0">
              <a:lnSpc>
                <a:spcPct val="140000"/>
              </a:lnSpc>
              <a:spcBef>
                <a:spcPct val="20000"/>
              </a:spcBef>
              <a:buFontTx/>
              <a:buChar char="•"/>
              <a:defRPr/>
            </a:pPr>
            <a:r>
              <a:rPr lang="en-GB" altLang="en-US" sz="2800" b="0" kern="0" dirty="0">
                <a:solidFill>
                  <a:schemeClr val="tx1"/>
                </a:solidFill>
                <a:latin typeface="+mn-lt"/>
                <a:ea typeface="Tahoma" panose="020B0604030504040204" pitchFamily="34" charset="0"/>
                <a:cs typeface="Tahoma" panose="020B0604030504040204" pitchFamily="34" charset="0"/>
              </a:rPr>
              <a:t>Self exclusion</a:t>
            </a:r>
          </a:p>
          <a:p>
            <a:pPr marL="342900" lvl="0" indent="-342900" algn="l" eaLnBrk="0" hangingPunct="0">
              <a:lnSpc>
                <a:spcPct val="140000"/>
              </a:lnSpc>
              <a:spcBef>
                <a:spcPct val="20000"/>
              </a:spcBef>
              <a:buFontTx/>
              <a:buChar char="•"/>
              <a:defRPr/>
            </a:pPr>
            <a:r>
              <a:rPr lang="en-GB" altLang="en-US" sz="2800" b="0" kern="0" dirty="0">
                <a:solidFill>
                  <a:schemeClr val="tx1"/>
                </a:solidFill>
                <a:latin typeface="+mn-lt"/>
                <a:ea typeface="Tahoma" panose="020B0604030504040204" pitchFamily="34" charset="0"/>
                <a:cs typeface="Tahoma" panose="020B0604030504040204" pitchFamily="34" charset="0"/>
              </a:rPr>
              <a:t>Fear of attending court</a:t>
            </a:r>
          </a:p>
          <a:p>
            <a:pPr marL="342900" lvl="0" indent="-342900" algn="l" eaLnBrk="0" hangingPunct="0">
              <a:lnSpc>
                <a:spcPct val="140000"/>
              </a:lnSpc>
              <a:spcBef>
                <a:spcPct val="20000"/>
              </a:spcBef>
              <a:buFontTx/>
              <a:buChar char="•"/>
              <a:defRPr/>
            </a:pPr>
            <a:r>
              <a:rPr lang="en-GB" altLang="en-US" sz="2800" b="0" kern="0" dirty="0">
                <a:solidFill>
                  <a:schemeClr val="tx1"/>
                </a:solidFill>
                <a:latin typeface="+mn-lt"/>
                <a:ea typeface="Tahoma" panose="020B0604030504040204" pitchFamily="34" charset="0"/>
                <a:cs typeface="Tahoma" panose="020B0604030504040204" pitchFamily="34" charset="0"/>
              </a:rPr>
              <a:t>Lack of faith in the police/other responsible authorities;</a:t>
            </a:r>
          </a:p>
          <a:p>
            <a:pPr lvl="0" algn="l" eaLnBrk="0" hangingPunct="0">
              <a:lnSpc>
                <a:spcPct val="140000"/>
              </a:lnSpc>
              <a:spcBef>
                <a:spcPct val="20000"/>
              </a:spcBef>
              <a:defRPr/>
            </a:pPr>
            <a:r>
              <a:rPr lang="en-GB" altLang="en-US" sz="2800" kern="0" dirty="0">
                <a:solidFill>
                  <a:schemeClr val="tx1"/>
                </a:solidFill>
                <a:latin typeface="+mn-lt"/>
                <a:ea typeface="Tahoma" panose="020B0604030504040204" pitchFamily="34" charset="0"/>
                <a:cs typeface="Tahoma" panose="020B0604030504040204" pitchFamily="34" charset="0"/>
              </a:rPr>
              <a:t>Or possibly much worse…</a:t>
            </a:r>
          </a:p>
        </p:txBody>
      </p:sp>
    </p:spTree>
    <p:extLst>
      <p:ext uri="{BB962C8B-B14F-4D97-AF65-F5344CB8AC3E}">
        <p14:creationId xmlns:p14="http://schemas.microsoft.com/office/powerpoint/2010/main" val="4090502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fade">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animEffect transition="in" filter="fade">
                                      <p:cBhvr>
                                        <p:cTn id="4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611560" y="1772816"/>
            <a:ext cx="8045422"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‘An individual that has been the</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subject of 3 similar occurrences of Anti-Social</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behaviour within the last 3 months and the</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ASB Unit </a:t>
            </a:r>
            <a:r>
              <a:rPr lang="en-GB" altLang="en-US" b="0" kern="0" dirty="0">
                <a:solidFill>
                  <a:schemeClr val="tx1"/>
                </a:solidFill>
                <a:ea typeface="Tahoma" panose="020B0604030504040204" pitchFamily="34" charset="0"/>
                <a:cs typeface="Tahoma" panose="020B0604030504040204" pitchFamily="34" charset="0"/>
              </a:rPr>
              <a:t>is</a:t>
            </a: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 required to risk assess the victim’</a:t>
            </a:r>
          </a:p>
          <a:p>
            <a:pPr marL="342900" marR="0" lvl="0" indent="-342900" algn="ctr" defTabSz="914400" rtl="0" eaLnBrk="0" fontAlgn="base" latinLnBrk="0" hangingPunct="0">
              <a:lnSpc>
                <a:spcPct val="140000"/>
              </a:lnSpc>
              <a:spcBef>
                <a:spcPct val="20000"/>
              </a:spcBef>
              <a:spcAft>
                <a:spcPct val="0"/>
              </a:spcAft>
              <a:buClrTx/>
              <a:buSzTx/>
              <a:buFontTx/>
              <a:buNone/>
              <a:tabLst/>
              <a:defRPr/>
            </a:pPr>
            <a:endParaRPr kumimoji="0" lang="en-GB" altLang="en-US" b="0" i="1" u="none" strike="noStrike" kern="0" cap="none" spc="0" normalizeH="0" baseline="0" noProof="0" dirty="0">
              <a:ln>
                <a:noFill/>
              </a:ln>
              <a:solidFill>
                <a:srgbClr val="333399"/>
              </a:solidFill>
              <a:effectLst/>
              <a:uLnTx/>
              <a:uFillTx/>
              <a:latin typeface="Verdana"/>
            </a:endParaRPr>
          </a:p>
        </p:txBody>
      </p:sp>
      <p:sp>
        <p:nvSpPr>
          <p:cNvPr id="5" name="TextBox 4"/>
          <p:cNvSpPr txBox="1"/>
          <p:nvPr/>
        </p:nvSpPr>
        <p:spPr>
          <a:xfrm>
            <a:off x="539552" y="620688"/>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Repeat Victim</a:t>
            </a:r>
          </a:p>
        </p:txBody>
      </p:sp>
    </p:spTree>
    <p:extLst>
      <p:ext uri="{BB962C8B-B14F-4D97-AF65-F5344CB8AC3E}">
        <p14:creationId xmlns:p14="http://schemas.microsoft.com/office/powerpoint/2010/main" val="303885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961863" y="1844824"/>
            <a:ext cx="7200800" cy="4032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‘An individual that has been subject to an</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ASB Risk Assessment, and who has been</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recorded as medium or high risk for which</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there is a Vulnerable Victim Action Plan</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(VVAP) in place.’</a:t>
            </a:r>
          </a:p>
        </p:txBody>
      </p:sp>
      <p:sp>
        <p:nvSpPr>
          <p:cNvPr id="5" name="TextBox 4"/>
          <p:cNvSpPr txBox="1"/>
          <p:nvPr/>
        </p:nvSpPr>
        <p:spPr>
          <a:xfrm>
            <a:off x="539552" y="692696"/>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Vulnerable Victim</a:t>
            </a:r>
          </a:p>
        </p:txBody>
      </p:sp>
    </p:spTree>
    <p:extLst>
      <p:ext uri="{BB962C8B-B14F-4D97-AF65-F5344CB8AC3E}">
        <p14:creationId xmlns:p14="http://schemas.microsoft.com/office/powerpoint/2010/main" val="489851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4" descr="checklist-image"/>
          <p:cNvPicPr>
            <a:picLocks noChangeAspect="1" noChangeArrowheads="1"/>
          </p:cNvPicPr>
          <p:nvPr/>
        </p:nvPicPr>
        <p:blipFill>
          <a:blip r:embed="rId3">
            <a:duotone>
              <a:srgbClr val="E7E6E6">
                <a:shade val="45000"/>
                <a:satMod val="135000"/>
              </a:srgbClr>
              <a:prstClr val="white"/>
            </a:duotone>
            <a:extLst>
              <a:ext uri="{28A0092B-C50C-407E-A947-70E740481C1C}">
                <a14:useLocalDpi xmlns:a14="http://schemas.microsoft.com/office/drawing/2010/main" val="0"/>
              </a:ext>
            </a:extLst>
          </a:blip>
          <a:srcRect/>
          <a:stretch>
            <a:fillRect/>
          </a:stretch>
        </p:blipFill>
        <p:spPr bwMode="auto">
          <a:xfrm>
            <a:off x="899592" y="1818172"/>
            <a:ext cx="7416824" cy="3611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3"/>
          <p:cNvSpPr txBox="1">
            <a:spLocks noChangeArrowheads="1"/>
          </p:cNvSpPr>
          <p:nvPr/>
        </p:nvSpPr>
        <p:spPr>
          <a:xfrm>
            <a:off x="920100" y="2204864"/>
            <a:ext cx="7416824" cy="3612577"/>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385763" marR="0" lvl="0" indent="-385763" algn="l" defTabSz="685800" rtl="0" eaLnBrk="1" fontAlgn="auto" latinLnBrk="0" hangingPunct="1">
              <a:lnSpc>
                <a:spcPct val="90000"/>
              </a:lnSpc>
              <a:spcBef>
                <a:spcPts val="750"/>
              </a:spcBef>
              <a:spcAft>
                <a:spcPts val="0"/>
              </a:spcAft>
              <a:buClrTx/>
              <a:buSzTx/>
              <a:buFont typeface="+mj-lt"/>
              <a:buAutoNum type="arabicPeriod"/>
              <a:tabLst/>
              <a:defRPr/>
            </a:pPr>
            <a:r>
              <a:rPr kumimoji="0" lang="en-GB" altLang="en-US" sz="2800" b="0" i="0" u="none" strike="noStrike" kern="1200" cap="none" spc="0" normalizeH="0" baseline="0" noProof="0" dirty="0">
                <a:ln>
                  <a:noFill/>
                </a:ln>
                <a:solidFill>
                  <a:sysClr val="windowText" lastClr="000000"/>
                </a:solidFill>
                <a:effectLst/>
                <a:uLnTx/>
                <a:uFillTx/>
                <a:ea typeface="Tahoma" panose="020B0604030504040204" pitchFamily="34" charset="0"/>
                <a:cs typeface="Tahoma" panose="020B0604030504040204" pitchFamily="34" charset="0"/>
              </a:rPr>
              <a:t>Have you reported this problem before?</a:t>
            </a:r>
          </a:p>
          <a:p>
            <a:pPr marL="385763" marR="0" lvl="0" indent="-385763" algn="l" defTabSz="685800" rtl="0" eaLnBrk="1" fontAlgn="auto" latinLnBrk="0" hangingPunct="1">
              <a:lnSpc>
                <a:spcPct val="90000"/>
              </a:lnSpc>
              <a:spcBef>
                <a:spcPts val="750"/>
              </a:spcBef>
              <a:spcAft>
                <a:spcPts val="0"/>
              </a:spcAft>
              <a:buClrTx/>
              <a:buSzTx/>
              <a:buFont typeface="+mj-lt"/>
              <a:buAutoNum type="arabicPeriod"/>
              <a:tabLst/>
              <a:defRPr/>
            </a:pPr>
            <a:endParaRPr kumimoji="0" lang="en-GB" altLang="en-US" sz="2800" b="0" i="0" u="none" strike="noStrike" kern="1200" cap="none" spc="0" normalizeH="0" baseline="0" noProof="0" dirty="0">
              <a:ln>
                <a:noFill/>
              </a:ln>
              <a:solidFill>
                <a:sysClr val="windowText" lastClr="000000"/>
              </a:solidFill>
              <a:effectLst/>
              <a:uLnTx/>
              <a:uFillTx/>
              <a:ea typeface="Tahoma" panose="020B0604030504040204" pitchFamily="34" charset="0"/>
              <a:cs typeface="Tahoma" panose="020B0604030504040204" pitchFamily="34" charset="0"/>
            </a:endParaRPr>
          </a:p>
          <a:p>
            <a:pPr marL="385763" marR="0" lvl="0" indent="-385763" algn="l" defTabSz="685800" rtl="0" eaLnBrk="1" fontAlgn="auto" latinLnBrk="0" hangingPunct="1">
              <a:lnSpc>
                <a:spcPct val="90000"/>
              </a:lnSpc>
              <a:spcBef>
                <a:spcPts val="750"/>
              </a:spcBef>
              <a:spcAft>
                <a:spcPts val="0"/>
              </a:spcAft>
              <a:buClrTx/>
              <a:buSzTx/>
              <a:buFont typeface="+mj-lt"/>
              <a:buAutoNum type="arabicPeriod"/>
              <a:tabLst/>
              <a:defRPr/>
            </a:pPr>
            <a:r>
              <a:rPr kumimoji="0" lang="en-GB" altLang="en-US" sz="2800" b="0" i="0" u="none" strike="noStrike" kern="1200" cap="none" spc="0" normalizeH="0" baseline="0" noProof="0" dirty="0">
                <a:ln>
                  <a:noFill/>
                </a:ln>
                <a:solidFill>
                  <a:sysClr val="windowText" lastClr="000000"/>
                </a:solidFill>
                <a:effectLst/>
                <a:uLnTx/>
                <a:uFillTx/>
                <a:ea typeface="Tahoma" panose="020B0604030504040204" pitchFamily="34" charset="0"/>
                <a:cs typeface="Tahoma" panose="020B0604030504040204" pitchFamily="34" charset="0"/>
              </a:rPr>
              <a:t>Why do you think this is happening to you or your family or others?</a:t>
            </a:r>
          </a:p>
          <a:p>
            <a:pPr marL="385763" marR="0" lvl="0" indent="-385763" algn="l" defTabSz="685800" rtl="0" eaLnBrk="1" fontAlgn="auto" latinLnBrk="0" hangingPunct="1">
              <a:lnSpc>
                <a:spcPct val="90000"/>
              </a:lnSpc>
              <a:spcBef>
                <a:spcPts val="750"/>
              </a:spcBef>
              <a:spcAft>
                <a:spcPts val="0"/>
              </a:spcAft>
              <a:buClrTx/>
              <a:buSzTx/>
              <a:buFont typeface="+mj-lt"/>
              <a:buAutoNum type="arabicPeriod"/>
              <a:tabLst/>
              <a:defRPr/>
            </a:pPr>
            <a:endParaRPr kumimoji="0" lang="en-GB" altLang="en-US" sz="2800" b="0" i="0" u="none" strike="noStrike" kern="1200" cap="none" spc="0" normalizeH="0" baseline="0" noProof="0" dirty="0">
              <a:ln>
                <a:noFill/>
              </a:ln>
              <a:solidFill>
                <a:sysClr val="windowText" lastClr="000000"/>
              </a:solidFill>
              <a:effectLst/>
              <a:uLnTx/>
              <a:uFillTx/>
              <a:ea typeface="Tahoma" panose="020B0604030504040204" pitchFamily="34" charset="0"/>
              <a:cs typeface="Tahoma" panose="020B0604030504040204" pitchFamily="34" charset="0"/>
            </a:endParaRPr>
          </a:p>
          <a:p>
            <a:pPr marL="385763" marR="0" lvl="0" indent="-385763" algn="just" defTabSz="685800" rtl="0" eaLnBrk="1" fontAlgn="auto" latinLnBrk="0" hangingPunct="1">
              <a:lnSpc>
                <a:spcPct val="90000"/>
              </a:lnSpc>
              <a:spcBef>
                <a:spcPts val="750"/>
              </a:spcBef>
              <a:spcAft>
                <a:spcPts val="0"/>
              </a:spcAft>
              <a:buClrTx/>
              <a:buSzTx/>
              <a:buFont typeface="+mj-lt"/>
              <a:buAutoNum type="arabicPeriod"/>
              <a:tabLst/>
              <a:defRPr/>
            </a:pPr>
            <a:r>
              <a:rPr kumimoji="0" lang="en-GB" altLang="en-US" sz="2800" b="0" i="0" u="none" strike="noStrike" kern="1200" cap="none" spc="0" normalizeH="0" baseline="0" noProof="0" dirty="0">
                <a:ln>
                  <a:noFill/>
                </a:ln>
                <a:solidFill>
                  <a:sysClr val="windowText" lastClr="000000"/>
                </a:solidFill>
                <a:effectLst/>
                <a:uLnTx/>
                <a:uFillTx/>
                <a:ea typeface="Tahoma" panose="020B0604030504040204" pitchFamily="34" charset="0"/>
                <a:cs typeface="Tahoma" panose="020B0604030504040204" pitchFamily="34" charset="0"/>
              </a:rPr>
              <a:t>How is this affecting you</a:t>
            </a:r>
            <a:r>
              <a:rPr kumimoji="0" lang="en-GB" altLang="en-US" sz="2800" b="0" i="0" u="none" strike="noStrike" kern="1200" cap="none" spc="0" normalizeH="0" noProof="0" dirty="0">
                <a:ln>
                  <a:noFill/>
                </a:ln>
                <a:solidFill>
                  <a:sysClr val="windowText" lastClr="000000"/>
                </a:solidFill>
                <a:effectLst/>
                <a:uLnTx/>
                <a:uFillTx/>
                <a:ea typeface="Tahoma" panose="020B0604030504040204" pitchFamily="34" charset="0"/>
                <a:cs typeface="Tahoma" panose="020B0604030504040204" pitchFamily="34" charset="0"/>
              </a:rPr>
              <a:t> </a:t>
            </a:r>
            <a:r>
              <a:rPr kumimoji="0" lang="en-GB" altLang="en-US" sz="2800" b="0" i="0" u="none" strike="noStrike" kern="1200" cap="none" spc="0" normalizeH="0" baseline="0" noProof="0" dirty="0">
                <a:ln>
                  <a:noFill/>
                </a:ln>
                <a:solidFill>
                  <a:sysClr val="windowText" lastClr="000000"/>
                </a:solidFill>
                <a:effectLst/>
                <a:uLnTx/>
                <a:uFillTx/>
                <a:ea typeface="Tahoma" panose="020B0604030504040204" pitchFamily="34" charset="0"/>
                <a:cs typeface="Tahoma" panose="020B0604030504040204" pitchFamily="34" charset="0"/>
              </a:rPr>
              <a:t>/ your family / others?</a:t>
            </a:r>
          </a:p>
          <a:p>
            <a:pPr marL="457200" marR="0" lvl="0" indent="-45720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sysClr val="windowText" lastClr="000000"/>
              </a:solidFill>
              <a:effectLst/>
              <a:uLnTx/>
              <a:uFillTx/>
              <a:latin typeface="Calibri" panose="020F0502020204030204"/>
            </a:endParaRPr>
          </a:p>
        </p:txBody>
      </p:sp>
      <p:sp>
        <p:nvSpPr>
          <p:cNvPr id="5" name="TextBox 4"/>
          <p:cNvSpPr txBox="1"/>
          <p:nvPr/>
        </p:nvSpPr>
        <p:spPr>
          <a:xfrm>
            <a:off x="585293" y="692696"/>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Three Vital Questions….</a:t>
            </a:r>
          </a:p>
        </p:txBody>
      </p:sp>
    </p:spTree>
    <p:extLst>
      <p:ext uri="{BB962C8B-B14F-4D97-AF65-F5344CB8AC3E}">
        <p14:creationId xmlns:p14="http://schemas.microsoft.com/office/powerpoint/2010/main" val="1904068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gLiberty" descr="Operation 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764704"/>
            <a:ext cx="7014902" cy="438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8030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1484421"/>
            <a:ext cx="2880320" cy="381678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97846" y="1484421"/>
            <a:ext cx="2880320" cy="3816787"/>
          </a:xfrm>
          <a:prstGeom prst="rect">
            <a:avLst/>
          </a:prstGeom>
        </p:spPr>
      </p:pic>
      <p:sp>
        <p:nvSpPr>
          <p:cNvPr id="6" name="TextBox 5"/>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Fiona Pilkington Case Study  2009</a:t>
            </a:r>
          </a:p>
        </p:txBody>
      </p:sp>
      <p:pic>
        <p:nvPicPr>
          <p:cNvPr id="9" name="Picture 8">
            <a:hlinkClick r:id="rId5"/>
          </p:cNvPr>
          <p:cNvPicPr>
            <a:picLocks noChangeAspect="1"/>
          </p:cNvPicPr>
          <p:nvPr/>
        </p:nvPicPr>
        <p:blipFill rotWithShape="1">
          <a:blip r:embed="rId6"/>
          <a:srcRect l="14190" t="8961" r="13527" b="7880"/>
          <a:stretch/>
        </p:blipFill>
        <p:spPr>
          <a:xfrm>
            <a:off x="7812360" y="4437112"/>
            <a:ext cx="936104" cy="661284"/>
          </a:xfrm>
          <a:prstGeom prst="rect">
            <a:avLst/>
          </a:prstGeom>
        </p:spPr>
      </p:pic>
    </p:spTree>
    <p:extLst>
      <p:ext uri="{BB962C8B-B14F-4D97-AF65-F5344CB8AC3E}">
        <p14:creationId xmlns:p14="http://schemas.microsoft.com/office/powerpoint/2010/main" val="4282655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a:off x="755576" y="620688"/>
            <a:ext cx="7527237" cy="5040560"/>
          </a:xfrm>
          <a:prstGeom prst="rect">
            <a:avLst/>
          </a:prstGeom>
          <a:effectLst>
            <a:softEdge rad="317500"/>
          </a:effectLst>
        </p:spPr>
      </p:pic>
      <p:sp>
        <p:nvSpPr>
          <p:cNvPr id="4" name="TextBox 3"/>
          <p:cNvSpPr txBox="1"/>
          <p:nvPr/>
        </p:nvSpPr>
        <p:spPr>
          <a:xfrm>
            <a:off x="1838342" y="2540803"/>
            <a:ext cx="5361704"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Dealing with                                                      Anti-social Behaviour</a:t>
            </a:r>
          </a:p>
        </p:txBody>
      </p:sp>
    </p:spTree>
    <p:extLst>
      <p:ext uri="{BB962C8B-B14F-4D97-AF65-F5344CB8AC3E}">
        <p14:creationId xmlns:p14="http://schemas.microsoft.com/office/powerpoint/2010/main" val="13459410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lum bright="70000" contrast="-70000"/>
          </a:blip>
          <a:stretch>
            <a:fillRect/>
          </a:stretch>
        </p:blipFill>
        <p:spPr>
          <a:xfrm>
            <a:off x="1052127" y="719042"/>
            <a:ext cx="7020272" cy="5265204"/>
          </a:xfrm>
          <a:prstGeom prst="rect">
            <a:avLst/>
          </a:prstGeom>
          <a:effectLst>
            <a:softEdge rad="317500"/>
          </a:effectLst>
        </p:spPr>
      </p:pic>
      <p:sp>
        <p:nvSpPr>
          <p:cNvPr id="3" name="Content Placeholder 2"/>
          <p:cNvSpPr txBox="1">
            <a:spLocks/>
          </p:cNvSpPr>
          <p:nvPr/>
        </p:nvSpPr>
        <p:spPr bwMode="auto">
          <a:xfrm>
            <a:off x="832066" y="1578378"/>
            <a:ext cx="7776864" cy="3546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lgn="ctr">
              <a:buFontTx/>
              <a:buNone/>
              <a:defRPr/>
            </a:pPr>
            <a:endParaRPr lang="en-GB" b="1" kern="0" dirty="0">
              <a:latin typeface="Arial" panose="020B0604020202020204" pitchFamily="34" charset="0"/>
              <a:cs typeface="Arial" panose="020B0604020202020204" pitchFamily="34" charset="0"/>
            </a:endParaRPr>
          </a:p>
          <a:p>
            <a:pPr>
              <a:buFont typeface="Wingdings" panose="05000000000000000000" pitchFamily="2" charset="2"/>
              <a:buChar char="ü"/>
              <a:defRPr/>
            </a:pPr>
            <a:r>
              <a:rPr lang="en-GB" b="0" kern="0" dirty="0">
                <a:solidFill>
                  <a:schemeClr val="tx1"/>
                </a:solidFill>
                <a:latin typeface="Tahoma" panose="020B0604030504040204" pitchFamily="34" charset="0"/>
                <a:ea typeface="Tahoma" panose="020B0604030504040204" pitchFamily="34" charset="0"/>
                <a:cs typeface="Tahoma" panose="020B0604030504040204" pitchFamily="34" charset="0"/>
              </a:rPr>
              <a:t>Gives victims the ability to demand action, starting with a review of their case</a:t>
            </a:r>
          </a:p>
          <a:p>
            <a:pPr>
              <a:buFont typeface="Wingdings" panose="05000000000000000000" pitchFamily="2" charset="2"/>
              <a:buChar char="ü"/>
              <a:defRPr/>
            </a:pPr>
            <a:r>
              <a:rPr lang="en-GB" b="0" kern="0" dirty="0">
                <a:solidFill>
                  <a:schemeClr val="tx1"/>
                </a:solidFill>
                <a:latin typeface="Tahoma" panose="020B0604030504040204" pitchFamily="34" charset="0"/>
                <a:ea typeface="Tahoma" panose="020B0604030504040204" pitchFamily="34" charset="0"/>
                <a:cs typeface="Tahoma" panose="020B0604030504040204" pitchFamily="34" charset="0"/>
              </a:rPr>
              <a:t>Multi-agency problem solving approach</a:t>
            </a:r>
          </a:p>
          <a:p>
            <a:pPr>
              <a:buFont typeface="Wingdings" panose="05000000000000000000" pitchFamily="2" charset="2"/>
              <a:buChar char="ü"/>
              <a:defRPr/>
            </a:pPr>
            <a:r>
              <a:rPr lang="en-GB" b="0" kern="0" dirty="0">
                <a:solidFill>
                  <a:schemeClr val="tx1"/>
                </a:solidFill>
                <a:latin typeface="Tahoma" panose="020B0604030504040204" pitchFamily="34" charset="0"/>
                <a:ea typeface="Tahoma" panose="020B0604030504040204" pitchFamily="34" charset="0"/>
                <a:cs typeface="Tahoma" panose="020B0604030504040204" pitchFamily="34" charset="0"/>
              </a:rPr>
              <a:t>3 complaints in 6 months</a:t>
            </a:r>
          </a:p>
          <a:p>
            <a:pPr>
              <a:buFont typeface="Wingdings" panose="05000000000000000000" pitchFamily="2" charset="2"/>
              <a:buChar char="ü"/>
              <a:defRPr/>
            </a:pPr>
            <a:r>
              <a:rPr lang="en-GB" b="0" kern="0" dirty="0">
                <a:solidFill>
                  <a:schemeClr val="tx1"/>
                </a:solidFill>
                <a:latin typeface="Tahoma" panose="020B0604030504040204" pitchFamily="34" charset="0"/>
                <a:ea typeface="Tahoma" panose="020B0604030504040204" pitchFamily="34" charset="0"/>
                <a:cs typeface="Tahoma" panose="020B0604030504040204" pitchFamily="34" charset="0"/>
              </a:rPr>
              <a:t>Action plan agreed</a:t>
            </a:r>
          </a:p>
          <a:p>
            <a:pPr>
              <a:buFont typeface="Wingdings" panose="05000000000000000000" pitchFamily="2" charset="2"/>
              <a:buChar char="ü"/>
              <a:defRPr/>
            </a:pPr>
            <a:r>
              <a:rPr lang="en-GB" b="0" kern="0" dirty="0">
                <a:solidFill>
                  <a:schemeClr val="tx1"/>
                </a:solidFill>
                <a:latin typeface="Tahoma" panose="020B0604030504040204" pitchFamily="34" charset="0"/>
                <a:ea typeface="Tahoma" panose="020B0604030504040204" pitchFamily="34" charset="0"/>
                <a:cs typeface="Tahoma" panose="020B0604030504040204" pitchFamily="34" charset="0"/>
              </a:rPr>
              <a:t>A victim of ASB or another person acting on behalf of the victim can make the request</a:t>
            </a:r>
          </a:p>
        </p:txBody>
      </p:sp>
      <p:sp>
        <p:nvSpPr>
          <p:cNvPr id="5" name="TextBox 4"/>
          <p:cNvSpPr txBox="1"/>
          <p:nvPr/>
        </p:nvSpPr>
        <p:spPr>
          <a:xfrm>
            <a:off x="563508" y="62549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Community Trigger</a:t>
            </a:r>
          </a:p>
        </p:txBody>
      </p:sp>
    </p:spTree>
    <p:extLst>
      <p:ext uri="{BB962C8B-B14F-4D97-AF65-F5344CB8AC3E}">
        <p14:creationId xmlns:p14="http://schemas.microsoft.com/office/powerpoint/2010/main" val="2262110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lum bright="70000" contrast="-70000"/>
          </a:blip>
          <a:stretch>
            <a:fillRect/>
          </a:stretch>
        </p:blipFill>
        <p:spPr>
          <a:xfrm>
            <a:off x="1043608" y="404664"/>
            <a:ext cx="7092280" cy="5319210"/>
          </a:xfrm>
          <a:prstGeom prst="rect">
            <a:avLst/>
          </a:prstGeom>
          <a:effectLst>
            <a:softEdge rad="317500"/>
          </a:effectLst>
        </p:spPr>
      </p:pic>
      <p:sp>
        <p:nvSpPr>
          <p:cNvPr id="3" name="Content Placeholder 2"/>
          <p:cNvSpPr txBox="1">
            <a:spLocks/>
          </p:cNvSpPr>
          <p:nvPr/>
        </p:nvSpPr>
        <p:spPr bwMode="auto">
          <a:xfrm>
            <a:off x="611560" y="1372130"/>
            <a:ext cx="7848872" cy="41451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lgn="ctr">
              <a:buFontTx/>
              <a:buNone/>
              <a:defRPr/>
            </a:pPr>
            <a:endParaRPr lang="en-GB" sz="2800" b="1" u="sng" kern="0" dirty="0">
              <a:solidFill>
                <a:srgbClr val="FF0000"/>
              </a:solidFill>
              <a:cs typeface="Arial" panose="020B0604020202020204" pitchFamily="34" charset="0"/>
            </a:endParaRPr>
          </a:p>
          <a:p>
            <a:pPr>
              <a:buFont typeface="Wingdings" panose="05000000000000000000" pitchFamily="2" charset="2"/>
              <a:buChar char="ü"/>
              <a:defRPr/>
            </a:pPr>
            <a:r>
              <a:rPr lang="en-GB" sz="2800" b="0" kern="0" dirty="0">
                <a:solidFill>
                  <a:schemeClr val="tx1"/>
                </a:solidFill>
                <a:ea typeface="Tahoma" panose="020B0604030504040204" pitchFamily="34" charset="0"/>
                <a:cs typeface="Tahoma" panose="020B0604030504040204" pitchFamily="34" charset="0"/>
              </a:rPr>
              <a:t>A list of agreed community resolutions are agreed by the Chief Constable</a:t>
            </a:r>
          </a:p>
          <a:p>
            <a:pPr>
              <a:buFont typeface="Wingdings" panose="05000000000000000000" pitchFamily="2" charset="2"/>
              <a:buChar char="ü"/>
              <a:defRPr/>
            </a:pPr>
            <a:r>
              <a:rPr lang="en-GB" sz="2800" b="0" kern="0" dirty="0">
                <a:solidFill>
                  <a:schemeClr val="tx1"/>
                </a:solidFill>
                <a:ea typeface="Tahoma" panose="020B0604030504040204" pitchFamily="34" charset="0"/>
                <a:cs typeface="Tahoma" panose="020B0604030504040204" pitchFamily="34" charset="0"/>
              </a:rPr>
              <a:t>These are presented to the victim to ‘choose’ a remedy</a:t>
            </a:r>
          </a:p>
          <a:p>
            <a:pPr>
              <a:buFont typeface="Wingdings" panose="05000000000000000000" pitchFamily="2" charset="2"/>
              <a:buChar char="ü"/>
              <a:defRPr/>
            </a:pPr>
            <a:r>
              <a:rPr lang="en-GB" sz="2800" b="0" kern="0" dirty="0">
                <a:solidFill>
                  <a:schemeClr val="tx1"/>
                </a:solidFill>
                <a:ea typeface="Tahoma" panose="020B0604030504040204" pitchFamily="34" charset="0"/>
                <a:cs typeface="Tahoma" panose="020B0604030504040204" pitchFamily="34" charset="0"/>
              </a:rPr>
              <a:t>Gives victims of low level crime and ASB a say in the punishment of the perpetrator out of court</a:t>
            </a:r>
          </a:p>
        </p:txBody>
      </p:sp>
      <p:sp>
        <p:nvSpPr>
          <p:cNvPr id="5" name="TextBox 4"/>
          <p:cNvSpPr txBox="1"/>
          <p:nvPr/>
        </p:nvSpPr>
        <p:spPr>
          <a:xfrm>
            <a:off x="513285" y="74151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Community Remedy</a:t>
            </a:r>
            <a:endParaRPr lang="en-GB" sz="2800" b="1" dirty="0">
              <a:solidFill>
                <a:schemeClr val="bg1"/>
              </a:solidFill>
            </a:endParaRPr>
          </a:p>
        </p:txBody>
      </p:sp>
    </p:spTree>
    <p:extLst>
      <p:ext uri="{BB962C8B-B14F-4D97-AF65-F5344CB8AC3E}">
        <p14:creationId xmlns:p14="http://schemas.microsoft.com/office/powerpoint/2010/main" val="159680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6"/>
          <p:cNvSpPr>
            <a:spLocks noChangeArrowheads="1"/>
          </p:cNvSpPr>
          <p:nvPr/>
        </p:nvSpPr>
        <p:spPr bwMode="auto">
          <a:xfrm>
            <a:off x="899592" y="188511"/>
            <a:ext cx="7272808" cy="2110060"/>
          </a:xfrm>
          <a:prstGeom prst="rect">
            <a:avLst/>
          </a:prstGeom>
          <a:solidFill>
            <a:srgbClr val="B2B2B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srgbClr val="000000"/>
              </a:solidFill>
              <a:effectLst/>
              <a:uLnTx/>
              <a:uFillTx/>
              <a:latin typeface="Arial" panose="020B0604020202020204" pitchFamily="34" charset="0"/>
            </a:endParaRPr>
          </a:p>
        </p:txBody>
      </p:sp>
      <p:sp>
        <p:nvSpPr>
          <p:cNvPr id="3" name="Rectangle 15"/>
          <p:cNvSpPr>
            <a:spLocks noChangeArrowheads="1"/>
          </p:cNvSpPr>
          <p:nvPr/>
        </p:nvSpPr>
        <p:spPr bwMode="auto">
          <a:xfrm>
            <a:off x="899592" y="2298700"/>
            <a:ext cx="7272808" cy="2133600"/>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srgbClr val="000000"/>
              </a:solidFill>
              <a:effectLst/>
              <a:uLnTx/>
              <a:uFillTx/>
              <a:latin typeface="Arial" panose="020B0604020202020204" pitchFamily="34" charset="0"/>
            </a:endParaRPr>
          </a:p>
        </p:txBody>
      </p:sp>
      <p:sp>
        <p:nvSpPr>
          <p:cNvPr id="4" name="Rectangle 14"/>
          <p:cNvSpPr>
            <a:spLocks noChangeArrowheads="1"/>
          </p:cNvSpPr>
          <p:nvPr/>
        </p:nvSpPr>
        <p:spPr bwMode="auto">
          <a:xfrm>
            <a:off x="899592" y="4417292"/>
            <a:ext cx="7272808" cy="1603996"/>
          </a:xfrm>
          <a:prstGeom prst="rect">
            <a:avLst/>
          </a:prstGeom>
          <a:solidFill>
            <a:srgbClr val="DDDDDD"/>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srgbClr val="000000"/>
              </a:solidFill>
              <a:effectLst/>
              <a:uLnTx/>
              <a:uFillTx/>
              <a:latin typeface="Arial" panose="020B0604020202020204" pitchFamily="34" charset="0"/>
            </a:endParaRPr>
          </a:p>
        </p:txBody>
      </p:sp>
      <p:sp>
        <p:nvSpPr>
          <p:cNvPr id="5" name="Line 6"/>
          <p:cNvSpPr>
            <a:spLocks noChangeShapeType="1"/>
          </p:cNvSpPr>
          <p:nvPr/>
        </p:nvSpPr>
        <p:spPr bwMode="auto">
          <a:xfrm flipH="1" flipV="1">
            <a:off x="467544" y="188639"/>
            <a:ext cx="0" cy="5198023"/>
          </a:xfrm>
          <a:prstGeom prst="line">
            <a:avLst/>
          </a:prstGeom>
          <a:noFill/>
          <a:ln w="152400">
            <a:gradFill flip="none" rotWithShape="1">
              <a:gsLst>
                <a:gs pos="0">
                  <a:srgbClr val="FF0000"/>
                </a:gs>
                <a:gs pos="97000">
                  <a:srgbClr val="BBE0E3">
                    <a:lumMod val="45000"/>
                    <a:lumOff val="55000"/>
                  </a:srgbClr>
                </a:gs>
                <a:gs pos="100000">
                  <a:srgbClr val="BBE0E3">
                    <a:lumMod val="45000"/>
                    <a:lumOff val="55000"/>
                  </a:srgbClr>
                </a:gs>
                <a:gs pos="100000">
                  <a:srgbClr val="BBE0E3">
                    <a:lumMod val="30000"/>
                    <a:lumOff val="70000"/>
                  </a:srgbClr>
                </a:gs>
              </a:gsLst>
              <a:lin ang="16200000" scaled="1"/>
              <a:tileRect/>
            </a:gra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Verdana"/>
            </a:endParaRPr>
          </a:p>
        </p:txBody>
      </p:sp>
      <p:sp>
        <p:nvSpPr>
          <p:cNvPr id="6" name="AutoShape 12"/>
          <p:cNvSpPr>
            <a:spLocks noChangeArrowheads="1"/>
          </p:cNvSpPr>
          <p:nvPr/>
        </p:nvSpPr>
        <p:spPr bwMode="auto">
          <a:xfrm>
            <a:off x="1187624" y="523572"/>
            <a:ext cx="1368425" cy="863600"/>
          </a:xfrm>
          <a:prstGeom prst="roundRect">
            <a:avLst>
              <a:gd name="adj" fmla="val 16667"/>
            </a:avLst>
          </a:prstGeom>
          <a:solidFill>
            <a:srgbClr val="FFFFFF"/>
          </a:solidFill>
          <a:ln w="38100">
            <a:solidFill>
              <a:srgbClr val="00206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Issued by the Courts</a:t>
            </a:r>
          </a:p>
        </p:txBody>
      </p:sp>
      <p:sp>
        <p:nvSpPr>
          <p:cNvPr id="7" name="AutoShape 12"/>
          <p:cNvSpPr>
            <a:spLocks noChangeArrowheads="1"/>
          </p:cNvSpPr>
          <p:nvPr/>
        </p:nvSpPr>
        <p:spPr bwMode="auto">
          <a:xfrm>
            <a:off x="1208652" y="1799726"/>
            <a:ext cx="1368425" cy="1504950"/>
          </a:xfrm>
          <a:prstGeom prst="roundRect">
            <a:avLst>
              <a:gd name="adj" fmla="val 16667"/>
            </a:avLst>
          </a:prstGeom>
          <a:solidFill>
            <a:srgbClr val="FFFFFF"/>
          </a:solidFill>
          <a:ln w="38100">
            <a:solidFill>
              <a:srgbClr val="00206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Issued by the Police, Local Authority, Social Landlord</a:t>
            </a:r>
          </a:p>
        </p:txBody>
      </p:sp>
      <p:sp>
        <p:nvSpPr>
          <p:cNvPr id="8" name="AutoShape 12"/>
          <p:cNvSpPr>
            <a:spLocks noChangeArrowheads="1"/>
          </p:cNvSpPr>
          <p:nvPr/>
        </p:nvSpPr>
        <p:spPr bwMode="auto">
          <a:xfrm>
            <a:off x="1240402" y="3637455"/>
            <a:ext cx="1336675" cy="2209800"/>
          </a:xfrm>
          <a:prstGeom prst="roundRect">
            <a:avLst>
              <a:gd name="adj" fmla="val 16667"/>
            </a:avLst>
          </a:prstGeom>
          <a:solidFill>
            <a:srgbClr val="FFFFFF"/>
          </a:solidFill>
          <a:ln w="38100">
            <a:solidFill>
              <a:srgbClr val="00206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Issued by the Police, Local Authority, YOT,   Social Landlord, </a:t>
            </a:r>
            <a:r>
              <a:rPr kumimoji="0" lang="en-GB" altLang="en-US" sz="1400" b="0" i="0" u="none" strike="noStrike" kern="0" cap="none" spc="0" normalizeH="0" baseline="0" noProof="0" dirty="0" err="1">
                <a:ln>
                  <a:noFill/>
                </a:ln>
                <a:solidFill>
                  <a:srgbClr val="000000"/>
                </a:solidFill>
                <a:effectLst/>
                <a:uLnTx/>
                <a:uFillTx/>
                <a:latin typeface="Arial" panose="020B0604020202020204" pitchFamily="34" charset="0"/>
              </a:rPr>
              <a:t>N’hood</a:t>
            </a: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 Justice </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Panel</a:t>
            </a:r>
          </a:p>
        </p:txBody>
      </p:sp>
      <p:sp>
        <p:nvSpPr>
          <p:cNvPr id="9" name="AutoShape 12"/>
          <p:cNvSpPr>
            <a:spLocks noChangeArrowheads="1"/>
          </p:cNvSpPr>
          <p:nvPr/>
        </p:nvSpPr>
        <p:spPr bwMode="auto">
          <a:xfrm>
            <a:off x="2721930" y="203502"/>
            <a:ext cx="532332" cy="2036554"/>
          </a:xfrm>
          <a:prstGeom prst="roundRect">
            <a:avLst>
              <a:gd name="adj" fmla="val 16667"/>
            </a:avLst>
          </a:prstGeom>
          <a:noFill/>
          <a:ln w="38100">
            <a:noFill/>
            <a:round/>
            <a:headEnd/>
            <a:tailEnd/>
          </a:ln>
          <a:effectLst/>
        </p:spPr>
        <p:txBody>
          <a:bodyPr vert="vert27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FF0000"/>
                </a:solidFill>
                <a:effectLst/>
                <a:uLnTx/>
                <a:uFillTx/>
                <a:latin typeface="Arial" panose="020B0604020202020204" pitchFamily="34" charset="0"/>
              </a:rPr>
              <a:t>Enhanced</a:t>
            </a:r>
            <a:r>
              <a:rPr kumimoji="0" lang="en-GB" altLang="en-US" sz="2000" b="0" i="0" u="none" strike="noStrike" kern="0" cap="none" spc="0" normalizeH="0" noProof="0" dirty="0">
                <a:ln>
                  <a:noFill/>
                </a:ln>
                <a:solidFill>
                  <a:srgbClr val="FF0000"/>
                </a:solidFill>
                <a:effectLst/>
                <a:uLnTx/>
                <a:uFillTx/>
                <a:latin typeface="Arial" panose="020B0604020202020204" pitchFamily="34" charset="0"/>
              </a:rPr>
              <a:t> Powers</a:t>
            </a:r>
            <a:endParaRPr kumimoji="0" lang="en-GB" altLang="en-US" sz="2000" b="0" i="0" u="none" strike="noStrike" kern="0" cap="none" spc="0" normalizeH="0" baseline="0" noProof="0" dirty="0">
              <a:ln>
                <a:noFill/>
              </a:ln>
              <a:solidFill>
                <a:srgbClr val="FF0000"/>
              </a:solidFill>
              <a:effectLst/>
              <a:uLnTx/>
              <a:uFillTx/>
              <a:latin typeface="Arial" panose="020B0604020202020204" pitchFamily="34" charset="0"/>
            </a:endParaRPr>
          </a:p>
        </p:txBody>
      </p:sp>
      <p:sp>
        <p:nvSpPr>
          <p:cNvPr id="10" name="AutoShape 12"/>
          <p:cNvSpPr>
            <a:spLocks noChangeArrowheads="1"/>
          </p:cNvSpPr>
          <p:nvPr/>
        </p:nvSpPr>
        <p:spPr bwMode="auto">
          <a:xfrm>
            <a:off x="2742958" y="2060848"/>
            <a:ext cx="532332" cy="4311346"/>
          </a:xfrm>
          <a:prstGeom prst="roundRect">
            <a:avLst>
              <a:gd name="adj" fmla="val 16667"/>
            </a:avLst>
          </a:prstGeom>
          <a:noFill/>
          <a:ln w="38100">
            <a:noFill/>
            <a:round/>
            <a:headEnd/>
            <a:tailEnd/>
          </a:ln>
          <a:effectLst/>
        </p:spPr>
        <p:txBody>
          <a:bodyPr vert="vert27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FF5050"/>
                </a:solidFill>
                <a:effectLst/>
                <a:uLnTx/>
                <a:uFillTx/>
                <a:latin typeface="Arial" panose="020B0604020202020204" pitchFamily="34" charset="0"/>
              </a:rPr>
              <a:t>Supportive Interventions</a:t>
            </a:r>
          </a:p>
        </p:txBody>
      </p:sp>
      <p:sp>
        <p:nvSpPr>
          <p:cNvPr id="11" name="AutoShape 13"/>
          <p:cNvSpPr>
            <a:spLocks noChangeArrowheads="1"/>
          </p:cNvSpPr>
          <p:nvPr/>
        </p:nvSpPr>
        <p:spPr bwMode="auto">
          <a:xfrm>
            <a:off x="3721877" y="398214"/>
            <a:ext cx="1712912" cy="649287"/>
          </a:xfrm>
          <a:prstGeom prst="roundRect">
            <a:avLst>
              <a:gd name="adj" fmla="val 16667"/>
            </a:avLst>
          </a:prstGeom>
          <a:solidFill>
            <a:srgbClr val="FFFFFF"/>
          </a:solidFill>
          <a:ln w="3810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Criminal Behaviour Order </a:t>
            </a:r>
          </a:p>
        </p:txBody>
      </p:sp>
      <p:sp>
        <p:nvSpPr>
          <p:cNvPr id="12" name="AutoShape 11"/>
          <p:cNvSpPr>
            <a:spLocks noChangeArrowheads="1"/>
          </p:cNvSpPr>
          <p:nvPr/>
        </p:nvSpPr>
        <p:spPr bwMode="auto">
          <a:xfrm>
            <a:off x="3721877" y="1295564"/>
            <a:ext cx="1712912" cy="649287"/>
          </a:xfrm>
          <a:prstGeom prst="roundRect">
            <a:avLst>
              <a:gd name="adj" fmla="val 16667"/>
            </a:avLst>
          </a:prstGeom>
          <a:solidFill>
            <a:srgbClr val="FFFFFF"/>
          </a:solidFill>
          <a:ln w="3810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Crime Prevention Injunction </a:t>
            </a:r>
          </a:p>
        </p:txBody>
      </p:sp>
      <p:sp>
        <p:nvSpPr>
          <p:cNvPr id="13" name="AutoShape 12"/>
          <p:cNvSpPr>
            <a:spLocks noChangeArrowheads="1"/>
          </p:cNvSpPr>
          <p:nvPr/>
        </p:nvSpPr>
        <p:spPr bwMode="auto">
          <a:xfrm>
            <a:off x="3722945" y="2412809"/>
            <a:ext cx="2505240" cy="642937"/>
          </a:xfrm>
          <a:prstGeom prst="roundRect">
            <a:avLst>
              <a:gd name="adj" fmla="val 16667"/>
            </a:avLst>
          </a:prstGeom>
          <a:solidFill>
            <a:srgbClr val="FFFFFF"/>
          </a:solidFill>
          <a:ln w="38100">
            <a:solidFill>
              <a:srgbClr val="FFC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Community Protection Notice</a:t>
            </a:r>
          </a:p>
        </p:txBody>
      </p:sp>
      <p:sp>
        <p:nvSpPr>
          <p:cNvPr id="14" name="AutoShape 10"/>
          <p:cNvSpPr>
            <a:spLocks noChangeArrowheads="1"/>
          </p:cNvSpPr>
          <p:nvPr/>
        </p:nvSpPr>
        <p:spPr bwMode="auto">
          <a:xfrm>
            <a:off x="3707338" y="3286132"/>
            <a:ext cx="2520847" cy="872022"/>
          </a:xfrm>
          <a:prstGeom prst="roundRect">
            <a:avLst>
              <a:gd name="adj" fmla="val 16667"/>
            </a:avLst>
          </a:prstGeom>
          <a:solidFill>
            <a:srgbClr val="FFFFFF"/>
          </a:solidFill>
          <a:ln w="38100">
            <a:solidFill>
              <a:srgbClr val="FFC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Community Resolution </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(Rehabilitative or Restorative                     Out-of-court Disposals) </a:t>
            </a:r>
          </a:p>
        </p:txBody>
      </p:sp>
      <p:sp>
        <p:nvSpPr>
          <p:cNvPr id="15" name="AutoShape 9"/>
          <p:cNvSpPr>
            <a:spLocks noChangeArrowheads="1"/>
          </p:cNvSpPr>
          <p:nvPr/>
        </p:nvSpPr>
        <p:spPr bwMode="auto">
          <a:xfrm>
            <a:off x="3707337" y="4496299"/>
            <a:ext cx="2805087" cy="649287"/>
          </a:xfrm>
          <a:prstGeom prst="roundRect">
            <a:avLst>
              <a:gd name="adj" fmla="val 16667"/>
            </a:avLst>
          </a:prstGeom>
          <a:solidFill>
            <a:srgbClr val="FFFFFF"/>
          </a:solidFill>
          <a:ln w="38100">
            <a:solidFill>
              <a:srgbClr val="008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Warning Letters and ABCs </a:t>
            </a:r>
          </a:p>
        </p:txBody>
      </p:sp>
      <p:sp>
        <p:nvSpPr>
          <p:cNvPr id="16" name="AutoShape 8"/>
          <p:cNvSpPr>
            <a:spLocks noChangeArrowheads="1"/>
          </p:cNvSpPr>
          <p:nvPr/>
        </p:nvSpPr>
        <p:spPr bwMode="auto">
          <a:xfrm>
            <a:off x="3707338" y="5295454"/>
            <a:ext cx="2820694" cy="649287"/>
          </a:xfrm>
          <a:prstGeom prst="roundRect">
            <a:avLst>
              <a:gd name="adj" fmla="val 16667"/>
            </a:avLst>
          </a:prstGeom>
          <a:solidFill>
            <a:srgbClr val="FFFFFF"/>
          </a:solidFill>
          <a:ln w="38100">
            <a:solidFill>
              <a:srgbClr val="008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Early and Informal Interventions</a:t>
            </a:r>
          </a:p>
        </p:txBody>
      </p:sp>
      <p:sp>
        <p:nvSpPr>
          <p:cNvPr id="17" name="AutoShape 20"/>
          <p:cNvSpPr>
            <a:spLocks noChangeArrowheads="1"/>
          </p:cNvSpPr>
          <p:nvPr/>
        </p:nvSpPr>
        <p:spPr bwMode="auto">
          <a:xfrm>
            <a:off x="7131420" y="307672"/>
            <a:ext cx="1782086" cy="647700"/>
          </a:xfrm>
          <a:prstGeom prst="wedgeRectCallout">
            <a:avLst>
              <a:gd name="adj1" fmla="val -143315"/>
              <a:gd name="adj2" fmla="val -20097"/>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on conviction for drug dealing, harassment</a:t>
            </a:r>
          </a:p>
        </p:txBody>
      </p:sp>
      <p:sp>
        <p:nvSpPr>
          <p:cNvPr id="18" name="AutoShape 21"/>
          <p:cNvSpPr>
            <a:spLocks noChangeArrowheads="1"/>
          </p:cNvSpPr>
          <p:nvPr/>
        </p:nvSpPr>
        <p:spPr bwMode="auto">
          <a:xfrm>
            <a:off x="7131419" y="1132795"/>
            <a:ext cx="1782087" cy="812056"/>
          </a:xfrm>
          <a:prstGeom prst="wedgeRectCallout">
            <a:avLst>
              <a:gd name="adj1" fmla="val -120565"/>
              <a:gd name="adj2" fmla="val -22796"/>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neighbour disputes involving threatening behaviour</a:t>
            </a:r>
          </a:p>
        </p:txBody>
      </p:sp>
      <p:sp>
        <p:nvSpPr>
          <p:cNvPr id="19" name="AutoShape 22"/>
          <p:cNvSpPr>
            <a:spLocks noChangeArrowheads="1"/>
          </p:cNvSpPr>
          <p:nvPr/>
        </p:nvSpPr>
        <p:spPr bwMode="auto">
          <a:xfrm>
            <a:off x="7201789" y="2141269"/>
            <a:ext cx="1706563" cy="885825"/>
          </a:xfrm>
          <a:prstGeom prst="wedgeRectCallout">
            <a:avLst>
              <a:gd name="adj1" fmla="val -98486"/>
              <a:gd name="adj2" fmla="val -18079"/>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litter, graffiti, noise, crack house, street drinking, dangerous dogs</a:t>
            </a:r>
          </a:p>
        </p:txBody>
      </p:sp>
      <p:sp>
        <p:nvSpPr>
          <p:cNvPr id="20" name="AutoShape 23"/>
          <p:cNvSpPr>
            <a:spLocks noChangeArrowheads="1"/>
          </p:cNvSpPr>
          <p:nvPr/>
        </p:nvSpPr>
        <p:spPr bwMode="auto">
          <a:xfrm>
            <a:off x="7201789" y="3155908"/>
            <a:ext cx="1688635" cy="885825"/>
          </a:xfrm>
          <a:prstGeom prst="wedgeRectCallout">
            <a:avLst>
              <a:gd name="adj1" fmla="val -94823"/>
              <a:gd name="adj2" fmla="val -18343"/>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cautioned for first offence, such as drunk and disorderly or minor damage</a:t>
            </a:r>
          </a:p>
        </p:txBody>
      </p:sp>
      <p:sp>
        <p:nvSpPr>
          <p:cNvPr id="21" name="AutoShape 24"/>
          <p:cNvSpPr>
            <a:spLocks noChangeArrowheads="1"/>
          </p:cNvSpPr>
          <p:nvPr/>
        </p:nvSpPr>
        <p:spPr bwMode="auto">
          <a:xfrm>
            <a:off x="7286356" y="4182740"/>
            <a:ext cx="1635352" cy="693325"/>
          </a:xfrm>
          <a:prstGeom prst="wedgeRectCallout">
            <a:avLst>
              <a:gd name="adj1" fmla="val -91431"/>
              <a:gd name="adj2" fmla="val 23264"/>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persistent nuisance, shouting, swearing </a:t>
            </a:r>
          </a:p>
        </p:txBody>
      </p:sp>
      <p:sp>
        <p:nvSpPr>
          <p:cNvPr id="22" name="AutoShape 25"/>
          <p:cNvSpPr>
            <a:spLocks noChangeArrowheads="1"/>
          </p:cNvSpPr>
          <p:nvPr/>
        </p:nvSpPr>
        <p:spPr bwMode="auto">
          <a:xfrm>
            <a:off x="6912359" y="5003036"/>
            <a:ext cx="1260041" cy="985646"/>
          </a:xfrm>
          <a:prstGeom prst="wedgeRectCallout">
            <a:avLst>
              <a:gd name="adj1" fmla="val -74888"/>
              <a:gd name="adj2" fmla="val -8483"/>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one off incident (e.g. breaking a window), guilt admitted</a:t>
            </a:r>
          </a:p>
        </p:txBody>
      </p:sp>
    </p:spTree>
    <p:extLst>
      <p:ext uri="{BB962C8B-B14F-4D97-AF65-F5344CB8AC3E}">
        <p14:creationId xmlns:p14="http://schemas.microsoft.com/office/powerpoint/2010/main" val="1117341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fade">
                                      <p:cBhvr>
                                        <p:cTn id="52" dur="500"/>
                                        <p:tgtEl>
                                          <p:spTgt spid="1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7"/>
                                        </p:tgtEl>
                                        <p:attrNameLst>
                                          <p:attrName>style.visibility</p:attrName>
                                        </p:attrNameLst>
                                      </p:cBhvr>
                                      <p:to>
                                        <p:strVal val="visible"/>
                                      </p:to>
                                    </p:set>
                                    <p:animEffect transition="in" filter="fade">
                                      <p:cBhvr>
                                        <p:cTn id="6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539552" y="1340768"/>
            <a:ext cx="5112568" cy="4401205"/>
          </a:xfrm>
          <a:prstGeom prst="rect">
            <a:avLst/>
          </a:prstGeom>
          <a:noFill/>
        </p:spPr>
        <p:txBody>
          <a:bodyPr wrap="square" rtlCol="0">
            <a:spAutoFit/>
          </a:bodyPr>
          <a:lstStyle/>
          <a:p>
            <a:pPr marL="457200" indent="-457200" algn="l">
              <a:buFont typeface="Arial" panose="020B0604020202020204" pitchFamily="34" charset="0"/>
              <a:buChar char="•"/>
              <a:defRPr/>
            </a:pPr>
            <a:r>
              <a:rPr lang="en-GB" sz="2800" b="0" dirty="0">
                <a:solidFill>
                  <a:srgbClr val="000000"/>
                </a:solidFill>
                <a:latin typeface="+mn-lt"/>
                <a:ea typeface="Tahoma" panose="020B0604030504040204" pitchFamily="34" charset="0"/>
                <a:cs typeface="Tahoma" panose="020B0604030504040204" pitchFamily="34" charset="0"/>
              </a:rPr>
              <a:t>Police Officer/PCSO (designated power) - Section 35</a:t>
            </a:r>
          </a:p>
          <a:p>
            <a:pPr marL="457200" indent="-457200" algn="l">
              <a:buFont typeface="Arial" panose="020B0604020202020204" pitchFamily="34" charset="0"/>
              <a:buChar char="•"/>
              <a:defRPr/>
            </a:pPr>
            <a:r>
              <a:rPr lang="en-GB" sz="2800" b="0" dirty="0">
                <a:solidFill>
                  <a:srgbClr val="000000"/>
                </a:solidFill>
                <a:latin typeface="+mn-lt"/>
                <a:ea typeface="Tahoma" panose="020B0604030504040204" pitchFamily="34" charset="0"/>
                <a:cs typeface="Tahoma" panose="020B0604030504040204" pitchFamily="34" charset="0"/>
              </a:rPr>
              <a:t>Requires a person committing or likely to commit anti-social behaviour, crime or disorder to leave an area for up to 48 hrs</a:t>
            </a:r>
          </a:p>
          <a:p>
            <a:pPr marL="457200" indent="-457200" algn="l">
              <a:buFont typeface="Arial" panose="020B0604020202020204" pitchFamily="34" charset="0"/>
              <a:buChar char="•"/>
              <a:defRPr/>
            </a:pPr>
            <a:r>
              <a:rPr lang="en-GB" sz="2800" b="0" dirty="0">
                <a:solidFill>
                  <a:srgbClr val="000000"/>
                </a:solidFill>
                <a:latin typeface="+mn-lt"/>
                <a:ea typeface="Tahoma" panose="020B0604030504040204" pitchFamily="34" charset="0"/>
                <a:cs typeface="Tahoma" panose="020B0604030504040204" pitchFamily="34" charset="0"/>
              </a:rPr>
              <a:t>Power to confiscate any item related to ASB</a:t>
            </a:r>
          </a:p>
          <a:p>
            <a:pPr marL="457200" indent="-457200" algn="l">
              <a:buFont typeface="Arial" panose="020B0604020202020204" pitchFamily="34" charset="0"/>
              <a:buChar char="•"/>
              <a:defRPr/>
            </a:pPr>
            <a:r>
              <a:rPr lang="en-GB" sz="2800" b="0" dirty="0">
                <a:solidFill>
                  <a:srgbClr val="000000"/>
                </a:solidFill>
                <a:latin typeface="+mn-lt"/>
                <a:ea typeface="Tahoma" panose="020B0604030504040204" pitchFamily="34" charset="0"/>
                <a:cs typeface="Tahoma" panose="020B0604030504040204" pitchFamily="34" charset="0"/>
              </a:rPr>
              <a:t>Breach is a criminal offence</a:t>
            </a:r>
          </a:p>
        </p:txBody>
      </p:sp>
      <p:sp>
        <p:nvSpPr>
          <p:cNvPr id="4" name="TextBox 3"/>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Dispersal Power</a:t>
            </a:r>
          </a:p>
        </p:txBody>
      </p:sp>
      <p:pic>
        <p:nvPicPr>
          <p:cNvPr id="5" name="Picture 4"/>
          <p:cNvPicPr>
            <a:picLocks noChangeAspect="1"/>
          </p:cNvPicPr>
          <p:nvPr/>
        </p:nvPicPr>
        <p:blipFill>
          <a:blip r:embed="rId3"/>
          <a:stretch>
            <a:fillRect/>
          </a:stretch>
        </p:blipFill>
        <p:spPr>
          <a:xfrm>
            <a:off x="5956074" y="1885186"/>
            <a:ext cx="2628900" cy="3312368"/>
          </a:xfrm>
          <a:prstGeom prst="rect">
            <a:avLst/>
          </a:prstGeom>
        </p:spPr>
      </p:pic>
    </p:spTree>
    <p:extLst>
      <p:ext uri="{BB962C8B-B14F-4D97-AF65-F5344CB8AC3E}">
        <p14:creationId xmlns:p14="http://schemas.microsoft.com/office/powerpoint/2010/main" val="2322374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p:cNvSpPr txBox="1"/>
          <p:nvPr/>
        </p:nvSpPr>
        <p:spPr>
          <a:xfrm>
            <a:off x="539552" y="1968077"/>
            <a:ext cx="8045422" cy="3108543"/>
          </a:xfrm>
          <a:prstGeom prst="rect">
            <a:avLst/>
          </a:prstGeom>
          <a:noFill/>
        </p:spPr>
        <p:txBody>
          <a:bodyPr wrap="square" rtlCol="0">
            <a:spAutoFit/>
          </a:bodyPr>
          <a:lstStyle/>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Close premises which are being used, or likely to be used, to commit nuisance or disorder </a:t>
            </a:r>
          </a:p>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Police or Council power</a:t>
            </a:r>
          </a:p>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Closure notice        Closure order</a:t>
            </a:r>
          </a:p>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Closure order can be issued for 3 months but can be extended to 6 months</a:t>
            </a:r>
          </a:p>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Breach is criminal offence     </a:t>
            </a:r>
          </a:p>
        </p:txBody>
      </p:sp>
      <p:pic>
        <p:nvPicPr>
          <p:cNvPr id="8" name="Picture 4" descr="C:\Program Files (x86)\Microsoft Office\MEDIA\OFFICE14\Bullets\BD21298_.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848" y="3399093"/>
            <a:ext cx="611981" cy="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539552" y="839445"/>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Closure Power</a:t>
            </a:r>
          </a:p>
        </p:txBody>
      </p:sp>
    </p:spTree>
    <p:extLst>
      <p:ext uri="{BB962C8B-B14F-4D97-AF65-F5344CB8AC3E}">
        <p14:creationId xmlns:p14="http://schemas.microsoft.com/office/powerpoint/2010/main" val="1957057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753951" y="1484784"/>
            <a:ext cx="5616624" cy="3744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defRPr/>
            </a:pPr>
            <a:r>
              <a:rPr kumimoji="0" lang="en-GB" altLang="en-US"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To stop persistent anti-social individuals, businesses or organisation, </a:t>
            </a:r>
          </a:p>
          <a:p>
            <a:pPr>
              <a:defRPr/>
            </a:pPr>
            <a:r>
              <a:rPr kumimoji="0" lang="en-GB" altLang="en-US"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Can be issued by Council/Local Authority, Police and Social Landlords</a:t>
            </a:r>
          </a:p>
          <a:p>
            <a:pPr>
              <a:defRPr/>
            </a:pPr>
            <a:r>
              <a:rPr kumimoji="0" lang="en-GB" altLang="en-US"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Breach of the Notice is a criminal offence     </a:t>
            </a:r>
          </a:p>
        </p:txBody>
      </p:sp>
      <p:sp>
        <p:nvSpPr>
          <p:cNvPr id="4" name="TextBox 3"/>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Community Protection Notice</a:t>
            </a:r>
          </a:p>
        </p:txBody>
      </p:sp>
    </p:spTree>
    <p:extLst>
      <p:ext uri="{BB962C8B-B14F-4D97-AF65-F5344CB8AC3E}">
        <p14:creationId xmlns:p14="http://schemas.microsoft.com/office/powerpoint/2010/main" val="158379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045987" y="2060848"/>
            <a:ext cx="7538987"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defRPr/>
            </a:pPr>
            <a:r>
              <a:rPr kumimoji="0" lang="en-GB"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Protects public spaces from persistent Anti-Social individuals or groups</a:t>
            </a:r>
          </a:p>
          <a:p>
            <a:pPr>
              <a:defRPr/>
            </a:pPr>
            <a:r>
              <a:rPr kumimoji="0" lang="en-GB"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Issued by Council/Local Authority       </a:t>
            </a:r>
          </a:p>
          <a:p>
            <a:pPr>
              <a:defRPr/>
            </a:pPr>
            <a:r>
              <a:rPr kumimoji="0" lang="en-GB"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Recently replaced designated public places orders/gating orders and dog control orders</a:t>
            </a:r>
          </a:p>
          <a:p>
            <a:pPr>
              <a:defRPr/>
            </a:pPr>
            <a:r>
              <a:rPr kumimoji="0" lang="en-GB"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Breach of an Order is a criminal offence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99"/>
              </a:solidFill>
              <a:effectLst/>
              <a:uLnTx/>
              <a:uFillTx/>
              <a:latin typeface="Cambria" panose="02040503050406030204" pitchFamily="18" charset="0"/>
              <a:ea typeface="ＭＳ Ｐゴシック" pitchFamily="-112" charset="-128"/>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400" b="0" i="0" u="none" strike="noStrike" kern="0" cap="none" spc="0" normalizeH="0" baseline="0" noProof="0" dirty="0">
              <a:ln>
                <a:noFill/>
              </a:ln>
              <a:solidFill>
                <a:srgbClr val="333399"/>
              </a:solidFill>
              <a:effectLst/>
              <a:uLnTx/>
              <a:uFillTx/>
              <a:latin typeface="Verdana"/>
              <a:ea typeface="ＭＳ Ｐゴシック" pitchFamily="-112" charset="-128"/>
            </a:endParaRPr>
          </a:p>
        </p:txBody>
      </p:sp>
      <p:sp>
        <p:nvSpPr>
          <p:cNvPr id="4" name="TextBox 3"/>
          <p:cNvSpPr txBox="1"/>
          <p:nvPr/>
        </p:nvSpPr>
        <p:spPr>
          <a:xfrm>
            <a:off x="539552" y="90872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Public Spaces Protection Order (PSPO)</a:t>
            </a:r>
          </a:p>
        </p:txBody>
      </p:sp>
    </p:spTree>
    <p:extLst>
      <p:ext uri="{BB962C8B-B14F-4D97-AF65-F5344CB8AC3E}">
        <p14:creationId xmlns:p14="http://schemas.microsoft.com/office/powerpoint/2010/main" val="3983392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txBox="1">
            <a:spLocks/>
          </p:cNvSpPr>
          <p:nvPr/>
        </p:nvSpPr>
        <p:spPr bwMode="auto">
          <a:xfrm>
            <a:off x="755576" y="1412776"/>
            <a:ext cx="4464496" cy="4248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To expedite the eviction of landlords’ most anti-social tenants to bring faster relief to victims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rPr>
              <a:t>Power for social landlords, councils, housing associations and private landlords</a:t>
            </a:r>
          </a:p>
        </p:txBody>
      </p:sp>
      <p:sp>
        <p:nvSpPr>
          <p:cNvPr id="4" name="TextBox 3"/>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Absolute Grounds for Possession</a:t>
            </a:r>
          </a:p>
        </p:txBody>
      </p:sp>
      <p:pic>
        <p:nvPicPr>
          <p:cNvPr id="5" name="Picture 4"/>
          <p:cNvPicPr>
            <a:picLocks noChangeAspect="1"/>
          </p:cNvPicPr>
          <p:nvPr/>
        </p:nvPicPr>
        <p:blipFill>
          <a:blip r:embed="rId3"/>
          <a:stretch>
            <a:fillRect/>
          </a:stretch>
        </p:blipFill>
        <p:spPr>
          <a:xfrm>
            <a:off x="5364088" y="1628800"/>
            <a:ext cx="2857500" cy="3240360"/>
          </a:xfrm>
          <a:prstGeom prst="rect">
            <a:avLst/>
          </a:prstGeom>
        </p:spPr>
      </p:pic>
    </p:spTree>
    <p:extLst>
      <p:ext uri="{BB962C8B-B14F-4D97-AF65-F5344CB8AC3E}">
        <p14:creationId xmlns:p14="http://schemas.microsoft.com/office/powerpoint/2010/main" val="927311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357907" y="1484784"/>
            <a:ext cx="6408712" cy="388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333399"/>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altLang="en-US" sz="3200" b="0" kern="0" dirty="0">
                <a:solidFill>
                  <a:schemeClr val="tx1"/>
                </a:solidFill>
                <a:ea typeface="Tahoma" panose="020B0604030504040204" pitchFamily="34" charset="0"/>
                <a:cs typeface="Tahoma" panose="020B0604030504040204" pitchFamily="34" charset="0"/>
              </a:rPr>
              <a:t>Used to deal with persistent offenders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altLang="en-US" sz="3200" b="0" kern="0" dirty="0">
                <a:solidFill>
                  <a:schemeClr val="tx1"/>
                </a:solidFill>
                <a:ea typeface="Tahoma" panose="020B0604030504040204" pitchFamily="34" charset="0"/>
                <a:cs typeface="Tahoma" panose="020B0604030504040204" pitchFamily="34" charset="0"/>
              </a:rPr>
              <a:t>Issued by a criminal court for </a:t>
            </a:r>
            <a:r>
              <a:rPr lang="en-GB" altLang="en-US" sz="3200" b="0" u="sng" kern="0" dirty="0">
                <a:solidFill>
                  <a:schemeClr val="tx1"/>
                </a:solidFill>
                <a:ea typeface="Tahoma" panose="020B0604030504040204" pitchFamily="34" charset="0"/>
                <a:cs typeface="Tahoma" panose="020B0604030504040204" pitchFamily="34" charset="0"/>
              </a:rPr>
              <a:t>any</a:t>
            </a:r>
            <a:r>
              <a:rPr lang="en-GB" altLang="en-US" sz="3200" b="0" kern="0" dirty="0">
                <a:solidFill>
                  <a:schemeClr val="tx1"/>
                </a:solidFill>
                <a:ea typeface="Tahoma" panose="020B0604030504040204" pitchFamily="34" charset="0"/>
                <a:cs typeface="Tahoma" panose="020B0604030504040204" pitchFamily="34" charset="0"/>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altLang="en-US" sz="3200" b="0" kern="0" dirty="0">
                <a:solidFill>
                  <a:schemeClr val="tx1"/>
                </a:solidFill>
                <a:ea typeface="Tahoma" panose="020B0604030504040204" pitchFamily="34" charset="0"/>
                <a:cs typeface="Tahoma" panose="020B0604030504040204" pitchFamily="34" charset="0"/>
              </a:rPr>
              <a:t>criminal offence </a:t>
            </a:r>
            <a:endParaRPr kumimoji="0" lang="en-GB" altLang="en-US" sz="32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endParaRPr>
          </a:p>
        </p:txBody>
      </p:sp>
      <p:sp>
        <p:nvSpPr>
          <p:cNvPr id="4" name="TextBox 3"/>
          <p:cNvSpPr txBox="1"/>
          <p:nvPr/>
        </p:nvSpPr>
        <p:spPr>
          <a:xfrm>
            <a:off x="611560" y="836712"/>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Criminal Behaviour Order</a:t>
            </a:r>
          </a:p>
        </p:txBody>
      </p:sp>
    </p:spTree>
    <p:extLst>
      <p:ext uri="{BB962C8B-B14F-4D97-AF65-F5344CB8AC3E}">
        <p14:creationId xmlns:p14="http://schemas.microsoft.com/office/powerpoint/2010/main" val="309206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399247713"/>
              </p:ext>
            </p:extLst>
          </p:nvPr>
        </p:nvGraphicFramePr>
        <p:xfrm>
          <a:off x="808110" y="1196752"/>
          <a:ext cx="7776864" cy="46955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539552" y="32713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5 Stage Approach</a:t>
            </a:r>
          </a:p>
        </p:txBody>
      </p:sp>
    </p:spTree>
    <p:extLst>
      <p:ext uri="{BB962C8B-B14F-4D97-AF65-F5344CB8AC3E}">
        <p14:creationId xmlns:p14="http://schemas.microsoft.com/office/powerpoint/2010/main" val="136949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1979712" y="1340768"/>
            <a:ext cx="5429909" cy="3960440"/>
          </a:xfrm>
          <a:prstGeom prst="rect">
            <a:avLst/>
          </a:prstGeom>
        </p:spPr>
      </p:pic>
    </p:spTree>
    <p:extLst>
      <p:ext uri="{BB962C8B-B14F-4D97-AF65-F5344CB8AC3E}">
        <p14:creationId xmlns:p14="http://schemas.microsoft.com/office/powerpoint/2010/main" val="307971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26847</TotalTime>
  <Words>7502</Words>
  <Application>Microsoft Office PowerPoint</Application>
  <PresentationFormat>On-screen Show (4:3)</PresentationFormat>
  <Paragraphs>480</Paragraphs>
  <Slides>24</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Calibri</vt:lpstr>
      <vt:lpstr>Calibri Light</vt:lpstr>
      <vt:lpstr>Cambria</vt:lpstr>
      <vt:lpstr>Microsoft Sans Serif</vt:lpstr>
      <vt:lpstr>Tahoma</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Kelly Andrews</cp:lastModifiedBy>
  <cp:revision>592</cp:revision>
  <cp:lastPrinted>2018-02-27T15:48:05Z</cp:lastPrinted>
  <dcterms:created xsi:type="dcterms:W3CDTF">2010-07-02T08:46:54Z</dcterms:created>
  <dcterms:modified xsi:type="dcterms:W3CDTF">2022-09-01T11:53:44Z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8b78bdb0-e076-43fb-a761-ab28b044b3ab</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