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20"/>
  </p:notesMasterIdLst>
  <p:sldIdLst>
    <p:sldId id="277" r:id="rId2"/>
    <p:sldId id="299" r:id="rId3"/>
    <p:sldId id="308" r:id="rId4"/>
    <p:sldId id="309" r:id="rId5"/>
    <p:sldId id="315" r:id="rId6"/>
    <p:sldId id="314" r:id="rId7"/>
    <p:sldId id="312" r:id="rId8"/>
    <p:sldId id="310" r:id="rId9"/>
    <p:sldId id="322" r:id="rId10"/>
    <p:sldId id="311" r:id="rId11"/>
    <p:sldId id="313" r:id="rId12"/>
    <p:sldId id="316" r:id="rId13"/>
    <p:sldId id="317" r:id="rId14"/>
    <p:sldId id="318" r:id="rId15"/>
    <p:sldId id="320" r:id="rId16"/>
    <p:sldId id="319" r:id="rId17"/>
    <p:sldId id="321" r:id="rId18"/>
    <p:sldId id="307"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33" autoAdjust="0"/>
    <p:restoredTop sz="96327"/>
  </p:normalViewPr>
  <p:slideViewPr>
    <p:cSldViewPr snapToGrid="0">
      <p:cViewPr varScale="1">
        <p:scale>
          <a:sx n="128" d="100"/>
          <a:sy n="128" d="100"/>
        </p:scale>
        <p:origin x="488"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E24DEF-91CD-491D-9533-BD595DF423F4}" type="datetimeFigureOut">
              <a:rPr lang="en-US" smtClean="0"/>
              <a:t>8/31/24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CFAE6F-765C-4444-AACC-5AA39FBBC377}" type="slidenum">
              <a:rPr lang="en-US" smtClean="0"/>
              <a:t>‹#›</a:t>
            </a:fld>
            <a:endParaRPr lang="en-US"/>
          </a:p>
        </p:txBody>
      </p:sp>
    </p:spTree>
    <p:extLst>
      <p:ext uri="{BB962C8B-B14F-4D97-AF65-F5344CB8AC3E}">
        <p14:creationId xmlns:p14="http://schemas.microsoft.com/office/powerpoint/2010/main" val="1124957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5CFAE6F-765C-4444-AACC-5AA39FBBC377}" type="slidenum">
              <a:rPr lang="en-US" smtClean="0"/>
              <a:t>18</a:t>
            </a:fld>
            <a:endParaRPr lang="en-US"/>
          </a:p>
        </p:txBody>
      </p:sp>
    </p:spTree>
    <p:extLst>
      <p:ext uri="{BB962C8B-B14F-4D97-AF65-F5344CB8AC3E}">
        <p14:creationId xmlns:p14="http://schemas.microsoft.com/office/powerpoint/2010/main" val="8802533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31/08/2024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743591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31/08/2024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44498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31/08/2024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7834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31/08/2024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70228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31/08/2024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4207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31/08/2024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8272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31/08/2024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69038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31/08/2024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379520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31/08/2024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82501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31/08/2024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3683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31/08/2024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96269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31/08/2024</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23030327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mentalhealth.org.uk/explore-mental-health/a-z-topics/human-rights-and-mental-health"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Y8B5mymEiqg?feature=oembed" TargetMode="External"/><Relationship Id="rId4" Type="http://schemas.openxmlformats.org/officeDocument/2006/relationships/hyperlink" Target="https://youtu.be/Y8B5mymEiqg?si=ZvaMD8phkl81VKiR"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uYbSHbS0dEw?feature=oembed" TargetMode="External"/><Relationship Id="rId4" Type="http://schemas.openxmlformats.org/officeDocument/2006/relationships/hyperlink" Target="https://youtu.be/uYbSHbS0dEw?si=imhbVKzYU6Grj7Vf"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gov.uk/definition-of-disability-under-equality-act-2010" TargetMode="Externa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gov.uk/definition-of-disability-under-equality-act-2010"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mentalhealth.org.uk/explore-mental-health/a-z-topics/human-rights-and-mental-healt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8223" y="1014761"/>
            <a:ext cx="8345865" cy="2084065"/>
          </a:xfrm>
        </p:spPr>
        <p:txBody>
          <a:bodyPr>
            <a:noAutofit/>
          </a:bodyPr>
          <a:lstStyle/>
          <a:p>
            <a:r>
              <a:rPr lang="en-GB" b="1" kern="100" dirty="0">
                <a:solidFill>
                  <a:schemeClr val="bg1"/>
                </a:solidFill>
                <a:effectLst/>
                <a:ea typeface="Arial" panose="020B0604020202020204" pitchFamily="34" charset="0"/>
                <a:cs typeface="Arial" panose="020B0604020202020204" pitchFamily="34" charset="0"/>
              </a:rPr>
              <a:t>Psychopathological Classifications and Provisions</a:t>
            </a:r>
            <a:br>
              <a:rPr lang="en-GB" b="1" kern="100" dirty="0">
                <a:solidFill>
                  <a:schemeClr val="bg1"/>
                </a:solidFill>
                <a:effectLst/>
                <a:ea typeface="DengXian" panose="02010600030101010101" pitchFamily="2" charset="-122"/>
                <a:cs typeface="Arial" panose="020B0604020202020204" pitchFamily="34" charset="0"/>
              </a:rPr>
            </a:br>
            <a:r>
              <a:rPr lang="en-GB" b="1" dirty="0">
                <a:solidFill>
                  <a:schemeClr val="bg1"/>
                </a:solidFill>
                <a:effectLst/>
                <a:ea typeface="Arial" panose="020B0604020202020204" pitchFamily="34" charset="0"/>
              </a:rPr>
              <a:t>BMHP6029</a:t>
            </a:r>
            <a:r>
              <a:rPr lang="en-GB" dirty="0">
                <a:solidFill>
                  <a:schemeClr val="bg1"/>
                </a:solidFill>
                <a:effectLst/>
              </a:rPr>
              <a:t> </a:t>
            </a:r>
            <a:endParaRPr lang="en-GB" altLang="en-US" b="1" dirty="0">
              <a:solidFill>
                <a:schemeClr val="bg1"/>
              </a:solidFill>
            </a:endParaRPr>
          </a:p>
        </p:txBody>
      </p:sp>
      <p:sp>
        <p:nvSpPr>
          <p:cNvPr id="3" name="TextBox 2">
            <a:extLst>
              <a:ext uri="{FF2B5EF4-FFF2-40B4-BE49-F238E27FC236}">
                <a16:creationId xmlns:a16="http://schemas.microsoft.com/office/drawing/2014/main" id="{9D1C96DE-C090-4E6B-AC0B-470FD4653840}"/>
              </a:ext>
            </a:extLst>
          </p:cNvPr>
          <p:cNvSpPr txBox="1"/>
          <p:nvPr/>
        </p:nvSpPr>
        <p:spPr>
          <a:xfrm>
            <a:off x="2058223" y="3429000"/>
            <a:ext cx="8262934" cy="255454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white"/>
                </a:solidFill>
                <a:effectLst/>
                <a:uLnTx/>
                <a:uFillTx/>
                <a:latin typeface="Myriad Pro"/>
                <a:ea typeface="+mn-ea"/>
                <a:cs typeface="+mn-cs"/>
              </a:rPr>
              <a:t>WEEK 3</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1" dirty="0">
                <a:solidFill>
                  <a:schemeClr val="bg1"/>
                </a:solidFill>
                <a:latin typeface="+mj-lt"/>
              </a:rPr>
              <a:t>M</a:t>
            </a:r>
            <a:r>
              <a:rPr lang="en-GB" sz="4000" b="1" i="0" u="none" strike="noStrike" dirty="0">
                <a:solidFill>
                  <a:schemeClr val="bg1"/>
                </a:solidFill>
                <a:effectLst/>
                <a:latin typeface="+mj-lt"/>
              </a:rPr>
              <a:t>ental </a:t>
            </a:r>
            <a:r>
              <a:rPr lang="en-GB" sz="4000" b="1" dirty="0">
                <a:solidFill>
                  <a:schemeClr val="bg1"/>
                </a:solidFill>
                <a:latin typeface="+mj-lt"/>
              </a:rPr>
              <a:t>H</a:t>
            </a:r>
            <a:r>
              <a:rPr lang="en-GB" sz="4000" b="1" i="0" u="none" strike="noStrike" dirty="0">
                <a:solidFill>
                  <a:schemeClr val="bg1"/>
                </a:solidFill>
                <a:effectLst/>
                <a:latin typeface="+mj-lt"/>
              </a:rPr>
              <a:t>ealth </a:t>
            </a:r>
            <a:r>
              <a:rPr lang="en-GB" sz="4000" b="1" dirty="0">
                <a:solidFill>
                  <a:schemeClr val="bg1"/>
                </a:solidFill>
                <a:latin typeface="+mj-lt"/>
              </a:rPr>
              <a:t>L</a:t>
            </a:r>
            <a:r>
              <a:rPr lang="en-GB" sz="4000" b="1" i="0" u="none" strike="noStrike" dirty="0">
                <a:solidFill>
                  <a:schemeClr val="bg1"/>
                </a:solidFill>
                <a:effectLst/>
                <a:latin typeface="+mj-lt"/>
              </a:rPr>
              <a:t>egislation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1" i="0" u="none" strike="noStrike" dirty="0">
                <a:solidFill>
                  <a:schemeClr val="bg1"/>
                </a:solidFill>
                <a:effectLst/>
                <a:latin typeface="+mj-lt"/>
              </a:rPr>
              <a:t>in the UK</a:t>
            </a:r>
            <a:endParaRPr kumimoji="0" lang="en-GB" sz="4000" b="1" i="0" u="none" strike="noStrike" kern="1200" cap="none" spc="0" normalizeH="0" baseline="0" noProof="0" dirty="0">
              <a:ln>
                <a:noFill/>
              </a:ln>
              <a:solidFill>
                <a:schemeClr val="bg1"/>
              </a:solidFill>
              <a:effectLst/>
              <a:uLnTx/>
              <a:uFillTx/>
              <a:latin typeface="+mj-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prstClr val="white"/>
              </a:solidFill>
              <a:effectLst/>
              <a:uLnTx/>
              <a:uFillTx/>
              <a:latin typeface="Myriad Pro"/>
              <a:ea typeface="+mn-ea"/>
              <a:cs typeface="+mn-cs"/>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D52EC-0912-3E18-85FE-ED180EB07321}"/>
              </a:ext>
            </a:extLst>
          </p:cNvPr>
          <p:cNvSpPr>
            <a:spLocks noGrp="1"/>
          </p:cNvSpPr>
          <p:nvPr>
            <p:ph type="title"/>
          </p:nvPr>
        </p:nvSpPr>
        <p:spPr/>
        <p:txBody>
          <a:bodyPr>
            <a:normAutofit/>
          </a:bodyPr>
          <a:lstStyle/>
          <a:p>
            <a:r>
              <a:rPr lang="en-US" sz="4000" b="1" dirty="0"/>
              <a:t>This week’s learning objectives: </a:t>
            </a:r>
          </a:p>
        </p:txBody>
      </p:sp>
      <p:sp>
        <p:nvSpPr>
          <p:cNvPr id="3" name="Content Placeholder 2">
            <a:extLst>
              <a:ext uri="{FF2B5EF4-FFF2-40B4-BE49-F238E27FC236}">
                <a16:creationId xmlns:a16="http://schemas.microsoft.com/office/drawing/2014/main" id="{B9CA3384-4DBD-DF59-6747-06D49D547625}"/>
              </a:ext>
            </a:extLst>
          </p:cNvPr>
          <p:cNvSpPr>
            <a:spLocks noGrp="1"/>
          </p:cNvSpPr>
          <p:nvPr>
            <p:ph idx="1"/>
          </p:nvPr>
        </p:nvSpPr>
        <p:spPr/>
        <p:txBody>
          <a:bodyPr>
            <a:normAutofit/>
          </a:bodyPr>
          <a:lstStyle/>
          <a:p>
            <a:pPr>
              <a:spcBef>
                <a:spcPts val="0"/>
              </a:spcBef>
              <a:defRPr/>
            </a:pPr>
            <a:r>
              <a:rPr lang="en-US" sz="2800" dirty="0"/>
              <a:t>Discuss </a:t>
            </a:r>
            <a:r>
              <a:rPr lang="en-GB" sz="2800" dirty="0">
                <a:latin typeface="+mj-lt"/>
              </a:rPr>
              <a:t>l</a:t>
            </a:r>
            <a:r>
              <a:rPr lang="en-GB" sz="2800" i="0" u="none" strike="noStrike" dirty="0">
                <a:effectLst/>
                <a:latin typeface="+mj-lt"/>
              </a:rPr>
              <a:t>egislation related to mental health in the UK context. </a:t>
            </a:r>
          </a:p>
          <a:p>
            <a:pPr>
              <a:spcBef>
                <a:spcPts val="0"/>
              </a:spcBef>
              <a:defRPr/>
            </a:pPr>
            <a:endParaRPr lang="en-GB" sz="2800" dirty="0">
              <a:latin typeface="+mj-lt"/>
            </a:endParaRPr>
          </a:p>
          <a:p>
            <a:pPr>
              <a:spcBef>
                <a:spcPts val="0"/>
              </a:spcBef>
              <a:defRPr/>
            </a:pPr>
            <a:r>
              <a:rPr lang="en-GB" sz="2800" i="0" u="none" strike="noStrike" dirty="0">
                <a:effectLst/>
                <a:latin typeface="+mj-lt"/>
              </a:rPr>
              <a:t>Apply </a:t>
            </a:r>
            <a:r>
              <a:rPr lang="en-GB" sz="2800" dirty="0">
                <a:latin typeface="+mj-lt"/>
              </a:rPr>
              <a:t>l</a:t>
            </a:r>
            <a:r>
              <a:rPr lang="en-GB" sz="2800" i="0" u="none" strike="noStrike" dirty="0">
                <a:effectLst/>
                <a:latin typeface="+mj-lt"/>
              </a:rPr>
              <a:t>egislation related to mental health in healthcare practice. </a:t>
            </a:r>
          </a:p>
          <a:p>
            <a:pPr>
              <a:spcBef>
                <a:spcPts val="0"/>
              </a:spcBef>
              <a:defRPr/>
            </a:pPr>
            <a:endParaRPr kumimoji="0" lang="en-GB" sz="2800" i="0" u="none" strike="noStrike" kern="1200" cap="none" spc="0" normalizeH="0" baseline="0" noProof="0" dirty="0">
              <a:ln>
                <a:noFill/>
              </a:ln>
              <a:effectLst/>
              <a:uLnTx/>
              <a:uFillTx/>
              <a:latin typeface="+mj-lt"/>
              <a:ea typeface="+mn-ea"/>
              <a:cs typeface="+mn-cs"/>
            </a:endParaRPr>
          </a:p>
          <a:p>
            <a:endParaRPr lang="en-US" sz="2800" dirty="0"/>
          </a:p>
        </p:txBody>
      </p:sp>
    </p:spTree>
    <p:extLst>
      <p:ext uri="{BB962C8B-B14F-4D97-AF65-F5344CB8AC3E}">
        <p14:creationId xmlns:p14="http://schemas.microsoft.com/office/powerpoint/2010/main" val="2049200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D762B-DF3A-AC9A-27F4-D15D15D951A3}"/>
              </a:ext>
            </a:extLst>
          </p:cNvPr>
          <p:cNvSpPr>
            <a:spLocks noGrp="1"/>
          </p:cNvSpPr>
          <p:nvPr>
            <p:ph type="title"/>
          </p:nvPr>
        </p:nvSpPr>
        <p:spPr>
          <a:xfrm>
            <a:off x="195072" y="274638"/>
            <a:ext cx="11801856" cy="1143000"/>
          </a:xfrm>
        </p:spPr>
        <p:txBody>
          <a:bodyPr>
            <a:normAutofit fontScale="90000"/>
          </a:bodyPr>
          <a:lstStyle/>
          <a:p>
            <a:r>
              <a:rPr lang="en-GB" b="1" dirty="0"/>
              <a:t>The Mental Health Act 1983 (Amended in 2007)</a:t>
            </a:r>
            <a:br>
              <a:rPr lang="en-GB" dirty="0"/>
            </a:br>
            <a:endParaRPr lang="en-GB" dirty="0"/>
          </a:p>
        </p:txBody>
      </p:sp>
      <p:sp>
        <p:nvSpPr>
          <p:cNvPr id="3" name="Content Placeholder 2">
            <a:extLst>
              <a:ext uri="{FF2B5EF4-FFF2-40B4-BE49-F238E27FC236}">
                <a16:creationId xmlns:a16="http://schemas.microsoft.com/office/drawing/2014/main" id="{164C3E6D-F5C2-BC84-946B-4ADDEC453859}"/>
              </a:ext>
            </a:extLst>
          </p:cNvPr>
          <p:cNvSpPr>
            <a:spLocks noGrp="1"/>
          </p:cNvSpPr>
          <p:nvPr>
            <p:ph idx="1"/>
          </p:nvPr>
        </p:nvSpPr>
        <p:spPr>
          <a:xfrm>
            <a:off x="195072" y="1097280"/>
            <a:ext cx="11996928" cy="5035163"/>
          </a:xfrm>
        </p:spPr>
        <p:txBody>
          <a:bodyPr>
            <a:normAutofit fontScale="25000" lnSpcReduction="20000"/>
          </a:bodyPr>
          <a:lstStyle/>
          <a:p>
            <a:pPr>
              <a:lnSpc>
                <a:spcPct val="110000"/>
              </a:lnSpc>
              <a:buFont typeface="Arial" panose="020B0604020202020204" pitchFamily="34" charset="0"/>
              <a:buChar char="•"/>
            </a:pPr>
            <a:r>
              <a:rPr lang="en-GB" sz="11200" b="1" dirty="0"/>
              <a:t>Purpose:</a:t>
            </a:r>
            <a:r>
              <a:rPr lang="en-GB" sz="11200" dirty="0"/>
              <a:t> Provides a legal framework for the treatment and care of individuals with mental disorders in England and Wales.</a:t>
            </a:r>
          </a:p>
          <a:p>
            <a:pPr>
              <a:lnSpc>
                <a:spcPct val="110000"/>
              </a:lnSpc>
              <a:buFont typeface="Arial" panose="020B0604020202020204" pitchFamily="34" charset="0"/>
              <a:buChar char="•"/>
            </a:pPr>
            <a:r>
              <a:rPr lang="en-GB" sz="11200" b="1" dirty="0"/>
              <a:t>Key Provisions:</a:t>
            </a:r>
            <a:endParaRPr lang="en-GB" sz="11200" dirty="0"/>
          </a:p>
          <a:p>
            <a:pPr marL="742950" lvl="1" indent="-285750">
              <a:lnSpc>
                <a:spcPct val="110000"/>
              </a:lnSpc>
              <a:buFont typeface="Arial" panose="020B0604020202020204" pitchFamily="34" charset="0"/>
              <a:buChar char="•"/>
            </a:pPr>
            <a:r>
              <a:rPr lang="en-GB" sz="11200" b="1" dirty="0"/>
              <a:t>Compulsory Treatment Orders (CTOs):</a:t>
            </a:r>
            <a:r>
              <a:rPr lang="en-GB" sz="11200" dirty="0"/>
              <a:t> Enables the compulsory treatment of individuals with mental disorders either in the community or in hospital.</a:t>
            </a:r>
          </a:p>
          <a:p>
            <a:pPr marL="742950" lvl="1" indent="-285750">
              <a:lnSpc>
                <a:spcPct val="110000"/>
              </a:lnSpc>
              <a:buFont typeface="Arial" panose="020B0604020202020204" pitchFamily="34" charset="0"/>
              <a:buChar char="•"/>
            </a:pPr>
            <a:r>
              <a:rPr lang="en-GB" sz="11200" b="1" dirty="0"/>
              <a:t>Emergency Detention:</a:t>
            </a:r>
            <a:r>
              <a:rPr lang="en-GB" sz="11200" dirty="0"/>
              <a:t> Allows for the temporary detention of individuals who are in need of urgent care due to a mental disorder.</a:t>
            </a:r>
          </a:p>
          <a:p>
            <a:pPr marL="742950" lvl="1" indent="-285750">
              <a:lnSpc>
                <a:spcPct val="110000"/>
              </a:lnSpc>
              <a:buFont typeface="Arial" panose="020B0604020202020204" pitchFamily="34" charset="0"/>
              <a:buChar char="•"/>
            </a:pPr>
            <a:r>
              <a:rPr lang="en-GB" sz="11200" b="1" dirty="0"/>
              <a:t>Mental Health Tribunals:</a:t>
            </a:r>
            <a:r>
              <a:rPr lang="en-GB" sz="11200" dirty="0"/>
              <a:t> Independent bodies that review cases of detention and compulsory treatment to ensure they are justified and legal.</a:t>
            </a:r>
          </a:p>
          <a:p>
            <a:endParaRPr lang="en-GB" dirty="0"/>
          </a:p>
        </p:txBody>
      </p:sp>
    </p:spTree>
    <p:extLst>
      <p:ext uri="{BB962C8B-B14F-4D97-AF65-F5344CB8AC3E}">
        <p14:creationId xmlns:p14="http://schemas.microsoft.com/office/powerpoint/2010/main" val="2824742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61EDB-EB46-8381-608E-E62E2DC599B1}"/>
              </a:ext>
            </a:extLst>
          </p:cNvPr>
          <p:cNvSpPr>
            <a:spLocks noGrp="1"/>
          </p:cNvSpPr>
          <p:nvPr>
            <p:ph type="title"/>
          </p:nvPr>
        </p:nvSpPr>
        <p:spPr>
          <a:xfrm>
            <a:off x="516835" y="274638"/>
            <a:ext cx="11065565" cy="719275"/>
          </a:xfrm>
        </p:spPr>
        <p:txBody>
          <a:bodyPr>
            <a:normAutofit/>
          </a:bodyPr>
          <a:lstStyle/>
          <a:p>
            <a:r>
              <a:rPr lang="en-GB" sz="4000" b="1" dirty="0"/>
              <a:t>Cont. </a:t>
            </a:r>
          </a:p>
        </p:txBody>
      </p:sp>
      <p:sp>
        <p:nvSpPr>
          <p:cNvPr id="3" name="Content Placeholder 2">
            <a:extLst>
              <a:ext uri="{FF2B5EF4-FFF2-40B4-BE49-F238E27FC236}">
                <a16:creationId xmlns:a16="http://schemas.microsoft.com/office/drawing/2014/main" id="{2FA67E3A-4C8A-203F-CA04-DA9C588E510A}"/>
              </a:ext>
            </a:extLst>
          </p:cNvPr>
          <p:cNvSpPr>
            <a:spLocks noGrp="1"/>
          </p:cNvSpPr>
          <p:nvPr>
            <p:ph idx="1"/>
          </p:nvPr>
        </p:nvSpPr>
        <p:spPr>
          <a:xfrm>
            <a:off x="347869" y="993913"/>
            <a:ext cx="11499573" cy="4523320"/>
          </a:xfrm>
        </p:spPr>
        <p:txBody>
          <a:bodyPr>
            <a:noAutofit/>
          </a:bodyPr>
          <a:lstStyle/>
          <a:p>
            <a:pPr>
              <a:lnSpc>
                <a:spcPct val="120000"/>
              </a:lnSpc>
              <a:buFont typeface="Arial" panose="020B0604020202020204" pitchFamily="34" charset="0"/>
              <a:buChar char="•"/>
            </a:pPr>
            <a:r>
              <a:rPr lang="en-GB" sz="2800" b="1" dirty="0">
                <a:highlight>
                  <a:srgbClr val="FFFFFF"/>
                </a:highlight>
              </a:rPr>
              <a:t>I</a:t>
            </a:r>
            <a:r>
              <a:rPr lang="en-GB" sz="2800" b="1" i="0" u="none" strike="noStrike" dirty="0">
                <a:effectLst/>
                <a:highlight>
                  <a:srgbClr val="FFFFFF"/>
                </a:highlight>
              </a:rPr>
              <a:t>ndependent M</a:t>
            </a:r>
            <a:r>
              <a:rPr lang="en-GB" sz="2800" b="1" i="0" u="none" strike="noStrike" dirty="0">
                <a:effectLst/>
              </a:rPr>
              <a:t>ental </a:t>
            </a:r>
            <a:r>
              <a:rPr lang="en-GB" sz="2800" b="1" dirty="0"/>
              <a:t>H</a:t>
            </a:r>
            <a:r>
              <a:rPr lang="en-GB" sz="2800" b="1" i="0" u="none" strike="noStrike" dirty="0">
                <a:effectLst/>
              </a:rPr>
              <a:t>ealth </a:t>
            </a:r>
            <a:r>
              <a:rPr lang="en-GB" sz="2800" b="1" dirty="0"/>
              <a:t>A</a:t>
            </a:r>
            <a:r>
              <a:rPr lang="en-GB" sz="2800" b="1" i="0" u="none" strike="noStrike" dirty="0">
                <a:effectLst/>
              </a:rPr>
              <a:t>dvocates: </a:t>
            </a:r>
            <a:r>
              <a:rPr lang="en-GB" sz="2800" i="0" u="none" strike="noStrike" dirty="0">
                <a:effectLst/>
                <a:highlight>
                  <a:srgbClr val="FFFFFF"/>
                </a:highlight>
              </a:rPr>
              <a:t>Places a duty on the appropriate authority to make arrangements for help to be provided by independent </a:t>
            </a:r>
            <a:r>
              <a:rPr lang="en-GB" sz="2800" i="0" u="none" strike="noStrike" dirty="0">
                <a:effectLst/>
              </a:rPr>
              <a:t>mental health advocates</a:t>
            </a:r>
            <a:r>
              <a:rPr lang="en-GB" sz="2800" i="0" u="none" strike="noStrike" dirty="0">
                <a:effectLst/>
                <a:highlight>
                  <a:srgbClr val="FFFFFF"/>
                </a:highlight>
              </a:rPr>
              <a:t> (IMHAs).</a:t>
            </a:r>
          </a:p>
          <a:p>
            <a:pPr>
              <a:lnSpc>
                <a:spcPct val="120000"/>
              </a:lnSpc>
              <a:buFont typeface="Arial" panose="020B0604020202020204" pitchFamily="34" charset="0"/>
              <a:buChar char="•"/>
            </a:pPr>
            <a:r>
              <a:rPr lang="en-GB" sz="2800" b="1" dirty="0"/>
              <a:t>Supervised Community Treatment (SCT):</a:t>
            </a:r>
            <a:r>
              <a:rPr lang="en-GB" sz="2800" dirty="0"/>
              <a:t> Introduces measures for patients to receive treatment in the community under a CTO, providing more flexibility than inpatient care.</a:t>
            </a:r>
          </a:p>
          <a:p>
            <a:pPr>
              <a:lnSpc>
                <a:spcPct val="120000"/>
              </a:lnSpc>
            </a:pPr>
            <a:r>
              <a:rPr lang="en-GB" sz="2800" b="1" dirty="0"/>
              <a:t>Who It Applies To:</a:t>
            </a:r>
            <a:r>
              <a:rPr lang="en-GB" sz="2800" dirty="0"/>
              <a:t> Individuals diagnosed with a mental disorder in England and Wales who may need compulsory treatment or detention.</a:t>
            </a:r>
          </a:p>
        </p:txBody>
      </p:sp>
    </p:spTree>
    <p:extLst>
      <p:ext uri="{BB962C8B-B14F-4D97-AF65-F5344CB8AC3E}">
        <p14:creationId xmlns:p14="http://schemas.microsoft.com/office/powerpoint/2010/main" val="2869908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F5614-1471-9E03-9B44-82EB24B5F5D7}"/>
              </a:ext>
            </a:extLst>
          </p:cNvPr>
          <p:cNvSpPr>
            <a:spLocks noGrp="1"/>
          </p:cNvSpPr>
          <p:nvPr>
            <p:ph type="title"/>
          </p:nvPr>
        </p:nvSpPr>
        <p:spPr>
          <a:xfrm>
            <a:off x="609600" y="274638"/>
            <a:ext cx="10972800" cy="1143000"/>
          </a:xfrm>
        </p:spPr>
        <p:txBody>
          <a:bodyPr anchor="ctr">
            <a:normAutofit/>
          </a:bodyPr>
          <a:lstStyle/>
          <a:p>
            <a:pPr algn="l"/>
            <a:r>
              <a:rPr lang="en-GB" b="1" dirty="0"/>
              <a:t>Human Rights Act 1998</a:t>
            </a:r>
          </a:p>
        </p:txBody>
      </p:sp>
      <p:sp>
        <p:nvSpPr>
          <p:cNvPr id="3" name="Content Placeholder 2">
            <a:extLst>
              <a:ext uri="{FF2B5EF4-FFF2-40B4-BE49-F238E27FC236}">
                <a16:creationId xmlns:a16="http://schemas.microsoft.com/office/drawing/2014/main" id="{FC544865-55CA-859C-FECC-E1638E8416C7}"/>
              </a:ext>
            </a:extLst>
          </p:cNvPr>
          <p:cNvSpPr>
            <a:spLocks noGrp="1"/>
          </p:cNvSpPr>
          <p:nvPr>
            <p:ph sz="half" idx="1"/>
          </p:nvPr>
        </p:nvSpPr>
        <p:spPr>
          <a:xfrm>
            <a:off x="170689" y="1600201"/>
            <a:ext cx="7144512" cy="3989040"/>
          </a:xfrm>
        </p:spPr>
        <p:txBody>
          <a:bodyPr>
            <a:normAutofit fontScale="70000" lnSpcReduction="20000"/>
          </a:bodyPr>
          <a:lstStyle/>
          <a:p>
            <a:pPr>
              <a:lnSpc>
                <a:spcPct val="120000"/>
              </a:lnSpc>
            </a:pPr>
            <a:r>
              <a:rPr lang="en-GB" sz="4000" b="0" dirty="0">
                <a:effectLst/>
              </a:rPr>
              <a:t>The Human Rights Act puts a legal duty on public services and all those who work for them, to respect and protect human rights across their actions, decisions, policies and services. </a:t>
            </a:r>
            <a:endParaRPr lang="en-GB" sz="4000" dirty="0"/>
          </a:p>
          <a:p>
            <a:pPr>
              <a:lnSpc>
                <a:spcPct val="120000"/>
              </a:lnSpc>
            </a:pPr>
            <a:r>
              <a:rPr lang="en-GB" sz="4000" b="0" dirty="0">
                <a:effectLst/>
              </a:rPr>
              <a:t>The Human Rights act contains 16 key rights, called articles. </a:t>
            </a:r>
          </a:p>
          <a:p>
            <a:pPr>
              <a:lnSpc>
                <a:spcPct val="120000"/>
              </a:lnSpc>
            </a:pPr>
            <a:endParaRPr lang="en-GB" sz="3000" dirty="0"/>
          </a:p>
          <a:p>
            <a:r>
              <a:rPr lang="en-GB" sz="1700" dirty="0"/>
              <a:t>Source: </a:t>
            </a:r>
            <a:r>
              <a:rPr lang="en-GB" sz="1700" dirty="0">
                <a:hlinkClick r:id="rId2"/>
              </a:rPr>
              <a:t>https://www.mentalhealth.org.uk/explore-mental-health/a-z-topics/human-rights-and-mental-health</a:t>
            </a:r>
            <a:r>
              <a:rPr lang="en-GB" sz="1700" dirty="0"/>
              <a:t> </a:t>
            </a:r>
          </a:p>
        </p:txBody>
      </p:sp>
      <p:pic>
        <p:nvPicPr>
          <p:cNvPr id="5" name="Picture 4" descr="A screenshot of a cell phone&#10;&#10;Description automatically generated">
            <a:extLst>
              <a:ext uri="{FF2B5EF4-FFF2-40B4-BE49-F238E27FC236}">
                <a16:creationId xmlns:a16="http://schemas.microsoft.com/office/drawing/2014/main" id="{D0653E29-941D-682C-A16E-3A5754ED4B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5200" y="149479"/>
            <a:ext cx="4706112" cy="6559041"/>
          </a:xfrm>
          <a:prstGeom prst="rect">
            <a:avLst/>
          </a:prstGeom>
          <a:noFill/>
        </p:spPr>
      </p:pic>
    </p:spTree>
    <p:extLst>
      <p:ext uri="{BB962C8B-B14F-4D97-AF65-F5344CB8AC3E}">
        <p14:creationId xmlns:p14="http://schemas.microsoft.com/office/powerpoint/2010/main" val="2982494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E180430-0696-3912-96B5-56F44B5A20CA}"/>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r="2223" b="1"/>
          <a:stretch/>
        </p:blipFill>
        <p:spPr>
          <a:xfrm>
            <a:off x="20" y="10"/>
            <a:ext cx="12191980" cy="6857990"/>
          </a:xfrm>
          <a:noFill/>
        </p:spPr>
      </p:pic>
    </p:spTree>
    <p:extLst>
      <p:ext uri="{BB962C8B-B14F-4D97-AF65-F5344CB8AC3E}">
        <p14:creationId xmlns:p14="http://schemas.microsoft.com/office/powerpoint/2010/main" val="3382997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82525-480A-80E8-1E96-45785BCE7830}"/>
              </a:ext>
            </a:extLst>
          </p:cNvPr>
          <p:cNvSpPr>
            <a:spLocks noGrp="1"/>
          </p:cNvSpPr>
          <p:nvPr>
            <p:ph type="title"/>
          </p:nvPr>
        </p:nvSpPr>
        <p:spPr/>
        <p:txBody>
          <a:bodyPr>
            <a:normAutofit fontScale="90000"/>
          </a:bodyPr>
          <a:lstStyle/>
          <a:p>
            <a:r>
              <a:rPr lang="en-GB" b="1" dirty="0"/>
              <a:t>Video: </a:t>
            </a:r>
            <a:r>
              <a:rPr lang="en-GB" b="1" i="0" u="none" strike="noStrike" dirty="0">
                <a:solidFill>
                  <a:srgbClr val="0F0F0F"/>
                </a:solidFill>
                <a:effectLst/>
              </a:rPr>
              <a:t>What is the Mental Health Act?</a:t>
            </a:r>
            <a:br>
              <a:rPr lang="en-GB" b="1" i="0" u="none" strike="noStrike" dirty="0">
                <a:solidFill>
                  <a:srgbClr val="0F0F0F"/>
                </a:solidFill>
                <a:effectLst/>
                <a:latin typeface="Roboto" panose="02000000000000000000" pitchFamily="2" charset="0"/>
              </a:rPr>
            </a:br>
            <a:endParaRPr lang="en-GB" dirty="0"/>
          </a:p>
        </p:txBody>
      </p:sp>
      <p:pic>
        <p:nvPicPr>
          <p:cNvPr id="4" name="Online Media 3" descr="What is the Mental Health Act?">
            <a:hlinkClick r:id="" action="ppaction://media"/>
            <a:extLst>
              <a:ext uri="{FF2B5EF4-FFF2-40B4-BE49-F238E27FC236}">
                <a16:creationId xmlns:a16="http://schemas.microsoft.com/office/drawing/2014/main" id="{776FEE8F-8F46-67E5-C754-ABC3C49D2B2F}"/>
              </a:ext>
            </a:extLst>
          </p:cNvPr>
          <p:cNvPicPr>
            <a:picLocks noGrp="1" noRot="1" noChangeAspect="1"/>
          </p:cNvPicPr>
          <p:nvPr>
            <p:ph idx="1"/>
            <a:videoFile r:link="rId1"/>
          </p:nvPr>
        </p:nvPicPr>
        <p:blipFill>
          <a:blip r:embed="rId3"/>
          <a:stretch>
            <a:fillRect/>
          </a:stretch>
        </p:blipFill>
        <p:spPr>
          <a:xfrm>
            <a:off x="2630487" y="1154667"/>
            <a:ext cx="6931025" cy="3916363"/>
          </a:xfrm>
          <a:prstGeom prst="rect">
            <a:avLst/>
          </a:prstGeom>
        </p:spPr>
      </p:pic>
      <p:sp>
        <p:nvSpPr>
          <p:cNvPr id="5" name="TextBox 4">
            <a:extLst>
              <a:ext uri="{FF2B5EF4-FFF2-40B4-BE49-F238E27FC236}">
                <a16:creationId xmlns:a16="http://schemas.microsoft.com/office/drawing/2014/main" id="{CEFD8461-3EA0-2C06-F6F0-CA3AF60F541E}"/>
              </a:ext>
            </a:extLst>
          </p:cNvPr>
          <p:cNvSpPr txBox="1"/>
          <p:nvPr/>
        </p:nvSpPr>
        <p:spPr>
          <a:xfrm>
            <a:off x="2918756" y="5334001"/>
            <a:ext cx="7653200" cy="369332"/>
          </a:xfrm>
          <a:prstGeom prst="rect">
            <a:avLst/>
          </a:prstGeom>
          <a:noFill/>
        </p:spPr>
        <p:txBody>
          <a:bodyPr wrap="square" rtlCol="0">
            <a:spAutoFit/>
          </a:bodyPr>
          <a:lstStyle/>
          <a:p>
            <a:r>
              <a:rPr lang="en-GB" dirty="0"/>
              <a:t>Source: </a:t>
            </a:r>
            <a:r>
              <a:rPr lang="en-GB" dirty="0">
                <a:hlinkClick r:id="rId4"/>
              </a:rPr>
              <a:t>https://youtu.be/Y8B5mymEiqg?si=ZvaMD8phkl81VKiR</a:t>
            </a:r>
            <a:r>
              <a:rPr lang="en-GB" dirty="0"/>
              <a:t> </a:t>
            </a:r>
          </a:p>
        </p:txBody>
      </p:sp>
    </p:spTree>
    <p:extLst>
      <p:ext uri="{BB962C8B-B14F-4D97-AF65-F5344CB8AC3E}">
        <p14:creationId xmlns:p14="http://schemas.microsoft.com/office/powerpoint/2010/main" val="138097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7ECE0-BCB9-3E46-66EF-2C3D085E23A8}"/>
              </a:ext>
            </a:extLst>
          </p:cNvPr>
          <p:cNvSpPr>
            <a:spLocks noGrp="1"/>
          </p:cNvSpPr>
          <p:nvPr>
            <p:ph type="title"/>
          </p:nvPr>
        </p:nvSpPr>
        <p:spPr/>
        <p:txBody>
          <a:bodyPr>
            <a:normAutofit fontScale="90000"/>
          </a:bodyPr>
          <a:lstStyle/>
          <a:p>
            <a:r>
              <a:rPr lang="en-GB" b="1" i="0" u="none" strike="noStrike" dirty="0">
                <a:solidFill>
                  <a:srgbClr val="000000"/>
                </a:solidFill>
                <a:effectLst/>
              </a:rPr>
              <a:t>Mental Capacity Act 2005</a:t>
            </a:r>
            <a:br>
              <a:rPr lang="en-GB" b="1" i="0" u="none" strike="noStrike" dirty="0">
                <a:solidFill>
                  <a:srgbClr val="000000"/>
                </a:solidFill>
                <a:effectLst/>
              </a:rPr>
            </a:br>
            <a:endParaRPr lang="en-GB" dirty="0"/>
          </a:p>
        </p:txBody>
      </p:sp>
      <p:sp>
        <p:nvSpPr>
          <p:cNvPr id="3" name="Content Placeholder 2">
            <a:extLst>
              <a:ext uri="{FF2B5EF4-FFF2-40B4-BE49-F238E27FC236}">
                <a16:creationId xmlns:a16="http://schemas.microsoft.com/office/drawing/2014/main" id="{DCC6EDEA-17DE-75C6-B455-06C2A3450A52}"/>
              </a:ext>
            </a:extLst>
          </p:cNvPr>
          <p:cNvSpPr>
            <a:spLocks noGrp="1"/>
          </p:cNvSpPr>
          <p:nvPr>
            <p:ph idx="1"/>
          </p:nvPr>
        </p:nvSpPr>
        <p:spPr>
          <a:xfrm>
            <a:off x="69574" y="1600201"/>
            <a:ext cx="11512826" cy="3917032"/>
          </a:xfrm>
        </p:spPr>
        <p:txBody>
          <a:bodyPr>
            <a:normAutofit fontScale="92500" lnSpcReduction="10000"/>
          </a:bodyPr>
          <a:lstStyle/>
          <a:p>
            <a:pPr marL="742950" lvl="1" indent="-285750" algn="l">
              <a:buFont typeface="Arial" panose="020B0604020202020204" pitchFamily="34" charset="0"/>
              <a:buChar char="•"/>
            </a:pPr>
            <a:r>
              <a:rPr lang="en-GB" b="1" i="0" u="none" strike="noStrike" dirty="0">
                <a:solidFill>
                  <a:srgbClr val="000000"/>
                </a:solidFill>
                <a:effectLst/>
              </a:rPr>
              <a:t>Purpose:</a:t>
            </a:r>
            <a:r>
              <a:rPr lang="en-GB" b="0" i="0" u="none" strike="noStrike" dirty="0">
                <a:solidFill>
                  <a:srgbClr val="000000"/>
                </a:solidFill>
                <a:effectLst/>
              </a:rPr>
              <a:t> Provides a framework for making decisions on behalf of individuals who lack capacity.</a:t>
            </a:r>
          </a:p>
          <a:p>
            <a:pPr marL="742950" lvl="1" indent="-285750" algn="l">
              <a:buFont typeface="Arial" panose="020B0604020202020204" pitchFamily="34" charset="0"/>
              <a:buChar char="•"/>
            </a:pPr>
            <a:r>
              <a:rPr lang="en-GB" b="1" i="0" u="none" strike="noStrike" dirty="0">
                <a:solidFill>
                  <a:srgbClr val="000000"/>
                </a:solidFill>
                <a:effectLst/>
              </a:rPr>
              <a:t>Key Provisions:</a:t>
            </a:r>
            <a:endParaRPr lang="en-GB" b="0" i="0" u="none" strike="noStrike" dirty="0">
              <a:solidFill>
                <a:srgbClr val="000000"/>
              </a:solidFill>
              <a:effectLst/>
            </a:endParaRPr>
          </a:p>
          <a:p>
            <a:pPr marL="1143000" lvl="2" indent="-228600" algn="l">
              <a:buFont typeface="Arial" panose="020B0604020202020204" pitchFamily="34" charset="0"/>
              <a:buChar char="•"/>
            </a:pPr>
            <a:r>
              <a:rPr lang="en-GB" sz="2800" b="0" i="0" u="none" strike="noStrike" dirty="0">
                <a:solidFill>
                  <a:srgbClr val="000000"/>
                </a:solidFill>
                <a:effectLst/>
              </a:rPr>
              <a:t>Best Interests Decisions.</a:t>
            </a:r>
          </a:p>
          <a:p>
            <a:pPr marL="1143000" lvl="2" indent="-228600" algn="l">
              <a:buFont typeface="Arial" panose="020B0604020202020204" pitchFamily="34" charset="0"/>
              <a:buChar char="•"/>
            </a:pPr>
            <a:r>
              <a:rPr lang="en-GB" sz="2800" b="0" i="0" u="none" strike="noStrike" dirty="0">
                <a:solidFill>
                  <a:srgbClr val="000000"/>
                </a:solidFill>
                <a:effectLst/>
              </a:rPr>
              <a:t>Deprivation of Liberty Safeguards (</a:t>
            </a:r>
            <a:r>
              <a:rPr lang="en-GB" sz="2800" b="0" i="0" u="none" strike="noStrike" dirty="0" err="1">
                <a:solidFill>
                  <a:srgbClr val="000000"/>
                </a:solidFill>
                <a:effectLst/>
              </a:rPr>
              <a:t>DoLS</a:t>
            </a:r>
            <a:r>
              <a:rPr lang="en-GB" sz="2800" b="0" i="0" u="none" strike="noStrike" dirty="0">
                <a:solidFill>
                  <a:srgbClr val="000000"/>
                </a:solidFill>
                <a:effectLst/>
              </a:rPr>
              <a:t>).</a:t>
            </a:r>
          </a:p>
          <a:p>
            <a:pPr marL="1143000" lvl="2" indent="-228600" algn="l">
              <a:buFont typeface="Arial" panose="020B0604020202020204" pitchFamily="34" charset="0"/>
              <a:buChar char="•"/>
            </a:pPr>
            <a:r>
              <a:rPr lang="en-GB" sz="2800" dirty="0">
                <a:solidFill>
                  <a:srgbClr val="040C28"/>
                </a:solidFill>
              </a:rPr>
              <a:t>I</a:t>
            </a:r>
            <a:r>
              <a:rPr lang="en-GB" sz="2800" b="0" i="0" u="none" strike="noStrike" dirty="0">
                <a:solidFill>
                  <a:srgbClr val="040C28"/>
                </a:solidFill>
                <a:effectLst/>
              </a:rPr>
              <a:t>ntroduced the role of the independent mental capacity advocate (IMCA). </a:t>
            </a:r>
            <a:endParaRPr lang="en-GB" sz="2800" dirty="0">
              <a:solidFill>
                <a:srgbClr val="1F1F1F"/>
              </a:solidFill>
              <a:highlight>
                <a:srgbClr val="FFFFFF"/>
              </a:highlight>
            </a:endParaRPr>
          </a:p>
          <a:p>
            <a:pPr marL="1143000" lvl="2" indent="-228600" algn="l">
              <a:buFont typeface="Arial" panose="020B0604020202020204" pitchFamily="34" charset="0"/>
              <a:buChar char="•"/>
            </a:pPr>
            <a:r>
              <a:rPr lang="en-GB" sz="2800" b="1" i="0" u="none" strike="noStrike" dirty="0">
                <a:solidFill>
                  <a:srgbClr val="000000"/>
                </a:solidFill>
                <a:effectLst/>
              </a:rPr>
              <a:t>Who It Applies To:</a:t>
            </a:r>
            <a:r>
              <a:rPr lang="en-GB" sz="2800" b="0" i="0" u="none" strike="noStrike" dirty="0">
                <a:solidFill>
                  <a:srgbClr val="000000"/>
                </a:solidFill>
                <a:effectLst/>
              </a:rPr>
              <a:t> Individuals who may lack the capacity to make certain decisions.</a:t>
            </a:r>
          </a:p>
          <a:p>
            <a:endParaRPr lang="en-GB" dirty="0"/>
          </a:p>
        </p:txBody>
      </p:sp>
    </p:spTree>
    <p:extLst>
      <p:ext uri="{BB962C8B-B14F-4D97-AF65-F5344CB8AC3E}">
        <p14:creationId xmlns:p14="http://schemas.microsoft.com/office/powerpoint/2010/main" val="1440454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E1785-CBA7-F005-7717-4C3752EC2746}"/>
              </a:ext>
            </a:extLst>
          </p:cNvPr>
          <p:cNvSpPr>
            <a:spLocks noGrp="1"/>
          </p:cNvSpPr>
          <p:nvPr>
            <p:ph type="title"/>
          </p:nvPr>
        </p:nvSpPr>
        <p:spPr/>
        <p:txBody>
          <a:bodyPr>
            <a:normAutofit fontScale="90000"/>
          </a:bodyPr>
          <a:lstStyle/>
          <a:p>
            <a:r>
              <a:rPr lang="en-GB" b="1" i="0" u="none" strike="noStrike" dirty="0">
                <a:solidFill>
                  <a:srgbClr val="000000"/>
                </a:solidFill>
                <a:effectLst/>
              </a:rPr>
              <a:t>Deprivation of Liberty Safeguards (</a:t>
            </a:r>
            <a:r>
              <a:rPr lang="en-GB" b="1" i="0" u="none" strike="noStrike" dirty="0" err="1">
                <a:solidFill>
                  <a:srgbClr val="000000"/>
                </a:solidFill>
                <a:effectLst/>
              </a:rPr>
              <a:t>DoLS</a:t>
            </a:r>
            <a:r>
              <a:rPr lang="en-GB" b="1" i="0" u="none" strike="noStrike" dirty="0">
                <a:solidFill>
                  <a:srgbClr val="000000"/>
                </a:solidFill>
                <a:effectLst/>
              </a:rPr>
              <a:t>)</a:t>
            </a:r>
            <a:endParaRPr lang="en-GB" dirty="0"/>
          </a:p>
        </p:txBody>
      </p:sp>
      <p:sp>
        <p:nvSpPr>
          <p:cNvPr id="3" name="Content Placeholder 2">
            <a:extLst>
              <a:ext uri="{FF2B5EF4-FFF2-40B4-BE49-F238E27FC236}">
                <a16:creationId xmlns:a16="http://schemas.microsoft.com/office/drawing/2014/main" id="{E28F457F-F81B-2423-08A8-AF5F7B6FC9B1}"/>
              </a:ext>
            </a:extLst>
          </p:cNvPr>
          <p:cNvSpPr>
            <a:spLocks noGrp="1"/>
          </p:cNvSpPr>
          <p:nvPr>
            <p:ph idx="1"/>
          </p:nvPr>
        </p:nvSpPr>
        <p:spPr/>
        <p:txBody>
          <a:bodyPr>
            <a:normAutofit/>
          </a:bodyPr>
          <a:lstStyle/>
          <a:p>
            <a:r>
              <a:rPr lang="en-GB" sz="2800" b="0" i="0" u="none" strike="noStrike" dirty="0">
                <a:solidFill>
                  <a:srgbClr val="000000"/>
                </a:solidFill>
                <a:effectLst/>
              </a:rPr>
              <a:t>Under the </a:t>
            </a:r>
            <a:r>
              <a:rPr lang="en-GB" sz="2800" b="0" u="none" strike="noStrike" dirty="0">
                <a:solidFill>
                  <a:srgbClr val="000000"/>
                </a:solidFill>
                <a:effectLst/>
              </a:rPr>
              <a:t>Mental Capacity Act 2005, </a:t>
            </a:r>
            <a:r>
              <a:rPr lang="en-GB" sz="2800" b="0" i="0" u="none" strike="noStrike" dirty="0">
                <a:solidFill>
                  <a:srgbClr val="000000"/>
                </a:solidFill>
                <a:effectLst/>
              </a:rPr>
              <a:t>healthcare practitioners must ensure that any deprivation of a patient’s liberty (e.g., keeping someone in a hospital against their will) is lawful, necessary, and proportionate. </a:t>
            </a:r>
          </a:p>
          <a:p>
            <a:r>
              <a:rPr lang="en-GB" sz="2800" b="0" i="0" u="none" strike="noStrike" dirty="0">
                <a:solidFill>
                  <a:srgbClr val="000000"/>
                </a:solidFill>
                <a:effectLst/>
              </a:rPr>
              <a:t>They must follow specific procedures to authorize and review such decisions.</a:t>
            </a:r>
            <a:endParaRPr lang="en-GB" sz="2800" dirty="0"/>
          </a:p>
        </p:txBody>
      </p:sp>
    </p:spTree>
    <p:extLst>
      <p:ext uri="{BB962C8B-B14F-4D97-AF65-F5344CB8AC3E}">
        <p14:creationId xmlns:p14="http://schemas.microsoft.com/office/powerpoint/2010/main" val="18238529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68C6B-A794-DD79-FAF3-C2C694BB041D}"/>
              </a:ext>
            </a:extLst>
          </p:cNvPr>
          <p:cNvSpPr>
            <a:spLocks noGrp="1"/>
          </p:cNvSpPr>
          <p:nvPr>
            <p:ph type="title"/>
          </p:nvPr>
        </p:nvSpPr>
        <p:spPr/>
        <p:txBody>
          <a:bodyPr>
            <a:normAutofit fontScale="90000"/>
          </a:bodyPr>
          <a:lstStyle/>
          <a:p>
            <a:r>
              <a:rPr lang="en-GB" b="1" i="0" u="none" strike="noStrike" dirty="0">
                <a:solidFill>
                  <a:srgbClr val="040C28"/>
                </a:solidFill>
                <a:effectLst/>
              </a:rPr>
              <a:t>The independent mental capacity advocate (IMCA)</a:t>
            </a:r>
            <a:endParaRPr lang="en-GB" b="1" dirty="0"/>
          </a:p>
        </p:txBody>
      </p:sp>
      <p:sp>
        <p:nvSpPr>
          <p:cNvPr id="3" name="Content Placeholder 2">
            <a:extLst>
              <a:ext uri="{FF2B5EF4-FFF2-40B4-BE49-F238E27FC236}">
                <a16:creationId xmlns:a16="http://schemas.microsoft.com/office/drawing/2014/main" id="{CB28A359-4978-66C9-E022-2545C4318DC5}"/>
              </a:ext>
            </a:extLst>
          </p:cNvPr>
          <p:cNvSpPr>
            <a:spLocks noGrp="1"/>
          </p:cNvSpPr>
          <p:nvPr>
            <p:ph idx="1"/>
          </p:nvPr>
        </p:nvSpPr>
        <p:spPr/>
        <p:txBody>
          <a:bodyPr>
            <a:normAutofit/>
          </a:bodyPr>
          <a:lstStyle/>
          <a:p>
            <a:r>
              <a:rPr lang="en-GB" sz="2800" b="0" i="0" u="none" strike="noStrike" dirty="0">
                <a:solidFill>
                  <a:srgbClr val="040C28"/>
                </a:solidFill>
                <a:effectLst/>
              </a:rPr>
              <a:t>The Mental Capacity Act 2005 introduced the role of the independent mental capacity advocate (IMCA)</a:t>
            </a:r>
            <a:r>
              <a:rPr lang="en-GB" sz="2800" b="0" i="0" u="none" strike="noStrike" dirty="0">
                <a:solidFill>
                  <a:srgbClr val="1F1F1F"/>
                </a:solidFill>
                <a:effectLst/>
                <a:highlight>
                  <a:srgbClr val="FFFFFF"/>
                </a:highlight>
              </a:rPr>
              <a:t>. </a:t>
            </a:r>
          </a:p>
          <a:p>
            <a:r>
              <a:rPr lang="en-GB" sz="2800" b="0" i="0" u="none" strike="noStrike" dirty="0">
                <a:solidFill>
                  <a:srgbClr val="1F1F1F"/>
                </a:solidFill>
                <a:effectLst/>
                <a:highlight>
                  <a:srgbClr val="FFFFFF"/>
                </a:highlight>
              </a:rPr>
              <a:t>IMCAs are a legal safeguard for people who lack the capacity to make specific important decisions: including making decisions about where they live and about serious medical treatment options.</a:t>
            </a:r>
            <a:endParaRPr lang="en-GB" sz="2800" dirty="0"/>
          </a:p>
        </p:txBody>
      </p:sp>
    </p:spTree>
    <p:extLst>
      <p:ext uri="{BB962C8B-B14F-4D97-AF65-F5344CB8AC3E}">
        <p14:creationId xmlns:p14="http://schemas.microsoft.com/office/powerpoint/2010/main" val="36508170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E0D1D-D9DC-1CD3-92CE-1F75DCFA614D}"/>
              </a:ext>
            </a:extLst>
          </p:cNvPr>
          <p:cNvSpPr>
            <a:spLocks noGrp="1"/>
          </p:cNvSpPr>
          <p:nvPr>
            <p:ph type="title"/>
          </p:nvPr>
        </p:nvSpPr>
        <p:spPr>
          <a:xfrm>
            <a:off x="526774" y="274637"/>
            <a:ext cx="11055626" cy="1524345"/>
          </a:xfrm>
        </p:spPr>
        <p:txBody>
          <a:bodyPr>
            <a:normAutofit fontScale="90000"/>
          </a:bodyPr>
          <a:lstStyle/>
          <a:p>
            <a:r>
              <a:rPr lang="en-GB" b="1" dirty="0"/>
              <a:t>Video: </a:t>
            </a:r>
            <a:r>
              <a:rPr lang="en-GB" b="1" i="0" u="none" strike="noStrike" dirty="0">
                <a:solidFill>
                  <a:srgbClr val="0F0F0F"/>
                </a:solidFill>
                <a:effectLst/>
              </a:rPr>
              <a:t>the role of the IMCA (Independent Mental Capacity Advocate)</a:t>
            </a:r>
            <a:br>
              <a:rPr lang="en-GB" b="1" i="0" u="none" strike="noStrike" dirty="0">
                <a:solidFill>
                  <a:srgbClr val="0F0F0F"/>
                </a:solidFill>
                <a:effectLst/>
                <a:latin typeface="Roboto" panose="02000000000000000000" pitchFamily="2" charset="0"/>
              </a:rPr>
            </a:br>
            <a:endParaRPr lang="en-GB" dirty="0"/>
          </a:p>
        </p:txBody>
      </p:sp>
      <p:pic>
        <p:nvPicPr>
          <p:cNvPr id="4" name="Online Media 3" descr="Mental Capacity Act: the role of the IMCA (Independent Mental Capacity Advocate) *MV">
            <a:hlinkClick r:id="" action="ppaction://media"/>
            <a:extLst>
              <a:ext uri="{FF2B5EF4-FFF2-40B4-BE49-F238E27FC236}">
                <a16:creationId xmlns:a16="http://schemas.microsoft.com/office/drawing/2014/main" id="{D3CD0790-0FCE-47A9-FD1B-57A04B184334}"/>
              </a:ext>
            </a:extLst>
          </p:cNvPr>
          <p:cNvPicPr>
            <a:picLocks noGrp="1" noRot="1" noChangeAspect="1"/>
          </p:cNvPicPr>
          <p:nvPr>
            <p:ph idx="1"/>
            <a:videoFile r:link="rId1"/>
          </p:nvPr>
        </p:nvPicPr>
        <p:blipFill>
          <a:blip r:embed="rId3"/>
          <a:stretch>
            <a:fillRect/>
          </a:stretch>
        </p:blipFill>
        <p:spPr>
          <a:xfrm>
            <a:off x="2630487" y="1417638"/>
            <a:ext cx="6931025" cy="3916363"/>
          </a:xfrm>
          <a:prstGeom prst="rect">
            <a:avLst/>
          </a:prstGeom>
        </p:spPr>
      </p:pic>
      <p:sp>
        <p:nvSpPr>
          <p:cNvPr id="5" name="TextBox 4">
            <a:extLst>
              <a:ext uri="{FF2B5EF4-FFF2-40B4-BE49-F238E27FC236}">
                <a16:creationId xmlns:a16="http://schemas.microsoft.com/office/drawing/2014/main" id="{92CA175F-2742-A333-5E04-5BF9907485F4}"/>
              </a:ext>
            </a:extLst>
          </p:cNvPr>
          <p:cNvSpPr txBox="1"/>
          <p:nvPr/>
        </p:nvSpPr>
        <p:spPr>
          <a:xfrm>
            <a:off x="2922104" y="5334001"/>
            <a:ext cx="7208176" cy="369332"/>
          </a:xfrm>
          <a:prstGeom prst="rect">
            <a:avLst/>
          </a:prstGeom>
          <a:noFill/>
        </p:spPr>
        <p:txBody>
          <a:bodyPr wrap="square" rtlCol="0">
            <a:spAutoFit/>
          </a:bodyPr>
          <a:lstStyle/>
          <a:p>
            <a:r>
              <a:rPr lang="en-GB" dirty="0"/>
              <a:t>Source: </a:t>
            </a:r>
            <a:r>
              <a:rPr lang="en-GB" dirty="0">
                <a:hlinkClick r:id="rId4"/>
              </a:rPr>
              <a:t>https://youtu.be/uYbSHbS0dEw?si=imhbVKzYU6Grj7Vf</a:t>
            </a:r>
            <a:r>
              <a:rPr lang="en-GB" dirty="0"/>
              <a:t> </a:t>
            </a:r>
          </a:p>
        </p:txBody>
      </p:sp>
    </p:spTree>
    <p:extLst>
      <p:ext uri="{BB962C8B-B14F-4D97-AF65-F5344CB8AC3E}">
        <p14:creationId xmlns:p14="http://schemas.microsoft.com/office/powerpoint/2010/main" val="3149037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CBE18-2B33-5E78-E87B-1F9B509531BE}"/>
              </a:ext>
            </a:extLst>
          </p:cNvPr>
          <p:cNvSpPr>
            <a:spLocks noGrp="1"/>
          </p:cNvSpPr>
          <p:nvPr>
            <p:ph type="title"/>
          </p:nvPr>
        </p:nvSpPr>
        <p:spPr>
          <a:xfrm>
            <a:off x="609600" y="274638"/>
            <a:ext cx="10972800" cy="1143000"/>
          </a:xfrm>
        </p:spPr>
        <p:txBody>
          <a:bodyPr anchor="ctr">
            <a:normAutofit/>
          </a:bodyPr>
          <a:lstStyle/>
          <a:p>
            <a:pPr>
              <a:lnSpc>
                <a:spcPct val="90000"/>
              </a:lnSpc>
            </a:pPr>
            <a:r>
              <a:rPr lang="en-GB" sz="3700" b="1" i="0" u="none" strike="noStrike">
                <a:effectLst/>
              </a:rPr>
              <a:t>Definition of disability under the Equality Act 2010</a:t>
            </a:r>
            <a:endParaRPr lang="en-GB" sz="3700" b="1"/>
          </a:p>
        </p:txBody>
      </p:sp>
      <p:sp>
        <p:nvSpPr>
          <p:cNvPr id="3" name="Content Placeholder 2">
            <a:extLst>
              <a:ext uri="{FF2B5EF4-FFF2-40B4-BE49-F238E27FC236}">
                <a16:creationId xmlns:a16="http://schemas.microsoft.com/office/drawing/2014/main" id="{80A70AA4-DCA0-3521-B85A-79E0092197D4}"/>
              </a:ext>
            </a:extLst>
          </p:cNvPr>
          <p:cNvSpPr>
            <a:spLocks noGrp="1"/>
          </p:cNvSpPr>
          <p:nvPr>
            <p:ph sz="half" idx="2"/>
          </p:nvPr>
        </p:nvSpPr>
        <p:spPr>
          <a:xfrm>
            <a:off x="447262" y="1590262"/>
            <a:ext cx="6063266" cy="3998980"/>
          </a:xfrm>
        </p:spPr>
        <p:txBody>
          <a:bodyPr>
            <a:normAutofit/>
          </a:bodyPr>
          <a:lstStyle/>
          <a:p>
            <a:pPr>
              <a:lnSpc>
                <a:spcPct val="90000"/>
              </a:lnSpc>
            </a:pPr>
            <a:r>
              <a:rPr lang="en-GB" sz="2800" b="0" i="0" u="none" strike="noStrike" dirty="0">
                <a:effectLst/>
              </a:rPr>
              <a:t>A person is considered to have a disability under the Equality Act 2010 if they have a physical or mental impairment that has a ‘substantial’ and ‘long-term’ negative effect on their ability to carry out normal daily activities.</a:t>
            </a:r>
            <a:endParaRPr lang="en-GB" sz="2800" dirty="0"/>
          </a:p>
          <a:p>
            <a:pPr>
              <a:lnSpc>
                <a:spcPct val="90000"/>
              </a:lnSpc>
            </a:pPr>
            <a:endParaRPr lang="en-GB" sz="2000" dirty="0"/>
          </a:p>
          <a:p>
            <a:pPr marL="0" indent="0">
              <a:lnSpc>
                <a:spcPct val="90000"/>
              </a:lnSpc>
              <a:buNone/>
            </a:pPr>
            <a:endParaRPr lang="en-GB" sz="1300" dirty="0"/>
          </a:p>
          <a:p>
            <a:pPr marL="0" indent="0">
              <a:lnSpc>
                <a:spcPct val="90000"/>
              </a:lnSpc>
              <a:buNone/>
            </a:pPr>
            <a:endParaRPr lang="en-GB" sz="1300" dirty="0"/>
          </a:p>
          <a:p>
            <a:pPr marL="0" indent="0">
              <a:lnSpc>
                <a:spcPct val="90000"/>
              </a:lnSpc>
              <a:buNone/>
            </a:pPr>
            <a:r>
              <a:rPr lang="en-GB" sz="1300" dirty="0"/>
              <a:t>Source: </a:t>
            </a:r>
            <a:r>
              <a:rPr lang="en-GB" sz="1300" dirty="0">
                <a:hlinkClick r:id="rId2"/>
              </a:rPr>
              <a:t>https://www.gov.uk/definition-of-disability-under-equality-act-2010</a:t>
            </a:r>
            <a:r>
              <a:rPr lang="en-GB" sz="1300" dirty="0"/>
              <a:t> </a:t>
            </a:r>
          </a:p>
        </p:txBody>
      </p:sp>
      <p:pic>
        <p:nvPicPr>
          <p:cNvPr id="6" name="Picture 5">
            <a:extLst>
              <a:ext uri="{FF2B5EF4-FFF2-40B4-BE49-F238E27FC236}">
                <a16:creationId xmlns:a16="http://schemas.microsoft.com/office/drawing/2014/main" id="{AB922720-573A-6E1B-65AE-F32266D462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8804" y="1499144"/>
            <a:ext cx="4351699" cy="3792330"/>
          </a:xfrm>
          <a:prstGeom prst="rect">
            <a:avLst/>
          </a:prstGeom>
        </p:spPr>
      </p:pic>
    </p:spTree>
    <p:extLst>
      <p:ext uri="{BB962C8B-B14F-4D97-AF65-F5344CB8AC3E}">
        <p14:creationId xmlns:p14="http://schemas.microsoft.com/office/powerpoint/2010/main" val="3525907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2416B-D525-056C-28C6-07E6FF01EC54}"/>
              </a:ext>
            </a:extLst>
          </p:cNvPr>
          <p:cNvSpPr>
            <a:spLocks noGrp="1"/>
          </p:cNvSpPr>
          <p:nvPr>
            <p:ph type="title"/>
          </p:nvPr>
        </p:nvSpPr>
        <p:spPr/>
        <p:txBody>
          <a:bodyPr>
            <a:normAutofit fontScale="90000"/>
          </a:bodyPr>
          <a:lstStyle/>
          <a:p>
            <a:br>
              <a:rPr lang="en-GB" b="1" i="0" u="none" strike="noStrike" dirty="0">
                <a:solidFill>
                  <a:srgbClr val="000000"/>
                </a:solidFill>
                <a:effectLst/>
              </a:rPr>
            </a:br>
            <a:r>
              <a:rPr lang="en-GB" b="1" i="0" u="none" strike="noStrike" dirty="0">
                <a:solidFill>
                  <a:srgbClr val="000000"/>
                </a:solidFill>
                <a:effectLst/>
              </a:rPr>
              <a:t>If an individual is detained, their rights under the Equality Act include the following:</a:t>
            </a:r>
            <a:br>
              <a:rPr lang="en-GB" b="0" i="0" u="none" strike="noStrike" dirty="0">
                <a:solidFill>
                  <a:srgbClr val="000000"/>
                </a:solidFill>
                <a:effectLst/>
              </a:rPr>
            </a:br>
            <a:endParaRPr lang="en-GB" dirty="0"/>
          </a:p>
        </p:txBody>
      </p:sp>
      <p:sp>
        <p:nvSpPr>
          <p:cNvPr id="3" name="Content Placeholder 2">
            <a:extLst>
              <a:ext uri="{FF2B5EF4-FFF2-40B4-BE49-F238E27FC236}">
                <a16:creationId xmlns:a16="http://schemas.microsoft.com/office/drawing/2014/main" id="{792B2509-F4D5-2292-A0CE-B6B0FC2F8AEB}"/>
              </a:ext>
            </a:extLst>
          </p:cNvPr>
          <p:cNvSpPr>
            <a:spLocks noGrp="1"/>
          </p:cNvSpPr>
          <p:nvPr>
            <p:ph idx="1"/>
          </p:nvPr>
        </p:nvSpPr>
        <p:spPr/>
        <p:txBody>
          <a:bodyPr>
            <a:normAutofit fontScale="92500" lnSpcReduction="10000"/>
          </a:bodyPr>
          <a:lstStyle/>
          <a:p>
            <a:pPr>
              <a:lnSpc>
                <a:spcPct val="110000"/>
              </a:lnSpc>
              <a:buFont typeface="Arial" panose="020B0604020202020204" pitchFamily="34" charset="0"/>
              <a:buChar char="•"/>
            </a:pPr>
            <a:endParaRPr lang="en-GB" sz="2800" b="1" dirty="0">
              <a:effectLst/>
            </a:endParaRPr>
          </a:p>
          <a:p>
            <a:pPr>
              <a:lnSpc>
                <a:spcPct val="110000"/>
              </a:lnSpc>
            </a:pPr>
            <a:r>
              <a:rPr lang="en-GB" sz="2800" b="1" dirty="0"/>
              <a:t>Personalised Support</a:t>
            </a:r>
            <a:r>
              <a:rPr lang="en-GB" sz="2800" dirty="0"/>
              <a:t>: Staff are required to get to know the individual and understand how best to support them, particularly if they have a disability or other protected characteristic.</a:t>
            </a:r>
          </a:p>
          <a:p>
            <a:pPr>
              <a:lnSpc>
                <a:spcPct val="110000"/>
              </a:lnSpc>
            </a:pPr>
            <a:r>
              <a:rPr lang="en-GB" sz="2800" b="1" dirty="0"/>
              <a:t>Reasonable Adjustments</a:t>
            </a:r>
            <a:r>
              <a:rPr lang="en-GB" sz="2800" dirty="0"/>
              <a:t>: Staff may need to alter their usual procedures or practices to accommodate the individual's needs. These necessary changes, known as "Reasonable Adjustments," are designed to ensure that the individual is not disadvantaged because of their disability.</a:t>
            </a:r>
          </a:p>
          <a:p>
            <a:pPr>
              <a:buFont typeface="Arial" panose="020B0604020202020204" pitchFamily="34" charset="0"/>
              <a:buChar char="•"/>
            </a:pPr>
            <a:endParaRPr lang="en-GB" sz="1800" b="1" dirty="0">
              <a:latin typeface="OpenSans"/>
            </a:endParaRPr>
          </a:p>
          <a:p>
            <a:pPr>
              <a:buFont typeface="Arial" panose="020B0604020202020204" pitchFamily="34" charset="0"/>
              <a:buChar char="•"/>
            </a:pPr>
            <a:endParaRPr lang="en-GB" sz="1800" b="1" dirty="0">
              <a:effectLst/>
              <a:latin typeface="OpenSans"/>
            </a:endParaRPr>
          </a:p>
          <a:p>
            <a:endParaRPr lang="en-GB" dirty="0"/>
          </a:p>
        </p:txBody>
      </p:sp>
    </p:spTree>
    <p:extLst>
      <p:ext uri="{BB962C8B-B14F-4D97-AF65-F5344CB8AC3E}">
        <p14:creationId xmlns:p14="http://schemas.microsoft.com/office/powerpoint/2010/main" val="33349349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140B5-8428-49DC-6644-DB5F616390DD}"/>
              </a:ext>
            </a:extLst>
          </p:cNvPr>
          <p:cNvSpPr>
            <a:spLocks noGrp="1"/>
          </p:cNvSpPr>
          <p:nvPr>
            <p:ph type="title"/>
          </p:nvPr>
        </p:nvSpPr>
        <p:spPr>
          <a:xfrm>
            <a:off x="609600" y="572812"/>
            <a:ext cx="10972800" cy="1143000"/>
          </a:xfrm>
        </p:spPr>
        <p:txBody>
          <a:bodyPr>
            <a:normAutofit fontScale="90000"/>
          </a:bodyPr>
          <a:lstStyle/>
          <a:p>
            <a:r>
              <a:rPr lang="en-GB" sz="4400" b="1" dirty="0">
                <a:effectLst/>
              </a:rPr>
              <a:t>Here are some examples of Reasonable Adjustments: </a:t>
            </a:r>
            <a:br>
              <a:rPr lang="en-GB" sz="4400" b="1" dirty="0">
                <a:latin typeface="OpenSans"/>
              </a:rPr>
            </a:br>
            <a:endParaRPr lang="en-GB" dirty="0"/>
          </a:p>
        </p:txBody>
      </p:sp>
      <p:sp>
        <p:nvSpPr>
          <p:cNvPr id="3" name="Content Placeholder 2">
            <a:extLst>
              <a:ext uri="{FF2B5EF4-FFF2-40B4-BE49-F238E27FC236}">
                <a16:creationId xmlns:a16="http://schemas.microsoft.com/office/drawing/2014/main" id="{DD186B49-7952-1499-9C9A-99AE853B2F92}"/>
              </a:ext>
            </a:extLst>
          </p:cNvPr>
          <p:cNvSpPr>
            <a:spLocks noGrp="1"/>
          </p:cNvSpPr>
          <p:nvPr>
            <p:ph idx="1"/>
          </p:nvPr>
        </p:nvSpPr>
        <p:spPr>
          <a:xfrm>
            <a:off x="417442" y="1371600"/>
            <a:ext cx="7255567" cy="4145633"/>
          </a:xfrm>
        </p:spPr>
        <p:txBody>
          <a:bodyPr>
            <a:normAutofit/>
          </a:bodyPr>
          <a:lstStyle/>
          <a:p>
            <a:pPr marL="0" indent="0">
              <a:buNone/>
            </a:pPr>
            <a:endParaRPr lang="en-GB" sz="3200" b="1" dirty="0">
              <a:effectLst/>
              <a:latin typeface="OpenSans"/>
            </a:endParaRPr>
          </a:p>
          <a:p>
            <a:pPr>
              <a:buFont typeface="Arial" panose="020B0604020202020204" pitchFamily="34" charset="0"/>
              <a:buChar char="•"/>
            </a:pPr>
            <a:r>
              <a:rPr lang="en-GB" sz="2800" b="1" dirty="0">
                <a:effectLst/>
              </a:rPr>
              <a:t>Jane </a:t>
            </a:r>
            <a:r>
              <a:rPr lang="en-GB" sz="2800" dirty="0">
                <a:effectLst/>
              </a:rPr>
              <a:t>is deaf and uses sign language to communicate. Staff need to provide an interpreter or look at having a staff member who also knows sign language. </a:t>
            </a:r>
          </a:p>
          <a:p>
            <a:pPr>
              <a:buFont typeface="Arial" panose="020B0604020202020204" pitchFamily="34" charset="0"/>
              <a:buChar char="•"/>
            </a:pPr>
            <a:r>
              <a:rPr lang="en-GB" sz="2800" b="1" dirty="0">
                <a:effectLst/>
              </a:rPr>
              <a:t>Dean </a:t>
            </a:r>
            <a:r>
              <a:rPr lang="en-GB" sz="2800" dirty="0">
                <a:effectLst/>
              </a:rPr>
              <a:t>uses a wheelchair to get around. The hospital will need to make sure that the building has lots of space and flat surfaces. </a:t>
            </a:r>
          </a:p>
          <a:p>
            <a:endParaRPr lang="en-GB" dirty="0"/>
          </a:p>
        </p:txBody>
      </p:sp>
      <p:pic>
        <p:nvPicPr>
          <p:cNvPr id="5" name="Picture 4" descr="A person in a wheelchair in an elevator&#10;&#10;Description automatically generated">
            <a:extLst>
              <a:ext uri="{FF2B5EF4-FFF2-40B4-BE49-F238E27FC236}">
                <a16:creationId xmlns:a16="http://schemas.microsoft.com/office/drawing/2014/main" id="{7599B2DF-9767-FE4D-0EC3-FCD9681AA2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03096" y="1982910"/>
            <a:ext cx="3048000" cy="3534323"/>
          </a:xfrm>
          <a:prstGeom prst="rect">
            <a:avLst/>
          </a:prstGeom>
        </p:spPr>
      </p:pic>
    </p:spTree>
    <p:extLst>
      <p:ext uri="{BB962C8B-B14F-4D97-AF65-F5344CB8AC3E}">
        <p14:creationId xmlns:p14="http://schemas.microsoft.com/office/powerpoint/2010/main" val="25702765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CD83A-1BB6-FE1A-96F0-F6E0F8E6E657}"/>
              </a:ext>
            </a:extLst>
          </p:cNvPr>
          <p:cNvSpPr>
            <a:spLocks noGrp="1"/>
          </p:cNvSpPr>
          <p:nvPr>
            <p:ph type="title"/>
          </p:nvPr>
        </p:nvSpPr>
        <p:spPr/>
        <p:txBody>
          <a:bodyPr>
            <a:normAutofit/>
          </a:bodyPr>
          <a:lstStyle/>
          <a:p>
            <a:r>
              <a:rPr lang="en-GB" sz="4000" b="1" u="none" strike="noStrike" dirty="0">
                <a:solidFill>
                  <a:srgbClr val="000000"/>
                </a:solidFill>
                <a:effectLst/>
                <a:latin typeface="-webkit-standard"/>
              </a:rPr>
              <a:t>The </a:t>
            </a:r>
            <a:r>
              <a:rPr lang="en-GB" sz="4000" b="1" u="none" strike="noStrike" dirty="0">
                <a:solidFill>
                  <a:srgbClr val="000000"/>
                </a:solidFill>
                <a:effectLst/>
              </a:rPr>
              <a:t>Care Act 2014</a:t>
            </a:r>
            <a:r>
              <a:rPr lang="en-GB" sz="4000" b="1" u="none" strike="noStrike" dirty="0">
                <a:solidFill>
                  <a:srgbClr val="000000"/>
                </a:solidFill>
                <a:effectLst/>
                <a:latin typeface="-webkit-standard"/>
              </a:rPr>
              <a:t> </a:t>
            </a:r>
            <a:endParaRPr lang="en-GB" sz="4000" b="1" dirty="0"/>
          </a:p>
        </p:txBody>
      </p:sp>
      <p:sp>
        <p:nvSpPr>
          <p:cNvPr id="3" name="Content Placeholder 2">
            <a:extLst>
              <a:ext uri="{FF2B5EF4-FFF2-40B4-BE49-F238E27FC236}">
                <a16:creationId xmlns:a16="http://schemas.microsoft.com/office/drawing/2014/main" id="{F481205E-7BFB-A08A-F4F2-78C05ACA0FC5}"/>
              </a:ext>
            </a:extLst>
          </p:cNvPr>
          <p:cNvSpPr>
            <a:spLocks noGrp="1"/>
          </p:cNvSpPr>
          <p:nvPr>
            <p:ph idx="1"/>
          </p:nvPr>
        </p:nvSpPr>
        <p:spPr/>
        <p:txBody>
          <a:bodyPr>
            <a:normAutofit/>
          </a:bodyPr>
          <a:lstStyle/>
          <a:p>
            <a:r>
              <a:rPr lang="en-GB" sz="2800" b="0" i="0" u="none" strike="noStrike" dirty="0">
                <a:solidFill>
                  <a:srgbClr val="000000"/>
                </a:solidFill>
                <a:effectLst/>
              </a:rPr>
              <a:t>The </a:t>
            </a:r>
            <a:r>
              <a:rPr lang="en-GB" sz="2800" b="0" u="none" strike="noStrike" dirty="0">
                <a:solidFill>
                  <a:srgbClr val="000000"/>
                </a:solidFill>
                <a:effectLst/>
              </a:rPr>
              <a:t>Care Act 2014 </a:t>
            </a:r>
            <a:r>
              <a:rPr lang="en-GB" sz="2800" b="0" i="0" u="none" strike="noStrike" dirty="0">
                <a:solidFill>
                  <a:srgbClr val="000000"/>
                </a:solidFill>
                <a:effectLst/>
              </a:rPr>
              <a:t>emphasises the importance of integrating mental health into broader social care, placing a duty on local authorities to promote individual well-being, including mental health. </a:t>
            </a:r>
          </a:p>
          <a:p>
            <a:r>
              <a:rPr lang="en-GB" sz="2800" b="0" i="0" u="none" strike="noStrike" dirty="0">
                <a:solidFill>
                  <a:srgbClr val="000000"/>
                </a:solidFill>
                <a:effectLst/>
              </a:rPr>
              <a:t>It also stresses the importance of safeguarding adults at risk of abuse or neglect.</a:t>
            </a:r>
            <a:endParaRPr lang="en-GB" sz="2800" dirty="0"/>
          </a:p>
        </p:txBody>
      </p:sp>
    </p:spTree>
    <p:extLst>
      <p:ext uri="{BB962C8B-B14F-4D97-AF65-F5344CB8AC3E}">
        <p14:creationId xmlns:p14="http://schemas.microsoft.com/office/powerpoint/2010/main" val="37733574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5827D-27BD-99DC-EF6F-E038044ACFD0}"/>
              </a:ext>
            </a:extLst>
          </p:cNvPr>
          <p:cNvSpPr>
            <a:spLocks noGrp="1"/>
          </p:cNvSpPr>
          <p:nvPr>
            <p:ph type="title"/>
          </p:nvPr>
        </p:nvSpPr>
        <p:spPr/>
        <p:txBody>
          <a:bodyPr>
            <a:normAutofit fontScale="90000"/>
          </a:bodyPr>
          <a:lstStyle/>
          <a:p>
            <a:br>
              <a:rPr lang="en-GB" b="0" i="0" u="none" strike="noStrike" dirty="0">
                <a:solidFill>
                  <a:srgbClr val="000000"/>
                </a:solidFill>
                <a:effectLst/>
              </a:rPr>
            </a:br>
            <a:r>
              <a:rPr lang="en-GB" b="1" i="0" u="none" strike="noStrike" dirty="0">
                <a:effectLst/>
              </a:rPr>
              <a:t>Ethical Considerations</a:t>
            </a:r>
            <a:endParaRPr lang="en-GB" b="1" dirty="0"/>
          </a:p>
        </p:txBody>
      </p:sp>
      <p:sp>
        <p:nvSpPr>
          <p:cNvPr id="3" name="Content Placeholder 2">
            <a:extLst>
              <a:ext uri="{FF2B5EF4-FFF2-40B4-BE49-F238E27FC236}">
                <a16:creationId xmlns:a16="http://schemas.microsoft.com/office/drawing/2014/main" id="{2700B8DD-5B9E-03E9-4950-E4B176BFD60F}"/>
              </a:ext>
            </a:extLst>
          </p:cNvPr>
          <p:cNvSpPr>
            <a:spLocks noGrp="1"/>
          </p:cNvSpPr>
          <p:nvPr>
            <p:ph idx="1"/>
          </p:nvPr>
        </p:nvSpPr>
        <p:spPr/>
        <p:txBody>
          <a:bodyPr/>
          <a:lstStyle/>
          <a:p>
            <a:r>
              <a:rPr lang="en-GB" sz="2800" b="0" i="0" u="none" strike="noStrike" dirty="0">
                <a:solidFill>
                  <a:srgbClr val="000000"/>
                </a:solidFill>
                <a:effectLst/>
              </a:rPr>
              <a:t>Ethical dilemmas in applying these laws, such as: </a:t>
            </a:r>
            <a:endParaRPr lang="en-GB" sz="2800" dirty="0">
              <a:solidFill>
                <a:srgbClr val="000000"/>
              </a:solidFill>
            </a:endParaRPr>
          </a:p>
          <a:p>
            <a:r>
              <a:rPr lang="en-GB" sz="2800" b="0" i="0" u="none" strike="noStrike" dirty="0">
                <a:solidFill>
                  <a:srgbClr val="000000"/>
                </a:solidFill>
                <a:effectLst/>
              </a:rPr>
              <a:t>Autonomy vs. protection </a:t>
            </a:r>
          </a:p>
          <a:p>
            <a:r>
              <a:rPr lang="en-GB" sz="2800" dirty="0">
                <a:solidFill>
                  <a:srgbClr val="000000"/>
                </a:solidFill>
              </a:rPr>
              <a:t>I</a:t>
            </a:r>
            <a:r>
              <a:rPr lang="en-GB" sz="2800" b="0" i="0" u="none" strike="noStrike" dirty="0">
                <a:solidFill>
                  <a:srgbClr val="000000"/>
                </a:solidFill>
                <a:effectLst/>
              </a:rPr>
              <a:t>nformed consent and the role of healthcare professionals.</a:t>
            </a:r>
          </a:p>
          <a:p>
            <a:endParaRPr lang="en-GB" dirty="0"/>
          </a:p>
        </p:txBody>
      </p:sp>
    </p:spTree>
    <p:extLst>
      <p:ext uri="{BB962C8B-B14F-4D97-AF65-F5344CB8AC3E}">
        <p14:creationId xmlns:p14="http://schemas.microsoft.com/office/powerpoint/2010/main" val="36608102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1370A-D013-5140-1587-B597A21BC57B}"/>
              </a:ext>
            </a:extLst>
          </p:cNvPr>
          <p:cNvSpPr>
            <a:spLocks noGrp="1"/>
          </p:cNvSpPr>
          <p:nvPr>
            <p:ph type="title"/>
          </p:nvPr>
        </p:nvSpPr>
        <p:spPr>
          <a:xfrm>
            <a:off x="556591" y="-139148"/>
            <a:ext cx="11025809" cy="1302026"/>
          </a:xfrm>
        </p:spPr>
        <p:txBody>
          <a:bodyPr/>
          <a:lstStyle/>
          <a:p>
            <a:r>
              <a:rPr lang="en-GB" b="1" dirty="0"/>
              <a:t>Activity</a:t>
            </a:r>
            <a:r>
              <a:rPr lang="en-GB" dirty="0"/>
              <a:t> </a:t>
            </a:r>
          </a:p>
        </p:txBody>
      </p:sp>
      <p:sp>
        <p:nvSpPr>
          <p:cNvPr id="3" name="Content Placeholder 2">
            <a:extLst>
              <a:ext uri="{FF2B5EF4-FFF2-40B4-BE49-F238E27FC236}">
                <a16:creationId xmlns:a16="http://schemas.microsoft.com/office/drawing/2014/main" id="{492524FE-76CB-0246-6CFE-FCCF19D00FEE}"/>
              </a:ext>
            </a:extLst>
          </p:cNvPr>
          <p:cNvSpPr>
            <a:spLocks noGrp="1"/>
          </p:cNvSpPr>
          <p:nvPr>
            <p:ph idx="1"/>
          </p:nvPr>
        </p:nvSpPr>
        <p:spPr>
          <a:xfrm>
            <a:off x="268357" y="974035"/>
            <a:ext cx="11314044" cy="4543198"/>
          </a:xfrm>
        </p:spPr>
        <p:txBody>
          <a:bodyPr>
            <a:normAutofit fontScale="25000" lnSpcReduction="20000"/>
          </a:bodyPr>
          <a:lstStyle/>
          <a:p>
            <a:pPr>
              <a:lnSpc>
                <a:spcPct val="120000"/>
              </a:lnSpc>
            </a:pPr>
            <a:r>
              <a:rPr lang="en-GB" sz="11200" dirty="0"/>
              <a:t>Based on your chosen mental disorder for the Poster presentation - Component 1:  </a:t>
            </a:r>
          </a:p>
          <a:p>
            <a:pPr>
              <a:lnSpc>
                <a:spcPct val="120000"/>
              </a:lnSpc>
            </a:pPr>
            <a:r>
              <a:rPr lang="en-GB" sz="11200" b="1" dirty="0"/>
              <a:t>Briefly research </a:t>
            </a:r>
            <a:r>
              <a:rPr lang="en-GB" sz="11200" dirty="0"/>
              <a:t>the main UK laws that apply to mental health, such as the Mental Health Act 1983, Mental Capacity Act 2005, or Care Act 2014. Focus on how these laws relate to the chosen disorder.</a:t>
            </a:r>
          </a:p>
          <a:p>
            <a:pPr>
              <a:lnSpc>
                <a:spcPct val="120000"/>
              </a:lnSpc>
              <a:buFont typeface="Arial" panose="020B0604020202020204" pitchFamily="34" charset="0"/>
              <a:buChar char="•"/>
            </a:pPr>
            <a:r>
              <a:rPr lang="en-GB" sz="11200" b="1" dirty="0"/>
              <a:t>Legislation Overview</a:t>
            </a:r>
            <a:r>
              <a:rPr lang="en-GB" sz="11200" dirty="0"/>
              <a:t>: Summarise how key legislation impacts patients with this disorder.</a:t>
            </a:r>
          </a:p>
          <a:p>
            <a:pPr>
              <a:lnSpc>
                <a:spcPct val="120000"/>
              </a:lnSpc>
              <a:buFont typeface="Arial" panose="020B0604020202020204" pitchFamily="34" charset="0"/>
              <a:buChar char="•"/>
            </a:pPr>
            <a:r>
              <a:rPr lang="en-GB" sz="11200" b="1" dirty="0"/>
              <a:t>Evaluation</a:t>
            </a:r>
            <a:r>
              <a:rPr lang="en-GB" sz="11200" dirty="0"/>
              <a:t>: Briefly assess the benefits of this legislation for individuals with the disorder. Consider patient rights, care quality, and any challenges.</a:t>
            </a:r>
          </a:p>
          <a:p>
            <a:endParaRPr lang="en-GB" dirty="0"/>
          </a:p>
        </p:txBody>
      </p:sp>
    </p:spTree>
    <p:extLst>
      <p:ext uri="{BB962C8B-B14F-4D97-AF65-F5344CB8AC3E}">
        <p14:creationId xmlns:p14="http://schemas.microsoft.com/office/powerpoint/2010/main" val="8291300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263FE-7FF4-2F2D-F1DD-2B9121356B8D}"/>
              </a:ext>
            </a:extLst>
          </p:cNvPr>
          <p:cNvSpPr>
            <a:spLocks noGrp="1"/>
          </p:cNvSpPr>
          <p:nvPr>
            <p:ph type="title"/>
          </p:nvPr>
        </p:nvSpPr>
        <p:spPr/>
        <p:txBody>
          <a:bodyPr/>
          <a:lstStyle/>
          <a:p>
            <a:r>
              <a:rPr lang="en-US" b="1" dirty="0"/>
              <a:t>References </a:t>
            </a:r>
          </a:p>
        </p:txBody>
      </p:sp>
      <p:sp>
        <p:nvSpPr>
          <p:cNvPr id="3" name="Content Placeholder 2">
            <a:extLst>
              <a:ext uri="{FF2B5EF4-FFF2-40B4-BE49-F238E27FC236}">
                <a16:creationId xmlns:a16="http://schemas.microsoft.com/office/drawing/2014/main" id="{55307536-7462-1760-7C85-1F3608BEF032}"/>
              </a:ext>
            </a:extLst>
          </p:cNvPr>
          <p:cNvSpPr>
            <a:spLocks noGrp="1"/>
          </p:cNvSpPr>
          <p:nvPr>
            <p:ph idx="1"/>
          </p:nvPr>
        </p:nvSpPr>
        <p:spPr>
          <a:xfrm>
            <a:off x="364067" y="1617133"/>
            <a:ext cx="11218333" cy="4783666"/>
          </a:xfrm>
        </p:spPr>
        <p:txBody>
          <a:bodyPr>
            <a:normAutofit/>
          </a:bodyPr>
          <a:lstStyle/>
          <a:p>
            <a:pPr>
              <a:lnSpc>
                <a:spcPct val="120000"/>
              </a:lnSpc>
            </a:pPr>
            <a:endParaRPr lang="en-GB" sz="5100" dirty="0">
              <a:solidFill>
                <a:srgbClr val="000000"/>
              </a:solidFill>
              <a:effectLst/>
              <a:ea typeface="Times New Roman" panose="02020603050405020304" pitchFamily="18" charset="0"/>
            </a:endParaRPr>
          </a:p>
          <a:p>
            <a:endParaRPr lang="en-GB" sz="2400" dirty="0">
              <a:effectLst/>
              <a:ea typeface="Times New Roman" panose="02020603050405020304" pitchFamily="18" charset="0"/>
            </a:endParaRPr>
          </a:p>
          <a:p>
            <a:endParaRPr lang="en-US" dirty="0"/>
          </a:p>
        </p:txBody>
      </p:sp>
      <p:sp>
        <p:nvSpPr>
          <p:cNvPr id="5" name="TextBox 4">
            <a:extLst>
              <a:ext uri="{FF2B5EF4-FFF2-40B4-BE49-F238E27FC236}">
                <a16:creationId xmlns:a16="http://schemas.microsoft.com/office/drawing/2014/main" id="{C1EB3BF2-808E-E7E4-3BF1-D635E612BE78}"/>
              </a:ext>
            </a:extLst>
          </p:cNvPr>
          <p:cNvSpPr txBox="1"/>
          <p:nvPr/>
        </p:nvSpPr>
        <p:spPr>
          <a:xfrm>
            <a:off x="467140" y="1798983"/>
            <a:ext cx="10962860" cy="3970318"/>
          </a:xfrm>
          <a:prstGeom prst="rect">
            <a:avLst/>
          </a:prstGeom>
          <a:noFill/>
        </p:spPr>
        <p:txBody>
          <a:bodyPr wrap="square" rtlCol="0">
            <a:spAutoFit/>
          </a:bodyPr>
          <a:lstStyle/>
          <a:p>
            <a:pPr marL="457200" indent="-457200">
              <a:buFont typeface="Arial" panose="020B0604020202020204" pitchFamily="34" charset="0"/>
              <a:buChar char="•"/>
            </a:pPr>
            <a:r>
              <a:rPr lang="en-GB" sz="2800" dirty="0"/>
              <a:t>GOV.UK (2010) </a:t>
            </a:r>
            <a:r>
              <a:rPr lang="en-GB" sz="2800" i="1" u="none" strike="noStrike" dirty="0">
                <a:solidFill>
                  <a:srgbClr val="0B0C0C"/>
                </a:solidFill>
                <a:effectLst/>
              </a:rPr>
              <a:t>Definition of disability under the Equality Act 2010. </a:t>
            </a:r>
            <a:r>
              <a:rPr lang="en-GB" sz="2800" dirty="0"/>
              <a:t>Available at: </a:t>
            </a:r>
            <a:r>
              <a:rPr lang="en-GB" sz="2800" dirty="0">
                <a:hlinkClick r:id="rId3"/>
              </a:rPr>
              <a:t>https://www.gov.uk/definition-of-disability-under-equality-act-2010</a:t>
            </a:r>
            <a:r>
              <a:rPr lang="en-GB" sz="2800" dirty="0"/>
              <a:t> (Accessed: 20 august 2024). </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Mental Health Foundation (2021)</a:t>
            </a:r>
            <a:r>
              <a:rPr lang="en-GB" sz="2800" i="1" u="none" strike="noStrike" dirty="0">
                <a:solidFill>
                  <a:srgbClr val="0B0C0C"/>
                </a:solidFill>
                <a:effectLst/>
              </a:rPr>
              <a:t> </a:t>
            </a:r>
            <a:r>
              <a:rPr lang="en-GB" sz="2800" i="1" u="none" strike="noStrike" dirty="0">
                <a:effectLst/>
              </a:rPr>
              <a:t>Human rights and mental health</a:t>
            </a:r>
          </a:p>
          <a:p>
            <a:pPr marL="457200" indent="-457200">
              <a:buFont typeface="Arial" panose="020B0604020202020204" pitchFamily="34" charset="0"/>
              <a:buChar char="•"/>
            </a:pPr>
            <a:r>
              <a:rPr lang="en-GB" sz="2800" dirty="0"/>
              <a:t>Available at: </a:t>
            </a:r>
            <a:r>
              <a:rPr lang="en-GB" sz="2800" dirty="0">
                <a:hlinkClick r:id="rId4"/>
              </a:rPr>
              <a:t>https://www.mentalhealth.org.uk/explore-mental-health/a-z-topics/human-rights-and-mental-health</a:t>
            </a:r>
            <a:r>
              <a:rPr lang="en-GB" sz="2800" dirty="0"/>
              <a:t> (Accessed: 20 august 2024). </a:t>
            </a:r>
          </a:p>
          <a:p>
            <a:pPr marL="457200" indent="-457200">
              <a:buFont typeface="Arial" panose="020B0604020202020204" pitchFamily="34" charset="0"/>
              <a:buChar char="•"/>
            </a:pPr>
            <a:r>
              <a:rPr lang="en-GB" sz="2800" dirty="0"/>
              <a:t> </a:t>
            </a:r>
          </a:p>
        </p:txBody>
      </p:sp>
    </p:spTree>
    <p:extLst>
      <p:ext uri="{BB962C8B-B14F-4D97-AF65-F5344CB8AC3E}">
        <p14:creationId xmlns:p14="http://schemas.microsoft.com/office/powerpoint/2010/main" val="159513367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2835</TotalTime>
  <Words>982</Words>
  <Application>Microsoft Macintosh PowerPoint</Application>
  <PresentationFormat>Widescreen</PresentationFormat>
  <Paragraphs>75</Paragraphs>
  <Slides>18</Slides>
  <Notes>1</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DengXian</vt:lpstr>
      <vt:lpstr>-webkit-standard</vt:lpstr>
      <vt:lpstr>Arial</vt:lpstr>
      <vt:lpstr>Calibri</vt:lpstr>
      <vt:lpstr>Myriad Pro</vt:lpstr>
      <vt:lpstr>OpenSans</vt:lpstr>
      <vt:lpstr>Roboto</vt:lpstr>
      <vt:lpstr>Times New Roman</vt:lpstr>
      <vt:lpstr>20140311PresentationUWTSDTemplate</vt:lpstr>
      <vt:lpstr>Psychopathological Classifications and Provisions BMHP6029 </vt:lpstr>
      <vt:lpstr>This week’s learning objectives: </vt:lpstr>
      <vt:lpstr>The Mental Health Act 1983 (Amended in 2007) </vt:lpstr>
      <vt:lpstr>Cont. </vt:lpstr>
      <vt:lpstr>Human Rights Act 1998</vt:lpstr>
      <vt:lpstr>PowerPoint Presentation</vt:lpstr>
      <vt:lpstr>Video: What is the Mental Health Act? </vt:lpstr>
      <vt:lpstr>Mental Capacity Act 2005 </vt:lpstr>
      <vt:lpstr>Deprivation of Liberty Safeguards (DoLS)</vt:lpstr>
      <vt:lpstr>The independent mental capacity advocate (IMCA)</vt:lpstr>
      <vt:lpstr>Video: the role of the IMCA (Independent Mental Capacity Advocate) </vt:lpstr>
      <vt:lpstr>Definition of disability under the Equality Act 2010</vt:lpstr>
      <vt:lpstr> If an individual is detained, their rights under the Equality Act include the following: </vt:lpstr>
      <vt:lpstr>Here are some examples of Reasonable Adjustments:  </vt:lpstr>
      <vt:lpstr>The Care Act 2014 </vt:lpstr>
      <vt:lpstr> Ethical Considerations</vt:lpstr>
      <vt:lpstr>Activity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Mental Health</dc:title>
  <dc:creator>Dushika Rajan</dc:creator>
  <cp:lastModifiedBy>Bianca Sanfilippo</cp:lastModifiedBy>
  <cp:revision>39</cp:revision>
  <dcterms:created xsi:type="dcterms:W3CDTF">2021-01-14T23:23:12Z</dcterms:created>
  <dcterms:modified xsi:type="dcterms:W3CDTF">2024-09-01T13:35:23Z</dcterms:modified>
</cp:coreProperties>
</file>