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2"/>
  </p:handoutMasterIdLst>
  <p:sldIdLst>
    <p:sldId id="256" r:id="rId5"/>
    <p:sldId id="281" r:id="rId6"/>
    <p:sldId id="285" r:id="rId7"/>
    <p:sldId id="282" r:id="rId8"/>
    <p:sldId id="283" r:id="rId9"/>
    <p:sldId id="284" r:id="rId10"/>
    <p:sldId id="27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85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scopress.com/" TargetMode="External"/><Relationship Id="rId2" Type="http://schemas.openxmlformats.org/officeDocument/2006/relationships/hyperlink" Target="http://www.netacad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iscopress.com/series/series.asp?ser=410518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3600" dirty="0">
                <a:solidFill>
                  <a:schemeClr val="bg1"/>
                </a:solidFill>
              </a:rPr>
              <a:t>Switching, Routing and Wireless Essentials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Applied Computing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Wales Institute of Science and Art (WISA)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Technium</a:t>
            </a:r>
            <a:r>
              <a:rPr lang="en-GB" dirty="0">
                <a:solidFill>
                  <a:schemeClr val="tx1"/>
                </a:solidFill>
              </a:rPr>
              <a:t> 2, Kings Road, Swansea, SA1 8PH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AB7B5-CB4F-4C4D-872C-551DBA6EE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CCNA v6 vs v7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53A20FE-4D7D-4388-A402-CD9F70E9E6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3802905"/>
              </p:ext>
            </p:extLst>
          </p:nvPr>
        </p:nvGraphicFramePr>
        <p:xfrm>
          <a:off x="457200" y="1600200"/>
          <a:ext cx="8229600" cy="1833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988973449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415318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Version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Version 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4909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Introduction to Networks</a:t>
                      </a:r>
                    </a:p>
                    <a:p>
                      <a:r>
                        <a:rPr lang="en-GB" dirty="0"/>
                        <a:t>Routing and Switching Essentials</a:t>
                      </a:r>
                    </a:p>
                    <a:p>
                      <a:r>
                        <a:rPr lang="en-GB" dirty="0"/>
                        <a:t>Scaling Networks</a:t>
                      </a:r>
                    </a:p>
                    <a:p>
                      <a:r>
                        <a:rPr lang="en-GB" dirty="0"/>
                        <a:t>Connecting Networks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Introduction to Networks</a:t>
                      </a:r>
                    </a:p>
                    <a:p>
                      <a:r>
                        <a:rPr lang="en-GB" dirty="0"/>
                        <a:t>Switching, Routing and Wireless Essentials</a:t>
                      </a:r>
                    </a:p>
                    <a:p>
                      <a:r>
                        <a:rPr lang="en-GB" dirty="0"/>
                        <a:t>Enterprise Networking, Security and Automation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39673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5195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53C0E-3E3C-4178-BFF0-68328120A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2A3C11A-2683-4474-83B1-4881E9759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412133"/>
              </p:ext>
            </p:extLst>
          </p:nvPr>
        </p:nvGraphicFramePr>
        <p:xfrm>
          <a:off x="899592" y="1484785"/>
          <a:ext cx="7344816" cy="18219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0767">
                  <a:extLst>
                    <a:ext uri="{9D8B030D-6E8A-4147-A177-3AD203B41FA5}">
                      <a16:colId xmlns:a16="http://schemas.microsoft.com/office/drawing/2014/main" val="899635980"/>
                    </a:ext>
                  </a:extLst>
                </a:gridCol>
                <a:gridCol w="5644049">
                  <a:extLst>
                    <a:ext uri="{9D8B030D-6E8A-4147-A177-3AD203B41FA5}">
                      <a16:colId xmlns:a16="http://schemas.microsoft.com/office/drawing/2014/main" val="2296416222"/>
                    </a:ext>
                  </a:extLst>
                </a:gridCol>
              </a:tblGrid>
              <a:tr h="453134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Essential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u="sng">
                          <a:effectLst/>
                          <a:hlinkClick r:id="rId2"/>
                        </a:rPr>
                        <a:t>www.netacad.com</a:t>
                      </a:r>
                      <a:r>
                        <a:rPr lang="en-GB" sz="1400">
                          <a:effectLst/>
                        </a:rPr>
                        <a:t> </a:t>
                      </a: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username and password is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1360584"/>
                  </a:ext>
                </a:extLst>
              </a:tr>
              <a:tr h="1347065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Essential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1500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dirty="0">
                          <a:effectLst/>
                        </a:rPr>
                        <a:t>Switching, Routing, and Wireless Essentials Companion Guide (CCNAv7) </a:t>
                      </a:r>
                      <a:r>
                        <a:rPr lang="en-US" sz="1400" dirty="0">
                          <a:effectLst/>
                        </a:rPr>
                        <a:t>Published Aug 18, 2020 by </a:t>
                      </a:r>
                      <a:r>
                        <a:rPr lang="en-US" sz="1400" u="sng" dirty="0">
                          <a:effectLst/>
                          <a:hlinkClick r:id="rId3"/>
                        </a:rPr>
                        <a:t>Cisco Press</a:t>
                      </a:r>
                      <a:r>
                        <a:rPr lang="en-US" sz="1400" dirty="0">
                          <a:effectLst/>
                        </a:rPr>
                        <a:t>. Part of the </a:t>
                      </a:r>
                      <a:r>
                        <a:rPr lang="en-US" sz="1400" u="sng" dirty="0">
                          <a:effectLst/>
                          <a:hlinkClick r:id="rId4"/>
                        </a:rPr>
                        <a:t>Companion Guide</a:t>
                      </a:r>
                      <a:r>
                        <a:rPr lang="en-US" sz="1400" dirty="0">
                          <a:effectLst/>
                        </a:rPr>
                        <a:t> series.</a:t>
                      </a:r>
                      <a:endParaRPr lang="en-GB" sz="1400" dirty="0">
                        <a:effectLst/>
                      </a:endParaRP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ISBN-10: 0-13-672935-5</a:t>
                      </a: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ISBN-13: 978-0-13-672935-8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46242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6367812-FA5A-4C31-A50B-E5F6A8D37D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303905"/>
              </p:ext>
            </p:extLst>
          </p:nvPr>
        </p:nvGraphicFramePr>
        <p:xfrm>
          <a:off x="899592" y="3275393"/>
          <a:ext cx="7344816" cy="8736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0767">
                  <a:extLst>
                    <a:ext uri="{9D8B030D-6E8A-4147-A177-3AD203B41FA5}">
                      <a16:colId xmlns:a16="http://schemas.microsoft.com/office/drawing/2014/main" val="1895137617"/>
                    </a:ext>
                  </a:extLst>
                </a:gridCol>
                <a:gridCol w="5644049">
                  <a:extLst>
                    <a:ext uri="{9D8B030D-6E8A-4147-A177-3AD203B41FA5}">
                      <a16:colId xmlns:a16="http://schemas.microsoft.com/office/drawing/2014/main" val="1203997931"/>
                    </a:ext>
                  </a:extLst>
                </a:gridCol>
              </a:tblGrid>
              <a:tr h="87368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Further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 b="0" dirty="0">
                          <a:effectLst/>
                        </a:rPr>
                        <a:t>W Odom (2019) CCNA 200-301 Official Cert Guide Library, Cisco Press part of the Official Cert Guide series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36645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1950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BB416-4FC9-4C30-8BAC-B92D0DBDA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0B9DF-FDE3-41A4-86BD-7E5B29C93E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Practical: 75%</a:t>
            </a:r>
          </a:p>
          <a:p>
            <a:pPr lvl="1"/>
            <a:r>
              <a:rPr lang="en-GB" dirty="0"/>
              <a:t>07/12/2020</a:t>
            </a:r>
          </a:p>
          <a:p>
            <a:r>
              <a:rPr lang="en-GB" dirty="0"/>
              <a:t>Online test: 25%</a:t>
            </a:r>
          </a:p>
          <a:p>
            <a:pPr lvl="1"/>
            <a:r>
              <a:rPr lang="en-GB" dirty="0"/>
              <a:t>11/01/2021</a:t>
            </a:r>
          </a:p>
        </p:txBody>
      </p:sp>
    </p:spTree>
    <p:extLst>
      <p:ext uri="{BB962C8B-B14F-4D97-AF65-F5344CB8AC3E}">
        <p14:creationId xmlns:p14="http://schemas.microsoft.com/office/powerpoint/2010/main" val="822153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DB452-3A7D-485B-8B3F-3E9824EAA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5646D-9E6B-4365-A4B7-D9C7F947B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Switching concepts – layer 2 &amp; 3</a:t>
            </a:r>
          </a:p>
          <a:p>
            <a:pPr lvl="0"/>
            <a:r>
              <a:rPr lang="en-GB" dirty="0"/>
              <a:t>Routing concepts – Static and dynamic, implementation and troubleshooting</a:t>
            </a:r>
          </a:p>
          <a:p>
            <a:pPr lvl="0"/>
            <a:r>
              <a:rPr lang="en-GB" dirty="0"/>
              <a:t>Virtual Local Area Networks (VLANs)</a:t>
            </a:r>
          </a:p>
          <a:p>
            <a:pPr lvl="0"/>
            <a:r>
              <a:rPr lang="en-GB" dirty="0"/>
              <a:t>Inter VLAN routing</a:t>
            </a:r>
          </a:p>
          <a:p>
            <a:pPr lvl="0"/>
            <a:r>
              <a:rPr lang="en-GB" dirty="0"/>
              <a:t>Spanning tree protocols </a:t>
            </a:r>
          </a:p>
          <a:p>
            <a:pPr lvl="0"/>
            <a:r>
              <a:rPr lang="en-GB" dirty="0"/>
              <a:t>VLAN Trunking protocols and Dynamic Trunking protocols</a:t>
            </a:r>
          </a:p>
          <a:p>
            <a:pPr lvl="0"/>
            <a:r>
              <a:rPr lang="en-GB" dirty="0"/>
              <a:t>LAN Security concepts and implementation </a:t>
            </a:r>
          </a:p>
          <a:p>
            <a:pPr lvl="0"/>
            <a:r>
              <a:rPr lang="en-GB" dirty="0"/>
              <a:t>Wireless LAN</a:t>
            </a:r>
          </a:p>
          <a:p>
            <a:pPr lvl="0"/>
            <a:r>
              <a:rPr lang="en-GB" dirty="0"/>
              <a:t>IPv6</a:t>
            </a:r>
          </a:p>
        </p:txBody>
      </p:sp>
    </p:spTree>
    <p:extLst>
      <p:ext uri="{BB962C8B-B14F-4D97-AF65-F5344CB8AC3E}">
        <p14:creationId xmlns:p14="http://schemas.microsoft.com/office/powerpoint/2010/main" val="1923401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290</TotalTime>
  <Words>210</Words>
  <Application>Microsoft Office PowerPoint</Application>
  <PresentationFormat>On-screen Show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Myriad Pro</vt:lpstr>
      <vt:lpstr>Arial</vt:lpstr>
      <vt:lpstr>Calibri</vt:lpstr>
      <vt:lpstr>Symbol</vt:lpstr>
      <vt:lpstr>20140311PresentationUWTSDTemplate</vt:lpstr>
      <vt:lpstr>Switching, Routing and Wireless Essentials Applied Computing Wales Institute of Science and Art (WISA)</vt:lpstr>
      <vt:lpstr>Module Leader</vt:lpstr>
      <vt:lpstr>CCNA v6 vs v7</vt:lpstr>
      <vt:lpstr>Reading List</vt:lpstr>
      <vt:lpstr>Assessment</vt:lpstr>
      <vt:lpstr>Topics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Kapilan Radhakrishnan</cp:lastModifiedBy>
  <cp:revision>87</cp:revision>
  <dcterms:created xsi:type="dcterms:W3CDTF">2015-04-14T15:21:28Z</dcterms:created>
  <dcterms:modified xsi:type="dcterms:W3CDTF">2020-09-27T19:55:36Z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