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trictFirstAndLastChars="0" embedTrueTypeFonts="1" saveSubsetFonts="1" autoCompressPictures="0">
  <p:sldMasterIdLst>
    <p:sldMasterId id="2147483659" r:id="rId1"/>
  </p:sldMasterIdLst>
  <p:notesMasterIdLst>
    <p:notesMasterId r:id="rId12"/>
  </p:notesMasterIdLst>
  <p:sldIdLst>
    <p:sldId id="256" r:id="rId2"/>
    <p:sldId id="261" r:id="rId3"/>
    <p:sldId id="279" r:id="rId4"/>
    <p:sldId id="280" r:id="rId5"/>
    <p:sldId id="281" r:id="rId6"/>
    <p:sldId id="282" r:id="rId7"/>
    <p:sldId id="283" r:id="rId8"/>
    <p:sldId id="284" r:id="rId9"/>
    <p:sldId id="286" r:id="rId10"/>
    <p:sldId id="287" r:id="rId11"/>
  </p:sldIdLst>
  <p:sldSz cx="9144000" cy="5143500" type="screen16x9"/>
  <p:notesSz cx="6858000" cy="9144000"/>
  <p:embeddedFontLst>
    <p:embeddedFont>
      <p:font typeface="Montserrat ExtraBold" pitchFamily="2" charset="0"/>
      <p:bold r:id="rId13"/>
      <p:boldItalic r:id="rId14"/>
    </p:embeddedFont>
    <p:embeddedFont>
      <p:font typeface="Montserrat Light" pitchFamily="2" charset="0"/>
      <p:regular r:id="rId15"/>
      <p:bold r:id="rId16"/>
      <p:italic r:id="rId17"/>
      <p:boldItalic r:id="rId1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1D373EE1-90F3-4FE0-9EEE-656C0F00654E}">
  <a:tblStyle styleId="{1D373EE1-90F3-4FE0-9EEE-656C0F00654E}"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7B0D5483-EFC2-4D69-8ADA-A6407E3F96A3}" styleName="Table_1">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8324" autoAdjust="0"/>
  </p:normalViewPr>
  <p:slideViewPr>
    <p:cSldViewPr snapToGrid="0">
      <p:cViewPr varScale="1">
        <p:scale>
          <a:sx n="65" d="100"/>
          <a:sy n="65" d="100"/>
        </p:scale>
        <p:origin x="153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font" Target="fonts/font1.fntdata" /><Relationship Id="rId18" Type="http://schemas.openxmlformats.org/officeDocument/2006/relationships/font" Target="fonts/font6.fntdata" /><Relationship Id="rId3" Type="http://schemas.openxmlformats.org/officeDocument/2006/relationships/slide" Target="slides/slide2.xml" /><Relationship Id="rId21" Type="http://schemas.openxmlformats.org/officeDocument/2006/relationships/theme" Target="theme/theme1.xml" /><Relationship Id="rId7" Type="http://schemas.openxmlformats.org/officeDocument/2006/relationships/slide" Target="slides/slide6.xml" /><Relationship Id="rId12" Type="http://schemas.openxmlformats.org/officeDocument/2006/relationships/notesMaster" Target="notesMasters/notesMaster1.xml" /><Relationship Id="rId17" Type="http://schemas.openxmlformats.org/officeDocument/2006/relationships/font" Target="fonts/font5.fntdata" /><Relationship Id="rId2" Type="http://schemas.openxmlformats.org/officeDocument/2006/relationships/slide" Target="slides/slide1.xml" /><Relationship Id="rId16" Type="http://schemas.openxmlformats.org/officeDocument/2006/relationships/font" Target="fonts/font4.fntdata" /><Relationship Id="rId20"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font" Target="fonts/font3.fntdata" /><Relationship Id="rId10" Type="http://schemas.openxmlformats.org/officeDocument/2006/relationships/slide" Target="slides/slide9.xml" /><Relationship Id="rId19"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font" Target="fonts/font2.fntdata" /><Relationship Id="rId22"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extLst>
      <p:ext uri="{BB962C8B-B14F-4D97-AF65-F5344CB8AC3E}">
        <p14:creationId xmlns:p14="http://schemas.microsoft.com/office/powerpoint/2010/main" val="1259311869"/>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
        <p:cNvGrpSpPr/>
        <p:nvPr/>
      </p:nvGrpSpPr>
      <p:grpSpPr>
        <a:xfrm>
          <a:off x="0" y="0"/>
          <a:ext cx="0" cy="0"/>
          <a:chOff x="0" y="0"/>
          <a:chExt cx="0" cy="0"/>
        </a:xfrm>
      </p:grpSpPr>
      <p:sp>
        <p:nvSpPr>
          <p:cNvPr id="59" name="Google Shape;59;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 name="Google Shape;60;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2364419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 name="Google Shape;9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US" sz="1200" dirty="0"/>
              <a:t>For the career advancement as well as proper nurturing of the thing which the people want to become there is utmost need to select the career option from the beginning as this work as a high concentration arena on which the individual have to work hard to get the happiness at the end (Mario, 2020). Here at this short presentation there would be elaborate explanation about the several employability capacities as well as skills such as the software application knowledge,  the proficiency at the segment of communication, the proper analysis of market abilities which can smooth the career at marketing. </a:t>
            </a:r>
          </a:p>
          <a:p>
            <a:pPr marL="0" lvl="0" indent="0" algn="just" rtl="0">
              <a:spcBef>
                <a:spcPts val="0"/>
              </a:spcBef>
              <a:spcAft>
                <a:spcPts val="0"/>
              </a:spcAft>
              <a:buNone/>
            </a:pPr>
            <a:endParaRPr sz="1200" dirty="0"/>
          </a:p>
        </p:txBody>
      </p:sp>
    </p:spTree>
    <p:extLst>
      <p:ext uri="{BB962C8B-B14F-4D97-AF65-F5344CB8AC3E}">
        <p14:creationId xmlns:p14="http://schemas.microsoft.com/office/powerpoint/2010/main" val="28469815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 name="Google Shape;9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US" sz="1200" dirty="0"/>
              <a:t>Market analysis skills:</a:t>
            </a:r>
          </a:p>
          <a:p>
            <a:pPr marL="0" lvl="0" indent="0" algn="just" rtl="0">
              <a:spcBef>
                <a:spcPts val="0"/>
              </a:spcBef>
              <a:spcAft>
                <a:spcPts val="0"/>
              </a:spcAft>
              <a:buNone/>
            </a:pPr>
            <a:r>
              <a:rPr lang="en-US" sz="1200" dirty="0"/>
              <a:t> Some capacities is needed for the future marketer to shine in their career and among these marketing analysis ability is much crucial and vital one in this regard (</a:t>
            </a:r>
            <a:r>
              <a:rPr lang="en-US" sz="1200" dirty="0" err="1"/>
              <a:t>Skoyles</a:t>
            </a:r>
            <a:r>
              <a:rPr lang="en-US" sz="1200" dirty="0"/>
              <a:t>, Bullock and Neville, 2019). Market analysis skill is needed in every branch of marketing though it is practiced mostly by the top level marketing </a:t>
            </a:r>
            <a:r>
              <a:rPr lang="en-US" sz="1200" dirty="0" err="1"/>
              <a:t>manager.For</a:t>
            </a:r>
            <a:r>
              <a:rPr lang="en-US" sz="1200" dirty="0"/>
              <a:t> being a marketing manager I need to know how to </a:t>
            </a:r>
            <a:r>
              <a:rPr lang="en-US" sz="1200" dirty="0" err="1"/>
              <a:t>analyse</a:t>
            </a:r>
            <a:r>
              <a:rPr lang="en-US" sz="1200" dirty="0"/>
              <a:t> the market properly with efficiency and </a:t>
            </a:r>
            <a:r>
              <a:rPr lang="en-US" sz="1200" dirty="0" err="1"/>
              <a:t>effectiveness.By</a:t>
            </a:r>
            <a:r>
              <a:rPr lang="en-US" sz="1200" dirty="0"/>
              <a:t> </a:t>
            </a:r>
            <a:r>
              <a:rPr lang="en-US" sz="1200" dirty="0" err="1"/>
              <a:t>analysing</a:t>
            </a:r>
            <a:r>
              <a:rPr lang="en-US" sz="1200" dirty="0"/>
              <a:t> market I will be able to take the decision regarding product manufacturing, advertising and marketing that particular products to the market. </a:t>
            </a:r>
            <a:endParaRPr sz="1200" dirty="0"/>
          </a:p>
        </p:txBody>
      </p:sp>
    </p:spTree>
    <p:extLst>
      <p:ext uri="{BB962C8B-B14F-4D97-AF65-F5344CB8AC3E}">
        <p14:creationId xmlns:p14="http://schemas.microsoft.com/office/powerpoint/2010/main" val="3364526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 name="Google Shape;9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US" sz="1200" dirty="0"/>
              <a:t>Software skills:</a:t>
            </a:r>
          </a:p>
          <a:p>
            <a:pPr marL="0" lvl="0" indent="0" algn="just" rtl="0">
              <a:spcBef>
                <a:spcPts val="0"/>
              </a:spcBef>
              <a:spcAft>
                <a:spcPts val="0"/>
              </a:spcAft>
              <a:buNone/>
            </a:pPr>
            <a:r>
              <a:rPr lang="en-US" sz="1200" dirty="0"/>
              <a:t>For being a future marketer I have to perform my job and functions by using various </a:t>
            </a:r>
            <a:r>
              <a:rPr lang="en-US" sz="1200" dirty="0" err="1"/>
              <a:t>softwares</a:t>
            </a:r>
            <a:r>
              <a:rPr lang="en-US" sz="1200" dirty="0"/>
              <a:t> which can be google analytics, other software such as making the dashboard for showing the sales trends and growth of the corporation</a:t>
            </a:r>
            <a:r>
              <a:rPr lang="en-US" sz="1200" baseline="0" dirty="0"/>
              <a:t> </a:t>
            </a:r>
            <a:r>
              <a:rPr lang="en-US" sz="1200" dirty="0"/>
              <a:t>(Vishnu, 2012). SEO as well as SEM will be the </a:t>
            </a:r>
            <a:r>
              <a:rPr lang="en-US" sz="1200" dirty="0" err="1"/>
              <a:t>trumpcard</a:t>
            </a:r>
            <a:r>
              <a:rPr lang="en-US" sz="1200" dirty="0"/>
              <a:t> for me to make my website at the top to attract my target customer and consumers to expand the market of my product and I will be able to contribute to increase both  the sales margin and the profit margin of the company which would make me more effective and impactful for corporation. </a:t>
            </a:r>
          </a:p>
          <a:p>
            <a:pPr marL="0" lvl="0" indent="0" algn="just" rtl="0">
              <a:spcBef>
                <a:spcPts val="0"/>
              </a:spcBef>
              <a:spcAft>
                <a:spcPts val="0"/>
              </a:spcAft>
              <a:buNone/>
            </a:pPr>
            <a:endParaRPr lang="en-US" sz="1200" dirty="0"/>
          </a:p>
          <a:p>
            <a:pPr marL="0" lvl="0" indent="0" algn="just" rtl="0">
              <a:spcBef>
                <a:spcPts val="0"/>
              </a:spcBef>
              <a:spcAft>
                <a:spcPts val="0"/>
              </a:spcAft>
              <a:buNone/>
            </a:pPr>
            <a:r>
              <a:rPr lang="en-US" sz="1200" dirty="0"/>
              <a:t>Time management:</a:t>
            </a:r>
          </a:p>
          <a:p>
            <a:pPr marL="0" lvl="0" indent="0" algn="just" rtl="0">
              <a:spcBef>
                <a:spcPts val="0"/>
              </a:spcBef>
              <a:spcAft>
                <a:spcPts val="0"/>
              </a:spcAft>
              <a:buNone/>
            </a:pPr>
            <a:r>
              <a:rPr lang="en-US" sz="1200" dirty="0"/>
              <a:t>The proper handling of time is must required for the marketer to do well at the job place which is expanding day by day at the job market especially for the management job as a marketing executive the appropriate scheduling of work and time is essential. Also as a career the executives of marketing need to handle their work in a proper and timely manner to assess their </a:t>
            </a:r>
            <a:r>
              <a:rPr lang="en-US" sz="1200" dirty="0" err="1"/>
              <a:t>progess</a:t>
            </a:r>
            <a:r>
              <a:rPr lang="en-US" sz="1200" dirty="0"/>
              <a:t> and also to monitor the other team members workings at the same time to properly coordinate all the activities properly. Thus time management is utmost essential thing to do well. </a:t>
            </a:r>
            <a:endParaRPr sz="1200" dirty="0"/>
          </a:p>
        </p:txBody>
      </p:sp>
    </p:spTree>
    <p:extLst>
      <p:ext uri="{BB962C8B-B14F-4D97-AF65-F5344CB8AC3E}">
        <p14:creationId xmlns:p14="http://schemas.microsoft.com/office/powerpoint/2010/main" val="16104086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 name="Google Shape;9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US" sz="1200" dirty="0"/>
              <a:t>Decision making skill:</a:t>
            </a:r>
          </a:p>
          <a:p>
            <a:pPr marL="0" lvl="0" indent="0" algn="just" rtl="0">
              <a:spcBef>
                <a:spcPts val="0"/>
              </a:spcBef>
              <a:spcAft>
                <a:spcPts val="0"/>
              </a:spcAft>
              <a:buNone/>
            </a:pPr>
            <a:r>
              <a:rPr lang="en-US" sz="1200" dirty="0"/>
              <a:t>For developing the career as the executive of marketing I need to have skill on the appropriate decision making where I have to make decisions in a proper and accurate manner to achieve the aims of the corporation where I would join (Flynn, 2013). Also the employer also want the good decision makers who can handle the critical situations appropriately to make the </a:t>
            </a:r>
            <a:r>
              <a:rPr lang="en-US" sz="1200" dirty="0" err="1"/>
              <a:t>organisation</a:t>
            </a:r>
            <a:r>
              <a:rPr lang="en-US" sz="1200" dirty="0"/>
              <a:t> more better positioned at the segment and target market. Also good decision takers can attain the objectives of the firm more easily and efficiently which make the chance to go to the peak at gaining market share properly. </a:t>
            </a:r>
          </a:p>
          <a:p>
            <a:pPr marL="0" lvl="0" indent="0" algn="just" rtl="0">
              <a:spcBef>
                <a:spcPts val="0"/>
              </a:spcBef>
              <a:spcAft>
                <a:spcPts val="0"/>
              </a:spcAft>
              <a:buNone/>
            </a:pPr>
            <a:endParaRPr lang="en-US" sz="1200" dirty="0"/>
          </a:p>
          <a:p>
            <a:pPr marL="0" lvl="0" indent="0" algn="just" rtl="0">
              <a:spcBef>
                <a:spcPts val="0"/>
              </a:spcBef>
              <a:spcAft>
                <a:spcPts val="0"/>
              </a:spcAft>
              <a:buNone/>
            </a:pPr>
            <a:r>
              <a:rPr lang="en-US" sz="1200" dirty="0"/>
              <a:t>Communication skill:</a:t>
            </a:r>
          </a:p>
          <a:p>
            <a:pPr marL="0" lvl="0" indent="0" algn="just" rtl="0">
              <a:spcBef>
                <a:spcPts val="0"/>
              </a:spcBef>
              <a:spcAft>
                <a:spcPts val="0"/>
              </a:spcAft>
              <a:buNone/>
            </a:pPr>
            <a:endParaRPr lang="en-US" sz="1200" dirty="0"/>
          </a:p>
          <a:p>
            <a:pPr marL="0" lvl="0" indent="0" algn="just" rtl="0">
              <a:spcBef>
                <a:spcPts val="0"/>
              </a:spcBef>
              <a:spcAft>
                <a:spcPts val="0"/>
              </a:spcAft>
              <a:buNone/>
            </a:pPr>
            <a:r>
              <a:rPr lang="en-US" sz="1200" dirty="0"/>
              <a:t>For being the handy marketing executive there is no other way or alternative to avoid the communication part which can be called the heart of management at the company where little break down or any kind of misunderstanding of communication can cause massive problems to the firm. Thus the communication proficiency is must for the executives especially for shining the career at marketing sector which run on the effective communication process which the marketers have to possess for greater success at the career. Also without proper communication no management can get prevalence over their management process at the working arenas. </a:t>
            </a:r>
            <a:endParaRPr sz="1200" dirty="0"/>
          </a:p>
        </p:txBody>
      </p:sp>
    </p:spTree>
    <p:extLst>
      <p:ext uri="{BB962C8B-B14F-4D97-AF65-F5344CB8AC3E}">
        <p14:creationId xmlns:p14="http://schemas.microsoft.com/office/powerpoint/2010/main" val="40355889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 name="Google Shape;9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US" sz="1200" dirty="0"/>
              <a:t>Strengths </a:t>
            </a:r>
          </a:p>
          <a:p>
            <a:pPr marL="0" lvl="0" indent="0" algn="just" rtl="0">
              <a:spcBef>
                <a:spcPts val="0"/>
              </a:spcBef>
              <a:spcAft>
                <a:spcPts val="0"/>
              </a:spcAft>
              <a:buNone/>
            </a:pPr>
            <a:endParaRPr lang="en-US" sz="1200" dirty="0"/>
          </a:p>
          <a:p>
            <a:pPr marL="0" lvl="0" indent="0" algn="just" rtl="0">
              <a:spcBef>
                <a:spcPts val="0"/>
              </a:spcBef>
              <a:spcAft>
                <a:spcPts val="0"/>
              </a:spcAft>
              <a:buNone/>
            </a:pPr>
            <a:r>
              <a:rPr lang="en-US" sz="1200" dirty="0"/>
              <a:t>Knowledge about the choosing arena:</a:t>
            </a:r>
          </a:p>
          <a:p>
            <a:pPr marL="0" lvl="0" indent="0" algn="just" rtl="0">
              <a:spcBef>
                <a:spcPts val="0"/>
              </a:spcBef>
              <a:spcAft>
                <a:spcPts val="0"/>
              </a:spcAft>
              <a:buNone/>
            </a:pPr>
            <a:r>
              <a:rPr lang="en-US" sz="1200" dirty="0"/>
              <a:t>As I wanted to pursue my career as a marketing executive in a corporation and for this I need proper knowledge and wisdom about marketing which I possess due to the previous interest and captivation about this study arena. Also the knowledge I can gather from my academic arena and also by various university clubs which can connect me with the real world. </a:t>
            </a:r>
          </a:p>
          <a:p>
            <a:pPr marL="0" lvl="0" indent="0" algn="just" rtl="0">
              <a:spcBef>
                <a:spcPts val="0"/>
              </a:spcBef>
              <a:spcAft>
                <a:spcPts val="0"/>
              </a:spcAft>
              <a:buNone/>
            </a:pPr>
            <a:endParaRPr lang="en-US" sz="1200" dirty="0"/>
          </a:p>
          <a:p>
            <a:pPr marL="0" lvl="0" indent="0" algn="just" rtl="0">
              <a:spcBef>
                <a:spcPts val="0"/>
              </a:spcBef>
              <a:spcAft>
                <a:spcPts val="0"/>
              </a:spcAft>
              <a:buNone/>
            </a:pPr>
            <a:r>
              <a:rPr lang="en-US" sz="1200" dirty="0"/>
              <a:t>Proficiency at communication:</a:t>
            </a:r>
          </a:p>
          <a:p>
            <a:pPr marL="0" lvl="0" indent="0" algn="just" rtl="0">
              <a:spcBef>
                <a:spcPts val="0"/>
              </a:spcBef>
              <a:spcAft>
                <a:spcPts val="0"/>
              </a:spcAft>
              <a:buNone/>
            </a:pPr>
            <a:r>
              <a:rPr lang="en-US" sz="1200" dirty="0"/>
              <a:t>For joining as the executive of marketing and also for pursuing career growth at the arena of marketing there is no other option rather than being expert in communicating with other people. I have communication ability which can provide me competitive benefits. </a:t>
            </a:r>
          </a:p>
          <a:p>
            <a:pPr marL="0" lvl="0" indent="0" algn="just" rtl="0">
              <a:spcBef>
                <a:spcPts val="0"/>
              </a:spcBef>
              <a:spcAft>
                <a:spcPts val="0"/>
              </a:spcAft>
              <a:buNone/>
            </a:pPr>
            <a:endParaRPr lang="en-US" sz="1200" dirty="0"/>
          </a:p>
          <a:p>
            <a:pPr marL="0" lvl="0" indent="0" algn="just" rtl="0">
              <a:spcBef>
                <a:spcPts val="0"/>
              </a:spcBef>
              <a:spcAft>
                <a:spcPts val="0"/>
              </a:spcAft>
              <a:buNone/>
            </a:pPr>
            <a:r>
              <a:rPr lang="en-US" sz="1200" dirty="0"/>
              <a:t>Leadership quality:</a:t>
            </a:r>
          </a:p>
          <a:p>
            <a:pPr marL="0" lvl="0" indent="0" algn="just" rtl="0">
              <a:spcBef>
                <a:spcPts val="0"/>
              </a:spcBef>
              <a:spcAft>
                <a:spcPts val="0"/>
              </a:spcAft>
              <a:buNone/>
            </a:pPr>
            <a:r>
              <a:rPr lang="en-US" sz="1200" dirty="0"/>
              <a:t>The leader is the one who can make great influence over the whole corporation and also can produce much productivity all over the team members who can attain the targets of the firm. I have good leadership capability at the academic life. </a:t>
            </a:r>
          </a:p>
          <a:p>
            <a:pPr marL="0" lvl="0" indent="0" algn="just" rtl="0">
              <a:spcBef>
                <a:spcPts val="0"/>
              </a:spcBef>
              <a:spcAft>
                <a:spcPts val="0"/>
              </a:spcAft>
              <a:buNone/>
            </a:pPr>
            <a:endParaRPr sz="1200" dirty="0"/>
          </a:p>
        </p:txBody>
      </p:sp>
    </p:spTree>
    <p:extLst>
      <p:ext uri="{BB962C8B-B14F-4D97-AF65-F5344CB8AC3E}">
        <p14:creationId xmlns:p14="http://schemas.microsoft.com/office/powerpoint/2010/main" val="680087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 name="Google Shape;9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US" sz="1200" dirty="0"/>
              <a:t>Weaknesses</a:t>
            </a:r>
          </a:p>
          <a:p>
            <a:pPr marL="0" lvl="0" indent="0" algn="just" rtl="0">
              <a:spcBef>
                <a:spcPts val="0"/>
              </a:spcBef>
              <a:spcAft>
                <a:spcPts val="0"/>
              </a:spcAft>
              <a:buNone/>
            </a:pPr>
            <a:endParaRPr lang="en-US" sz="1200" dirty="0"/>
          </a:p>
          <a:p>
            <a:pPr marL="0" lvl="0" indent="0" algn="just" rtl="0">
              <a:spcBef>
                <a:spcPts val="0"/>
              </a:spcBef>
              <a:spcAft>
                <a:spcPts val="0"/>
              </a:spcAft>
              <a:buNone/>
            </a:pPr>
            <a:r>
              <a:rPr lang="en-US" sz="1200" dirty="0"/>
              <a:t>Over thinking:</a:t>
            </a:r>
          </a:p>
          <a:p>
            <a:pPr marL="0" lvl="0" indent="0" algn="just" rtl="0">
              <a:spcBef>
                <a:spcPts val="0"/>
              </a:spcBef>
              <a:spcAft>
                <a:spcPts val="0"/>
              </a:spcAft>
              <a:buNone/>
            </a:pPr>
            <a:r>
              <a:rPr lang="en-US" sz="1200" dirty="0"/>
              <a:t>This can be a pitfall for me as I generally think too much on a subject area such as for the branding of the product which color combination should be used which can kill my time (</a:t>
            </a:r>
            <a:r>
              <a:rPr lang="en-US" sz="1200" dirty="0" err="1"/>
              <a:t>Menz</a:t>
            </a:r>
            <a:r>
              <a:rPr lang="en-US" sz="1200" dirty="0"/>
              <a:t>, 2020). Therefore, this can be a source of weakness which I am trying to overcome by not thinking too much over a subject.</a:t>
            </a:r>
          </a:p>
          <a:p>
            <a:pPr marL="0" lvl="0" indent="0" algn="just" rtl="0">
              <a:spcBef>
                <a:spcPts val="0"/>
              </a:spcBef>
              <a:spcAft>
                <a:spcPts val="0"/>
              </a:spcAft>
              <a:buNone/>
            </a:pPr>
            <a:endParaRPr lang="en-US" sz="1200" dirty="0"/>
          </a:p>
          <a:p>
            <a:pPr marL="0" lvl="0" indent="0" algn="just" rtl="0">
              <a:spcBef>
                <a:spcPts val="0"/>
              </a:spcBef>
              <a:spcAft>
                <a:spcPts val="0"/>
              </a:spcAft>
              <a:buNone/>
            </a:pPr>
            <a:r>
              <a:rPr lang="en-US" sz="1200" dirty="0"/>
              <a:t>Trying to become utmost perfect:</a:t>
            </a:r>
          </a:p>
          <a:p>
            <a:pPr marL="0" lvl="0" indent="0" algn="just" rtl="0">
              <a:spcBef>
                <a:spcPts val="0"/>
              </a:spcBef>
              <a:spcAft>
                <a:spcPts val="0"/>
              </a:spcAft>
              <a:buNone/>
            </a:pPr>
            <a:r>
              <a:rPr lang="en-US" sz="1200" dirty="0"/>
              <a:t>This is also a unnecessary and </a:t>
            </a:r>
            <a:r>
              <a:rPr lang="en-US" sz="1200" dirty="0" err="1"/>
              <a:t>overated</a:t>
            </a:r>
            <a:r>
              <a:rPr lang="en-US" sz="1200" dirty="0"/>
              <a:t> thing which should be avoided because which also can be sufficient enough to kill the time. </a:t>
            </a:r>
          </a:p>
          <a:p>
            <a:pPr marL="0" lvl="0" indent="0" algn="just" rtl="0">
              <a:spcBef>
                <a:spcPts val="0"/>
              </a:spcBef>
              <a:spcAft>
                <a:spcPts val="0"/>
              </a:spcAft>
              <a:buNone/>
            </a:pPr>
            <a:endParaRPr sz="1200" dirty="0"/>
          </a:p>
        </p:txBody>
      </p:sp>
    </p:spTree>
    <p:extLst>
      <p:ext uri="{BB962C8B-B14F-4D97-AF65-F5344CB8AC3E}">
        <p14:creationId xmlns:p14="http://schemas.microsoft.com/office/powerpoint/2010/main" val="27705006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 name="Google Shape;9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US" sz="1200" dirty="0"/>
              <a:t>Opportunities:</a:t>
            </a:r>
          </a:p>
          <a:p>
            <a:pPr marL="0" lvl="0" indent="0" algn="just" rtl="0">
              <a:spcBef>
                <a:spcPts val="0"/>
              </a:spcBef>
              <a:spcAft>
                <a:spcPts val="0"/>
              </a:spcAft>
              <a:buNone/>
            </a:pPr>
            <a:endParaRPr lang="en-US" sz="1200" dirty="0"/>
          </a:p>
          <a:p>
            <a:pPr marL="0" lvl="0" indent="0" algn="just" rtl="0">
              <a:spcBef>
                <a:spcPts val="0"/>
              </a:spcBef>
              <a:spcAft>
                <a:spcPts val="0"/>
              </a:spcAft>
              <a:buNone/>
            </a:pPr>
            <a:r>
              <a:rPr lang="en-US" sz="1200" dirty="0"/>
              <a:t>The potential opportunities can be to get advance in career and getting all the necessary skills (Mario, 2020). Also the opportunity can be become a good manager and marketer. </a:t>
            </a:r>
          </a:p>
          <a:p>
            <a:pPr marL="0" lvl="0" indent="0" algn="just" rtl="0">
              <a:spcBef>
                <a:spcPts val="0"/>
              </a:spcBef>
              <a:spcAft>
                <a:spcPts val="0"/>
              </a:spcAft>
              <a:buNone/>
            </a:pPr>
            <a:endParaRPr lang="en-US" sz="1200" dirty="0"/>
          </a:p>
          <a:p>
            <a:pPr marL="0" lvl="0" indent="0" algn="just" rtl="0">
              <a:spcBef>
                <a:spcPts val="0"/>
              </a:spcBef>
              <a:spcAft>
                <a:spcPts val="0"/>
              </a:spcAft>
              <a:buNone/>
            </a:pPr>
            <a:r>
              <a:rPr lang="en-US" sz="1200" dirty="0"/>
              <a:t>Threat:</a:t>
            </a:r>
          </a:p>
          <a:p>
            <a:pPr marL="0" lvl="0" indent="0" algn="just" rtl="0">
              <a:spcBef>
                <a:spcPts val="0"/>
              </a:spcBef>
              <a:spcAft>
                <a:spcPts val="0"/>
              </a:spcAft>
              <a:buNone/>
            </a:pPr>
            <a:endParaRPr lang="en-US" sz="1200" dirty="0"/>
          </a:p>
          <a:p>
            <a:pPr marL="0" lvl="0" indent="0" algn="just" rtl="0">
              <a:spcBef>
                <a:spcPts val="0"/>
              </a:spcBef>
              <a:spcAft>
                <a:spcPts val="0"/>
              </a:spcAft>
              <a:buNone/>
            </a:pPr>
            <a:r>
              <a:rPr lang="en-US" sz="1200" dirty="0"/>
              <a:t>Obstacles can be the economic downturn also the massive number of marketing graduates. These can create impediments to </a:t>
            </a:r>
            <a:r>
              <a:rPr lang="en-US" sz="1200" dirty="0" err="1"/>
              <a:t>attian</a:t>
            </a:r>
            <a:r>
              <a:rPr lang="en-US" sz="1200" dirty="0"/>
              <a:t> the target. </a:t>
            </a:r>
          </a:p>
          <a:p>
            <a:pPr marL="0" lvl="0" indent="0" algn="just" rtl="0">
              <a:spcBef>
                <a:spcPts val="0"/>
              </a:spcBef>
              <a:spcAft>
                <a:spcPts val="0"/>
              </a:spcAft>
              <a:buNone/>
            </a:pPr>
            <a:endParaRPr sz="1200" dirty="0"/>
          </a:p>
        </p:txBody>
      </p:sp>
    </p:spTree>
    <p:extLst>
      <p:ext uri="{BB962C8B-B14F-4D97-AF65-F5344CB8AC3E}">
        <p14:creationId xmlns:p14="http://schemas.microsoft.com/office/powerpoint/2010/main" val="40572204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 name="Google Shape;9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US" sz="1200" dirty="0"/>
              <a:t>To pursue career as the executive of marketing there is must essential abilities which the future marketer must required including the proper management capacity as well as the appropriate communication techniques which can be a very crucial part at the job functions as well as the roles that needed to be played at the working division (Flynn, 2013). Also the proper time handling, the leadership style of the marketer can be a crucial part for the marketing job at the firm. Besides, the management capabilities, market research abilities as well as skills are necessary to become an efficient marketer throughout the market. </a:t>
            </a:r>
            <a:endParaRPr sz="1200" dirty="0"/>
          </a:p>
        </p:txBody>
      </p:sp>
    </p:spTree>
    <p:extLst>
      <p:ext uri="{BB962C8B-B14F-4D97-AF65-F5344CB8AC3E}">
        <p14:creationId xmlns:p14="http://schemas.microsoft.com/office/powerpoint/2010/main" val="21840264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 name="Google Shape;9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endParaRPr sz="1200" dirty="0"/>
          </a:p>
        </p:txBody>
      </p:sp>
    </p:spTree>
    <p:extLst>
      <p:ext uri="{BB962C8B-B14F-4D97-AF65-F5344CB8AC3E}">
        <p14:creationId xmlns:p14="http://schemas.microsoft.com/office/powerpoint/2010/main" val="244910913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bg>
      <p:bgPr>
        <a:gradFill>
          <a:gsLst>
            <a:gs pos="0">
              <a:srgbClr val="3C78D8"/>
            </a:gs>
            <a:gs pos="100000">
              <a:srgbClr val="00FFFF"/>
            </a:gs>
          </a:gsLst>
          <a:lin ang="5400700" scaled="0"/>
        </a:gradFill>
        <a:effectLst/>
      </p:bgPr>
    </p:bg>
    <p:spTree>
      <p:nvGrpSpPr>
        <p:cNvPr id="1" name="Shape 9"/>
        <p:cNvGrpSpPr/>
        <p:nvPr/>
      </p:nvGrpSpPr>
      <p:grpSpPr>
        <a:xfrm>
          <a:off x="0" y="0"/>
          <a:ext cx="0" cy="0"/>
          <a:chOff x="0" y="0"/>
          <a:chExt cx="0" cy="0"/>
        </a:xfrm>
      </p:grpSpPr>
      <p:pic>
        <p:nvPicPr>
          <p:cNvPr id="10" name="Google Shape;10;p2"/>
          <p:cNvPicPr preferRelativeResize="0"/>
          <p:nvPr/>
        </p:nvPicPr>
        <p:blipFill>
          <a:blip r:embed="rId2">
            <a:alphaModFix/>
          </a:blip>
          <a:stretch>
            <a:fillRect/>
          </a:stretch>
        </p:blipFill>
        <p:spPr>
          <a:xfrm>
            <a:off x="0" y="-26"/>
            <a:ext cx="9144000" cy="5143523"/>
          </a:xfrm>
          <a:prstGeom prst="rect">
            <a:avLst/>
          </a:prstGeom>
          <a:noFill/>
          <a:ln>
            <a:noFill/>
          </a:ln>
        </p:spPr>
      </p:pic>
      <p:sp>
        <p:nvSpPr>
          <p:cNvPr id="11" name="Google Shape;11;p2"/>
          <p:cNvSpPr txBox="1">
            <a:spLocks noGrp="1"/>
          </p:cNvSpPr>
          <p:nvPr>
            <p:ph type="ctrTitle"/>
          </p:nvPr>
        </p:nvSpPr>
        <p:spPr>
          <a:xfrm>
            <a:off x="2302050" y="1223200"/>
            <a:ext cx="4539900" cy="2697000"/>
          </a:xfrm>
          <a:prstGeom prst="rect">
            <a:avLst/>
          </a:prstGeom>
        </p:spPr>
        <p:txBody>
          <a:bodyPr spcFirstLastPara="1" wrap="square" lIns="0" tIns="0" rIns="0" bIns="0" anchor="ctr" anchorCtr="0">
            <a:no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 1 column" type="tx">
  <p:cSld name="TITLE_AND_BODY">
    <p:bg>
      <p:bgPr>
        <a:gradFill>
          <a:gsLst>
            <a:gs pos="0">
              <a:srgbClr val="3C78D8"/>
            </a:gs>
            <a:gs pos="100000">
              <a:srgbClr val="00FFFF"/>
            </a:gs>
          </a:gsLst>
          <a:lin ang="5400700" scaled="0"/>
        </a:gradFill>
        <a:effectLst/>
      </p:bgPr>
    </p:bg>
    <p:spTree>
      <p:nvGrpSpPr>
        <p:cNvPr id="1" name="Shape 21"/>
        <p:cNvGrpSpPr/>
        <p:nvPr/>
      </p:nvGrpSpPr>
      <p:grpSpPr>
        <a:xfrm>
          <a:off x="0" y="0"/>
          <a:ext cx="0" cy="0"/>
          <a:chOff x="0" y="0"/>
          <a:chExt cx="0" cy="0"/>
        </a:xfrm>
      </p:grpSpPr>
      <p:pic>
        <p:nvPicPr>
          <p:cNvPr id="22" name="Google Shape;22;p5"/>
          <p:cNvPicPr preferRelativeResize="0"/>
          <p:nvPr/>
        </p:nvPicPr>
        <p:blipFill>
          <a:blip r:embed="rId2">
            <a:alphaModFix/>
          </a:blip>
          <a:stretch>
            <a:fillRect/>
          </a:stretch>
        </p:blipFill>
        <p:spPr>
          <a:xfrm>
            <a:off x="0" y="0"/>
            <a:ext cx="9144000" cy="5143500"/>
          </a:xfrm>
          <a:prstGeom prst="rect">
            <a:avLst/>
          </a:prstGeom>
          <a:noFill/>
          <a:ln>
            <a:noFill/>
          </a:ln>
        </p:spPr>
      </p:pic>
      <p:sp>
        <p:nvSpPr>
          <p:cNvPr id="23" name="Google Shape;23;p5"/>
          <p:cNvSpPr txBox="1">
            <a:spLocks noGrp="1"/>
          </p:cNvSpPr>
          <p:nvPr>
            <p:ph type="title"/>
          </p:nvPr>
        </p:nvSpPr>
        <p:spPr>
          <a:xfrm>
            <a:off x="699000" y="911700"/>
            <a:ext cx="2020800" cy="3327600"/>
          </a:xfrm>
          <a:prstGeom prst="rect">
            <a:avLst/>
          </a:prstGeom>
        </p:spPr>
        <p:txBody>
          <a:bodyPr spcFirstLastPara="1" wrap="square" lIns="0" tIns="0" rIns="0" bIns="0" anchor="ctr" anchorCtr="0">
            <a:noAutofit/>
          </a:bodyPr>
          <a:lstStyle>
            <a:lvl1pPr lvl="0">
              <a:spcBef>
                <a:spcPts val="0"/>
              </a:spcBef>
              <a:spcAft>
                <a:spcPts val="0"/>
              </a:spcAft>
              <a:buSzPts val="2600"/>
              <a:buNone/>
              <a:defRPr sz="2800" b="1">
                <a:latin typeface="+mj-lt"/>
              </a:defRPr>
            </a:lvl1pPr>
            <a:lvl2pPr lvl="1">
              <a:spcBef>
                <a:spcPts val="0"/>
              </a:spcBef>
              <a:spcAft>
                <a:spcPts val="0"/>
              </a:spcAft>
              <a:buSzPts val="2600"/>
              <a:buNone/>
              <a:defRPr/>
            </a:lvl2pPr>
            <a:lvl3pPr lvl="2">
              <a:spcBef>
                <a:spcPts val="0"/>
              </a:spcBef>
              <a:spcAft>
                <a:spcPts val="0"/>
              </a:spcAft>
              <a:buSzPts val="2600"/>
              <a:buNone/>
              <a:defRPr/>
            </a:lvl3pPr>
            <a:lvl4pPr lvl="3">
              <a:spcBef>
                <a:spcPts val="0"/>
              </a:spcBef>
              <a:spcAft>
                <a:spcPts val="0"/>
              </a:spcAft>
              <a:buSzPts val="2600"/>
              <a:buNone/>
              <a:defRPr/>
            </a:lvl4pPr>
            <a:lvl5pPr lvl="4">
              <a:spcBef>
                <a:spcPts val="0"/>
              </a:spcBef>
              <a:spcAft>
                <a:spcPts val="0"/>
              </a:spcAft>
              <a:buSzPts val="2600"/>
              <a:buNone/>
              <a:defRPr/>
            </a:lvl5pPr>
            <a:lvl6pPr lvl="5">
              <a:spcBef>
                <a:spcPts val="0"/>
              </a:spcBef>
              <a:spcAft>
                <a:spcPts val="0"/>
              </a:spcAft>
              <a:buSzPts val="2600"/>
              <a:buNone/>
              <a:defRPr/>
            </a:lvl6pPr>
            <a:lvl7pPr lvl="6">
              <a:spcBef>
                <a:spcPts val="0"/>
              </a:spcBef>
              <a:spcAft>
                <a:spcPts val="0"/>
              </a:spcAft>
              <a:buSzPts val="2600"/>
              <a:buNone/>
              <a:defRPr/>
            </a:lvl7pPr>
            <a:lvl8pPr lvl="7">
              <a:spcBef>
                <a:spcPts val="0"/>
              </a:spcBef>
              <a:spcAft>
                <a:spcPts val="0"/>
              </a:spcAft>
              <a:buSzPts val="2600"/>
              <a:buNone/>
              <a:defRPr/>
            </a:lvl8pPr>
            <a:lvl9pPr lvl="8">
              <a:spcBef>
                <a:spcPts val="0"/>
              </a:spcBef>
              <a:spcAft>
                <a:spcPts val="0"/>
              </a:spcAft>
              <a:buSzPts val="2600"/>
              <a:buNone/>
              <a:defRPr/>
            </a:lvl9pPr>
          </a:lstStyle>
          <a:p>
            <a:endParaRPr dirty="0"/>
          </a:p>
        </p:txBody>
      </p:sp>
      <p:sp>
        <p:nvSpPr>
          <p:cNvPr id="24" name="Google Shape;24;p5"/>
          <p:cNvSpPr txBox="1">
            <a:spLocks noGrp="1"/>
          </p:cNvSpPr>
          <p:nvPr>
            <p:ph type="body" idx="1"/>
          </p:nvPr>
        </p:nvSpPr>
        <p:spPr>
          <a:xfrm>
            <a:off x="3844325" y="805325"/>
            <a:ext cx="4842600" cy="3548100"/>
          </a:xfrm>
          <a:prstGeom prst="rect">
            <a:avLst/>
          </a:prstGeom>
        </p:spPr>
        <p:txBody>
          <a:bodyPr spcFirstLastPara="1" wrap="square" lIns="0" tIns="0" rIns="0" bIns="0" anchor="ctr" anchorCtr="0">
            <a:noAutofit/>
          </a:bodyPr>
          <a:lstStyle>
            <a:lvl1pPr marL="457200" lvl="0" indent="-368300">
              <a:spcBef>
                <a:spcPts val="600"/>
              </a:spcBef>
              <a:spcAft>
                <a:spcPts val="0"/>
              </a:spcAft>
              <a:buSzPts val="2200"/>
              <a:buChar char="◦"/>
              <a:defRPr sz="2000">
                <a:latin typeface="+mn-lt"/>
              </a:defRPr>
            </a:lvl1pPr>
            <a:lvl2pPr marL="914400" lvl="1" indent="-368300">
              <a:spcBef>
                <a:spcPts val="1000"/>
              </a:spcBef>
              <a:spcAft>
                <a:spcPts val="0"/>
              </a:spcAft>
              <a:buSzPts val="2200"/>
              <a:buChar char="◦"/>
              <a:defRPr/>
            </a:lvl2pPr>
            <a:lvl3pPr marL="1371600" lvl="2" indent="-368300">
              <a:spcBef>
                <a:spcPts val="1000"/>
              </a:spcBef>
              <a:spcAft>
                <a:spcPts val="0"/>
              </a:spcAft>
              <a:buSzPts val="2200"/>
              <a:buChar char="◦"/>
              <a:defRPr/>
            </a:lvl3pPr>
            <a:lvl4pPr marL="1828800" lvl="3" indent="-368300">
              <a:spcBef>
                <a:spcPts val="1000"/>
              </a:spcBef>
              <a:spcAft>
                <a:spcPts val="0"/>
              </a:spcAft>
              <a:buSzPts val="2200"/>
              <a:buChar char="◦"/>
              <a:defRPr/>
            </a:lvl4pPr>
            <a:lvl5pPr marL="2286000" lvl="4" indent="-368300">
              <a:spcBef>
                <a:spcPts val="1000"/>
              </a:spcBef>
              <a:spcAft>
                <a:spcPts val="0"/>
              </a:spcAft>
              <a:buSzPts val="2200"/>
              <a:buChar char="◦"/>
              <a:defRPr/>
            </a:lvl5pPr>
            <a:lvl6pPr marL="2743200" lvl="5" indent="-368300">
              <a:spcBef>
                <a:spcPts val="1000"/>
              </a:spcBef>
              <a:spcAft>
                <a:spcPts val="0"/>
              </a:spcAft>
              <a:buSzPts val="2200"/>
              <a:buChar char="◦"/>
              <a:defRPr/>
            </a:lvl6pPr>
            <a:lvl7pPr marL="3200400" lvl="6" indent="-368300">
              <a:spcBef>
                <a:spcPts val="1000"/>
              </a:spcBef>
              <a:spcAft>
                <a:spcPts val="0"/>
              </a:spcAft>
              <a:buSzPts val="2200"/>
              <a:buChar char="◦"/>
              <a:defRPr/>
            </a:lvl7pPr>
            <a:lvl8pPr marL="3657600" lvl="7" indent="-368300">
              <a:spcBef>
                <a:spcPts val="1000"/>
              </a:spcBef>
              <a:spcAft>
                <a:spcPts val="0"/>
              </a:spcAft>
              <a:buSzPts val="2200"/>
              <a:buChar char="◦"/>
              <a:defRPr/>
            </a:lvl8pPr>
            <a:lvl9pPr marL="4114800" lvl="8" indent="-368300">
              <a:spcBef>
                <a:spcPts val="1000"/>
              </a:spcBef>
              <a:spcAft>
                <a:spcPts val="1000"/>
              </a:spcAft>
              <a:buSzPts val="2200"/>
              <a:buChar char="◦"/>
              <a:defRPr/>
            </a:lvl9pPr>
          </a:lstStyle>
          <a:p>
            <a:endParaRPr dirty="0"/>
          </a:p>
        </p:txBody>
      </p:sp>
      <p:sp>
        <p:nvSpPr>
          <p:cNvPr id="25" name="Google Shape;25;p5"/>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gradFill>
          <a:gsLst>
            <a:gs pos="0">
              <a:srgbClr val="3C78D8"/>
            </a:gs>
            <a:gs pos="100000">
              <a:srgbClr val="00FFFF"/>
            </a:gs>
          </a:gsLst>
          <a:lin ang="5400700" scaled="0"/>
        </a:gra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699000" y="911700"/>
            <a:ext cx="2020800" cy="3327600"/>
          </a:xfrm>
          <a:prstGeom prst="rect">
            <a:avLst/>
          </a:prstGeom>
          <a:noFill/>
          <a:ln>
            <a:noFill/>
          </a:ln>
          <a:effectLst>
            <a:outerShdw blurRad="42863" dist="9525" dir="5400000" algn="bl" rotWithShape="0">
              <a:srgbClr val="000000">
                <a:alpha val="20000"/>
              </a:srgbClr>
            </a:outerShdw>
          </a:effectLst>
        </p:spPr>
        <p:txBody>
          <a:bodyPr spcFirstLastPara="1" wrap="square" lIns="0" tIns="0" rIns="0" bIns="0" anchor="ctr" anchorCtr="0">
            <a:noAutofit/>
          </a:bodyPr>
          <a:lstStyle>
            <a:lvl1pPr lvl="0">
              <a:spcBef>
                <a:spcPts val="0"/>
              </a:spcBef>
              <a:spcAft>
                <a:spcPts val="0"/>
              </a:spcAft>
              <a:buClr>
                <a:schemeClr val="lt1"/>
              </a:buClr>
              <a:buSzPts val="2600"/>
              <a:buFont typeface="Montserrat ExtraBold"/>
              <a:buNone/>
              <a:defRPr sz="2600">
                <a:solidFill>
                  <a:schemeClr val="lt1"/>
                </a:solidFill>
                <a:latin typeface="Montserrat ExtraBold"/>
                <a:ea typeface="Montserrat ExtraBold"/>
                <a:cs typeface="Montserrat ExtraBold"/>
                <a:sym typeface="Montserrat ExtraBold"/>
              </a:defRPr>
            </a:lvl1pPr>
            <a:lvl2pPr lvl="1">
              <a:spcBef>
                <a:spcPts val="0"/>
              </a:spcBef>
              <a:spcAft>
                <a:spcPts val="0"/>
              </a:spcAft>
              <a:buClr>
                <a:schemeClr val="lt1"/>
              </a:buClr>
              <a:buSzPts val="2600"/>
              <a:buFont typeface="Montserrat ExtraBold"/>
              <a:buNone/>
              <a:defRPr sz="2600">
                <a:solidFill>
                  <a:schemeClr val="lt1"/>
                </a:solidFill>
                <a:latin typeface="Montserrat ExtraBold"/>
                <a:ea typeface="Montserrat ExtraBold"/>
                <a:cs typeface="Montserrat ExtraBold"/>
                <a:sym typeface="Montserrat ExtraBold"/>
              </a:defRPr>
            </a:lvl2pPr>
            <a:lvl3pPr lvl="2">
              <a:spcBef>
                <a:spcPts val="0"/>
              </a:spcBef>
              <a:spcAft>
                <a:spcPts val="0"/>
              </a:spcAft>
              <a:buClr>
                <a:schemeClr val="lt1"/>
              </a:buClr>
              <a:buSzPts val="2600"/>
              <a:buFont typeface="Montserrat ExtraBold"/>
              <a:buNone/>
              <a:defRPr sz="2600">
                <a:solidFill>
                  <a:schemeClr val="lt1"/>
                </a:solidFill>
                <a:latin typeface="Montserrat ExtraBold"/>
                <a:ea typeface="Montserrat ExtraBold"/>
                <a:cs typeface="Montserrat ExtraBold"/>
                <a:sym typeface="Montserrat ExtraBold"/>
              </a:defRPr>
            </a:lvl3pPr>
            <a:lvl4pPr lvl="3">
              <a:spcBef>
                <a:spcPts val="0"/>
              </a:spcBef>
              <a:spcAft>
                <a:spcPts val="0"/>
              </a:spcAft>
              <a:buClr>
                <a:schemeClr val="lt1"/>
              </a:buClr>
              <a:buSzPts val="2600"/>
              <a:buFont typeface="Montserrat ExtraBold"/>
              <a:buNone/>
              <a:defRPr sz="2600">
                <a:solidFill>
                  <a:schemeClr val="lt1"/>
                </a:solidFill>
                <a:latin typeface="Montserrat ExtraBold"/>
                <a:ea typeface="Montserrat ExtraBold"/>
                <a:cs typeface="Montserrat ExtraBold"/>
                <a:sym typeface="Montserrat ExtraBold"/>
              </a:defRPr>
            </a:lvl4pPr>
            <a:lvl5pPr lvl="4">
              <a:spcBef>
                <a:spcPts val="0"/>
              </a:spcBef>
              <a:spcAft>
                <a:spcPts val="0"/>
              </a:spcAft>
              <a:buClr>
                <a:schemeClr val="lt1"/>
              </a:buClr>
              <a:buSzPts val="2600"/>
              <a:buFont typeface="Montserrat ExtraBold"/>
              <a:buNone/>
              <a:defRPr sz="2600">
                <a:solidFill>
                  <a:schemeClr val="lt1"/>
                </a:solidFill>
                <a:latin typeface="Montserrat ExtraBold"/>
                <a:ea typeface="Montserrat ExtraBold"/>
                <a:cs typeface="Montserrat ExtraBold"/>
                <a:sym typeface="Montserrat ExtraBold"/>
              </a:defRPr>
            </a:lvl5pPr>
            <a:lvl6pPr lvl="5">
              <a:spcBef>
                <a:spcPts val="0"/>
              </a:spcBef>
              <a:spcAft>
                <a:spcPts val="0"/>
              </a:spcAft>
              <a:buClr>
                <a:schemeClr val="lt1"/>
              </a:buClr>
              <a:buSzPts val="2600"/>
              <a:buFont typeface="Montserrat ExtraBold"/>
              <a:buNone/>
              <a:defRPr sz="2600">
                <a:solidFill>
                  <a:schemeClr val="lt1"/>
                </a:solidFill>
                <a:latin typeface="Montserrat ExtraBold"/>
                <a:ea typeface="Montserrat ExtraBold"/>
                <a:cs typeface="Montserrat ExtraBold"/>
                <a:sym typeface="Montserrat ExtraBold"/>
              </a:defRPr>
            </a:lvl6pPr>
            <a:lvl7pPr lvl="6">
              <a:spcBef>
                <a:spcPts val="0"/>
              </a:spcBef>
              <a:spcAft>
                <a:spcPts val="0"/>
              </a:spcAft>
              <a:buClr>
                <a:schemeClr val="lt1"/>
              </a:buClr>
              <a:buSzPts val="2600"/>
              <a:buFont typeface="Montserrat ExtraBold"/>
              <a:buNone/>
              <a:defRPr sz="2600">
                <a:solidFill>
                  <a:schemeClr val="lt1"/>
                </a:solidFill>
                <a:latin typeface="Montserrat ExtraBold"/>
                <a:ea typeface="Montserrat ExtraBold"/>
                <a:cs typeface="Montserrat ExtraBold"/>
                <a:sym typeface="Montserrat ExtraBold"/>
              </a:defRPr>
            </a:lvl7pPr>
            <a:lvl8pPr lvl="7">
              <a:spcBef>
                <a:spcPts val="0"/>
              </a:spcBef>
              <a:spcAft>
                <a:spcPts val="0"/>
              </a:spcAft>
              <a:buClr>
                <a:schemeClr val="lt1"/>
              </a:buClr>
              <a:buSzPts val="2600"/>
              <a:buFont typeface="Montserrat ExtraBold"/>
              <a:buNone/>
              <a:defRPr sz="2600">
                <a:solidFill>
                  <a:schemeClr val="lt1"/>
                </a:solidFill>
                <a:latin typeface="Montserrat ExtraBold"/>
                <a:ea typeface="Montserrat ExtraBold"/>
                <a:cs typeface="Montserrat ExtraBold"/>
                <a:sym typeface="Montserrat ExtraBold"/>
              </a:defRPr>
            </a:lvl8pPr>
            <a:lvl9pPr lvl="8">
              <a:spcBef>
                <a:spcPts val="0"/>
              </a:spcBef>
              <a:spcAft>
                <a:spcPts val="0"/>
              </a:spcAft>
              <a:buClr>
                <a:schemeClr val="lt1"/>
              </a:buClr>
              <a:buSzPts val="2600"/>
              <a:buFont typeface="Montserrat ExtraBold"/>
              <a:buNone/>
              <a:defRPr sz="2600">
                <a:solidFill>
                  <a:schemeClr val="lt1"/>
                </a:solidFill>
                <a:latin typeface="Montserrat ExtraBold"/>
                <a:ea typeface="Montserrat ExtraBold"/>
                <a:cs typeface="Montserrat ExtraBold"/>
                <a:sym typeface="Montserrat ExtraBold"/>
              </a:defRPr>
            </a:lvl9pPr>
          </a:lstStyle>
          <a:p>
            <a:endParaRPr/>
          </a:p>
        </p:txBody>
      </p:sp>
      <p:sp>
        <p:nvSpPr>
          <p:cNvPr id="7" name="Google Shape;7;p1"/>
          <p:cNvSpPr txBox="1">
            <a:spLocks noGrp="1"/>
          </p:cNvSpPr>
          <p:nvPr>
            <p:ph type="body" idx="1"/>
          </p:nvPr>
        </p:nvSpPr>
        <p:spPr>
          <a:xfrm>
            <a:off x="3844325" y="805325"/>
            <a:ext cx="4842600" cy="3548100"/>
          </a:xfrm>
          <a:prstGeom prst="rect">
            <a:avLst/>
          </a:prstGeom>
          <a:noFill/>
          <a:ln>
            <a:noFill/>
          </a:ln>
        </p:spPr>
        <p:txBody>
          <a:bodyPr spcFirstLastPara="1" wrap="square" lIns="0" tIns="0" rIns="0" bIns="0" anchor="ctr" anchorCtr="0">
            <a:noAutofit/>
          </a:bodyPr>
          <a:lstStyle>
            <a:lvl1pPr marL="457200" lvl="0" indent="-368300">
              <a:lnSpc>
                <a:spcPct val="115000"/>
              </a:lnSpc>
              <a:spcBef>
                <a:spcPts val="600"/>
              </a:spcBef>
              <a:spcAft>
                <a:spcPts val="0"/>
              </a:spcAft>
              <a:buClr>
                <a:schemeClr val="dk2"/>
              </a:buClr>
              <a:buSzPts val="2200"/>
              <a:buFont typeface="Montserrat Light"/>
              <a:buChar char="◦"/>
              <a:defRPr sz="2200">
                <a:solidFill>
                  <a:schemeClr val="dk1"/>
                </a:solidFill>
                <a:latin typeface="Montserrat Light"/>
                <a:ea typeface="Montserrat Light"/>
                <a:cs typeface="Montserrat Light"/>
                <a:sym typeface="Montserrat Light"/>
              </a:defRPr>
            </a:lvl1pPr>
            <a:lvl2pPr marL="914400" lvl="1" indent="-368300">
              <a:lnSpc>
                <a:spcPct val="115000"/>
              </a:lnSpc>
              <a:spcBef>
                <a:spcPts val="1000"/>
              </a:spcBef>
              <a:spcAft>
                <a:spcPts val="0"/>
              </a:spcAft>
              <a:buClr>
                <a:schemeClr val="dk2"/>
              </a:buClr>
              <a:buSzPts val="2200"/>
              <a:buFont typeface="Montserrat Light"/>
              <a:buChar char="◦"/>
              <a:defRPr sz="2200">
                <a:solidFill>
                  <a:schemeClr val="dk1"/>
                </a:solidFill>
                <a:latin typeface="Montserrat Light"/>
                <a:ea typeface="Montserrat Light"/>
                <a:cs typeface="Montserrat Light"/>
                <a:sym typeface="Montserrat Light"/>
              </a:defRPr>
            </a:lvl2pPr>
            <a:lvl3pPr marL="1371600" lvl="2" indent="-368300">
              <a:lnSpc>
                <a:spcPct val="115000"/>
              </a:lnSpc>
              <a:spcBef>
                <a:spcPts val="1000"/>
              </a:spcBef>
              <a:spcAft>
                <a:spcPts val="0"/>
              </a:spcAft>
              <a:buClr>
                <a:schemeClr val="dk2"/>
              </a:buClr>
              <a:buSzPts val="2200"/>
              <a:buFont typeface="Montserrat Light"/>
              <a:buChar char="◦"/>
              <a:defRPr sz="2200">
                <a:solidFill>
                  <a:schemeClr val="dk1"/>
                </a:solidFill>
                <a:latin typeface="Montserrat Light"/>
                <a:ea typeface="Montserrat Light"/>
                <a:cs typeface="Montserrat Light"/>
                <a:sym typeface="Montserrat Light"/>
              </a:defRPr>
            </a:lvl3pPr>
            <a:lvl4pPr marL="1828800" lvl="3" indent="-368300">
              <a:lnSpc>
                <a:spcPct val="115000"/>
              </a:lnSpc>
              <a:spcBef>
                <a:spcPts val="1000"/>
              </a:spcBef>
              <a:spcAft>
                <a:spcPts val="0"/>
              </a:spcAft>
              <a:buClr>
                <a:schemeClr val="dk1"/>
              </a:buClr>
              <a:buSzPts val="2200"/>
              <a:buFont typeface="Montserrat Light"/>
              <a:buChar char="◦"/>
              <a:defRPr sz="2200">
                <a:solidFill>
                  <a:schemeClr val="dk1"/>
                </a:solidFill>
                <a:latin typeface="Montserrat Light"/>
                <a:ea typeface="Montserrat Light"/>
                <a:cs typeface="Montserrat Light"/>
                <a:sym typeface="Montserrat Light"/>
              </a:defRPr>
            </a:lvl4pPr>
            <a:lvl5pPr marL="2286000" lvl="4" indent="-368300">
              <a:lnSpc>
                <a:spcPct val="115000"/>
              </a:lnSpc>
              <a:spcBef>
                <a:spcPts val="1000"/>
              </a:spcBef>
              <a:spcAft>
                <a:spcPts val="0"/>
              </a:spcAft>
              <a:buClr>
                <a:schemeClr val="dk1"/>
              </a:buClr>
              <a:buSzPts val="2200"/>
              <a:buFont typeface="Montserrat Light"/>
              <a:buChar char="◦"/>
              <a:defRPr sz="2200">
                <a:solidFill>
                  <a:schemeClr val="dk1"/>
                </a:solidFill>
                <a:latin typeface="Montserrat Light"/>
                <a:ea typeface="Montserrat Light"/>
                <a:cs typeface="Montserrat Light"/>
                <a:sym typeface="Montserrat Light"/>
              </a:defRPr>
            </a:lvl5pPr>
            <a:lvl6pPr marL="2743200" lvl="5" indent="-368300">
              <a:lnSpc>
                <a:spcPct val="115000"/>
              </a:lnSpc>
              <a:spcBef>
                <a:spcPts val="1000"/>
              </a:spcBef>
              <a:spcAft>
                <a:spcPts val="0"/>
              </a:spcAft>
              <a:buClr>
                <a:schemeClr val="dk1"/>
              </a:buClr>
              <a:buSzPts val="2200"/>
              <a:buFont typeface="Montserrat Light"/>
              <a:buChar char="◦"/>
              <a:defRPr sz="2200">
                <a:solidFill>
                  <a:schemeClr val="dk1"/>
                </a:solidFill>
                <a:latin typeface="Montserrat Light"/>
                <a:ea typeface="Montserrat Light"/>
                <a:cs typeface="Montserrat Light"/>
                <a:sym typeface="Montserrat Light"/>
              </a:defRPr>
            </a:lvl6pPr>
            <a:lvl7pPr marL="3200400" lvl="6" indent="-368300">
              <a:lnSpc>
                <a:spcPct val="115000"/>
              </a:lnSpc>
              <a:spcBef>
                <a:spcPts val="1000"/>
              </a:spcBef>
              <a:spcAft>
                <a:spcPts val="0"/>
              </a:spcAft>
              <a:buClr>
                <a:schemeClr val="dk1"/>
              </a:buClr>
              <a:buSzPts val="2200"/>
              <a:buFont typeface="Montserrat Light"/>
              <a:buChar char="◦"/>
              <a:defRPr sz="2200">
                <a:solidFill>
                  <a:schemeClr val="dk1"/>
                </a:solidFill>
                <a:latin typeface="Montserrat Light"/>
                <a:ea typeface="Montserrat Light"/>
                <a:cs typeface="Montserrat Light"/>
                <a:sym typeface="Montserrat Light"/>
              </a:defRPr>
            </a:lvl7pPr>
            <a:lvl8pPr marL="3657600" lvl="7" indent="-368300">
              <a:lnSpc>
                <a:spcPct val="115000"/>
              </a:lnSpc>
              <a:spcBef>
                <a:spcPts val="1000"/>
              </a:spcBef>
              <a:spcAft>
                <a:spcPts val="0"/>
              </a:spcAft>
              <a:buClr>
                <a:schemeClr val="dk1"/>
              </a:buClr>
              <a:buSzPts val="2200"/>
              <a:buFont typeface="Montserrat Light"/>
              <a:buChar char="◦"/>
              <a:defRPr sz="2200">
                <a:solidFill>
                  <a:schemeClr val="dk1"/>
                </a:solidFill>
                <a:latin typeface="Montserrat Light"/>
                <a:ea typeface="Montserrat Light"/>
                <a:cs typeface="Montserrat Light"/>
                <a:sym typeface="Montserrat Light"/>
              </a:defRPr>
            </a:lvl8pPr>
            <a:lvl9pPr marL="4114800" lvl="8" indent="-368300">
              <a:lnSpc>
                <a:spcPct val="115000"/>
              </a:lnSpc>
              <a:spcBef>
                <a:spcPts val="1000"/>
              </a:spcBef>
              <a:spcAft>
                <a:spcPts val="1000"/>
              </a:spcAft>
              <a:buClr>
                <a:schemeClr val="dk1"/>
              </a:buClr>
              <a:buSzPts val="2200"/>
              <a:buFont typeface="Montserrat Light"/>
              <a:buChar char="◦"/>
              <a:defRPr sz="2200">
                <a:solidFill>
                  <a:schemeClr val="dk1"/>
                </a:solidFill>
                <a:latin typeface="Montserrat Light"/>
                <a:ea typeface="Montserrat Light"/>
                <a:cs typeface="Montserrat Light"/>
                <a:sym typeface="Montserrat Light"/>
              </a:defRPr>
            </a:lvl9pPr>
          </a:lstStyle>
          <a:p>
            <a:endParaRPr/>
          </a:p>
        </p:txBody>
      </p:sp>
      <p:sp>
        <p:nvSpPr>
          <p:cNvPr id="8" name="Google Shape;8;p1"/>
          <p:cNvSpPr txBox="1">
            <a:spLocks noGrp="1"/>
          </p:cNvSpPr>
          <p:nvPr>
            <p:ph type="sldNum" idx="12"/>
          </p:nvPr>
        </p:nvSpPr>
        <p:spPr>
          <a:xfrm>
            <a:off x="8480584" y="4749851"/>
            <a:ext cx="548700" cy="393600"/>
          </a:xfrm>
          <a:prstGeom prst="rect">
            <a:avLst/>
          </a:prstGeom>
          <a:noFill/>
          <a:ln>
            <a:noFill/>
          </a:ln>
        </p:spPr>
        <p:txBody>
          <a:bodyPr spcFirstLastPara="1" wrap="square" lIns="0" tIns="0" rIns="0" bIns="0" anchor="ctr" anchorCtr="0">
            <a:noAutofit/>
          </a:bodyPr>
          <a:lstStyle>
            <a:lvl1pPr lvl="0" algn="r">
              <a:buNone/>
              <a:defRPr sz="1200">
                <a:solidFill>
                  <a:schemeClr val="dk2"/>
                </a:solidFill>
                <a:latin typeface="Montserrat Light"/>
                <a:ea typeface="Montserrat Light"/>
                <a:cs typeface="Montserrat Light"/>
                <a:sym typeface="Montserrat Light"/>
              </a:defRPr>
            </a:lvl1pPr>
            <a:lvl2pPr lvl="1" algn="r">
              <a:buNone/>
              <a:defRPr sz="1200">
                <a:solidFill>
                  <a:schemeClr val="dk2"/>
                </a:solidFill>
                <a:latin typeface="Montserrat Light"/>
                <a:ea typeface="Montserrat Light"/>
                <a:cs typeface="Montserrat Light"/>
                <a:sym typeface="Montserrat Light"/>
              </a:defRPr>
            </a:lvl2pPr>
            <a:lvl3pPr lvl="2" algn="r">
              <a:buNone/>
              <a:defRPr sz="1200">
                <a:solidFill>
                  <a:schemeClr val="dk2"/>
                </a:solidFill>
                <a:latin typeface="Montserrat Light"/>
                <a:ea typeface="Montserrat Light"/>
                <a:cs typeface="Montserrat Light"/>
                <a:sym typeface="Montserrat Light"/>
              </a:defRPr>
            </a:lvl3pPr>
            <a:lvl4pPr lvl="3" algn="r">
              <a:buNone/>
              <a:defRPr sz="1200">
                <a:solidFill>
                  <a:schemeClr val="dk2"/>
                </a:solidFill>
                <a:latin typeface="Montserrat Light"/>
                <a:ea typeface="Montserrat Light"/>
                <a:cs typeface="Montserrat Light"/>
                <a:sym typeface="Montserrat Light"/>
              </a:defRPr>
            </a:lvl4pPr>
            <a:lvl5pPr lvl="4" algn="r">
              <a:buNone/>
              <a:defRPr sz="1200">
                <a:solidFill>
                  <a:schemeClr val="dk2"/>
                </a:solidFill>
                <a:latin typeface="Montserrat Light"/>
                <a:ea typeface="Montserrat Light"/>
                <a:cs typeface="Montserrat Light"/>
                <a:sym typeface="Montserrat Light"/>
              </a:defRPr>
            </a:lvl5pPr>
            <a:lvl6pPr lvl="5" algn="r">
              <a:buNone/>
              <a:defRPr sz="1200">
                <a:solidFill>
                  <a:schemeClr val="dk2"/>
                </a:solidFill>
                <a:latin typeface="Montserrat Light"/>
                <a:ea typeface="Montserrat Light"/>
                <a:cs typeface="Montserrat Light"/>
                <a:sym typeface="Montserrat Light"/>
              </a:defRPr>
            </a:lvl6pPr>
            <a:lvl7pPr lvl="6" algn="r">
              <a:buNone/>
              <a:defRPr sz="1200">
                <a:solidFill>
                  <a:schemeClr val="dk2"/>
                </a:solidFill>
                <a:latin typeface="Montserrat Light"/>
                <a:ea typeface="Montserrat Light"/>
                <a:cs typeface="Montserrat Light"/>
                <a:sym typeface="Montserrat Light"/>
              </a:defRPr>
            </a:lvl7pPr>
            <a:lvl8pPr lvl="7" algn="r">
              <a:buNone/>
              <a:defRPr sz="1200">
                <a:solidFill>
                  <a:schemeClr val="dk2"/>
                </a:solidFill>
                <a:latin typeface="Montserrat Light"/>
                <a:ea typeface="Montserrat Light"/>
                <a:cs typeface="Montserrat Light"/>
                <a:sym typeface="Montserrat Light"/>
              </a:defRPr>
            </a:lvl8pPr>
            <a:lvl9pPr lvl="8" algn="r">
              <a:buNone/>
              <a:defRPr sz="1200">
                <a:solidFill>
                  <a:schemeClr val="dk2"/>
                </a:solidFill>
                <a:latin typeface="Montserrat Light"/>
                <a:ea typeface="Montserrat Light"/>
                <a:cs typeface="Montserrat Light"/>
                <a:sym typeface="Montserrat Light"/>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51" r:id="rId2"/>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1"/>
        <p:cNvGrpSpPr/>
        <p:nvPr/>
      </p:nvGrpSpPr>
      <p:grpSpPr>
        <a:xfrm>
          <a:off x="0" y="0"/>
          <a:ext cx="0" cy="0"/>
          <a:chOff x="0" y="0"/>
          <a:chExt cx="0" cy="0"/>
        </a:xfrm>
      </p:grpSpPr>
      <p:sp>
        <p:nvSpPr>
          <p:cNvPr id="62" name="Google Shape;62;p13"/>
          <p:cNvSpPr txBox="1">
            <a:spLocks noGrp="1"/>
          </p:cNvSpPr>
          <p:nvPr>
            <p:ph type="ctrTitle"/>
          </p:nvPr>
        </p:nvSpPr>
        <p:spPr>
          <a:xfrm>
            <a:off x="2205068" y="1375600"/>
            <a:ext cx="4539900" cy="2697000"/>
          </a:xfrm>
          <a:prstGeom prst="rect">
            <a:avLst/>
          </a:prstGeom>
        </p:spPr>
        <p:txBody>
          <a:bodyPr spcFirstLastPara="1" wrap="square" lIns="0" tIns="0" rIns="0" bIns="0" anchor="ctr" anchorCtr="0">
            <a:noAutofit/>
          </a:bodyPr>
          <a:lstStyle/>
          <a:p>
            <a:pPr lvl="0"/>
            <a:r>
              <a:rPr lang="en-MY" dirty="0">
                <a:solidFill>
                  <a:schemeClr val="tx2">
                    <a:lumMod val="10000"/>
                  </a:schemeClr>
                </a:solidFill>
              </a:rPr>
              <a:t>Academic And </a:t>
            </a:r>
            <a:r>
              <a:rPr lang="en-MY">
                <a:solidFill>
                  <a:schemeClr val="tx2">
                    <a:lumMod val="10000"/>
                  </a:schemeClr>
                </a:solidFill>
              </a:rPr>
              <a:t>Employability Skills</a:t>
            </a:r>
            <a:br>
              <a:rPr lang="en-GB">
                <a:solidFill>
                  <a:schemeClr val="tx2">
                    <a:lumMod val="10000"/>
                  </a:schemeClr>
                </a:solidFill>
              </a:rPr>
            </a:br>
            <a:r>
              <a:rPr lang="en-GB">
                <a:solidFill>
                  <a:schemeClr val="tx2">
                    <a:lumMod val="10000"/>
                  </a:schemeClr>
                </a:solidFill>
              </a:rPr>
              <a:t>Beenish malik</a:t>
            </a:r>
            <a:br>
              <a:rPr lang="en-GB">
                <a:solidFill>
                  <a:schemeClr val="tx2">
                    <a:lumMod val="10000"/>
                  </a:schemeClr>
                </a:solidFill>
              </a:rPr>
            </a:br>
            <a:r>
              <a:rPr lang="en-GB">
                <a:solidFill>
                  <a:schemeClr val="tx2">
                    <a:lumMod val="10000"/>
                  </a:schemeClr>
                </a:solidFill>
              </a:rPr>
              <a:t>2113590</a:t>
            </a:r>
            <a:br>
              <a:rPr lang="en-GB">
                <a:solidFill>
                  <a:schemeClr val="tx2">
                    <a:lumMod val="10000"/>
                  </a:schemeClr>
                </a:solidFill>
              </a:rPr>
            </a:br>
            <a:endParaRPr dirty="0">
              <a:solidFill>
                <a:schemeClr val="tx2">
                  <a:lumMod val="10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rgbClr val="3C78D8"/>
            </a:gs>
            <a:gs pos="100000">
              <a:srgbClr val="00FFFF"/>
            </a:gs>
          </a:gsLst>
          <a:lin ang="5400700" scaled="0"/>
        </a:gradFill>
        <a:effectLst/>
      </p:bgPr>
    </p:bg>
    <p:spTree>
      <p:nvGrpSpPr>
        <p:cNvPr id="1" name="Shape 95"/>
        <p:cNvGrpSpPr/>
        <p:nvPr/>
      </p:nvGrpSpPr>
      <p:grpSpPr>
        <a:xfrm>
          <a:off x="0" y="0"/>
          <a:ext cx="0" cy="0"/>
          <a:chOff x="0" y="0"/>
          <a:chExt cx="0" cy="0"/>
        </a:xfrm>
      </p:grpSpPr>
      <p:sp>
        <p:nvSpPr>
          <p:cNvPr id="96" name="Google Shape;96;p18"/>
          <p:cNvSpPr txBox="1">
            <a:spLocks noGrp="1"/>
          </p:cNvSpPr>
          <p:nvPr>
            <p:ph type="title"/>
          </p:nvPr>
        </p:nvSpPr>
        <p:spPr>
          <a:xfrm>
            <a:off x="698999" y="911700"/>
            <a:ext cx="2161243" cy="3327600"/>
          </a:xfrm>
          <a:prstGeom prst="rect">
            <a:avLst/>
          </a:prstGeom>
        </p:spPr>
        <p:txBody>
          <a:bodyPr spcFirstLastPara="1" wrap="square" lIns="0" tIns="0" rIns="0" bIns="0" anchor="ctr" anchorCtr="0">
            <a:noAutofit/>
          </a:bodyPr>
          <a:lstStyle/>
          <a:p>
            <a:pPr lvl="0"/>
            <a:r>
              <a:rPr lang="en-MY" dirty="0">
                <a:solidFill>
                  <a:schemeClr val="tx2">
                    <a:lumMod val="10000"/>
                  </a:schemeClr>
                </a:solidFill>
              </a:rPr>
              <a:t>Introduction</a:t>
            </a:r>
            <a:endParaRPr dirty="0">
              <a:solidFill>
                <a:schemeClr val="tx2">
                  <a:lumMod val="10000"/>
                </a:schemeClr>
              </a:solidFill>
            </a:endParaRPr>
          </a:p>
        </p:txBody>
      </p:sp>
      <p:sp>
        <p:nvSpPr>
          <p:cNvPr id="97" name="Google Shape;97;p18"/>
          <p:cNvSpPr txBox="1">
            <a:spLocks noGrp="1"/>
          </p:cNvSpPr>
          <p:nvPr>
            <p:ph type="body" idx="1"/>
          </p:nvPr>
        </p:nvSpPr>
        <p:spPr>
          <a:xfrm>
            <a:off x="3844325" y="805324"/>
            <a:ext cx="5124110" cy="4147065"/>
          </a:xfrm>
          <a:prstGeom prst="rect">
            <a:avLst/>
          </a:prstGeom>
        </p:spPr>
        <p:txBody>
          <a:bodyPr spcFirstLastPara="1" wrap="square" lIns="0" tIns="0" rIns="0" bIns="0" anchor="ctr" anchorCtr="0">
            <a:noAutofit/>
          </a:bodyPr>
          <a:lstStyle/>
          <a:p>
            <a:pPr lvl="0" algn="just">
              <a:spcBef>
                <a:spcPts val="0"/>
              </a:spcBef>
            </a:pPr>
            <a:r>
              <a:rPr lang="en-US" dirty="0">
                <a:solidFill>
                  <a:schemeClr val="tx2">
                    <a:lumMod val="10000"/>
                  </a:schemeClr>
                </a:solidFill>
              </a:rPr>
              <a:t>For the career advancement as well as proper nurturing of the thing which the people want to become there is utmost need to select the career option from the beginning as this work as a high concentration arena on which the individual have to work hard to get the happiness at the end (Mario, 2020). Here at this short presentation there would be elaborate explanation about the several employability capacities.</a:t>
            </a:r>
            <a:endParaRPr dirty="0">
              <a:solidFill>
                <a:schemeClr val="tx2">
                  <a:lumMod val="10000"/>
                </a:schemeClr>
              </a:solidFill>
            </a:endParaRPr>
          </a:p>
        </p:txBody>
      </p:sp>
      <p:sp>
        <p:nvSpPr>
          <p:cNvPr id="98" name="Google Shape;98;p18"/>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Clr>
                <a:srgbClr val="000000"/>
              </a:buClr>
              <a:buSzPts val="1100"/>
              <a:buFont typeface="Arial"/>
              <a:buNone/>
            </a:pPr>
            <a:fld id="{00000000-1234-1234-1234-123412341234}" type="slidenum">
              <a:rPr lang="en"/>
              <a:t>2</a:t>
            </a:fld>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rgbClr val="3C78D8"/>
            </a:gs>
            <a:gs pos="100000">
              <a:srgbClr val="00FFFF"/>
            </a:gs>
          </a:gsLst>
          <a:lin ang="5400700" scaled="0"/>
        </a:gradFill>
        <a:effectLst/>
      </p:bgPr>
    </p:bg>
    <p:spTree>
      <p:nvGrpSpPr>
        <p:cNvPr id="1" name="Shape 95"/>
        <p:cNvGrpSpPr/>
        <p:nvPr/>
      </p:nvGrpSpPr>
      <p:grpSpPr>
        <a:xfrm>
          <a:off x="0" y="0"/>
          <a:ext cx="0" cy="0"/>
          <a:chOff x="0" y="0"/>
          <a:chExt cx="0" cy="0"/>
        </a:xfrm>
      </p:grpSpPr>
      <p:sp>
        <p:nvSpPr>
          <p:cNvPr id="96" name="Google Shape;96;p18"/>
          <p:cNvSpPr txBox="1">
            <a:spLocks noGrp="1"/>
          </p:cNvSpPr>
          <p:nvPr>
            <p:ph type="title"/>
          </p:nvPr>
        </p:nvSpPr>
        <p:spPr>
          <a:xfrm>
            <a:off x="512065" y="911700"/>
            <a:ext cx="2392070" cy="2811737"/>
          </a:xfrm>
          <a:prstGeom prst="rect">
            <a:avLst/>
          </a:prstGeom>
        </p:spPr>
        <p:txBody>
          <a:bodyPr spcFirstLastPara="1" wrap="square" lIns="0" tIns="0" rIns="0" bIns="0" anchor="ctr" anchorCtr="0">
            <a:noAutofit/>
          </a:bodyPr>
          <a:lstStyle/>
          <a:p>
            <a:pPr lvl="0"/>
            <a:r>
              <a:rPr lang="en-MY" dirty="0">
                <a:solidFill>
                  <a:schemeClr val="tx2">
                    <a:lumMod val="10000"/>
                  </a:schemeClr>
                </a:solidFill>
              </a:rPr>
              <a:t>Academic and</a:t>
            </a:r>
            <a:br>
              <a:rPr lang="en-MY" dirty="0">
                <a:solidFill>
                  <a:schemeClr val="tx2">
                    <a:lumMod val="10000"/>
                  </a:schemeClr>
                </a:solidFill>
              </a:rPr>
            </a:br>
            <a:r>
              <a:rPr lang="en-MY" dirty="0">
                <a:solidFill>
                  <a:schemeClr val="tx2">
                    <a:lumMod val="10000"/>
                  </a:schemeClr>
                </a:solidFill>
              </a:rPr>
              <a:t>employability skills</a:t>
            </a:r>
            <a:endParaRPr dirty="0">
              <a:solidFill>
                <a:schemeClr val="tx2">
                  <a:lumMod val="10000"/>
                </a:schemeClr>
              </a:solidFill>
            </a:endParaRPr>
          </a:p>
        </p:txBody>
      </p:sp>
      <p:sp>
        <p:nvSpPr>
          <p:cNvPr id="97" name="Google Shape;97;p18"/>
          <p:cNvSpPr txBox="1">
            <a:spLocks noGrp="1"/>
          </p:cNvSpPr>
          <p:nvPr>
            <p:ph type="body" idx="1"/>
          </p:nvPr>
        </p:nvSpPr>
        <p:spPr>
          <a:xfrm>
            <a:off x="3844325" y="805324"/>
            <a:ext cx="5124110" cy="4147065"/>
          </a:xfrm>
          <a:prstGeom prst="rect">
            <a:avLst/>
          </a:prstGeom>
        </p:spPr>
        <p:txBody>
          <a:bodyPr spcFirstLastPara="1" wrap="square" lIns="0" tIns="0" rIns="0" bIns="0" anchor="ctr" anchorCtr="0">
            <a:noAutofit/>
          </a:bodyPr>
          <a:lstStyle/>
          <a:p>
            <a:pPr lvl="0" algn="just">
              <a:spcBef>
                <a:spcPts val="0"/>
              </a:spcBef>
            </a:pPr>
            <a:r>
              <a:rPr lang="en-MY" b="1" dirty="0">
                <a:solidFill>
                  <a:schemeClr val="tx2">
                    <a:lumMod val="10000"/>
                  </a:schemeClr>
                </a:solidFill>
              </a:rPr>
              <a:t>Market analysis skills:</a:t>
            </a:r>
          </a:p>
          <a:p>
            <a:pPr lvl="0" algn="just">
              <a:spcBef>
                <a:spcPts val="0"/>
              </a:spcBef>
            </a:pPr>
            <a:r>
              <a:rPr lang="en-US" dirty="0">
                <a:solidFill>
                  <a:schemeClr val="tx2">
                    <a:lumMod val="10000"/>
                  </a:schemeClr>
                </a:solidFill>
              </a:rPr>
              <a:t>Some capacities is needed for the future marketer to shine in their career and among these marketing analysis ability is much crucial and vital one in this regard (</a:t>
            </a:r>
            <a:r>
              <a:rPr lang="en-US" dirty="0" err="1">
                <a:solidFill>
                  <a:schemeClr val="tx2">
                    <a:lumMod val="10000"/>
                  </a:schemeClr>
                </a:solidFill>
              </a:rPr>
              <a:t>Skoyles</a:t>
            </a:r>
            <a:r>
              <a:rPr lang="en-US" dirty="0">
                <a:solidFill>
                  <a:schemeClr val="tx2">
                    <a:lumMod val="10000"/>
                  </a:schemeClr>
                </a:solidFill>
              </a:rPr>
              <a:t>, Bullock and Neville, 2019). Market analysis skill is needed in every branch of marketing though it is practiced mostly by the top level marketing manager.</a:t>
            </a:r>
            <a:endParaRPr dirty="0">
              <a:solidFill>
                <a:schemeClr val="tx2">
                  <a:lumMod val="10000"/>
                </a:schemeClr>
              </a:solidFill>
            </a:endParaRPr>
          </a:p>
        </p:txBody>
      </p:sp>
      <p:sp>
        <p:nvSpPr>
          <p:cNvPr id="98" name="Google Shape;98;p18"/>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Clr>
                <a:srgbClr val="000000"/>
              </a:buClr>
              <a:buSzPts val="1100"/>
              <a:buFont typeface="Arial"/>
              <a:buNone/>
            </a:pPr>
            <a:fld id="{00000000-1234-1234-1234-123412341234}" type="slidenum">
              <a:rPr lang="en"/>
              <a:t>3</a:t>
            </a:fld>
            <a:endParaRPr/>
          </a:p>
        </p:txBody>
      </p:sp>
    </p:spTree>
    <p:extLst>
      <p:ext uri="{BB962C8B-B14F-4D97-AF65-F5344CB8AC3E}">
        <p14:creationId xmlns:p14="http://schemas.microsoft.com/office/powerpoint/2010/main" val="15418156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rgbClr val="3C78D8"/>
            </a:gs>
            <a:gs pos="100000">
              <a:srgbClr val="00FFFF"/>
            </a:gs>
          </a:gsLst>
          <a:lin ang="5400700" scaled="0"/>
        </a:gradFill>
        <a:effectLst/>
      </p:bgPr>
    </p:bg>
    <p:spTree>
      <p:nvGrpSpPr>
        <p:cNvPr id="1" name="Shape 95"/>
        <p:cNvGrpSpPr/>
        <p:nvPr/>
      </p:nvGrpSpPr>
      <p:grpSpPr>
        <a:xfrm>
          <a:off x="0" y="0"/>
          <a:ext cx="0" cy="0"/>
          <a:chOff x="0" y="0"/>
          <a:chExt cx="0" cy="0"/>
        </a:xfrm>
      </p:grpSpPr>
      <p:sp>
        <p:nvSpPr>
          <p:cNvPr id="96" name="Google Shape;96;p18"/>
          <p:cNvSpPr txBox="1">
            <a:spLocks noGrp="1"/>
          </p:cNvSpPr>
          <p:nvPr>
            <p:ph type="title"/>
          </p:nvPr>
        </p:nvSpPr>
        <p:spPr>
          <a:xfrm>
            <a:off x="512065" y="911700"/>
            <a:ext cx="2392070" cy="2811737"/>
          </a:xfrm>
          <a:prstGeom prst="rect">
            <a:avLst/>
          </a:prstGeom>
        </p:spPr>
        <p:txBody>
          <a:bodyPr spcFirstLastPara="1" wrap="square" lIns="0" tIns="0" rIns="0" bIns="0" anchor="ctr" anchorCtr="0">
            <a:noAutofit/>
          </a:bodyPr>
          <a:lstStyle/>
          <a:p>
            <a:pPr lvl="0"/>
            <a:r>
              <a:rPr lang="en-MY" dirty="0">
                <a:solidFill>
                  <a:schemeClr val="tx2">
                    <a:lumMod val="10000"/>
                  </a:schemeClr>
                </a:solidFill>
              </a:rPr>
              <a:t>Academic and</a:t>
            </a:r>
            <a:br>
              <a:rPr lang="en-MY" dirty="0">
                <a:solidFill>
                  <a:schemeClr val="tx2">
                    <a:lumMod val="10000"/>
                  </a:schemeClr>
                </a:solidFill>
              </a:rPr>
            </a:br>
            <a:r>
              <a:rPr lang="en-MY" dirty="0">
                <a:solidFill>
                  <a:schemeClr val="tx2">
                    <a:lumMod val="10000"/>
                  </a:schemeClr>
                </a:solidFill>
              </a:rPr>
              <a:t>employability skills</a:t>
            </a:r>
            <a:endParaRPr dirty="0">
              <a:solidFill>
                <a:schemeClr val="tx2">
                  <a:lumMod val="10000"/>
                </a:schemeClr>
              </a:solidFill>
            </a:endParaRPr>
          </a:p>
        </p:txBody>
      </p:sp>
      <p:sp>
        <p:nvSpPr>
          <p:cNvPr id="97" name="Google Shape;97;p18"/>
          <p:cNvSpPr txBox="1">
            <a:spLocks noGrp="1"/>
          </p:cNvSpPr>
          <p:nvPr>
            <p:ph type="body" idx="1"/>
          </p:nvPr>
        </p:nvSpPr>
        <p:spPr>
          <a:xfrm>
            <a:off x="3844325" y="277978"/>
            <a:ext cx="5124110" cy="4674411"/>
          </a:xfrm>
          <a:prstGeom prst="rect">
            <a:avLst/>
          </a:prstGeom>
        </p:spPr>
        <p:txBody>
          <a:bodyPr spcFirstLastPara="1" wrap="square" lIns="0" tIns="0" rIns="0" bIns="0" anchor="ctr" anchorCtr="0">
            <a:noAutofit/>
          </a:bodyPr>
          <a:lstStyle/>
          <a:p>
            <a:pPr lvl="0" algn="just">
              <a:spcBef>
                <a:spcPts val="0"/>
              </a:spcBef>
            </a:pPr>
            <a:r>
              <a:rPr lang="en-US" b="1" dirty="0">
                <a:solidFill>
                  <a:schemeClr val="tx2">
                    <a:lumMod val="10000"/>
                  </a:schemeClr>
                </a:solidFill>
              </a:rPr>
              <a:t>Software skills:</a:t>
            </a:r>
          </a:p>
          <a:p>
            <a:pPr lvl="0" algn="just">
              <a:spcBef>
                <a:spcPts val="0"/>
              </a:spcBef>
            </a:pPr>
            <a:r>
              <a:rPr lang="en-US" dirty="0">
                <a:solidFill>
                  <a:schemeClr val="tx2">
                    <a:lumMod val="10000"/>
                  </a:schemeClr>
                </a:solidFill>
              </a:rPr>
              <a:t>For being a future marketer I have to perform my job and functions by using various </a:t>
            </a:r>
            <a:r>
              <a:rPr lang="en-US" dirty="0" err="1">
                <a:solidFill>
                  <a:schemeClr val="tx2">
                    <a:lumMod val="10000"/>
                  </a:schemeClr>
                </a:solidFill>
              </a:rPr>
              <a:t>softwares</a:t>
            </a:r>
            <a:r>
              <a:rPr lang="en-US" dirty="0">
                <a:solidFill>
                  <a:schemeClr val="tx2">
                    <a:lumMod val="10000"/>
                  </a:schemeClr>
                </a:solidFill>
              </a:rPr>
              <a:t> which can be google analytics (Vishnu, 2012).</a:t>
            </a:r>
          </a:p>
          <a:p>
            <a:pPr lvl="0" algn="just">
              <a:spcBef>
                <a:spcPts val="0"/>
              </a:spcBef>
            </a:pPr>
            <a:r>
              <a:rPr lang="en-US" b="1" dirty="0">
                <a:solidFill>
                  <a:schemeClr val="tx2">
                    <a:lumMod val="10000"/>
                  </a:schemeClr>
                </a:solidFill>
              </a:rPr>
              <a:t>Time management:</a:t>
            </a:r>
          </a:p>
          <a:p>
            <a:pPr lvl="0" algn="just">
              <a:spcBef>
                <a:spcPts val="0"/>
              </a:spcBef>
            </a:pPr>
            <a:r>
              <a:rPr lang="en-US" dirty="0">
                <a:solidFill>
                  <a:schemeClr val="tx2">
                    <a:lumMod val="10000"/>
                  </a:schemeClr>
                </a:solidFill>
              </a:rPr>
              <a:t>The proper handling of time is must required for the marketer to do well at the job place which is expanding day by day at the job market especially for the management job as a marketing executive the appropriate scheduling of work and time is essential. </a:t>
            </a:r>
            <a:endParaRPr dirty="0">
              <a:solidFill>
                <a:schemeClr val="tx2">
                  <a:lumMod val="10000"/>
                </a:schemeClr>
              </a:solidFill>
            </a:endParaRPr>
          </a:p>
        </p:txBody>
      </p:sp>
      <p:sp>
        <p:nvSpPr>
          <p:cNvPr id="98" name="Google Shape;98;p18"/>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Clr>
                <a:srgbClr val="000000"/>
              </a:buClr>
              <a:buSzPts val="1100"/>
              <a:buFont typeface="Arial"/>
              <a:buNone/>
            </a:pPr>
            <a:fld id="{00000000-1234-1234-1234-123412341234}" type="slidenum">
              <a:rPr lang="en"/>
              <a:t>4</a:t>
            </a:fld>
            <a:endParaRPr/>
          </a:p>
        </p:txBody>
      </p:sp>
    </p:spTree>
    <p:extLst>
      <p:ext uri="{BB962C8B-B14F-4D97-AF65-F5344CB8AC3E}">
        <p14:creationId xmlns:p14="http://schemas.microsoft.com/office/powerpoint/2010/main" val="41009442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rgbClr val="3C78D8"/>
            </a:gs>
            <a:gs pos="100000">
              <a:srgbClr val="00FFFF"/>
            </a:gs>
          </a:gsLst>
          <a:lin ang="5400700" scaled="0"/>
        </a:gradFill>
        <a:effectLst/>
      </p:bgPr>
    </p:bg>
    <p:spTree>
      <p:nvGrpSpPr>
        <p:cNvPr id="1" name="Shape 95"/>
        <p:cNvGrpSpPr/>
        <p:nvPr/>
      </p:nvGrpSpPr>
      <p:grpSpPr>
        <a:xfrm>
          <a:off x="0" y="0"/>
          <a:ext cx="0" cy="0"/>
          <a:chOff x="0" y="0"/>
          <a:chExt cx="0" cy="0"/>
        </a:xfrm>
      </p:grpSpPr>
      <p:sp>
        <p:nvSpPr>
          <p:cNvPr id="96" name="Google Shape;96;p18"/>
          <p:cNvSpPr txBox="1">
            <a:spLocks noGrp="1"/>
          </p:cNvSpPr>
          <p:nvPr>
            <p:ph type="title"/>
          </p:nvPr>
        </p:nvSpPr>
        <p:spPr>
          <a:xfrm>
            <a:off x="512065" y="911700"/>
            <a:ext cx="2392070" cy="2811737"/>
          </a:xfrm>
          <a:prstGeom prst="rect">
            <a:avLst/>
          </a:prstGeom>
        </p:spPr>
        <p:txBody>
          <a:bodyPr spcFirstLastPara="1" wrap="square" lIns="0" tIns="0" rIns="0" bIns="0" anchor="ctr" anchorCtr="0">
            <a:noAutofit/>
          </a:bodyPr>
          <a:lstStyle/>
          <a:p>
            <a:pPr lvl="0"/>
            <a:r>
              <a:rPr lang="en-MY" dirty="0">
                <a:solidFill>
                  <a:schemeClr val="tx2">
                    <a:lumMod val="10000"/>
                  </a:schemeClr>
                </a:solidFill>
              </a:rPr>
              <a:t>Academic and</a:t>
            </a:r>
            <a:br>
              <a:rPr lang="en-MY" dirty="0">
                <a:solidFill>
                  <a:schemeClr val="tx2">
                    <a:lumMod val="10000"/>
                  </a:schemeClr>
                </a:solidFill>
              </a:rPr>
            </a:br>
            <a:r>
              <a:rPr lang="en-MY" dirty="0">
                <a:solidFill>
                  <a:schemeClr val="tx2">
                    <a:lumMod val="10000"/>
                  </a:schemeClr>
                </a:solidFill>
              </a:rPr>
              <a:t>employability skills</a:t>
            </a:r>
            <a:endParaRPr dirty="0">
              <a:solidFill>
                <a:schemeClr val="tx2">
                  <a:lumMod val="10000"/>
                </a:schemeClr>
              </a:solidFill>
            </a:endParaRPr>
          </a:p>
        </p:txBody>
      </p:sp>
      <p:sp>
        <p:nvSpPr>
          <p:cNvPr id="97" name="Google Shape;97;p18"/>
          <p:cNvSpPr txBox="1">
            <a:spLocks noGrp="1"/>
          </p:cNvSpPr>
          <p:nvPr>
            <p:ph type="body" idx="1"/>
          </p:nvPr>
        </p:nvSpPr>
        <p:spPr>
          <a:xfrm>
            <a:off x="3844325" y="277978"/>
            <a:ext cx="5124110" cy="4674411"/>
          </a:xfrm>
          <a:prstGeom prst="rect">
            <a:avLst/>
          </a:prstGeom>
        </p:spPr>
        <p:txBody>
          <a:bodyPr spcFirstLastPara="1" wrap="square" lIns="0" tIns="0" rIns="0" bIns="0" anchor="ctr" anchorCtr="0">
            <a:noAutofit/>
          </a:bodyPr>
          <a:lstStyle/>
          <a:p>
            <a:pPr lvl="0" algn="just">
              <a:spcBef>
                <a:spcPts val="0"/>
              </a:spcBef>
            </a:pPr>
            <a:r>
              <a:rPr lang="en-US" b="1" dirty="0">
                <a:solidFill>
                  <a:schemeClr val="tx2">
                    <a:lumMod val="10000"/>
                  </a:schemeClr>
                </a:solidFill>
              </a:rPr>
              <a:t>Decision making skill:</a:t>
            </a:r>
          </a:p>
          <a:p>
            <a:pPr lvl="0" algn="just">
              <a:spcBef>
                <a:spcPts val="0"/>
              </a:spcBef>
            </a:pPr>
            <a:r>
              <a:rPr lang="en-US" dirty="0">
                <a:solidFill>
                  <a:schemeClr val="tx2">
                    <a:lumMod val="10000"/>
                  </a:schemeClr>
                </a:solidFill>
              </a:rPr>
              <a:t>For developing the career as the executive of marketing I need to have skill on the appropriate decision making (Flynn, 2013). Also the employer also want the good decision makers who can handle the critical situations.</a:t>
            </a:r>
          </a:p>
          <a:p>
            <a:pPr lvl="0" algn="just">
              <a:spcBef>
                <a:spcPts val="0"/>
              </a:spcBef>
            </a:pPr>
            <a:r>
              <a:rPr lang="en-US" b="1" dirty="0">
                <a:solidFill>
                  <a:schemeClr val="tx2">
                    <a:lumMod val="10000"/>
                  </a:schemeClr>
                </a:solidFill>
              </a:rPr>
              <a:t>Communication skill:</a:t>
            </a:r>
          </a:p>
          <a:p>
            <a:pPr algn="just">
              <a:spcBef>
                <a:spcPts val="0"/>
              </a:spcBef>
            </a:pPr>
            <a:r>
              <a:rPr lang="en-US" dirty="0">
                <a:solidFill>
                  <a:schemeClr val="tx2">
                    <a:lumMod val="10000"/>
                  </a:schemeClr>
                </a:solidFill>
              </a:rPr>
              <a:t>For being the handy marketing executive there is no other way or alternative to avoid the communication part which can be called the heart of management</a:t>
            </a:r>
            <a:endParaRPr dirty="0">
              <a:solidFill>
                <a:schemeClr val="tx2">
                  <a:lumMod val="10000"/>
                </a:schemeClr>
              </a:solidFill>
            </a:endParaRPr>
          </a:p>
        </p:txBody>
      </p:sp>
      <p:sp>
        <p:nvSpPr>
          <p:cNvPr id="98" name="Google Shape;98;p18"/>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Clr>
                <a:srgbClr val="000000"/>
              </a:buClr>
              <a:buSzPts val="1100"/>
              <a:buFont typeface="Arial"/>
              <a:buNone/>
            </a:pPr>
            <a:fld id="{00000000-1234-1234-1234-123412341234}" type="slidenum">
              <a:rPr lang="en"/>
              <a:t>5</a:t>
            </a:fld>
            <a:endParaRPr/>
          </a:p>
        </p:txBody>
      </p:sp>
    </p:spTree>
    <p:extLst>
      <p:ext uri="{BB962C8B-B14F-4D97-AF65-F5344CB8AC3E}">
        <p14:creationId xmlns:p14="http://schemas.microsoft.com/office/powerpoint/2010/main" val="24602160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rgbClr val="3C78D8"/>
            </a:gs>
            <a:gs pos="100000">
              <a:srgbClr val="00FFFF"/>
            </a:gs>
          </a:gsLst>
          <a:lin ang="5400700" scaled="0"/>
        </a:gradFill>
        <a:effectLst/>
      </p:bgPr>
    </p:bg>
    <p:spTree>
      <p:nvGrpSpPr>
        <p:cNvPr id="1" name="Shape 95"/>
        <p:cNvGrpSpPr/>
        <p:nvPr/>
      </p:nvGrpSpPr>
      <p:grpSpPr>
        <a:xfrm>
          <a:off x="0" y="0"/>
          <a:ext cx="0" cy="0"/>
          <a:chOff x="0" y="0"/>
          <a:chExt cx="0" cy="0"/>
        </a:xfrm>
      </p:grpSpPr>
      <p:sp>
        <p:nvSpPr>
          <p:cNvPr id="96" name="Google Shape;96;p18"/>
          <p:cNvSpPr txBox="1">
            <a:spLocks noGrp="1"/>
          </p:cNvSpPr>
          <p:nvPr>
            <p:ph type="title"/>
          </p:nvPr>
        </p:nvSpPr>
        <p:spPr>
          <a:xfrm>
            <a:off x="512065" y="911700"/>
            <a:ext cx="2392070" cy="2811737"/>
          </a:xfrm>
          <a:prstGeom prst="rect">
            <a:avLst/>
          </a:prstGeom>
        </p:spPr>
        <p:txBody>
          <a:bodyPr spcFirstLastPara="1" wrap="square" lIns="0" tIns="0" rIns="0" bIns="0" anchor="ctr" anchorCtr="0">
            <a:noAutofit/>
          </a:bodyPr>
          <a:lstStyle/>
          <a:p>
            <a:pPr lvl="0"/>
            <a:r>
              <a:rPr lang="en-MY" dirty="0">
                <a:solidFill>
                  <a:schemeClr val="tx2">
                    <a:lumMod val="10000"/>
                  </a:schemeClr>
                </a:solidFill>
              </a:rPr>
              <a:t>SWOT analysis</a:t>
            </a:r>
            <a:endParaRPr dirty="0">
              <a:solidFill>
                <a:schemeClr val="tx2">
                  <a:lumMod val="10000"/>
                </a:schemeClr>
              </a:solidFill>
            </a:endParaRPr>
          </a:p>
        </p:txBody>
      </p:sp>
      <p:sp>
        <p:nvSpPr>
          <p:cNvPr id="97" name="Google Shape;97;p18"/>
          <p:cNvSpPr txBox="1">
            <a:spLocks noGrp="1"/>
          </p:cNvSpPr>
          <p:nvPr>
            <p:ph type="body" idx="1"/>
          </p:nvPr>
        </p:nvSpPr>
        <p:spPr>
          <a:xfrm>
            <a:off x="3844325" y="277978"/>
            <a:ext cx="5124110" cy="4674411"/>
          </a:xfrm>
          <a:prstGeom prst="rect">
            <a:avLst/>
          </a:prstGeom>
        </p:spPr>
        <p:txBody>
          <a:bodyPr spcFirstLastPara="1" wrap="square" lIns="0" tIns="0" rIns="0" bIns="0" anchor="ctr" anchorCtr="0">
            <a:noAutofit/>
          </a:bodyPr>
          <a:lstStyle/>
          <a:p>
            <a:pPr lvl="0" algn="just">
              <a:spcBef>
                <a:spcPts val="0"/>
              </a:spcBef>
            </a:pPr>
            <a:r>
              <a:rPr lang="en-US" sz="2400" b="1" u="sng" dirty="0">
                <a:solidFill>
                  <a:schemeClr val="tx2">
                    <a:lumMod val="10000"/>
                  </a:schemeClr>
                </a:solidFill>
              </a:rPr>
              <a:t>Strengths </a:t>
            </a:r>
          </a:p>
          <a:p>
            <a:pPr lvl="0" algn="just">
              <a:spcBef>
                <a:spcPts val="0"/>
              </a:spcBef>
            </a:pPr>
            <a:endParaRPr lang="en-US" dirty="0">
              <a:solidFill>
                <a:schemeClr val="tx2">
                  <a:lumMod val="10000"/>
                </a:schemeClr>
              </a:solidFill>
            </a:endParaRPr>
          </a:p>
          <a:p>
            <a:pPr lvl="0" algn="just">
              <a:spcBef>
                <a:spcPts val="0"/>
              </a:spcBef>
            </a:pPr>
            <a:r>
              <a:rPr lang="en-US" b="1" dirty="0">
                <a:solidFill>
                  <a:schemeClr val="tx2">
                    <a:lumMod val="10000"/>
                  </a:schemeClr>
                </a:solidFill>
              </a:rPr>
              <a:t>Knowledge about the choosing arena:</a:t>
            </a:r>
          </a:p>
          <a:p>
            <a:pPr lvl="0" algn="just">
              <a:spcBef>
                <a:spcPts val="0"/>
              </a:spcBef>
            </a:pPr>
            <a:endParaRPr lang="en-US" b="1" dirty="0">
              <a:solidFill>
                <a:schemeClr val="tx2">
                  <a:lumMod val="10000"/>
                </a:schemeClr>
              </a:solidFill>
            </a:endParaRPr>
          </a:p>
          <a:p>
            <a:pPr lvl="0" algn="just">
              <a:spcBef>
                <a:spcPts val="0"/>
              </a:spcBef>
            </a:pPr>
            <a:r>
              <a:rPr lang="en-MY" b="1" dirty="0">
                <a:solidFill>
                  <a:schemeClr val="tx2">
                    <a:lumMod val="10000"/>
                  </a:schemeClr>
                </a:solidFill>
              </a:rPr>
              <a:t>Proficiency at communication:</a:t>
            </a:r>
          </a:p>
          <a:p>
            <a:pPr lvl="0" algn="just">
              <a:spcBef>
                <a:spcPts val="0"/>
              </a:spcBef>
            </a:pPr>
            <a:endParaRPr lang="en-MY" b="1" dirty="0">
              <a:solidFill>
                <a:schemeClr val="tx2">
                  <a:lumMod val="10000"/>
                </a:schemeClr>
              </a:solidFill>
            </a:endParaRPr>
          </a:p>
          <a:p>
            <a:pPr lvl="0" algn="just">
              <a:spcBef>
                <a:spcPts val="0"/>
              </a:spcBef>
            </a:pPr>
            <a:r>
              <a:rPr lang="en-MY" b="1" dirty="0">
                <a:solidFill>
                  <a:schemeClr val="tx2">
                    <a:lumMod val="10000"/>
                  </a:schemeClr>
                </a:solidFill>
              </a:rPr>
              <a:t>Leadership quality:</a:t>
            </a:r>
            <a:endParaRPr b="1" dirty="0">
              <a:solidFill>
                <a:schemeClr val="tx2">
                  <a:lumMod val="10000"/>
                </a:schemeClr>
              </a:solidFill>
            </a:endParaRPr>
          </a:p>
        </p:txBody>
      </p:sp>
      <p:sp>
        <p:nvSpPr>
          <p:cNvPr id="98" name="Google Shape;98;p18"/>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Clr>
                <a:srgbClr val="000000"/>
              </a:buClr>
              <a:buSzPts val="1100"/>
              <a:buFont typeface="Arial"/>
              <a:buNone/>
            </a:pPr>
            <a:fld id="{00000000-1234-1234-1234-123412341234}" type="slidenum">
              <a:rPr lang="en"/>
              <a:t>6</a:t>
            </a:fld>
            <a:endParaRPr/>
          </a:p>
        </p:txBody>
      </p:sp>
    </p:spTree>
    <p:extLst>
      <p:ext uri="{BB962C8B-B14F-4D97-AF65-F5344CB8AC3E}">
        <p14:creationId xmlns:p14="http://schemas.microsoft.com/office/powerpoint/2010/main" val="14100615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rgbClr val="3C78D8"/>
            </a:gs>
            <a:gs pos="100000">
              <a:srgbClr val="00FFFF"/>
            </a:gs>
          </a:gsLst>
          <a:lin ang="5400700" scaled="0"/>
        </a:gradFill>
        <a:effectLst/>
      </p:bgPr>
    </p:bg>
    <p:spTree>
      <p:nvGrpSpPr>
        <p:cNvPr id="1" name="Shape 95"/>
        <p:cNvGrpSpPr/>
        <p:nvPr/>
      </p:nvGrpSpPr>
      <p:grpSpPr>
        <a:xfrm>
          <a:off x="0" y="0"/>
          <a:ext cx="0" cy="0"/>
          <a:chOff x="0" y="0"/>
          <a:chExt cx="0" cy="0"/>
        </a:xfrm>
      </p:grpSpPr>
      <p:sp>
        <p:nvSpPr>
          <p:cNvPr id="96" name="Google Shape;96;p18"/>
          <p:cNvSpPr txBox="1">
            <a:spLocks noGrp="1"/>
          </p:cNvSpPr>
          <p:nvPr>
            <p:ph type="title"/>
          </p:nvPr>
        </p:nvSpPr>
        <p:spPr>
          <a:xfrm>
            <a:off x="512065" y="911700"/>
            <a:ext cx="2392070" cy="2811737"/>
          </a:xfrm>
          <a:prstGeom prst="rect">
            <a:avLst/>
          </a:prstGeom>
        </p:spPr>
        <p:txBody>
          <a:bodyPr spcFirstLastPara="1" wrap="square" lIns="0" tIns="0" rIns="0" bIns="0" anchor="ctr" anchorCtr="0">
            <a:noAutofit/>
          </a:bodyPr>
          <a:lstStyle/>
          <a:p>
            <a:pPr lvl="0"/>
            <a:r>
              <a:rPr lang="en-MY" dirty="0">
                <a:solidFill>
                  <a:schemeClr val="tx2">
                    <a:lumMod val="10000"/>
                  </a:schemeClr>
                </a:solidFill>
              </a:rPr>
              <a:t>SWOT analysis</a:t>
            </a:r>
            <a:endParaRPr dirty="0">
              <a:solidFill>
                <a:schemeClr val="tx2">
                  <a:lumMod val="10000"/>
                </a:schemeClr>
              </a:solidFill>
            </a:endParaRPr>
          </a:p>
        </p:txBody>
      </p:sp>
      <p:sp>
        <p:nvSpPr>
          <p:cNvPr id="97" name="Google Shape;97;p18"/>
          <p:cNvSpPr txBox="1">
            <a:spLocks noGrp="1"/>
          </p:cNvSpPr>
          <p:nvPr>
            <p:ph type="body" idx="1"/>
          </p:nvPr>
        </p:nvSpPr>
        <p:spPr>
          <a:xfrm>
            <a:off x="3844325" y="277978"/>
            <a:ext cx="5124110" cy="4674411"/>
          </a:xfrm>
          <a:prstGeom prst="rect">
            <a:avLst/>
          </a:prstGeom>
        </p:spPr>
        <p:txBody>
          <a:bodyPr spcFirstLastPara="1" wrap="square" lIns="0" tIns="0" rIns="0" bIns="0" anchor="ctr" anchorCtr="0">
            <a:noAutofit/>
          </a:bodyPr>
          <a:lstStyle/>
          <a:p>
            <a:pPr lvl="0" algn="just">
              <a:spcBef>
                <a:spcPts val="0"/>
              </a:spcBef>
            </a:pPr>
            <a:r>
              <a:rPr lang="en-MY" sz="2400" b="1" u="sng" dirty="0">
                <a:solidFill>
                  <a:schemeClr val="tx2">
                    <a:lumMod val="10000"/>
                  </a:schemeClr>
                </a:solidFill>
              </a:rPr>
              <a:t>Weaknesses</a:t>
            </a:r>
          </a:p>
          <a:p>
            <a:pPr lvl="0" algn="just">
              <a:spcBef>
                <a:spcPts val="0"/>
              </a:spcBef>
            </a:pPr>
            <a:endParaRPr lang="en-MY" b="1" dirty="0">
              <a:solidFill>
                <a:schemeClr val="tx2">
                  <a:lumMod val="10000"/>
                </a:schemeClr>
              </a:solidFill>
            </a:endParaRPr>
          </a:p>
          <a:p>
            <a:pPr lvl="0" algn="just">
              <a:spcBef>
                <a:spcPts val="0"/>
              </a:spcBef>
            </a:pPr>
            <a:r>
              <a:rPr lang="en-MY" b="1" dirty="0">
                <a:solidFill>
                  <a:schemeClr val="tx2">
                    <a:lumMod val="10000"/>
                  </a:schemeClr>
                </a:solidFill>
              </a:rPr>
              <a:t>Over thinking:</a:t>
            </a:r>
            <a:r>
              <a:rPr lang="en-US" dirty="0">
                <a:solidFill>
                  <a:schemeClr val="tx2">
                    <a:lumMod val="10000"/>
                  </a:schemeClr>
                </a:solidFill>
              </a:rPr>
              <a:t>This can be a pitfall for me as I generally think too much on a subject area such as for the branding of the product which color combination should be used which can kill my time (</a:t>
            </a:r>
            <a:r>
              <a:rPr lang="en-US" dirty="0" err="1">
                <a:solidFill>
                  <a:schemeClr val="tx2">
                    <a:lumMod val="10000"/>
                  </a:schemeClr>
                </a:solidFill>
              </a:rPr>
              <a:t>Menz</a:t>
            </a:r>
            <a:r>
              <a:rPr lang="en-US" dirty="0">
                <a:solidFill>
                  <a:schemeClr val="tx2">
                    <a:lumMod val="10000"/>
                  </a:schemeClr>
                </a:solidFill>
              </a:rPr>
              <a:t>, 2020).</a:t>
            </a:r>
          </a:p>
          <a:p>
            <a:pPr lvl="0" algn="just">
              <a:spcBef>
                <a:spcPts val="0"/>
              </a:spcBef>
            </a:pPr>
            <a:r>
              <a:rPr lang="en-US" b="1" dirty="0">
                <a:solidFill>
                  <a:schemeClr val="tx2">
                    <a:lumMod val="10000"/>
                  </a:schemeClr>
                </a:solidFill>
              </a:rPr>
              <a:t>Trying to become utmost perfect:</a:t>
            </a:r>
          </a:p>
          <a:p>
            <a:pPr lvl="0" algn="just">
              <a:spcBef>
                <a:spcPts val="0"/>
              </a:spcBef>
            </a:pPr>
            <a:r>
              <a:rPr lang="en-US" dirty="0">
                <a:solidFill>
                  <a:schemeClr val="tx2">
                    <a:lumMod val="10000"/>
                  </a:schemeClr>
                </a:solidFill>
              </a:rPr>
              <a:t>This is also a unnecessary and overrated thing which should be avoided because which also can be sufficient enough to kill the time. </a:t>
            </a:r>
          </a:p>
          <a:p>
            <a:pPr lvl="0" algn="just">
              <a:spcBef>
                <a:spcPts val="0"/>
              </a:spcBef>
            </a:pPr>
            <a:endParaRPr dirty="0">
              <a:solidFill>
                <a:schemeClr val="tx2">
                  <a:lumMod val="10000"/>
                </a:schemeClr>
              </a:solidFill>
            </a:endParaRPr>
          </a:p>
        </p:txBody>
      </p:sp>
      <p:sp>
        <p:nvSpPr>
          <p:cNvPr id="98" name="Google Shape;98;p18"/>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Clr>
                <a:srgbClr val="000000"/>
              </a:buClr>
              <a:buSzPts val="1100"/>
              <a:buFont typeface="Arial"/>
              <a:buNone/>
            </a:pPr>
            <a:fld id="{00000000-1234-1234-1234-123412341234}" type="slidenum">
              <a:rPr lang="en"/>
              <a:t>7</a:t>
            </a:fld>
            <a:endParaRPr/>
          </a:p>
        </p:txBody>
      </p:sp>
    </p:spTree>
    <p:extLst>
      <p:ext uri="{BB962C8B-B14F-4D97-AF65-F5344CB8AC3E}">
        <p14:creationId xmlns:p14="http://schemas.microsoft.com/office/powerpoint/2010/main" val="24041203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rgbClr val="3C78D8"/>
            </a:gs>
            <a:gs pos="100000">
              <a:srgbClr val="00FFFF"/>
            </a:gs>
          </a:gsLst>
          <a:lin ang="5400700" scaled="0"/>
        </a:gradFill>
        <a:effectLst/>
      </p:bgPr>
    </p:bg>
    <p:spTree>
      <p:nvGrpSpPr>
        <p:cNvPr id="1" name="Shape 95"/>
        <p:cNvGrpSpPr/>
        <p:nvPr/>
      </p:nvGrpSpPr>
      <p:grpSpPr>
        <a:xfrm>
          <a:off x="0" y="0"/>
          <a:ext cx="0" cy="0"/>
          <a:chOff x="0" y="0"/>
          <a:chExt cx="0" cy="0"/>
        </a:xfrm>
      </p:grpSpPr>
      <p:sp>
        <p:nvSpPr>
          <p:cNvPr id="96" name="Google Shape;96;p18"/>
          <p:cNvSpPr txBox="1">
            <a:spLocks noGrp="1"/>
          </p:cNvSpPr>
          <p:nvPr>
            <p:ph type="title"/>
          </p:nvPr>
        </p:nvSpPr>
        <p:spPr>
          <a:xfrm>
            <a:off x="512065" y="911700"/>
            <a:ext cx="2392070" cy="2811737"/>
          </a:xfrm>
          <a:prstGeom prst="rect">
            <a:avLst/>
          </a:prstGeom>
        </p:spPr>
        <p:txBody>
          <a:bodyPr spcFirstLastPara="1" wrap="square" lIns="0" tIns="0" rIns="0" bIns="0" anchor="ctr" anchorCtr="0">
            <a:noAutofit/>
          </a:bodyPr>
          <a:lstStyle/>
          <a:p>
            <a:pPr lvl="0"/>
            <a:r>
              <a:rPr lang="en-MY" dirty="0">
                <a:solidFill>
                  <a:schemeClr val="tx2">
                    <a:lumMod val="10000"/>
                  </a:schemeClr>
                </a:solidFill>
              </a:rPr>
              <a:t>SWOT analysis</a:t>
            </a:r>
            <a:endParaRPr dirty="0">
              <a:solidFill>
                <a:schemeClr val="tx2">
                  <a:lumMod val="10000"/>
                </a:schemeClr>
              </a:solidFill>
            </a:endParaRPr>
          </a:p>
        </p:txBody>
      </p:sp>
      <p:sp>
        <p:nvSpPr>
          <p:cNvPr id="97" name="Google Shape;97;p18"/>
          <p:cNvSpPr txBox="1">
            <a:spLocks noGrp="1"/>
          </p:cNvSpPr>
          <p:nvPr>
            <p:ph type="body" idx="1"/>
          </p:nvPr>
        </p:nvSpPr>
        <p:spPr>
          <a:xfrm>
            <a:off x="3844325" y="277978"/>
            <a:ext cx="5124110" cy="4674411"/>
          </a:xfrm>
          <a:prstGeom prst="rect">
            <a:avLst/>
          </a:prstGeom>
        </p:spPr>
        <p:txBody>
          <a:bodyPr spcFirstLastPara="1" wrap="square" lIns="0" tIns="0" rIns="0" bIns="0" anchor="ctr" anchorCtr="0">
            <a:noAutofit/>
          </a:bodyPr>
          <a:lstStyle/>
          <a:p>
            <a:pPr lvl="0" algn="just">
              <a:spcBef>
                <a:spcPts val="0"/>
              </a:spcBef>
            </a:pPr>
            <a:r>
              <a:rPr lang="en-US" sz="2400" b="1" u="sng" dirty="0">
                <a:solidFill>
                  <a:schemeClr val="tx2">
                    <a:lumMod val="10000"/>
                  </a:schemeClr>
                </a:solidFill>
              </a:rPr>
              <a:t>Opportunities:</a:t>
            </a:r>
          </a:p>
          <a:p>
            <a:pPr algn="just">
              <a:spcBef>
                <a:spcPts val="0"/>
              </a:spcBef>
            </a:pPr>
            <a:r>
              <a:rPr lang="en-US" dirty="0">
                <a:solidFill>
                  <a:schemeClr val="tx2">
                    <a:lumMod val="10000"/>
                  </a:schemeClr>
                </a:solidFill>
              </a:rPr>
              <a:t>The potential opportunities can be to get advance in career and getting all the necessary skills (Mario, 2020). Also the opportunity can be become a good manager and marketer. </a:t>
            </a:r>
          </a:p>
          <a:p>
            <a:pPr lvl="0" algn="just">
              <a:spcBef>
                <a:spcPts val="0"/>
              </a:spcBef>
            </a:pPr>
            <a:endParaRPr lang="en-US" dirty="0">
              <a:solidFill>
                <a:schemeClr val="tx2">
                  <a:lumMod val="10000"/>
                </a:schemeClr>
              </a:solidFill>
            </a:endParaRPr>
          </a:p>
          <a:p>
            <a:pPr lvl="0" algn="just">
              <a:spcBef>
                <a:spcPts val="0"/>
              </a:spcBef>
            </a:pPr>
            <a:r>
              <a:rPr lang="en-US" sz="2400" b="1" u="sng" dirty="0">
                <a:solidFill>
                  <a:schemeClr val="tx2">
                    <a:lumMod val="10000"/>
                  </a:schemeClr>
                </a:solidFill>
              </a:rPr>
              <a:t>Threat:</a:t>
            </a:r>
          </a:p>
          <a:p>
            <a:pPr algn="just">
              <a:spcBef>
                <a:spcPts val="0"/>
              </a:spcBef>
            </a:pPr>
            <a:r>
              <a:rPr lang="en-US" dirty="0">
                <a:solidFill>
                  <a:schemeClr val="tx2">
                    <a:lumMod val="10000"/>
                  </a:schemeClr>
                </a:solidFill>
              </a:rPr>
              <a:t>Obstacles can be the economic downturn also the massive number of marketing graduates. These can create impediments to attain the target. </a:t>
            </a:r>
          </a:p>
          <a:p>
            <a:pPr lvl="0" algn="just">
              <a:spcBef>
                <a:spcPts val="0"/>
              </a:spcBef>
            </a:pPr>
            <a:endParaRPr dirty="0">
              <a:solidFill>
                <a:schemeClr val="tx2">
                  <a:lumMod val="10000"/>
                </a:schemeClr>
              </a:solidFill>
            </a:endParaRPr>
          </a:p>
        </p:txBody>
      </p:sp>
      <p:sp>
        <p:nvSpPr>
          <p:cNvPr id="98" name="Google Shape;98;p18"/>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Clr>
                <a:srgbClr val="000000"/>
              </a:buClr>
              <a:buSzPts val="1100"/>
              <a:buFont typeface="Arial"/>
              <a:buNone/>
            </a:pPr>
            <a:fld id="{00000000-1234-1234-1234-123412341234}" type="slidenum">
              <a:rPr lang="en"/>
              <a:t>8</a:t>
            </a:fld>
            <a:endParaRPr/>
          </a:p>
        </p:txBody>
      </p:sp>
    </p:spTree>
    <p:extLst>
      <p:ext uri="{BB962C8B-B14F-4D97-AF65-F5344CB8AC3E}">
        <p14:creationId xmlns:p14="http://schemas.microsoft.com/office/powerpoint/2010/main" val="7869029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rgbClr val="3C78D8"/>
            </a:gs>
            <a:gs pos="100000">
              <a:srgbClr val="00FFFF"/>
            </a:gs>
          </a:gsLst>
          <a:lin ang="5400700" scaled="0"/>
        </a:gradFill>
        <a:effectLst/>
      </p:bgPr>
    </p:bg>
    <p:spTree>
      <p:nvGrpSpPr>
        <p:cNvPr id="1" name="Shape 95"/>
        <p:cNvGrpSpPr/>
        <p:nvPr/>
      </p:nvGrpSpPr>
      <p:grpSpPr>
        <a:xfrm>
          <a:off x="0" y="0"/>
          <a:ext cx="0" cy="0"/>
          <a:chOff x="0" y="0"/>
          <a:chExt cx="0" cy="0"/>
        </a:xfrm>
      </p:grpSpPr>
      <p:sp>
        <p:nvSpPr>
          <p:cNvPr id="96" name="Google Shape;96;p18"/>
          <p:cNvSpPr txBox="1">
            <a:spLocks noGrp="1"/>
          </p:cNvSpPr>
          <p:nvPr>
            <p:ph type="title"/>
          </p:nvPr>
        </p:nvSpPr>
        <p:spPr>
          <a:xfrm>
            <a:off x="512065" y="911700"/>
            <a:ext cx="2392070" cy="2811737"/>
          </a:xfrm>
          <a:prstGeom prst="rect">
            <a:avLst/>
          </a:prstGeom>
        </p:spPr>
        <p:txBody>
          <a:bodyPr spcFirstLastPara="1" wrap="square" lIns="0" tIns="0" rIns="0" bIns="0" anchor="ctr" anchorCtr="0">
            <a:noAutofit/>
          </a:bodyPr>
          <a:lstStyle/>
          <a:p>
            <a:pPr lvl="0"/>
            <a:r>
              <a:rPr lang="en-MY" dirty="0">
                <a:solidFill>
                  <a:schemeClr val="tx2">
                    <a:lumMod val="10000"/>
                  </a:schemeClr>
                </a:solidFill>
              </a:rPr>
              <a:t>Conclusion </a:t>
            </a:r>
            <a:endParaRPr dirty="0">
              <a:solidFill>
                <a:schemeClr val="tx2">
                  <a:lumMod val="10000"/>
                </a:schemeClr>
              </a:solidFill>
            </a:endParaRPr>
          </a:p>
        </p:txBody>
      </p:sp>
      <p:sp>
        <p:nvSpPr>
          <p:cNvPr id="97" name="Google Shape;97;p18"/>
          <p:cNvSpPr txBox="1">
            <a:spLocks noGrp="1"/>
          </p:cNvSpPr>
          <p:nvPr>
            <p:ph type="body" idx="1"/>
          </p:nvPr>
        </p:nvSpPr>
        <p:spPr>
          <a:xfrm>
            <a:off x="3844325" y="277978"/>
            <a:ext cx="5124110" cy="4674411"/>
          </a:xfrm>
          <a:prstGeom prst="rect">
            <a:avLst/>
          </a:prstGeom>
        </p:spPr>
        <p:txBody>
          <a:bodyPr spcFirstLastPara="1" wrap="square" lIns="0" tIns="0" rIns="0" bIns="0" anchor="ctr" anchorCtr="0">
            <a:noAutofit/>
          </a:bodyPr>
          <a:lstStyle/>
          <a:p>
            <a:pPr lvl="0" algn="just">
              <a:spcBef>
                <a:spcPts val="0"/>
              </a:spcBef>
            </a:pPr>
            <a:r>
              <a:rPr lang="en-US" dirty="0">
                <a:solidFill>
                  <a:schemeClr val="tx2">
                    <a:lumMod val="10000"/>
                  </a:schemeClr>
                </a:solidFill>
              </a:rPr>
              <a:t>To pursue career as the executive of marketing there is must essential abilities which the future marketer must required including the proper management capacity as well as the appropriate communication techniques which can be a very crucial part at the job functions as well as the roles that needed to be played at the working division (Flynn, 2013). Also the proper time handling, the leadership style of the marketer can be a crucial part for the marketing job at the firm. </a:t>
            </a:r>
            <a:endParaRPr dirty="0">
              <a:solidFill>
                <a:schemeClr val="tx2">
                  <a:lumMod val="10000"/>
                </a:schemeClr>
              </a:solidFill>
            </a:endParaRPr>
          </a:p>
        </p:txBody>
      </p:sp>
      <p:sp>
        <p:nvSpPr>
          <p:cNvPr id="98" name="Google Shape;98;p18"/>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Clr>
                <a:srgbClr val="000000"/>
              </a:buClr>
              <a:buSzPts val="1100"/>
              <a:buFont typeface="Arial"/>
              <a:buNone/>
            </a:pPr>
            <a:fld id="{00000000-1234-1234-1234-123412341234}" type="slidenum">
              <a:rPr lang="en"/>
              <a:t>9</a:t>
            </a:fld>
            <a:endParaRPr/>
          </a:p>
        </p:txBody>
      </p:sp>
    </p:spTree>
    <p:extLst>
      <p:ext uri="{BB962C8B-B14F-4D97-AF65-F5344CB8AC3E}">
        <p14:creationId xmlns:p14="http://schemas.microsoft.com/office/powerpoint/2010/main" val="40738807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rgbClr val="3C78D8"/>
            </a:gs>
            <a:gs pos="100000">
              <a:srgbClr val="00FFFF"/>
            </a:gs>
          </a:gsLst>
          <a:lin ang="5400700" scaled="0"/>
        </a:gradFill>
        <a:effectLst/>
      </p:bgPr>
    </p:bg>
    <p:spTree>
      <p:nvGrpSpPr>
        <p:cNvPr id="1" name="Shape 95"/>
        <p:cNvGrpSpPr/>
        <p:nvPr/>
      </p:nvGrpSpPr>
      <p:grpSpPr>
        <a:xfrm>
          <a:off x="0" y="0"/>
          <a:ext cx="0" cy="0"/>
          <a:chOff x="0" y="0"/>
          <a:chExt cx="0" cy="0"/>
        </a:xfrm>
      </p:grpSpPr>
      <p:sp>
        <p:nvSpPr>
          <p:cNvPr id="96" name="Google Shape;96;p18"/>
          <p:cNvSpPr txBox="1">
            <a:spLocks noGrp="1"/>
          </p:cNvSpPr>
          <p:nvPr>
            <p:ph type="title"/>
          </p:nvPr>
        </p:nvSpPr>
        <p:spPr>
          <a:xfrm>
            <a:off x="512065" y="911700"/>
            <a:ext cx="2392070" cy="2811737"/>
          </a:xfrm>
          <a:prstGeom prst="rect">
            <a:avLst/>
          </a:prstGeom>
        </p:spPr>
        <p:txBody>
          <a:bodyPr spcFirstLastPara="1" wrap="square" lIns="0" tIns="0" rIns="0" bIns="0" anchor="ctr" anchorCtr="0">
            <a:noAutofit/>
          </a:bodyPr>
          <a:lstStyle/>
          <a:p>
            <a:pPr lvl="0"/>
            <a:r>
              <a:rPr lang="en-MY" dirty="0">
                <a:solidFill>
                  <a:schemeClr val="tx2">
                    <a:lumMod val="10000"/>
                  </a:schemeClr>
                </a:solidFill>
              </a:rPr>
              <a:t>References</a:t>
            </a:r>
            <a:br>
              <a:rPr lang="en-MY" dirty="0">
                <a:solidFill>
                  <a:schemeClr val="tx2">
                    <a:lumMod val="10000"/>
                  </a:schemeClr>
                </a:solidFill>
              </a:rPr>
            </a:br>
            <a:endParaRPr dirty="0">
              <a:solidFill>
                <a:schemeClr val="tx2">
                  <a:lumMod val="10000"/>
                </a:schemeClr>
              </a:solidFill>
            </a:endParaRPr>
          </a:p>
        </p:txBody>
      </p:sp>
      <p:sp>
        <p:nvSpPr>
          <p:cNvPr id="97" name="Google Shape;97;p18"/>
          <p:cNvSpPr txBox="1">
            <a:spLocks noGrp="1"/>
          </p:cNvSpPr>
          <p:nvPr>
            <p:ph type="body" idx="1"/>
          </p:nvPr>
        </p:nvSpPr>
        <p:spPr>
          <a:xfrm>
            <a:off x="3844325" y="277978"/>
            <a:ext cx="5124110" cy="4674411"/>
          </a:xfrm>
          <a:prstGeom prst="rect">
            <a:avLst/>
          </a:prstGeom>
        </p:spPr>
        <p:txBody>
          <a:bodyPr spcFirstLastPara="1" wrap="square" lIns="0" tIns="0" rIns="0" bIns="0" anchor="ctr" anchorCtr="0">
            <a:noAutofit/>
          </a:bodyPr>
          <a:lstStyle/>
          <a:p>
            <a:r>
              <a:rPr lang="en-US" sz="1400" dirty="0">
                <a:solidFill>
                  <a:srgbClr val="000000"/>
                </a:solidFill>
                <a:latin typeface="Times New Roman" panose="02020603050405020304" pitchFamily="18" charset="0"/>
              </a:rPr>
              <a:t>Flynn, M., 2013. </a:t>
            </a:r>
            <a:r>
              <a:rPr lang="en-US" sz="1400" i="1" dirty="0">
                <a:solidFill>
                  <a:srgbClr val="000000"/>
                </a:solidFill>
                <a:latin typeface="Times New Roman" panose="02020603050405020304" pitchFamily="18" charset="0"/>
              </a:rPr>
              <a:t>Lifeguard employability skills</a:t>
            </a:r>
            <a:r>
              <a:rPr lang="en-US" sz="1400" dirty="0">
                <a:solidFill>
                  <a:srgbClr val="000000"/>
                </a:solidFill>
                <a:latin typeface="Times New Roman" panose="02020603050405020304" pitchFamily="18" charset="0"/>
              </a:rPr>
              <a:t>. [Long Beach, California]: California State University, Long Beach.</a:t>
            </a:r>
          </a:p>
          <a:p>
            <a:r>
              <a:rPr lang="en-US" sz="1400" dirty="0">
                <a:solidFill>
                  <a:srgbClr val="000000"/>
                </a:solidFill>
                <a:latin typeface="Times New Roman" panose="02020603050405020304" pitchFamily="18" charset="0"/>
              </a:rPr>
              <a:t>Mario, M., 2020. Integrating Academic Skills and Employability - Revisiting the Learning Journal. </a:t>
            </a:r>
            <a:r>
              <a:rPr lang="en-US" sz="1400" i="1" dirty="0">
                <a:solidFill>
                  <a:srgbClr val="000000"/>
                </a:solidFill>
                <a:latin typeface="Times New Roman" panose="02020603050405020304" pitchFamily="18" charset="0"/>
              </a:rPr>
              <a:t>Journal of Research in Higher Education</a:t>
            </a:r>
            <a:r>
              <a:rPr lang="en-US" sz="1400" dirty="0">
                <a:solidFill>
                  <a:srgbClr val="000000"/>
                </a:solidFill>
                <a:latin typeface="Times New Roman" panose="02020603050405020304" pitchFamily="18" charset="0"/>
              </a:rPr>
              <a:t>, 4(2), pp.5-17.</a:t>
            </a:r>
          </a:p>
          <a:p>
            <a:r>
              <a:rPr lang="en-US" sz="1400" dirty="0" err="1">
                <a:solidFill>
                  <a:srgbClr val="000000"/>
                </a:solidFill>
                <a:latin typeface="Times New Roman" panose="02020603050405020304" pitchFamily="18" charset="0"/>
              </a:rPr>
              <a:t>Menz</a:t>
            </a:r>
            <a:r>
              <a:rPr lang="en-US" sz="1400" dirty="0">
                <a:solidFill>
                  <a:srgbClr val="000000"/>
                </a:solidFill>
                <a:latin typeface="Times New Roman" panose="02020603050405020304" pitchFamily="18" charset="0"/>
              </a:rPr>
              <a:t>, M., 2020. Integrating academic skills and employability - final. </a:t>
            </a:r>
            <a:r>
              <a:rPr lang="en-US" sz="1400" i="1" dirty="0">
                <a:solidFill>
                  <a:srgbClr val="000000"/>
                </a:solidFill>
                <a:latin typeface="Times New Roman" panose="02020603050405020304" pitchFamily="18" charset="0"/>
              </a:rPr>
              <a:t>Journal of Perspectives in Applied Academic Practice</a:t>
            </a:r>
            <a:r>
              <a:rPr lang="en-US" sz="1400" dirty="0">
                <a:solidFill>
                  <a:srgbClr val="000000"/>
                </a:solidFill>
                <a:latin typeface="Times New Roman" panose="02020603050405020304" pitchFamily="18" charset="0"/>
              </a:rPr>
              <a:t>, 8(1), pp.115-120.</a:t>
            </a:r>
          </a:p>
          <a:p>
            <a:r>
              <a:rPr lang="en-US" sz="1400" dirty="0" err="1">
                <a:solidFill>
                  <a:srgbClr val="000000"/>
                </a:solidFill>
                <a:latin typeface="Times New Roman" panose="02020603050405020304" pitchFamily="18" charset="0"/>
              </a:rPr>
              <a:t>Skoyles</a:t>
            </a:r>
            <a:r>
              <a:rPr lang="en-US" sz="1400" dirty="0">
                <a:solidFill>
                  <a:srgbClr val="000000"/>
                </a:solidFill>
                <a:latin typeface="Times New Roman" panose="02020603050405020304" pitchFamily="18" charset="0"/>
              </a:rPr>
              <a:t>, A., Bullock, N. and Neville, K., 2019. Developing Employability Skills Workshops for Students’ Higher Education Achievement Reports. </a:t>
            </a:r>
            <a:r>
              <a:rPr lang="en-US" sz="1400" i="1" dirty="0">
                <a:solidFill>
                  <a:srgbClr val="000000"/>
                </a:solidFill>
                <a:latin typeface="Times New Roman" panose="02020603050405020304" pitchFamily="18" charset="0"/>
              </a:rPr>
              <a:t>New Review of Academic Librarianship</a:t>
            </a:r>
            <a:r>
              <a:rPr lang="en-US" sz="1400" dirty="0">
                <a:solidFill>
                  <a:srgbClr val="000000"/>
                </a:solidFill>
                <a:latin typeface="Times New Roman" panose="02020603050405020304" pitchFamily="18" charset="0"/>
              </a:rPr>
              <a:t>, 25(2-4), pp.190-217.</a:t>
            </a:r>
          </a:p>
          <a:p>
            <a:r>
              <a:rPr lang="en-US" sz="1400" dirty="0">
                <a:solidFill>
                  <a:srgbClr val="000000"/>
                </a:solidFill>
                <a:latin typeface="Times New Roman" panose="02020603050405020304" pitchFamily="18" charset="0"/>
              </a:rPr>
              <a:t>Vishnu, P., 2012. </a:t>
            </a:r>
            <a:r>
              <a:rPr lang="en-US" sz="1400" i="1" dirty="0">
                <a:solidFill>
                  <a:srgbClr val="000000"/>
                </a:solidFill>
                <a:latin typeface="Times New Roman" panose="02020603050405020304" pitchFamily="18" charset="0"/>
              </a:rPr>
              <a:t>Handbook on employability skills</a:t>
            </a:r>
            <a:r>
              <a:rPr lang="en-US" sz="1400" dirty="0">
                <a:solidFill>
                  <a:srgbClr val="000000"/>
                </a:solidFill>
                <a:latin typeface="Times New Roman" panose="02020603050405020304" pitchFamily="18" charset="0"/>
              </a:rPr>
              <a:t>. [Place of publication not identified]: Lap Lambert Academic Publ.</a:t>
            </a:r>
          </a:p>
          <a:p>
            <a:pPr lvl="0" algn="just">
              <a:spcBef>
                <a:spcPts val="0"/>
              </a:spcBef>
            </a:pPr>
            <a:endParaRPr sz="1400" dirty="0">
              <a:solidFill>
                <a:schemeClr val="tx2">
                  <a:lumMod val="10000"/>
                </a:schemeClr>
              </a:solidFill>
            </a:endParaRPr>
          </a:p>
        </p:txBody>
      </p:sp>
      <p:sp>
        <p:nvSpPr>
          <p:cNvPr id="98" name="Google Shape;98;p18"/>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Clr>
                <a:srgbClr val="000000"/>
              </a:buClr>
              <a:buSzPts val="1100"/>
              <a:buFont typeface="Arial"/>
              <a:buNone/>
            </a:pPr>
            <a:fld id="{00000000-1234-1234-1234-123412341234}" type="slidenum">
              <a:rPr lang="en"/>
              <a:t>10</a:t>
            </a:fld>
            <a:endParaRPr/>
          </a:p>
        </p:txBody>
      </p:sp>
    </p:spTree>
    <p:extLst>
      <p:ext uri="{BB962C8B-B14F-4D97-AF65-F5344CB8AC3E}">
        <p14:creationId xmlns:p14="http://schemas.microsoft.com/office/powerpoint/2010/main" val="3667199438"/>
      </p:ext>
    </p:extLst>
  </p:cSld>
  <p:clrMapOvr>
    <a:masterClrMapping/>
  </p:clrMapOvr>
</p:sld>
</file>

<file path=ppt/theme/theme1.xml><?xml version="1.0" encoding="utf-8"?>
<a:theme xmlns:a="http://schemas.openxmlformats.org/drawingml/2006/main" name="Juliet template">
  <a:themeElements>
    <a:clrScheme name="Custom 347">
      <a:dk1>
        <a:srgbClr val="666666"/>
      </a:dk1>
      <a:lt1>
        <a:srgbClr val="FFFFFF"/>
      </a:lt1>
      <a:dk2>
        <a:srgbClr val="B7B7B7"/>
      </a:dk2>
      <a:lt2>
        <a:srgbClr val="E4E4E4"/>
      </a:lt2>
      <a:accent1>
        <a:srgbClr val="5C91E6"/>
      </a:accent1>
      <a:accent2>
        <a:srgbClr val="4CD5D5"/>
      </a:accent2>
      <a:accent3>
        <a:srgbClr val="7A6DDD"/>
      </a:accent3>
      <a:accent4>
        <a:srgbClr val="EC59B6"/>
      </a:accent4>
      <a:accent5>
        <a:srgbClr val="F79E3A"/>
      </a:accent5>
      <a:accent6>
        <a:srgbClr val="EEDC14"/>
      </a:accent6>
      <a:hlink>
        <a:srgbClr val="666666"/>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1643</Words>
  <Application>Microsoft Office PowerPoint</Application>
  <PresentationFormat>On-screen Show (16:9)</PresentationFormat>
  <Paragraphs>92</Paragraphs>
  <Slides>10</Slides>
  <Notes>10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Juliet template</vt:lpstr>
      <vt:lpstr>Academic And Employability Skills Beenish malik 2113590 </vt:lpstr>
      <vt:lpstr>Introduction</vt:lpstr>
      <vt:lpstr>Academic and employability skills</vt:lpstr>
      <vt:lpstr>Academic and employability skills</vt:lpstr>
      <vt:lpstr>Academic and employability skills</vt:lpstr>
      <vt:lpstr>SWOT analysis</vt:lpstr>
      <vt:lpstr>SWOT analysis</vt:lpstr>
      <vt:lpstr>SWOT analysis</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 Beenish malik 2113590 </dc:title>
  <dc:creator/>
  <cp:lastModifiedBy>Nazia Afzal</cp:lastModifiedBy>
  <cp:revision>3</cp:revision>
  <dcterms:modified xsi:type="dcterms:W3CDTF">2021-12-05T20:30:27Z</dcterms:modified>
</cp:coreProperties>
</file>