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8"/>
  </p:notesMasterIdLst>
  <p:sldIdLst>
    <p:sldId id="256" r:id="rId2"/>
    <p:sldId id="270" r:id="rId3"/>
    <p:sldId id="277" r:id="rId4"/>
    <p:sldId id="289" r:id="rId5"/>
    <p:sldId id="290" r:id="rId6"/>
    <p:sldId id="29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CBA8C-4B6E-3FD5-7CA9-6C0FE747AB1A}" v="632" dt="2022-01-11T09:25:46.590"/>
    <p1510:client id="{19CC510B-80AA-17C9-A0D1-98305AF253D8}" v="64" dt="2022-01-10T15:24:07.556"/>
    <p1510:client id="{213181BA-5EFB-423D-AE8F-40A6993C82C4}" v="3555" dt="2022-01-11T03:07:01.625"/>
    <p1510:client id="{237FB73F-FCD8-DA62-389A-474634BBAD50}" v="157" dt="2022-01-11T13:17:07.974"/>
    <p1510:client id="{21B73980-4A8C-04CC-08D2-6D99DFCBD3F5}" v="1410" dt="2022-01-10T03:14:47.794"/>
    <p1510:client id="{D425B9F0-93F6-5C55-2CE8-B5D5EF67E596}" v="2051" dt="2022-01-10T20:47:35.620"/>
    <p1510:client id="{28D1AC28-7F2E-4879-A1C5-FFAF4C0ADB92}" v="3" dt="2022-01-11T13:02:15.822"/>
    <p1510:client id="{B5AC6745-886D-AF4F-9EF6-C8264E9EB591}" v="1" dt="2022-01-11T01:04:02.8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2030" autoAdjust="0"/>
  </p:normalViewPr>
  <p:slideViewPr>
    <p:cSldViewPr snapToGrid="0">
      <p:cViewPr varScale="1">
        <p:scale>
          <a:sx n="46" d="100"/>
          <a:sy n="46" d="100"/>
        </p:scale>
        <p:origin x="54"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1:50:50.313" idx="1">
    <p:pos x="10" y="10"/>
    <p:text>Demonstrate a sound understanding of enterprise &amp; innovation concepts by evaluating and documenting a vital contribution to an innovative business opportunity.</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iydeskpc.com/recommended-tool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visualstudio.microsoft.co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Website Reference:</a:t>
            </a:r>
          </a:p>
          <a:p>
            <a:r>
              <a:rPr lang="en-US">
                <a:hlinkClick r:id="rId3"/>
              </a:rPr>
              <a:t>https://diydeskpc.com/recommended-tools/</a:t>
            </a:r>
            <a:endParaRPr lang="en-GB"/>
          </a:p>
          <a:p>
            <a:r>
              <a:rPr lang="en-US"/>
              <a:t>Publisher – Paul ???</a:t>
            </a:r>
            <a:endParaRPr lang="en-US">
              <a:cs typeface="Calibri"/>
            </a:endParaRPr>
          </a:p>
          <a:p>
            <a:r>
              <a:rPr lang="en-US"/>
              <a:t>Name – https://diydeskpc.com/</a:t>
            </a:r>
            <a:endParaRPr lang="en-US">
              <a:cs typeface="Calibri"/>
            </a:endParaRPr>
          </a:p>
          <a:p>
            <a:r>
              <a:rPr lang="en-US"/>
              <a:t>Accessed 09/01/2022</a:t>
            </a:r>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5</a:t>
            </a:fld>
            <a:endParaRPr lang="en-US"/>
          </a:p>
        </p:txBody>
      </p:sp>
    </p:spTree>
    <p:extLst>
      <p:ext uri="{BB962C8B-B14F-4D97-AF65-F5344CB8AC3E}">
        <p14:creationId xmlns:p14="http://schemas.microsoft.com/office/powerpoint/2010/main" val="784555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[2] Website Reference:</a:t>
            </a:r>
          </a:p>
          <a:p>
            <a:r>
              <a:rPr lang="en-US" dirty="0">
                <a:hlinkClick r:id="rId3"/>
              </a:rPr>
              <a:t>https://visualstudio.microsoft.com/</a:t>
            </a:r>
            <a:endParaRPr lang="en-US" dirty="0">
              <a:cs typeface="Calibri"/>
              <a:hlinkClick r:id="rId3"/>
            </a:endParaRPr>
          </a:p>
          <a:p>
            <a:r>
              <a:rPr lang="en-US" dirty="0">
                <a:cs typeface="Calibri"/>
              </a:rPr>
              <a:t>Publisher - Microsoft</a:t>
            </a:r>
          </a:p>
          <a:p>
            <a:r>
              <a:rPr lang="en-US" dirty="0">
                <a:cs typeface="Calibri"/>
              </a:rPr>
              <a:t>Name - </a:t>
            </a:r>
            <a:r>
              <a:rPr lang="en-US" dirty="0">
                <a:hlinkClick r:id="rId3"/>
              </a:rPr>
              <a:t>https://visualstudio.microsoft.com/</a:t>
            </a:r>
          </a:p>
          <a:p>
            <a:r>
              <a:rPr lang="en-US" dirty="0">
                <a:cs typeface="Calibri"/>
              </a:rPr>
              <a:t>Accessed – 09/01/2022</a:t>
            </a:r>
          </a:p>
          <a:p>
            <a:endParaRPr lang="en-US" dirty="0">
              <a:cs typeface="Calibri"/>
            </a:endParaRPr>
          </a:p>
          <a:p>
            <a:r>
              <a:rPr lang="en-US" dirty="0"/>
              <a:t>[3] eBook:</a:t>
            </a:r>
            <a:endParaRPr lang="en-US" dirty="0">
              <a:cs typeface="Calibri"/>
            </a:endParaRPr>
          </a:p>
          <a:p>
            <a:r>
              <a:rPr lang="en-US" dirty="0"/>
              <a:t>https://www.programming-books.io/essential/html/</a:t>
            </a:r>
            <a:endParaRPr lang="en-US" dirty="0">
              <a:cs typeface="Calibri"/>
            </a:endParaRPr>
          </a:p>
          <a:p>
            <a:r>
              <a:rPr lang="en-US" dirty="0">
                <a:cs typeface="Calibri"/>
              </a:rPr>
              <a:t>Title - </a:t>
            </a:r>
            <a:r>
              <a:rPr lang="en-US" dirty="0"/>
              <a:t>Essential HTML</a:t>
            </a:r>
          </a:p>
          <a:p>
            <a:r>
              <a:rPr lang="en-US" dirty="0"/>
              <a:t>Publisher – Programming Books</a:t>
            </a:r>
            <a:endParaRPr lang="en-US" dirty="0">
              <a:cs typeface="Calibri"/>
            </a:endParaRPr>
          </a:p>
          <a:p>
            <a:r>
              <a:rPr lang="en-US" dirty="0"/>
              <a:t>Author- Krzysztof Kowalczyk</a:t>
            </a:r>
            <a:endParaRPr lang="en-US" dirty="0">
              <a:cs typeface="Calibri"/>
            </a:endParaRPr>
          </a:p>
          <a:p>
            <a:r>
              <a:rPr lang="en-US" dirty="0"/>
              <a:t>Accessed – 10/01/2022</a:t>
            </a:r>
            <a:endParaRPr lang="en-US" dirty="0">
              <a:cs typeface="Calibri"/>
            </a:endParaRPr>
          </a:p>
          <a:p>
            <a:endParaRPr lang="en-US" dirty="0">
              <a:cs typeface="Calibri"/>
            </a:endParaRPr>
          </a:p>
          <a:p>
            <a:r>
              <a:rPr lang="en-US" dirty="0">
                <a:cs typeface="Calibri"/>
              </a:rPr>
              <a:t>[4] eBook:</a:t>
            </a:r>
          </a:p>
          <a:p>
            <a:r>
              <a:rPr lang="en-US" dirty="0"/>
              <a:t>https://web-engineering.info/book/WebApp2/</a:t>
            </a:r>
            <a:endParaRPr lang="en-US" dirty="0">
              <a:cs typeface="Calibri" panose="020F0502020204030204"/>
            </a:endParaRPr>
          </a:p>
          <a:p>
            <a:r>
              <a:rPr lang="en-US" dirty="0">
                <a:cs typeface="Calibri" panose="020F0502020204030204"/>
              </a:rPr>
              <a:t>Title - </a:t>
            </a:r>
            <a:r>
              <a:rPr lang="en-US" dirty="0"/>
              <a:t>Building Front-End Web Apps with Plain JavaScript</a:t>
            </a:r>
          </a:p>
          <a:p>
            <a:r>
              <a:rPr lang="en-US" dirty="0"/>
              <a:t>Publisher – web-engineering.info (2017)</a:t>
            </a:r>
            <a:endParaRPr lang="en-US" dirty="0">
              <a:cs typeface="Calibri" panose="020F0502020204030204"/>
            </a:endParaRPr>
          </a:p>
          <a:p>
            <a:r>
              <a:rPr lang="en-US" dirty="0"/>
              <a:t>Author- Gerd Wagner</a:t>
            </a:r>
            <a:endParaRPr lang="en-US" dirty="0">
              <a:cs typeface="Calibri" panose="020F0502020204030204"/>
            </a:endParaRPr>
          </a:p>
          <a:p>
            <a:r>
              <a:rPr lang="en-US" dirty="0"/>
              <a:t>Accessed – 10/01/2022</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BE93EEC2-BD02-4212-B3EC-E47584F2DDC0}" type="slidenum">
              <a:rPr lang="en-US"/>
              <a:t>6</a:t>
            </a:fld>
            <a:endParaRPr lang="en-US"/>
          </a:p>
        </p:txBody>
      </p:sp>
    </p:spTree>
    <p:extLst>
      <p:ext uri="{BB962C8B-B14F-4D97-AF65-F5344CB8AC3E}">
        <p14:creationId xmlns:p14="http://schemas.microsoft.com/office/powerpoint/2010/main" val="1266343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iydeskpc.com/recommended-tool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visualstudio.microsoft.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eb-engineering.info/book/WebApp2/" TargetMode="External"/><Relationship Id="rId4" Type="http://schemas.openxmlformats.org/officeDocument/2006/relationships/hyperlink" Target="https://www.programming-books.io/essentia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F2F5-64A4-BA49-9BE4-2ABCA83C3DCF}"/>
              </a:ext>
            </a:extLst>
          </p:cNvPr>
          <p:cNvSpPr>
            <a:spLocks noGrp="1"/>
          </p:cNvSpPr>
          <p:nvPr>
            <p:ph type="title"/>
          </p:nvPr>
        </p:nvSpPr>
        <p:spPr>
          <a:xfrm>
            <a:off x="5103046" y="1568224"/>
            <a:ext cx="9486690" cy="1550419"/>
          </a:xfrm>
        </p:spPr>
        <p:txBody>
          <a:bodyPr>
            <a:normAutofit fontScale="90000"/>
          </a:bodyPr>
          <a:lstStyle/>
          <a:p>
            <a:pPr>
              <a:spcBef>
                <a:spcPts val="0"/>
              </a:spcBef>
            </a:pPr>
            <a:r>
              <a:rPr lang="en-US" sz="1600" b="0"/>
              <a:t>Scott is overseeing the planning and production side </a:t>
            </a:r>
            <a:br>
              <a:rPr lang="en-US" sz="1600" b="0"/>
            </a:br>
            <a:r>
              <a:rPr lang="en-US" sz="1600" b="0"/>
              <a:t>of this project, which means he is responsible for </a:t>
            </a:r>
            <a:br>
              <a:rPr lang="en-US" sz="1600" b="0"/>
            </a:br>
            <a:r>
              <a:rPr lang="en-US" sz="1600" b="0"/>
              <a:t>arranging the procedures needed to make the business plan work.</a:t>
            </a:r>
            <a:br>
              <a:rPr lang="en-US" sz="1600" b="0"/>
            </a:br>
            <a:r>
              <a:rPr lang="en-US" sz="1600" b="0"/>
              <a:t>Scott will be documenting the resources needed to create the project</a:t>
            </a:r>
            <a:br>
              <a:rPr lang="en-US" sz="1600" b="0"/>
            </a:br>
            <a:r>
              <a:rPr lang="en-US" sz="1600" b="0"/>
              <a:t>idea and will be stating how the idea will be produced.</a:t>
            </a:r>
            <a:br>
              <a:rPr lang="en-US" sz="1600" b="0"/>
            </a:br>
            <a:br>
              <a:rPr lang="en-US" sz="1600" b="0"/>
            </a:br>
            <a:r>
              <a:rPr lang="en-US" sz="1600" b="0">
                <a:ea typeface="+mj-lt"/>
                <a:cs typeface="+mj-lt"/>
              </a:rPr>
              <a:t>(Personality Test Result) Tiger strengths </a:t>
            </a:r>
          </a:p>
          <a:p>
            <a:pPr>
              <a:spcBef>
                <a:spcPts val="0"/>
              </a:spcBef>
            </a:pPr>
            <a:r>
              <a:rPr lang="en-US" sz="1600" b="0">
                <a:ea typeface="+mj-lt"/>
                <a:cs typeface="+mj-lt"/>
              </a:rPr>
              <a:t>Tigers are natural problem-solvers who like to work quietly and steadily</a:t>
            </a:r>
            <a:br>
              <a:rPr lang="en-US" sz="1600" b="0">
                <a:ea typeface="+mj-lt"/>
                <a:cs typeface="+mj-lt"/>
              </a:rPr>
            </a:br>
            <a:r>
              <a:rPr lang="en-US" sz="1600" b="0">
                <a:ea typeface="+mj-lt"/>
                <a:cs typeface="+mj-lt"/>
              </a:rPr>
              <a:t> on a number of things at once. They are flexible and like to try new ways </a:t>
            </a:r>
            <a:br>
              <a:rPr lang="en-US" sz="1600"/>
            </a:br>
            <a:r>
              <a:rPr lang="en-US" sz="1600" b="0">
                <a:ea typeface="+mj-lt"/>
                <a:cs typeface="+mj-lt"/>
              </a:rPr>
              <a:t>to get things done. </a:t>
            </a:r>
          </a:p>
          <a:p>
            <a:pPr>
              <a:spcBef>
                <a:spcPts val="0"/>
              </a:spcBef>
            </a:pPr>
            <a:r>
              <a:rPr lang="en-US" sz="1600" b="0">
                <a:ea typeface="+mj-lt"/>
                <a:cs typeface="+mj-lt"/>
              </a:rPr>
              <a:t>Tigers like to look at situations and make decisions </a:t>
            </a:r>
            <a:br>
              <a:rPr lang="en-US" sz="1600" b="0">
                <a:ea typeface="+mj-lt"/>
                <a:cs typeface="+mj-lt"/>
              </a:rPr>
            </a:br>
            <a:r>
              <a:rPr lang="en-US" sz="1600" b="0">
                <a:ea typeface="+mj-lt"/>
                <a:cs typeface="+mj-lt"/>
              </a:rPr>
              <a:t>without getting upset and always stand up for what they believe in, </a:t>
            </a:r>
            <a:br>
              <a:rPr lang="en-US" sz="1600" b="0">
                <a:ea typeface="+mj-lt"/>
                <a:cs typeface="+mj-lt"/>
              </a:rPr>
            </a:br>
            <a:r>
              <a:rPr lang="en-US" sz="1600" b="0">
                <a:ea typeface="+mj-lt"/>
                <a:cs typeface="+mj-lt"/>
              </a:rPr>
              <a:t>even if others don’t agree</a:t>
            </a:r>
            <a:br>
              <a:rPr lang="en-US" sz="1800" b="0"/>
            </a:br>
            <a:br>
              <a:rPr lang="en-US" sz="1800" b="0"/>
            </a:br>
            <a:endParaRPr lang="en-US" sz="1800" b="0"/>
          </a:p>
        </p:txBody>
      </p:sp>
      <p:sp>
        <p:nvSpPr>
          <p:cNvPr id="5" name="Title 1">
            <a:extLst>
              <a:ext uri="{FF2B5EF4-FFF2-40B4-BE49-F238E27FC236}">
                <a16:creationId xmlns:a16="http://schemas.microsoft.com/office/drawing/2014/main" id="{DB8DD8A9-CA55-E14E-A15B-63407AA30BDB}"/>
              </a:ext>
            </a:extLst>
          </p:cNvPr>
          <p:cNvSpPr txBox="1">
            <a:spLocks/>
          </p:cNvSpPr>
          <p:nvPr/>
        </p:nvSpPr>
        <p:spPr>
          <a:xfrm>
            <a:off x="1470752" y="583029"/>
            <a:ext cx="9486690" cy="155041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a:t>Scott</a:t>
            </a:r>
          </a:p>
        </p:txBody>
      </p:sp>
      <p:sp>
        <p:nvSpPr>
          <p:cNvPr id="6" name="TextBox 5">
            <a:extLst>
              <a:ext uri="{FF2B5EF4-FFF2-40B4-BE49-F238E27FC236}">
                <a16:creationId xmlns:a16="http://schemas.microsoft.com/office/drawing/2014/main" id="{807B9B55-A6D0-9A40-82F8-9A75094AB33F}"/>
              </a:ext>
            </a:extLst>
          </p:cNvPr>
          <p:cNvSpPr txBox="1"/>
          <p:nvPr/>
        </p:nvSpPr>
        <p:spPr>
          <a:xfrm>
            <a:off x="6883628" y="6484356"/>
            <a:ext cx="5424883" cy="369332"/>
          </a:xfrm>
          <a:prstGeom prst="rect">
            <a:avLst/>
          </a:prstGeom>
          <a:noFill/>
        </p:spPr>
        <p:txBody>
          <a:bodyPr wrap="none" lIns="91440" tIns="45720" rIns="91440" bIns="45720" rtlCol="0" anchor="t">
            <a:spAutoFit/>
          </a:bodyPr>
          <a:lstStyle/>
          <a:p>
            <a:r>
              <a:rPr lang="en-US"/>
              <a:t>Scott’s Side of the project: Planning &amp; Production</a:t>
            </a:r>
          </a:p>
        </p:txBody>
      </p:sp>
      <p:pic>
        <p:nvPicPr>
          <p:cNvPr id="3" name="Picture 3">
            <a:extLst>
              <a:ext uri="{FF2B5EF4-FFF2-40B4-BE49-F238E27FC236}">
                <a16:creationId xmlns:a16="http://schemas.microsoft.com/office/drawing/2014/main" id="{9770A005-6B3A-4997-93C9-0799CBBDE94C}"/>
              </a:ext>
            </a:extLst>
          </p:cNvPr>
          <p:cNvPicPr>
            <a:picLocks noChangeAspect="1"/>
          </p:cNvPicPr>
          <p:nvPr/>
        </p:nvPicPr>
        <p:blipFill>
          <a:blip r:embed="rId2"/>
          <a:stretch>
            <a:fillRect/>
          </a:stretch>
        </p:blipFill>
        <p:spPr>
          <a:xfrm>
            <a:off x="1146717" y="1676272"/>
            <a:ext cx="3960541" cy="2455383"/>
          </a:xfrm>
          <a:prstGeom prst="rect">
            <a:avLst/>
          </a:prstGeom>
        </p:spPr>
      </p:pic>
      <p:pic>
        <p:nvPicPr>
          <p:cNvPr id="8" name="Picture 8">
            <a:extLst>
              <a:ext uri="{FF2B5EF4-FFF2-40B4-BE49-F238E27FC236}">
                <a16:creationId xmlns:a16="http://schemas.microsoft.com/office/drawing/2014/main" id="{F9290736-3BB8-4BC9-B7F4-8AD899A222F1}"/>
              </a:ext>
            </a:extLst>
          </p:cNvPr>
          <p:cNvPicPr>
            <a:picLocks noChangeAspect="1"/>
          </p:cNvPicPr>
          <p:nvPr/>
        </p:nvPicPr>
        <p:blipFill>
          <a:blip r:embed="rId3"/>
          <a:stretch>
            <a:fillRect/>
          </a:stretch>
        </p:blipFill>
        <p:spPr>
          <a:xfrm>
            <a:off x="10790369" y="3640862"/>
            <a:ext cx="1323584" cy="1303903"/>
          </a:xfrm>
          <a:prstGeom prst="rect">
            <a:avLst/>
          </a:prstGeom>
        </p:spPr>
      </p:pic>
      <p:pic>
        <p:nvPicPr>
          <p:cNvPr id="9" name="Picture 9" descr="Chart, radar chart&#10;&#10;Description automatically generated">
            <a:extLst>
              <a:ext uri="{FF2B5EF4-FFF2-40B4-BE49-F238E27FC236}">
                <a16:creationId xmlns:a16="http://schemas.microsoft.com/office/drawing/2014/main" id="{936A763F-6D53-4C64-B1CC-07972AEC96EE}"/>
              </a:ext>
            </a:extLst>
          </p:cNvPr>
          <p:cNvPicPr>
            <a:picLocks noChangeAspect="1"/>
          </p:cNvPicPr>
          <p:nvPr/>
        </p:nvPicPr>
        <p:blipFill rotWithShape="1">
          <a:blip r:embed="rId4"/>
          <a:srcRect l="10465" r="29535" b="2816"/>
          <a:stretch/>
        </p:blipFill>
        <p:spPr>
          <a:xfrm>
            <a:off x="1269290" y="4358619"/>
            <a:ext cx="2684412" cy="2360414"/>
          </a:xfrm>
          <a:prstGeom prst="rect">
            <a:avLst/>
          </a:prstGeom>
        </p:spPr>
      </p:pic>
      <p:graphicFrame>
        <p:nvGraphicFramePr>
          <p:cNvPr id="4" name="Table 3">
            <a:extLst>
              <a:ext uri="{FF2B5EF4-FFF2-40B4-BE49-F238E27FC236}">
                <a16:creationId xmlns:a16="http://schemas.microsoft.com/office/drawing/2014/main" id="{FCF86B41-032D-49E3-A8DC-D690D9DFB693}"/>
              </a:ext>
            </a:extLst>
          </p:cNvPr>
          <p:cNvGraphicFramePr>
            <a:graphicFrameLocks noGrp="1"/>
          </p:cNvGraphicFramePr>
          <p:nvPr>
            <p:extLst>
              <p:ext uri="{D42A27DB-BD31-4B8C-83A1-F6EECF244321}">
                <p14:modId xmlns:p14="http://schemas.microsoft.com/office/powerpoint/2010/main" val="2500550804"/>
              </p:ext>
            </p:extLst>
          </p:nvPr>
        </p:nvGraphicFramePr>
        <p:xfrm>
          <a:off x="4999182" y="5022272"/>
          <a:ext cx="7113084" cy="1375356"/>
        </p:xfrm>
        <a:graphic>
          <a:graphicData uri="http://schemas.openxmlformats.org/drawingml/2006/table">
            <a:tbl>
              <a:tblPr firstRow="1" bandRow="1">
                <a:tableStyleId>{5C22544A-7EE6-4342-B048-85BDC9FD1C3A}</a:tableStyleId>
              </a:tblPr>
              <a:tblGrid>
                <a:gridCol w="888594">
                  <a:extLst>
                    <a:ext uri="{9D8B030D-6E8A-4147-A177-3AD203B41FA5}">
                      <a16:colId xmlns:a16="http://schemas.microsoft.com/office/drawing/2014/main" val="24863989"/>
                    </a:ext>
                  </a:extLst>
                </a:gridCol>
                <a:gridCol w="888594">
                  <a:extLst>
                    <a:ext uri="{9D8B030D-6E8A-4147-A177-3AD203B41FA5}">
                      <a16:colId xmlns:a16="http://schemas.microsoft.com/office/drawing/2014/main" val="3125326588"/>
                    </a:ext>
                  </a:extLst>
                </a:gridCol>
                <a:gridCol w="889316">
                  <a:extLst>
                    <a:ext uri="{9D8B030D-6E8A-4147-A177-3AD203B41FA5}">
                      <a16:colId xmlns:a16="http://schemas.microsoft.com/office/drawing/2014/main" val="3321893791"/>
                    </a:ext>
                  </a:extLst>
                </a:gridCol>
                <a:gridCol w="889316">
                  <a:extLst>
                    <a:ext uri="{9D8B030D-6E8A-4147-A177-3AD203B41FA5}">
                      <a16:colId xmlns:a16="http://schemas.microsoft.com/office/drawing/2014/main" val="2716901149"/>
                    </a:ext>
                  </a:extLst>
                </a:gridCol>
                <a:gridCol w="889316">
                  <a:extLst>
                    <a:ext uri="{9D8B030D-6E8A-4147-A177-3AD203B41FA5}">
                      <a16:colId xmlns:a16="http://schemas.microsoft.com/office/drawing/2014/main" val="715871333"/>
                    </a:ext>
                  </a:extLst>
                </a:gridCol>
                <a:gridCol w="889316">
                  <a:extLst>
                    <a:ext uri="{9D8B030D-6E8A-4147-A177-3AD203B41FA5}">
                      <a16:colId xmlns:a16="http://schemas.microsoft.com/office/drawing/2014/main" val="3736683477"/>
                    </a:ext>
                  </a:extLst>
                </a:gridCol>
                <a:gridCol w="889316">
                  <a:extLst>
                    <a:ext uri="{9D8B030D-6E8A-4147-A177-3AD203B41FA5}">
                      <a16:colId xmlns:a16="http://schemas.microsoft.com/office/drawing/2014/main" val="2396652691"/>
                    </a:ext>
                  </a:extLst>
                </a:gridCol>
                <a:gridCol w="889316">
                  <a:extLst>
                    <a:ext uri="{9D8B030D-6E8A-4147-A177-3AD203B41FA5}">
                      <a16:colId xmlns:a16="http://schemas.microsoft.com/office/drawing/2014/main" val="1923119910"/>
                    </a:ext>
                  </a:extLst>
                </a:gridCol>
              </a:tblGrid>
              <a:tr h="146390">
                <a:tc>
                  <a:txBody>
                    <a:bodyPr/>
                    <a:lstStyle/>
                    <a:p>
                      <a:r>
                        <a:rPr lang="en-US" sz="1100">
                          <a:effectLst/>
                        </a:rPr>
                        <a:t>Most </a:t>
                      </a: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endParaRPr lang="en-US" sz="1100">
                        <a:effectLst/>
                      </a:endParaRPr>
                    </a:p>
                  </a:txBody>
                  <a:tcPr marL="68580" marR="68580" marT="0" marB="0"/>
                </a:tc>
                <a:tc>
                  <a:txBody>
                    <a:bodyPr/>
                    <a:lstStyle/>
                    <a:p>
                      <a:r>
                        <a:rPr lang="en-US" sz="1100">
                          <a:effectLst/>
                        </a:rPr>
                        <a:t>Least </a:t>
                      </a:r>
                    </a:p>
                  </a:txBody>
                  <a:tcPr marL="68580" marR="68580" marT="0" marB="0"/>
                </a:tc>
                <a:extLst>
                  <a:ext uri="{0D108BD9-81ED-4DB2-BD59-A6C34878D82A}">
                    <a16:rowId xmlns:a16="http://schemas.microsoft.com/office/drawing/2014/main" val="3472321349"/>
                  </a:ext>
                </a:extLst>
              </a:tr>
              <a:tr h="951534">
                <a:tc>
                  <a:txBody>
                    <a:bodyPr/>
                    <a:lstStyle/>
                    <a:p>
                      <a:r>
                        <a:rPr lang="en-US" sz="1100">
                          <a:effectLst/>
                        </a:rPr>
                        <a:t>Monitor/</a:t>
                      </a:r>
                    </a:p>
                    <a:p>
                      <a:pPr lvl="0">
                        <a:buNone/>
                      </a:pPr>
                      <a:r>
                        <a:rPr lang="en-US" sz="1100">
                          <a:effectLst/>
                        </a:rPr>
                        <a:t>Evaluator</a:t>
                      </a:r>
                    </a:p>
                  </a:txBody>
                  <a:tcPr marL="68580" marR="68580" marT="0" marB="0"/>
                </a:tc>
                <a:tc>
                  <a:txBody>
                    <a:bodyPr/>
                    <a:lstStyle/>
                    <a:p>
                      <a:r>
                        <a:rPr lang="en-US" sz="1100">
                          <a:effectLst/>
                        </a:rPr>
                        <a:t>Completer/</a:t>
                      </a:r>
                    </a:p>
                    <a:p>
                      <a:pPr lvl="0">
                        <a:buNone/>
                      </a:pPr>
                      <a:r>
                        <a:rPr lang="en-US" sz="1100">
                          <a:effectLst/>
                        </a:rPr>
                        <a:t>Finisher</a:t>
                      </a:r>
                    </a:p>
                  </a:txBody>
                  <a:tcPr marL="68580" marR="68580" marT="0" marB="0"/>
                </a:tc>
                <a:tc>
                  <a:txBody>
                    <a:bodyPr/>
                    <a:lstStyle/>
                    <a:p>
                      <a:r>
                        <a:rPr lang="en-US" sz="1100">
                          <a:effectLst/>
                        </a:rPr>
                        <a:t>Shaper</a:t>
                      </a:r>
                    </a:p>
                  </a:txBody>
                  <a:tcPr marL="68580" marR="68580" marT="0" marB="0"/>
                </a:tc>
                <a:tc>
                  <a:txBody>
                    <a:bodyPr/>
                    <a:lstStyle/>
                    <a:p>
                      <a:r>
                        <a:rPr lang="en-US" sz="1100">
                          <a:effectLst/>
                        </a:rPr>
                        <a:t>Team Worker</a:t>
                      </a:r>
                    </a:p>
                  </a:txBody>
                  <a:tcPr marL="68580" marR="68580" marT="0" marB="0"/>
                </a:tc>
                <a:tc>
                  <a:txBody>
                    <a:bodyPr/>
                    <a:lstStyle/>
                    <a:p>
                      <a:r>
                        <a:rPr lang="en-US" sz="1100">
                          <a:effectLst/>
                        </a:rPr>
                        <a:t>Worker/doer Implementer</a:t>
                      </a:r>
                    </a:p>
                    <a:p>
                      <a:pPr lvl="0">
                        <a:buNone/>
                      </a:pPr>
                      <a:endParaRPr lang="en-US" sz="1100">
                        <a:effectLst/>
                      </a:endParaRPr>
                    </a:p>
                  </a:txBody>
                  <a:tcPr marL="68580" marR="68580" marT="0" marB="0"/>
                </a:tc>
                <a:tc>
                  <a:txBody>
                    <a:bodyPr/>
                    <a:lstStyle/>
                    <a:p>
                      <a:r>
                        <a:rPr lang="en-US" sz="1100">
                          <a:effectLst/>
                        </a:rPr>
                        <a:t>Researcher</a:t>
                      </a:r>
                    </a:p>
                  </a:txBody>
                  <a:tcPr marL="68580" marR="68580" marT="0" marB="0"/>
                </a:tc>
                <a:tc>
                  <a:txBody>
                    <a:bodyPr/>
                    <a:lstStyle/>
                    <a:p>
                      <a:r>
                        <a:rPr lang="en-US" sz="1100">
                          <a:effectLst/>
                        </a:rPr>
                        <a:t>Eccentric/</a:t>
                      </a:r>
                    </a:p>
                    <a:p>
                      <a:pPr lvl="0">
                        <a:buNone/>
                      </a:pPr>
                      <a:r>
                        <a:rPr lang="en-US" sz="1100">
                          <a:effectLst/>
                        </a:rPr>
                        <a:t>Visionary</a:t>
                      </a:r>
                    </a:p>
                  </a:txBody>
                  <a:tcPr marL="68580" marR="68580" marT="0" marB="0"/>
                </a:tc>
                <a:tc>
                  <a:txBody>
                    <a:bodyPr/>
                    <a:lstStyle/>
                    <a:p>
                      <a:r>
                        <a:rPr lang="en-US" sz="1100">
                          <a:effectLst/>
                        </a:rPr>
                        <a:t>Chair/Enable</a:t>
                      </a:r>
                    </a:p>
                  </a:txBody>
                  <a:tcPr marL="68580" marR="68580" marT="0" marB="0"/>
                </a:tc>
                <a:extLst>
                  <a:ext uri="{0D108BD9-81ED-4DB2-BD59-A6C34878D82A}">
                    <a16:rowId xmlns:a16="http://schemas.microsoft.com/office/drawing/2014/main" val="3189058109"/>
                  </a:ext>
                </a:extLst>
              </a:tr>
              <a:tr h="256182">
                <a:tc>
                  <a:txBody>
                    <a:bodyPr/>
                    <a:lstStyle/>
                    <a:p>
                      <a:r>
                        <a:rPr lang="en-US" sz="1100">
                          <a:effectLst/>
                        </a:rPr>
                        <a:t>11</a:t>
                      </a:r>
                    </a:p>
                  </a:txBody>
                  <a:tcPr marL="68580" marR="68580" marT="0" marB="0"/>
                </a:tc>
                <a:tc>
                  <a:txBody>
                    <a:bodyPr/>
                    <a:lstStyle/>
                    <a:p>
                      <a:r>
                        <a:rPr lang="en-US" sz="1100">
                          <a:effectLst/>
                        </a:rPr>
                        <a:t>9</a:t>
                      </a:r>
                    </a:p>
                  </a:txBody>
                  <a:tcPr marL="68580" marR="68580" marT="0" marB="0"/>
                </a:tc>
                <a:tc>
                  <a:txBody>
                    <a:bodyPr/>
                    <a:lstStyle/>
                    <a:p>
                      <a:r>
                        <a:rPr lang="en-US" sz="1100">
                          <a:effectLst/>
                        </a:rPr>
                        <a:t>9</a:t>
                      </a:r>
                    </a:p>
                  </a:txBody>
                  <a:tcPr marL="68580" marR="68580" marT="0" marB="0"/>
                </a:tc>
                <a:tc>
                  <a:txBody>
                    <a:bodyPr/>
                    <a:lstStyle/>
                    <a:p>
                      <a:r>
                        <a:rPr lang="en-US" sz="1100">
                          <a:effectLst/>
                        </a:rPr>
                        <a:t>9</a:t>
                      </a:r>
                    </a:p>
                  </a:txBody>
                  <a:tcPr marL="68580" marR="68580" marT="0" marB="0"/>
                </a:tc>
                <a:tc>
                  <a:txBody>
                    <a:bodyPr/>
                    <a:lstStyle/>
                    <a:p>
                      <a:r>
                        <a:rPr lang="en-US" sz="1100">
                          <a:effectLst/>
                        </a:rPr>
                        <a:t>8</a:t>
                      </a:r>
                    </a:p>
                  </a:txBody>
                  <a:tcPr marL="68580" marR="68580" marT="0" marB="0"/>
                </a:tc>
                <a:tc>
                  <a:txBody>
                    <a:bodyPr/>
                    <a:lstStyle/>
                    <a:p>
                      <a:r>
                        <a:rPr lang="en-US" sz="1100">
                          <a:effectLst/>
                        </a:rPr>
                        <a:t>8</a:t>
                      </a:r>
                    </a:p>
                  </a:txBody>
                  <a:tcPr marL="68580" marR="68580" marT="0" marB="0"/>
                </a:tc>
                <a:tc>
                  <a:txBody>
                    <a:bodyPr/>
                    <a:lstStyle/>
                    <a:p>
                      <a:r>
                        <a:rPr lang="en-US" sz="1100">
                          <a:effectLst/>
                        </a:rPr>
                        <a:t>8</a:t>
                      </a:r>
                    </a:p>
                  </a:txBody>
                  <a:tcPr marL="68580" marR="68580" marT="0" marB="0"/>
                </a:tc>
                <a:tc>
                  <a:txBody>
                    <a:bodyPr/>
                    <a:lstStyle/>
                    <a:p>
                      <a:r>
                        <a:rPr lang="en-US" sz="1050">
                          <a:effectLst/>
                        </a:rPr>
                        <a:t>8</a:t>
                      </a:r>
                    </a:p>
                  </a:txBody>
                  <a:tcPr marL="68580" marR="68580" marT="0" marB="0"/>
                </a:tc>
                <a:extLst>
                  <a:ext uri="{0D108BD9-81ED-4DB2-BD59-A6C34878D82A}">
                    <a16:rowId xmlns:a16="http://schemas.microsoft.com/office/drawing/2014/main" val="2169340505"/>
                  </a:ext>
                </a:extLst>
              </a:tr>
            </a:tbl>
          </a:graphicData>
        </a:graphic>
      </p:graphicFrame>
      <p:sp>
        <p:nvSpPr>
          <p:cNvPr id="7" name="TextBox 6">
            <a:extLst>
              <a:ext uri="{FF2B5EF4-FFF2-40B4-BE49-F238E27FC236}">
                <a16:creationId xmlns:a16="http://schemas.microsoft.com/office/drawing/2014/main" id="{F44E8ACA-7E33-4E8E-AC7E-10F479818933}"/>
              </a:ext>
            </a:extLst>
          </p:cNvPr>
          <p:cNvSpPr txBox="1"/>
          <p:nvPr/>
        </p:nvSpPr>
        <p:spPr>
          <a:xfrm>
            <a:off x="5024582" y="4632037"/>
            <a:ext cx="482138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Belbin's Self-Perception Results:</a:t>
            </a:r>
          </a:p>
        </p:txBody>
      </p:sp>
    </p:spTree>
    <p:extLst>
      <p:ext uri="{BB962C8B-B14F-4D97-AF65-F5344CB8AC3E}">
        <p14:creationId xmlns:p14="http://schemas.microsoft.com/office/powerpoint/2010/main" val="31280189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Planning and Production</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pic>
        <p:nvPicPr>
          <p:cNvPr id="3" name="Picture 4" descr="Diagram&#10;&#10;Description automatically generated">
            <a:extLst>
              <a:ext uri="{FF2B5EF4-FFF2-40B4-BE49-F238E27FC236}">
                <a16:creationId xmlns:a16="http://schemas.microsoft.com/office/drawing/2014/main" id="{21ED80E3-48FC-4FF7-8E03-8F8CB7B29442}"/>
              </a:ext>
            </a:extLst>
          </p:cNvPr>
          <p:cNvPicPr>
            <a:picLocks noChangeAspect="1"/>
          </p:cNvPicPr>
          <p:nvPr/>
        </p:nvPicPr>
        <p:blipFill>
          <a:blip r:embed="rId2"/>
          <a:stretch>
            <a:fillRect/>
          </a:stretch>
        </p:blipFill>
        <p:spPr>
          <a:xfrm>
            <a:off x="3552092" y="2002841"/>
            <a:ext cx="5568461" cy="3309518"/>
          </a:xfrm>
          <a:prstGeom prst="rect">
            <a:avLst/>
          </a:prstGeom>
        </p:spPr>
      </p:pic>
    </p:spTree>
    <p:extLst>
      <p:ext uri="{BB962C8B-B14F-4D97-AF65-F5344CB8AC3E}">
        <p14:creationId xmlns:p14="http://schemas.microsoft.com/office/powerpoint/2010/main" val="2166142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Planning and Production - Introduction</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1231" y="2145323"/>
            <a:ext cx="923778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My role in the team is to plan what we will need resource wise to create the project idea (desk PCs) and who will be involved in the creation process.</a:t>
            </a:r>
          </a:p>
          <a:p>
            <a:endParaRPr lang="en-US"/>
          </a:p>
          <a:p>
            <a:r>
              <a:rPr lang="en-US">
                <a:ea typeface="+mn-lt"/>
                <a:cs typeface="+mn-lt"/>
              </a:rPr>
              <a:t>This project idea is focused half on hardware and half on software. The hardware consists of building a desk that will be able to contain a PC inside of it. The software consists of a web app that will be used by customers to design both the desk and the PC before it is physically created. (*IMAGES ARE NOT ACTUAL REPRESENTATIONS OF THE FINAL PRODUCTS*)</a:t>
            </a:r>
            <a:endParaRPr lang="en-US"/>
          </a:p>
        </p:txBody>
      </p:sp>
      <p:pic>
        <p:nvPicPr>
          <p:cNvPr id="7" name="Picture 7" descr="A picture containing table, indoor, floor, wall&#10;&#10;Description automatically generated">
            <a:extLst>
              <a:ext uri="{FF2B5EF4-FFF2-40B4-BE49-F238E27FC236}">
                <a16:creationId xmlns:a16="http://schemas.microsoft.com/office/drawing/2014/main" id="{3887578D-138E-4BB5-978D-22A5DCCC0C7A}"/>
              </a:ext>
            </a:extLst>
          </p:cNvPr>
          <p:cNvPicPr>
            <a:picLocks noChangeAspect="1"/>
          </p:cNvPicPr>
          <p:nvPr/>
        </p:nvPicPr>
        <p:blipFill>
          <a:blip r:embed="rId2"/>
          <a:stretch>
            <a:fillRect/>
          </a:stretch>
        </p:blipFill>
        <p:spPr>
          <a:xfrm>
            <a:off x="2028092" y="4448907"/>
            <a:ext cx="3329354" cy="2215662"/>
          </a:xfrm>
          <a:prstGeom prst="rect">
            <a:avLst/>
          </a:prstGeom>
        </p:spPr>
      </p:pic>
      <p:pic>
        <p:nvPicPr>
          <p:cNvPr id="8" name="Picture 8">
            <a:extLst>
              <a:ext uri="{FF2B5EF4-FFF2-40B4-BE49-F238E27FC236}">
                <a16:creationId xmlns:a16="http://schemas.microsoft.com/office/drawing/2014/main" id="{9FCFE26E-8780-4545-8769-2E7818F628CB}"/>
              </a:ext>
            </a:extLst>
          </p:cNvPr>
          <p:cNvPicPr>
            <a:picLocks noChangeAspect="1"/>
          </p:cNvPicPr>
          <p:nvPr/>
        </p:nvPicPr>
        <p:blipFill>
          <a:blip r:embed="rId3"/>
          <a:stretch>
            <a:fillRect/>
          </a:stretch>
        </p:blipFill>
        <p:spPr>
          <a:xfrm>
            <a:off x="6377354" y="4448648"/>
            <a:ext cx="2379786" cy="2204456"/>
          </a:xfrm>
          <a:prstGeom prst="rect">
            <a:avLst/>
          </a:prstGeom>
        </p:spPr>
      </p:pic>
    </p:spTree>
    <p:extLst>
      <p:ext uri="{BB962C8B-B14F-4D97-AF65-F5344CB8AC3E}">
        <p14:creationId xmlns:p14="http://schemas.microsoft.com/office/powerpoint/2010/main" val="3602273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Planning and Production – Desk PC</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3115" y="1330569"/>
            <a:ext cx="923778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order to create the actual desk PC, the team will need several different tools (such as saws, screwdrivers, chisels, drills and hammers), sandpaper, an adhesive (glue) and of course a workstation to build both the desk and the PC. We'll probably need a couple bits and bobs such as screws too and the of course the materials to make the desk.</a:t>
            </a:r>
          </a:p>
          <a:p>
            <a:r>
              <a:rPr lang="en-US"/>
              <a:t>Luckily for the group, during a group meeting, Jake mentioned that he already has all of the tools and a suitable workstation to create both the desk and the PC. </a:t>
            </a:r>
          </a:p>
          <a:p>
            <a:r>
              <a:rPr lang="en-US"/>
              <a:t>The creation of the desk PC will be completed by myself, Jake and James.</a:t>
            </a:r>
          </a:p>
          <a:p>
            <a:endParaRPr lang="en-US"/>
          </a:p>
          <a:p>
            <a:r>
              <a:rPr lang="en-US"/>
              <a:t>For a full list of the tools needed to create a desk PC, I found a website that details a lot of the essential tools needed to create a DIY desk PC. Since there are too many different tools to mention, and it'd take up way too much time, you can find the full list of tools here: [1] </a:t>
            </a:r>
            <a:r>
              <a:rPr lang="en-US">
                <a:ea typeface="+mn-lt"/>
                <a:cs typeface="+mn-lt"/>
                <a:hlinkClick r:id="rId3"/>
              </a:rPr>
              <a:t>https://diydeskpc.com/recommended-tools/</a:t>
            </a:r>
          </a:p>
        </p:txBody>
      </p:sp>
      <p:pic>
        <p:nvPicPr>
          <p:cNvPr id="3" name="Picture 4" descr="A picture containing calendar&#10;&#10;Description automatically generated">
            <a:extLst>
              <a:ext uri="{FF2B5EF4-FFF2-40B4-BE49-F238E27FC236}">
                <a16:creationId xmlns:a16="http://schemas.microsoft.com/office/drawing/2014/main" id="{DC3C061B-FBBB-43F3-A62C-F370B918A19C}"/>
              </a:ext>
            </a:extLst>
          </p:cNvPr>
          <p:cNvPicPr>
            <a:picLocks noChangeAspect="1"/>
          </p:cNvPicPr>
          <p:nvPr/>
        </p:nvPicPr>
        <p:blipFill>
          <a:blip r:embed="rId4"/>
          <a:stretch>
            <a:fillRect/>
          </a:stretch>
        </p:blipFill>
        <p:spPr>
          <a:xfrm>
            <a:off x="4421081" y="4988947"/>
            <a:ext cx="3355521" cy="1869621"/>
          </a:xfrm>
          <a:prstGeom prst="rect">
            <a:avLst/>
          </a:prstGeom>
        </p:spPr>
      </p:pic>
    </p:spTree>
    <p:extLst>
      <p:ext uri="{BB962C8B-B14F-4D97-AF65-F5344CB8AC3E}">
        <p14:creationId xmlns:p14="http://schemas.microsoft.com/office/powerpoint/2010/main" val="2461475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Planning and Production – Software</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3115" y="1330569"/>
            <a:ext cx="923778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 software web application will be used by customers to design their own personalized desk, as well as their own personalized PC to fit inside the desk. </a:t>
            </a:r>
          </a:p>
          <a:p>
            <a:endParaRPr lang="en-US"/>
          </a:p>
          <a:p>
            <a:r>
              <a:rPr lang="en-US"/>
              <a:t>The web application will be created on Visual Studio 2019 using both HTML and JavaScript because most of the group is already familiarized with the program and these programming languages. Rhys has already requested to work on the application alongside Sam who will help with the programming.</a:t>
            </a:r>
          </a:p>
          <a:p>
            <a:endParaRPr lang="en-US"/>
          </a:p>
          <a:p>
            <a:r>
              <a:rPr lang="en-US">
                <a:ea typeface="+mn-lt"/>
                <a:cs typeface="+mn-lt"/>
              </a:rPr>
              <a:t>These three links refer to Visual Studio 2019 and the two programming languages.</a:t>
            </a:r>
          </a:p>
          <a:p>
            <a:r>
              <a:rPr lang="en-US"/>
              <a:t>[2] </a:t>
            </a:r>
            <a:r>
              <a:rPr lang="en-US">
                <a:ea typeface="+mn-lt"/>
                <a:cs typeface="+mn-lt"/>
                <a:hlinkClick r:id="rId3"/>
              </a:rPr>
              <a:t>https://visualstudio.microsoft.com/</a:t>
            </a:r>
            <a:endParaRPr lang="en-US">
              <a:ea typeface="+mn-lt"/>
              <a:cs typeface="+mn-lt"/>
            </a:endParaRPr>
          </a:p>
          <a:p>
            <a:r>
              <a:rPr lang="en-US"/>
              <a:t>[3] </a:t>
            </a:r>
            <a:r>
              <a:rPr lang="en-US">
                <a:ea typeface="+mn-lt"/>
                <a:cs typeface="+mn-lt"/>
                <a:hlinkClick r:id="rId4"/>
              </a:rPr>
              <a:t>https://www.programming-books.io/essential/html/</a:t>
            </a:r>
          </a:p>
          <a:p>
            <a:r>
              <a:rPr lang="en-US"/>
              <a:t>[4] </a:t>
            </a:r>
            <a:r>
              <a:rPr lang="en-US">
                <a:ea typeface="+mn-lt"/>
                <a:cs typeface="+mn-lt"/>
                <a:hlinkClick r:id="rId5"/>
              </a:rPr>
              <a:t>https://web-engineering.info/book/WebApp2/</a:t>
            </a:r>
          </a:p>
        </p:txBody>
      </p:sp>
      <p:pic>
        <p:nvPicPr>
          <p:cNvPr id="5" name="Picture 6" descr="Graphical user interface, application, email&#10;&#10;Description automatically generated">
            <a:extLst>
              <a:ext uri="{FF2B5EF4-FFF2-40B4-BE49-F238E27FC236}">
                <a16:creationId xmlns:a16="http://schemas.microsoft.com/office/drawing/2014/main" id="{30E848DA-87AF-4D88-8682-EC5D50E73439}"/>
              </a:ext>
            </a:extLst>
          </p:cNvPr>
          <p:cNvPicPr>
            <a:picLocks noChangeAspect="1"/>
          </p:cNvPicPr>
          <p:nvPr/>
        </p:nvPicPr>
        <p:blipFill>
          <a:blip r:embed="rId6"/>
          <a:stretch>
            <a:fillRect/>
          </a:stretch>
        </p:blipFill>
        <p:spPr>
          <a:xfrm>
            <a:off x="4383476" y="4758987"/>
            <a:ext cx="3432318" cy="2037844"/>
          </a:xfrm>
          <a:prstGeom prst="rect">
            <a:avLst/>
          </a:prstGeom>
        </p:spPr>
      </p:pic>
    </p:spTree>
    <p:extLst>
      <p:ext uri="{BB962C8B-B14F-4D97-AF65-F5344CB8AC3E}">
        <p14:creationId xmlns:p14="http://schemas.microsoft.com/office/powerpoint/2010/main" val="607965309"/>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TotalTime>
  <Words>810</Words>
  <Application>Microsoft Office PowerPoint</Application>
  <PresentationFormat>Widescreen</PresentationFormat>
  <Paragraphs>79</Paragraphs>
  <Slides>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Neue Haas Grotesk Text Pro</vt:lpstr>
      <vt:lpstr>InterweaveVTI</vt:lpstr>
      <vt:lpstr>PC IN DA DESK</vt:lpstr>
      <vt:lpstr>Scott is overseeing the planning and production side  of this project, which means he is responsible for  arranging the procedures needed to make the business plan work. Scott will be documenting the resources needed to create the project idea and will be stating how the idea will be produced.  (Personality Test Result) Tiger strengths  Tigers are natural problem-solvers who like to work quietly and steadily  on a number of things at once. They are flexible and like to try new ways  to get things done.  Tigers like to look at situations and make decisions  without getting upset and always stand up for what they believe in,  even if others don’t agree  </vt:lpstr>
      <vt:lpstr>Planning and Production</vt:lpstr>
      <vt:lpstr>Planning and Production - Introduction</vt:lpstr>
      <vt:lpstr>Planning and Production – Desk PC</vt:lpstr>
      <vt:lpstr>Planning and Production – Software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4</cp:revision>
  <dcterms:created xsi:type="dcterms:W3CDTF">2021-12-07T13:26:00Z</dcterms:created>
  <dcterms:modified xsi:type="dcterms:W3CDTF">2022-05-09T10:51:03Z</dcterms:modified>
</cp:coreProperties>
</file>