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5" r:id="rId10"/>
    <p:sldId id="266"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A01CCF-9FB0-3F45-9705-771FB7CD2C73}" v="23" dt="2026-03-22T17:51:34.4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527"/>
    <p:restoredTop sz="94655"/>
  </p:normalViewPr>
  <p:slideViewPr>
    <p:cSldViewPr snapToGrid="0">
      <p:cViewPr varScale="1">
        <p:scale>
          <a:sx n="96" d="100"/>
          <a:sy n="96" d="100"/>
        </p:scale>
        <p:origin x="200" y="6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man Ellahi (2419309)" userId="efe8463f-ea1f-4426-87e0-4390169040da" providerId="ADAL" clId="{72A01CCF-9FB0-3F45-9705-771FB7CD2C73}"/>
    <pc:docChg chg="custSel addSld delSld modSld">
      <pc:chgData name="Salman Ellahi (2419309)" userId="efe8463f-ea1f-4426-87e0-4390169040da" providerId="ADAL" clId="{72A01CCF-9FB0-3F45-9705-771FB7CD2C73}" dt="2026-03-22T17:51:35.339" v="6023" actId="20577"/>
      <pc:docMkLst>
        <pc:docMk/>
      </pc:docMkLst>
      <pc:sldChg chg="modSp mod">
        <pc:chgData name="Salman Ellahi (2419309)" userId="efe8463f-ea1f-4426-87e0-4390169040da" providerId="ADAL" clId="{72A01CCF-9FB0-3F45-9705-771FB7CD2C73}" dt="2026-03-17T13:23:05.344" v="1747" actId="20577"/>
        <pc:sldMkLst>
          <pc:docMk/>
          <pc:sldMk cId="987059219" sldId="257"/>
        </pc:sldMkLst>
        <pc:spChg chg="mod">
          <ac:chgData name="Salman Ellahi (2419309)" userId="efe8463f-ea1f-4426-87e0-4390169040da" providerId="ADAL" clId="{72A01CCF-9FB0-3F45-9705-771FB7CD2C73}" dt="2026-03-17T13:23:05.344" v="1747" actId="20577"/>
          <ac:spMkLst>
            <pc:docMk/>
            <pc:sldMk cId="987059219" sldId="257"/>
            <ac:spMk id="3" creationId="{C73B5DBE-A8F5-5113-EF2C-FF842073B916}"/>
          </ac:spMkLst>
        </pc:spChg>
      </pc:sldChg>
      <pc:sldChg chg="addSp modSp mod setBg modAnim">
        <pc:chgData name="Salman Ellahi (2419309)" userId="efe8463f-ea1f-4426-87e0-4390169040da" providerId="ADAL" clId="{72A01CCF-9FB0-3F45-9705-771FB7CD2C73}" dt="2026-03-17T14:05:22.188" v="3166" actId="1036"/>
        <pc:sldMkLst>
          <pc:docMk/>
          <pc:sldMk cId="3647826778" sldId="258"/>
        </pc:sldMkLst>
        <pc:spChg chg="mod">
          <ac:chgData name="Salman Ellahi (2419309)" userId="efe8463f-ea1f-4426-87e0-4390169040da" providerId="ADAL" clId="{72A01CCF-9FB0-3F45-9705-771FB7CD2C73}" dt="2026-03-14T11:54:40.528" v="140" actId="26606"/>
          <ac:spMkLst>
            <pc:docMk/>
            <pc:sldMk cId="3647826778" sldId="258"/>
            <ac:spMk id="2" creationId="{9ED283F4-C132-B78B-B2B9-7BBF58F8FE05}"/>
          </ac:spMkLst>
        </pc:spChg>
        <pc:spChg chg="mod">
          <ac:chgData name="Salman Ellahi (2419309)" userId="efe8463f-ea1f-4426-87e0-4390169040da" providerId="ADAL" clId="{72A01CCF-9FB0-3F45-9705-771FB7CD2C73}" dt="2026-03-14T12:00:31.526" v="321" actId="115"/>
          <ac:spMkLst>
            <pc:docMk/>
            <pc:sldMk cId="3647826778" sldId="258"/>
            <ac:spMk id="3" creationId="{5DD3340C-4170-CFB3-B5F4-DF629C1998C9}"/>
          </ac:spMkLst>
        </pc:spChg>
        <pc:spChg chg="add">
          <ac:chgData name="Salman Ellahi (2419309)" userId="efe8463f-ea1f-4426-87e0-4390169040da" providerId="ADAL" clId="{72A01CCF-9FB0-3F45-9705-771FB7CD2C73}" dt="2026-03-14T11:54:40.528" v="140" actId="26606"/>
          <ac:spMkLst>
            <pc:docMk/>
            <pc:sldMk cId="3647826778" sldId="258"/>
            <ac:spMk id="9" creationId="{C0763A76-9F1C-4FC5-82B7-DD475DA461B2}"/>
          </ac:spMkLst>
        </pc:spChg>
        <pc:spChg chg="add">
          <ac:chgData name="Salman Ellahi (2419309)" userId="efe8463f-ea1f-4426-87e0-4390169040da" providerId="ADAL" clId="{72A01CCF-9FB0-3F45-9705-771FB7CD2C73}" dt="2026-03-14T11:54:40.528" v="140" actId="26606"/>
          <ac:spMkLst>
            <pc:docMk/>
            <pc:sldMk cId="3647826778" sldId="258"/>
            <ac:spMk id="11" creationId="{E81BF4F6-F2CF-4984-9D14-D6966D92F99F}"/>
          </ac:spMkLst>
        </pc:spChg>
        <pc:picChg chg="add mod">
          <ac:chgData name="Salman Ellahi (2419309)" userId="efe8463f-ea1f-4426-87e0-4390169040da" providerId="ADAL" clId="{72A01CCF-9FB0-3F45-9705-771FB7CD2C73}" dt="2026-03-17T14:05:22.188" v="3166" actId="1036"/>
          <ac:picMkLst>
            <pc:docMk/>
            <pc:sldMk cId="3647826778" sldId="258"/>
            <ac:picMk id="4" creationId="{C3088C15-2AF1-4A03-84C6-C264B1628B1F}"/>
          </ac:picMkLst>
        </pc:picChg>
        <pc:picChg chg="add mod">
          <ac:chgData name="Salman Ellahi (2419309)" userId="efe8463f-ea1f-4426-87e0-4390169040da" providerId="ADAL" clId="{72A01CCF-9FB0-3F45-9705-771FB7CD2C73}" dt="2026-03-14T12:05:12.718" v="391" actId="14100"/>
          <ac:picMkLst>
            <pc:docMk/>
            <pc:sldMk cId="3647826778" sldId="258"/>
            <ac:picMk id="5" creationId="{5D6ED347-5773-7ECC-037E-243F897318B8}"/>
          </ac:picMkLst>
        </pc:picChg>
      </pc:sldChg>
      <pc:sldChg chg="addSp modSp new mod modAnim">
        <pc:chgData name="Salman Ellahi (2419309)" userId="efe8463f-ea1f-4426-87e0-4390169040da" providerId="ADAL" clId="{72A01CCF-9FB0-3F45-9705-771FB7CD2C73}" dt="2026-03-17T13:23:20.032" v="1749" actId="20577"/>
        <pc:sldMkLst>
          <pc:docMk/>
          <pc:sldMk cId="4261304780" sldId="259"/>
        </pc:sldMkLst>
        <pc:spChg chg="mod">
          <ac:chgData name="Salman Ellahi (2419309)" userId="efe8463f-ea1f-4426-87e0-4390169040da" providerId="ADAL" clId="{72A01CCF-9FB0-3F45-9705-771FB7CD2C73}" dt="2026-03-14T12:05:44.583" v="408" actId="20577"/>
          <ac:spMkLst>
            <pc:docMk/>
            <pc:sldMk cId="4261304780" sldId="259"/>
            <ac:spMk id="2" creationId="{7071D733-96F5-8D7A-E4D8-BC07052B34AE}"/>
          </ac:spMkLst>
        </pc:spChg>
        <pc:spChg chg="mod">
          <ac:chgData name="Salman Ellahi (2419309)" userId="efe8463f-ea1f-4426-87e0-4390169040da" providerId="ADAL" clId="{72A01CCF-9FB0-3F45-9705-771FB7CD2C73}" dt="2026-03-17T13:23:20.032" v="1749" actId="20577"/>
          <ac:spMkLst>
            <pc:docMk/>
            <pc:sldMk cId="4261304780" sldId="259"/>
            <ac:spMk id="3" creationId="{66569713-817E-32E9-C4F1-BAC9E23CCC80}"/>
          </ac:spMkLst>
        </pc:spChg>
        <pc:picChg chg="add mod">
          <ac:chgData name="Salman Ellahi (2419309)" userId="efe8463f-ea1f-4426-87e0-4390169040da" providerId="ADAL" clId="{72A01CCF-9FB0-3F45-9705-771FB7CD2C73}" dt="2026-03-14T13:23:33.535" v="1730" actId="1076"/>
          <ac:picMkLst>
            <pc:docMk/>
            <pc:sldMk cId="4261304780" sldId="259"/>
            <ac:picMk id="4" creationId="{99A42AA3-D04E-2F77-1FCE-BF5ED5D4609C}"/>
          </ac:picMkLst>
        </pc:picChg>
      </pc:sldChg>
      <pc:sldChg chg="addSp modSp new mod modAnim">
        <pc:chgData name="Salman Ellahi (2419309)" userId="efe8463f-ea1f-4426-87e0-4390169040da" providerId="ADAL" clId="{72A01CCF-9FB0-3F45-9705-771FB7CD2C73}" dt="2026-03-17T14:07:19.803" v="3168" actId="1076"/>
        <pc:sldMkLst>
          <pc:docMk/>
          <pc:sldMk cId="2041329046" sldId="260"/>
        </pc:sldMkLst>
        <pc:spChg chg="mod">
          <ac:chgData name="Salman Ellahi (2419309)" userId="efe8463f-ea1f-4426-87e0-4390169040da" providerId="ADAL" clId="{72A01CCF-9FB0-3F45-9705-771FB7CD2C73}" dt="2026-03-17T13:24:00.107" v="1773" actId="1076"/>
          <ac:spMkLst>
            <pc:docMk/>
            <pc:sldMk cId="2041329046" sldId="260"/>
            <ac:spMk id="2" creationId="{2847A428-54B0-DBFB-01A7-F365714AD717}"/>
          </ac:spMkLst>
        </pc:spChg>
        <pc:spChg chg="mod">
          <ac:chgData name="Salman Ellahi (2419309)" userId="efe8463f-ea1f-4426-87e0-4390169040da" providerId="ADAL" clId="{72A01CCF-9FB0-3F45-9705-771FB7CD2C73}" dt="2026-03-17T14:04:28.708" v="3164" actId="20577"/>
          <ac:spMkLst>
            <pc:docMk/>
            <pc:sldMk cId="2041329046" sldId="260"/>
            <ac:spMk id="3" creationId="{5057EE19-B983-D09B-98DD-898F62665A1D}"/>
          </ac:spMkLst>
        </pc:spChg>
        <pc:picChg chg="add mod">
          <ac:chgData name="Salman Ellahi (2419309)" userId="efe8463f-ea1f-4426-87e0-4390169040da" providerId="ADAL" clId="{72A01CCF-9FB0-3F45-9705-771FB7CD2C73}" dt="2026-03-17T14:07:19.803" v="3168" actId="1076"/>
          <ac:picMkLst>
            <pc:docMk/>
            <pc:sldMk cId="2041329046" sldId="260"/>
            <ac:picMk id="4" creationId="{5A0FF44B-C737-4910-EA8C-C83857C36590}"/>
          </ac:picMkLst>
        </pc:picChg>
      </pc:sldChg>
      <pc:sldChg chg="addSp delSp modSp new mod delAnim modAnim">
        <pc:chgData name="Salman Ellahi (2419309)" userId="efe8463f-ea1f-4426-87e0-4390169040da" providerId="ADAL" clId="{72A01CCF-9FB0-3F45-9705-771FB7CD2C73}" dt="2026-03-22T17:15:26.620" v="5731" actId="1035"/>
        <pc:sldMkLst>
          <pc:docMk/>
          <pc:sldMk cId="1634543834" sldId="261"/>
        </pc:sldMkLst>
        <pc:spChg chg="mod">
          <ac:chgData name="Salman Ellahi (2419309)" userId="efe8463f-ea1f-4426-87e0-4390169040da" providerId="ADAL" clId="{72A01CCF-9FB0-3F45-9705-771FB7CD2C73}" dt="2026-03-17T14:08:46.776" v="3191" actId="20577"/>
          <ac:spMkLst>
            <pc:docMk/>
            <pc:sldMk cId="1634543834" sldId="261"/>
            <ac:spMk id="2" creationId="{77337A57-46A2-C829-F599-77C43342B299}"/>
          </ac:spMkLst>
        </pc:spChg>
        <pc:spChg chg="mod">
          <ac:chgData name="Salman Ellahi (2419309)" userId="efe8463f-ea1f-4426-87e0-4390169040da" providerId="ADAL" clId="{72A01CCF-9FB0-3F45-9705-771FB7CD2C73}" dt="2026-03-19T22:04:44.455" v="4896" actId="20577"/>
          <ac:spMkLst>
            <pc:docMk/>
            <pc:sldMk cId="1634543834" sldId="261"/>
            <ac:spMk id="3" creationId="{8BF7A0CD-63B8-086E-ED02-288BA73F80CD}"/>
          </ac:spMkLst>
        </pc:spChg>
        <pc:picChg chg="add del mod">
          <ac:chgData name="Salman Ellahi (2419309)" userId="efe8463f-ea1f-4426-87e0-4390169040da" providerId="ADAL" clId="{72A01CCF-9FB0-3F45-9705-771FB7CD2C73}" dt="2026-03-17T14:35:38.899" v="4057" actId="478"/>
          <ac:picMkLst>
            <pc:docMk/>
            <pc:sldMk cId="1634543834" sldId="261"/>
            <ac:picMk id="4" creationId="{73D45500-1FD6-FF73-91A4-C92E49E44095}"/>
          </ac:picMkLst>
        </pc:picChg>
        <pc:picChg chg="add mod">
          <ac:chgData name="Salman Ellahi (2419309)" userId="efe8463f-ea1f-4426-87e0-4390169040da" providerId="ADAL" clId="{72A01CCF-9FB0-3F45-9705-771FB7CD2C73}" dt="2026-03-22T17:15:26.620" v="5731" actId="1035"/>
          <ac:picMkLst>
            <pc:docMk/>
            <pc:sldMk cId="1634543834" sldId="261"/>
            <ac:picMk id="5" creationId="{8099ED27-4198-3CCD-CCB4-782AE95A6086}"/>
          </ac:picMkLst>
        </pc:picChg>
      </pc:sldChg>
      <pc:sldChg chg="addSp modSp new mod modAnim">
        <pc:chgData name="Salman Ellahi (2419309)" userId="efe8463f-ea1f-4426-87e0-4390169040da" providerId="ADAL" clId="{72A01CCF-9FB0-3F45-9705-771FB7CD2C73}" dt="2026-03-22T17:20:28.228" v="5737" actId="1076"/>
        <pc:sldMkLst>
          <pc:docMk/>
          <pc:sldMk cId="3473550440" sldId="262"/>
        </pc:sldMkLst>
        <pc:spChg chg="mod">
          <ac:chgData name="Salman Ellahi (2419309)" userId="efe8463f-ea1f-4426-87e0-4390169040da" providerId="ADAL" clId="{72A01CCF-9FB0-3F45-9705-771FB7CD2C73}" dt="2026-03-19T21:52:10.010" v="4097" actId="1076"/>
          <ac:spMkLst>
            <pc:docMk/>
            <pc:sldMk cId="3473550440" sldId="262"/>
            <ac:spMk id="2" creationId="{AFD043D1-000A-C000-7AC8-06EC345271AC}"/>
          </ac:spMkLst>
        </pc:spChg>
        <pc:spChg chg="mod">
          <ac:chgData name="Salman Ellahi (2419309)" userId="efe8463f-ea1f-4426-87e0-4390169040da" providerId="ADAL" clId="{72A01CCF-9FB0-3F45-9705-771FB7CD2C73}" dt="2026-03-19T22:02:17.577" v="4863" actId="20577"/>
          <ac:spMkLst>
            <pc:docMk/>
            <pc:sldMk cId="3473550440" sldId="262"/>
            <ac:spMk id="3" creationId="{F085F4C7-CB7A-DB25-95A3-FADEBAEA0DE0}"/>
          </ac:spMkLst>
        </pc:spChg>
        <pc:picChg chg="add mod">
          <ac:chgData name="Salman Ellahi (2419309)" userId="efe8463f-ea1f-4426-87e0-4390169040da" providerId="ADAL" clId="{72A01CCF-9FB0-3F45-9705-771FB7CD2C73}" dt="2026-03-22T17:20:24.754" v="5736" actId="1076"/>
          <ac:picMkLst>
            <pc:docMk/>
            <pc:sldMk cId="3473550440" sldId="262"/>
            <ac:picMk id="4" creationId="{93BA3891-8113-666C-ED64-7A792A277293}"/>
          </ac:picMkLst>
        </pc:picChg>
        <pc:picChg chg="add mod">
          <ac:chgData name="Salman Ellahi (2419309)" userId="efe8463f-ea1f-4426-87e0-4390169040da" providerId="ADAL" clId="{72A01CCF-9FB0-3F45-9705-771FB7CD2C73}" dt="2026-03-22T17:20:28.228" v="5737" actId="1076"/>
          <ac:picMkLst>
            <pc:docMk/>
            <pc:sldMk cId="3473550440" sldId="262"/>
            <ac:picMk id="5" creationId="{11E83754-ABB2-26F7-B751-4104272DAD17}"/>
          </ac:picMkLst>
        </pc:picChg>
      </pc:sldChg>
      <pc:sldChg chg="addSp modSp new mod modAnim">
        <pc:chgData name="Salman Ellahi (2419309)" userId="efe8463f-ea1f-4426-87e0-4390169040da" providerId="ADAL" clId="{72A01CCF-9FB0-3F45-9705-771FB7CD2C73}" dt="2026-03-22T17:15:01.349" v="5730" actId="1076"/>
        <pc:sldMkLst>
          <pc:docMk/>
          <pc:sldMk cId="1698830755" sldId="263"/>
        </pc:sldMkLst>
        <pc:spChg chg="mod">
          <ac:chgData name="Salman Ellahi (2419309)" userId="efe8463f-ea1f-4426-87e0-4390169040da" providerId="ADAL" clId="{72A01CCF-9FB0-3F45-9705-771FB7CD2C73}" dt="2026-03-21T16:48:36.825" v="4944" actId="5793"/>
          <ac:spMkLst>
            <pc:docMk/>
            <pc:sldMk cId="1698830755" sldId="263"/>
            <ac:spMk id="2" creationId="{3A0B15FD-49E3-F41A-DE9E-F836ADFB6F78}"/>
          </ac:spMkLst>
        </pc:spChg>
        <pc:spChg chg="mod">
          <ac:chgData name="Salman Ellahi (2419309)" userId="efe8463f-ea1f-4426-87e0-4390169040da" providerId="ADAL" clId="{72A01CCF-9FB0-3F45-9705-771FB7CD2C73}" dt="2026-03-21T17:02:14.524" v="5436" actId="20577"/>
          <ac:spMkLst>
            <pc:docMk/>
            <pc:sldMk cId="1698830755" sldId="263"/>
            <ac:spMk id="3" creationId="{857A84B7-8A31-FFC1-34A3-8C266965C2E2}"/>
          </ac:spMkLst>
        </pc:spChg>
        <pc:picChg chg="add mod">
          <ac:chgData name="Salman Ellahi (2419309)" userId="efe8463f-ea1f-4426-87e0-4390169040da" providerId="ADAL" clId="{72A01CCF-9FB0-3F45-9705-771FB7CD2C73}" dt="2026-03-22T17:15:01.349" v="5730" actId="1076"/>
          <ac:picMkLst>
            <pc:docMk/>
            <pc:sldMk cId="1698830755" sldId="263"/>
            <ac:picMk id="4" creationId="{30A81502-BC41-9FFE-F833-DD37088425B1}"/>
          </ac:picMkLst>
        </pc:picChg>
      </pc:sldChg>
      <pc:sldChg chg="modSp new del mod">
        <pc:chgData name="Salman Ellahi (2419309)" userId="efe8463f-ea1f-4426-87e0-4390169040da" providerId="ADAL" clId="{72A01CCF-9FB0-3F45-9705-771FB7CD2C73}" dt="2026-03-22T17:22:33.758" v="5738" actId="2696"/>
        <pc:sldMkLst>
          <pc:docMk/>
          <pc:sldMk cId="3511921925" sldId="264"/>
        </pc:sldMkLst>
        <pc:spChg chg="mod">
          <ac:chgData name="Salman Ellahi (2419309)" userId="efe8463f-ea1f-4426-87e0-4390169040da" providerId="ADAL" clId="{72A01CCF-9FB0-3F45-9705-771FB7CD2C73}" dt="2026-03-21T17:03:33.845" v="5492" actId="20577"/>
          <ac:spMkLst>
            <pc:docMk/>
            <pc:sldMk cId="3511921925" sldId="264"/>
            <ac:spMk id="2" creationId="{8A64F23F-8330-718D-F84F-1C9F03AEBC0C}"/>
          </ac:spMkLst>
        </pc:spChg>
        <pc:spChg chg="mod">
          <ac:chgData name="Salman Ellahi (2419309)" userId="efe8463f-ea1f-4426-87e0-4390169040da" providerId="ADAL" clId="{72A01CCF-9FB0-3F45-9705-771FB7CD2C73}" dt="2026-03-21T17:05:18.770" v="5727" actId="20577"/>
          <ac:spMkLst>
            <pc:docMk/>
            <pc:sldMk cId="3511921925" sldId="264"/>
            <ac:spMk id="3" creationId="{414EF228-D5DE-B60C-495F-093B5E4F8ACE}"/>
          </ac:spMkLst>
        </pc:spChg>
      </pc:sldChg>
      <pc:sldChg chg="addSp modSp new mod modAnim">
        <pc:chgData name="Salman Ellahi (2419309)" userId="efe8463f-ea1f-4426-87e0-4390169040da" providerId="ADAL" clId="{72A01CCF-9FB0-3F45-9705-771FB7CD2C73}" dt="2026-03-22T17:51:01.205" v="6019" actId="20577"/>
        <pc:sldMkLst>
          <pc:docMk/>
          <pc:sldMk cId="2544569086" sldId="265"/>
        </pc:sldMkLst>
        <pc:spChg chg="mod">
          <ac:chgData name="Salman Ellahi (2419309)" userId="efe8463f-ea1f-4426-87e0-4390169040da" providerId="ADAL" clId="{72A01CCF-9FB0-3F45-9705-771FB7CD2C73}" dt="2026-03-21T17:03:44.574" v="5519" actId="5793"/>
          <ac:spMkLst>
            <pc:docMk/>
            <pc:sldMk cId="2544569086" sldId="265"/>
            <ac:spMk id="2" creationId="{34CE403C-AB3D-4176-34CC-0AD5BB7B9DC1}"/>
          </ac:spMkLst>
        </pc:spChg>
        <pc:spChg chg="mod">
          <ac:chgData name="Salman Ellahi (2419309)" userId="efe8463f-ea1f-4426-87e0-4390169040da" providerId="ADAL" clId="{72A01CCF-9FB0-3F45-9705-771FB7CD2C73}" dt="2026-03-22T17:51:01.205" v="6019" actId="20577"/>
          <ac:spMkLst>
            <pc:docMk/>
            <pc:sldMk cId="2544569086" sldId="265"/>
            <ac:spMk id="3" creationId="{9239817C-BD93-548D-5134-F55A446FC683}"/>
          </ac:spMkLst>
        </pc:spChg>
        <pc:picChg chg="add mod">
          <ac:chgData name="Salman Ellahi (2419309)" userId="efe8463f-ea1f-4426-87e0-4390169040da" providerId="ADAL" clId="{72A01CCF-9FB0-3F45-9705-771FB7CD2C73}" dt="2026-03-22T17:47:09.689" v="6008" actId="1076"/>
          <ac:picMkLst>
            <pc:docMk/>
            <pc:sldMk cId="2544569086" sldId="265"/>
            <ac:picMk id="4" creationId="{9AE83B15-066F-A030-4A86-46258DD805E2}"/>
          </ac:picMkLst>
        </pc:picChg>
        <pc:picChg chg="add mod">
          <ac:chgData name="Salman Ellahi (2419309)" userId="efe8463f-ea1f-4426-87e0-4390169040da" providerId="ADAL" clId="{72A01CCF-9FB0-3F45-9705-771FB7CD2C73}" dt="2026-03-22T17:47:14.914" v="6009" actId="1076"/>
          <ac:picMkLst>
            <pc:docMk/>
            <pc:sldMk cId="2544569086" sldId="265"/>
            <ac:picMk id="5" creationId="{15F6A029-886C-54D2-16D6-A370848415B6}"/>
          </ac:picMkLst>
        </pc:picChg>
        <pc:picChg chg="add mod">
          <ac:chgData name="Salman Ellahi (2419309)" userId="efe8463f-ea1f-4426-87e0-4390169040da" providerId="ADAL" clId="{72A01CCF-9FB0-3F45-9705-771FB7CD2C73}" dt="2026-03-22T17:46:04.611" v="6004" actId="1076"/>
          <ac:picMkLst>
            <pc:docMk/>
            <pc:sldMk cId="2544569086" sldId="265"/>
            <ac:picMk id="6" creationId="{A5DD9A35-BD4E-843D-2DDE-8F2CD8DBAF7B}"/>
          </ac:picMkLst>
        </pc:picChg>
      </pc:sldChg>
      <pc:sldChg chg="modSp new mod">
        <pc:chgData name="Salman Ellahi (2419309)" userId="efe8463f-ea1f-4426-87e0-4390169040da" providerId="ADAL" clId="{72A01CCF-9FB0-3F45-9705-771FB7CD2C73}" dt="2026-03-22T17:51:35.339" v="6023" actId="20577"/>
        <pc:sldMkLst>
          <pc:docMk/>
          <pc:sldMk cId="2637741066" sldId="266"/>
        </pc:sldMkLst>
        <pc:spChg chg="mod">
          <ac:chgData name="Salman Ellahi (2419309)" userId="efe8463f-ea1f-4426-87e0-4390169040da" providerId="ADAL" clId="{72A01CCF-9FB0-3F45-9705-771FB7CD2C73}" dt="2026-03-14T12:01:08.853" v="342" actId="1076"/>
          <ac:spMkLst>
            <pc:docMk/>
            <pc:sldMk cId="2637741066" sldId="266"/>
            <ac:spMk id="2" creationId="{C3487B1A-B7F1-41AA-4306-E7062F5EE278}"/>
          </ac:spMkLst>
        </pc:spChg>
        <pc:spChg chg="mod">
          <ac:chgData name="Salman Ellahi (2419309)" userId="efe8463f-ea1f-4426-87e0-4390169040da" providerId="ADAL" clId="{72A01CCF-9FB0-3F45-9705-771FB7CD2C73}" dt="2026-03-22T17:51:35.339" v="6023" actId="20577"/>
          <ac:spMkLst>
            <pc:docMk/>
            <pc:sldMk cId="2637741066" sldId="266"/>
            <ac:spMk id="3" creationId="{EC974652-5ED0-668D-7E5A-3FE144A472E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13/03/2026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microsoft.com/office/2007/relationships/media" Target="../media/media6.m4a"/><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slideLayout" Target="../slideLayouts/slideLayout2.xml"/><Relationship Id="rId4" Type="http://schemas.openxmlformats.org/officeDocument/2006/relationships/audio" Target="../media/media6.m4a"/></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9.m4a"/><Relationship Id="rId7"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audio" Target="../media/media10.m4a"/><Relationship Id="rId5" Type="http://schemas.microsoft.com/office/2007/relationships/media" Target="../media/media10.m4a"/><Relationship Id="rId4" Type="http://schemas.openxmlformats.org/officeDocument/2006/relationships/audio" Target="../media/media9.m4a"/></Relationships>
</file>

<file path=ppt/slides/_rels/slide10.xml.rels><?xml version="1.0" encoding="UTF-8" standalone="yes"?>
<Relationships xmlns="http://schemas.openxmlformats.org/package/2006/relationships"><Relationship Id="rId8" Type="http://schemas.openxmlformats.org/officeDocument/2006/relationships/hyperlink" Target="https://www.nbt.nhs.uk/our-services/a-z-services/cancer-care/cancer-prehabilitation-rehabilitation" TargetMode="External"/><Relationship Id="rId3" Type="http://schemas.openxmlformats.org/officeDocument/2006/relationships/hyperlink" Target="https://www.cancerresearchuk.org/about-cancer/what-is-cancer/body-systems-and-cancer/cancer-the-blood-and-circulation" TargetMode="External"/><Relationship Id="rId7" Type="http://schemas.openxmlformats.org/officeDocument/2006/relationships/hyperlink" Target="https://www.cancerresearchuk.org/about-cancer/causes-of-cancer/alcohol-and-cancer" TargetMode="External"/><Relationship Id="rId2" Type="http://schemas.openxmlformats.org/officeDocument/2006/relationships/hyperlink" Target="https://www.cancer.gov/about-cancer/understanding/what-is-cancer" TargetMode="External"/><Relationship Id="rId1" Type="http://schemas.openxmlformats.org/officeDocument/2006/relationships/slideLayout" Target="../slideLayouts/slideLayout2.xml"/><Relationship Id="rId6" Type="http://schemas.openxmlformats.org/officeDocument/2006/relationships/hyperlink" Target="https://www.cancerresearchuk.org/about-cancer/causes-of-cancer/diet-and-cancer" TargetMode="External"/><Relationship Id="rId5" Type="http://schemas.openxmlformats.org/officeDocument/2006/relationships/hyperlink" Target="https://link.springer.com/chapter/10.1007/978-3-031-31852-8_11" TargetMode="External"/><Relationship Id="rId4" Type="http://schemas.openxmlformats.org/officeDocument/2006/relationships/hyperlink" Target="https://www.cancerresearchuk.org/about-cancer/what-is-cancer/how-cancer-start-grow-spread/how-cancer-can-sprea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7876" y="1432418"/>
            <a:ext cx="9144000" cy="2387600"/>
          </a:xfrm>
        </p:spPr>
        <p:txBody>
          <a:bodyPr/>
          <a:lstStyle/>
          <a:p>
            <a:r>
              <a:rPr lang="en-GB"/>
              <a:t>Cancer </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C4709-59F7-1AC1-3263-FDB192672252}"/>
              </a:ext>
            </a:extLst>
          </p:cNvPr>
          <p:cNvSpPr>
            <a:spLocks noGrp="1"/>
          </p:cNvSpPr>
          <p:nvPr>
            <p:ph type="title"/>
          </p:nvPr>
        </p:nvSpPr>
        <p:spPr>
          <a:xfrm>
            <a:off x="838200" y="365125"/>
            <a:ext cx="3053256" cy="1062805"/>
          </a:xfrm>
        </p:spPr>
        <p:txBody>
          <a:bodyPr/>
          <a:lstStyle/>
          <a:p>
            <a:r>
              <a:rPr lang="en-GB"/>
              <a:t>context</a:t>
            </a:r>
          </a:p>
        </p:txBody>
      </p:sp>
      <p:sp>
        <p:nvSpPr>
          <p:cNvPr id="3" name="Content Placeholder 2">
            <a:extLst>
              <a:ext uri="{FF2B5EF4-FFF2-40B4-BE49-F238E27FC236}">
                <a16:creationId xmlns:a16="http://schemas.microsoft.com/office/drawing/2014/main" id="{C73B5DBE-A8F5-5113-EF2C-FF842073B916}"/>
              </a:ext>
            </a:extLst>
          </p:cNvPr>
          <p:cNvSpPr>
            <a:spLocks noGrp="1"/>
          </p:cNvSpPr>
          <p:nvPr>
            <p:ph idx="1"/>
          </p:nvPr>
        </p:nvSpPr>
        <p:spPr>
          <a:xfrm>
            <a:off x="586408" y="1825625"/>
            <a:ext cx="10515600" cy="4351338"/>
          </a:xfrm>
        </p:spPr>
        <p:txBody>
          <a:bodyPr vert="horz" lIns="91440" tIns="45720" rIns="91440" bIns="45720" rtlCol="0" anchor="t">
            <a:normAutofit fontScale="92500" lnSpcReduction="10000"/>
          </a:bodyPr>
          <a:lstStyle/>
          <a:p>
            <a:pPr marL="0" indent="0">
              <a:buNone/>
            </a:pPr>
            <a:r>
              <a:rPr lang="en-GB" dirty="0"/>
              <a:t>1, Introducing the disease, </a:t>
            </a:r>
          </a:p>
          <a:p>
            <a:pPr marL="0" indent="0">
              <a:buNone/>
            </a:pPr>
            <a:r>
              <a:rPr lang="en-GB" dirty="0"/>
              <a:t>Explaining how cancer works, </a:t>
            </a:r>
          </a:p>
          <a:p>
            <a:pPr marL="0" indent="0">
              <a:buNone/>
            </a:pPr>
            <a:r>
              <a:rPr lang="en-GB" dirty="0"/>
              <a:t>Explain how it effects the body system.</a:t>
            </a:r>
          </a:p>
          <a:p>
            <a:pPr marL="0" indent="0">
              <a:buNone/>
            </a:pPr>
            <a:r>
              <a:rPr lang="en-GB" dirty="0"/>
              <a:t>2,  Explain the anatomy.</a:t>
            </a:r>
          </a:p>
          <a:p>
            <a:pPr marL="0" indent="0">
              <a:buNone/>
            </a:pPr>
            <a:r>
              <a:rPr lang="en-GB" dirty="0"/>
              <a:t>3,  Explain the physiology.</a:t>
            </a:r>
          </a:p>
          <a:p>
            <a:pPr marL="0" indent="0">
              <a:buNone/>
            </a:pPr>
            <a:r>
              <a:rPr lang="en-GB" dirty="0"/>
              <a:t>4, explain the person cared centred – main risk of their health lifestyle/ to also consider the risk factors for this disease.</a:t>
            </a:r>
          </a:p>
          <a:p>
            <a:pPr marL="0" indent="0">
              <a:buNone/>
            </a:pPr>
            <a:r>
              <a:rPr lang="en-GB" dirty="0"/>
              <a:t>5, provide a care plan on evidence-based recommendations such as [care planning, communications, and ethical considerations]</a:t>
            </a:r>
          </a:p>
          <a:p>
            <a:pPr marL="0" indent="0">
              <a:buNone/>
            </a:pPr>
            <a:r>
              <a:rPr lang="en-GB" dirty="0"/>
              <a:t> </a:t>
            </a:r>
          </a:p>
        </p:txBody>
      </p:sp>
    </p:spTree>
    <p:extLst>
      <p:ext uri="{BB962C8B-B14F-4D97-AF65-F5344CB8AC3E}">
        <p14:creationId xmlns:p14="http://schemas.microsoft.com/office/powerpoint/2010/main" val="987059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D283F4-C132-B78B-B2B9-7BBF58F8FE05}"/>
              </a:ext>
            </a:extLst>
          </p:cNvPr>
          <p:cNvSpPr>
            <a:spLocks noGrp="1"/>
          </p:cNvSpPr>
          <p:nvPr>
            <p:ph type="title"/>
          </p:nvPr>
        </p:nvSpPr>
        <p:spPr>
          <a:xfrm>
            <a:off x="761803" y="350196"/>
            <a:ext cx="4646904" cy="1624520"/>
          </a:xfrm>
        </p:spPr>
        <p:txBody>
          <a:bodyPr anchor="ctr">
            <a:normAutofit/>
          </a:bodyPr>
          <a:lstStyle/>
          <a:p>
            <a:r>
              <a:rPr lang="en-US" sz="4000"/>
              <a:t>Cancer introduction </a:t>
            </a:r>
          </a:p>
        </p:txBody>
      </p:sp>
      <p:sp>
        <p:nvSpPr>
          <p:cNvPr id="3" name="Content Placeholder 2">
            <a:extLst>
              <a:ext uri="{FF2B5EF4-FFF2-40B4-BE49-F238E27FC236}">
                <a16:creationId xmlns:a16="http://schemas.microsoft.com/office/drawing/2014/main" id="{5DD3340C-4170-CFB3-B5F4-DF629C1998C9}"/>
              </a:ext>
            </a:extLst>
          </p:cNvPr>
          <p:cNvSpPr>
            <a:spLocks noGrp="1"/>
          </p:cNvSpPr>
          <p:nvPr>
            <p:ph idx="1"/>
          </p:nvPr>
        </p:nvSpPr>
        <p:spPr>
          <a:xfrm>
            <a:off x="761802" y="2743200"/>
            <a:ext cx="4646905" cy="3613149"/>
          </a:xfrm>
        </p:spPr>
        <p:txBody>
          <a:bodyPr anchor="ctr">
            <a:normAutofit lnSpcReduction="10000"/>
          </a:bodyPr>
          <a:lstStyle/>
          <a:p>
            <a:r>
              <a:rPr lang="en-US" sz="2000" dirty="0"/>
              <a:t>Cancer is a complex genetic cell, which is characterized of un-controlled of abnormal cells. Cancer can develop it disease through a multi step process and eventually manages to float around the body normal regulatory system.</a:t>
            </a:r>
          </a:p>
          <a:p>
            <a:endParaRPr lang="en-US" sz="2000" dirty="0"/>
          </a:p>
          <a:p>
            <a:r>
              <a:rPr lang="en-GB" sz="1800" b="1" i="1" u="sng" dirty="0">
                <a:solidFill>
                  <a:srgbClr val="1B1B1B"/>
                </a:solidFill>
                <a:effectLst/>
                <a:latin typeface="Arial" panose="020B0604020202020204" pitchFamily="34" charset="0"/>
                <a:cs typeface="Arial" panose="020B0604020202020204" pitchFamily="34" charset="0"/>
              </a:rPr>
              <a:t>Cancer is a disease in which some of the body’s cells grow uncontrollably and spread to other parts of the body</a:t>
            </a:r>
            <a:r>
              <a:rPr lang="en-GB" sz="1400" b="0" i="0" dirty="0">
                <a:solidFill>
                  <a:srgbClr val="1B1B1B"/>
                </a:solidFill>
                <a:effectLst/>
                <a:latin typeface="Open Sans" panose="020B0606030504020204" pitchFamily="34" charset="0"/>
              </a:rPr>
              <a:t>. </a:t>
            </a:r>
            <a:r>
              <a:rPr lang="en-US" sz="1800" b="1" i="1" u="sng" dirty="0">
                <a:solidFill>
                  <a:srgbClr val="1B1B1B"/>
                </a:solidFill>
                <a:effectLst/>
                <a:latin typeface="Open Sans" panose="020B0606030504020204" pitchFamily="34" charset="0"/>
              </a:rPr>
              <a:t>[National cancer </a:t>
            </a:r>
            <a:r>
              <a:rPr lang="en-US" sz="1800" b="1" i="1" u="sng" dirty="0" err="1">
                <a:solidFill>
                  <a:srgbClr val="1B1B1B"/>
                </a:solidFill>
                <a:effectLst/>
                <a:latin typeface="Open Sans" panose="020B0606030504020204" pitchFamily="34" charset="0"/>
              </a:rPr>
              <a:t>innsuitute</a:t>
            </a:r>
            <a:r>
              <a:rPr lang="en-US" sz="1800" b="1" i="1" u="sng" dirty="0">
                <a:solidFill>
                  <a:srgbClr val="1B1B1B"/>
                </a:solidFill>
                <a:latin typeface="Open Sans" panose="020B0606030504020204" pitchFamily="34" charset="0"/>
              </a:rPr>
              <a:t>, October, 2021.]</a:t>
            </a:r>
            <a:endParaRPr lang="en-US" sz="1800" b="1" i="1" u="sng" dirty="0"/>
          </a:p>
          <a:p>
            <a:endParaRPr lang="en-US" sz="1800" b="1" i="1" u="sng" dirty="0"/>
          </a:p>
          <a:p>
            <a:endParaRPr lang="en-US" sz="2000" dirty="0"/>
          </a:p>
        </p:txBody>
      </p:sp>
      <p:pic>
        <p:nvPicPr>
          <p:cNvPr id="5" name="Picture 4" descr="3D render of cells">
            <a:extLst>
              <a:ext uri="{FF2B5EF4-FFF2-40B4-BE49-F238E27FC236}">
                <a16:creationId xmlns:a16="http://schemas.microsoft.com/office/drawing/2014/main" id="{5D6ED347-5773-7ECC-037E-243F897318B8}"/>
              </a:ext>
            </a:extLst>
          </p:cNvPr>
          <p:cNvPicPr>
            <a:picLocks noChangeAspect="1"/>
          </p:cNvPicPr>
          <p:nvPr/>
        </p:nvPicPr>
        <p:blipFill>
          <a:blip r:embed="rId4"/>
          <a:srcRect l="22418" r="27526"/>
          <a:stretch>
            <a:fillRect/>
          </a:stretch>
        </p:blipFill>
        <p:spPr>
          <a:xfrm>
            <a:off x="7739270" y="1"/>
            <a:ext cx="4459555" cy="5011389"/>
          </a:xfrm>
          <a:prstGeom prst="rect">
            <a:avLst/>
          </a:prstGeom>
        </p:spPr>
      </p:pic>
      <p:pic>
        <p:nvPicPr>
          <p:cNvPr id="4" name="Audio Recording 14 Mar 2026 at 12:04:58">
            <a:hlinkClick r:id="" action="ppaction://media"/>
            <a:extLst>
              <a:ext uri="{FF2B5EF4-FFF2-40B4-BE49-F238E27FC236}">
                <a16:creationId xmlns:a16="http://schemas.microsoft.com/office/drawing/2014/main" id="{C3088C15-2AF1-4A03-84C6-C264B1628B1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156247" y="5093041"/>
            <a:ext cx="812800" cy="812800"/>
          </a:xfrm>
          <a:prstGeom prst="rect">
            <a:avLst/>
          </a:prstGeom>
        </p:spPr>
      </p:pic>
    </p:spTree>
    <p:extLst>
      <p:ext uri="{BB962C8B-B14F-4D97-AF65-F5344CB8AC3E}">
        <p14:creationId xmlns:p14="http://schemas.microsoft.com/office/powerpoint/2010/main" val="3647826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3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1D733-96F5-8D7A-E4D8-BC07052B34AE}"/>
              </a:ext>
            </a:extLst>
          </p:cNvPr>
          <p:cNvSpPr>
            <a:spLocks noGrp="1"/>
          </p:cNvSpPr>
          <p:nvPr>
            <p:ph type="title"/>
          </p:nvPr>
        </p:nvSpPr>
        <p:spPr>
          <a:xfrm>
            <a:off x="0" y="-98701"/>
            <a:ext cx="10515600" cy="1325563"/>
          </a:xfrm>
        </p:spPr>
        <p:txBody>
          <a:bodyPr/>
          <a:lstStyle/>
          <a:p>
            <a:r>
              <a:rPr lang="en-US" dirty="0"/>
              <a:t>How does cancer spreads? </a:t>
            </a:r>
          </a:p>
        </p:txBody>
      </p:sp>
      <p:sp>
        <p:nvSpPr>
          <p:cNvPr id="3" name="Content Placeholder 2">
            <a:extLst>
              <a:ext uri="{FF2B5EF4-FFF2-40B4-BE49-F238E27FC236}">
                <a16:creationId xmlns:a16="http://schemas.microsoft.com/office/drawing/2014/main" id="{66569713-817E-32E9-C4F1-BAC9E23CCC80}"/>
              </a:ext>
            </a:extLst>
          </p:cNvPr>
          <p:cNvSpPr>
            <a:spLocks noGrp="1"/>
          </p:cNvSpPr>
          <p:nvPr>
            <p:ph idx="1"/>
          </p:nvPr>
        </p:nvSpPr>
        <p:spPr>
          <a:xfrm>
            <a:off x="135835" y="1110008"/>
            <a:ext cx="10515600" cy="4351338"/>
          </a:xfrm>
        </p:spPr>
        <p:txBody>
          <a:bodyPr>
            <a:normAutofit/>
          </a:bodyPr>
          <a:lstStyle/>
          <a:p>
            <a:pPr marL="0" indent="0">
              <a:buNone/>
            </a:pPr>
            <a:r>
              <a:rPr lang="en-US" sz="1800" dirty="0"/>
              <a:t>The steps of how cancer spreads: </a:t>
            </a:r>
          </a:p>
          <a:p>
            <a:pPr marL="0" indent="0">
              <a:buNone/>
            </a:pPr>
            <a:r>
              <a:rPr lang="en-US" sz="1800" dirty="0"/>
              <a:t>1, Cancer cells push forcefully through a nearby normal human tissue and this become the basement where the membrane holds it in place.</a:t>
            </a:r>
          </a:p>
          <a:p>
            <a:pPr marL="0" indent="0">
              <a:buNone/>
            </a:pPr>
            <a:r>
              <a:rPr lang="en-US" sz="1800" dirty="0"/>
              <a:t>2, Then eventually the cancer starts to evaporate through the walls of the blood vessels to enter the circulation. </a:t>
            </a:r>
          </a:p>
          <a:p>
            <a:pPr marL="0" indent="0">
              <a:buNone/>
            </a:pPr>
            <a:r>
              <a:rPr lang="en-US" sz="1800" dirty="0"/>
              <a:t>3, As they start to float. The cancer then starts to move around the human body and targets the blood stream and this will clump against the immune system. </a:t>
            </a:r>
          </a:p>
          <a:p>
            <a:pPr marL="0" indent="0">
              <a:buNone/>
            </a:pPr>
            <a:r>
              <a:rPr lang="en-US" sz="1800" dirty="0"/>
              <a:t>4, The surviving cells eventually get stuck into very small blood vessels then into a new location and then pushes back out and creates a new tissue.</a:t>
            </a:r>
          </a:p>
          <a:p>
            <a:pPr marL="0" indent="0">
              <a:buNone/>
            </a:pPr>
            <a:r>
              <a:rPr lang="en-US" sz="1800" dirty="0"/>
              <a:t>5, The cells starts to divide into new organs, then gradually forms into a new tumor.</a:t>
            </a:r>
          </a:p>
          <a:p>
            <a:pPr marL="0" indent="0">
              <a:buNone/>
            </a:pPr>
            <a:endParaRPr lang="en-US" sz="1800" dirty="0"/>
          </a:p>
          <a:p>
            <a:pPr marL="0" indent="0">
              <a:buNone/>
            </a:pPr>
            <a:r>
              <a:rPr lang="en-GB" sz="1800" b="1" i="1" u="sng" dirty="0">
                <a:solidFill>
                  <a:srgbClr val="000000"/>
                </a:solidFill>
                <a:effectLst/>
                <a:latin typeface="Arial" panose="020B0604020202020204" pitchFamily="34" charset="0"/>
                <a:cs typeface="Arial" panose="020B0604020202020204" pitchFamily="34" charset="0"/>
              </a:rPr>
              <a:t>Cancer cells can be carried in the bloodstream or lymphatic system to other parts of the body. There they can start to grow into new tumours. [how can cancer spread, 2025]</a:t>
            </a:r>
          </a:p>
          <a:p>
            <a:pPr marL="0" indent="0">
              <a:buNone/>
            </a:pPr>
            <a:endParaRPr lang="en-US" sz="1800" dirty="0"/>
          </a:p>
        </p:txBody>
      </p:sp>
      <p:pic>
        <p:nvPicPr>
          <p:cNvPr id="4" name="Audio Recording 14 Mar 2026 at 13:23:27">
            <a:hlinkClick r:id="" action="ppaction://media"/>
            <a:extLst>
              <a:ext uri="{FF2B5EF4-FFF2-40B4-BE49-F238E27FC236}">
                <a16:creationId xmlns:a16="http://schemas.microsoft.com/office/drawing/2014/main" id="{99A42AA3-D04E-2F77-1FCE-BF5ED5D4609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49635" y="5341592"/>
            <a:ext cx="812800" cy="812800"/>
          </a:xfrm>
          <a:prstGeom prst="rect">
            <a:avLst/>
          </a:prstGeom>
        </p:spPr>
      </p:pic>
    </p:spTree>
    <p:extLst>
      <p:ext uri="{BB962C8B-B14F-4D97-AF65-F5344CB8AC3E}">
        <p14:creationId xmlns:p14="http://schemas.microsoft.com/office/powerpoint/2010/main" val="4261304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83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7A428-54B0-DBFB-01A7-F365714AD717}"/>
              </a:ext>
            </a:extLst>
          </p:cNvPr>
          <p:cNvSpPr>
            <a:spLocks noGrp="1"/>
          </p:cNvSpPr>
          <p:nvPr>
            <p:ph type="title"/>
          </p:nvPr>
        </p:nvSpPr>
        <p:spPr>
          <a:xfrm>
            <a:off x="228600" y="0"/>
            <a:ext cx="10515600" cy="1325563"/>
          </a:xfrm>
        </p:spPr>
        <p:txBody>
          <a:bodyPr/>
          <a:lstStyle/>
          <a:p>
            <a:r>
              <a:rPr lang="en-US" dirty="0"/>
              <a:t>The anatomy – cancer </a:t>
            </a:r>
          </a:p>
        </p:txBody>
      </p:sp>
      <p:sp>
        <p:nvSpPr>
          <p:cNvPr id="3" name="Content Placeholder 2">
            <a:extLst>
              <a:ext uri="{FF2B5EF4-FFF2-40B4-BE49-F238E27FC236}">
                <a16:creationId xmlns:a16="http://schemas.microsoft.com/office/drawing/2014/main" id="{5057EE19-B983-D09B-98DD-898F62665A1D}"/>
              </a:ext>
            </a:extLst>
          </p:cNvPr>
          <p:cNvSpPr>
            <a:spLocks noGrp="1"/>
          </p:cNvSpPr>
          <p:nvPr>
            <p:ph idx="1"/>
          </p:nvPr>
        </p:nvSpPr>
        <p:spPr>
          <a:xfrm>
            <a:off x="228599" y="1325562"/>
            <a:ext cx="11870635" cy="5366785"/>
          </a:xfrm>
        </p:spPr>
        <p:txBody>
          <a:bodyPr/>
          <a:lstStyle/>
          <a:p>
            <a:r>
              <a:rPr lang="en-US" sz="1800" dirty="0"/>
              <a:t>The anatomy of cancer is a breakdown of how can cancer can  be involved in the body cells and tissue. The cancer cells can look very different from the healthy ones. This is because the are </a:t>
            </a:r>
            <a:r>
              <a:rPr lang="en-US" sz="1800" dirty="0" err="1"/>
              <a:t>irreguleray</a:t>
            </a:r>
            <a:r>
              <a:rPr lang="en-US" sz="1800" dirty="0"/>
              <a:t> from shape and have a enlarge control center cells. Often these cells do grow eventually but they just do not form into a simple clump. They cause a complex </a:t>
            </a:r>
            <a:r>
              <a:rPr lang="en-US" sz="1800" dirty="0" err="1"/>
              <a:t>envioriment</a:t>
            </a:r>
            <a:r>
              <a:rPr lang="en-US" sz="1800" dirty="0"/>
              <a:t> which is called the tumor. This tumor can act like a [fake – organ] and lets say if this fake organ can hijack the human body resources, in addition this ill make sure that it forces to grow new blood vessels to allow it to feed to cancer. Eventually, there is a time where the cells attend to lose their sickness and eventually will break through the borders of the human bored tissues. The. Cancer is most likely to invade into healthier areas or the cancers attend to travel through the blood and lymph system.</a:t>
            </a:r>
          </a:p>
          <a:p>
            <a:endParaRPr lang="en-US" sz="1800" dirty="0"/>
          </a:p>
          <a:p>
            <a:r>
              <a:rPr lang="en-GB" sz="1800" b="1" i="1" u="sng" dirty="0">
                <a:solidFill>
                  <a:srgbClr val="222222"/>
                </a:solidFill>
                <a:effectLst/>
                <a:latin typeface="Merriweather" panose="020F0502020204030204" pitchFamily="34" charset="0"/>
              </a:rPr>
              <a:t>Cancer is an illness wherein cells multiply and grow abnormally, invading other tissues and organs via the bloodstream and lymphatic systems. </a:t>
            </a:r>
            <a:r>
              <a:rPr lang="en-GB" sz="1800" b="1" i="1" u="sng" dirty="0">
                <a:solidFill>
                  <a:srgbClr val="222222"/>
                </a:solidFill>
                <a:effectLst/>
                <a:latin typeface="Merriweather" pitchFamily="2" charset="77"/>
              </a:rPr>
              <a:t>(</a:t>
            </a:r>
            <a:r>
              <a:rPr lang="en-GB" sz="1800" b="1" i="1" u="sng" dirty="0" err="1">
                <a:solidFill>
                  <a:srgbClr val="222222"/>
                </a:solidFill>
                <a:effectLst/>
                <a:latin typeface="Merriweather" pitchFamily="2" charset="77"/>
              </a:rPr>
              <a:t>Thiagalingam</a:t>
            </a:r>
            <a:r>
              <a:rPr lang="en-GB" sz="1800" b="1" i="1" u="sng" dirty="0">
                <a:solidFill>
                  <a:srgbClr val="222222"/>
                </a:solidFill>
                <a:effectLst/>
                <a:latin typeface="Merriweather" pitchFamily="2" charset="77"/>
              </a:rPr>
              <a:t>, 2015)</a:t>
            </a:r>
          </a:p>
          <a:p>
            <a:pPr marL="0" indent="0">
              <a:buNone/>
            </a:pPr>
            <a:r>
              <a:rPr lang="en-GB" sz="1800" b="1" i="1" u="sng" dirty="0">
                <a:solidFill>
                  <a:srgbClr val="222222"/>
                </a:solidFill>
                <a:latin typeface="Merriweather" pitchFamily="2" charset="77"/>
              </a:rPr>
              <a:t>          </a:t>
            </a:r>
          </a:p>
          <a:p>
            <a:pPr marL="0" indent="0">
              <a:buNone/>
            </a:pPr>
            <a:r>
              <a:rPr lang="en-GB" sz="1800" b="1" i="1" u="sng" dirty="0">
                <a:solidFill>
                  <a:srgbClr val="222222"/>
                </a:solidFill>
                <a:latin typeface="Merriweather" pitchFamily="2" charset="77"/>
              </a:rPr>
              <a:t>      </a:t>
            </a:r>
            <a:endParaRPr lang="en-US" sz="1800" b="1" i="1" u="sng" dirty="0"/>
          </a:p>
          <a:p>
            <a:endParaRPr lang="en-US" sz="1800" b="1" i="1" u="sng" dirty="0"/>
          </a:p>
          <a:p>
            <a:pPr marL="0" indent="0">
              <a:buNone/>
            </a:pPr>
            <a:r>
              <a:rPr lang="en-US" dirty="0"/>
              <a:t>    </a:t>
            </a:r>
          </a:p>
        </p:txBody>
      </p:sp>
      <p:pic>
        <p:nvPicPr>
          <p:cNvPr id="4" name="Audio Recording 17 Mar 2026 at 14:07:15">
            <a:hlinkClick r:id="" action="ppaction://media"/>
            <a:extLst>
              <a:ext uri="{FF2B5EF4-FFF2-40B4-BE49-F238E27FC236}">
                <a16:creationId xmlns:a16="http://schemas.microsoft.com/office/drawing/2014/main" id="{5A0FF44B-C737-4910-EA8C-C83857C3659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99061" y="5126038"/>
            <a:ext cx="812800" cy="812800"/>
          </a:xfrm>
          <a:prstGeom prst="rect">
            <a:avLst/>
          </a:prstGeom>
        </p:spPr>
      </p:pic>
    </p:spTree>
    <p:extLst>
      <p:ext uri="{BB962C8B-B14F-4D97-AF65-F5344CB8AC3E}">
        <p14:creationId xmlns:p14="http://schemas.microsoft.com/office/powerpoint/2010/main" val="2041329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1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37A57-46A2-C829-F599-77C43342B299}"/>
              </a:ext>
            </a:extLst>
          </p:cNvPr>
          <p:cNvSpPr>
            <a:spLocks noGrp="1"/>
          </p:cNvSpPr>
          <p:nvPr>
            <p:ph type="title"/>
          </p:nvPr>
        </p:nvSpPr>
        <p:spPr>
          <a:xfrm>
            <a:off x="0" y="18255"/>
            <a:ext cx="10515600" cy="1325563"/>
          </a:xfrm>
        </p:spPr>
        <p:txBody>
          <a:bodyPr/>
          <a:lstStyle/>
          <a:p>
            <a:r>
              <a:rPr lang="en-US" dirty="0" err="1"/>
              <a:t>Physioloigy</a:t>
            </a:r>
            <a:r>
              <a:rPr lang="en-US" dirty="0"/>
              <a:t> of cancer</a:t>
            </a:r>
          </a:p>
        </p:txBody>
      </p:sp>
      <p:sp>
        <p:nvSpPr>
          <p:cNvPr id="3" name="Content Placeholder 2">
            <a:extLst>
              <a:ext uri="{FF2B5EF4-FFF2-40B4-BE49-F238E27FC236}">
                <a16:creationId xmlns:a16="http://schemas.microsoft.com/office/drawing/2014/main" id="{8BF7A0CD-63B8-086E-ED02-288BA73F80CD}"/>
              </a:ext>
            </a:extLst>
          </p:cNvPr>
          <p:cNvSpPr>
            <a:spLocks noGrp="1"/>
          </p:cNvSpPr>
          <p:nvPr>
            <p:ph idx="1"/>
          </p:nvPr>
        </p:nvSpPr>
        <p:spPr>
          <a:xfrm>
            <a:off x="188843" y="1253331"/>
            <a:ext cx="10515600" cy="4351338"/>
          </a:xfrm>
        </p:spPr>
        <p:txBody>
          <a:bodyPr>
            <a:normAutofit/>
          </a:bodyPr>
          <a:lstStyle/>
          <a:p>
            <a:r>
              <a:rPr lang="en-US" sz="1800" dirty="0">
                <a:latin typeface="Arial" panose="020B0604020202020204" pitchFamily="34" charset="0"/>
                <a:cs typeface="Arial" panose="020B0604020202020204" pitchFamily="34" charset="0"/>
              </a:rPr>
              <a:t>On this section of topic I will discuss the physiology of cancers and the background detailed information.</a:t>
            </a:r>
          </a:p>
          <a:p>
            <a:pPr marL="0" indent="0">
              <a:buNone/>
            </a:pPr>
            <a:r>
              <a:rPr lang="en-US" sz="1800" dirty="0">
                <a:latin typeface="Arial" panose="020B0604020202020204" pitchFamily="34" charset="0"/>
                <a:cs typeface="Arial" panose="020B0604020202020204" pitchFamily="34" charset="0"/>
              </a:rPr>
              <a:t>          in the physiology section, it will be mentioned as a function and the </a:t>
            </a:r>
            <a:r>
              <a:rPr lang="en-US" sz="1800" dirty="0" err="1">
                <a:latin typeface="Arial" panose="020B0604020202020204" pitchFamily="34" charset="0"/>
                <a:cs typeface="Arial" panose="020B0604020202020204" pitchFamily="34" charset="0"/>
              </a:rPr>
              <a:t>behaviour</a:t>
            </a:r>
            <a:r>
              <a:rPr lang="en-US" sz="1800" dirty="0">
                <a:latin typeface="Arial" panose="020B0604020202020204" pitchFamily="34" charset="0"/>
                <a:cs typeface="Arial" panose="020B0604020202020204" pitchFamily="34" charset="0"/>
              </a:rPr>
              <a:t> changes towards the disease of cancer, where the anatomy it was discussing more of the human cells structure. The physiology of cancer is where it is a loss of a human normal biological control, where it also controls the cells life and death. While there is healthy cells which can divide when they </a:t>
            </a:r>
            <a:r>
              <a:rPr lang="en-US" sz="1800" dirty="0" err="1">
                <a:latin typeface="Arial" panose="020B0604020202020204" pitchFamily="34" charset="0"/>
                <a:cs typeface="Arial" panose="020B0604020202020204" pitchFamily="34" charset="0"/>
              </a:rPr>
              <a:t>recivie</a:t>
            </a:r>
            <a:r>
              <a:rPr lang="en-US" sz="1800" dirty="0">
                <a:latin typeface="Arial" panose="020B0604020202020204" pitchFamily="34" charset="0"/>
                <a:cs typeface="Arial" panose="020B0604020202020204" pitchFamily="34" charset="0"/>
              </a:rPr>
              <a:t> specific chemical signals the cancer cells can grow their own growth signals. This is </a:t>
            </a:r>
            <a:r>
              <a:rPr lang="en-GB" sz="1800" dirty="0">
                <a:solidFill>
                  <a:srgbClr val="0A0A0A"/>
                </a:solidFill>
                <a:latin typeface="Arial" panose="020B0604020202020204" pitchFamily="34" charset="0"/>
                <a:cs typeface="Arial" panose="020B0604020202020204" pitchFamily="34" charset="0"/>
              </a:rPr>
              <a:t>t</a:t>
            </a:r>
            <a:r>
              <a:rPr lang="en-GB" sz="1800" b="0" i="0" dirty="0">
                <a:solidFill>
                  <a:srgbClr val="0A0A0A"/>
                </a:solidFill>
                <a:effectLst/>
                <a:latin typeface="Arial" panose="020B0604020202020204" pitchFamily="34" charset="0"/>
                <a:cs typeface="Arial" panose="020B0604020202020204" pitchFamily="34" charset="0"/>
              </a:rPr>
              <a:t>o survive and attend to grow larger, cancer cells do have the power to hijack the body’s metabolism through </a:t>
            </a:r>
            <a:r>
              <a:rPr lang="en-GB" sz="1800" i="0" dirty="0">
                <a:solidFill>
                  <a:srgbClr val="0A0A0A"/>
                </a:solidFill>
                <a:effectLst/>
                <a:latin typeface="Arial" panose="020B0604020202020204" pitchFamily="34" charset="0"/>
                <a:cs typeface="Arial" panose="020B0604020202020204" pitchFamily="34" charset="0"/>
              </a:rPr>
              <a:t>angiogenesis</a:t>
            </a:r>
            <a:r>
              <a:rPr lang="en-GB" sz="1800" dirty="0">
                <a:solidFill>
                  <a:srgbClr val="0A0A0A"/>
                </a:solidFill>
                <a:latin typeface="Arial" panose="020B0604020202020204" pitchFamily="34" charset="0"/>
                <a:cs typeface="Arial" panose="020B0604020202020204" pitchFamily="34" charset="0"/>
              </a:rPr>
              <a:t>, </a:t>
            </a:r>
            <a:r>
              <a:rPr lang="en-GB" sz="1800" i="0" dirty="0">
                <a:solidFill>
                  <a:srgbClr val="0A0A0A"/>
                </a:solidFill>
                <a:effectLst/>
                <a:latin typeface="Arial" panose="020B0604020202020204" pitchFamily="34" charset="0"/>
                <a:cs typeface="Arial" panose="020B0604020202020204" pitchFamily="34" charset="0"/>
              </a:rPr>
              <a:t>which will have it  </a:t>
            </a:r>
            <a:r>
              <a:rPr lang="en-GB" sz="1800" b="0" i="0" dirty="0">
                <a:solidFill>
                  <a:srgbClr val="0A0A0A"/>
                </a:solidFill>
                <a:effectLst/>
                <a:latin typeface="Arial" panose="020B0604020202020204" pitchFamily="34" charset="0"/>
                <a:cs typeface="Arial" panose="020B0604020202020204" pitchFamily="34" charset="0"/>
              </a:rPr>
              <a:t>forcing through the recruitment of new blood vessels to provide an endless supply of nutrients and oxygen towards the human body. Essentially, cancer physiology is </a:t>
            </a:r>
            <a:r>
              <a:rPr lang="en-GB" sz="1800" dirty="0">
                <a:solidFill>
                  <a:srgbClr val="0A0A0A"/>
                </a:solidFill>
                <a:latin typeface="Arial" panose="020B0604020202020204" pitchFamily="34" charset="0"/>
                <a:cs typeface="Arial" panose="020B0604020202020204" pitchFamily="34" charset="0"/>
              </a:rPr>
              <a:t>such an</a:t>
            </a:r>
            <a:r>
              <a:rPr lang="en-GB" sz="1800" b="0" i="0" dirty="0">
                <a:solidFill>
                  <a:srgbClr val="0A0A0A"/>
                </a:solidFill>
                <a:effectLst/>
                <a:latin typeface="Arial" panose="020B0604020202020204" pitchFamily="34" charset="0"/>
                <a:cs typeface="Arial" panose="020B0604020202020204" pitchFamily="34" charset="0"/>
              </a:rPr>
              <a:t> important shift from a cooperative system to a selfish one, this is where cells  attend to prioritize their own survival and expansion over the health of the organism.</a:t>
            </a:r>
          </a:p>
          <a:p>
            <a:pPr marL="0" indent="0">
              <a:buNone/>
            </a:pPr>
            <a:r>
              <a:rPr lang="en-GB" sz="1800" b="1" i="1" u="sng" dirty="0">
                <a:solidFill>
                  <a:srgbClr val="000000"/>
                </a:solidFill>
                <a:effectLst/>
                <a:latin typeface="__PoppinsFont_db403a"/>
              </a:rPr>
              <a:t>The body has different types of blood cells that cancer or its treatment can affect. Some cancers may spread to other parts of the body through the blood circulatory system.[ Cancer Research, 2023]</a:t>
            </a:r>
          </a:p>
          <a:p>
            <a:pPr marL="0" indent="0">
              <a:buNone/>
            </a:pPr>
            <a:endParaRPr lang="en-GB" sz="1800" dirty="0">
              <a:solidFill>
                <a:srgbClr val="0A0A0A"/>
              </a:solidFill>
              <a:latin typeface="Arial" panose="020B0604020202020204" pitchFamily="34" charset="0"/>
              <a:cs typeface="Arial" panose="020B0604020202020204" pitchFamily="34" charset="0"/>
            </a:endParaRPr>
          </a:p>
        </p:txBody>
      </p:sp>
      <p:pic>
        <p:nvPicPr>
          <p:cNvPr id="5" name="Audio Recording 17 Mar 2026 at 14:35:40">
            <a:hlinkClick r:id="" action="ppaction://media"/>
            <a:extLst>
              <a:ext uri="{FF2B5EF4-FFF2-40B4-BE49-F238E27FC236}">
                <a16:creationId xmlns:a16="http://schemas.microsoft.com/office/drawing/2014/main" id="{8099ED27-4198-3CCD-CCB4-782AE95A608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817113" y="5185017"/>
            <a:ext cx="812800" cy="812800"/>
          </a:xfrm>
          <a:prstGeom prst="rect">
            <a:avLst/>
          </a:prstGeom>
        </p:spPr>
      </p:pic>
    </p:spTree>
    <p:extLst>
      <p:ext uri="{BB962C8B-B14F-4D97-AF65-F5344CB8AC3E}">
        <p14:creationId xmlns:p14="http://schemas.microsoft.com/office/powerpoint/2010/main" val="163454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81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043D1-000A-C000-7AC8-06EC345271AC}"/>
              </a:ext>
            </a:extLst>
          </p:cNvPr>
          <p:cNvSpPr>
            <a:spLocks noGrp="1"/>
          </p:cNvSpPr>
          <p:nvPr>
            <p:ph type="title"/>
          </p:nvPr>
        </p:nvSpPr>
        <p:spPr>
          <a:xfrm>
            <a:off x="0" y="0"/>
            <a:ext cx="10515600" cy="1325563"/>
          </a:xfrm>
        </p:spPr>
        <p:txBody>
          <a:bodyPr/>
          <a:lstStyle/>
          <a:p>
            <a:r>
              <a:rPr lang="en-US" dirty="0"/>
              <a:t>Person centered care towards cancer </a:t>
            </a:r>
          </a:p>
        </p:txBody>
      </p:sp>
      <p:sp>
        <p:nvSpPr>
          <p:cNvPr id="3" name="Content Placeholder 2">
            <a:extLst>
              <a:ext uri="{FF2B5EF4-FFF2-40B4-BE49-F238E27FC236}">
                <a16:creationId xmlns:a16="http://schemas.microsoft.com/office/drawing/2014/main" id="{F085F4C7-CB7A-DB25-95A3-FADEBAEA0DE0}"/>
              </a:ext>
            </a:extLst>
          </p:cNvPr>
          <p:cNvSpPr>
            <a:spLocks noGrp="1"/>
          </p:cNvSpPr>
          <p:nvPr>
            <p:ph idx="1"/>
          </p:nvPr>
        </p:nvSpPr>
        <p:spPr>
          <a:xfrm>
            <a:off x="228600" y="1325563"/>
            <a:ext cx="10515600" cy="4351338"/>
          </a:xfrm>
        </p:spPr>
        <p:txBody>
          <a:bodyPr/>
          <a:lstStyle/>
          <a:p>
            <a:r>
              <a:rPr lang="en-US" sz="1800" dirty="0"/>
              <a:t>With many </a:t>
            </a:r>
            <a:r>
              <a:rPr lang="en-US" sz="1800" dirty="0" err="1"/>
              <a:t>paiteints</a:t>
            </a:r>
            <a:r>
              <a:rPr lang="en-US" sz="1800" dirty="0"/>
              <a:t> who suffer from this horrific </a:t>
            </a:r>
            <a:r>
              <a:rPr lang="en-US" sz="1800" dirty="0" err="1"/>
              <a:t>diseae</a:t>
            </a:r>
            <a:r>
              <a:rPr lang="en-US" sz="1800" dirty="0"/>
              <a:t> of cancer the best care that the [Doctors, nurses, and the health and social care services] can offer the best solution towards the poorly </a:t>
            </a:r>
            <a:r>
              <a:rPr lang="en-US" sz="1800" dirty="0" err="1"/>
              <a:t>paiteints</a:t>
            </a:r>
            <a:r>
              <a:rPr lang="en-US" sz="1800" dirty="0"/>
              <a:t>. </a:t>
            </a:r>
          </a:p>
          <a:p>
            <a:endParaRPr lang="en-US" sz="1800" dirty="0"/>
          </a:p>
          <a:p>
            <a:r>
              <a:rPr lang="en-US" sz="1800" dirty="0"/>
              <a:t>Emotional well-being: [ giving their best support, being into their shoes, how can they expect the best comfort].</a:t>
            </a:r>
          </a:p>
          <a:p>
            <a:r>
              <a:rPr lang="en-US" sz="1800" dirty="0"/>
              <a:t>Improves quality of life: even though they may have to deal with cancer by ensuring this support this will benefit the poorly mentally and physically. [Motivation]</a:t>
            </a:r>
          </a:p>
          <a:p>
            <a:r>
              <a:rPr lang="en-US" sz="1800" dirty="0"/>
              <a:t>Builds trust with the healthcare </a:t>
            </a:r>
            <a:r>
              <a:rPr lang="en-US" sz="1800" dirty="0" err="1"/>
              <a:t>professinals</a:t>
            </a:r>
            <a:endParaRPr lang="en-US" sz="1800" dirty="0"/>
          </a:p>
          <a:p>
            <a:r>
              <a:rPr lang="en-US" sz="1800" dirty="0"/>
              <a:t>Encourage the </a:t>
            </a:r>
            <a:r>
              <a:rPr lang="en-US" sz="1800" dirty="0" err="1"/>
              <a:t>paiteints</a:t>
            </a:r>
            <a:r>
              <a:rPr lang="en-US" sz="1800" dirty="0"/>
              <a:t> </a:t>
            </a:r>
          </a:p>
          <a:p>
            <a:r>
              <a:rPr lang="en-US" sz="1800" dirty="0"/>
              <a:t>Treatment planning care with the </a:t>
            </a:r>
            <a:r>
              <a:rPr lang="en-US" sz="1800" dirty="0" err="1"/>
              <a:t>paiteint</a:t>
            </a:r>
            <a:r>
              <a:rPr lang="en-US" sz="1800" dirty="0"/>
              <a:t> </a:t>
            </a:r>
          </a:p>
          <a:p>
            <a:endParaRPr lang="en-US" sz="1800" dirty="0"/>
          </a:p>
        </p:txBody>
      </p:sp>
      <p:pic>
        <p:nvPicPr>
          <p:cNvPr id="4" name="Audio Recording 22 Mar 2026 at 17:18:52">
            <a:hlinkClick r:id="" action="ppaction://media"/>
            <a:extLst>
              <a:ext uri="{FF2B5EF4-FFF2-40B4-BE49-F238E27FC236}">
                <a16:creationId xmlns:a16="http://schemas.microsoft.com/office/drawing/2014/main" id="{93BA3891-8113-666C-ED64-7A792A27729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06295" y="3666988"/>
            <a:ext cx="812800" cy="812800"/>
          </a:xfrm>
          <a:prstGeom prst="rect">
            <a:avLst/>
          </a:prstGeom>
        </p:spPr>
      </p:pic>
      <p:pic>
        <p:nvPicPr>
          <p:cNvPr id="5" name="Audio Recording 22 Mar 2026 at 17:20:19">
            <a:hlinkClick r:id="" action="ppaction://media"/>
            <a:extLst>
              <a:ext uri="{FF2B5EF4-FFF2-40B4-BE49-F238E27FC236}">
                <a16:creationId xmlns:a16="http://schemas.microsoft.com/office/drawing/2014/main" id="{11E83754-ABB2-26F7-B751-4104272DAD17}"/>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8406295" y="5126037"/>
            <a:ext cx="812800" cy="812800"/>
          </a:xfrm>
          <a:prstGeom prst="rect">
            <a:avLst/>
          </a:prstGeom>
        </p:spPr>
      </p:pic>
    </p:spTree>
    <p:extLst>
      <p:ext uri="{BB962C8B-B14F-4D97-AF65-F5344CB8AC3E}">
        <p14:creationId xmlns:p14="http://schemas.microsoft.com/office/powerpoint/2010/main" val="3473550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896"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5548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4"/>
                </p:tgtEl>
              </p:cMediaNode>
            </p:audio>
            <p:audio>
              <p:cMediaNode vol="80000">
                <p:cTn id="12"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B15FD-49E3-F41A-DE9E-F836ADFB6F78}"/>
              </a:ext>
            </a:extLst>
          </p:cNvPr>
          <p:cNvSpPr>
            <a:spLocks noGrp="1"/>
          </p:cNvSpPr>
          <p:nvPr>
            <p:ph type="title"/>
          </p:nvPr>
        </p:nvSpPr>
        <p:spPr/>
        <p:txBody>
          <a:bodyPr/>
          <a:lstStyle/>
          <a:p>
            <a:r>
              <a:rPr lang="en-US" dirty="0"/>
              <a:t>Main risk of their lifestyle – cancer </a:t>
            </a:r>
          </a:p>
        </p:txBody>
      </p:sp>
      <p:sp>
        <p:nvSpPr>
          <p:cNvPr id="3" name="Content Placeholder 2">
            <a:extLst>
              <a:ext uri="{FF2B5EF4-FFF2-40B4-BE49-F238E27FC236}">
                <a16:creationId xmlns:a16="http://schemas.microsoft.com/office/drawing/2014/main" id="{857A84B7-8A31-FFC1-34A3-8C266965C2E2}"/>
              </a:ext>
            </a:extLst>
          </p:cNvPr>
          <p:cNvSpPr>
            <a:spLocks noGrp="1"/>
          </p:cNvSpPr>
          <p:nvPr>
            <p:ph idx="1"/>
          </p:nvPr>
        </p:nvSpPr>
        <p:spPr>
          <a:xfrm>
            <a:off x="228600" y="1560581"/>
            <a:ext cx="10515600" cy="4351338"/>
          </a:xfrm>
        </p:spPr>
        <p:txBody>
          <a:bodyPr>
            <a:normAutofit lnSpcReduction="10000"/>
          </a:bodyPr>
          <a:lstStyle/>
          <a:p>
            <a:r>
              <a:rPr lang="en-US" sz="1800" dirty="0"/>
              <a:t>The main risk of cancer which can an effect on you’re day to day life will be: </a:t>
            </a:r>
          </a:p>
          <a:p>
            <a:pPr marL="0" indent="0">
              <a:buNone/>
            </a:pPr>
            <a:r>
              <a:rPr lang="en-US" dirty="0"/>
              <a:t>   </a:t>
            </a:r>
            <a:r>
              <a:rPr lang="en-US" sz="1800" dirty="0"/>
              <a:t>tobacco – damaging lungs, increasing the chances of cancer, destroying you’re cells] </a:t>
            </a:r>
          </a:p>
          <a:p>
            <a:pPr marL="0" indent="0">
              <a:buNone/>
            </a:pPr>
            <a:r>
              <a:rPr lang="en-US" sz="1800" dirty="0"/>
              <a:t>   Alcohol - </a:t>
            </a:r>
            <a:r>
              <a:rPr lang="en-GB" sz="1800" b="1" i="0" u="sng" dirty="0">
                <a:solidFill>
                  <a:srgbClr val="000000"/>
                </a:solidFill>
                <a:effectLst/>
                <a:latin typeface="__PoppinsFont_db403a"/>
              </a:rPr>
              <a:t>Alcohol causes 7 types of cancer, including breast, mouth and bowel cancer. Whatever you drink, cutting down can lower your risk. Find out about how alcohol causes cancer and how to reduce your risk. [ Cancer Research, 2023] </a:t>
            </a:r>
          </a:p>
          <a:p>
            <a:pPr marL="0" indent="0">
              <a:buNone/>
            </a:pPr>
            <a:r>
              <a:rPr lang="en-US" sz="1800" dirty="0"/>
              <a:t>  overweight [ not </a:t>
            </a:r>
            <a:r>
              <a:rPr lang="en-US" sz="1800" dirty="0" err="1"/>
              <a:t>excersing</a:t>
            </a:r>
            <a:r>
              <a:rPr lang="en-US" sz="1800" dirty="0"/>
              <a:t> as you need to be doing, being lazy, not having a strong mind-set for fitness]</a:t>
            </a:r>
          </a:p>
          <a:p>
            <a:pPr marL="0" indent="0">
              <a:buNone/>
            </a:pPr>
            <a:r>
              <a:rPr lang="en-US" sz="1800" dirty="0"/>
              <a:t>    poor diet </a:t>
            </a:r>
            <a:r>
              <a:rPr lang="en-GB" sz="1800" b="1" i="1" u="sng" dirty="0">
                <a:solidFill>
                  <a:srgbClr val="000000"/>
                </a:solidFill>
                <a:effectLst/>
                <a:latin typeface="__PoppinsFont_db403a"/>
              </a:rPr>
              <a:t>Eating a healthy, balanced diet can reduce cancer risk, mainly because it can help you keep a healthy weight. Find out about how to eat a healthy diet, how certain foods affect risk and common myths. [Cancer research, 2023]</a:t>
            </a:r>
          </a:p>
          <a:p>
            <a:pPr marL="0" indent="0">
              <a:buNone/>
            </a:pPr>
            <a:endParaRPr lang="en-US" sz="1800" dirty="0"/>
          </a:p>
          <a:p>
            <a:pPr marL="0" indent="0">
              <a:buNone/>
            </a:pPr>
            <a:endParaRPr lang="en-US" sz="1800" dirty="0"/>
          </a:p>
          <a:p>
            <a:pPr marL="0" indent="0">
              <a:buNone/>
            </a:pPr>
            <a:endParaRPr lang="en-US" sz="1800" dirty="0"/>
          </a:p>
          <a:p>
            <a:pPr marL="0" indent="0">
              <a:buNone/>
            </a:pPr>
            <a:r>
              <a:rPr lang="en-US" dirty="0"/>
              <a:t> </a:t>
            </a:r>
          </a:p>
        </p:txBody>
      </p:sp>
      <p:pic>
        <p:nvPicPr>
          <p:cNvPr id="4" name="Audio Recording 22 Mar 2026 at 17:14:55">
            <a:hlinkClick r:id="" action="ppaction://media"/>
            <a:extLst>
              <a:ext uri="{FF2B5EF4-FFF2-40B4-BE49-F238E27FC236}">
                <a16:creationId xmlns:a16="http://schemas.microsoft.com/office/drawing/2014/main" id="{30A81502-BC41-9FFE-F833-DD37088425B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883374" y="5099119"/>
            <a:ext cx="812800" cy="812800"/>
          </a:xfrm>
          <a:prstGeom prst="rect">
            <a:avLst/>
          </a:prstGeom>
        </p:spPr>
      </p:pic>
    </p:spTree>
    <p:extLst>
      <p:ext uri="{BB962C8B-B14F-4D97-AF65-F5344CB8AC3E}">
        <p14:creationId xmlns:p14="http://schemas.microsoft.com/office/powerpoint/2010/main" val="1698830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9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E403C-AB3D-4176-34CC-0AD5BB7B9DC1}"/>
              </a:ext>
            </a:extLst>
          </p:cNvPr>
          <p:cNvSpPr>
            <a:spLocks noGrp="1"/>
          </p:cNvSpPr>
          <p:nvPr>
            <p:ph type="title"/>
          </p:nvPr>
        </p:nvSpPr>
        <p:spPr/>
        <p:txBody>
          <a:bodyPr/>
          <a:lstStyle/>
          <a:p>
            <a:r>
              <a:rPr lang="en-US" dirty="0"/>
              <a:t>Care plan recommendation </a:t>
            </a:r>
          </a:p>
        </p:txBody>
      </p:sp>
      <p:sp>
        <p:nvSpPr>
          <p:cNvPr id="3" name="Content Placeholder 2">
            <a:extLst>
              <a:ext uri="{FF2B5EF4-FFF2-40B4-BE49-F238E27FC236}">
                <a16:creationId xmlns:a16="http://schemas.microsoft.com/office/drawing/2014/main" id="{9239817C-BD93-548D-5134-F55A446FC683}"/>
              </a:ext>
            </a:extLst>
          </p:cNvPr>
          <p:cNvSpPr>
            <a:spLocks noGrp="1"/>
          </p:cNvSpPr>
          <p:nvPr>
            <p:ph idx="1"/>
          </p:nvPr>
        </p:nvSpPr>
        <p:spPr>
          <a:xfrm>
            <a:off x="255104" y="1573834"/>
            <a:ext cx="10515600" cy="4351338"/>
          </a:xfrm>
        </p:spPr>
        <p:txBody>
          <a:bodyPr>
            <a:normAutofit fontScale="92500" lnSpcReduction="10000"/>
          </a:bodyPr>
          <a:lstStyle/>
          <a:p>
            <a:pPr marL="0" indent="0">
              <a:buNone/>
            </a:pPr>
            <a:r>
              <a:rPr lang="en-US" dirty="0"/>
              <a:t>a care plan recommendation towards the people who suffer from cancer </a:t>
            </a:r>
          </a:p>
          <a:p>
            <a:pPr marL="0" indent="0">
              <a:buNone/>
            </a:pPr>
            <a:endParaRPr lang="en-US" dirty="0"/>
          </a:p>
          <a:p>
            <a:pPr marL="0" indent="0">
              <a:buNone/>
            </a:pPr>
            <a:r>
              <a:rPr lang="en-US" dirty="0"/>
              <a:t>Clinical management </a:t>
            </a:r>
          </a:p>
          <a:p>
            <a:pPr marL="0" indent="0">
              <a:buNone/>
            </a:pPr>
            <a:r>
              <a:rPr lang="en-US" dirty="0"/>
              <a:t>Nutritional support </a:t>
            </a:r>
          </a:p>
          <a:p>
            <a:pPr marL="0" indent="0">
              <a:buNone/>
            </a:pPr>
            <a:r>
              <a:rPr lang="en-US" dirty="0"/>
              <a:t>Physical rehabilitation </a:t>
            </a:r>
          </a:p>
          <a:p>
            <a:pPr marL="0" indent="0">
              <a:buNone/>
            </a:pPr>
            <a:r>
              <a:rPr lang="en-US" dirty="0" err="1"/>
              <a:t>Physcohology</a:t>
            </a:r>
            <a:r>
              <a:rPr lang="en-US" dirty="0"/>
              <a:t> and social support </a:t>
            </a:r>
          </a:p>
          <a:p>
            <a:pPr marL="0" indent="0">
              <a:buNone/>
            </a:pPr>
            <a:r>
              <a:rPr lang="en-US" dirty="0"/>
              <a:t>Financial support</a:t>
            </a:r>
          </a:p>
          <a:p>
            <a:pPr marL="0" indent="0">
              <a:buNone/>
            </a:pPr>
            <a:endParaRPr lang="en-US" dirty="0"/>
          </a:p>
          <a:p>
            <a:pPr marL="0" indent="0">
              <a:buNone/>
            </a:pPr>
            <a:r>
              <a:rPr lang="en-GB" sz="1900" b="1" i="1" u="sng" dirty="0">
                <a:solidFill>
                  <a:srgbClr val="231F20"/>
                </a:solidFill>
                <a:effectLst/>
                <a:latin typeface="Helvetica Neue" panose="02000503000000020004" pitchFamily="2" charset="0"/>
              </a:rPr>
              <a:t>Recovery during and after treatment is called rehabilitation. Cancer and its treatment may cause physical and psychological issues which can affect your quality of life and everyday tasks. [Nhs,2025]</a:t>
            </a:r>
            <a:endParaRPr lang="en-US" sz="1900" b="1" i="1" u="sng" dirty="0"/>
          </a:p>
        </p:txBody>
      </p:sp>
      <p:pic>
        <p:nvPicPr>
          <p:cNvPr id="4" name="Audio Recording 22 Mar 2026 at 17:30:09">
            <a:hlinkClick r:id="" action="ppaction://media"/>
            <a:extLst>
              <a:ext uri="{FF2B5EF4-FFF2-40B4-BE49-F238E27FC236}">
                <a16:creationId xmlns:a16="http://schemas.microsoft.com/office/drawing/2014/main" id="{9AE83B15-066F-A030-4A86-46258DD805E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227931" y="1950661"/>
            <a:ext cx="812800" cy="812800"/>
          </a:xfrm>
          <a:prstGeom prst="rect">
            <a:avLst/>
          </a:prstGeom>
        </p:spPr>
      </p:pic>
      <p:pic>
        <p:nvPicPr>
          <p:cNvPr id="5" name="Audio Recording 22 Mar 2026 at 17:32:57">
            <a:hlinkClick r:id="" action="ppaction://media"/>
            <a:extLst>
              <a:ext uri="{FF2B5EF4-FFF2-40B4-BE49-F238E27FC236}">
                <a16:creationId xmlns:a16="http://schemas.microsoft.com/office/drawing/2014/main" id="{15F6A029-886C-54D2-16D6-A370848415B6}"/>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9227931" y="3381654"/>
            <a:ext cx="812800" cy="812800"/>
          </a:xfrm>
          <a:prstGeom prst="rect">
            <a:avLst/>
          </a:prstGeom>
        </p:spPr>
      </p:pic>
      <p:pic>
        <p:nvPicPr>
          <p:cNvPr id="6" name="Audio Recording 22 Mar 2026 at 17:34:15">
            <a:hlinkClick r:id="" action="ppaction://media"/>
            <a:extLst>
              <a:ext uri="{FF2B5EF4-FFF2-40B4-BE49-F238E27FC236}">
                <a16:creationId xmlns:a16="http://schemas.microsoft.com/office/drawing/2014/main" id="{A5DD9A35-BD4E-843D-2DDE-8F2CD8DBAF7B}"/>
              </a:ext>
            </a:extLst>
          </p:cNvPr>
          <p:cNvPicPr>
            <a:picLocks noChangeAspect="1"/>
          </p:cNvPicPr>
          <p:nvPr>
            <a:audioFile r:link="rId6"/>
            <p:extLst>
              <p:ext uri="{DAA4B4D4-6D71-4841-9C94-3DE7FCFB9230}">
                <p14:media xmlns:p14="http://schemas.microsoft.com/office/powerpoint/2010/main" r:embed="rId5"/>
              </p:ext>
            </p:extLst>
          </p:nvPr>
        </p:nvPicPr>
        <p:blipFill>
          <a:blip r:embed="rId8"/>
          <a:stretch>
            <a:fillRect/>
          </a:stretch>
        </p:blipFill>
        <p:spPr>
          <a:xfrm>
            <a:off x="9227931" y="5518772"/>
            <a:ext cx="812800" cy="812800"/>
          </a:xfrm>
          <a:prstGeom prst="rect">
            <a:avLst/>
          </a:prstGeom>
        </p:spPr>
      </p:pic>
    </p:spTree>
    <p:extLst>
      <p:ext uri="{BB962C8B-B14F-4D97-AF65-F5344CB8AC3E}">
        <p14:creationId xmlns:p14="http://schemas.microsoft.com/office/powerpoint/2010/main" val="2544569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3008"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08672" fill="hold"/>
                                        <p:tgtEl>
                                          <p:spTgt spid="5"/>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5004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4"/>
                </p:tgtEl>
              </p:cMediaNode>
            </p:audio>
            <p:audio>
              <p:cMediaNode vol="80000">
                <p:cTn id="16" fill="hold" display="0">
                  <p:stCondLst>
                    <p:cond delay="indefinite"/>
                  </p:stCondLst>
                  <p:endCondLst>
                    <p:cond evt="onStopAudio" delay="0">
                      <p:tgtEl>
                        <p:sldTgt/>
                      </p:tgtEl>
                    </p:cond>
                  </p:endCondLst>
                </p:cTn>
                <p:tgtEl>
                  <p:spTgt spid="5"/>
                </p:tgtEl>
              </p:cMediaNode>
            </p:audio>
            <p:audio>
              <p:cMediaNode vol="80000">
                <p:cTn id="1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87B1A-B7F1-41AA-4306-E7062F5EE278}"/>
              </a:ext>
            </a:extLst>
          </p:cNvPr>
          <p:cNvSpPr>
            <a:spLocks noGrp="1"/>
          </p:cNvSpPr>
          <p:nvPr>
            <p:ph type="title"/>
          </p:nvPr>
        </p:nvSpPr>
        <p:spPr>
          <a:xfrm>
            <a:off x="0" y="-231223"/>
            <a:ext cx="10515600" cy="1325563"/>
          </a:xfrm>
        </p:spPr>
        <p:txBody>
          <a:bodyPr/>
          <a:lstStyle/>
          <a:p>
            <a:r>
              <a:rPr lang="en-US" dirty="0"/>
              <a:t>References </a:t>
            </a:r>
          </a:p>
        </p:txBody>
      </p:sp>
      <p:sp>
        <p:nvSpPr>
          <p:cNvPr id="3" name="Content Placeholder 2">
            <a:extLst>
              <a:ext uri="{FF2B5EF4-FFF2-40B4-BE49-F238E27FC236}">
                <a16:creationId xmlns:a16="http://schemas.microsoft.com/office/drawing/2014/main" id="{EC974652-5ED0-668D-7E5A-3FE144A472E1}"/>
              </a:ext>
            </a:extLst>
          </p:cNvPr>
          <p:cNvSpPr>
            <a:spLocks noGrp="1"/>
          </p:cNvSpPr>
          <p:nvPr>
            <p:ph idx="1"/>
          </p:nvPr>
        </p:nvSpPr>
        <p:spPr>
          <a:xfrm>
            <a:off x="149087" y="884721"/>
            <a:ext cx="10515600" cy="4351338"/>
          </a:xfrm>
        </p:spPr>
        <p:txBody>
          <a:bodyPr/>
          <a:lstStyle/>
          <a:p>
            <a:r>
              <a:rPr lang="en-US" sz="1800" dirty="0">
                <a:hlinkClick r:id="rId2"/>
              </a:rPr>
              <a:t>https://</a:t>
            </a:r>
            <a:r>
              <a:rPr lang="en-US" sz="1800" dirty="0" err="1">
                <a:hlinkClick r:id="rId2"/>
              </a:rPr>
              <a:t>www.ca</a:t>
            </a:r>
            <a:r>
              <a:rPr lang="en-US" sz="1800" dirty="0" err="1">
                <a:hlinkClick r:id="rId3"/>
              </a:rPr>
              <a:t>cerresearch</a:t>
            </a:r>
            <a:endParaRPr lang="en-US" sz="1800" dirty="0"/>
          </a:p>
          <a:p>
            <a:r>
              <a:rPr lang="en-US" sz="1800" dirty="0">
                <a:hlinkClick r:id="rId2"/>
              </a:rPr>
              <a:t>ncer.gov/about-cancer/understanding/what-is-cancer</a:t>
            </a:r>
            <a:r>
              <a:rPr lang="en-US" sz="1800" dirty="0"/>
              <a:t> </a:t>
            </a:r>
          </a:p>
          <a:p>
            <a:r>
              <a:rPr lang="en-US" sz="1800" dirty="0">
                <a:hlinkClick r:id="rId4"/>
              </a:rPr>
              <a:t>https://www.cancerresearchuk.org/about-cancer/what-is-cancer/how-cancer-start-grow-spread/how-cancer-can-spread</a:t>
            </a:r>
            <a:endParaRPr lang="en-US" sz="1800" dirty="0"/>
          </a:p>
          <a:p>
            <a:r>
              <a:rPr lang="en-US" sz="1800" dirty="0">
                <a:hlinkClick r:id="rId5"/>
              </a:rPr>
              <a:t>https://link.springer.com/chapter/10.1007/978-3-031-31852-8_11</a:t>
            </a:r>
            <a:endParaRPr lang="en-US" sz="1800" dirty="0"/>
          </a:p>
          <a:p>
            <a:r>
              <a:rPr lang="en-US" sz="1800" dirty="0"/>
              <a:t> </a:t>
            </a:r>
            <a:r>
              <a:rPr lang="en-US" sz="1800" dirty="0">
                <a:hlinkClick r:id="rId3"/>
              </a:rPr>
              <a:t>https://www.canuk.org/about-cancer/what-is-cancer/body-systems-and-cancer/cancer-the-blood-and-circulation</a:t>
            </a:r>
            <a:r>
              <a:rPr lang="en-US" sz="1800" dirty="0"/>
              <a:t> </a:t>
            </a:r>
          </a:p>
          <a:p>
            <a:r>
              <a:rPr lang="en-US" sz="1800" dirty="0">
                <a:hlinkClick r:id="rId6"/>
              </a:rPr>
              <a:t>https://www.cancerresearchuk.org/about-cancer/causes-of-cancer/diet-and-cancer</a:t>
            </a:r>
            <a:r>
              <a:rPr lang="en-US" sz="1800" dirty="0"/>
              <a:t> </a:t>
            </a:r>
          </a:p>
          <a:p>
            <a:r>
              <a:rPr lang="en-US" sz="1800" dirty="0">
                <a:hlinkClick r:id="rId7"/>
              </a:rPr>
              <a:t>https://www.cancerresearchuk.org/about-cancer/causes-of-cancer/alcohol-and-cancer</a:t>
            </a:r>
            <a:r>
              <a:rPr lang="en-US" sz="1800" dirty="0"/>
              <a:t> </a:t>
            </a:r>
          </a:p>
          <a:p>
            <a:r>
              <a:rPr lang="en-US" sz="1800" dirty="0">
                <a:hlinkClick r:id="rId8"/>
              </a:rPr>
              <a:t>https://www.nbt.nhs.uk/our-services/a-z-services/cancer-care/cancer-prehabilitation-rehabilitation</a:t>
            </a:r>
            <a:r>
              <a:rPr lang="en-US" sz="1800" dirty="0"/>
              <a:t> </a:t>
            </a:r>
          </a:p>
          <a:p>
            <a:endParaRPr lang="en-US" sz="1800" dirty="0"/>
          </a:p>
          <a:p>
            <a:endParaRPr lang="en-US" sz="1800"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6377410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12944</TotalTime>
  <Words>1203</Words>
  <Application>Microsoft Macintosh PowerPoint</Application>
  <PresentationFormat>Widescreen</PresentationFormat>
  <Paragraphs>76</Paragraphs>
  <Slides>10</Slides>
  <Notes>0</Notes>
  <HiddenSlides>0</HiddenSlides>
  <MMClips>10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__PoppinsFont_db403a</vt:lpstr>
      <vt:lpstr>Aptos</vt:lpstr>
      <vt:lpstr>Aptos Display</vt:lpstr>
      <vt:lpstr>Arial</vt:lpstr>
      <vt:lpstr>Helvetica Neue</vt:lpstr>
      <vt:lpstr>Merriweather</vt:lpstr>
      <vt:lpstr>Open Sans</vt:lpstr>
      <vt:lpstr>office theme</vt:lpstr>
      <vt:lpstr>Cancer </vt:lpstr>
      <vt:lpstr>context</vt:lpstr>
      <vt:lpstr>Cancer introduction </vt:lpstr>
      <vt:lpstr>How does cancer spreads? </vt:lpstr>
      <vt:lpstr>The anatomy – cancer </vt:lpstr>
      <vt:lpstr>Physioloigy of cancer</vt:lpstr>
      <vt:lpstr>Person centered care towards cancer </vt:lpstr>
      <vt:lpstr>Main risk of their lifestyle – cancer </vt:lpstr>
      <vt:lpstr>Care plan recommendation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Cancer </dc:title>
  <dc:creator/>
  <cp:lastModifiedBy>Taseen sohail</cp:lastModifiedBy>
  <cp:revision>2</cp:revision>
  <dcterms:created xsi:type="dcterms:W3CDTF">2026-03-13T17:46:42Z</dcterms:created>
  <dcterms:modified xsi:type="dcterms:W3CDTF">2026-03-22T17:51:43Z</dcterms:modified>
</cp:coreProperties>
</file>