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y="5143500" cx="9144000"/>
  <p:notesSz cx="6858000" cy="9144000"/>
  <p:embeddedFontLst>
    <p:embeddedFont>
      <p:font typeface="Roboto"/>
      <p:regular r:id="rId37"/>
      <p:bold r:id="rId38"/>
      <p:italic r:id="rId39"/>
      <p:boldItalic r:id="rId40"/>
    </p:embeddedFont>
    <p:embeddedFont>
      <p:font typeface="Zilla Slab Highlight"/>
      <p:regular r:id="rId41"/>
    </p:embeddedFont>
    <p:embeddedFont>
      <p:font typeface="Comfortaa"/>
      <p:regular r:id="rId42"/>
      <p:bold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Roboto-boldItalic.fntdata"/><Relationship Id="rId20" Type="http://schemas.openxmlformats.org/officeDocument/2006/relationships/slide" Target="slides/slide15.xml"/><Relationship Id="rId42" Type="http://schemas.openxmlformats.org/officeDocument/2006/relationships/font" Target="fonts/Comfortaa-regular.fntdata"/><Relationship Id="rId41" Type="http://schemas.openxmlformats.org/officeDocument/2006/relationships/font" Target="fonts/ZillaSlabHighlight-regular.fntdata"/><Relationship Id="rId22" Type="http://schemas.openxmlformats.org/officeDocument/2006/relationships/slide" Target="slides/slide17.xml"/><Relationship Id="rId21" Type="http://schemas.openxmlformats.org/officeDocument/2006/relationships/slide" Target="slides/slide16.xml"/><Relationship Id="rId43" Type="http://schemas.openxmlformats.org/officeDocument/2006/relationships/font" Target="fonts/Comfortaa-bold.fnt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font" Target="fonts/Roboto-regular.fntdata"/><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Roboto-italic.fntdata"/><Relationship Id="rId16" Type="http://schemas.openxmlformats.org/officeDocument/2006/relationships/slide" Target="slides/slide11.xml"/><Relationship Id="rId38" Type="http://schemas.openxmlformats.org/officeDocument/2006/relationships/font" Target="fonts/Roboto-bold.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3b3b49db19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3b3b49db19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3b4583f3e21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3b4583f3e21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highlight>
                <a:schemeClr val="accent4"/>
              </a:highlight>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3b3b49db196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3b3b49db196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With a focus on attaining both ecological and social benefits through a variety of context-specific behaviours, environmental stewardship is a complex term that involves the care, protection, and sustainable use of the environment from numerous areas. (</a:t>
            </a:r>
            <a:r>
              <a:rPr lang="en-GB" sz="900">
                <a:solidFill>
                  <a:srgbClr val="555555"/>
                </a:solidFill>
                <a:highlight>
                  <a:srgbClr val="FFFFFF"/>
                </a:highlight>
                <a:latin typeface="Verdana"/>
                <a:ea typeface="Verdana"/>
                <a:cs typeface="Verdana"/>
                <a:sym typeface="Verdana"/>
              </a:rPr>
              <a:t>GOLDEN, A.S., ARLIDGE, W.N.S., CRANDALL, C., EHRLICH, E., DEN HEUVEL, L., KLEFOTH, T., KOCHALSKI, S., LORENZEN, K., SBRAGAGLIA, V., SKOV, C., VENTURELLI, P., ARLINGHAUS, R. and SHEPHARD, S., 2025) </a:t>
            </a:r>
            <a:endParaRPr sz="900">
              <a:solidFill>
                <a:srgbClr val="555555"/>
              </a:solidFill>
              <a:highlight>
                <a:srgbClr val="FFFFFF"/>
              </a:highlight>
              <a:latin typeface="Verdana"/>
              <a:ea typeface="Verdana"/>
              <a:cs typeface="Verdana"/>
              <a:sym typeface="Verdana"/>
            </a:endParaRPr>
          </a:p>
          <a:p>
            <a:pPr indent="0" lvl="0" marL="0" rtl="0" algn="l">
              <a:lnSpc>
                <a:spcPct val="115000"/>
              </a:lnSpc>
              <a:spcBef>
                <a:spcPts val="80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The annual Glastonbury Festival, which takes place at Worthy Farm in England, is well known for its commitment to sustainability. The festival proudly declared in 2023 that all its power requirements were satisfied by fuels and renewable energy, doing away with the need for fossil fuels. Glastonbury's eco journey, which has prioritised environmental respect from its founding in 1970, reached a major turning point with this accomplishment. (Derrick, 2024) </a:t>
            </a:r>
            <a:endParaRPr sz="1200">
              <a:solidFill>
                <a:schemeClr val="dk1"/>
              </a:solidFill>
              <a:highlight>
                <a:srgbClr val="FFFFFF"/>
              </a:highlight>
              <a:latin typeface="Times New Roman"/>
              <a:ea typeface="Times New Roman"/>
              <a:cs typeface="Times New Roman"/>
              <a:sym typeface="Times New Roman"/>
            </a:endParaRPr>
          </a:p>
          <a:p>
            <a:pPr indent="0" lvl="0" marL="0" rtl="0" algn="l">
              <a:lnSpc>
                <a:spcPct val="115000"/>
              </a:lnSpc>
              <a:spcBef>
                <a:spcPts val="80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Event planners and brand managers agree that sustainability is becoming more and more important in marketing and event management. The way events are organised and carried out is changing dramatically in a time when environmental awareness is at the top of corporate and public priorities. Adopting sustainability is now a strategic decision that may improve brand impression, attendee experience, and environmental effect in addition to being morally right. (Gaye, 2023) </a:t>
            </a:r>
            <a:endParaRPr sz="1200">
              <a:solidFill>
                <a:schemeClr val="dk1"/>
              </a:solidFill>
              <a:highlight>
                <a:srgbClr val="FFFFFF"/>
              </a:highlight>
              <a:latin typeface="Times New Roman"/>
              <a:ea typeface="Times New Roman"/>
              <a:cs typeface="Times New Roman"/>
              <a:sym typeface="Times New Roman"/>
            </a:endParaRPr>
          </a:p>
          <a:p>
            <a:pPr indent="0" lvl="0" marL="0" rtl="0" algn="l">
              <a:spcBef>
                <a:spcPts val="80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3b3b49db196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3b3b49db196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The area surrounding Worthy Farm hosts more than 200,000 people over the course of five days at the end of June, and it has the potential to generate over 2,000 tonnes of rubbish. to put this into perspective, this is equivalent to a city’s scale of waste. Only a short stroll from the Pyramid Stage is the Festival's on-site recycling centre, where all of this waste this is processed. (Glastonbury Festivals, 2019) </a:t>
            </a:r>
            <a:endParaRPr sz="1200">
              <a:solidFill>
                <a:schemeClr val="dk1"/>
              </a:solidFill>
              <a:highlight>
                <a:srgbClr val="FFFFFF"/>
              </a:highlight>
              <a:latin typeface="Times New Roman"/>
              <a:ea typeface="Times New Roman"/>
              <a:cs typeface="Times New Roman"/>
              <a:sym typeface="Times New Roman"/>
            </a:endParaRPr>
          </a:p>
          <a:p>
            <a:pPr indent="0" lvl="0" marL="0" rtl="0" algn="l">
              <a:lnSpc>
                <a:spcPct val="115000"/>
              </a:lnSpc>
              <a:spcBef>
                <a:spcPts val="80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Glastonbury made a sustainable move in 2019 by outlawing single-use plastic bottles. Millions of plastic products have been kept out of landfills thanks to this action alone. The festival has gone one step further by outlawing disposable vapes and adopting compostable crisp packets. All of this is a part of their "Love the Farm, Leave No Trace" mission. (Binit Group Ltd, 2024) </a:t>
            </a:r>
            <a:endParaRPr sz="1200">
              <a:solidFill>
                <a:schemeClr val="dk1"/>
              </a:solidFill>
              <a:highlight>
                <a:srgbClr val="FFFFFF"/>
              </a:highlight>
              <a:latin typeface="Times New Roman"/>
              <a:ea typeface="Times New Roman"/>
              <a:cs typeface="Times New Roman"/>
              <a:sym typeface="Times New Roman"/>
            </a:endParaRPr>
          </a:p>
          <a:p>
            <a:pPr indent="0" lvl="0" marL="0" rtl="0" algn="l">
              <a:lnSpc>
                <a:spcPct val="115000"/>
              </a:lnSpc>
              <a:spcBef>
                <a:spcPts val="80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Throughout event management, recycling in the correct way is crucial, especially when greeting over 200,000 people. For Glastonbury, this is where Critical Waste UK come in. Critical Waste is a sustainable waste management company that specialises in clearing up and recycling at events and festivals while offering sustainable waste solutions that can grow and evolve with each event. Since 2008 the company has handled the rubbish during the Glastonbury Festival. Each of the three bin types—food and compostables, bottles and cans, and general waste—is collected and brought back to the on-site recycling centre in addition to the litter-picking crews that are responsible for cleaning and scanning the fields. The hundreds of tonnes of rubbish at the facility and on the festival site are manually sorted by more than 1,300 volunteers and employees before being sent off to be recycled. (Glasto Fest Feed, 2024) </a:t>
            </a:r>
            <a:endParaRPr sz="1200">
              <a:solidFill>
                <a:schemeClr val="dk1"/>
              </a:solidFill>
              <a:highlight>
                <a:srgbClr val="FFFFFF"/>
              </a:highlight>
              <a:latin typeface="Times New Roman"/>
              <a:ea typeface="Times New Roman"/>
              <a:cs typeface="Times New Roman"/>
              <a:sym typeface="Times New Roman"/>
            </a:endParaRPr>
          </a:p>
          <a:p>
            <a:pPr indent="0" lvl="0" marL="0" rtl="0" algn="l">
              <a:lnSpc>
                <a:spcPct val="115000"/>
              </a:lnSpc>
              <a:spcBef>
                <a:spcPts val="80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Glastonbury reimagines rather than merely recycling. The event has created stages out of recycled materials, transforming potentially wasteful materials into artistic creations, which is something that could improve sustainability and the engagement that surrounds the importance of this innovative initiative. Stepping-up these measures and inspiring other events to do the same is a crucial factor to planning this event in the future, especially in aiding its legacy (Binit Group Ltd, 2024)</a:t>
            </a:r>
            <a:endParaRPr sz="1200">
              <a:solidFill>
                <a:schemeClr val="dk1"/>
              </a:solidFill>
              <a:highlight>
                <a:srgbClr val="FFFFFF"/>
              </a:highlight>
              <a:latin typeface="Times New Roman"/>
              <a:ea typeface="Times New Roman"/>
              <a:cs typeface="Times New Roman"/>
              <a:sym typeface="Times New Roman"/>
            </a:endParaRPr>
          </a:p>
          <a:p>
            <a:pPr indent="0" lvl="0" marL="0" rtl="0" algn="l">
              <a:spcBef>
                <a:spcPts val="80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3b3b49db196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3b3b49db196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Throughout the festival in 2023, all production areas were either powered by solar PV and battery hybrid systems or electricity from less harmful, fossil fuel-free sources. Every generator on the 900-acre festival site, including those that run the famous Pyramid Stage, ran on renewable, sustainable HVO fuel made from leftover cooking oil and palm oil. Prior to the milestone in 2023, Glastonbury claimed that this contributed to a 90% reduction in lifecycle CO2e emissions. </a:t>
            </a:r>
            <a:endParaRPr sz="1200">
              <a:solidFill>
                <a:schemeClr val="dk1"/>
              </a:solidFill>
              <a:highlight>
                <a:srgbClr val="FFFFFF"/>
              </a:highlight>
              <a:latin typeface="Times New Roman"/>
              <a:ea typeface="Times New Roman"/>
              <a:cs typeface="Times New Roman"/>
              <a:sym typeface="Times New Roman"/>
            </a:endParaRPr>
          </a:p>
          <a:p>
            <a:pPr indent="0" lvl="0" marL="0" rtl="0" algn="l">
              <a:lnSpc>
                <a:spcPct val="115000"/>
              </a:lnSpc>
              <a:spcBef>
                <a:spcPts val="80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Aswell as this, in order to supply clean, sustainable power to a few market stalls, the festival has built a temporary wind turbine on Williams Green. The anaerobic biogas plant and solar power plant at the festival supply clean energy for the Farm and Festival offices. (Derrick, 2024) </a:t>
            </a:r>
            <a:endParaRPr sz="1200">
              <a:solidFill>
                <a:schemeClr val="dk1"/>
              </a:solidFill>
              <a:highlight>
                <a:srgbClr val="FFFFFF"/>
              </a:highlight>
              <a:latin typeface="Times New Roman"/>
              <a:ea typeface="Times New Roman"/>
              <a:cs typeface="Times New Roman"/>
              <a:sym typeface="Times New Roman"/>
            </a:endParaRPr>
          </a:p>
          <a:p>
            <a:pPr indent="0" lvl="0" marL="0" rtl="0" algn="l">
              <a:lnSpc>
                <a:spcPct val="115000"/>
              </a:lnSpc>
              <a:spcBef>
                <a:spcPts val="80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By completely cutting out fossil fuel use, Glastonbury festival opens doors to new ideas for creating energy sources that emit minimal to no impact. Implementing the importance for this throughout the events future planning will continue the positive statistics surrounding this previous issue, which plays a huge part in the festival's legacy.</a:t>
            </a:r>
            <a:endParaRPr sz="1200">
              <a:solidFill>
                <a:schemeClr val="dk1"/>
              </a:solidFill>
              <a:highlight>
                <a:srgbClr val="FFFFFF"/>
              </a:highlight>
              <a:latin typeface="Times New Roman"/>
              <a:ea typeface="Times New Roman"/>
              <a:cs typeface="Times New Roman"/>
              <a:sym typeface="Times New Roman"/>
            </a:endParaRPr>
          </a:p>
          <a:p>
            <a:pPr indent="0" lvl="0" marL="0" rtl="0" algn="l">
              <a:spcBef>
                <a:spcPts val="80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b3b49db196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3b3b49db196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In 2025, Bristol Water's free Water Bar returned to the Glastonbury Festival, offering 6,000 gallons of free drinking water to participants. By minimising waste and promoting sustainable water use, the Water Bar supports the famous festival's prohibition on single-use plastic bottles. Glastonbury continues to be one of the world's most ecologically conscious festivals thanks to this backing.  </a:t>
            </a:r>
            <a:endParaRPr sz="1200">
              <a:solidFill>
                <a:schemeClr val="dk1"/>
              </a:solidFill>
              <a:highlight>
                <a:srgbClr val="FFFFFF"/>
              </a:highlight>
              <a:latin typeface="Times New Roman"/>
              <a:ea typeface="Times New Roman"/>
              <a:cs typeface="Times New Roman"/>
              <a:sym typeface="Times New Roman"/>
            </a:endParaRPr>
          </a:p>
          <a:p>
            <a:pPr indent="0" lvl="0" marL="0" rtl="0" algn="l">
              <a:lnSpc>
                <a:spcPct val="115000"/>
              </a:lnSpc>
              <a:spcBef>
                <a:spcPts val="80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Throughout the five days of the festival at Worthy Farm, Bristol Water's Engagement Team staffed the Water Bar and served attendees. the water bar is constantly manned by staff, meaning that this is not a self-serve system. By filling reusable bottles and biodegradable cups for attendees, the water given out is the amount of water that is needed, reducing water waste and the potential for unnecessary over-consumption. (IT Admin, 2025) </a:t>
            </a:r>
            <a:endParaRPr sz="1200">
              <a:solidFill>
                <a:schemeClr val="dk1"/>
              </a:solidFill>
              <a:highlight>
                <a:srgbClr val="FFFFFF"/>
              </a:highlight>
              <a:latin typeface="Times New Roman"/>
              <a:ea typeface="Times New Roman"/>
              <a:cs typeface="Times New Roman"/>
              <a:sym typeface="Times New Roman"/>
            </a:endParaRPr>
          </a:p>
          <a:p>
            <a:pPr indent="0" lvl="0" marL="0" rtl="0" algn="l">
              <a:lnSpc>
                <a:spcPct val="115000"/>
              </a:lnSpc>
              <a:spcBef>
                <a:spcPts val="80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The United nations global sustainability goal 6 go hand-in-hand with glastonburys water waste reduction and sustainable sanitation facilities. The goal aims to provide</a:t>
            </a:r>
            <a:r>
              <a:rPr lang="en-GB" sz="1200">
                <a:solidFill>
                  <a:srgbClr val="4D4D4D"/>
                </a:solidFill>
                <a:highlight>
                  <a:srgbClr val="FFFFFF"/>
                </a:highlight>
                <a:latin typeface="Roboto"/>
                <a:ea typeface="Roboto"/>
                <a:cs typeface="Roboto"/>
                <a:sym typeface="Roboto"/>
              </a:rPr>
              <a:t> universal and equitable access to safe and affordable drinking water for all by 2030. Glastonbury Festivals actions towards this goal, such as banning single-use bottled water, implementing measures to reduce water waste, and advancing sustainable sanitation supports the united nations goal for safe and easily accessible drinking water for attendees. </a:t>
            </a:r>
            <a:r>
              <a:rPr lang="en-GB" sz="1200">
                <a:solidFill>
                  <a:schemeClr val="dk1"/>
                </a:solidFill>
                <a:highlight>
                  <a:srgbClr val="FFFFFF"/>
                </a:highlight>
                <a:latin typeface="Times New Roman"/>
                <a:ea typeface="Times New Roman"/>
                <a:cs typeface="Times New Roman"/>
                <a:sym typeface="Times New Roman"/>
              </a:rPr>
              <a:t>(United Nations, 2025)</a:t>
            </a:r>
            <a:endParaRPr sz="1200">
              <a:solidFill>
                <a:schemeClr val="dk1"/>
              </a:solidFill>
              <a:highlight>
                <a:srgbClr val="FFFFFF"/>
              </a:highlight>
              <a:latin typeface="Times New Roman"/>
              <a:ea typeface="Times New Roman"/>
              <a:cs typeface="Times New Roman"/>
              <a:sym typeface="Times New Roman"/>
            </a:endParaRPr>
          </a:p>
          <a:p>
            <a:pPr indent="0" lvl="0" marL="0" rtl="0" algn="l">
              <a:spcBef>
                <a:spcPts val="80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3b3b49db196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3b3b49db196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The Bike To Glasto program supports bikers by offering free, safe bike lock-ups and a bike-only campsite with showers. With drop-off locations around Somerset and even West London, Bike To Glasto provides luggage transport services for a nominal cost for added convenience.  </a:t>
            </a:r>
            <a:endParaRPr sz="1200">
              <a:solidFill>
                <a:schemeClr val="dk1"/>
              </a:solidFill>
              <a:highlight>
                <a:srgbClr val="FFFFFF"/>
              </a:highlight>
              <a:latin typeface="Times New Roman"/>
              <a:ea typeface="Times New Roman"/>
              <a:cs typeface="Times New Roman"/>
              <a:sym typeface="Times New Roman"/>
            </a:endParaRPr>
          </a:p>
          <a:p>
            <a:pPr indent="0" lvl="0" marL="0" rtl="0" algn="l">
              <a:lnSpc>
                <a:spcPct val="115000"/>
              </a:lnSpc>
              <a:spcBef>
                <a:spcPts val="80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For attendees travelling by train, there is a free shuttle bus that runs between the Castle Cary station and the festival venue. Please be aware that luggage trolleys are not allowed on this shuttle, and entry requires a valid festival ticket. (Robinson, 2025) </a:t>
            </a:r>
            <a:endParaRPr sz="1200">
              <a:solidFill>
                <a:schemeClr val="dk1"/>
              </a:solidFill>
              <a:highlight>
                <a:srgbClr val="FFFFFF"/>
              </a:highlight>
              <a:latin typeface="Times New Roman"/>
              <a:ea typeface="Times New Roman"/>
              <a:cs typeface="Times New Roman"/>
              <a:sym typeface="Times New Roman"/>
            </a:endParaRPr>
          </a:p>
          <a:p>
            <a:pPr indent="0" lvl="0" marL="0" rtl="0" algn="l">
              <a:lnSpc>
                <a:spcPct val="115000"/>
              </a:lnSpc>
              <a:spcBef>
                <a:spcPts val="800"/>
              </a:spcBef>
              <a:spcAft>
                <a:spcPts val="0"/>
              </a:spcAft>
              <a:buClr>
                <a:schemeClr val="dk1"/>
              </a:buClr>
              <a:buSzPts val="1100"/>
              <a:buFont typeface="Arial"/>
              <a:buNone/>
            </a:pPr>
            <a:r>
              <a:rPr lang="en-GB" sz="1200">
                <a:solidFill>
                  <a:schemeClr val="dk1"/>
                </a:solidFill>
                <a:highlight>
                  <a:srgbClr val="FFFFFF"/>
                </a:highlight>
                <a:latin typeface="Times New Roman"/>
                <a:ea typeface="Times New Roman"/>
                <a:cs typeface="Times New Roman"/>
                <a:sym typeface="Times New Roman"/>
              </a:rPr>
              <a:t>Pushing these modes of transport by providing additional privileges for attendees is a strategic move into encouraging more people to use environmentally friendly transport. Similar campaigns such as the “I came by train” campaign lists famous celebrities who are performing at the festival and are travelling by train, in an attempt to persuade people that travelling to Glastonbury by train is the option that is kindest to the planet. In the future, campaigns could be brought forward featuring famous and relevant influencers from social media as a way to engage more efficiently with the younger generation, so these initiatives surrounding sustainability are instilled from the start. </a:t>
            </a:r>
            <a:endParaRPr sz="1200">
              <a:solidFill>
                <a:schemeClr val="dk1"/>
              </a:solidFill>
              <a:highlight>
                <a:srgbClr val="FFFFFF"/>
              </a:highlight>
              <a:latin typeface="Times New Roman"/>
              <a:ea typeface="Times New Roman"/>
              <a:cs typeface="Times New Roman"/>
              <a:sym typeface="Times New Roman"/>
            </a:endParaRPr>
          </a:p>
          <a:p>
            <a:pPr indent="0" lvl="0" marL="0" rtl="0" algn="l">
              <a:spcBef>
                <a:spcPts val="80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3b3b49db196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9" name="Google Shape;129;g3b3b49db196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3b3b49db196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3b3b49db196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1200"/>
              </a:spcAft>
              <a:buClr>
                <a:schemeClr val="dk1"/>
              </a:buClr>
              <a:buSzPts val="1100"/>
              <a:buFont typeface="Arial"/>
              <a:buNone/>
            </a:pPr>
            <a:r>
              <a:rPr lang="en-GB" sz="1150">
                <a:solidFill>
                  <a:srgbClr val="3A3A3A"/>
                </a:solidFill>
                <a:highlight>
                  <a:srgbClr val="FFFFFF"/>
                </a:highlight>
              </a:rPr>
              <a:t>Butler, R. (2025) “Tourism destination development: the tourism area life cycle model,” </a:t>
            </a:r>
            <a:r>
              <a:rPr i="1" lang="en-GB" sz="1150">
                <a:solidFill>
                  <a:srgbClr val="3A3A3A"/>
                </a:solidFill>
                <a:highlight>
                  <a:srgbClr val="FFFFFF"/>
                </a:highlight>
              </a:rPr>
              <a:t>Tourism geographies</a:t>
            </a:r>
            <a:r>
              <a:rPr lang="en-GB" sz="1150">
                <a:solidFill>
                  <a:srgbClr val="3A3A3A"/>
                </a:solidFill>
                <a:highlight>
                  <a:srgbClr val="FFFFFF"/>
                </a:highlight>
              </a:rPr>
              <a:t>, 27(3–4), pp. 599–607. Available at: https://doi.org/10.1080/14616688.2024.2325932.</a:t>
            </a:r>
            <a:endParaRPr>
              <a:solidFill>
                <a:schemeClr val="dk1"/>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3b3b49db196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3b3b49db196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457200" lvl="0" marL="0" rtl="0" algn="l">
              <a:lnSpc>
                <a:spcPct val="200000"/>
              </a:lnSpc>
              <a:spcBef>
                <a:spcPts val="0"/>
              </a:spcBef>
              <a:spcAft>
                <a:spcPts val="0"/>
              </a:spcAft>
              <a:buClr>
                <a:schemeClr val="dk1"/>
              </a:buClr>
              <a:buSzPts val="1100"/>
              <a:buFont typeface="Arial"/>
              <a:buNone/>
            </a:pPr>
            <a:r>
              <a:rPr lang="en-GB" sz="1200">
                <a:solidFill>
                  <a:schemeClr val="dk1"/>
                </a:solidFill>
              </a:rPr>
              <a:t>         </a:t>
            </a:r>
            <a:endParaRPr>
              <a:solidFill>
                <a:schemeClr val="dk1"/>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b3b49db196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3b3b49db196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457200" lvl="0" marL="0" rtl="0" algn="l">
              <a:lnSpc>
                <a:spcPct val="200000"/>
              </a:lnSpc>
              <a:spcBef>
                <a:spcPts val="0"/>
              </a:spcBef>
              <a:spcAft>
                <a:spcPts val="0"/>
              </a:spcAft>
              <a:buClr>
                <a:schemeClr val="dk1"/>
              </a:buClr>
              <a:buSzPts val="1100"/>
              <a:buFont typeface="Arial"/>
              <a:buNone/>
            </a:pPr>
            <a:r>
              <a:t/>
            </a:r>
            <a:endParaRPr sz="1300">
              <a:solidFill>
                <a:schemeClr val="dk1"/>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3b3b49db196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3b3b49db196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3b3b49db196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3b3b49db196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andrew</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g3b3b49db196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5" name="Google Shape;205;g3b3b49db196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3b3b49db196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4" name="Google Shape;214;g3b3b49db196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3b3b49db196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3b3b49db196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3b3b49db196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3b3b49db196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g3b3b49db196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9" name="Google Shape;239;g3b3b49db196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150">
              <a:solidFill>
                <a:schemeClr val="dk1"/>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3b3b49db196_0_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3b3b49db196_0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3b3b49db196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 name="Google Shape;265;g3b3b49db196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1"/>
                </a:solidFill>
                <a:highlight>
                  <a:srgbClr val="FFFFFF"/>
                </a:highlight>
                <a:latin typeface="Times New Roman"/>
                <a:ea typeface="Times New Roman"/>
                <a:cs typeface="Times New Roman"/>
                <a:sym typeface="Times New Roman"/>
              </a:rPr>
              <a:t>The feeling of belonging to a specific culture or group that is influenced by common customs, beliefs, language, and behaviours is known as cultural identity. Festivals serve as venues for the celebration, preservation, and dissemination of cultural heritage and are colourful manifestations of cultural identity. By strengthening ties within the community, upholding customs, educating the next generation, and elevating awareness of world cultures, the Glastonbury festival serves a vital role in advancing cultural identity through the planning of the event. (Scientia Educare, 2025)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3b3b49db196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3" name="Google Shape;273;g3b3b49db196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andrew</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3b3b49db196_0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3b3b49db196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 - 3 examples, 1 each person</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An example of cultural </a:t>
            </a:r>
            <a:r>
              <a:rPr lang="en-GB"/>
              <a:t>diversity</a:t>
            </a:r>
            <a:r>
              <a:rPr lang="en-GB"/>
              <a:t> and responsibility by glastonbury festival is the diverse </a:t>
            </a:r>
            <a:r>
              <a:rPr lang="en-GB"/>
              <a:t>music</a:t>
            </a:r>
            <a:r>
              <a:rPr lang="en-GB"/>
              <a:t> programming </a:t>
            </a:r>
            <a:r>
              <a:rPr lang="en-GB"/>
              <a:t>across </a:t>
            </a:r>
            <a:r>
              <a:rPr lang="en-GB"/>
              <a:t>genres and cultures. This through the </a:t>
            </a:r>
            <a:r>
              <a:rPr lang="en-GB"/>
              <a:t>different</a:t>
            </a:r>
            <a:r>
              <a:rPr lang="en-GB"/>
              <a:t> lineups that include </a:t>
            </a:r>
            <a:r>
              <a:rPr lang="en-GB"/>
              <a:t>artists</a:t>
            </a:r>
            <a:r>
              <a:rPr lang="en-GB"/>
              <a:t> from a wide range of ethnic, cultural and national backgrounds, spanning global genres such as reggae, hip-hop, traditional folk and electronic music. This shows that the festival is embedded in their values and respects the representation of global cultures.</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Eva - </a:t>
            </a:r>
            <a:r>
              <a:rPr lang="en-GB" sz="1200">
                <a:solidFill>
                  <a:schemeClr val="dk1"/>
                </a:solidFill>
                <a:highlight>
                  <a:srgbClr val="FFFFFF"/>
                </a:highlight>
              </a:rPr>
              <a:t>The feeling of belonging to a specific culture or group that is influenced by common customs, beliefs, language, and behaviours is known as cultural identity. Festivals serve as venues for the celebration, preservation, and dissemination of cultural heritage and are colourful manifestations of cultural identity. By strengthening ties within the community, upholding customs, educating the next generation, and elevating awareness of world cultures, the Glastonbury festival serves a vital role in advancing cultural identity through the planning of the event. (Scientia Educare, 2025)</a:t>
            </a:r>
            <a:endParaRPr/>
          </a:p>
          <a:p>
            <a:pPr indent="-457200" lvl="0" marL="0" rtl="0" algn="l">
              <a:lnSpc>
                <a:spcPct val="2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g3b4be96c9d7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9" name="Google Shape;289;g3b4be96c9d7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g3b3b49db196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6" name="Google Shape;296;g3b3b49db196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g3b4b2afee85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2" name="Google Shape;302;g3b4b2afee85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g3b4be96c9d7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8" name="Google Shape;308;g3b4be96c9d7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g3b7f25d4d0c_2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4" name="Google Shape;314;g3b7f25d4d0c_2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g3b7f25d4d0c_2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0" name="Google Shape;320;g3b7f25d4d0c_2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g3b7ff5aba2b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6" name="Google Shape;326;g3b7ff5aba2b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g3b7ff5aba2b_0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2" name="Google Shape;332;g3b7ff5aba2b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3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18.png"/><Relationship Id="rId5"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8.png"/><Relationship Id="rId5" Type="http://schemas.openxmlformats.org/officeDocument/2006/relationships/image" Target="../media/image4.png"/><Relationship Id="rId6"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6.png"/><Relationship Id="rId7" Type="http://schemas.openxmlformats.org/officeDocument/2006/relationships/image" Target="../media/image2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23.png"/><Relationship Id="rId4" Type="http://schemas.openxmlformats.org/officeDocument/2006/relationships/image" Target="../media/image16.jpg"/><Relationship Id="rId5" Type="http://schemas.openxmlformats.org/officeDocument/2006/relationships/image" Target="../media/image14.jpg"/><Relationship Id="rId6" Type="http://schemas.openxmlformats.org/officeDocument/2006/relationships/image" Target="../media/image17.jpg"/><Relationship Id="rId7" Type="http://schemas.openxmlformats.org/officeDocument/2006/relationships/image" Target="../media/image1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3.png"/><Relationship Id="rId4" Type="http://schemas.openxmlformats.org/officeDocument/2006/relationships/image" Target="../media/image12.jpg"/><Relationship Id="rId5" Type="http://schemas.openxmlformats.org/officeDocument/2006/relationships/image" Target="../media/image31.jpg"/><Relationship Id="rId6" Type="http://schemas.openxmlformats.org/officeDocument/2006/relationships/image" Target="../media/image20.jpg"/><Relationship Id="rId7" Type="http://schemas.openxmlformats.org/officeDocument/2006/relationships/image" Target="../media/image22.jpg"/><Relationship Id="rId8" Type="http://schemas.openxmlformats.org/officeDocument/2006/relationships/image" Target="../media/image2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3.png"/><Relationship Id="rId4" Type="http://schemas.openxmlformats.org/officeDocument/2006/relationships/image" Target="../media/image21.jpg"/><Relationship Id="rId5" Type="http://schemas.openxmlformats.org/officeDocument/2006/relationships/image" Target="../media/image28.jpg"/><Relationship Id="rId6" Type="http://schemas.openxmlformats.org/officeDocument/2006/relationships/image" Target="../media/image24.jpg"/><Relationship Id="rId7" Type="http://schemas.openxmlformats.org/officeDocument/2006/relationships/image" Target="../media/image26.jpg"/><Relationship Id="rId8" Type="http://schemas.openxmlformats.org/officeDocument/2006/relationships/image" Target="../media/image3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3.png"/><Relationship Id="rId4" Type="http://schemas.openxmlformats.org/officeDocument/2006/relationships/image" Target="../media/image30.jpg"/><Relationship Id="rId9" Type="http://schemas.openxmlformats.org/officeDocument/2006/relationships/image" Target="../media/image33.png"/><Relationship Id="rId5" Type="http://schemas.openxmlformats.org/officeDocument/2006/relationships/image" Target="../media/image32.jpg"/><Relationship Id="rId6" Type="http://schemas.openxmlformats.org/officeDocument/2006/relationships/image" Target="../media/image51.jpg"/><Relationship Id="rId7" Type="http://schemas.openxmlformats.org/officeDocument/2006/relationships/image" Target="../media/image42.jpg"/><Relationship Id="rId8" Type="http://schemas.openxmlformats.org/officeDocument/2006/relationships/image" Target="../media/image5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3.png"/><Relationship Id="rId4" Type="http://schemas.openxmlformats.org/officeDocument/2006/relationships/image" Target="../media/image46.jpg"/><Relationship Id="rId5" Type="http://schemas.openxmlformats.org/officeDocument/2006/relationships/image" Target="../media/image44.jpg"/><Relationship Id="rId6" Type="http://schemas.openxmlformats.org/officeDocument/2006/relationships/image" Target="../media/image38.jpg"/><Relationship Id="rId7" Type="http://schemas.openxmlformats.org/officeDocument/2006/relationships/image" Target="../media/image47.jpg"/><Relationship Id="rId8" Type="http://schemas.openxmlformats.org/officeDocument/2006/relationships/image" Target="../media/image5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39.png"/><Relationship Id="rId4" Type="http://schemas.openxmlformats.org/officeDocument/2006/relationships/image" Target="../media/image4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39.png"/><Relationship Id="rId4" Type="http://schemas.openxmlformats.org/officeDocument/2006/relationships/image" Target="../media/image63.png"/><Relationship Id="rId5" Type="http://schemas.openxmlformats.org/officeDocument/2006/relationships/image" Target="../media/image4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39.png"/><Relationship Id="rId4" Type="http://schemas.openxmlformats.org/officeDocument/2006/relationships/image" Target="../media/image6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39.png"/><Relationship Id="rId4" Type="http://schemas.openxmlformats.org/officeDocument/2006/relationships/image" Target="../media/image48.png"/><Relationship Id="rId5" Type="http://schemas.openxmlformats.org/officeDocument/2006/relationships/image" Target="../media/image5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39.png"/><Relationship Id="rId4" Type="http://schemas.openxmlformats.org/officeDocument/2006/relationships/image" Target="../media/image6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png"/><Relationship Id="rId4" Type="http://schemas.openxmlformats.org/officeDocument/2006/relationships/image" Target="../media/image16.jpg"/><Relationship Id="rId9" Type="http://schemas.openxmlformats.org/officeDocument/2006/relationships/image" Target="../media/image45.jpg"/><Relationship Id="rId5" Type="http://schemas.openxmlformats.org/officeDocument/2006/relationships/image" Target="../media/image59.png"/><Relationship Id="rId6" Type="http://schemas.openxmlformats.org/officeDocument/2006/relationships/image" Target="../media/image55.png"/><Relationship Id="rId7" Type="http://schemas.openxmlformats.org/officeDocument/2006/relationships/image" Target="../media/image66.png"/><Relationship Id="rId8" Type="http://schemas.openxmlformats.org/officeDocument/2006/relationships/image" Target="../media/image6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png"/><Relationship Id="rId4" Type="http://schemas.openxmlformats.org/officeDocument/2006/relationships/image" Target="../media/image52.jpg"/><Relationship Id="rId5" Type="http://schemas.openxmlformats.org/officeDocument/2006/relationships/image" Target="../media/image54.jpg"/><Relationship Id="rId6" Type="http://schemas.openxmlformats.org/officeDocument/2006/relationships/image" Target="../media/image60.jpg"/><Relationship Id="rId7" Type="http://schemas.openxmlformats.org/officeDocument/2006/relationships/image" Target="../media/image56.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png"/><Relationship Id="rId4" Type="http://schemas.openxmlformats.org/officeDocument/2006/relationships/image" Target="../media/image6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png"/><Relationship Id="rId4" Type="http://schemas.openxmlformats.org/officeDocument/2006/relationships/image" Target="../media/image58.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png"/><Relationship Id="rId4" Type="http://schemas.openxmlformats.org/officeDocument/2006/relationships/image" Target="../media/image68.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png"/><Relationship Id="rId4" Type="http://schemas.openxmlformats.org/officeDocument/2006/relationships/image" Target="../media/image67.png"/><Relationship Id="rId5" Type="http://schemas.openxmlformats.org/officeDocument/2006/relationships/image" Target="../media/image61.gi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hyperlink" Target="http://www.behance.net/gallery/116303561/Glastonbury-Festival-Visual-Identity" TargetMode="External"/><Relationship Id="rId4" Type="http://schemas.openxmlformats.org/officeDocument/2006/relationships/hyperlink" Target="http://bagsofethics.org/plastic-free-glastonbury/" TargetMode="External"/><Relationship Id="rId5" Type="http://schemas.openxmlformats.org/officeDocument/2006/relationships/hyperlink" Target="http://creamfields.com/cleanfields/goals/" TargetMode="External"/><Relationship Id="rId6" Type="http://schemas.openxmlformats.org/officeDocument/2006/relationships/hyperlink" Target="http://glastonburyfestivals.co.uk/diversity-statement/"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hyperlink" Target="http://www.glastonburyfestivals.co.uk/news/2025-ticket-sale-faq/" TargetMode="External"/><Relationship Id="rId4" Type="http://schemas.openxmlformats.org/officeDocument/2006/relationships/hyperlink" Target="http://www.theguardian.com/music/2024/dec/05/glastonbury-festival-raised-59m-for-charity-in-2024" TargetMode="External"/><Relationship Id="rId5" Type="http://schemas.openxmlformats.org/officeDocument/2006/relationships/hyperlink" Target="https://doi.org/10.5367/te.2011.0057"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hyperlink" Target="http://www.iqmagazine.com/2024/03/glastonburys-costs-revealed-in-economic-report/" TargetMode="External"/><Relationship Id="rId4" Type="http://schemas.openxmlformats.org/officeDocument/2006/relationships/hyperlink" Target="http://www.showmans-directory.co.uk/report-finds-that-glastonbury-2023-generated-gbp168m-for-uk-businesses" TargetMode="External"/><Relationship Id="rId5" Type="http://schemas.openxmlformats.org/officeDocument/2006/relationships/hyperlink" Target="http://festivals.oxfam.org.uk/"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hyperlink" Target="https://www.un.org/sustainabledevelopment/water-and-sanitation/" TargetMode="External"/></Relationships>
</file>

<file path=ppt/slides/_rels/slide30.xml.rels><?xml version="1.0" encoding="UTF-8" standalone="yes"?><Relationships xmlns="http://schemas.openxmlformats.org/package/2006/relationships"><Relationship Id="rId11" Type="http://schemas.openxmlformats.org/officeDocument/2006/relationships/hyperlink" Target="https://www.independent.co.uk/life-style/glastonbury-neurodivergent-spaces-b2778824.html" TargetMode="External"/><Relationship Id="rId10" Type="http://schemas.openxmlformats.org/officeDocument/2006/relationships/hyperlink" Target="https://www.greatbritishlife.co.uk/magazines/somerset/24327677.glastonbury-festival-helps-local-charities/" TargetMode="External"/><Relationship Id="rId13" Type="http://schemas.openxmlformats.org/officeDocument/2006/relationships/hyperlink" Target="https://www.stylist.co.uk/entertainment/glastonbury-festival-roe-v-wade-abortion-protests-womens-rights/675836" TargetMode="External"/><Relationship Id="rId12" Type="http://schemas.openxmlformats.org/officeDocument/2006/relationships/hyperlink" Target="https://www.bbc.co.uk/news/entertainment-arts-61946649" TargetMode="External"/><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hyperlink" Target="https://www.creativeboom.com/news/why-glastonburys-shangri-la-space-is-dramatically-reinventing-itself-for-2025/" TargetMode="External"/><Relationship Id="rId4" Type="http://schemas.openxmlformats.org/officeDocument/2006/relationships/hyperlink" Target="https://www.morwennacollett.com/blog/qka2i7sgpa79hfcrlcwv7kwirsbska" TargetMode="External"/><Relationship Id="rId9" Type="http://schemas.openxmlformats.org/officeDocument/2006/relationships/hyperlink" Target="https://glastonbury.nub.news/news/local-news/glastonbury-festival-in-full-swing-locals-share-their-experiences-and-concerns-188705" TargetMode="External"/><Relationship Id="rId14" Type="http://schemas.openxmlformats.org/officeDocument/2006/relationships/hyperlink" Target="https://medium.com/@WhatSuzyWroteNext/inclusion-in-the-music-biz-what-can-we-learn-from-glastonbury-2023-5fe352040765" TargetMode="External"/><Relationship Id="rId5" Type="http://schemas.openxmlformats.org/officeDocument/2006/relationships/hyperlink" Target="https://press.dittomusic.com/glastonbury-2024-to-feature--female-and-non-binary-acts" TargetMode="External"/><Relationship Id="rId6" Type="http://schemas.openxmlformats.org/officeDocument/2006/relationships/hyperlink" Target="https://diva-magazine.com/2025/03/10/line-up-glastonbury-2025/" TargetMode="External"/><Relationship Id="rId7" Type="http://schemas.openxmlformats.org/officeDocument/2006/relationships/hyperlink" Target="https://collectandrecycle.com/how-sustainable-is-glastonbury-festival/" TargetMode="External"/><Relationship Id="rId8" Type="http://schemas.openxmlformats.org/officeDocument/2006/relationships/hyperlink" Target="https://lightup.tv/faq/how-accessible-is-glastonbury-2025-for-disabled-attendees-PyVo0p7wDhn" TargetMode="External"/></Relationships>
</file>

<file path=ppt/slides/_rels/slide31.xml.rels><?xml version="1.0" encoding="UTF-8" standalone="yes"?><Relationships xmlns="http://schemas.openxmlformats.org/package/2006/relationships"><Relationship Id="rId11" Type="http://schemas.openxmlformats.org/officeDocument/2006/relationships/hyperlink" Target="https://www.glastonburyfestivals.co.uk/areas/terminal-1/" TargetMode="External"/><Relationship Id="rId10" Type="http://schemas.openxmlformats.org/officeDocument/2006/relationships/hyperlink" Target="https://glastonburyfestivals.co.uk/diversity-statement/" TargetMode="External"/><Relationship Id="rId13" Type="http://schemas.openxmlformats.org/officeDocument/2006/relationships/hyperlink" Target="https://www.glastonburyfestivals.co.uk/news/please-love-the-farm-and-leave-no-trace/" TargetMode="External"/><Relationship Id="rId12" Type="http://schemas.openxmlformats.org/officeDocument/2006/relationships/hyperlink" Target="https://www.glastonburyfestivals.co.uk/worthy-causes/" TargetMode="External"/><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hyperlink" Target="https://www.able2uk.com/access-guide/festival-accessibility/glastonbury-festival" TargetMode="External"/><Relationship Id="rId4" Type="http://schemas.openxmlformats.org/officeDocument/2006/relationships/hyperlink" Target="https://attitudeiseverything.org.uk/industry/live-events-access-charter/" TargetMode="External"/><Relationship Id="rId9" Type="http://schemas.openxmlformats.org/officeDocument/2006/relationships/hyperlink" Target="https://glastonburyfestivals.co.uk/info/#sustainability--impact-summary" TargetMode="External"/><Relationship Id="rId15" Type="http://schemas.openxmlformats.org/officeDocument/2006/relationships/hyperlink" Target="https://burningsandsfestival.com/glastonbury-festival-united-kingdom/glastonbury-spirit/" TargetMode="External"/><Relationship Id="rId14" Type="http://schemas.openxmlformats.org/officeDocument/2006/relationships/hyperlink" Target="https://www.bbc.co.uk/news/articles/cly1wzj18yko" TargetMode="External"/><Relationship Id="rId17" Type="http://schemas.openxmlformats.org/officeDocument/2006/relationships/hyperlink" Target="https://sdgs.un.org/goals" TargetMode="External"/><Relationship Id="rId16" Type="http://schemas.openxmlformats.org/officeDocument/2006/relationships/hyperlink" Target="https://www.britannica.com/topic/Shangri-La" TargetMode="External"/><Relationship Id="rId5" Type="http://schemas.openxmlformats.org/officeDocument/2006/relationships/hyperlink" Target="https://developdiverse.com/deib_dictionary/social-inclusion/" TargetMode="External"/><Relationship Id="rId6" Type="http://schemas.openxmlformats.org/officeDocument/2006/relationships/hyperlink" Target="https://festrank.com/festival/glastonbury/" TargetMode="External"/><Relationship Id="rId7" Type="http://schemas.openxmlformats.org/officeDocument/2006/relationships/hyperlink" Target="https://www.glastofestfeed.com/glastonbury-festival/lodging-campsites/spring-ground/" TargetMode="External"/><Relationship Id="rId8" Type="http://schemas.openxmlformats.org/officeDocument/2006/relationships/hyperlink" Target="https://www.glastonburyfestivals.co.uk/wp-content/uploads/2025/01/ACCESS-INFORMATION-2025.pdf"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3" name="Shape 53"/>
        <p:cNvGrpSpPr/>
        <p:nvPr/>
      </p:nvGrpSpPr>
      <p:grpSpPr>
        <a:xfrm>
          <a:off x="0" y="0"/>
          <a:ext cx="0" cy="0"/>
          <a:chOff x="0" y="0"/>
          <a:chExt cx="0" cy="0"/>
        </a:xfrm>
      </p:grpSpPr>
      <p:pic>
        <p:nvPicPr>
          <p:cNvPr id="54" name="Google Shape;54;p13"/>
          <p:cNvPicPr preferRelativeResize="0"/>
          <p:nvPr/>
        </p:nvPicPr>
        <p:blipFill>
          <a:blip r:embed="rId4">
            <a:alphaModFix amt="58999"/>
          </a:blip>
          <a:stretch>
            <a:fillRect/>
          </a:stretch>
        </p:blipFill>
        <p:spPr>
          <a:xfrm>
            <a:off x="1657350" y="652463"/>
            <a:ext cx="5829300" cy="3838575"/>
          </a:xfrm>
          <a:prstGeom prst="rect">
            <a:avLst/>
          </a:prstGeom>
          <a:noFill/>
          <a:ln>
            <a:noFill/>
          </a:ln>
        </p:spPr>
      </p:pic>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solidFill>
                  <a:schemeClr val="lt1"/>
                </a:solidFill>
                <a:latin typeface="Impact"/>
                <a:ea typeface="Impact"/>
                <a:cs typeface="Impact"/>
                <a:sym typeface="Impact"/>
              </a:rPr>
              <a:t>Arwen, Eva and Andrew</a:t>
            </a:r>
            <a:endParaRPr>
              <a:solidFill>
                <a:schemeClr val="lt1"/>
              </a:solidFill>
              <a:latin typeface="Impact"/>
              <a:ea typeface="Impact"/>
              <a:cs typeface="Impact"/>
              <a:sym typeface="Impact"/>
            </a:endParaRPr>
          </a:p>
        </p:txBody>
      </p:sp>
      <p:sp>
        <p:nvSpPr>
          <p:cNvPr id="56" name="Google Shape;56;p13"/>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GB" sz="6100">
                <a:solidFill>
                  <a:schemeClr val="lt1"/>
                </a:solidFill>
                <a:latin typeface="Zilla Slab Highlight"/>
                <a:ea typeface="Zilla Slab Highlight"/>
                <a:cs typeface="Zilla Slab Highlight"/>
                <a:sym typeface="Zilla Slab Highlight"/>
              </a:rPr>
              <a:t>Glastonbury</a:t>
            </a:r>
            <a:endParaRPr sz="6100">
              <a:solidFill>
                <a:schemeClr val="lt1"/>
              </a:solidFill>
              <a:latin typeface="Zilla Slab Highlight"/>
              <a:ea typeface="Zilla Slab Highlight"/>
              <a:cs typeface="Zilla Slab Highlight"/>
              <a:sym typeface="Zilla Slab Highlight"/>
            </a:endParaRPr>
          </a:p>
        </p:txBody>
      </p:sp>
      <p:sp>
        <p:nvSpPr>
          <p:cNvPr id="57" name="Google Shape;57;p13"/>
          <p:cNvSpPr txBox="1"/>
          <p:nvPr/>
        </p:nvSpPr>
        <p:spPr>
          <a:xfrm>
            <a:off x="7345500" y="4774200"/>
            <a:ext cx="1798500" cy="369300"/>
          </a:xfrm>
          <a:prstGeom prst="rect">
            <a:avLst/>
          </a:prstGeom>
          <a:noFill/>
          <a:ln>
            <a:noFill/>
          </a:ln>
        </p:spPr>
        <p:txBody>
          <a:bodyPr anchorCtr="0" anchor="t" bIns="91425" lIns="91425" spcFirstLastPara="1" rIns="91425" wrap="square" tIns="91425">
            <a:spAutoFit/>
          </a:bodyPr>
          <a:lstStyle/>
          <a:p>
            <a:pPr indent="-457200" lvl="0" marL="0" rtl="0" algn="l">
              <a:lnSpc>
                <a:spcPct val="115000"/>
              </a:lnSpc>
              <a:spcBef>
                <a:spcPts val="0"/>
              </a:spcBef>
              <a:spcAft>
                <a:spcPts val="0"/>
              </a:spcAft>
              <a:buClr>
                <a:schemeClr val="dk1"/>
              </a:buClr>
              <a:buSzPts val="1100"/>
              <a:buFont typeface="Arial"/>
              <a:buNone/>
            </a:pPr>
            <a:r>
              <a:rPr lang="en-GB" sz="1200">
                <a:solidFill>
                  <a:schemeClr val="lt1"/>
                </a:solidFill>
              </a:rPr>
              <a:t>         (</a:t>
            </a:r>
            <a:r>
              <a:rPr lang="en-GB" sz="1200">
                <a:solidFill>
                  <a:schemeClr val="lt1"/>
                </a:solidFill>
              </a:rPr>
              <a:t>Dyson, Jim, 2025)</a:t>
            </a:r>
            <a:endParaRPr sz="1800">
              <a:solidFill>
                <a:schemeClr val="l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1" name="Shape 61"/>
        <p:cNvGrpSpPr/>
        <p:nvPr/>
      </p:nvGrpSpPr>
      <p:grpSpPr>
        <a:xfrm>
          <a:off x="0" y="0"/>
          <a:ext cx="0" cy="0"/>
          <a:chOff x="0" y="0"/>
          <a:chExt cx="0" cy="0"/>
        </a:xfrm>
      </p:grpSpPr>
      <p:sp>
        <p:nvSpPr>
          <p:cNvPr id="62" name="Google Shape;62;p1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solidFill>
                  <a:schemeClr val="lt1"/>
                </a:solidFill>
                <a:latin typeface="Impact"/>
                <a:ea typeface="Impact"/>
                <a:cs typeface="Impact"/>
                <a:sym typeface="Impact"/>
              </a:rPr>
              <a:t>Introduction</a:t>
            </a:r>
            <a:endParaRPr>
              <a:solidFill>
                <a:schemeClr val="lt1"/>
              </a:solidFill>
              <a:latin typeface="Impact"/>
              <a:ea typeface="Impact"/>
              <a:cs typeface="Impact"/>
              <a:sym typeface="Impact"/>
            </a:endParaRPr>
          </a:p>
        </p:txBody>
      </p:sp>
      <p:sp>
        <p:nvSpPr>
          <p:cNvPr id="63" name="Google Shape;63;p1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Clr>
                <a:schemeClr val="lt1"/>
              </a:buClr>
              <a:buSzPts val="1800"/>
              <a:buChar char="-"/>
            </a:pPr>
            <a:r>
              <a:rPr lang="en-GB">
                <a:solidFill>
                  <a:schemeClr val="lt1"/>
                </a:solidFill>
              </a:rPr>
              <a:t>Acting as event managers</a:t>
            </a:r>
            <a:endParaRPr>
              <a:solidFill>
                <a:schemeClr val="lt1"/>
              </a:solidFill>
            </a:endParaRPr>
          </a:p>
          <a:p>
            <a:pPr indent="-342900" lvl="0" marL="457200" rtl="0" algn="l">
              <a:spcBef>
                <a:spcPts val="0"/>
              </a:spcBef>
              <a:spcAft>
                <a:spcPts val="0"/>
              </a:spcAft>
              <a:buClr>
                <a:schemeClr val="lt1"/>
              </a:buClr>
              <a:buSzPts val="1800"/>
              <a:buChar char="-"/>
            </a:pPr>
            <a:r>
              <a:rPr lang="en-GB">
                <a:solidFill>
                  <a:schemeClr val="lt1"/>
                </a:solidFill>
              </a:rPr>
              <a:t>Design and present a plan for a sustainable event</a:t>
            </a:r>
            <a:endParaRPr>
              <a:solidFill>
                <a:schemeClr val="lt1"/>
              </a:solidFill>
            </a:endParaRPr>
          </a:p>
          <a:p>
            <a:pPr indent="-342900" lvl="0" marL="457200" rtl="0" algn="l">
              <a:spcBef>
                <a:spcPts val="0"/>
              </a:spcBef>
              <a:spcAft>
                <a:spcPts val="0"/>
              </a:spcAft>
              <a:buClr>
                <a:schemeClr val="lt1"/>
              </a:buClr>
              <a:buSzPts val="1800"/>
              <a:buChar char="-"/>
            </a:pPr>
            <a:r>
              <a:rPr lang="en-GB">
                <a:solidFill>
                  <a:schemeClr val="lt1"/>
                </a:solidFill>
              </a:rPr>
              <a:t>Music festival</a:t>
            </a:r>
            <a:endParaRPr>
              <a:solidFill>
                <a:schemeClr val="lt1"/>
              </a:solidFill>
            </a:endParaRPr>
          </a:p>
          <a:p>
            <a:pPr indent="0" lvl="0" marL="0" rtl="0" algn="l">
              <a:spcBef>
                <a:spcPts val="1200"/>
              </a:spcBef>
              <a:spcAft>
                <a:spcPts val="0"/>
              </a:spcAft>
              <a:buNone/>
            </a:pPr>
            <a:r>
              <a:rPr lang="en-GB">
                <a:solidFill>
                  <a:schemeClr val="lt1"/>
                </a:solidFill>
                <a:latin typeface="Impact"/>
                <a:ea typeface="Impact"/>
                <a:cs typeface="Impact"/>
                <a:sym typeface="Impact"/>
              </a:rPr>
              <a:t>Objective</a:t>
            </a:r>
            <a:endParaRPr>
              <a:solidFill>
                <a:schemeClr val="lt1"/>
              </a:solidFill>
              <a:latin typeface="Impact"/>
              <a:ea typeface="Impact"/>
              <a:cs typeface="Impact"/>
              <a:sym typeface="Impact"/>
            </a:endParaRPr>
          </a:p>
          <a:p>
            <a:pPr indent="-342900" lvl="0" marL="457200" rtl="0" algn="l">
              <a:spcBef>
                <a:spcPts val="1200"/>
              </a:spcBef>
              <a:spcAft>
                <a:spcPts val="0"/>
              </a:spcAft>
              <a:buClr>
                <a:schemeClr val="lt1"/>
              </a:buClr>
              <a:buSzPts val="1800"/>
              <a:buChar char="-"/>
            </a:pPr>
            <a:r>
              <a:rPr lang="en-GB">
                <a:solidFill>
                  <a:schemeClr val="lt1"/>
                </a:solidFill>
              </a:rPr>
              <a:t>Integrate</a:t>
            </a:r>
            <a:r>
              <a:rPr lang="en-GB">
                <a:solidFill>
                  <a:schemeClr val="lt1"/>
                </a:solidFill>
              </a:rPr>
              <a:t> sustainability principles into the planning, </a:t>
            </a:r>
            <a:r>
              <a:rPr lang="en-GB">
                <a:solidFill>
                  <a:schemeClr val="lt1"/>
                </a:solidFill>
              </a:rPr>
              <a:t>delivery</a:t>
            </a:r>
            <a:r>
              <a:rPr lang="en-GB">
                <a:solidFill>
                  <a:schemeClr val="lt1"/>
                </a:solidFill>
              </a:rPr>
              <a:t> and legacy of the chosen event</a:t>
            </a:r>
            <a:endParaRPr>
              <a:solidFill>
                <a:schemeClr val="lt1"/>
              </a:solidFill>
            </a:endParaRPr>
          </a:p>
          <a:p>
            <a:pPr indent="-342900" lvl="0" marL="457200" rtl="0" algn="l">
              <a:spcBef>
                <a:spcPts val="0"/>
              </a:spcBef>
              <a:spcAft>
                <a:spcPts val="0"/>
              </a:spcAft>
              <a:buClr>
                <a:schemeClr val="lt1"/>
              </a:buClr>
              <a:buSzPts val="1800"/>
              <a:buChar char="-"/>
            </a:pPr>
            <a:r>
              <a:rPr lang="en-GB">
                <a:solidFill>
                  <a:schemeClr val="lt1"/>
                </a:solidFill>
              </a:rPr>
              <a:t>Balance environmental, economic and social challenges</a:t>
            </a:r>
            <a:endParaRPr>
              <a:solidFill>
                <a:schemeClr val="l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7" name="Shape 67"/>
        <p:cNvGrpSpPr/>
        <p:nvPr/>
      </p:nvGrpSpPr>
      <p:grpSpPr>
        <a:xfrm>
          <a:off x="0" y="0"/>
          <a:ext cx="0" cy="0"/>
          <a:chOff x="0" y="0"/>
          <a:chExt cx="0" cy="0"/>
        </a:xfrm>
      </p:grpSpPr>
      <p:sp>
        <p:nvSpPr>
          <p:cNvPr id="68" name="Google Shape;68;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solidFill>
                  <a:schemeClr val="lt1"/>
                </a:solidFill>
                <a:latin typeface="Impact"/>
                <a:ea typeface="Impact"/>
                <a:cs typeface="Impact"/>
                <a:sym typeface="Impact"/>
              </a:rPr>
              <a:t>Overview</a:t>
            </a:r>
            <a:endParaRPr>
              <a:solidFill>
                <a:schemeClr val="lt1"/>
              </a:solidFill>
              <a:latin typeface="Impact"/>
              <a:ea typeface="Impact"/>
              <a:cs typeface="Impact"/>
              <a:sym typeface="Impact"/>
            </a:endParaRPr>
          </a:p>
        </p:txBody>
      </p:sp>
      <p:sp>
        <p:nvSpPr>
          <p:cNvPr id="69" name="Google Shape;69;p1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Clr>
                <a:schemeClr val="lt1"/>
              </a:buClr>
              <a:buSzPts val="1800"/>
              <a:buChar char="-"/>
            </a:pPr>
            <a:r>
              <a:rPr lang="en-GB">
                <a:solidFill>
                  <a:schemeClr val="lt1"/>
                </a:solidFill>
              </a:rPr>
              <a:t>Acting as event managers</a:t>
            </a:r>
            <a:endParaRPr>
              <a:solidFill>
                <a:schemeClr val="lt1"/>
              </a:solidFill>
            </a:endParaRPr>
          </a:p>
          <a:p>
            <a:pPr indent="-342900" lvl="0" marL="457200" rtl="0" algn="l">
              <a:spcBef>
                <a:spcPts val="0"/>
              </a:spcBef>
              <a:spcAft>
                <a:spcPts val="0"/>
              </a:spcAft>
              <a:buClr>
                <a:schemeClr val="lt1"/>
              </a:buClr>
              <a:buSzPts val="1800"/>
              <a:buChar char="-"/>
            </a:pPr>
            <a:r>
              <a:rPr lang="en-GB">
                <a:solidFill>
                  <a:schemeClr val="lt1"/>
                </a:solidFill>
              </a:rPr>
              <a:t>Sustainable event</a:t>
            </a:r>
            <a:endParaRPr>
              <a:solidFill>
                <a:schemeClr val="lt1"/>
              </a:solidFill>
            </a:endParaRPr>
          </a:p>
          <a:p>
            <a:pPr indent="-342900" lvl="0" marL="457200" rtl="0" algn="l">
              <a:spcBef>
                <a:spcPts val="0"/>
              </a:spcBef>
              <a:spcAft>
                <a:spcPts val="0"/>
              </a:spcAft>
              <a:buClr>
                <a:schemeClr val="lt1"/>
              </a:buClr>
              <a:buSzPts val="1800"/>
              <a:buChar char="-"/>
            </a:pPr>
            <a:r>
              <a:rPr lang="en-GB">
                <a:solidFill>
                  <a:schemeClr val="lt1"/>
                </a:solidFill>
              </a:rPr>
              <a:t>Music festival</a:t>
            </a:r>
            <a:endParaRPr>
              <a:solidFill>
                <a:schemeClr val="lt1"/>
              </a:solidFill>
            </a:endParaRPr>
          </a:p>
          <a:p>
            <a:pPr indent="0" lvl="0" marL="0" rtl="0" algn="l">
              <a:spcBef>
                <a:spcPts val="1200"/>
              </a:spcBef>
              <a:spcAft>
                <a:spcPts val="0"/>
              </a:spcAft>
              <a:buNone/>
            </a:pPr>
            <a:r>
              <a:rPr lang="en-GB" sz="2200">
                <a:solidFill>
                  <a:schemeClr val="lt1"/>
                </a:solidFill>
                <a:latin typeface="Impact"/>
                <a:ea typeface="Impact"/>
                <a:cs typeface="Impact"/>
                <a:sym typeface="Impact"/>
              </a:rPr>
              <a:t>Reasoning</a:t>
            </a:r>
            <a:endParaRPr sz="2200">
              <a:solidFill>
                <a:schemeClr val="lt1"/>
              </a:solidFill>
              <a:latin typeface="Impact"/>
              <a:ea typeface="Impact"/>
              <a:cs typeface="Impact"/>
              <a:sym typeface="Impact"/>
            </a:endParaRPr>
          </a:p>
          <a:p>
            <a:pPr indent="-342900" lvl="0" marL="457200" rtl="0" algn="l">
              <a:spcBef>
                <a:spcPts val="1200"/>
              </a:spcBef>
              <a:spcAft>
                <a:spcPts val="0"/>
              </a:spcAft>
              <a:buClr>
                <a:schemeClr val="lt1"/>
              </a:buClr>
              <a:buSzPts val="1800"/>
              <a:buChar char="-"/>
            </a:pPr>
            <a:r>
              <a:rPr lang="en-GB">
                <a:solidFill>
                  <a:schemeClr val="lt1"/>
                </a:solidFill>
              </a:rPr>
              <a:t>Popular </a:t>
            </a:r>
            <a:r>
              <a:rPr lang="en-GB">
                <a:solidFill>
                  <a:schemeClr val="lt1"/>
                </a:solidFill>
              </a:rPr>
              <a:t>music</a:t>
            </a:r>
            <a:r>
              <a:rPr lang="en-GB">
                <a:solidFill>
                  <a:schemeClr val="lt1"/>
                </a:solidFill>
              </a:rPr>
              <a:t> event, held annually</a:t>
            </a:r>
            <a:endParaRPr>
              <a:solidFill>
                <a:schemeClr val="lt1"/>
              </a:solidFill>
            </a:endParaRPr>
          </a:p>
          <a:p>
            <a:pPr indent="-342900" lvl="0" marL="457200" rtl="0" algn="l">
              <a:spcBef>
                <a:spcPts val="0"/>
              </a:spcBef>
              <a:spcAft>
                <a:spcPts val="0"/>
              </a:spcAft>
              <a:buClr>
                <a:schemeClr val="lt1"/>
              </a:buClr>
              <a:buSzPts val="1800"/>
              <a:buChar char="-"/>
            </a:pPr>
            <a:r>
              <a:rPr lang="en-GB">
                <a:solidFill>
                  <a:schemeClr val="lt1"/>
                </a:solidFill>
              </a:rPr>
              <a:t>Practices</a:t>
            </a:r>
            <a:r>
              <a:rPr lang="en-GB">
                <a:solidFill>
                  <a:schemeClr val="lt1"/>
                </a:solidFill>
              </a:rPr>
              <a:t> sustainability</a:t>
            </a:r>
            <a:endParaRPr>
              <a:solidFill>
                <a:schemeClr val="lt1"/>
              </a:solidFill>
            </a:endParaRPr>
          </a:p>
          <a:p>
            <a:pPr indent="-342900" lvl="0" marL="457200" rtl="0" algn="l">
              <a:spcBef>
                <a:spcPts val="0"/>
              </a:spcBef>
              <a:spcAft>
                <a:spcPts val="0"/>
              </a:spcAft>
              <a:buClr>
                <a:schemeClr val="lt1"/>
              </a:buClr>
              <a:buSzPts val="1800"/>
              <a:buChar char="-"/>
            </a:pPr>
            <a:r>
              <a:t/>
            </a:r>
            <a:endParaRPr>
              <a:solidFill>
                <a:schemeClr val="lt1"/>
              </a:solidFill>
            </a:endParaRPr>
          </a:p>
          <a:p>
            <a:pPr indent="0" lvl="0" marL="457200" rtl="0" algn="l">
              <a:spcBef>
                <a:spcPts val="1200"/>
              </a:spcBef>
              <a:spcAft>
                <a:spcPts val="1200"/>
              </a:spcAft>
              <a:buNone/>
            </a:pPr>
            <a:r>
              <a:t/>
            </a:r>
            <a:endParaRPr>
              <a:solidFill>
                <a:schemeClr val="lt1"/>
              </a:solidFill>
            </a:endParaRPr>
          </a:p>
        </p:txBody>
      </p:sp>
      <p:sp>
        <p:nvSpPr>
          <p:cNvPr id="70" name="Google Shape;70;p15"/>
          <p:cNvSpPr txBox="1"/>
          <p:nvPr/>
        </p:nvSpPr>
        <p:spPr>
          <a:xfrm>
            <a:off x="3218925" y="4756200"/>
            <a:ext cx="5925000" cy="387300"/>
          </a:xfrm>
          <a:prstGeom prst="rect">
            <a:avLst/>
          </a:prstGeom>
          <a:noFill/>
          <a:ln>
            <a:noFill/>
          </a:ln>
        </p:spPr>
        <p:txBody>
          <a:bodyPr anchorCtr="0" anchor="t" bIns="91425" lIns="91425" spcFirstLastPara="1" rIns="91425" wrap="square" tIns="91425">
            <a:noAutofit/>
          </a:bodyPr>
          <a:lstStyle/>
          <a:p>
            <a:pPr indent="-457200" lvl="0" marL="0" rtl="0" algn="l">
              <a:lnSpc>
                <a:spcPct val="200000"/>
              </a:lnSpc>
              <a:spcBef>
                <a:spcPts val="0"/>
              </a:spcBef>
              <a:spcAft>
                <a:spcPts val="0"/>
              </a:spcAft>
              <a:buNone/>
            </a:pPr>
            <a:r>
              <a:rPr lang="en-GB" sz="1200">
                <a:solidFill>
                  <a:schemeClr val="lt1"/>
                </a:solidFill>
              </a:rPr>
              <a:t>          (Walker, 2020) (Creamfields, 2025) (Derrick, 2024) (Reading, 2025) (Garland, 2026)</a:t>
            </a:r>
            <a:endParaRPr sz="1200">
              <a:solidFill>
                <a:schemeClr val="lt1"/>
              </a:solidFill>
            </a:endParaRPr>
          </a:p>
          <a:p>
            <a:pPr indent="-457200" lvl="0" marL="0" rtl="0" algn="l">
              <a:lnSpc>
                <a:spcPct val="200000"/>
              </a:lnSpc>
              <a:spcBef>
                <a:spcPts val="0"/>
              </a:spcBef>
              <a:spcAft>
                <a:spcPts val="0"/>
              </a:spcAft>
              <a:buClr>
                <a:schemeClr val="dk1"/>
              </a:buClr>
              <a:buSzPts val="1100"/>
              <a:buFont typeface="Arial"/>
              <a:buNone/>
            </a:pPr>
            <a:r>
              <a:rPr lang="en-GB" sz="1200">
                <a:solidFill>
                  <a:schemeClr val="lt1"/>
                </a:solidFill>
              </a:rPr>
              <a:t>  </a:t>
            </a:r>
            <a:endParaRPr sz="1800">
              <a:solidFill>
                <a:schemeClr val="lt1"/>
              </a:solidFill>
            </a:endParaRPr>
          </a:p>
        </p:txBody>
      </p:sp>
      <p:pic>
        <p:nvPicPr>
          <p:cNvPr id="71" name="Google Shape;71;p15"/>
          <p:cNvPicPr preferRelativeResize="0"/>
          <p:nvPr/>
        </p:nvPicPr>
        <p:blipFill>
          <a:blip r:embed="rId4">
            <a:alphaModFix/>
          </a:blip>
          <a:stretch>
            <a:fillRect/>
          </a:stretch>
        </p:blipFill>
        <p:spPr>
          <a:xfrm>
            <a:off x="5171175" y="2186200"/>
            <a:ext cx="3760149" cy="22623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5" name="Shape 75"/>
        <p:cNvGrpSpPr/>
        <p:nvPr/>
      </p:nvGrpSpPr>
      <p:grpSpPr>
        <a:xfrm>
          <a:off x="0" y="0"/>
          <a:ext cx="0" cy="0"/>
          <a:chOff x="0" y="0"/>
          <a:chExt cx="0" cy="0"/>
        </a:xfrm>
      </p:grpSpPr>
      <p:sp>
        <p:nvSpPr>
          <p:cNvPr id="76" name="Google Shape;76;p16"/>
          <p:cNvSpPr txBox="1"/>
          <p:nvPr>
            <p:ph type="title"/>
          </p:nvPr>
        </p:nvSpPr>
        <p:spPr>
          <a:xfrm>
            <a:off x="114050" y="1029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3120">
                <a:solidFill>
                  <a:schemeClr val="lt1"/>
                </a:solidFill>
                <a:latin typeface="Comfortaa"/>
                <a:ea typeface="Comfortaa"/>
                <a:cs typeface="Comfortaa"/>
                <a:sym typeface="Comfortaa"/>
              </a:rPr>
              <a:t>Environmental</a:t>
            </a:r>
            <a:r>
              <a:rPr lang="en-GB" sz="3120">
                <a:solidFill>
                  <a:schemeClr val="lt1"/>
                </a:solidFill>
                <a:latin typeface="Comfortaa"/>
                <a:ea typeface="Comfortaa"/>
                <a:cs typeface="Comfortaa"/>
                <a:sym typeface="Comfortaa"/>
              </a:rPr>
              <a:t> stewardship</a:t>
            </a:r>
            <a:r>
              <a:rPr lang="en-GB" sz="3920">
                <a:solidFill>
                  <a:schemeClr val="lt1"/>
                </a:solidFill>
                <a:latin typeface="Impact"/>
                <a:ea typeface="Impact"/>
                <a:cs typeface="Impact"/>
                <a:sym typeface="Impact"/>
              </a:rPr>
              <a:t> </a:t>
            </a:r>
            <a:endParaRPr sz="3920">
              <a:solidFill>
                <a:schemeClr val="lt1"/>
              </a:solidFill>
              <a:latin typeface="Impact"/>
              <a:ea typeface="Impact"/>
              <a:cs typeface="Impact"/>
              <a:sym typeface="Impact"/>
            </a:endParaRPr>
          </a:p>
        </p:txBody>
      </p:sp>
      <p:pic>
        <p:nvPicPr>
          <p:cNvPr id="77" name="Google Shape;77;p16"/>
          <p:cNvPicPr preferRelativeResize="0"/>
          <p:nvPr/>
        </p:nvPicPr>
        <p:blipFill>
          <a:blip r:embed="rId4">
            <a:alphaModFix/>
          </a:blip>
          <a:stretch>
            <a:fillRect/>
          </a:stretch>
        </p:blipFill>
        <p:spPr>
          <a:xfrm>
            <a:off x="294525" y="920725"/>
            <a:ext cx="2677252" cy="1505950"/>
          </a:xfrm>
          <a:prstGeom prst="rect">
            <a:avLst/>
          </a:prstGeom>
          <a:noFill/>
          <a:ln>
            <a:noFill/>
          </a:ln>
        </p:spPr>
      </p:pic>
      <p:pic>
        <p:nvPicPr>
          <p:cNvPr id="78" name="Google Shape;78;p16"/>
          <p:cNvPicPr preferRelativeResize="0"/>
          <p:nvPr/>
        </p:nvPicPr>
        <p:blipFill rotWithShape="1">
          <a:blip r:embed="rId5">
            <a:alphaModFix/>
          </a:blip>
          <a:srcRect b="10193" l="0" r="0" t="0"/>
          <a:stretch/>
        </p:blipFill>
        <p:spPr>
          <a:xfrm>
            <a:off x="294525" y="2914650"/>
            <a:ext cx="2677249" cy="1764399"/>
          </a:xfrm>
          <a:prstGeom prst="rect">
            <a:avLst/>
          </a:prstGeom>
          <a:noFill/>
          <a:ln>
            <a:noFill/>
          </a:ln>
        </p:spPr>
      </p:pic>
      <p:sp>
        <p:nvSpPr>
          <p:cNvPr id="79" name="Google Shape;79;p16"/>
          <p:cNvSpPr txBox="1"/>
          <p:nvPr/>
        </p:nvSpPr>
        <p:spPr>
          <a:xfrm>
            <a:off x="294525" y="2538800"/>
            <a:ext cx="1925400" cy="263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lt1"/>
                </a:solidFill>
                <a:latin typeface="Comfortaa"/>
                <a:ea typeface="Comfortaa"/>
                <a:cs typeface="Comfortaa"/>
                <a:sym typeface="Comfortaa"/>
              </a:rPr>
              <a:t>(News, 2024)</a:t>
            </a:r>
            <a:endParaRPr sz="1800">
              <a:solidFill>
                <a:schemeClr val="lt1"/>
              </a:solidFill>
              <a:latin typeface="Comfortaa"/>
              <a:ea typeface="Comfortaa"/>
              <a:cs typeface="Comfortaa"/>
              <a:sym typeface="Comfortaa"/>
            </a:endParaRPr>
          </a:p>
        </p:txBody>
      </p:sp>
      <p:sp>
        <p:nvSpPr>
          <p:cNvPr id="80" name="Google Shape;80;p16"/>
          <p:cNvSpPr txBox="1"/>
          <p:nvPr/>
        </p:nvSpPr>
        <p:spPr>
          <a:xfrm>
            <a:off x="294525" y="4791200"/>
            <a:ext cx="1767300" cy="263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lt1"/>
                </a:solidFill>
                <a:latin typeface="Comfortaa"/>
                <a:ea typeface="Comfortaa"/>
                <a:cs typeface="Comfortaa"/>
                <a:sym typeface="Comfortaa"/>
              </a:rPr>
              <a:t>(News, 2024)</a:t>
            </a:r>
            <a:endParaRPr sz="1800">
              <a:solidFill>
                <a:schemeClr val="lt1"/>
              </a:solidFill>
              <a:latin typeface="Comfortaa"/>
              <a:ea typeface="Comfortaa"/>
              <a:cs typeface="Comfortaa"/>
              <a:sym typeface="Comfortaa"/>
            </a:endParaRPr>
          </a:p>
        </p:txBody>
      </p:sp>
      <p:sp>
        <p:nvSpPr>
          <p:cNvPr id="81" name="Google Shape;81;p16"/>
          <p:cNvSpPr txBox="1"/>
          <p:nvPr/>
        </p:nvSpPr>
        <p:spPr>
          <a:xfrm>
            <a:off x="3459775" y="1286850"/>
            <a:ext cx="5117100" cy="2569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600">
                <a:solidFill>
                  <a:schemeClr val="lt1"/>
                </a:solidFill>
                <a:latin typeface="Comfortaa"/>
                <a:ea typeface="Comfortaa"/>
                <a:cs typeface="Comfortaa"/>
                <a:sym typeface="Comfortaa"/>
              </a:rPr>
              <a:t>Environmental stewardship is a complicated term that encompasses the care, protection, and sustainable use of the environment from many perspectives, with an emphasis on achieving both ecological and societal benefits through a variety of context-specific activities.  </a:t>
            </a:r>
            <a:endParaRPr sz="1600">
              <a:solidFill>
                <a:schemeClr val="lt1"/>
              </a:solidFill>
              <a:latin typeface="Comfortaa"/>
              <a:ea typeface="Comfortaa"/>
              <a:cs typeface="Comfortaa"/>
              <a:sym typeface="Comfortaa"/>
            </a:endParaRPr>
          </a:p>
          <a:p>
            <a:pPr indent="0" lvl="0" marL="0" rtl="0" algn="l">
              <a:spcBef>
                <a:spcPts val="0"/>
              </a:spcBef>
              <a:spcAft>
                <a:spcPts val="0"/>
              </a:spcAft>
              <a:buNone/>
            </a:pPr>
            <a:r>
              <a:t/>
            </a:r>
            <a:endParaRPr sz="800">
              <a:solidFill>
                <a:schemeClr val="lt1"/>
              </a:solidFill>
              <a:latin typeface="Comfortaa"/>
              <a:ea typeface="Comfortaa"/>
              <a:cs typeface="Comfortaa"/>
              <a:sym typeface="Comfortaa"/>
            </a:endParaRPr>
          </a:p>
          <a:p>
            <a:pPr indent="0" lvl="0" marL="0" rtl="0" algn="l">
              <a:spcBef>
                <a:spcPts val="0"/>
              </a:spcBef>
              <a:spcAft>
                <a:spcPts val="0"/>
              </a:spcAft>
              <a:buNone/>
            </a:pPr>
            <a:r>
              <a:t/>
            </a:r>
            <a:endParaRPr sz="800">
              <a:solidFill>
                <a:schemeClr val="lt1"/>
              </a:solidFill>
              <a:latin typeface="Comfortaa"/>
              <a:ea typeface="Comfortaa"/>
              <a:cs typeface="Comfortaa"/>
              <a:sym typeface="Comfortaa"/>
            </a:endParaRPr>
          </a:p>
          <a:p>
            <a:pPr indent="0" lvl="0" marL="0" rtl="0" algn="l">
              <a:spcBef>
                <a:spcPts val="0"/>
              </a:spcBef>
              <a:spcAft>
                <a:spcPts val="0"/>
              </a:spcAft>
              <a:buNone/>
            </a:pPr>
            <a:r>
              <a:rPr lang="en-GB" sz="800">
                <a:solidFill>
                  <a:schemeClr val="lt1"/>
                </a:solidFill>
                <a:latin typeface="Comfortaa"/>
                <a:ea typeface="Comfortaa"/>
                <a:cs typeface="Comfortaa"/>
                <a:sym typeface="Comfortaa"/>
              </a:rPr>
              <a:t>(GOLDEN, A.S., ARLIDGE, W.N.S., CRANDALL, C., EHRLICH, E., DEN HEUVEL, L., KLEFOTH, T., KOCHALSKI, S., LORENZEN, K., SBRAGAGLIA, V., SKOV, C., VENTURELLI, P., ARLINGHAUS, R. and SHEPHARD, S., 2025)</a:t>
            </a:r>
            <a:endParaRPr sz="800">
              <a:solidFill>
                <a:schemeClr val="lt1"/>
              </a:solidFill>
              <a:latin typeface="Comfortaa"/>
              <a:ea typeface="Comfortaa"/>
              <a:cs typeface="Comfortaa"/>
              <a:sym typeface="Comfortaa"/>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5" name="Shape 85"/>
        <p:cNvGrpSpPr/>
        <p:nvPr/>
      </p:nvGrpSpPr>
      <p:grpSpPr>
        <a:xfrm>
          <a:off x="0" y="0"/>
          <a:ext cx="0" cy="0"/>
          <a:chOff x="0" y="0"/>
          <a:chExt cx="0" cy="0"/>
        </a:xfrm>
      </p:grpSpPr>
      <p:sp>
        <p:nvSpPr>
          <p:cNvPr id="86" name="Google Shape;86;p17"/>
          <p:cNvSpPr txBox="1"/>
          <p:nvPr>
            <p:ph type="title"/>
          </p:nvPr>
        </p:nvSpPr>
        <p:spPr>
          <a:xfrm>
            <a:off x="203425" y="2284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2920">
                <a:solidFill>
                  <a:schemeClr val="lt1"/>
                </a:solidFill>
                <a:latin typeface="Comfortaa"/>
                <a:ea typeface="Comfortaa"/>
                <a:cs typeface="Comfortaa"/>
                <a:sym typeface="Comfortaa"/>
              </a:rPr>
              <a:t>Waste management and recycling systems</a:t>
            </a:r>
            <a:endParaRPr sz="2920">
              <a:solidFill>
                <a:schemeClr val="lt1"/>
              </a:solidFill>
              <a:latin typeface="Comfortaa"/>
              <a:ea typeface="Comfortaa"/>
              <a:cs typeface="Comfortaa"/>
              <a:sym typeface="Comfortaa"/>
            </a:endParaRPr>
          </a:p>
        </p:txBody>
      </p:sp>
      <p:pic>
        <p:nvPicPr>
          <p:cNvPr id="87" name="Google Shape;87;p17"/>
          <p:cNvPicPr preferRelativeResize="0"/>
          <p:nvPr/>
        </p:nvPicPr>
        <p:blipFill rotWithShape="1">
          <a:blip r:embed="rId4">
            <a:alphaModFix/>
          </a:blip>
          <a:srcRect b="9926" l="0" r="0" t="0"/>
          <a:stretch/>
        </p:blipFill>
        <p:spPr>
          <a:xfrm>
            <a:off x="203425" y="1017125"/>
            <a:ext cx="2713376" cy="1797325"/>
          </a:xfrm>
          <a:prstGeom prst="rect">
            <a:avLst/>
          </a:prstGeom>
          <a:noFill/>
          <a:ln>
            <a:noFill/>
          </a:ln>
        </p:spPr>
      </p:pic>
      <p:sp>
        <p:nvSpPr>
          <p:cNvPr id="88" name="Google Shape;88;p17"/>
          <p:cNvSpPr txBox="1"/>
          <p:nvPr/>
        </p:nvSpPr>
        <p:spPr>
          <a:xfrm>
            <a:off x="203425" y="2896600"/>
            <a:ext cx="30000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200">
                <a:solidFill>
                  <a:schemeClr val="lt1"/>
                </a:solidFill>
              </a:rPr>
              <a:t>(Alamy Limited, 2026)</a:t>
            </a:r>
            <a:endParaRPr>
              <a:solidFill>
                <a:schemeClr val="lt1"/>
              </a:solidFill>
            </a:endParaRPr>
          </a:p>
        </p:txBody>
      </p:sp>
      <p:sp>
        <p:nvSpPr>
          <p:cNvPr id="89" name="Google Shape;89;p17"/>
          <p:cNvSpPr txBox="1"/>
          <p:nvPr/>
        </p:nvSpPr>
        <p:spPr>
          <a:xfrm>
            <a:off x="3361325" y="1064800"/>
            <a:ext cx="5657700" cy="165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600">
                <a:solidFill>
                  <a:schemeClr val="lt1"/>
                </a:solidFill>
                <a:latin typeface="Comfortaa"/>
                <a:ea typeface="Comfortaa"/>
                <a:cs typeface="Comfortaa"/>
                <a:sym typeface="Comfortaa"/>
              </a:rPr>
              <a:t>Over 200,000 people visit the region around Worthy Farm over the course of five days at the end of June, potentially producing over 2,000 tonnes of waste. This is comparable to the amount of rubbish produced in a city, to put things in perspective. The Festival's on-site recycling station, where all of this rubbish is handled, is just a short walk from the Pyramid Stage. (Glastonbury Festivals, 2019)</a:t>
            </a:r>
            <a:endParaRPr sz="1600">
              <a:solidFill>
                <a:schemeClr val="lt1"/>
              </a:solidFill>
              <a:latin typeface="Comfortaa"/>
              <a:ea typeface="Comfortaa"/>
              <a:cs typeface="Comfortaa"/>
              <a:sym typeface="Comfortaa"/>
            </a:endParaRPr>
          </a:p>
        </p:txBody>
      </p:sp>
      <p:sp>
        <p:nvSpPr>
          <p:cNvPr id="90" name="Google Shape;90;p17"/>
          <p:cNvSpPr txBox="1"/>
          <p:nvPr/>
        </p:nvSpPr>
        <p:spPr>
          <a:xfrm>
            <a:off x="238125" y="4840425"/>
            <a:ext cx="1766400" cy="303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lt1"/>
                </a:solidFill>
                <a:latin typeface="Comfortaa"/>
                <a:ea typeface="Comfortaa"/>
                <a:cs typeface="Comfortaa"/>
                <a:sym typeface="Comfortaa"/>
              </a:rPr>
              <a:t>(Clipartix.com, 2026)</a:t>
            </a:r>
            <a:endParaRPr sz="1800">
              <a:solidFill>
                <a:schemeClr val="lt1"/>
              </a:solidFill>
              <a:latin typeface="Comfortaa"/>
              <a:ea typeface="Comfortaa"/>
              <a:cs typeface="Comfortaa"/>
              <a:sym typeface="Comfortaa"/>
            </a:endParaRPr>
          </a:p>
        </p:txBody>
      </p:sp>
      <p:pic>
        <p:nvPicPr>
          <p:cNvPr id="91" name="Google Shape;91;p17"/>
          <p:cNvPicPr preferRelativeResize="0"/>
          <p:nvPr/>
        </p:nvPicPr>
        <p:blipFill>
          <a:blip r:embed="rId5">
            <a:alphaModFix/>
          </a:blip>
          <a:stretch>
            <a:fillRect/>
          </a:stretch>
        </p:blipFill>
        <p:spPr>
          <a:xfrm>
            <a:off x="307722" y="3285675"/>
            <a:ext cx="1627200" cy="1534975"/>
          </a:xfrm>
          <a:prstGeom prst="rect">
            <a:avLst/>
          </a:prstGeom>
          <a:noFill/>
          <a:ln>
            <a:noFill/>
          </a:ln>
        </p:spPr>
      </p:pic>
      <p:pic>
        <p:nvPicPr>
          <p:cNvPr id="92" name="Google Shape;92;p17"/>
          <p:cNvPicPr preferRelativeResize="0"/>
          <p:nvPr/>
        </p:nvPicPr>
        <p:blipFill>
          <a:blip r:embed="rId6">
            <a:alphaModFix/>
          </a:blip>
          <a:stretch>
            <a:fillRect/>
          </a:stretch>
        </p:blipFill>
        <p:spPr>
          <a:xfrm>
            <a:off x="6964679" y="3265900"/>
            <a:ext cx="2054345" cy="1797325"/>
          </a:xfrm>
          <a:prstGeom prst="rect">
            <a:avLst/>
          </a:prstGeom>
          <a:noFill/>
          <a:ln>
            <a:noFill/>
          </a:ln>
        </p:spPr>
      </p:pic>
      <p:sp>
        <p:nvSpPr>
          <p:cNvPr id="93" name="Google Shape;93;p17"/>
          <p:cNvSpPr txBox="1"/>
          <p:nvPr/>
        </p:nvSpPr>
        <p:spPr>
          <a:xfrm>
            <a:off x="5160825" y="4580650"/>
            <a:ext cx="1935300" cy="220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lt1"/>
                </a:solidFill>
              </a:rPr>
              <a:t>(Clipartpanda.com, 2020)</a:t>
            </a:r>
            <a:endParaRPr sz="1800">
              <a:solidFill>
                <a:schemeClr val="l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7" name="Shape 97"/>
        <p:cNvGrpSpPr/>
        <p:nvPr/>
      </p:nvGrpSpPr>
      <p:grpSpPr>
        <a:xfrm>
          <a:off x="0" y="0"/>
          <a:ext cx="0" cy="0"/>
          <a:chOff x="0" y="0"/>
          <a:chExt cx="0" cy="0"/>
        </a:xfrm>
      </p:grpSpPr>
      <p:sp>
        <p:nvSpPr>
          <p:cNvPr id="98" name="Google Shape;98;p18"/>
          <p:cNvSpPr txBox="1"/>
          <p:nvPr>
            <p:ph type="title"/>
          </p:nvPr>
        </p:nvSpPr>
        <p:spPr>
          <a:xfrm>
            <a:off x="142850" y="1852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2320">
                <a:solidFill>
                  <a:schemeClr val="lt1"/>
                </a:solidFill>
                <a:latin typeface="Comfortaa"/>
                <a:ea typeface="Comfortaa"/>
                <a:cs typeface="Comfortaa"/>
                <a:sym typeface="Comfortaa"/>
              </a:rPr>
              <a:t>Renewable energy and energy efficiency at the event</a:t>
            </a:r>
            <a:endParaRPr sz="2320">
              <a:solidFill>
                <a:schemeClr val="lt1"/>
              </a:solidFill>
              <a:latin typeface="Comfortaa"/>
              <a:ea typeface="Comfortaa"/>
              <a:cs typeface="Comfortaa"/>
              <a:sym typeface="Comfortaa"/>
            </a:endParaRPr>
          </a:p>
        </p:txBody>
      </p:sp>
      <p:sp>
        <p:nvSpPr>
          <p:cNvPr id="99" name="Google Shape;99;p18"/>
          <p:cNvSpPr txBox="1"/>
          <p:nvPr/>
        </p:nvSpPr>
        <p:spPr>
          <a:xfrm>
            <a:off x="142850" y="883263"/>
            <a:ext cx="5982600" cy="1523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500">
                <a:solidFill>
                  <a:schemeClr val="lt1"/>
                </a:solidFill>
                <a:latin typeface="Comfortaa"/>
                <a:ea typeface="Comfortaa"/>
                <a:cs typeface="Comfortaa"/>
                <a:sym typeface="Comfortaa"/>
              </a:rPr>
              <a:t>The Glastonbury event opens the door to new ideas for developing energy sources with little to no impact by totally eliminating the use of fossil fuels. The favourable statistics around this prior issue, which plays a significant role in the festival's legacy, will continue if this is implemented throughout the event's future preparation.</a:t>
            </a:r>
            <a:endParaRPr sz="1500">
              <a:solidFill>
                <a:schemeClr val="lt1"/>
              </a:solidFill>
              <a:latin typeface="Comfortaa"/>
              <a:ea typeface="Comfortaa"/>
              <a:cs typeface="Comfortaa"/>
              <a:sym typeface="Comfortaa"/>
            </a:endParaRPr>
          </a:p>
        </p:txBody>
      </p:sp>
      <p:pic>
        <p:nvPicPr>
          <p:cNvPr id="100" name="Google Shape;100;p18"/>
          <p:cNvPicPr preferRelativeResize="0"/>
          <p:nvPr/>
        </p:nvPicPr>
        <p:blipFill>
          <a:blip r:embed="rId4">
            <a:alphaModFix/>
          </a:blip>
          <a:stretch>
            <a:fillRect/>
          </a:stretch>
        </p:blipFill>
        <p:spPr>
          <a:xfrm>
            <a:off x="6447425" y="883275"/>
            <a:ext cx="2391776" cy="2391776"/>
          </a:xfrm>
          <a:prstGeom prst="rect">
            <a:avLst/>
          </a:prstGeom>
          <a:noFill/>
          <a:ln>
            <a:noFill/>
          </a:ln>
        </p:spPr>
      </p:pic>
      <p:sp>
        <p:nvSpPr>
          <p:cNvPr id="101" name="Google Shape;101;p18"/>
          <p:cNvSpPr txBox="1"/>
          <p:nvPr/>
        </p:nvSpPr>
        <p:spPr>
          <a:xfrm>
            <a:off x="6447425" y="3275050"/>
            <a:ext cx="1935600" cy="25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lt1"/>
                </a:solidFill>
                <a:latin typeface="Comfortaa"/>
                <a:ea typeface="Comfortaa"/>
                <a:cs typeface="Comfortaa"/>
                <a:sym typeface="Comfortaa"/>
              </a:rPr>
              <a:t>(Baxter, 2024)</a:t>
            </a:r>
            <a:endParaRPr sz="1800">
              <a:solidFill>
                <a:schemeClr val="lt1"/>
              </a:solidFill>
              <a:latin typeface="Comfortaa"/>
              <a:ea typeface="Comfortaa"/>
              <a:cs typeface="Comfortaa"/>
              <a:sym typeface="Comfortaa"/>
            </a:endParaRPr>
          </a:p>
        </p:txBody>
      </p:sp>
      <p:pic>
        <p:nvPicPr>
          <p:cNvPr id="102" name="Google Shape;102;p18"/>
          <p:cNvPicPr preferRelativeResize="0"/>
          <p:nvPr/>
        </p:nvPicPr>
        <p:blipFill>
          <a:blip r:embed="rId5">
            <a:alphaModFix/>
          </a:blip>
          <a:stretch>
            <a:fillRect/>
          </a:stretch>
        </p:blipFill>
        <p:spPr>
          <a:xfrm>
            <a:off x="342925" y="2722975"/>
            <a:ext cx="2925324" cy="1645500"/>
          </a:xfrm>
          <a:prstGeom prst="rect">
            <a:avLst/>
          </a:prstGeom>
          <a:noFill/>
          <a:ln>
            <a:noFill/>
          </a:ln>
        </p:spPr>
      </p:pic>
      <p:sp>
        <p:nvSpPr>
          <p:cNvPr id="103" name="Google Shape;103;p18"/>
          <p:cNvSpPr txBox="1"/>
          <p:nvPr/>
        </p:nvSpPr>
        <p:spPr>
          <a:xfrm>
            <a:off x="142850" y="4368475"/>
            <a:ext cx="2598900" cy="25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1"/>
                </a:solidFill>
              </a:rPr>
              <a:t>(</a:t>
            </a:r>
            <a:r>
              <a:rPr lang="en-GB" sz="1200">
                <a:solidFill>
                  <a:schemeClr val="dk1"/>
                </a:solidFill>
                <a:latin typeface="Comfortaa"/>
                <a:ea typeface="Comfortaa"/>
                <a:cs typeface="Comfortaa"/>
                <a:sym typeface="Comfortaa"/>
              </a:rPr>
              <a:t>Cafe, 2010)</a:t>
            </a:r>
            <a:endParaRPr sz="1800">
              <a:solidFill>
                <a:schemeClr val="dk1"/>
              </a:solidFill>
              <a:latin typeface="Comfortaa"/>
              <a:ea typeface="Comfortaa"/>
              <a:cs typeface="Comfortaa"/>
              <a:sym typeface="Comfortaa"/>
            </a:endParaRPr>
          </a:p>
        </p:txBody>
      </p:sp>
      <p:pic>
        <p:nvPicPr>
          <p:cNvPr id="104" name="Google Shape;104;p18"/>
          <p:cNvPicPr preferRelativeResize="0"/>
          <p:nvPr/>
        </p:nvPicPr>
        <p:blipFill>
          <a:blip r:embed="rId6">
            <a:alphaModFix/>
          </a:blip>
          <a:stretch>
            <a:fillRect/>
          </a:stretch>
        </p:blipFill>
        <p:spPr>
          <a:xfrm>
            <a:off x="3998125" y="2722975"/>
            <a:ext cx="1719424" cy="1645502"/>
          </a:xfrm>
          <a:prstGeom prst="rect">
            <a:avLst/>
          </a:prstGeom>
          <a:noFill/>
          <a:ln>
            <a:noFill/>
          </a:ln>
        </p:spPr>
      </p:pic>
      <p:sp>
        <p:nvSpPr>
          <p:cNvPr id="105" name="Google Shape;105;p18"/>
          <p:cNvSpPr txBox="1"/>
          <p:nvPr/>
        </p:nvSpPr>
        <p:spPr>
          <a:xfrm>
            <a:off x="4051625" y="4516350"/>
            <a:ext cx="1935600" cy="25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lt1"/>
                </a:solidFill>
                <a:latin typeface="Comfortaa"/>
                <a:ea typeface="Comfortaa"/>
                <a:cs typeface="Comfortaa"/>
                <a:sym typeface="Comfortaa"/>
              </a:rPr>
              <a:t>(Creative Market, 2019)</a:t>
            </a:r>
            <a:endParaRPr sz="1800">
              <a:solidFill>
                <a:schemeClr val="lt1"/>
              </a:solidFill>
              <a:latin typeface="Comfortaa"/>
              <a:ea typeface="Comfortaa"/>
              <a:cs typeface="Comfortaa"/>
              <a:sym typeface="Comforta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9" name="Shape 109"/>
        <p:cNvGrpSpPr/>
        <p:nvPr/>
      </p:nvGrpSpPr>
      <p:grpSpPr>
        <a:xfrm>
          <a:off x="0" y="0"/>
          <a:ext cx="0" cy="0"/>
          <a:chOff x="0" y="0"/>
          <a:chExt cx="0" cy="0"/>
        </a:xfrm>
      </p:grpSpPr>
      <p:sp>
        <p:nvSpPr>
          <p:cNvPr id="110" name="Google Shape;110;p19"/>
          <p:cNvSpPr txBox="1"/>
          <p:nvPr>
            <p:ph type="title"/>
          </p:nvPr>
        </p:nvSpPr>
        <p:spPr>
          <a:xfrm>
            <a:off x="116875" y="1584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2720">
                <a:solidFill>
                  <a:schemeClr val="lt1"/>
                </a:solidFill>
                <a:latin typeface="Impact"/>
                <a:ea typeface="Impact"/>
                <a:cs typeface="Impact"/>
                <a:sym typeface="Impact"/>
              </a:rPr>
              <a:t>Water </a:t>
            </a:r>
            <a:r>
              <a:rPr lang="en-GB" sz="2720">
                <a:solidFill>
                  <a:schemeClr val="lt1"/>
                </a:solidFill>
                <a:latin typeface="Impact"/>
                <a:ea typeface="Impact"/>
                <a:cs typeface="Impact"/>
                <a:sym typeface="Impact"/>
              </a:rPr>
              <a:t>use reduction and sustainable </a:t>
            </a:r>
            <a:r>
              <a:rPr lang="en-GB" sz="2720">
                <a:solidFill>
                  <a:schemeClr val="lt1"/>
                </a:solidFill>
                <a:latin typeface="Impact"/>
                <a:ea typeface="Impact"/>
                <a:cs typeface="Impact"/>
                <a:sym typeface="Impact"/>
              </a:rPr>
              <a:t>facilities</a:t>
            </a:r>
            <a:r>
              <a:rPr lang="en-GB" sz="2720">
                <a:solidFill>
                  <a:schemeClr val="lt1"/>
                </a:solidFill>
                <a:latin typeface="Impact"/>
                <a:ea typeface="Impact"/>
                <a:cs typeface="Impact"/>
                <a:sym typeface="Impact"/>
              </a:rPr>
              <a:t> </a:t>
            </a:r>
            <a:endParaRPr sz="2720">
              <a:solidFill>
                <a:schemeClr val="lt1"/>
              </a:solidFill>
              <a:latin typeface="Impact"/>
              <a:ea typeface="Impact"/>
              <a:cs typeface="Impact"/>
              <a:sym typeface="Impact"/>
            </a:endParaRPr>
          </a:p>
        </p:txBody>
      </p:sp>
      <p:pic>
        <p:nvPicPr>
          <p:cNvPr id="111" name="Google Shape;111;p19"/>
          <p:cNvPicPr preferRelativeResize="0"/>
          <p:nvPr/>
        </p:nvPicPr>
        <p:blipFill>
          <a:blip r:embed="rId4">
            <a:alphaModFix/>
          </a:blip>
          <a:stretch>
            <a:fillRect/>
          </a:stretch>
        </p:blipFill>
        <p:spPr>
          <a:xfrm>
            <a:off x="152400" y="801075"/>
            <a:ext cx="3195050" cy="2224400"/>
          </a:xfrm>
          <a:prstGeom prst="rect">
            <a:avLst/>
          </a:prstGeom>
          <a:noFill/>
          <a:ln>
            <a:noFill/>
          </a:ln>
        </p:spPr>
      </p:pic>
      <p:pic>
        <p:nvPicPr>
          <p:cNvPr id="112" name="Google Shape;112;p19"/>
          <p:cNvPicPr preferRelativeResize="0"/>
          <p:nvPr/>
        </p:nvPicPr>
        <p:blipFill>
          <a:blip r:embed="rId5">
            <a:alphaModFix/>
          </a:blip>
          <a:stretch>
            <a:fillRect/>
          </a:stretch>
        </p:blipFill>
        <p:spPr>
          <a:xfrm>
            <a:off x="258950" y="3387275"/>
            <a:ext cx="1217125" cy="1300500"/>
          </a:xfrm>
          <a:prstGeom prst="rect">
            <a:avLst/>
          </a:prstGeom>
          <a:noFill/>
          <a:ln>
            <a:noFill/>
          </a:ln>
        </p:spPr>
      </p:pic>
      <p:sp>
        <p:nvSpPr>
          <p:cNvPr id="113" name="Google Shape;113;p19"/>
          <p:cNvSpPr txBox="1"/>
          <p:nvPr/>
        </p:nvSpPr>
        <p:spPr>
          <a:xfrm>
            <a:off x="152400" y="3025475"/>
            <a:ext cx="1915500" cy="361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lt1"/>
                </a:solidFill>
                <a:latin typeface="Comfortaa"/>
                <a:ea typeface="Comfortaa"/>
                <a:cs typeface="Comfortaa"/>
                <a:sym typeface="Comfortaa"/>
              </a:rPr>
              <a:t>(IT Admin, 2025)</a:t>
            </a:r>
            <a:endParaRPr sz="1800">
              <a:solidFill>
                <a:schemeClr val="lt1"/>
              </a:solidFill>
              <a:latin typeface="Comfortaa"/>
              <a:ea typeface="Comfortaa"/>
              <a:cs typeface="Comfortaa"/>
              <a:sym typeface="Comfortaa"/>
            </a:endParaRPr>
          </a:p>
        </p:txBody>
      </p:sp>
      <p:sp>
        <p:nvSpPr>
          <p:cNvPr id="114" name="Google Shape;114;p19"/>
          <p:cNvSpPr txBox="1"/>
          <p:nvPr/>
        </p:nvSpPr>
        <p:spPr>
          <a:xfrm>
            <a:off x="152400" y="4687775"/>
            <a:ext cx="1567200" cy="294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lt1"/>
                </a:solidFill>
                <a:latin typeface="Comfortaa"/>
                <a:ea typeface="Comfortaa"/>
                <a:cs typeface="Comfortaa"/>
                <a:sym typeface="Comfortaa"/>
              </a:rPr>
              <a:t>(IT Admin, 2025)</a:t>
            </a:r>
            <a:endParaRPr sz="1800">
              <a:solidFill>
                <a:schemeClr val="lt1"/>
              </a:solidFill>
              <a:latin typeface="Comfortaa"/>
              <a:ea typeface="Comfortaa"/>
              <a:cs typeface="Comfortaa"/>
              <a:sym typeface="Comfortaa"/>
            </a:endParaRPr>
          </a:p>
        </p:txBody>
      </p:sp>
      <p:pic>
        <p:nvPicPr>
          <p:cNvPr id="115" name="Google Shape;115;p19"/>
          <p:cNvPicPr preferRelativeResize="0"/>
          <p:nvPr/>
        </p:nvPicPr>
        <p:blipFill>
          <a:blip r:embed="rId6">
            <a:alphaModFix/>
          </a:blip>
          <a:stretch>
            <a:fillRect/>
          </a:stretch>
        </p:blipFill>
        <p:spPr>
          <a:xfrm>
            <a:off x="3487075" y="801075"/>
            <a:ext cx="4634474" cy="909925"/>
          </a:xfrm>
          <a:prstGeom prst="rect">
            <a:avLst/>
          </a:prstGeom>
          <a:noFill/>
          <a:ln>
            <a:noFill/>
          </a:ln>
        </p:spPr>
      </p:pic>
      <p:pic>
        <p:nvPicPr>
          <p:cNvPr id="116" name="Google Shape;116;p19"/>
          <p:cNvPicPr preferRelativeResize="0"/>
          <p:nvPr/>
        </p:nvPicPr>
        <p:blipFill>
          <a:blip r:embed="rId7">
            <a:alphaModFix/>
          </a:blip>
          <a:stretch>
            <a:fillRect/>
          </a:stretch>
        </p:blipFill>
        <p:spPr>
          <a:xfrm>
            <a:off x="3487075" y="1780966"/>
            <a:ext cx="3818973" cy="572700"/>
          </a:xfrm>
          <a:prstGeom prst="rect">
            <a:avLst/>
          </a:prstGeom>
          <a:noFill/>
          <a:ln>
            <a:noFill/>
          </a:ln>
        </p:spPr>
      </p:pic>
      <p:sp>
        <p:nvSpPr>
          <p:cNvPr id="117" name="Google Shape;117;p19"/>
          <p:cNvSpPr txBox="1"/>
          <p:nvPr/>
        </p:nvSpPr>
        <p:spPr>
          <a:xfrm>
            <a:off x="3487075" y="2353675"/>
            <a:ext cx="2355000" cy="340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lt1"/>
                </a:solidFill>
                <a:latin typeface="Comfortaa"/>
                <a:ea typeface="Comfortaa"/>
                <a:cs typeface="Comfortaa"/>
                <a:sym typeface="Comfortaa"/>
              </a:rPr>
              <a:t>(United Nations, 2025)</a:t>
            </a:r>
            <a:endParaRPr sz="1800">
              <a:solidFill>
                <a:schemeClr val="lt1"/>
              </a:solidFill>
              <a:latin typeface="Comfortaa"/>
              <a:ea typeface="Comfortaa"/>
              <a:cs typeface="Comfortaa"/>
              <a:sym typeface="Comfortaa"/>
            </a:endParaRPr>
          </a:p>
        </p:txBody>
      </p:sp>
      <p:sp>
        <p:nvSpPr>
          <p:cNvPr id="118" name="Google Shape;118;p19"/>
          <p:cNvSpPr txBox="1"/>
          <p:nvPr/>
        </p:nvSpPr>
        <p:spPr>
          <a:xfrm>
            <a:off x="1793475" y="3224225"/>
            <a:ext cx="7033500" cy="1626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800"/>
              </a:spcAft>
              <a:buClr>
                <a:schemeClr val="dk1"/>
              </a:buClr>
              <a:buSzPts val="1100"/>
              <a:buFont typeface="Arial"/>
              <a:buNone/>
            </a:pPr>
            <a:r>
              <a:rPr lang="en-GB" sz="1200">
                <a:solidFill>
                  <a:schemeClr val="lt1"/>
                </a:solidFill>
                <a:latin typeface="Comfortaa"/>
                <a:ea typeface="Comfortaa"/>
                <a:cs typeface="Comfortaa"/>
                <a:sym typeface="Comfortaa"/>
              </a:rPr>
              <a:t>Throughout the five days of the festival at Worthy Farm, Bristol Water's Engagement Team staffed the Water Bar and served attendees. the water bar is constantly manned by staff, meaning that this is not a self-serve system. By filling reusable bottles and biodegradable cups for attendees, the water given out is the amount of water that is needed, reducing water waste and the potential for unnecessary over-consumption. (IT Admin, 2025) </a:t>
            </a:r>
            <a:endParaRPr sz="1200">
              <a:solidFill>
                <a:schemeClr val="lt1"/>
              </a:solidFill>
              <a:latin typeface="Comfortaa"/>
              <a:ea typeface="Comfortaa"/>
              <a:cs typeface="Comfortaa"/>
              <a:sym typeface="Comfortaa"/>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2" name="Shape 122"/>
        <p:cNvGrpSpPr/>
        <p:nvPr/>
      </p:nvGrpSpPr>
      <p:grpSpPr>
        <a:xfrm>
          <a:off x="0" y="0"/>
          <a:ext cx="0" cy="0"/>
          <a:chOff x="0" y="0"/>
          <a:chExt cx="0" cy="0"/>
        </a:xfrm>
      </p:grpSpPr>
      <p:sp>
        <p:nvSpPr>
          <p:cNvPr id="123" name="Google Shape;123;p20"/>
          <p:cNvSpPr txBox="1"/>
          <p:nvPr>
            <p:ph type="title"/>
          </p:nvPr>
        </p:nvSpPr>
        <p:spPr>
          <a:xfrm>
            <a:off x="155825" y="2891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2820">
                <a:solidFill>
                  <a:schemeClr val="lt1"/>
                </a:solidFill>
                <a:latin typeface="Comfortaa"/>
                <a:ea typeface="Comfortaa"/>
                <a:cs typeface="Comfortaa"/>
                <a:sym typeface="Comfortaa"/>
              </a:rPr>
              <a:t>Sustainable transport for attendees</a:t>
            </a:r>
            <a:endParaRPr sz="2820">
              <a:solidFill>
                <a:schemeClr val="lt1"/>
              </a:solidFill>
              <a:latin typeface="Comfortaa"/>
              <a:ea typeface="Comfortaa"/>
              <a:cs typeface="Comfortaa"/>
              <a:sym typeface="Comfortaa"/>
            </a:endParaRPr>
          </a:p>
        </p:txBody>
      </p:sp>
      <p:sp>
        <p:nvSpPr>
          <p:cNvPr id="124" name="Google Shape;124;p20"/>
          <p:cNvSpPr txBox="1"/>
          <p:nvPr>
            <p:ph idx="1" type="body"/>
          </p:nvPr>
        </p:nvSpPr>
        <p:spPr>
          <a:xfrm>
            <a:off x="155825" y="861850"/>
            <a:ext cx="5225700" cy="4199400"/>
          </a:xfrm>
          <a:prstGeom prst="rect">
            <a:avLst/>
          </a:prstGeom>
        </p:spPr>
        <p:txBody>
          <a:bodyPr anchorCtr="0" anchor="t" bIns="91425" lIns="91425" spcFirstLastPara="1" rIns="91425" wrap="square" tIns="91425">
            <a:normAutofit lnSpcReduction="20000"/>
          </a:bodyPr>
          <a:lstStyle/>
          <a:p>
            <a:pPr indent="0" lvl="0" marL="0" rtl="0" algn="l">
              <a:lnSpc>
                <a:spcPct val="150000"/>
              </a:lnSpc>
              <a:spcBef>
                <a:spcPts val="1200"/>
              </a:spcBef>
              <a:spcAft>
                <a:spcPts val="0"/>
              </a:spcAft>
              <a:buClr>
                <a:schemeClr val="dk1"/>
              </a:buClr>
              <a:buSzPts val="1100"/>
              <a:buFont typeface="Arial"/>
              <a:buNone/>
            </a:pPr>
            <a:r>
              <a:rPr lang="en-GB" sz="1200">
                <a:solidFill>
                  <a:schemeClr val="lt1"/>
                </a:solidFill>
                <a:highlight>
                  <a:srgbClr val="555555"/>
                </a:highlight>
                <a:latin typeface="Comfortaa"/>
                <a:ea typeface="Comfortaa"/>
                <a:cs typeface="Comfortaa"/>
                <a:sym typeface="Comfortaa"/>
              </a:rPr>
              <a:t>According to campaign data, festival goers travelled an average of 122 miles to Glastonbury last year.</a:t>
            </a:r>
            <a:endParaRPr sz="1200">
              <a:solidFill>
                <a:schemeClr val="lt1"/>
              </a:solidFill>
              <a:highlight>
                <a:srgbClr val="555555"/>
              </a:highlight>
              <a:latin typeface="Comfortaa"/>
              <a:ea typeface="Comfortaa"/>
              <a:cs typeface="Comfortaa"/>
              <a:sym typeface="Comfortaa"/>
            </a:endParaRPr>
          </a:p>
          <a:p>
            <a:pPr indent="0" lvl="0" marL="0" rtl="0" algn="l">
              <a:lnSpc>
                <a:spcPct val="150000"/>
              </a:lnSpc>
              <a:spcBef>
                <a:spcPts val="1800"/>
              </a:spcBef>
              <a:spcAft>
                <a:spcPts val="0"/>
              </a:spcAft>
              <a:buClr>
                <a:schemeClr val="dk1"/>
              </a:buClr>
              <a:buSzPts val="1100"/>
              <a:buFont typeface="Arial"/>
              <a:buNone/>
            </a:pPr>
            <a:r>
              <a:rPr lang="en-GB" sz="1200">
                <a:solidFill>
                  <a:schemeClr val="lt1"/>
                </a:solidFill>
                <a:highlight>
                  <a:srgbClr val="555555"/>
                </a:highlight>
                <a:latin typeface="Comfortaa"/>
                <a:ea typeface="Comfortaa"/>
                <a:cs typeface="Comfortaa"/>
                <a:sym typeface="Comfortaa"/>
              </a:rPr>
              <a:t>Trains generate up to 67% less CO₂ emissions per passenger compared to cars, representing a significant reduction in environmental impact.</a:t>
            </a:r>
            <a:endParaRPr sz="1200">
              <a:solidFill>
                <a:schemeClr val="lt1"/>
              </a:solidFill>
              <a:highlight>
                <a:srgbClr val="555555"/>
              </a:highlight>
              <a:latin typeface="Comfortaa"/>
              <a:ea typeface="Comfortaa"/>
              <a:cs typeface="Comfortaa"/>
              <a:sym typeface="Comfortaa"/>
            </a:endParaRPr>
          </a:p>
          <a:p>
            <a:pPr indent="0" lvl="0" marL="0" rtl="0" algn="l">
              <a:lnSpc>
                <a:spcPct val="150000"/>
              </a:lnSpc>
              <a:spcBef>
                <a:spcPts val="1800"/>
              </a:spcBef>
              <a:spcAft>
                <a:spcPts val="0"/>
              </a:spcAft>
              <a:buClr>
                <a:schemeClr val="dk1"/>
              </a:buClr>
              <a:buSzPts val="1100"/>
              <a:buFont typeface="Arial"/>
              <a:buNone/>
            </a:pPr>
            <a:r>
              <a:rPr lang="en-GB" sz="1200">
                <a:solidFill>
                  <a:schemeClr val="lt1"/>
                </a:solidFill>
                <a:highlight>
                  <a:srgbClr val="555555"/>
                </a:highlight>
                <a:latin typeface="Comfortaa"/>
                <a:ea typeface="Comfortaa"/>
                <a:cs typeface="Comfortaa"/>
                <a:sym typeface="Comfortaa"/>
              </a:rPr>
              <a:t>If just 10% more attendees chose rail travel, it would save approximately 543 tons of CO₂.</a:t>
            </a:r>
            <a:endParaRPr sz="1200">
              <a:solidFill>
                <a:schemeClr val="lt1"/>
              </a:solidFill>
              <a:highlight>
                <a:srgbClr val="555555"/>
              </a:highlight>
              <a:latin typeface="Comfortaa"/>
              <a:ea typeface="Comfortaa"/>
              <a:cs typeface="Comfortaa"/>
              <a:sym typeface="Comfortaa"/>
            </a:endParaRPr>
          </a:p>
          <a:p>
            <a:pPr indent="0" lvl="0" marL="0" rtl="0" algn="l">
              <a:lnSpc>
                <a:spcPct val="150000"/>
              </a:lnSpc>
              <a:spcBef>
                <a:spcPts val="1800"/>
              </a:spcBef>
              <a:spcAft>
                <a:spcPts val="0"/>
              </a:spcAft>
              <a:buClr>
                <a:schemeClr val="dk1"/>
              </a:buClr>
              <a:buSzPts val="1100"/>
              <a:buFont typeface="Arial"/>
              <a:buNone/>
            </a:pPr>
            <a:r>
              <a:rPr lang="en-GB" sz="1200">
                <a:solidFill>
                  <a:schemeClr val="lt1"/>
                </a:solidFill>
                <a:highlight>
                  <a:srgbClr val="555555"/>
                </a:highlight>
                <a:latin typeface="Comfortaa"/>
                <a:ea typeface="Comfortaa"/>
                <a:cs typeface="Comfortaa"/>
                <a:sym typeface="Comfortaa"/>
              </a:rPr>
              <a:t>The broader initiative aims to reduce the UK's CO₂e emissions by eight million metric tons by 2035.</a:t>
            </a:r>
            <a:endParaRPr sz="1200">
              <a:solidFill>
                <a:schemeClr val="lt1"/>
              </a:solidFill>
              <a:highlight>
                <a:srgbClr val="555555"/>
              </a:highlight>
              <a:latin typeface="Comfortaa"/>
              <a:ea typeface="Comfortaa"/>
              <a:cs typeface="Comfortaa"/>
              <a:sym typeface="Comfortaa"/>
            </a:endParaRPr>
          </a:p>
          <a:p>
            <a:pPr indent="0" lvl="0" marL="0" rtl="0" algn="l">
              <a:lnSpc>
                <a:spcPct val="150000"/>
              </a:lnSpc>
              <a:spcBef>
                <a:spcPts val="1800"/>
              </a:spcBef>
              <a:spcAft>
                <a:spcPts val="0"/>
              </a:spcAft>
              <a:buNone/>
            </a:pPr>
            <a:r>
              <a:rPr lang="en-GB" sz="1200">
                <a:solidFill>
                  <a:schemeClr val="lt1"/>
                </a:solidFill>
                <a:highlight>
                  <a:srgbClr val="555555"/>
                </a:highlight>
                <a:latin typeface="Comfortaa"/>
                <a:ea typeface="Comfortaa"/>
                <a:cs typeface="Comfortaa"/>
                <a:sym typeface="Comfortaa"/>
              </a:rPr>
              <a:t>This aligns with the UK Climate Change Committee's targets for a 30% increase in passenger rail travel within the next decade.</a:t>
            </a:r>
            <a:endParaRPr sz="1200">
              <a:solidFill>
                <a:schemeClr val="lt1"/>
              </a:solidFill>
              <a:highlight>
                <a:srgbClr val="555555"/>
              </a:highlight>
              <a:latin typeface="Comfortaa"/>
              <a:ea typeface="Comfortaa"/>
              <a:cs typeface="Comfortaa"/>
              <a:sym typeface="Comfortaa"/>
            </a:endParaRPr>
          </a:p>
          <a:p>
            <a:pPr indent="0" lvl="0" marL="0" rtl="0" algn="l">
              <a:lnSpc>
                <a:spcPct val="150000"/>
              </a:lnSpc>
              <a:spcBef>
                <a:spcPts val="1800"/>
              </a:spcBef>
              <a:spcAft>
                <a:spcPts val="0"/>
              </a:spcAft>
              <a:buNone/>
            </a:pPr>
            <a:r>
              <a:rPr lang="en-GB" sz="1200">
                <a:solidFill>
                  <a:schemeClr val="lt1"/>
                </a:solidFill>
                <a:latin typeface="Comfortaa"/>
                <a:ea typeface="Comfortaa"/>
                <a:cs typeface="Comfortaa"/>
                <a:sym typeface="Comfortaa"/>
              </a:rPr>
              <a:t>(Darley, 2025)</a:t>
            </a:r>
            <a:endParaRPr sz="1200">
              <a:solidFill>
                <a:schemeClr val="lt1"/>
              </a:solidFill>
              <a:highlight>
                <a:srgbClr val="555555"/>
              </a:highlight>
              <a:latin typeface="Comfortaa"/>
              <a:ea typeface="Comfortaa"/>
              <a:cs typeface="Comfortaa"/>
              <a:sym typeface="Comfortaa"/>
            </a:endParaRPr>
          </a:p>
        </p:txBody>
      </p:sp>
      <p:pic>
        <p:nvPicPr>
          <p:cNvPr id="125" name="Google Shape;125;p20"/>
          <p:cNvPicPr preferRelativeResize="0"/>
          <p:nvPr/>
        </p:nvPicPr>
        <p:blipFill>
          <a:blip r:embed="rId4">
            <a:alphaModFix/>
          </a:blip>
          <a:stretch>
            <a:fillRect/>
          </a:stretch>
        </p:blipFill>
        <p:spPr>
          <a:xfrm>
            <a:off x="5501675" y="861850"/>
            <a:ext cx="3342349" cy="1936975"/>
          </a:xfrm>
          <a:prstGeom prst="rect">
            <a:avLst/>
          </a:prstGeom>
          <a:noFill/>
          <a:ln>
            <a:noFill/>
          </a:ln>
        </p:spPr>
      </p:pic>
      <p:sp>
        <p:nvSpPr>
          <p:cNvPr id="126" name="Google Shape;126;p20"/>
          <p:cNvSpPr txBox="1"/>
          <p:nvPr/>
        </p:nvSpPr>
        <p:spPr>
          <a:xfrm>
            <a:off x="5501675" y="2791600"/>
            <a:ext cx="1812000" cy="33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1"/>
                </a:solidFill>
                <a:latin typeface="Comfortaa"/>
                <a:ea typeface="Comfortaa"/>
                <a:cs typeface="Comfortaa"/>
                <a:sym typeface="Comfortaa"/>
              </a:rPr>
              <a:t>(Darley, 2025)</a:t>
            </a:r>
            <a:endParaRPr sz="1800">
              <a:solidFill>
                <a:schemeClr val="dk2"/>
              </a:solidFill>
              <a:latin typeface="Comfortaa"/>
              <a:ea typeface="Comfortaa"/>
              <a:cs typeface="Comfortaa"/>
              <a:sym typeface="Comfortaa"/>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30" name="Shape 130"/>
        <p:cNvGrpSpPr/>
        <p:nvPr/>
      </p:nvGrpSpPr>
      <p:grpSpPr>
        <a:xfrm>
          <a:off x="0" y="0"/>
          <a:ext cx="0" cy="0"/>
          <a:chOff x="0" y="0"/>
          <a:chExt cx="0" cy="0"/>
        </a:xfrm>
      </p:grpSpPr>
      <p:sp>
        <p:nvSpPr>
          <p:cNvPr id="131" name="Google Shape;131;p21"/>
          <p:cNvSpPr txBox="1"/>
          <p:nvPr>
            <p:ph type="title"/>
          </p:nvPr>
        </p:nvSpPr>
        <p:spPr>
          <a:xfrm>
            <a:off x="311700" y="445025"/>
            <a:ext cx="8520600" cy="880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4420">
                <a:solidFill>
                  <a:schemeClr val="lt1"/>
                </a:solidFill>
                <a:latin typeface="Impact"/>
                <a:ea typeface="Impact"/>
                <a:cs typeface="Impact"/>
                <a:sym typeface="Impact"/>
              </a:rPr>
              <a:t>Economic viability</a:t>
            </a:r>
            <a:endParaRPr sz="4420">
              <a:solidFill>
                <a:schemeClr val="lt1"/>
              </a:solidFill>
              <a:latin typeface="Impact"/>
              <a:ea typeface="Impact"/>
              <a:cs typeface="Impact"/>
              <a:sym typeface="Impact"/>
            </a:endParaRPr>
          </a:p>
        </p:txBody>
      </p:sp>
      <p:sp>
        <p:nvSpPr>
          <p:cNvPr id="132" name="Google Shape;132;p21"/>
          <p:cNvSpPr txBox="1"/>
          <p:nvPr/>
        </p:nvSpPr>
        <p:spPr>
          <a:xfrm>
            <a:off x="2011000" y="1408200"/>
            <a:ext cx="2515800" cy="232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000">
                <a:solidFill>
                  <a:schemeClr val="lt1"/>
                </a:solidFill>
              </a:rPr>
              <a:t>Significance</a:t>
            </a:r>
            <a:endParaRPr b="1" sz="2000">
              <a:solidFill>
                <a:schemeClr val="lt1"/>
              </a:solidFill>
            </a:endParaRPr>
          </a:p>
          <a:p>
            <a:pPr indent="0" lvl="0" marL="0" rtl="0" algn="l">
              <a:spcBef>
                <a:spcPts val="0"/>
              </a:spcBef>
              <a:spcAft>
                <a:spcPts val="0"/>
              </a:spcAft>
              <a:buNone/>
            </a:pPr>
            <a:r>
              <a:t/>
            </a:r>
            <a:endParaRPr b="1" sz="2000">
              <a:solidFill>
                <a:schemeClr val="lt1"/>
              </a:solidFill>
            </a:endParaRPr>
          </a:p>
          <a:p>
            <a:pPr indent="0" lvl="0" marL="0" rtl="0" algn="l">
              <a:spcBef>
                <a:spcPts val="0"/>
              </a:spcBef>
              <a:spcAft>
                <a:spcPts val="0"/>
              </a:spcAft>
              <a:buNone/>
            </a:pPr>
            <a:r>
              <a:rPr b="1" lang="en-GB" sz="2000">
                <a:solidFill>
                  <a:schemeClr val="lt1"/>
                </a:solidFill>
              </a:rPr>
              <a:t>Sustainability</a:t>
            </a:r>
            <a:endParaRPr b="1" sz="2000">
              <a:solidFill>
                <a:schemeClr val="lt1"/>
              </a:solidFill>
            </a:endParaRPr>
          </a:p>
          <a:p>
            <a:pPr indent="0" lvl="0" marL="0" rtl="0" algn="l">
              <a:spcBef>
                <a:spcPts val="0"/>
              </a:spcBef>
              <a:spcAft>
                <a:spcPts val="0"/>
              </a:spcAft>
              <a:buNone/>
            </a:pPr>
            <a:r>
              <a:t/>
            </a:r>
            <a:endParaRPr b="1" sz="2000">
              <a:solidFill>
                <a:schemeClr val="lt1"/>
              </a:solidFill>
            </a:endParaRPr>
          </a:p>
          <a:p>
            <a:pPr indent="0" lvl="0" marL="0" rtl="0" algn="l">
              <a:spcBef>
                <a:spcPts val="0"/>
              </a:spcBef>
              <a:spcAft>
                <a:spcPts val="0"/>
              </a:spcAft>
              <a:buNone/>
            </a:pPr>
            <a:r>
              <a:rPr b="1" lang="en-GB" sz="2000">
                <a:solidFill>
                  <a:schemeClr val="lt1"/>
                </a:solidFill>
              </a:rPr>
              <a:t>Application</a:t>
            </a:r>
            <a:endParaRPr b="1" sz="2000">
              <a:solidFill>
                <a:schemeClr val="lt1"/>
              </a:solidFill>
            </a:endParaRPr>
          </a:p>
        </p:txBody>
      </p:sp>
      <p:sp>
        <p:nvSpPr>
          <p:cNvPr id="133" name="Google Shape;133;p21"/>
          <p:cNvSpPr txBox="1"/>
          <p:nvPr/>
        </p:nvSpPr>
        <p:spPr>
          <a:xfrm>
            <a:off x="4469925" y="4662300"/>
            <a:ext cx="4674300" cy="481200"/>
          </a:xfrm>
          <a:prstGeom prst="rect">
            <a:avLst/>
          </a:prstGeom>
          <a:noFill/>
          <a:ln>
            <a:noFill/>
          </a:ln>
        </p:spPr>
        <p:txBody>
          <a:bodyPr anchorCtr="0" anchor="t" bIns="91425" lIns="91425" spcFirstLastPara="1" rIns="91425" wrap="square" tIns="91425">
            <a:noAutofit/>
          </a:bodyPr>
          <a:lstStyle/>
          <a:p>
            <a:pPr indent="-457200" lvl="0" marL="0" rtl="0" algn="l">
              <a:lnSpc>
                <a:spcPct val="115000"/>
              </a:lnSpc>
              <a:spcBef>
                <a:spcPts val="0"/>
              </a:spcBef>
              <a:spcAft>
                <a:spcPts val="0"/>
              </a:spcAft>
              <a:buClr>
                <a:schemeClr val="dk1"/>
              </a:buClr>
              <a:buSzPts val="1100"/>
              <a:buFont typeface="Arial"/>
              <a:buNone/>
            </a:pPr>
            <a:r>
              <a:rPr lang="en-GB" sz="1200">
                <a:solidFill>
                  <a:schemeClr val="lt1"/>
                </a:solidFill>
              </a:rPr>
              <a:t>          (Sustainability Directory, 2025) (</a:t>
            </a:r>
            <a:r>
              <a:rPr lang="en-GB" sz="1150">
                <a:solidFill>
                  <a:schemeClr val="lt1"/>
                </a:solidFill>
              </a:rPr>
              <a:t>Herrero, Sanz, and Devesa, 2011) </a:t>
            </a:r>
            <a:endParaRPr sz="1800">
              <a:solidFill>
                <a:schemeClr val="lt1"/>
              </a:solidFill>
            </a:endParaRPr>
          </a:p>
        </p:txBody>
      </p:sp>
      <p:pic>
        <p:nvPicPr>
          <p:cNvPr descr="consciousness icon vector. Isolated contour symbol illustration (provided by Getty Images)" id="134" name="Google Shape;134;p21"/>
          <p:cNvPicPr preferRelativeResize="0"/>
          <p:nvPr/>
        </p:nvPicPr>
        <p:blipFill>
          <a:blip r:embed="rId4">
            <a:alphaModFix/>
          </a:blip>
          <a:stretch>
            <a:fillRect/>
          </a:stretch>
        </p:blipFill>
        <p:spPr>
          <a:xfrm>
            <a:off x="1500676" y="1408200"/>
            <a:ext cx="481172" cy="481198"/>
          </a:xfrm>
          <a:prstGeom prst="rect">
            <a:avLst/>
          </a:prstGeom>
          <a:noFill/>
          <a:ln>
            <a:noFill/>
          </a:ln>
        </p:spPr>
      </p:pic>
      <p:pic>
        <p:nvPicPr>
          <p:cNvPr descr="green foliage icon vector. Isolated contour symbol illustration (provided by Getty Images)" id="135" name="Google Shape;135;p21"/>
          <p:cNvPicPr preferRelativeResize="0"/>
          <p:nvPr/>
        </p:nvPicPr>
        <p:blipFill>
          <a:blip r:embed="rId5">
            <a:alphaModFix/>
          </a:blip>
          <a:stretch>
            <a:fillRect/>
          </a:stretch>
        </p:blipFill>
        <p:spPr>
          <a:xfrm>
            <a:off x="1500675" y="2088575"/>
            <a:ext cx="481172" cy="481172"/>
          </a:xfrm>
          <a:prstGeom prst="rect">
            <a:avLst/>
          </a:prstGeom>
          <a:noFill/>
          <a:ln>
            <a:noFill/>
          </a:ln>
        </p:spPr>
      </p:pic>
      <p:pic>
        <p:nvPicPr>
          <p:cNvPr descr="approved (provided by Getty Images)" id="136" name="Google Shape;136;p21"/>
          <p:cNvPicPr preferRelativeResize="0"/>
          <p:nvPr/>
        </p:nvPicPr>
        <p:blipFill>
          <a:blip r:embed="rId6">
            <a:alphaModFix/>
          </a:blip>
          <a:stretch>
            <a:fillRect/>
          </a:stretch>
        </p:blipFill>
        <p:spPr>
          <a:xfrm>
            <a:off x="1500675" y="2768925"/>
            <a:ext cx="481172" cy="481172"/>
          </a:xfrm>
          <a:prstGeom prst="rect">
            <a:avLst/>
          </a:prstGeom>
          <a:noFill/>
          <a:ln>
            <a:noFill/>
          </a:ln>
        </p:spPr>
      </p:pic>
      <p:pic>
        <p:nvPicPr>
          <p:cNvPr id="137" name="Google Shape;137;p21"/>
          <p:cNvPicPr preferRelativeResize="0"/>
          <p:nvPr/>
        </p:nvPicPr>
        <p:blipFill>
          <a:blip r:embed="rId7">
            <a:alphaModFix/>
          </a:blip>
          <a:stretch>
            <a:fillRect/>
          </a:stretch>
        </p:blipFill>
        <p:spPr>
          <a:xfrm>
            <a:off x="5264725" y="1603338"/>
            <a:ext cx="2905250" cy="1936825"/>
          </a:xfrm>
          <a:prstGeom prst="rect">
            <a:avLst/>
          </a:prstGeom>
          <a:noFill/>
          <a:ln>
            <a:noFill/>
          </a:ln>
        </p:spPr>
      </p:pic>
      <p:sp>
        <p:nvSpPr>
          <p:cNvPr id="138" name="Google Shape;138;p21"/>
          <p:cNvSpPr txBox="1"/>
          <p:nvPr/>
        </p:nvSpPr>
        <p:spPr>
          <a:xfrm>
            <a:off x="5543500" y="3484363"/>
            <a:ext cx="975600" cy="487800"/>
          </a:xfrm>
          <a:prstGeom prst="rect">
            <a:avLst/>
          </a:prstGeom>
          <a:noFill/>
          <a:ln>
            <a:noFill/>
          </a:ln>
        </p:spPr>
        <p:txBody>
          <a:bodyPr anchorCtr="0" anchor="t" bIns="91425" lIns="91425" spcFirstLastPara="1" rIns="91425" wrap="square" tIns="91425">
            <a:noAutofit/>
          </a:bodyPr>
          <a:lstStyle/>
          <a:p>
            <a:pPr indent="-457200" lvl="0" marL="0" rtl="0" algn="l">
              <a:spcBef>
                <a:spcPts val="0"/>
              </a:spcBef>
              <a:spcAft>
                <a:spcPts val="0"/>
              </a:spcAft>
              <a:buNone/>
            </a:pPr>
            <a:r>
              <a:rPr lang="en-GB" sz="800">
                <a:solidFill>
                  <a:schemeClr val="lt1"/>
                </a:solidFill>
              </a:rPr>
              <a:t>(C</a:t>
            </a:r>
            <a:r>
              <a:rPr lang="en-GB" sz="1000">
                <a:solidFill>
                  <a:schemeClr val="lt1"/>
                </a:solidFill>
              </a:rPr>
              <a:t>ardy,  2026)</a:t>
            </a:r>
            <a:endParaRPr sz="2000">
              <a:solidFill>
                <a:schemeClr val="l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2" name="Shape 142"/>
        <p:cNvGrpSpPr/>
        <p:nvPr/>
      </p:nvGrpSpPr>
      <p:grpSpPr>
        <a:xfrm>
          <a:off x="0" y="0"/>
          <a:ext cx="0" cy="0"/>
          <a:chOff x="0" y="0"/>
          <a:chExt cx="0" cy="0"/>
        </a:xfrm>
      </p:grpSpPr>
      <p:sp>
        <p:nvSpPr>
          <p:cNvPr id="143" name="Google Shape;143;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solidFill>
                  <a:schemeClr val="lt1"/>
                </a:solidFill>
                <a:latin typeface="Impact"/>
                <a:ea typeface="Impact"/>
                <a:cs typeface="Impact"/>
                <a:sym typeface="Impact"/>
              </a:rPr>
              <a:t>Ticketing models and pricing strategies</a:t>
            </a:r>
            <a:endParaRPr>
              <a:solidFill>
                <a:schemeClr val="lt1"/>
              </a:solidFill>
              <a:latin typeface="Impact"/>
              <a:ea typeface="Impact"/>
              <a:cs typeface="Impact"/>
              <a:sym typeface="Impact"/>
            </a:endParaRPr>
          </a:p>
        </p:txBody>
      </p:sp>
      <p:sp>
        <p:nvSpPr>
          <p:cNvPr id="144" name="Google Shape;144;p22"/>
          <p:cNvSpPr txBox="1"/>
          <p:nvPr>
            <p:ph idx="1" type="body"/>
          </p:nvPr>
        </p:nvSpPr>
        <p:spPr>
          <a:xfrm>
            <a:off x="1686350" y="1186850"/>
            <a:ext cx="3597000" cy="3193800"/>
          </a:xfrm>
          <a:prstGeom prst="rect">
            <a:avLst/>
          </a:prstGeom>
        </p:spPr>
        <p:txBody>
          <a:bodyPr anchorCtr="0" anchor="t" bIns="91425" lIns="91425" spcFirstLastPara="1" rIns="91425" wrap="square" tIns="91425">
            <a:normAutofit fontScale="25000" lnSpcReduction="20000"/>
          </a:bodyPr>
          <a:lstStyle/>
          <a:p>
            <a:pPr indent="0" lvl="0" marL="0" rtl="0" algn="l">
              <a:spcBef>
                <a:spcPts val="0"/>
              </a:spcBef>
              <a:spcAft>
                <a:spcPts val="0"/>
              </a:spcAft>
              <a:buClr>
                <a:schemeClr val="dk1"/>
              </a:buClr>
              <a:buSzPts val="275"/>
              <a:buFont typeface="Arial"/>
              <a:buNone/>
            </a:pPr>
            <a:r>
              <a:rPr b="1" lang="en-GB" sz="7200">
                <a:solidFill>
                  <a:schemeClr val="lt1"/>
                </a:solidFill>
              </a:rPr>
              <a:t>Tiered ticketing model and deposit scheme</a:t>
            </a:r>
            <a:endParaRPr b="1" sz="7200">
              <a:solidFill>
                <a:schemeClr val="lt1"/>
              </a:solidFill>
            </a:endParaRPr>
          </a:p>
          <a:p>
            <a:pPr indent="0" lvl="0" marL="0" rtl="0" algn="l">
              <a:spcBef>
                <a:spcPts val="1200"/>
              </a:spcBef>
              <a:spcAft>
                <a:spcPts val="0"/>
              </a:spcAft>
              <a:buClr>
                <a:schemeClr val="dk1"/>
              </a:buClr>
              <a:buSzPts val="275"/>
              <a:buFont typeface="Arial"/>
              <a:buNone/>
            </a:pPr>
            <a:r>
              <a:t/>
            </a:r>
            <a:endParaRPr b="1" sz="7200">
              <a:solidFill>
                <a:schemeClr val="lt1"/>
              </a:solidFill>
            </a:endParaRPr>
          </a:p>
          <a:p>
            <a:pPr indent="0" lvl="0" marL="0" rtl="0" algn="l">
              <a:spcBef>
                <a:spcPts val="1200"/>
              </a:spcBef>
              <a:spcAft>
                <a:spcPts val="0"/>
              </a:spcAft>
              <a:buClr>
                <a:schemeClr val="dk1"/>
              </a:buClr>
              <a:buSzPts val="275"/>
              <a:buFont typeface="Arial"/>
              <a:buNone/>
            </a:pPr>
            <a:r>
              <a:rPr b="1" lang="en-GB" sz="7200">
                <a:solidFill>
                  <a:schemeClr val="lt1"/>
                </a:solidFill>
              </a:rPr>
              <a:t>Predictable revenue</a:t>
            </a:r>
            <a:endParaRPr b="1" sz="7200">
              <a:solidFill>
                <a:schemeClr val="lt1"/>
              </a:solidFill>
            </a:endParaRPr>
          </a:p>
          <a:p>
            <a:pPr indent="0" lvl="0" marL="0" rtl="0" algn="l">
              <a:spcBef>
                <a:spcPts val="1200"/>
              </a:spcBef>
              <a:spcAft>
                <a:spcPts val="0"/>
              </a:spcAft>
              <a:buClr>
                <a:schemeClr val="dk1"/>
              </a:buClr>
              <a:buSzPts val="275"/>
              <a:buFont typeface="Arial"/>
              <a:buNone/>
            </a:pPr>
            <a:r>
              <a:t/>
            </a:r>
            <a:endParaRPr b="1" sz="7200">
              <a:solidFill>
                <a:schemeClr val="lt1"/>
              </a:solidFill>
            </a:endParaRPr>
          </a:p>
          <a:p>
            <a:pPr indent="0" lvl="0" marL="0" rtl="0" algn="l">
              <a:spcBef>
                <a:spcPts val="1200"/>
              </a:spcBef>
              <a:spcAft>
                <a:spcPts val="0"/>
              </a:spcAft>
              <a:buClr>
                <a:schemeClr val="dk1"/>
              </a:buClr>
              <a:buSzPts val="275"/>
              <a:buFont typeface="Arial"/>
              <a:buNone/>
            </a:pPr>
            <a:r>
              <a:rPr b="1" lang="en-GB" sz="7200">
                <a:solidFill>
                  <a:schemeClr val="lt1"/>
                </a:solidFill>
              </a:rPr>
              <a:t>Environmental initiatives</a:t>
            </a:r>
            <a:endParaRPr b="1" sz="7200">
              <a:solidFill>
                <a:schemeClr val="lt1"/>
              </a:solidFill>
            </a:endParaRPr>
          </a:p>
          <a:p>
            <a:pPr indent="0" lvl="0" marL="0" rtl="0" algn="l">
              <a:spcBef>
                <a:spcPts val="1200"/>
              </a:spcBef>
              <a:spcAft>
                <a:spcPts val="0"/>
              </a:spcAft>
              <a:buClr>
                <a:schemeClr val="dk1"/>
              </a:buClr>
              <a:buSzPts val="275"/>
              <a:buFont typeface="Arial"/>
              <a:buNone/>
            </a:pPr>
            <a:r>
              <a:t/>
            </a:r>
            <a:endParaRPr b="1" sz="7200">
              <a:solidFill>
                <a:schemeClr val="lt1"/>
              </a:solidFill>
            </a:endParaRPr>
          </a:p>
          <a:p>
            <a:pPr indent="0" lvl="0" marL="0" rtl="0" algn="l">
              <a:spcBef>
                <a:spcPts val="1200"/>
              </a:spcBef>
              <a:spcAft>
                <a:spcPts val="0"/>
              </a:spcAft>
              <a:buClr>
                <a:schemeClr val="dk1"/>
              </a:buClr>
              <a:buSzPts val="275"/>
              <a:buFont typeface="Arial"/>
              <a:buNone/>
            </a:pPr>
            <a:r>
              <a:rPr b="1" lang="en-GB" sz="7200">
                <a:solidFill>
                  <a:schemeClr val="lt1"/>
                </a:solidFill>
              </a:rPr>
              <a:t>Applied through Butler’s TALK Model</a:t>
            </a:r>
            <a:endParaRPr b="1" sz="7200">
              <a:solidFill>
                <a:schemeClr val="lt1"/>
              </a:solidFill>
            </a:endParaRPr>
          </a:p>
          <a:p>
            <a:pPr indent="0" lvl="0" marL="0" rtl="0" algn="l">
              <a:spcBef>
                <a:spcPts val="1200"/>
              </a:spcBef>
              <a:spcAft>
                <a:spcPts val="1200"/>
              </a:spcAft>
              <a:buNone/>
            </a:pPr>
            <a:r>
              <a:t/>
            </a:r>
            <a:endParaRPr/>
          </a:p>
        </p:txBody>
      </p:sp>
      <p:sp>
        <p:nvSpPr>
          <p:cNvPr id="145" name="Google Shape;145;p22"/>
          <p:cNvSpPr txBox="1"/>
          <p:nvPr/>
        </p:nvSpPr>
        <p:spPr>
          <a:xfrm>
            <a:off x="1262175" y="4703625"/>
            <a:ext cx="7881900" cy="384300"/>
          </a:xfrm>
          <a:prstGeom prst="rect">
            <a:avLst/>
          </a:prstGeom>
          <a:noFill/>
          <a:ln>
            <a:noFill/>
          </a:ln>
        </p:spPr>
        <p:txBody>
          <a:bodyPr anchorCtr="0" anchor="t" bIns="91425" lIns="91425" spcFirstLastPara="1" rIns="91425" wrap="square" tIns="91425">
            <a:noAutofit/>
          </a:bodyPr>
          <a:lstStyle/>
          <a:p>
            <a:pPr indent="-457200" lvl="0" marL="0" rtl="0" algn="l">
              <a:lnSpc>
                <a:spcPct val="115000"/>
              </a:lnSpc>
              <a:spcBef>
                <a:spcPts val="0"/>
              </a:spcBef>
              <a:spcAft>
                <a:spcPts val="1000"/>
              </a:spcAft>
              <a:buNone/>
            </a:pPr>
            <a:r>
              <a:rPr lang="en-GB" sz="1200">
                <a:solidFill>
                  <a:schemeClr val="lt1"/>
                </a:solidFill>
              </a:rPr>
              <a:t>         (H</a:t>
            </a:r>
            <a:r>
              <a:rPr lang="en-GB" sz="1200">
                <a:solidFill>
                  <a:schemeClr val="lt1"/>
                </a:solidFill>
              </a:rPr>
              <a:t>ainey, Fionnula, 2025) (Glastonbury festival, 2024) (Davies, 2024) (Guardian staff reporter, 2024) (</a:t>
            </a:r>
            <a:r>
              <a:rPr lang="en-GB" sz="1150">
                <a:solidFill>
                  <a:schemeClr val="lt1"/>
                </a:solidFill>
              </a:rPr>
              <a:t>Butler, 2025)</a:t>
            </a:r>
            <a:endParaRPr sz="1800">
              <a:solidFill>
                <a:schemeClr val="lt1"/>
              </a:solidFill>
            </a:endParaRPr>
          </a:p>
        </p:txBody>
      </p:sp>
      <p:pic>
        <p:nvPicPr>
          <p:cNvPr descr="Tickets icon vector. Isolated contour symbol illustration (provided by Getty Images)" id="146" name="Google Shape;146;p22"/>
          <p:cNvPicPr preferRelativeResize="0"/>
          <p:nvPr/>
        </p:nvPicPr>
        <p:blipFill>
          <a:blip r:embed="rId4">
            <a:alphaModFix/>
          </a:blip>
          <a:stretch>
            <a:fillRect/>
          </a:stretch>
        </p:blipFill>
        <p:spPr>
          <a:xfrm>
            <a:off x="1025525" y="1232350"/>
            <a:ext cx="660823" cy="660823"/>
          </a:xfrm>
          <a:prstGeom prst="rect">
            <a:avLst/>
          </a:prstGeom>
          <a:noFill/>
          <a:ln>
            <a:noFill/>
          </a:ln>
        </p:spPr>
      </p:pic>
      <p:pic>
        <p:nvPicPr>
          <p:cNvPr descr="Sales/Earning Growth Icon (provided by Getty Images)" id="147" name="Google Shape;147;p22"/>
          <p:cNvPicPr preferRelativeResize="0"/>
          <p:nvPr/>
        </p:nvPicPr>
        <p:blipFill>
          <a:blip r:embed="rId5">
            <a:alphaModFix/>
          </a:blip>
          <a:stretch>
            <a:fillRect/>
          </a:stretch>
        </p:blipFill>
        <p:spPr>
          <a:xfrm>
            <a:off x="1025525" y="2107800"/>
            <a:ext cx="660823" cy="660823"/>
          </a:xfrm>
          <a:prstGeom prst="rect">
            <a:avLst/>
          </a:prstGeom>
          <a:noFill/>
          <a:ln>
            <a:noFill/>
          </a:ln>
        </p:spPr>
      </p:pic>
      <p:pic>
        <p:nvPicPr>
          <p:cNvPr descr="Savings icon, deposit in piggy bank, vector graphics (provided by Getty Images)" id="148" name="Google Shape;148;p22"/>
          <p:cNvPicPr preferRelativeResize="0"/>
          <p:nvPr/>
        </p:nvPicPr>
        <p:blipFill>
          <a:blip r:embed="rId6">
            <a:alphaModFix/>
          </a:blip>
          <a:stretch>
            <a:fillRect/>
          </a:stretch>
        </p:blipFill>
        <p:spPr>
          <a:xfrm>
            <a:off x="1025525" y="3858700"/>
            <a:ext cx="660823" cy="660823"/>
          </a:xfrm>
          <a:prstGeom prst="rect">
            <a:avLst/>
          </a:prstGeom>
          <a:noFill/>
          <a:ln>
            <a:noFill/>
          </a:ln>
        </p:spPr>
      </p:pic>
      <p:pic>
        <p:nvPicPr>
          <p:cNvPr descr="green foliage icon vector. Isolated contour symbol illustration (provided by Getty Images)" id="149" name="Google Shape;149;p22"/>
          <p:cNvPicPr preferRelativeResize="0"/>
          <p:nvPr/>
        </p:nvPicPr>
        <p:blipFill>
          <a:blip r:embed="rId7">
            <a:alphaModFix/>
          </a:blip>
          <a:stretch>
            <a:fillRect/>
          </a:stretch>
        </p:blipFill>
        <p:spPr>
          <a:xfrm>
            <a:off x="1025525" y="2983250"/>
            <a:ext cx="660823" cy="660823"/>
          </a:xfrm>
          <a:prstGeom prst="rect">
            <a:avLst/>
          </a:prstGeom>
          <a:noFill/>
          <a:ln>
            <a:noFill/>
          </a:ln>
        </p:spPr>
      </p:pic>
      <p:sp>
        <p:nvSpPr>
          <p:cNvPr id="150" name="Google Shape;150;p22"/>
          <p:cNvSpPr/>
          <p:nvPr/>
        </p:nvSpPr>
        <p:spPr>
          <a:xfrm>
            <a:off x="6132275" y="237250"/>
            <a:ext cx="2050800" cy="1208400"/>
          </a:xfrm>
          <a:prstGeom prst="downArrowCallout">
            <a:avLst>
              <a:gd fmla="val 25000" name="adj1"/>
              <a:gd fmla="val 25000" name="adj2"/>
              <a:gd fmla="val 25000" name="adj3"/>
              <a:gd fmla="val 64977" name="adj4"/>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t>Butler’s Model - TALK (Butler, 1980)</a:t>
            </a:r>
            <a:endParaRPr/>
          </a:p>
        </p:txBody>
      </p:sp>
      <p:pic>
        <p:nvPicPr>
          <p:cNvPr id="151" name="Google Shape;151;p22"/>
          <p:cNvPicPr preferRelativeResize="0"/>
          <p:nvPr/>
        </p:nvPicPr>
        <p:blipFill>
          <a:blip r:embed="rId8">
            <a:alphaModFix/>
          </a:blip>
          <a:stretch>
            <a:fillRect/>
          </a:stretch>
        </p:blipFill>
        <p:spPr>
          <a:xfrm>
            <a:off x="5263300" y="1523225"/>
            <a:ext cx="3555851" cy="2829731"/>
          </a:xfrm>
          <a:prstGeom prst="rect">
            <a:avLst/>
          </a:prstGeom>
          <a:noFill/>
          <a:ln>
            <a:noFill/>
          </a:ln>
        </p:spPr>
      </p:pic>
      <p:sp>
        <p:nvSpPr>
          <p:cNvPr id="152" name="Google Shape;152;p22"/>
          <p:cNvSpPr txBox="1"/>
          <p:nvPr/>
        </p:nvSpPr>
        <p:spPr>
          <a:xfrm>
            <a:off x="5655650" y="2694325"/>
            <a:ext cx="942300" cy="33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000">
                <a:solidFill>
                  <a:schemeClr val="dk1"/>
                </a:solidFill>
              </a:rPr>
              <a:t>Development</a:t>
            </a:r>
            <a:endParaRPr sz="1000">
              <a:solidFill>
                <a:schemeClr val="dk1"/>
              </a:solidFill>
            </a:endParaRPr>
          </a:p>
        </p:txBody>
      </p:sp>
      <p:sp>
        <p:nvSpPr>
          <p:cNvPr id="153" name="Google Shape;153;p22"/>
          <p:cNvSpPr txBox="1"/>
          <p:nvPr/>
        </p:nvSpPr>
        <p:spPr>
          <a:xfrm>
            <a:off x="5877350" y="2107800"/>
            <a:ext cx="1152900" cy="46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000">
                <a:solidFill>
                  <a:schemeClr val="dk1"/>
                </a:solidFill>
              </a:rPr>
              <a:t>Consolidation</a:t>
            </a:r>
            <a:endParaRPr sz="1000">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57" name="Shape 157"/>
        <p:cNvGrpSpPr/>
        <p:nvPr/>
      </p:nvGrpSpPr>
      <p:grpSpPr>
        <a:xfrm>
          <a:off x="0" y="0"/>
          <a:ext cx="0" cy="0"/>
          <a:chOff x="0" y="0"/>
          <a:chExt cx="0" cy="0"/>
        </a:xfrm>
      </p:grpSpPr>
      <p:sp>
        <p:nvSpPr>
          <p:cNvPr id="158" name="Google Shape;158;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solidFill>
                  <a:schemeClr val="lt1"/>
                </a:solidFill>
                <a:latin typeface="Impact"/>
                <a:ea typeface="Impact"/>
                <a:cs typeface="Impact"/>
                <a:sym typeface="Impact"/>
              </a:rPr>
              <a:t>Partnerships and sponsorships from sustainable brands</a:t>
            </a:r>
            <a:endParaRPr>
              <a:solidFill>
                <a:schemeClr val="lt1"/>
              </a:solidFill>
              <a:latin typeface="Impact"/>
              <a:ea typeface="Impact"/>
              <a:cs typeface="Impact"/>
              <a:sym typeface="Impact"/>
            </a:endParaRPr>
          </a:p>
        </p:txBody>
      </p:sp>
      <p:sp>
        <p:nvSpPr>
          <p:cNvPr id="159" name="Google Shape;159;p23"/>
          <p:cNvSpPr txBox="1"/>
          <p:nvPr>
            <p:ph idx="1" type="body"/>
          </p:nvPr>
        </p:nvSpPr>
        <p:spPr>
          <a:xfrm>
            <a:off x="1249475" y="1379825"/>
            <a:ext cx="5488200" cy="31299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0"/>
              </a:spcAft>
              <a:buNone/>
            </a:pPr>
            <a:r>
              <a:rPr b="1" lang="en-GB" sz="2000">
                <a:solidFill>
                  <a:schemeClr val="lt1"/>
                </a:solidFill>
              </a:rPr>
              <a:t>Ethical and sustainability-aligned partners</a:t>
            </a:r>
            <a:endParaRPr b="1" sz="2000">
              <a:solidFill>
                <a:schemeClr val="lt1"/>
              </a:solidFill>
            </a:endParaRPr>
          </a:p>
          <a:p>
            <a:pPr indent="0" lvl="0" marL="0" rtl="0" algn="l">
              <a:spcBef>
                <a:spcPts val="1200"/>
              </a:spcBef>
              <a:spcAft>
                <a:spcPts val="0"/>
              </a:spcAft>
              <a:buNone/>
            </a:pPr>
            <a:r>
              <a:t/>
            </a:r>
            <a:endParaRPr b="1" sz="2000">
              <a:solidFill>
                <a:schemeClr val="lt1"/>
              </a:solidFill>
            </a:endParaRPr>
          </a:p>
          <a:p>
            <a:pPr indent="0" lvl="0" marL="0" rtl="0" algn="l">
              <a:spcBef>
                <a:spcPts val="1200"/>
              </a:spcBef>
              <a:spcAft>
                <a:spcPts val="0"/>
              </a:spcAft>
              <a:buNone/>
            </a:pPr>
            <a:r>
              <a:rPr b="1" lang="en-GB" sz="2000">
                <a:solidFill>
                  <a:schemeClr val="lt1"/>
                </a:solidFill>
              </a:rPr>
              <a:t>Collaborations</a:t>
            </a:r>
            <a:endParaRPr b="1" sz="2000">
              <a:solidFill>
                <a:schemeClr val="lt1"/>
              </a:solidFill>
            </a:endParaRPr>
          </a:p>
          <a:p>
            <a:pPr indent="0" lvl="0" marL="0" rtl="0" algn="l">
              <a:spcBef>
                <a:spcPts val="1200"/>
              </a:spcBef>
              <a:spcAft>
                <a:spcPts val="0"/>
              </a:spcAft>
              <a:buNone/>
            </a:pPr>
            <a:r>
              <a:t/>
            </a:r>
            <a:endParaRPr b="1" sz="2000">
              <a:solidFill>
                <a:schemeClr val="lt1"/>
              </a:solidFill>
            </a:endParaRPr>
          </a:p>
          <a:p>
            <a:pPr indent="0" lvl="0" marL="0" rtl="0" algn="l">
              <a:spcBef>
                <a:spcPts val="1200"/>
              </a:spcBef>
              <a:spcAft>
                <a:spcPts val="0"/>
              </a:spcAft>
              <a:buNone/>
            </a:pPr>
            <a:r>
              <a:rPr b="1" lang="en-GB" sz="2000">
                <a:solidFill>
                  <a:schemeClr val="lt1"/>
                </a:solidFill>
              </a:rPr>
              <a:t>Brand integrity</a:t>
            </a:r>
            <a:endParaRPr b="1" sz="2000">
              <a:solidFill>
                <a:schemeClr val="lt1"/>
              </a:solidFill>
            </a:endParaRPr>
          </a:p>
          <a:p>
            <a:pPr indent="0" lvl="0" marL="0" rtl="0" algn="l">
              <a:spcBef>
                <a:spcPts val="1200"/>
              </a:spcBef>
              <a:spcAft>
                <a:spcPts val="0"/>
              </a:spcAft>
              <a:buNone/>
            </a:pPr>
            <a:r>
              <a:t/>
            </a:r>
            <a:endParaRPr b="1" sz="2000">
              <a:solidFill>
                <a:schemeClr val="lt1"/>
              </a:solidFill>
            </a:endParaRPr>
          </a:p>
          <a:p>
            <a:pPr indent="0" lvl="0" marL="0" rtl="0" algn="l">
              <a:spcBef>
                <a:spcPts val="1200"/>
              </a:spcBef>
              <a:spcAft>
                <a:spcPts val="1200"/>
              </a:spcAft>
              <a:buNone/>
            </a:pPr>
            <a:r>
              <a:rPr b="1" lang="en-GB" sz="2000">
                <a:solidFill>
                  <a:schemeClr val="lt1"/>
                </a:solidFill>
              </a:rPr>
              <a:t>Sustainable partnerships</a:t>
            </a:r>
            <a:endParaRPr b="1" sz="2000">
              <a:solidFill>
                <a:schemeClr val="lt1"/>
              </a:solidFill>
            </a:endParaRPr>
          </a:p>
        </p:txBody>
      </p:sp>
      <p:pic>
        <p:nvPicPr>
          <p:cNvPr descr="Young sprout with three leaves in hand line icon, ecology concept, seedling with handful of soil on hand sign on white background, young growth icon in outline style for mobile. Vector graphics. (provided by Getty Images)" id="160" name="Google Shape;160;p23"/>
          <p:cNvPicPr preferRelativeResize="0"/>
          <p:nvPr/>
        </p:nvPicPr>
        <p:blipFill>
          <a:blip r:embed="rId4">
            <a:alphaModFix/>
          </a:blip>
          <a:stretch>
            <a:fillRect/>
          </a:stretch>
        </p:blipFill>
        <p:spPr>
          <a:xfrm>
            <a:off x="492500" y="1117175"/>
            <a:ext cx="756977" cy="756977"/>
          </a:xfrm>
          <a:prstGeom prst="rect">
            <a:avLst/>
          </a:prstGeom>
          <a:noFill/>
          <a:ln>
            <a:noFill/>
          </a:ln>
        </p:spPr>
      </p:pic>
      <p:pic>
        <p:nvPicPr>
          <p:cNvPr descr="Team with rating stars line icon, business concept, staff with different work experience vector sign on white background, team skills and rating icon in outline style. Vector graphics. (provided by Getty Images)" id="161" name="Google Shape;161;p23"/>
          <p:cNvPicPr preferRelativeResize="0"/>
          <p:nvPr/>
        </p:nvPicPr>
        <p:blipFill>
          <a:blip r:embed="rId5">
            <a:alphaModFix/>
          </a:blip>
          <a:stretch>
            <a:fillRect/>
          </a:stretch>
        </p:blipFill>
        <p:spPr>
          <a:xfrm>
            <a:off x="492500" y="2093788"/>
            <a:ext cx="756977" cy="756977"/>
          </a:xfrm>
          <a:prstGeom prst="rect">
            <a:avLst/>
          </a:prstGeom>
          <a:noFill/>
          <a:ln>
            <a:noFill/>
          </a:ln>
        </p:spPr>
      </p:pic>
      <p:pic>
        <p:nvPicPr>
          <p:cNvPr descr="Shopping tag line icon, market concept, Special offer sign on white background, Percent discount tag icon in outline style for mobile concept and web design. Vector graphics. (provided by Getty Images)" id="162" name="Google Shape;162;p23"/>
          <p:cNvPicPr preferRelativeResize="0"/>
          <p:nvPr/>
        </p:nvPicPr>
        <p:blipFill>
          <a:blip r:embed="rId6">
            <a:alphaModFix/>
          </a:blip>
          <a:stretch>
            <a:fillRect/>
          </a:stretch>
        </p:blipFill>
        <p:spPr>
          <a:xfrm>
            <a:off x="492500" y="3070425"/>
            <a:ext cx="756977" cy="756977"/>
          </a:xfrm>
          <a:prstGeom prst="rect">
            <a:avLst/>
          </a:prstGeom>
          <a:noFill/>
          <a:ln>
            <a:noFill/>
          </a:ln>
        </p:spPr>
      </p:pic>
      <p:pic>
        <p:nvPicPr>
          <p:cNvPr descr="Handshake solid icon, business strategy concept, business contract agreement sign on white background, partners shaking hands icon in glyph style for mobile and web design. Vector graphics. (provided by Getty Images)" id="163" name="Google Shape;163;p23"/>
          <p:cNvPicPr preferRelativeResize="0"/>
          <p:nvPr/>
        </p:nvPicPr>
        <p:blipFill>
          <a:blip r:embed="rId7">
            <a:alphaModFix/>
          </a:blip>
          <a:stretch>
            <a:fillRect/>
          </a:stretch>
        </p:blipFill>
        <p:spPr>
          <a:xfrm>
            <a:off x="492500" y="4047050"/>
            <a:ext cx="756977" cy="756977"/>
          </a:xfrm>
          <a:prstGeom prst="rect">
            <a:avLst/>
          </a:prstGeom>
          <a:noFill/>
          <a:ln>
            <a:noFill/>
          </a:ln>
        </p:spPr>
      </p:pic>
      <p:sp>
        <p:nvSpPr>
          <p:cNvPr id="164" name="Google Shape;164;p23"/>
          <p:cNvSpPr txBox="1"/>
          <p:nvPr/>
        </p:nvSpPr>
        <p:spPr>
          <a:xfrm>
            <a:off x="4682100" y="4570797"/>
            <a:ext cx="4461900" cy="572700"/>
          </a:xfrm>
          <a:prstGeom prst="rect">
            <a:avLst/>
          </a:prstGeom>
          <a:noFill/>
          <a:ln>
            <a:noFill/>
          </a:ln>
        </p:spPr>
        <p:txBody>
          <a:bodyPr anchorCtr="0" anchor="t" bIns="91425" lIns="91425" spcFirstLastPara="1" rIns="91425" wrap="square" tIns="91425">
            <a:noAutofit/>
          </a:bodyPr>
          <a:lstStyle/>
          <a:p>
            <a:pPr indent="-457200" lvl="0" marL="0" rtl="0" algn="l">
              <a:lnSpc>
                <a:spcPct val="115000"/>
              </a:lnSpc>
              <a:spcBef>
                <a:spcPts val="0"/>
              </a:spcBef>
              <a:spcAft>
                <a:spcPts val="0"/>
              </a:spcAft>
              <a:buClr>
                <a:schemeClr val="dk1"/>
              </a:buClr>
              <a:buSzPts val="1100"/>
              <a:buFont typeface="Arial"/>
              <a:buNone/>
            </a:pPr>
            <a:r>
              <a:rPr lang="en-GB" sz="1200">
                <a:solidFill>
                  <a:schemeClr val="lt1"/>
                </a:solidFill>
              </a:rPr>
              <a:t>           (G</a:t>
            </a:r>
            <a:r>
              <a:rPr lang="en-GB" sz="1200">
                <a:solidFill>
                  <a:schemeClr val="lt1"/>
                </a:solidFill>
              </a:rPr>
              <a:t>lastonbury, 2025) (Behance, 2022) (Greenpeace, 2025) (Oxham, 2026)  (WaterAid,2026) (Evans, 2024) (Digital, 2026)</a:t>
            </a:r>
            <a:endParaRPr sz="1800">
              <a:solidFill>
                <a:schemeClr val="lt1"/>
              </a:solidFill>
            </a:endParaRPr>
          </a:p>
        </p:txBody>
      </p:sp>
      <p:pic>
        <p:nvPicPr>
          <p:cNvPr id="165" name="Google Shape;165;p23"/>
          <p:cNvPicPr preferRelativeResize="0"/>
          <p:nvPr/>
        </p:nvPicPr>
        <p:blipFill>
          <a:blip r:embed="rId8">
            <a:alphaModFix/>
          </a:blip>
          <a:stretch>
            <a:fillRect/>
          </a:stretch>
        </p:blipFill>
        <p:spPr>
          <a:xfrm>
            <a:off x="5309656" y="2020850"/>
            <a:ext cx="3312931" cy="1847850"/>
          </a:xfrm>
          <a:prstGeom prst="rect">
            <a:avLst/>
          </a:prstGeom>
          <a:noFill/>
          <a:ln>
            <a:noFill/>
          </a:ln>
        </p:spPr>
      </p:pic>
      <p:sp>
        <p:nvSpPr>
          <p:cNvPr id="166" name="Google Shape;166;p23"/>
          <p:cNvSpPr txBox="1"/>
          <p:nvPr/>
        </p:nvSpPr>
        <p:spPr>
          <a:xfrm>
            <a:off x="5672050" y="3827388"/>
            <a:ext cx="975600" cy="487800"/>
          </a:xfrm>
          <a:prstGeom prst="rect">
            <a:avLst/>
          </a:prstGeom>
          <a:noFill/>
          <a:ln>
            <a:noFill/>
          </a:ln>
        </p:spPr>
        <p:txBody>
          <a:bodyPr anchorCtr="0" anchor="t" bIns="91425" lIns="91425" spcFirstLastPara="1" rIns="91425" wrap="square" tIns="91425">
            <a:noAutofit/>
          </a:bodyPr>
          <a:lstStyle/>
          <a:p>
            <a:pPr indent="-457200" lvl="0" marL="0" rtl="0" algn="l">
              <a:spcBef>
                <a:spcPts val="0"/>
              </a:spcBef>
              <a:spcAft>
                <a:spcPts val="0"/>
              </a:spcAft>
              <a:buNone/>
            </a:pPr>
            <a:r>
              <a:rPr lang="en-GB" sz="800">
                <a:solidFill>
                  <a:schemeClr val="lt1"/>
                </a:solidFill>
              </a:rPr>
              <a:t>(C</a:t>
            </a:r>
            <a:r>
              <a:rPr lang="en-GB" sz="1000">
                <a:solidFill>
                  <a:schemeClr val="lt1"/>
                </a:solidFill>
              </a:rPr>
              <a:t>ardy,  2026)</a:t>
            </a:r>
            <a:endParaRPr sz="2000">
              <a:solidFill>
                <a:schemeClr val="lt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70" name="Shape 170"/>
        <p:cNvGrpSpPr/>
        <p:nvPr/>
      </p:nvGrpSpPr>
      <p:grpSpPr>
        <a:xfrm>
          <a:off x="0" y="0"/>
          <a:ext cx="0" cy="0"/>
          <a:chOff x="0" y="0"/>
          <a:chExt cx="0" cy="0"/>
        </a:xfrm>
      </p:grpSpPr>
      <p:sp>
        <p:nvSpPr>
          <p:cNvPr id="171" name="Google Shape;171;p24"/>
          <p:cNvSpPr txBox="1"/>
          <p:nvPr>
            <p:ph type="title"/>
          </p:nvPr>
        </p:nvSpPr>
        <p:spPr>
          <a:xfrm>
            <a:off x="311700" y="445025"/>
            <a:ext cx="46533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solidFill>
                  <a:schemeClr val="lt1"/>
                </a:solidFill>
                <a:latin typeface="Impact"/>
                <a:ea typeface="Impact"/>
                <a:cs typeface="Impact"/>
                <a:sym typeface="Impact"/>
              </a:rPr>
              <a:t>Supporting local supply chains</a:t>
            </a:r>
            <a:endParaRPr>
              <a:solidFill>
                <a:schemeClr val="lt1"/>
              </a:solidFill>
              <a:latin typeface="Impact"/>
              <a:ea typeface="Impact"/>
              <a:cs typeface="Impact"/>
              <a:sym typeface="Impact"/>
            </a:endParaRPr>
          </a:p>
        </p:txBody>
      </p:sp>
      <p:sp>
        <p:nvSpPr>
          <p:cNvPr id="172" name="Google Shape;172;p24"/>
          <p:cNvSpPr txBox="1"/>
          <p:nvPr>
            <p:ph idx="1" type="body"/>
          </p:nvPr>
        </p:nvSpPr>
        <p:spPr>
          <a:xfrm>
            <a:off x="1170825" y="1299425"/>
            <a:ext cx="5602800" cy="3416400"/>
          </a:xfrm>
          <a:prstGeom prst="rect">
            <a:avLst/>
          </a:prstGeom>
        </p:spPr>
        <p:txBody>
          <a:bodyPr anchorCtr="0" anchor="t" bIns="91425" lIns="91425" spcFirstLastPara="1" rIns="91425" wrap="square" tIns="91425">
            <a:normAutofit/>
          </a:bodyPr>
          <a:lstStyle/>
          <a:p>
            <a:pPr indent="0" lvl="0" marL="0" rtl="0" algn="l">
              <a:lnSpc>
                <a:spcPct val="200000"/>
              </a:lnSpc>
              <a:spcBef>
                <a:spcPts val="0"/>
              </a:spcBef>
              <a:spcAft>
                <a:spcPts val="0"/>
              </a:spcAft>
              <a:buNone/>
            </a:pPr>
            <a:r>
              <a:rPr b="1" lang="en-GB">
                <a:solidFill>
                  <a:schemeClr val="lt1"/>
                </a:solidFill>
              </a:rPr>
              <a:t>Local and </a:t>
            </a:r>
            <a:r>
              <a:rPr b="1" lang="en-GB">
                <a:solidFill>
                  <a:schemeClr val="lt1"/>
                </a:solidFill>
              </a:rPr>
              <a:t>independent</a:t>
            </a:r>
            <a:r>
              <a:rPr b="1" lang="en-GB">
                <a:solidFill>
                  <a:schemeClr val="lt1"/>
                </a:solidFill>
              </a:rPr>
              <a:t> traders</a:t>
            </a:r>
            <a:endParaRPr b="1">
              <a:solidFill>
                <a:schemeClr val="lt1"/>
              </a:solidFill>
            </a:endParaRPr>
          </a:p>
          <a:p>
            <a:pPr indent="0" lvl="0" marL="0" rtl="0" algn="l">
              <a:lnSpc>
                <a:spcPct val="200000"/>
              </a:lnSpc>
              <a:spcBef>
                <a:spcPts val="1200"/>
              </a:spcBef>
              <a:spcAft>
                <a:spcPts val="0"/>
              </a:spcAft>
              <a:buNone/>
            </a:pPr>
            <a:r>
              <a:rPr b="1" lang="en-GB">
                <a:solidFill>
                  <a:schemeClr val="lt1"/>
                </a:solidFill>
              </a:rPr>
              <a:t>Local ingredients</a:t>
            </a:r>
            <a:endParaRPr b="1">
              <a:solidFill>
                <a:schemeClr val="lt1"/>
              </a:solidFill>
            </a:endParaRPr>
          </a:p>
          <a:p>
            <a:pPr indent="0" lvl="0" marL="0" rtl="0" algn="l">
              <a:lnSpc>
                <a:spcPct val="200000"/>
              </a:lnSpc>
              <a:spcBef>
                <a:spcPts val="1200"/>
              </a:spcBef>
              <a:spcAft>
                <a:spcPts val="0"/>
              </a:spcAft>
              <a:buNone/>
            </a:pPr>
            <a:r>
              <a:rPr b="1" lang="en-GB">
                <a:solidFill>
                  <a:schemeClr val="lt1"/>
                </a:solidFill>
              </a:rPr>
              <a:t>Reduction</a:t>
            </a:r>
            <a:r>
              <a:rPr b="1" lang="en-GB">
                <a:solidFill>
                  <a:schemeClr val="lt1"/>
                </a:solidFill>
              </a:rPr>
              <a:t> in transport emissions and costs</a:t>
            </a:r>
            <a:endParaRPr b="1">
              <a:solidFill>
                <a:schemeClr val="lt1"/>
              </a:solidFill>
            </a:endParaRPr>
          </a:p>
          <a:p>
            <a:pPr indent="0" lvl="0" marL="0" rtl="0" algn="l">
              <a:lnSpc>
                <a:spcPct val="200000"/>
              </a:lnSpc>
              <a:spcBef>
                <a:spcPts val="1200"/>
              </a:spcBef>
              <a:spcAft>
                <a:spcPts val="0"/>
              </a:spcAft>
              <a:buNone/>
            </a:pPr>
            <a:r>
              <a:rPr b="1" lang="en-GB">
                <a:solidFill>
                  <a:schemeClr val="lt1"/>
                </a:solidFill>
              </a:rPr>
              <a:t>Ethically sourced and recycled materials</a:t>
            </a:r>
            <a:endParaRPr b="1">
              <a:solidFill>
                <a:schemeClr val="lt1"/>
              </a:solidFill>
            </a:endParaRPr>
          </a:p>
          <a:p>
            <a:pPr indent="0" lvl="0" marL="0" rtl="0" algn="l">
              <a:lnSpc>
                <a:spcPct val="200000"/>
              </a:lnSpc>
              <a:spcBef>
                <a:spcPts val="1200"/>
              </a:spcBef>
              <a:spcAft>
                <a:spcPts val="1200"/>
              </a:spcAft>
              <a:buNone/>
            </a:pPr>
            <a:r>
              <a:rPr b="1" lang="en-GB">
                <a:solidFill>
                  <a:schemeClr val="lt1"/>
                </a:solidFill>
              </a:rPr>
              <a:t>The local economy</a:t>
            </a:r>
            <a:endParaRPr b="1">
              <a:solidFill>
                <a:schemeClr val="lt1"/>
              </a:solidFill>
            </a:endParaRPr>
          </a:p>
        </p:txBody>
      </p:sp>
      <p:pic>
        <p:nvPicPr>
          <p:cNvPr descr="business conversation or discussion talk black solid icon in finance and investment. (provided by Getty Images)" id="173" name="Google Shape;173;p24"/>
          <p:cNvPicPr preferRelativeResize="0"/>
          <p:nvPr/>
        </p:nvPicPr>
        <p:blipFill>
          <a:blip r:embed="rId4">
            <a:alphaModFix/>
          </a:blip>
          <a:stretch>
            <a:fillRect/>
          </a:stretch>
        </p:blipFill>
        <p:spPr>
          <a:xfrm>
            <a:off x="598125" y="1247301"/>
            <a:ext cx="572698" cy="572698"/>
          </a:xfrm>
          <a:prstGeom prst="rect">
            <a:avLst/>
          </a:prstGeom>
          <a:noFill/>
          <a:ln>
            <a:noFill/>
          </a:ln>
        </p:spPr>
      </p:pic>
      <p:pic>
        <p:nvPicPr>
          <p:cNvPr descr="Spice stupa icon vector. Isolated contour symbol illustration (provided by Getty Images)" id="174" name="Google Shape;174;p24"/>
          <p:cNvPicPr preferRelativeResize="0"/>
          <p:nvPr/>
        </p:nvPicPr>
        <p:blipFill>
          <a:blip r:embed="rId5">
            <a:alphaModFix/>
          </a:blip>
          <a:stretch>
            <a:fillRect/>
          </a:stretch>
        </p:blipFill>
        <p:spPr>
          <a:xfrm>
            <a:off x="598125" y="1999050"/>
            <a:ext cx="572698" cy="572698"/>
          </a:xfrm>
          <a:prstGeom prst="rect">
            <a:avLst/>
          </a:prstGeom>
          <a:noFill/>
          <a:ln>
            <a:noFill/>
          </a:ln>
        </p:spPr>
      </p:pic>
      <p:pic>
        <p:nvPicPr>
          <p:cNvPr descr="joystick (provided by Getty Images)" id="175" name="Google Shape;175;p24"/>
          <p:cNvPicPr preferRelativeResize="0"/>
          <p:nvPr/>
        </p:nvPicPr>
        <p:blipFill>
          <a:blip r:embed="rId6">
            <a:alphaModFix/>
          </a:blip>
          <a:stretch>
            <a:fillRect/>
          </a:stretch>
        </p:blipFill>
        <p:spPr>
          <a:xfrm>
            <a:off x="598125" y="2750800"/>
            <a:ext cx="572698" cy="572698"/>
          </a:xfrm>
          <a:prstGeom prst="rect">
            <a:avLst/>
          </a:prstGeom>
          <a:noFill/>
          <a:ln>
            <a:noFill/>
          </a:ln>
        </p:spPr>
      </p:pic>
      <p:pic>
        <p:nvPicPr>
          <p:cNvPr descr="Organic recycling of the waste icon vector. Isolated contour symbol illustration (provided by Getty Images)" id="176" name="Google Shape;176;p24"/>
          <p:cNvPicPr preferRelativeResize="0"/>
          <p:nvPr/>
        </p:nvPicPr>
        <p:blipFill>
          <a:blip r:embed="rId7">
            <a:alphaModFix/>
          </a:blip>
          <a:stretch>
            <a:fillRect/>
          </a:stretch>
        </p:blipFill>
        <p:spPr>
          <a:xfrm>
            <a:off x="598125" y="3502550"/>
            <a:ext cx="572698" cy="572698"/>
          </a:xfrm>
          <a:prstGeom prst="rect">
            <a:avLst/>
          </a:prstGeom>
          <a:noFill/>
          <a:ln>
            <a:noFill/>
          </a:ln>
        </p:spPr>
      </p:pic>
      <p:pic>
        <p:nvPicPr>
          <p:cNvPr descr="Earning Growth Icon (provided by Getty Images)" id="177" name="Google Shape;177;p24"/>
          <p:cNvPicPr preferRelativeResize="0"/>
          <p:nvPr/>
        </p:nvPicPr>
        <p:blipFill>
          <a:blip r:embed="rId8">
            <a:alphaModFix/>
          </a:blip>
          <a:stretch>
            <a:fillRect/>
          </a:stretch>
        </p:blipFill>
        <p:spPr>
          <a:xfrm>
            <a:off x="598125" y="4254300"/>
            <a:ext cx="572698" cy="572698"/>
          </a:xfrm>
          <a:prstGeom prst="rect">
            <a:avLst/>
          </a:prstGeom>
          <a:noFill/>
          <a:ln>
            <a:noFill/>
          </a:ln>
        </p:spPr>
      </p:pic>
      <p:pic>
        <p:nvPicPr>
          <p:cNvPr id="178" name="Google Shape;178;p24"/>
          <p:cNvPicPr preferRelativeResize="0"/>
          <p:nvPr/>
        </p:nvPicPr>
        <p:blipFill>
          <a:blip r:embed="rId9">
            <a:alphaModFix/>
          </a:blip>
          <a:stretch>
            <a:fillRect/>
          </a:stretch>
        </p:blipFill>
        <p:spPr>
          <a:xfrm>
            <a:off x="5400134" y="322228"/>
            <a:ext cx="2923240" cy="2249525"/>
          </a:xfrm>
          <a:prstGeom prst="rect">
            <a:avLst/>
          </a:prstGeom>
          <a:noFill/>
          <a:ln>
            <a:noFill/>
          </a:ln>
        </p:spPr>
      </p:pic>
      <p:sp>
        <p:nvSpPr>
          <p:cNvPr id="179" name="Google Shape;179;p24"/>
          <p:cNvSpPr txBox="1"/>
          <p:nvPr/>
        </p:nvSpPr>
        <p:spPr>
          <a:xfrm>
            <a:off x="4233600" y="4484700"/>
            <a:ext cx="4910400" cy="658800"/>
          </a:xfrm>
          <a:prstGeom prst="rect">
            <a:avLst/>
          </a:prstGeom>
          <a:noFill/>
          <a:ln>
            <a:noFill/>
          </a:ln>
        </p:spPr>
        <p:txBody>
          <a:bodyPr anchorCtr="0" anchor="t" bIns="91425" lIns="91425" spcFirstLastPara="1" rIns="91425" wrap="square" tIns="91425">
            <a:noAutofit/>
          </a:bodyPr>
          <a:lstStyle/>
          <a:p>
            <a:pPr indent="-457200" lvl="0" marL="0" rtl="0" algn="l">
              <a:lnSpc>
                <a:spcPct val="115000"/>
              </a:lnSpc>
              <a:spcBef>
                <a:spcPts val="0"/>
              </a:spcBef>
              <a:spcAft>
                <a:spcPts val="0"/>
              </a:spcAft>
              <a:buClr>
                <a:schemeClr val="dk1"/>
              </a:buClr>
              <a:buSzPts val="1100"/>
              <a:buFont typeface="Arial"/>
              <a:buNone/>
            </a:pPr>
            <a:r>
              <a:rPr lang="en-GB" sz="1200">
                <a:solidFill>
                  <a:schemeClr val="lt1"/>
                </a:solidFill>
              </a:rPr>
              <a:t>     (</a:t>
            </a:r>
            <a:r>
              <a:rPr lang="en-GB" sz="1200">
                <a:solidFill>
                  <a:schemeClr val="lt1"/>
                </a:solidFill>
              </a:rPr>
              <a:t>Good Food for Festivals Guide,2024)  (Linham, 2023) (Glasto Fest Feed, 2023) </a:t>
            </a:r>
            <a:r>
              <a:rPr lang="en-GB">
                <a:solidFill>
                  <a:schemeClr val="lt1"/>
                </a:solidFill>
              </a:rPr>
              <a:t>(</a:t>
            </a:r>
            <a:r>
              <a:rPr lang="en-GB" sz="1200">
                <a:solidFill>
                  <a:schemeClr val="lt1"/>
                </a:solidFill>
              </a:rPr>
              <a:t>Birch, 2024) (Bags of Ethics, 2019) (Hanley, 2024)</a:t>
            </a:r>
            <a:endParaRPr sz="1800">
              <a:solidFill>
                <a:schemeClr val="lt1"/>
              </a:solidFill>
            </a:endParaRPr>
          </a:p>
        </p:txBody>
      </p:sp>
      <p:sp>
        <p:nvSpPr>
          <p:cNvPr id="180" name="Google Shape;180;p24"/>
          <p:cNvSpPr txBox="1"/>
          <p:nvPr/>
        </p:nvSpPr>
        <p:spPr>
          <a:xfrm>
            <a:off x="7904550" y="2502038"/>
            <a:ext cx="975600" cy="487800"/>
          </a:xfrm>
          <a:prstGeom prst="rect">
            <a:avLst/>
          </a:prstGeom>
          <a:noFill/>
          <a:ln>
            <a:noFill/>
          </a:ln>
        </p:spPr>
        <p:txBody>
          <a:bodyPr anchorCtr="0" anchor="t" bIns="91425" lIns="91425" spcFirstLastPara="1" rIns="91425" wrap="square" tIns="91425">
            <a:noAutofit/>
          </a:bodyPr>
          <a:lstStyle/>
          <a:p>
            <a:pPr indent="-457200" lvl="0" marL="0" rtl="0" algn="l">
              <a:spcBef>
                <a:spcPts val="0"/>
              </a:spcBef>
              <a:spcAft>
                <a:spcPts val="0"/>
              </a:spcAft>
              <a:buNone/>
            </a:pPr>
            <a:r>
              <a:rPr lang="en-GB" sz="800">
                <a:solidFill>
                  <a:schemeClr val="lt1"/>
                </a:solidFill>
              </a:rPr>
              <a:t>(C</a:t>
            </a:r>
            <a:r>
              <a:rPr lang="en-GB" sz="1000">
                <a:solidFill>
                  <a:schemeClr val="lt1"/>
                </a:solidFill>
              </a:rPr>
              <a:t>ardy,  2026)</a:t>
            </a:r>
            <a:endParaRPr sz="2000">
              <a:solidFill>
                <a:schemeClr val="lt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84" name="Shape 184"/>
        <p:cNvGrpSpPr/>
        <p:nvPr/>
      </p:nvGrpSpPr>
      <p:grpSpPr>
        <a:xfrm>
          <a:off x="0" y="0"/>
          <a:ext cx="0" cy="0"/>
          <a:chOff x="0" y="0"/>
          <a:chExt cx="0" cy="0"/>
        </a:xfrm>
      </p:grpSpPr>
      <p:sp>
        <p:nvSpPr>
          <p:cNvPr id="185" name="Google Shape;185;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solidFill>
                  <a:schemeClr val="lt1"/>
                </a:solidFill>
                <a:latin typeface="Impact"/>
                <a:ea typeface="Impact"/>
                <a:cs typeface="Impact"/>
                <a:sym typeface="Impact"/>
              </a:rPr>
              <a:t>Long-term value for stakeholders and the host community</a:t>
            </a:r>
            <a:endParaRPr>
              <a:solidFill>
                <a:schemeClr val="lt1"/>
              </a:solidFill>
              <a:latin typeface="Impact"/>
              <a:ea typeface="Impact"/>
              <a:cs typeface="Impact"/>
              <a:sym typeface="Impact"/>
            </a:endParaRPr>
          </a:p>
        </p:txBody>
      </p:sp>
      <p:sp>
        <p:nvSpPr>
          <p:cNvPr id="186" name="Google Shape;186;p25"/>
          <p:cNvSpPr txBox="1"/>
          <p:nvPr>
            <p:ph idx="1" type="body"/>
          </p:nvPr>
        </p:nvSpPr>
        <p:spPr>
          <a:xfrm>
            <a:off x="1052525" y="1282200"/>
            <a:ext cx="7934700" cy="2941800"/>
          </a:xfrm>
          <a:prstGeom prst="rect">
            <a:avLst/>
          </a:prstGeom>
        </p:spPr>
        <p:txBody>
          <a:bodyPr anchorCtr="0" anchor="t" bIns="91425" lIns="91425" spcFirstLastPara="1" rIns="91425" wrap="square" tIns="91425">
            <a:normAutofit fontScale="85000"/>
          </a:bodyPr>
          <a:lstStyle/>
          <a:p>
            <a:pPr indent="0" lvl="0" marL="0" rtl="0" algn="l">
              <a:lnSpc>
                <a:spcPct val="150000"/>
              </a:lnSpc>
              <a:spcBef>
                <a:spcPts val="1200"/>
              </a:spcBef>
              <a:spcAft>
                <a:spcPts val="0"/>
              </a:spcAft>
              <a:buNone/>
            </a:pPr>
            <a:r>
              <a:rPr b="1" lang="en-GB" sz="2118">
                <a:solidFill>
                  <a:schemeClr val="lt1"/>
                </a:solidFill>
              </a:rPr>
              <a:t>Long-term employment opportunities</a:t>
            </a:r>
            <a:endParaRPr b="1" sz="2118">
              <a:solidFill>
                <a:schemeClr val="lt1"/>
              </a:solidFill>
            </a:endParaRPr>
          </a:p>
          <a:p>
            <a:pPr indent="0" lvl="0" marL="0" rtl="0" algn="l">
              <a:lnSpc>
                <a:spcPct val="150000"/>
              </a:lnSpc>
              <a:spcBef>
                <a:spcPts val="1200"/>
              </a:spcBef>
              <a:spcAft>
                <a:spcPts val="0"/>
              </a:spcAft>
              <a:buNone/>
            </a:pPr>
            <a:r>
              <a:rPr b="1" lang="en-GB" sz="2118">
                <a:solidFill>
                  <a:schemeClr val="lt1"/>
                </a:solidFill>
              </a:rPr>
              <a:t>Reinvestment into charities, communities and </a:t>
            </a:r>
            <a:r>
              <a:rPr b="1" lang="en-GB" sz="2118">
                <a:solidFill>
                  <a:schemeClr val="lt1"/>
                </a:solidFill>
              </a:rPr>
              <a:t>environmental</a:t>
            </a:r>
            <a:r>
              <a:rPr b="1" lang="en-GB" sz="2118">
                <a:solidFill>
                  <a:schemeClr val="lt1"/>
                </a:solidFill>
              </a:rPr>
              <a:t> projects</a:t>
            </a:r>
            <a:endParaRPr b="1" sz="2118">
              <a:solidFill>
                <a:schemeClr val="lt1"/>
              </a:solidFill>
            </a:endParaRPr>
          </a:p>
          <a:p>
            <a:pPr indent="0" lvl="0" marL="0" rtl="0" algn="l">
              <a:lnSpc>
                <a:spcPct val="150000"/>
              </a:lnSpc>
              <a:spcBef>
                <a:spcPts val="1200"/>
              </a:spcBef>
              <a:spcAft>
                <a:spcPts val="0"/>
              </a:spcAft>
              <a:buNone/>
            </a:pPr>
            <a:r>
              <a:rPr b="1" lang="en-GB" sz="2118">
                <a:solidFill>
                  <a:schemeClr val="lt1"/>
                </a:solidFill>
              </a:rPr>
              <a:t>Infrastructure</a:t>
            </a:r>
            <a:r>
              <a:rPr b="1" lang="en-GB" sz="2118">
                <a:solidFill>
                  <a:schemeClr val="lt1"/>
                </a:solidFill>
              </a:rPr>
              <a:t> improvements</a:t>
            </a:r>
            <a:endParaRPr b="1" sz="2118">
              <a:solidFill>
                <a:schemeClr val="lt1"/>
              </a:solidFill>
            </a:endParaRPr>
          </a:p>
          <a:p>
            <a:pPr indent="0" lvl="0" marL="0" rtl="0" algn="l">
              <a:lnSpc>
                <a:spcPct val="150000"/>
              </a:lnSpc>
              <a:spcBef>
                <a:spcPts val="1200"/>
              </a:spcBef>
              <a:spcAft>
                <a:spcPts val="0"/>
              </a:spcAft>
              <a:buNone/>
            </a:pPr>
            <a:r>
              <a:rPr b="1" lang="en-GB" sz="2118">
                <a:solidFill>
                  <a:schemeClr val="lt1"/>
                </a:solidFill>
              </a:rPr>
              <a:t>Tourism and future economic growth</a:t>
            </a:r>
            <a:br>
              <a:rPr lang="en-GB" sz="1100">
                <a:solidFill>
                  <a:schemeClr val="dk1"/>
                </a:solidFill>
              </a:rPr>
            </a:br>
            <a:endParaRPr sz="1100">
              <a:solidFill>
                <a:schemeClr val="dk1"/>
              </a:solidFill>
            </a:endParaRPr>
          </a:p>
          <a:p>
            <a:pPr indent="0" lvl="0" marL="0" rtl="0" algn="l">
              <a:spcBef>
                <a:spcPts val="1200"/>
              </a:spcBef>
              <a:spcAft>
                <a:spcPts val="1200"/>
              </a:spcAft>
              <a:buNone/>
            </a:pPr>
            <a:r>
              <a:t/>
            </a:r>
            <a:endParaRPr/>
          </a:p>
        </p:txBody>
      </p:sp>
      <p:pic>
        <p:nvPicPr>
          <p:cNvPr descr="Business identity card black icon, user, office id card (provided by Getty Images)" id="187" name="Google Shape;187;p25"/>
          <p:cNvPicPr preferRelativeResize="0"/>
          <p:nvPr/>
        </p:nvPicPr>
        <p:blipFill>
          <a:blip r:embed="rId4">
            <a:alphaModFix/>
          </a:blip>
          <a:stretch>
            <a:fillRect/>
          </a:stretch>
        </p:blipFill>
        <p:spPr>
          <a:xfrm>
            <a:off x="479825" y="1146475"/>
            <a:ext cx="572698" cy="572698"/>
          </a:xfrm>
          <a:prstGeom prst="rect">
            <a:avLst/>
          </a:prstGeom>
          <a:noFill/>
          <a:ln>
            <a:noFill/>
          </a:ln>
        </p:spPr>
      </p:pic>
      <p:pic>
        <p:nvPicPr>
          <p:cNvPr descr="Hand holding heart vector, wedding related solid style icon (provided by Getty Images)" id="188" name="Google Shape;188;p25"/>
          <p:cNvPicPr preferRelativeResize="0"/>
          <p:nvPr/>
        </p:nvPicPr>
        <p:blipFill>
          <a:blip r:embed="rId5">
            <a:alphaModFix/>
          </a:blip>
          <a:stretch>
            <a:fillRect/>
          </a:stretch>
        </p:blipFill>
        <p:spPr>
          <a:xfrm>
            <a:off x="479825" y="1806613"/>
            <a:ext cx="572698" cy="572698"/>
          </a:xfrm>
          <a:prstGeom prst="rect">
            <a:avLst/>
          </a:prstGeom>
          <a:noFill/>
          <a:ln>
            <a:noFill/>
          </a:ln>
        </p:spPr>
      </p:pic>
      <p:pic>
        <p:nvPicPr>
          <p:cNvPr descr="sunset city home icon vector outline illustration (provided by Getty Images)" id="189" name="Google Shape;189;p25"/>
          <p:cNvPicPr preferRelativeResize="0"/>
          <p:nvPr/>
        </p:nvPicPr>
        <p:blipFill>
          <a:blip r:embed="rId6">
            <a:alphaModFix/>
          </a:blip>
          <a:stretch>
            <a:fillRect/>
          </a:stretch>
        </p:blipFill>
        <p:spPr>
          <a:xfrm>
            <a:off x="479825" y="2466750"/>
            <a:ext cx="572698" cy="572698"/>
          </a:xfrm>
          <a:prstGeom prst="rect">
            <a:avLst/>
          </a:prstGeom>
          <a:noFill/>
          <a:ln>
            <a:noFill/>
          </a:ln>
        </p:spPr>
      </p:pic>
      <p:pic>
        <p:nvPicPr>
          <p:cNvPr descr="businessman portfolio icon vector. Isolated contour symbol illustration (provided by Getty Images)" id="190" name="Google Shape;190;p25"/>
          <p:cNvPicPr preferRelativeResize="0"/>
          <p:nvPr/>
        </p:nvPicPr>
        <p:blipFill>
          <a:blip r:embed="rId7">
            <a:alphaModFix/>
          </a:blip>
          <a:stretch>
            <a:fillRect/>
          </a:stretch>
        </p:blipFill>
        <p:spPr>
          <a:xfrm>
            <a:off x="479825" y="3126900"/>
            <a:ext cx="572698" cy="572698"/>
          </a:xfrm>
          <a:prstGeom prst="rect">
            <a:avLst/>
          </a:prstGeom>
          <a:noFill/>
          <a:ln>
            <a:noFill/>
          </a:ln>
        </p:spPr>
      </p:pic>
      <p:pic>
        <p:nvPicPr>
          <p:cNvPr id="191" name="Google Shape;191;p25"/>
          <p:cNvPicPr preferRelativeResize="0"/>
          <p:nvPr/>
        </p:nvPicPr>
        <p:blipFill>
          <a:blip r:embed="rId8">
            <a:alphaModFix/>
          </a:blip>
          <a:stretch>
            <a:fillRect/>
          </a:stretch>
        </p:blipFill>
        <p:spPr>
          <a:xfrm>
            <a:off x="5612850" y="2571750"/>
            <a:ext cx="3219450" cy="2146300"/>
          </a:xfrm>
          <a:prstGeom prst="rect">
            <a:avLst/>
          </a:prstGeom>
          <a:noFill/>
          <a:ln>
            <a:noFill/>
          </a:ln>
        </p:spPr>
      </p:pic>
      <p:sp>
        <p:nvSpPr>
          <p:cNvPr id="192" name="Google Shape;192;p25"/>
          <p:cNvSpPr txBox="1"/>
          <p:nvPr/>
        </p:nvSpPr>
        <p:spPr>
          <a:xfrm>
            <a:off x="2959200" y="4718050"/>
            <a:ext cx="6184800" cy="495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1200"/>
              </a:spcAft>
              <a:buClr>
                <a:schemeClr val="dk1"/>
              </a:buClr>
              <a:buSzPts val="1100"/>
              <a:buFont typeface="Arial"/>
              <a:buNone/>
            </a:pPr>
            <a:r>
              <a:rPr lang="en-GB" sz="1000">
                <a:solidFill>
                  <a:schemeClr val="lt1"/>
                </a:solidFill>
              </a:rPr>
              <a:t> </a:t>
            </a:r>
            <a:r>
              <a:rPr lang="en-GB" sz="1200">
                <a:solidFill>
                  <a:schemeClr val="lt1"/>
                </a:solidFill>
              </a:rPr>
              <a:t>(Glastonbury, 2023)</a:t>
            </a:r>
            <a:r>
              <a:rPr lang="en-GB" sz="1000">
                <a:solidFill>
                  <a:schemeClr val="lt1"/>
                </a:solidFill>
              </a:rPr>
              <a:t> (</a:t>
            </a:r>
            <a:r>
              <a:rPr lang="en-GB" sz="1200">
                <a:solidFill>
                  <a:schemeClr val="lt1"/>
                </a:solidFill>
              </a:rPr>
              <a:t>Lance Show &amp; Publications Limited) (Morris, 2023) (Show, 2023)</a:t>
            </a:r>
            <a:endParaRPr sz="1800">
              <a:solidFill>
                <a:schemeClr val="lt1"/>
              </a:solidFill>
            </a:endParaRPr>
          </a:p>
        </p:txBody>
      </p:sp>
      <p:sp>
        <p:nvSpPr>
          <p:cNvPr id="193" name="Google Shape;193;p25"/>
          <p:cNvSpPr txBox="1"/>
          <p:nvPr/>
        </p:nvSpPr>
        <p:spPr>
          <a:xfrm>
            <a:off x="8374025" y="2327838"/>
            <a:ext cx="975600" cy="487800"/>
          </a:xfrm>
          <a:prstGeom prst="rect">
            <a:avLst/>
          </a:prstGeom>
          <a:noFill/>
          <a:ln>
            <a:noFill/>
          </a:ln>
        </p:spPr>
        <p:txBody>
          <a:bodyPr anchorCtr="0" anchor="t" bIns="91425" lIns="91425" spcFirstLastPara="1" rIns="91425" wrap="square" tIns="91425">
            <a:noAutofit/>
          </a:bodyPr>
          <a:lstStyle/>
          <a:p>
            <a:pPr indent="-457200" lvl="0" marL="0" rtl="0" algn="l">
              <a:spcBef>
                <a:spcPts val="0"/>
              </a:spcBef>
              <a:spcAft>
                <a:spcPts val="0"/>
              </a:spcAft>
              <a:buNone/>
            </a:pPr>
            <a:r>
              <a:rPr lang="en-GB" sz="800">
                <a:solidFill>
                  <a:schemeClr val="lt1"/>
                </a:solidFill>
              </a:rPr>
              <a:t>(C</a:t>
            </a:r>
            <a:r>
              <a:rPr lang="en-GB" sz="1000">
                <a:solidFill>
                  <a:schemeClr val="lt1"/>
                </a:solidFill>
              </a:rPr>
              <a:t>ardy,  2026)</a:t>
            </a:r>
            <a:endParaRPr sz="2000">
              <a:solidFill>
                <a:schemeClr val="lt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7" name="Shape 197"/>
        <p:cNvGrpSpPr/>
        <p:nvPr/>
      </p:nvGrpSpPr>
      <p:grpSpPr>
        <a:xfrm>
          <a:off x="0" y="0"/>
          <a:ext cx="0" cy="0"/>
          <a:chOff x="0" y="0"/>
          <a:chExt cx="0" cy="0"/>
        </a:xfrm>
      </p:grpSpPr>
      <p:sp>
        <p:nvSpPr>
          <p:cNvPr id="198" name="Google Shape;198;p2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3920">
                <a:solidFill>
                  <a:schemeClr val="lt1"/>
                </a:solidFill>
                <a:latin typeface="Impact"/>
                <a:ea typeface="Impact"/>
                <a:cs typeface="Impact"/>
                <a:sym typeface="Impact"/>
              </a:rPr>
              <a:t>Social </a:t>
            </a:r>
            <a:r>
              <a:rPr lang="en-GB" sz="3820">
                <a:solidFill>
                  <a:schemeClr val="lt1"/>
                </a:solidFill>
                <a:latin typeface="Impact"/>
                <a:ea typeface="Impact"/>
                <a:cs typeface="Impact"/>
                <a:sym typeface="Impact"/>
              </a:rPr>
              <a:t>inclusivity</a:t>
            </a:r>
            <a:endParaRPr sz="3820">
              <a:solidFill>
                <a:schemeClr val="lt1"/>
              </a:solidFill>
              <a:latin typeface="Impact"/>
              <a:ea typeface="Impact"/>
              <a:cs typeface="Impact"/>
              <a:sym typeface="Impact"/>
            </a:endParaRPr>
          </a:p>
        </p:txBody>
      </p:sp>
      <p:sp>
        <p:nvSpPr>
          <p:cNvPr id="199" name="Google Shape;199;p26"/>
          <p:cNvSpPr txBox="1"/>
          <p:nvPr>
            <p:ph idx="1" type="body"/>
          </p:nvPr>
        </p:nvSpPr>
        <p:spPr>
          <a:xfrm>
            <a:off x="3264700" y="1210625"/>
            <a:ext cx="55179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t/>
            </a:r>
            <a:endParaRPr b="1">
              <a:solidFill>
                <a:schemeClr val="lt1"/>
              </a:solidFill>
            </a:endParaRPr>
          </a:p>
          <a:p>
            <a:pPr indent="0" lvl="0" marL="0" rtl="0" algn="l">
              <a:spcBef>
                <a:spcPts val="1200"/>
              </a:spcBef>
              <a:spcAft>
                <a:spcPts val="1200"/>
              </a:spcAft>
              <a:buNone/>
            </a:pPr>
            <a:r>
              <a:t/>
            </a:r>
            <a:endParaRPr b="1">
              <a:solidFill>
                <a:schemeClr val="lt1"/>
              </a:solidFill>
            </a:endParaRPr>
          </a:p>
        </p:txBody>
      </p:sp>
      <p:pic>
        <p:nvPicPr>
          <p:cNvPr id="200" name="Google Shape;200;p26"/>
          <p:cNvPicPr preferRelativeResize="0"/>
          <p:nvPr/>
        </p:nvPicPr>
        <p:blipFill>
          <a:blip r:embed="rId4">
            <a:alphaModFix/>
          </a:blip>
          <a:stretch>
            <a:fillRect/>
          </a:stretch>
        </p:blipFill>
        <p:spPr>
          <a:xfrm>
            <a:off x="230650" y="1585675"/>
            <a:ext cx="3570314" cy="2122350"/>
          </a:xfrm>
          <a:prstGeom prst="rect">
            <a:avLst/>
          </a:prstGeom>
          <a:noFill/>
          <a:ln>
            <a:noFill/>
          </a:ln>
        </p:spPr>
      </p:pic>
      <p:sp>
        <p:nvSpPr>
          <p:cNvPr id="201" name="Google Shape;201;p26"/>
          <p:cNvSpPr txBox="1"/>
          <p:nvPr/>
        </p:nvSpPr>
        <p:spPr>
          <a:xfrm>
            <a:off x="4001075" y="1286850"/>
            <a:ext cx="4575900" cy="2605800"/>
          </a:xfrm>
          <a:prstGeom prst="rect">
            <a:avLst/>
          </a:prstGeom>
          <a:solidFill>
            <a:schemeClr val="accent1"/>
          </a:solid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GB" sz="1600">
                <a:solidFill>
                  <a:schemeClr val="lt1"/>
                </a:solidFill>
              </a:rPr>
              <a:t>Social inclusivity is important as it ensures equal opportunities for all, fosters a sense of belonging within communities, and promotes fairness and equality within society. Glastonbury is a celebration of music, culture and togetherness and as such, inclusivity is a primary focus alongside the environment through diversity, accessibility, and acceptance</a:t>
            </a:r>
            <a:endParaRPr b="1" sz="1600">
              <a:solidFill>
                <a:schemeClr val="lt1"/>
              </a:solidFill>
            </a:endParaRPr>
          </a:p>
          <a:p>
            <a:pPr indent="0" lvl="0" marL="0" rtl="0" algn="l">
              <a:spcBef>
                <a:spcPts val="1200"/>
              </a:spcBef>
              <a:spcAft>
                <a:spcPts val="0"/>
              </a:spcAft>
              <a:buNone/>
            </a:pPr>
            <a:r>
              <a:t/>
            </a:r>
            <a:endParaRPr sz="1600">
              <a:solidFill>
                <a:schemeClr val="lt1"/>
              </a:solidFill>
              <a:latin typeface="Comfortaa"/>
              <a:ea typeface="Comfortaa"/>
              <a:cs typeface="Comfortaa"/>
              <a:sym typeface="Comfortaa"/>
            </a:endParaRPr>
          </a:p>
          <a:p>
            <a:pPr indent="0" lvl="0" marL="0" rtl="0" algn="l">
              <a:spcBef>
                <a:spcPts val="0"/>
              </a:spcBef>
              <a:spcAft>
                <a:spcPts val="0"/>
              </a:spcAft>
              <a:buNone/>
            </a:pPr>
            <a:r>
              <a:t/>
            </a:r>
            <a:endParaRPr sz="800">
              <a:solidFill>
                <a:schemeClr val="lt1"/>
              </a:solidFill>
              <a:latin typeface="Comfortaa"/>
              <a:ea typeface="Comfortaa"/>
              <a:cs typeface="Comfortaa"/>
              <a:sym typeface="Comfortaa"/>
            </a:endParaRPr>
          </a:p>
          <a:p>
            <a:pPr indent="0" lvl="0" marL="0" rtl="0" algn="l">
              <a:spcBef>
                <a:spcPts val="0"/>
              </a:spcBef>
              <a:spcAft>
                <a:spcPts val="0"/>
              </a:spcAft>
              <a:buNone/>
            </a:pPr>
            <a:r>
              <a:t/>
            </a:r>
            <a:endParaRPr sz="800">
              <a:solidFill>
                <a:schemeClr val="lt1"/>
              </a:solidFill>
              <a:latin typeface="Comfortaa"/>
              <a:ea typeface="Comfortaa"/>
              <a:cs typeface="Comfortaa"/>
              <a:sym typeface="Comfortaa"/>
            </a:endParaRPr>
          </a:p>
          <a:p>
            <a:pPr indent="0" lvl="0" marL="0" rtl="0" algn="l">
              <a:spcBef>
                <a:spcPts val="0"/>
              </a:spcBef>
              <a:spcAft>
                <a:spcPts val="0"/>
              </a:spcAft>
              <a:buNone/>
            </a:pPr>
            <a:r>
              <a:t/>
            </a:r>
            <a:endParaRPr sz="800">
              <a:solidFill>
                <a:schemeClr val="lt1"/>
              </a:solidFill>
              <a:latin typeface="Comfortaa"/>
              <a:ea typeface="Comfortaa"/>
              <a:cs typeface="Comfortaa"/>
              <a:sym typeface="Comfortaa"/>
            </a:endParaRPr>
          </a:p>
        </p:txBody>
      </p:sp>
      <p:sp>
        <p:nvSpPr>
          <p:cNvPr id="202" name="Google Shape;202;p26"/>
          <p:cNvSpPr txBox="1"/>
          <p:nvPr/>
        </p:nvSpPr>
        <p:spPr>
          <a:xfrm>
            <a:off x="4469925" y="4662300"/>
            <a:ext cx="4674300" cy="481200"/>
          </a:xfrm>
          <a:prstGeom prst="rect">
            <a:avLst/>
          </a:prstGeom>
          <a:noFill/>
          <a:ln>
            <a:noFill/>
          </a:ln>
        </p:spPr>
        <p:txBody>
          <a:bodyPr anchorCtr="0" anchor="t" bIns="91425" lIns="91425" spcFirstLastPara="1" rIns="91425" wrap="square" tIns="91425">
            <a:noAutofit/>
          </a:bodyPr>
          <a:lstStyle/>
          <a:p>
            <a:pPr indent="-457200" lvl="0" marL="0" rtl="0" algn="l">
              <a:lnSpc>
                <a:spcPct val="115000"/>
              </a:lnSpc>
              <a:spcBef>
                <a:spcPts val="0"/>
              </a:spcBef>
              <a:spcAft>
                <a:spcPts val="0"/>
              </a:spcAft>
              <a:buClr>
                <a:schemeClr val="dk1"/>
              </a:buClr>
              <a:buSzPts val="1100"/>
              <a:buFont typeface="Arial"/>
              <a:buNone/>
            </a:pPr>
            <a:r>
              <a:rPr lang="en-GB" sz="1200">
                <a:solidFill>
                  <a:schemeClr val="lt1"/>
                </a:solidFill>
              </a:rPr>
              <a:t>          (Diverse, D, 2025) (</a:t>
            </a:r>
            <a:r>
              <a:rPr lang="en-GB" sz="1150">
                <a:solidFill>
                  <a:schemeClr val="lt1"/>
                </a:solidFill>
              </a:rPr>
              <a:t>WhatSuzyWroteNext, 2023</a:t>
            </a:r>
            <a:r>
              <a:rPr lang="en-GB" sz="1150">
                <a:solidFill>
                  <a:schemeClr val="lt1"/>
                </a:solidFill>
              </a:rPr>
              <a:t>)</a:t>
            </a:r>
            <a:endParaRPr sz="1800">
              <a:solidFill>
                <a:schemeClr val="lt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06" name="Shape 206"/>
        <p:cNvGrpSpPr/>
        <p:nvPr/>
      </p:nvGrpSpPr>
      <p:grpSpPr>
        <a:xfrm>
          <a:off x="0" y="0"/>
          <a:ext cx="0" cy="0"/>
          <a:chOff x="0" y="0"/>
          <a:chExt cx="0" cy="0"/>
        </a:xfrm>
      </p:grpSpPr>
      <p:pic>
        <p:nvPicPr>
          <p:cNvPr id="207" name="Google Shape;207;p27"/>
          <p:cNvPicPr preferRelativeResize="0"/>
          <p:nvPr/>
        </p:nvPicPr>
        <p:blipFill rotWithShape="1">
          <a:blip r:embed="rId4">
            <a:alphaModFix/>
          </a:blip>
          <a:srcRect b="18039" l="0" r="0" t="0"/>
          <a:stretch/>
        </p:blipFill>
        <p:spPr>
          <a:xfrm>
            <a:off x="6158175" y="-36175"/>
            <a:ext cx="2986049" cy="3263150"/>
          </a:xfrm>
          <a:prstGeom prst="rect">
            <a:avLst/>
          </a:prstGeom>
          <a:noFill/>
          <a:ln>
            <a:noFill/>
          </a:ln>
        </p:spPr>
      </p:pic>
      <p:sp>
        <p:nvSpPr>
          <p:cNvPr id="208" name="Google Shape;208;p2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2720">
                <a:solidFill>
                  <a:schemeClr val="lt1"/>
                </a:solidFill>
                <a:latin typeface="Impact"/>
                <a:ea typeface="Impact"/>
                <a:cs typeface="Impact"/>
                <a:sym typeface="Impact"/>
              </a:rPr>
              <a:t>Ensuring accessibility for diverse audiences</a:t>
            </a:r>
            <a:endParaRPr sz="2720">
              <a:solidFill>
                <a:schemeClr val="lt1"/>
              </a:solidFill>
              <a:latin typeface="Impact"/>
              <a:ea typeface="Impact"/>
              <a:cs typeface="Impact"/>
              <a:sym typeface="Impact"/>
            </a:endParaRPr>
          </a:p>
        </p:txBody>
      </p:sp>
      <p:sp>
        <p:nvSpPr>
          <p:cNvPr id="209" name="Google Shape;209;p27"/>
          <p:cNvSpPr txBox="1"/>
          <p:nvPr/>
        </p:nvSpPr>
        <p:spPr>
          <a:xfrm>
            <a:off x="201600" y="1345025"/>
            <a:ext cx="4632900" cy="1338000"/>
          </a:xfrm>
          <a:prstGeom prst="rect">
            <a:avLst/>
          </a:prstGeom>
          <a:solidFill>
            <a:schemeClr val="accent1"/>
          </a:solidFill>
          <a:ln>
            <a:noFill/>
          </a:ln>
        </p:spPr>
        <p:txBody>
          <a:bodyPr anchorCtr="0" anchor="t" bIns="91425" lIns="91425" spcFirstLastPara="1" rIns="91425" wrap="square" tIns="91425">
            <a:noAutofit/>
          </a:bodyPr>
          <a:lstStyle/>
          <a:p>
            <a:pPr indent="-330200" lvl="0" marL="457200" rtl="0" algn="l">
              <a:spcBef>
                <a:spcPts val="0"/>
              </a:spcBef>
              <a:spcAft>
                <a:spcPts val="0"/>
              </a:spcAft>
              <a:buClr>
                <a:schemeClr val="lt1"/>
              </a:buClr>
              <a:buSzPts val="1600"/>
              <a:buChar char="-"/>
            </a:pPr>
            <a:r>
              <a:rPr lang="en-GB" sz="1600">
                <a:solidFill>
                  <a:schemeClr val="lt1"/>
                </a:solidFill>
              </a:rPr>
              <a:t>I</a:t>
            </a:r>
            <a:r>
              <a:rPr b="1" lang="en-GB" sz="1600">
                <a:solidFill>
                  <a:schemeClr val="lt1"/>
                </a:solidFill>
              </a:rPr>
              <a:t>nclusive </a:t>
            </a:r>
            <a:r>
              <a:rPr b="1" lang="en-GB" sz="1600">
                <a:solidFill>
                  <a:schemeClr val="lt1"/>
                </a:solidFill>
              </a:rPr>
              <a:t>Planning and Partnership</a:t>
            </a:r>
            <a:endParaRPr b="1" sz="1600">
              <a:solidFill>
                <a:schemeClr val="lt1"/>
              </a:solidFill>
            </a:endParaRPr>
          </a:p>
          <a:p>
            <a:pPr indent="-330200" lvl="0" marL="457200" rtl="0" algn="l">
              <a:spcBef>
                <a:spcPts val="0"/>
              </a:spcBef>
              <a:spcAft>
                <a:spcPts val="0"/>
              </a:spcAft>
              <a:buClr>
                <a:schemeClr val="lt1"/>
              </a:buClr>
              <a:buSzPts val="1600"/>
              <a:buChar char="-"/>
            </a:pPr>
            <a:r>
              <a:rPr b="1" lang="en-GB" sz="1600">
                <a:solidFill>
                  <a:schemeClr val="lt1"/>
                </a:solidFill>
              </a:rPr>
              <a:t>Travel and Mobility Support</a:t>
            </a:r>
            <a:endParaRPr b="1" sz="1600">
              <a:solidFill>
                <a:schemeClr val="lt1"/>
              </a:solidFill>
            </a:endParaRPr>
          </a:p>
          <a:p>
            <a:pPr indent="-330200" lvl="0" marL="457200" rtl="0" algn="l">
              <a:spcBef>
                <a:spcPts val="0"/>
              </a:spcBef>
              <a:spcAft>
                <a:spcPts val="0"/>
              </a:spcAft>
              <a:buClr>
                <a:schemeClr val="lt1"/>
              </a:buClr>
              <a:buSzPts val="1600"/>
              <a:buChar char="-"/>
            </a:pPr>
            <a:r>
              <a:rPr b="1" lang="en-GB" sz="1600">
                <a:solidFill>
                  <a:schemeClr val="lt1"/>
                </a:solidFill>
              </a:rPr>
              <a:t>On-Site Facilities</a:t>
            </a:r>
            <a:endParaRPr b="1" sz="1600">
              <a:solidFill>
                <a:schemeClr val="lt1"/>
              </a:solidFill>
            </a:endParaRPr>
          </a:p>
          <a:p>
            <a:pPr indent="-330200" lvl="0" marL="457200" rtl="0" algn="l">
              <a:spcBef>
                <a:spcPts val="0"/>
              </a:spcBef>
              <a:spcAft>
                <a:spcPts val="0"/>
              </a:spcAft>
              <a:buClr>
                <a:schemeClr val="lt1"/>
              </a:buClr>
              <a:buSzPts val="1600"/>
              <a:buChar char="-"/>
            </a:pPr>
            <a:r>
              <a:rPr b="1" lang="en-GB" sz="1600">
                <a:solidFill>
                  <a:schemeClr val="lt1"/>
                </a:solidFill>
              </a:rPr>
              <a:t>Neurodivergent and Sensory Support</a:t>
            </a:r>
            <a:endParaRPr b="1" sz="1600">
              <a:solidFill>
                <a:schemeClr val="lt1"/>
              </a:solidFill>
            </a:endParaRPr>
          </a:p>
          <a:p>
            <a:pPr indent="-330200" lvl="0" marL="457200" rtl="0" algn="l">
              <a:spcBef>
                <a:spcPts val="0"/>
              </a:spcBef>
              <a:spcAft>
                <a:spcPts val="0"/>
              </a:spcAft>
              <a:buClr>
                <a:schemeClr val="lt1"/>
              </a:buClr>
              <a:buSzPts val="1600"/>
              <a:buChar char="-"/>
            </a:pPr>
            <a:r>
              <a:rPr b="1" lang="en-GB" sz="1600">
                <a:solidFill>
                  <a:schemeClr val="lt1"/>
                </a:solidFill>
              </a:rPr>
              <a:t>Accessibility Team</a:t>
            </a:r>
            <a:endParaRPr b="1" sz="1600">
              <a:solidFill>
                <a:schemeClr val="lt1"/>
              </a:solidFill>
            </a:endParaRPr>
          </a:p>
          <a:p>
            <a:pPr indent="0" lvl="0" marL="0" rtl="0" algn="l">
              <a:spcBef>
                <a:spcPts val="0"/>
              </a:spcBef>
              <a:spcAft>
                <a:spcPts val="0"/>
              </a:spcAft>
              <a:buNone/>
            </a:pPr>
            <a:r>
              <a:t/>
            </a:r>
            <a:endParaRPr sz="800">
              <a:solidFill>
                <a:schemeClr val="lt1"/>
              </a:solidFill>
              <a:latin typeface="Comfortaa"/>
              <a:ea typeface="Comfortaa"/>
              <a:cs typeface="Comfortaa"/>
              <a:sym typeface="Comfortaa"/>
            </a:endParaRPr>
          </a:p>
          <a:p>
            <a:pPr indent="0" lvl="0" marL="0" rtl="0" algn="l">
              <a:spcBef>
                <a:spcPts val="0"/>
              </a:spcBef>
              <a:spcAft>
                <a:spcPts val="0"/>
              </a:spcAft>
              <a:buNone/>
            </a:pPr>
            <a:r>
              <a:t/>
            </a:r>
            <a:endParaRPr sz="800">
              <a:solidFill>
                <a:schemeClr val="lt1"/>
              </a:solidFill>
              <a:latin typeface="Comfortaa"/>
              <a:ea typeface="Comfortaa"/>
              <a:cs typeface="Comfortaa"/>
              <a:sym typeface="Comfortaa"/>
            </a:endParaRPr>
          </a:p>
          <a:p>
            <a:pPr indent="0" lvl="0" marL="0" rtl="0" algn="l">
              <a:spcBef>
                <a:spcPts val="0"/>
              </a:spcBef>
              <a:spcAft>
                <a:spcPts val="0"/>
              </a:spcAft>
              <a:buNone/>
            </a:pPr>
            <a:r>
              <a:t/>
            </a:r>
            <a:endParaRPr sz="800">
              <a:solidFill>
                <a:schemeClr val="lt1"/>
              </a:solidFill>
              <a:latin typeface="Comfortaa"/>
              <a:ea typeface="Comfortaa"/>
              <a:cs typeface="Comfortaa"/>
              <a:sym typeface="Comfortaa"/>
            </a:endParaRPr>
          </a:p>
        </p:txBody>
      </p:sp>
      <p:pic>
        <p:nvPicPr>
          <p:cNvPr id="210" name="Google Shape;210;p27"/>
          <p:cNvPicPr preferRelativeResize="0"/>
          <p:nvPr/>
        </p:nvPicPr>
        <p:blipFill>
          <a:blip r:embed="rId5">
            <a:alphaModFix/>
          </a:blip>
          <a:stretch>
            <a:fillRect/>
          </a:stretch>
        </p:blipFill>
        <p:spPr>
          <a:xfrm>
            <a:off x="5487475" y="2858025"/>
            <a:ext cx="3656750" cy="2285475"/>
          </a:xfrm>
          <a:prstGeom prst="rect">
            <a:avLst/>
          </a:prstGeom>
          <a:noFill/>
          <a:ln>
            <a:noFill/>
          </a:ln>
        </p:spPr>
      </p:pic>
      <p:sp>
        <p:nvSpPr>
          <p:cNvPr id="211" name="Google Shape;211;p27"/>
          <p:cNvSpPr txBox="1"/>
          <p:nvPr/>
        </p:nvSpPr>
        <p:spPr>
          <a:xfrm>
            <a:off x="225" y="4662300"/>
            <a:ext cx="9144000" cy="481200"/>
          </a:xfrm>
          <a:prstGeom prst="rect">
            <a:avLst/>
          </a:prstGeom>
          <a:noFill/>
          <a:ln>
            <a:noFill/>
          </a:ln>
        </p:spPr>
        <p:txBody>
          <a:bodyPr anchorCtr="0" anchor="t" bIns="91425" lIns="91425" spcFirstLastPara="1" rIns="91425" wrap="square" tIns="91425">
            <a:noAutofit/>
          </a:bodyPr>
          <a:lstStyle/>
          <a:p>
            <a:pPr indent="-457200" lvl="0" marL="0" rtl="0" algn="l">
              <a:lnSpc>
                <a:spcPct val="115000"/>
              </a:lnSpc>
              <a:spcBef>
                <a:spcPts val="0"/>
              </a:spcBef>
              <a:spcAft>
                <a:spcPts val="0"/>
              </a:spcAft>
              <a:buClr>
                <a:schemeClr val="dk1"/>
              </a:buClr>
              <a:buSzPts val="1100"/>
              <a:buFont typeface="Arial"/>
              <a:buNone/>
            </a:pPr>
            <a:r>
              <a:rPr lang="en-GB" sz="1200">
                <a:solidFill>
                  <a:schemeClr val="lt1"/>
                </a:solidFill>
              </a:rPr>
              <a:t>          (LightUp.TV, 2025) (</a:t>
            </a:r>
            <a:r>
              <a:rPr lang="en-GB" sz="1150">
                <a:solidFill>
                  <a:schemeClr val="lt1"/>
                </a:solidFill>
              </a:rPr>
              <a:t>Collet, M, 2025) (Petter, O, 2025) (Able2UK, 2025) (Attitude is Everything, 2025) (Glasto Fest Feed, 2025)</a:t>
            </a:r>
            <a:endParaRPr sz="1150">
              <a:solidFill>
                <a:schemeClr val="lt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15" name="Shape 215"/>
        <p:cNvGrpSpPr/>
        <p:nvPr/>
      </p:nvGrpSpPr>
      <p:grpSpPr>
        <a:xfrm>
          <a:off x="0" y="0"/>
          <a:ext cx="0" cy="0"/>
          <a:chOff x="0" y="0"/>
          <a:chExt cx="0" cy="0"/>
        </a:xfrm>
      </p:grpSpPr>
      <p:sp>
        <p:nvSpPr>
          <p:cNvPr id="216" name="Google Shape;216;p2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2720">
                <a:solidFill>
                  <a:schemeClr val="lt1"/>
                </a:solidFill>
                <a:latin typeface="Impact"/>
                <a:ea typeface="Impact"/>
                <a:cs typeface="Impact"/>
                <a:sym typeface="Impact"/>
              </a:rPr>
              <a:t>Community </a:t>
            </a:r>
            <a:r>
              <a:rPr lang="en-GB" sz="2720">
                <a:solidFill>
                  <a:schemeClr val="lt1"/>
                </a:solidFill>
                <a:latin typeface="Impact"/>
                <a:ea typeface="Impact"/>
                <a:cs typeface="Impact"/>
                <a:sym typeface="Impact"/>
              </a:rPr>
              <a:t>engagement</a:t>
            </a:r>
            <a:endParaRPr sz="2720">
              <a:solidFill>
                <a:schemeClr val="lt1"/>
              </a:solidFill>
              <a:latin typeface="Impact"/>
              <a:ea typeface="Impact"/>
              <a:cs typeface="Impact"/>
              <a:sym typeface="Impact"/>
            </a:endParaRPr>
          </a:p>
        </p:txBody>
      </p:sp>
      <p:sp>
        <p:nvSpPr>
          <p:cNvPr id="217" name="Google Shape;217;p28"/>
          <p:cNvSpPr txBox="1"/>
          <p:nvPr/>
        </p:nvSpPr>
        <p:spPr>
          <a:xfrm>
            <a:off x="225" y="4662300"/>
            <a:ext cx="9144000" cy="481200"/>
          </a:xfrm>
          <a:prstGeom prst="rect">
            <a:avLst/>
          </a:prstGeom>
          <a:noFill/>
          <a:ln>
            <a:noFill/>
          </a:ln>
        </p:spPr>
        <p:txBody>
          <a:bodyPr anchorCtr="0" anchor="t" bIns="91425" lIns="91425" spcFirstLastPara="1" rIns="91425" wrap="square" tIns="91425">
            <a:noAutofit/>
          </a:bodyPr>
          <a:lstStyle/>
          <a:p>
            <a:pPr indent="-457200" lvl="0" marL="0" rtl="0" algn="l">
              <a:lnSpc>
                <a:spcPct val="115000"/>
              </a:lnSpc>
              <a:spcBef>
                <a:spcPts val="0"/>
              </a:spcBef>
              <a:spcAft>
                <a:spcPts val="0"/>
              </a:spcAft>
              <a:buClr>
                <a:schemeClr val="dk1"/>
              </a:buClr>
              <a:buSzPts val="1100"/>
              <a:buFont typeface="Arial"/>
              <a:buNone/>
            </a:pPr>
            <a:r>
              <a:rPr lang="en-GB" sz="1200">
                <a:solidFill>
                  <a:schemeClr val="lt1"/>
                </a:solidFill>
              </a:rPr>
              <a:t>          (Mead, R, 2024) (Glastonbury Festival, 2025) (Linham, L, 2023) (</a:t>
            </a:r>
            <a:r>
              <a:rPr lang="en-GB" sz="1200">
                <a:solidFill>
                  <a:schemeClr val="lt1"/>
                </a:solidFill>
              </a:rPr>
              <a:t>Phoenix</a:t>
            </a:r>
            <a:r>
              <a:rPr lang="en-GB" sz="1200">
                <a:solidFill>
                  <a:schemeClr val="lt1"/>
                </a:solidFill>
              </a:rPr>
              <a:t>, L, 2025) (Kallipso, 2025)</a:t>
            </a:r>
            <a:endParaRPr sz="1150">
              <a:solidFill>
                <a:schemeClr val="lt1"/>
              </a:solidFill>
            </a:endParaRPr>
          </a:p>
        </p:txBody>
      </p:sp>
      <p:pic>
        <p:nvPicPr>
          <p:cNvPr id="218" name="Google Shape;218;p28"/>
          <p:cNvPicPr preferRelativeResize="0"/>
          <p:nvPr/>
        </p:nvPicPr>
        <p:blipFill>
          <a:blip r:embed="rId4">
            <a:alphaModFix/>
          </a:blip>
          <a:stretch>
            <a:fillRect/>
          </a:stretch>
        </p:blipFill>
        <p:spPr>
          <a:xfrm>
            <a:off x="4834500" y="1345025"/>
            <a:ext cx="4309725" cy="3400500"/>
          </a:xfrm>
          <a:prstGeom prst="rect">
            <a:avLst/>
          </a:prstGeom>
          <a:noFill/>
          <a:ln>
            <a:noFill/>
          </a:ln>
        </p:spPr>
      </p:pic>
      <p:sp>
        <p:nvSpPr>
          <p:cNvPr id="219" name="Google Shape;219;p28"/>
          <p:cNvSpPr txBox="1"/>
          <p:nvPr/>
        </p:nvSpPr>
        <p:spPr>
          <a:xfrm>
            <a:off x="201600" y="1345025"/>
            <a:ext cx="4632900" cy="3400500"/>
          </a:xfrm>
          <a:prstGeom prst="rect">
            <a:avLst/>
          </a:prstGeom>
          <a:solidFill>
            <a:schemeClr val="accen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chemeClr val="lt1"/>
                </a:solidFill>
              </a:rPr>
              <a:t>Before: </a:t>
            </a:r>
            <a:endParaRPr b="1" sz="1600">
              <a:solidFill>
                <a:schemeClr val="lt1"/>
              </a:solidFill>
            </a:endParaRPr>
          </a:p>
          <a:p>
            <a:pPr indent="-330200" lvl="0" marL="457200" rtl="0" algn="l">
              <a:spcBef>
                <a:spcPts val="0"/>
              </a:spcBef>
              <a:spcAft>
                <a:spcPts val="0"/>
              </a:spcAft>
              <a:buClr>
                <a:schemeClr val="lt1"/>
              </a:buClr>
              <a:buSzPts val="1600"/>
              <a:buChar char="-"/>
            </a:pPr>
            <a:r>
              <a:rPr b="1" lang="en-GB" sz="1600">
                <a:solidFill>
                  <a:schemeClr val="lt1"/>
                </a:solidFill>
              </a:rPr>
              <a:t>Strengthen local infrastructure</a:t>
            </a:r>
            <a:endParaRPr b="1" sz="1600">
              <a:solidFill>
                <a:schemeClr val="lt1"/>
              </a:solidFill>
            </a:endParaRPr>
          </a:p>
          <a:p>
            <a:pPr indent="-330200" lvl="0" marL="457200" rtl="0" algn="l">
              <a:spcBef>
                <a:spcPts val="0"/>
              </a:spcBef>
              <a:spcAft>
                <a:spcPts val="0"/>
              </a:spcAft>
              <a:buClr>
                <a:schemeClr val="lt1"/>
              </a:buClr>
              <a:buSzPts val="1600"/>
              <a:buChar char="-"/>
            </a:pPr>
            <a:r>
              <a:rPr b="1" lang="en-GB" sz="1600">
                <a:solidFill>
                  <a:schemeClr val="lt1"/>
                </a:solidFill>
              </a:rPr>
              <a:t>Charity collaborations</a:t>
            </a:r>
            <a:endParaRPr b="1" sz="1600">
              <a:solidFill>
                <a:schemeClr val="lt1"/>
              </a:solidFill>
            </a:endParaRPr>
          </a:p>
          <a:p>
            <a:pPr indent="0" lvl="0" marL="0" rtl="0" algn="l">
              <a:spcBef>
                <a:spcPts val="0"/>
              </a:spcBef>
              <a:spcAft>
                <a:spcPts val="0"/>
              </a:spcAft>
              <a:buNone/>
            </a:pPr>
            <a:r>
              <a:t/>
            </a:r>
            <a:endParaRPr b="1" sz="1600">
              <a:solidFill>
                <a:schemeClr val="lt1"/>
              </a:solidFill>
            </a:endParaRPr>
          </a:p>
          <a:p>
            <a:pPr indent="0" lvl="0" marL="0" rtl="0" algn="l">
              <a:spcBef>
                <a:spcPts val="0"/>
              </a:spcBef>
              <a:spcAft>
                <a:spcPts val="0"/>
              </a:spcAft>
              <a:buNone/>
            </a:pPr>
            <a:r>
              <a:rPr b="1" lang="en-GB" sz="1600">
                <a:solidFill>
                  <a:schemeClr val="lt1"/>
                </a:solidFill>
              </a:rPr>
              <a:t>During:</a:t>
            </a:r>
            <a:endParaRPr b="1" sz="1600">
              <a:solidFill>
                <a:schemeClr val="lt1"/>
              </a:solidFill>
            </a:endParaRPr>
          </a:p>
          <a:p>
            <a:pPr indent="-330200" lvl="0" marL="457200" rtl="0" algn="l">
              <a:spcBef>
                <a:spcPts val="0"/>
              </a:spcBef>
              <a:spcAft>
                <a:spcPts val="0"/>
              </a:spcAft>
              <a:buClr>
                <a:schemeClr val="lt1"/>
              </a:buClr>
              <a:buSzPts val="1600"/>
              <a:buChar char="-"/>
            </a:pPr>
            <a:r>
              <a:rPr b="1" lang="en-GB" sz="1600">
                <a:solidFill>
                  <a:schemeClr val="lt1"/>
                </a:solidFill>
              </a:rPr>
              <a:t>Economic </a:t>
            </a:r>
            <a:r>
              <a:rPr b="1" lang="en-GB" sz="1600">
                <a:solidFill>
                  <a:schemeClr val="lt1"/>
                </a:solidFill>
              </a:rPr>
              <a:t>impact</a:t>
            </a:r>
            <a:endParaRPr b="1" sz="1600">
              <a:solidFill>
                <a:schemeClr val="lt1"/>
              </a:solidFill>
            </a:endParaRPr>
          </a:p>
          <a:p>
            <a:pPr indent="-330200" lvl="0" marL="457200" rtl="0" algn="l">
              <a:spcBef>
                <a:spcPts val="0"/>
              </a:spcBef>
              <a:spcAft>
                <a:spcPts val="0"/>
              </a:spcAft>
              <a:buClr>
                <a:schemeClr val="lt1"/>
              </a:buClr>
              <a:buSzPts val="1600"/>
              <a:buChar char="-"/>
            </a:pPr>
            <a:r>
              <a:rPr b="1" lang="en-GB" sz="1600">
                <a:solidFill>
                  <a:schemeClr val="lt1"/>
                </a:solidFill>
              </a:rPr>
              <a:t>Social engagement</a:t>
            </a:r>
            <a:endParaRPr b="1" sz="1600">
              <a:solidFill>
                <a:schemeClr val="lt1"/>
              </a:solidFill>
            </a:endParaRPr>
          </a:p>
          <a:p>
            <a:pPr indent="-330200" lvl="0" marL="457200" rtl="0" algn="l">
              <a:spcBef>
                <a:spcPts val="0"/>
              </a:spcBef>
              <a:spcAft>
                <a:spcPts val="0"/>
              </a:spcAft>
              <a:buClr>
                <a:schemeClr val="lt1"/>
              </a:buClr>
              <a:buSzPts val="1600"/>
              <a:buChar char="-"/>
            </a:pPr>
            <a:r>
              <a:rPr b="1" lang="en-GB" sz="1600">
                <a:solidFill>
                  <a:schemeClr val="lt1"/>
                </a:solidFill>
              </a:rPr>
              <a:t>Environmental initiatives</a:t>
            </a:r>
            <a:endParaRPr b="1" sz="1600">
              <a:solidFill>
                <a:schemeClr val="lt1"/>
              </a:solidFill>
            </a:endParaRPr>
          </a:p>
          <a:p>
            <a:pPr indent="0" lvl="0" marL="0" rtl="0" algn="l">
              <a:spcBef>
                <a:spcPts val="0"/>
              </a:spcBef>
              <a:spcAft>
                <a:spcPts val="0"/>
              </a:spcAft>
              <a:buNone/>
            </a:pPr>
            <a:r>
              <a:t/>
            </a:r>
            <a:endParaRPr b="1" sz="1600">
              <a:solidFill>
                <a:schemeClr val="lt1"/>
              </a:solidFill>
            </a:endParaRPr>
          </a:p>
          <a:p>
            <a:pPr indent="0" lvl="0" marL="0" rtl="0" algn="l">
              <a:spcBef>
                <a:spcPts val="0"/>
              </a:spcBef>
              <a:spcAft>
                <a:spcPts val="0"/>
              </a:spcAft>
              <a:buNone/>
            </a:pPr>
            <a:r>
              <a:rPr b="1" lang="en-GB" sz="1600">
                <a:solidFill>
                  <a:schemeClr val="lt1"/>
                </a:solidFill>
              </a:rPr>
              <a:t>After:</a:t>
            </a:r>
            <a:endParaRPr b="1" sz="1600">
              <a:solidFill>
                <a:schemeClr val="lt1"/>
              </a:solidFill>
            </a:endParaRPr>
          </a:p>
          <a:p>
            <a:pPr indent="-330200" lvl="0" marL="457200" rtl="0" algn="l">
              <a:spcBef>
                <a:spcPts val="0"/>
              </a:spcBef>
              <a:spcAft>
                <a:spcPts val="0"/>
              </a:spcAft>
              <a:buClr>
                <a:schemeClr val="lt1"/>
              </a:buClr>
              <a:buSzPts val="1600"/>
              <a:buChar char="-"/>
            </a:pPr>
            <a:r>
              <a:rPr b="1" lang="en-GB" sz="1600">
                <a:solidFill>
                  <a:schemeClr val="lt1"/>
                </a:solidFill>
              </a:rPr>
              <a:t>Post event environmental actions</a:t>
            </a:r>
            <a:endParaRPr b="1" sz="1600">
              <a:solidFill>
                <a:schemeClr val="lt1"/>
              </a:solidFill>
            </a:endParaRPr>
          </a:p>
          <a:p>
            <a:pPr indent="-330200" lvl="0" marL="457200" rtl="0" algn="l">
              <a:spcBef>
                <a:spcPts val="0"/>
              </a:spcBef>
              <a:spcAft>
                <a:spcPts val="0"/>
              </a:spcAft>
              <a:buClr>
                <a:schemeClr val="lt1"/>
              </a:buClr>
              <a:buSzPts val="1600"/>
              <a:buChar char="-"/>
            </a:pPr>
            <a:r>
              <a:rPr b="1" lang="en-GB" sz="1600">
                <a:solidFill>
                  <a:schemeClr val="lt1"/>
                </a:solidFill>
              </a:rPr>
              <a:t>Community benefits</a:t>
            </a:r>
            <a:endParaRPr b="1" sz="1600">
              <a:solidFill>
                <a:schemeClr val="lt1"/>
              </a:solidFill>
            </a:endParaRPr>
          </a:p>
          <a:p>
            <a:pPr indent="-330200" lvl="0" marL="457200" rtl="0" algn="l">
              <a:spcBef>
                <a:spcPts val="0"/>
              </a:spcBef>
              <a:spcAft>
                <a:spcPts val="0"/>
              </a:spcAft>
              <a:buClr>
                <a:schemeClr val="lt1"/>
              </a:buClr>
              <a:buSzPts val="1600"/>
              <a:buChar char="-"/>
            </a:pPr>
            <a:r>
              <a:rPr b="1" lang="en-GB" sz="1600">
                <a:solidFill>
                  <a:schemeClr val="lt1"/>
                </a:solidFill>
              </a:rPr>
              <a:t>Overall impact</a:t>
            </a:r>
            <a:endParaRPr b="1" sz="1600">
              <a:solidFill>
                <a:schemeClr val="lt1"/>
              </a:solidFill>
            </a:endParaRPr>
          </a:p>
          <a:p>
            <a:pPr indent="0" lvl="0" marL="0" rtl="0" algn="l">
              <a:spcBef>
                <a:spcPts val="0"/>
              </a:spcBef>
              <a:spcAft>
                <a:spcPts val="0"/>
              </a:spcAft>
              <a:buNone/>
            </a:pPr>
            <a:r>
              <a:t/>
            </a:r>
            <a:endParaRPr sz="800">
              <a:solidFill>
                <a:schemeClr val="lt1"/>
              </a:solidFill>
              <a:latin typeface="Comfortaa"/>
              <a:ea typeface="Comfortaa"/>
              <a:cs typeface="Comfortaa"/>
              <a:sym typeface="Comfortaa"/>
            </a:endParaRPr>
          </a:p>
          <a:p>
            <a:pPr indent="0" lvl="0" marL="0" rtl="0" algn="l">
              <a:spcBef>
                <a:spcPts val="0"/>
              </a:spcBef>
              <a:spcAft>
                <a:spcPts val="0"/>
              </a:spcAft>
              <a:buNone/>
            </a:pPr>
            <a:r>
              <a:t/>
            </a:r>
            <a:endParaRPr sz="800">
              <a:solidFill>
                <a:schemeClr val="lt1"/>
              </a:solidFill>
              <a:latin typeface="Comfortaa"/>
              <a:ea typeface="Comfortaa"/>
              <a:cs typeface="Comfortaa"/>
              <a:sym typeface="Comfortaa"/>
            </a:endParaRPr>
          </a:p>
          <a:p>
            <a:pPr indent="0" lvl="0" marL="0" rtl="0" algn="l">
              <a:spcBef>
                <a:spcPts val="0"/>
              </a:spcBef>
              <a:spcAft>
                <a:spcPts val="0"/>
              </a:spcAft>
              <a:buNone/>
            </a:pPr>
            <a:r>
              <a:t/>
            </a:r>
            <a:endParaRPr sz="800">
              <a:solidFill>
                <a:schemeClr val="lt1"/>
              </a:solidFill>
              <a:latin typeface="Comfortaa"/>
              <a:ea typeface="Comfortaa"/>
              <a:cs typeface="Comfortaa"/>
              <a:sym typeface="Comfortaa"/>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23" name="Shape 223"/>
        <p:cNvGrpSpPr/>
        <p:nvPr/>
      </p:nvGrpSpPr>
      <p:grpSpPr>
        <a:xfrm>
          <a:off x="0" y="0"/>
          <a:ext cx="0" cy="0"/>
          <a:chOff x="0" y="0"/>
          <a:chExt cx="0" cy="0"/>
        </a:xfrm>
      </p:grpSpPr>
      <p:sp>
        <p:nvSpPr>
          <p:cNvPr id="224" name="Google Shape;224;p29"/>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2720">
                <a:solidFill>
                  <a:schemeClr val="lt1"/>
                </a:solidFill>
                <a:latin typeface="Impact"/>
                <a:ea typeface="Impact"/>
                <a:cs typeface="Impact"/>
                <a:sym typeface="Impact"/>
              </a:rPr>
              <a:t>Creating safe and inclusive spaces</a:t>
            </a:r>
            <a:endParaRPr sz="2720">
              <a:solidFill>
                <a:schemeClr val="lt1"/>
              </a:solidFill>
              <a:latin typeface="Impact"/>
              <a:ea typeface="Impact"/>
              <a:cs typeface="Impact"/>
              <a:sym typeface="Impact"/>
            </a:endParaRPr>
          </a:p>
        </p:txBody>
      </p:sp>
      <p:pic>
        <p:nvPicPr>
          <p:cNvPr id="225" name="Google Shape;225;p29"/>
          <p:cNvPicPr preferRelativeResize="0"/>
          <p:nvPr/>
        </p:nvPicPr>
        <p:blipFill>
          <a:blip r:embed="rId4">
            <a:alphaModFix/>
          </a:blip>
          <a:stretch>
            <a:fillRect/>
          </a:stretch>
        </p:blipFill>
        <p:spPr>
          <a:xfrm>
            <a:off x="4986000" y="2377694"/>
            <a:ext cx="4151250" cy="2765776"/>
          </a:xfrm>
          <a:prstGeom prst="rect">
            <a:avLst/>
          </a:prstGeom>
          <a:noFill/>
          <a:ln>
            <a:noFill/>
          </a:ln>
        </p:spPr>
      </p:pic>
      <p:sp>
        <p:nvSpPr>
          <p:cNvPr id="226" name="Google Shape;226;p29"/>
          <p:cNvSpPr txBox="1"/>
          <p:nvPr/>
        </p:nvSpPr>
        <p:spPr>
          <a:xfrm>
            <a:off x="4469925" y="4662300"/>
            <a:ext cx="4674300" cy="481200"/>
          </a:xfrm>
          <a:prstGeom prst="rect">
            <a:avLst/>
          </a:prstGeom>
          <a:noFill/>
          <a:ln>
            <a:noFill/>
          </a:ln>
        </p:spPr>
        <p:txBody>
          <a:bodyPr anchorCtr="0" anchor="t" bIns="91425" lIns="91425" spcFirstLastPara="1" rIns="91425" wrap="square" tIns="91425">
            <a:noAutofit/>
          </a:bodyPr>
          <a:lstStyle/>
          <a:p>
            <a:pPr indent="-457200" lvl="0" marL="0" rtl="0" algn="l">
              <a:lnSpc>
                <a:spcPct val="115000"/>
              </a:lnSpc>
              <a:spcBef>
                <a:spcPts val="0"/>
              </a:spcBef>
              <a:spcAft>
                <a:spcPts val="0"/>
              </a:spcAft>
              <a:buClr>
                <a:schemeClr val="dk1"/>
              </a:buClr>
              <a:buSzPts val="1100"/>
              <a:buFont typeface="Arial"/>
              <a:buNone/>
            </a:pPr>
            <a:r>
              <a:rPr lang="en-GB" sz="1200">
                <a:solidFill>
                  <a:schemeClr val="lt1"/>
                </a:solidFill>
              </a:rPr>
              <a:t>          (Glastonbury Festivals</a:t>
            </a:r>
            <a:r>
              <a:rPr lang="en-GB" sz="1200">
                <a:solidFill>
                  <a:schemeClr val="lt1"/>
                </a:solidFill>
              </a:rPr>
              <a:t>, 2025)</a:t>
            </a:r>
            <a:r>
              <a:rPr lang="en-GB" sz="1200">
                <a:solidFill>
                  <a:schemeClr val="lt1"/>
                </a:solidFill>
              </a:rPr>
              <a:t> (</a:t>
            </a:r>
            <a:r>
              <a:rPr lang="en-GB" sz="1150">
                <a:solidFill>
                  <a:schemeClr val="lt1"/>
                </a:solidFill>
              </a:rPr>
              <a:t>Boom, C</a:t>
            </a:r>
            <a:r>
              <a:rPr lang="en-GB" sz="1150">
                <a:solidFill>
                  <a:schemeClr val="lt1"/>
                </a:solidFill>
              </a:rPr>
              <a:t>, 2025) (Sottosanti, K, n.d.)</a:t>
            </a:r>
            <a:endParaRPr sz="1150">
              <a:solidFill>
                <a:schemeClr val="lt1"/>
              </a:solidFill>
            </a:endParaRPr>
          </a:p>
          <a:p>
            <a:pPr indent="-457200" lvl="0" marL="0" rtl="0" algn="l">
              <a:lnSpc>
                <a:spcPct val="115000"/>
              </a:lnSpc>
              <a:spcBef>
                <a:spcPts val="0"/>
              </a:spcBef>
              <a:spcAft>
                <a:spcPts val="0"/>
              </a:spcAft>
              <a:buClr>
                <a:schemeClr val="dk1"/>
              </a:buClr>
              <a:buSzPts val="1100"/>
              <a:buFont typeface="Arial"/>
              <a:buNone/>
            </a:pPr>
            <a:r>
              <a:t/>
            </a:r>
            <a:endParaRPr sz="1150">
              <a:solidFill>
                <a:schemeClr val="lt1"/>
              </a:solidFill>
            </a:endParaRPr>
          </a:p>
        </p:txBody>
      </p:sp>
      <p:sp>
        <p:nvSpPr>
          <p:cNvPr id="227" name="Google Shape;227;p29"/>
          <p:cNvSpPr txBox="1"/>
          <p:nvPr/>
        </p:nvSpPr>
        <p:spPr>
          <a:xfrm>
            <a:off x="311700" y="1183475"/>
            <a:ext cx="4674300" cy="2915700"/>
          </a:xfrm>
          <a:prstGeom prst="rect">
            <a:avLst/>
          </a:prstGeom>
          <a:solidFill>
            <a:schemeClr val="accent1"/>
          </a:solid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GB" sz="1600">
                <a:solidFill>
                  <a:schemeClr val="lt1"/>
                </a:solidFill>
                <a:highlight>
                  <a:schemeClr val="accent1"/>
                </a:highlight>
              </a:rPr>
              <a:t>Terminal 1 - I</a:t>
            </a:r>
            <a:r>
              <a:rPr b="1" lang="en-GB" sz="1600">
                <a:solidFill>
                  <a:schemeClr val="lt1"/>
                </a:solidFill>
                <a:highlight>
                  <a:schemeClr val="accent1"/>
                </a:highlight>
              </a:rPr>
              <a:t>ntroduced in 2024, </a:t>
            </a:r>
            <a:r>
              <a:rPr b="1" lang="en-GB" sz="1600">
                <a:solidFill>
                  <a:schemeClr val="lt1"/>
                </a:solidFill>
                <a:highlight>
                  <a:schemeClr val="accent1"/>
                </a:highlight>
              </a:rPr>
              <a:t>an immersive art and performance space </a:t>
            </a:r>
            <a:r>
              <a:rPr b="1" lang="en-GB" sz="1600">
                <a:solidFill>
                  <a:schemeClr val="lt1"/>
                </a:solidFill>
                <a:highlight>
                  <a:schemeClr val="accent1"/>
                </a:highlight>
              </a:rPr>
              <a:t>exploring themes of migration and borders, designed like a repurposed airport terminal.</a:t>
            </a:r>
            <a:endParaRPr b="1" sz="1600">
              <a:solidFill>
                <a:schemeClr val="lt1"/>
              </a:solidFill>
              <a:highlight>
                <a:schemeClr val="accent1"/>
              </a:highlight>
            </a:endParaRPr>
          </a:p>
          <a:p>
            <a:pPr indent="0" lvl="0" marL="0" rtl="0" algn="l">
              <a:lnSpc>
                <a:spcPct val="115000"/>
              </a:lnSpc>
              <a:spcBef>
                <a:spcPts val="1200"/>
              </a:spcBef>
              <a:spcAft>
                <a:spcPts val="0"/>
              </a:spcAft>
              <a:buClr>
                <a:schemeClr val="dk1"/>
              </a:buClr>
              <a:buSzPts val="1100"/>
              <a:buFont typeface="Arial"/>
              <a:buNone/>
            </a:pPr>
            <a:r>
              <a:t/>
            </a:r>
            <a:endParaRPr b="1" sz="1600">
              <a:solidFill>
                <a:schemeClr val="lt1"/>
              </a:solidFill>
            </a:endParaRPr>
          </a:p>
          <a:p>
            <a:pPr indent="0" lvl="0" marL="0" rtl="0" algn="l">
              <a:lnSpc>
                <a:spcPct val="115000"/>
              </a:lnSpc>
              <a:spcBef>
                <a:spcPts val="1200"/>
              </a:spcBef>
              <a:spcAft>
                <a:spcPts val="0"/>
              </a:spcAft>
              <a:buClr>
                <a:schemeClr val="dk1"/>
              </a:buClr>
              <a:buSzPts val="1100"/>
              <a:buFont typeface="Arial"/>
              <a:buNone/>
            </a:pPr>
            <a:r>
              <a:rPr b="1" lang="en-GB" sz="1600">
                <a:solidFill>
                  <a:schemeClr val="lt1"/>
                </a:solidFill>
              </a:rPr>
              <a:t>Shangri-La - Introduced in 2008, provides visibility and celebration for queer communities, creating affirming cultural experiences for LGBTQIA+ people and allies</a:t>
            </a:r>
            <a:endParaRPr b="1" sz="1600">
              <a:solidFill>
                <a:schemeClr val="lt1"/>
              </a:solidFill>
            </a:endParaRPr>
          </a:p>
          <a:p>
            <a:pPr indent="0" lvl="0" marL="0" rtl="0" algn="l">
              <a:lnSpc>
                <a:spcPct val="115000"/>
              </a:lnSpc>
              <a:spcBef>
                <a:spcPts val="1200"/>
              </a:spcBef>
              <a:spcAft>
                <a:spcPts val="1200"/>
              </a:spcAft>
              <a:buClr>
                <a:schemeClr val="dk1"/>
              </a:buClr>
              <a:buSzPts val="1100"/>
              <a:buFont typeface="Arial"/>
              <a:buNone/>
            </a:pPr>
            <a:r>
              <a:t/>
            </a:r>
            <a:endParaRPr b="1" sz="1600">
              <a:solidFill>
                <a:schemeClr val="lt1"/>
              </a:solidFill>
            </a:endParaRPr>
          </a:p>
        </p:txBody>
      </p:sp>
      <p:pic>
        <p:nvPicPr>
          <p:cNvPr id="228" name="Google Shape;228;p29"/>
          <p:cNvPicPr preferRelativeResize="0"/>
          <p:nvPr/>
        </p:nvPicPr>
        <p:blipFill>
          <a:blip r:embed="rId5">
            <a:alphaModFix/>
          </a:blip>
          <a:stretch>
            <a:fillRect/>
          </a:stretch>
        </p:blipFill>
        <p:spPr>
          <a:xfrm>
            <a:off x="6763800" y="0"/>
            <a:ext cx="2380426" cy="297625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32" name="Shape 232"/>
        <p:cNvGrpSpPr/>
        <p:nvPr/>
      </p:nvGrpSpPr>
      <p:grpSpPr>
        <a:xfrm>
          <a:off x="0" y="0"/>
          <a:ext cx="0" cy="0"/>
          <a:chOff x="0" y="0"/>
          <a:chExt cx="0" cy="0"/>
        </a:xfrm>
      </p:grpSpPr>
      <p:sp>
        <p:nvSpPr>
          <p:cNvPr id="233" name="Google Shape;233;p3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solidFill>
                  <a:schemeClr val="lt1"/>
                </a:solidFill>
                <a:latin typeface="Impact"/>
                <a:ea typeface="Impact"/>
                <a:cs typeface="Impact"/>
                <a:sym typeface="Impact"/>
              </a:rPr>
              <a:t>Volunteer and </a:t>
            </a:r>
            <a:r>
              <a:rPr lang="en-GB">
                <a:solidFill>
                  <a:schemeClr val="lt1"/>
                </a:solidFill>
                <a:latin typeface="Impact"/>
                <a:ea typeface="Impact"/>
                <a:cs typeface="Impact"/>
                <a:sym typeface="Impact"/>
              </a:rPr>
              <a:t>employment</a:t>
            </a:r>
            <a:r>
              <a:rPr lang="en-GB">
                <a:solidFill>
                  <a:schemeClr val="lt1"/>
                </a:solidFill>
                <a:latin typeface="Impact"/>
                <a:ea typeface="Impact"/>
                <a:cs typeface="Impact"/>
                <a:sym typeface="Impact"/>
              </a:rPr>
              <a:t> </a:t>
            </a:r>
            <a:r>
              <a:rPr lang="en-GB">
                <a:solidFill>
                  <a:schemeClr val="lt1"/>
                </a:solidFill>
                <a:latin typeface="Impact"/>
                <a:ea typeface="Impact"/>
                <a:cs typeface="Impact"/>
                <a:sym typeface="Impact"/>
              </a:rPr>
              <a:t>opportunities</a:t>
            </a:r>
            <a:r>
              <a:rPr lang="en-GB">
                <a:solidFill>
                  <a:schemeClr val="lt1"/>
                </a:solidFill>
                <a:latin typeface="Impact"/>
                <a:ea typeface="Impact"/>
                <a:cs typeface="Impact"/>
                <a:sym typeface="Impact"/>
              </a:rPr>
              <a:t> for local people</a:t>
            </a:r>
            <a:endParaRPr>
              <a:solidFill>
                <a:schemeClr val="lt1"/>
              </a:solidFill>
              <a:latin typeface="Impact"/>
              <a:ea typeface="Impact"/>
              <a:cs typeface="Impact"/>
              <a:sym typeface="Impact"/>
            </a:endParaRPr>
          </a:p>
        </p:txBody>
      </p:sp>
      <p:sp>
        <p:nvSpPr>
          <p:cNvPr id="234" name="Google Shape;234;p30"/>
          <p:cNvSpPr txBox="1"/>
          <p:nvPr/>
        </p:nvSpPr>
        <p:spPr>
          <a:xfrm>
            <a:off x="311700" y="1895850"/>
            <a:ext cx="4674300" cy="1499100"/>
          </a:xfrm>
          <a:prstGeom prst="rect">
            <a:avLst/>
          </a:prstGeom>
          <a:solidFill>
            <a:schemeClr val="accent1"/>
          </a:solidFill>
          <a:ln>
            <a:noFill/>
          </a:ln>
        </p:spPr>
        <p:txBody>
          <a:bodyPr anchorCtr="0" anchor="t" bIns="91425" lIns="91425" spcFirstLastPara="1" rIns="91425" wrap="square" tIns="91425">
            <a:noAutofit/>
          </a:bodyPr>
          <a:lstStyle/>
          <a:p>
            <a:pPr indent="-330200" lvl="0" marL="457200" rtl="0" algn="l">
              <a:lnSpc>
                <a:spcPct val="115000"/>
              </a:lnSpc>
              <a:spcBef>
                <a:spcPts val="0"/>
              </a:spcBef>
              <a:spcAft>
                <a:spcPts val="0"/>
              </a:spcAft>
              <a:buClr>
                <a:schemeClr val="lt1"/>
              </a:buClr>
              <a:buSzPts val="1600"/>
              <a:buChar char="-"/>
            </a:pPr>
            <a:r>
              <a:rPr b="1" lang="en-GB" sz="1600">
                <a:solidFill>
                  <a:schemeClr val="lt1"/>
                </a:solidFill>
                <a:highlight>
                  <a:schemeClr val="accent1"/>
                </a:highlight>
              </a:rPr>
              <a:t>Supported over 1,100 UK jobs in 2023</a:t>
            </a:r>
            <a:endParaRPr b="1" sz="1600">
              <a:solidFill>
                <a:schemeClr val="lt1"/>
              </a:solidFill>
              <a:highlight>
                <a:schemeClr val="accent1"/>
              </a:highlight>
            </a:endParaRPr>
          </a:p>
          <a:p>
            <a:pPr indent="-330200" lvl="0" marL="457200" rtl="0" algn="l">
              <a:lnSpc>
                <a:spcPct val="115000"/>
              </a:lnSpc>
              <a:spcBef>
                <a:spcPts val="0"/>
              </a:spcBef>
              <a:spcAft>
                <a:spcPts val="0"/>
              </a:spcAft>
              <a:buClr>
                <a:schemeClr val="lt1"/>
              </a:buClr>
              <a:buSzPts val="1600"/>
              <a:buChar char="-"/>
            </a:pPr>
            <a:r>
              <a:rPr b="1" lang="en-GB" sz="1600">
                <a:solidFill>
                  <a:schemeClr val="lt1"/>
                </a:solidFill>
                <a:highlight>
                  <a:schemeClr val="accent1"/>
                </a:highlight>
              </a:rPr>
              <a:t>Roles include catering firms, bar staff, traffic navigator, safety advisor, accessibility staff, recycling and waste management crew and more</a:t>
            </a:r>
            <a:endParaRPr b="1" sz="1600">
              <a:solidFill>
                <a:schemeClr val="lt1"/>
              </a:solidFill>
              <a:highlight>
                <a:schemeClr val="accent1"/>
              </a:highlight>
            </a:endParaRPr>
          </a:p>
        </p:txBody>
      </p:sp>
      <p:pic>
        <p:nvPicPr>
          <p:cNvPr id="235" name="Google Shape;235;p30"/>
          <p:cNvPicPr preferRelativeResize="0"/>
          <p:nvPr/>
        </p:nvPicPr>
        <p:blipFill>
          <a:blip r:embed="rId4">
            <a:alphaModFix/>
          </a:blip>
          <a:stretch>
            <a:fillRect/>
          </a:stretch>
        </p:blipFill>
        <p:spPr>
          <a:xfrm>
            <a:off x="4986000" y="1183475"/>
            <a:ext cx="4158001" cy="2956174"/>
          </a:xfrm>
          <a:prstGeom prst="rect">
            <a:avLst/>
          </a:prstGeom>
          <a:noFill/>
          <a:ln>
            <a:noFill/>
          </a:ln>
        </p:spPr>
      </p:pic>
      <p:sp>
        <p:nvSpPr>
          <p:cNvPr id="236" name="Google Shape;236;p30"/>
          <p:cNvSpPr txBox="1"/>
          <p:nvPr/>
        </p:nvSpPr>
        <p:spPr>
          <a:xfrm>
            <a:off x="225" y="4662300"/>
            <a:ext cx="9144000" cy="481200"/>
          </a:xfrm>
          <a:prstGeom prst="rect">
            <a:avLst/>
          </a:prstGeom>
          <a:noFill/>
          <a:ln>
            <a:noFill/>
          </a:ln>
        </p:spPr>
        <p:txBody>
          <a:bodyPr anchorCtr="0" anchor="t" bIns="91425" lIns="91425" spcFirstLastPara="1" rIns="91425" wrap="square" tIns="91425">
            <a:noAutofit/>
          </a:bodyPr>
          <a:lstStyle/>
          <a:p>
            <a:pPr indent="-457200" lvl="0" marL="0" rtl="0" algn="l">
              <a:lnSpc>
                <a:spcPct val="115000"/>
              </a:lnSpc>
              <a:spcBef>
                <a:spcPts val="0"/>
              </a:spcBef>
              <a:spcAft>
                <a:spcPts val="0"/>
              </a:spcAft>
              <a:buClr>
                <a:schemeClr val="dk1"/>
              </a:buClr>
              <a:buSzPts val="1100"/>
              <a:buFont typeface="Arial"/>
              <a:buNone/>
            </a:pPr>
            <a:r>
              <a:rPr lang="en-GB" sz="1200">
                <a:solidFill>
                  <a:schemeClr val="lt1"/>
                </a:solidFill>
              </a:rPr>
              <a:t>          (Glastonbury Festivals, 2025) </a:t>
            </a:r>
            <a:endParaRPr sz="1150">
              <a:solidFill>
                <a:schemeClr val="lt1"/>
              </a:solidFill>
            </a:endParaRPr>
          </a:p>
          <a:p>
            <a:pPr indent="-457200" lvl="0" marL="0" rtl="0" algn="l">
              <a:lnSpc>
                <a:spcPct val="115000"/>
              </a:lnSpc>
              <a:spcBef>
                <a:spcPts val="0"/>
              </a:spcBef>
              <a:spcAft>
                <a:spcPts val="0"/>
              </a:spcAft>
              <a:buClr>
                <a:schemeClr val="dk1"/>
              </a:buClr>
              <a:buSzPts val="1100"/>
              <a:buFont typeface="Arial"/>
              <a:buNone/>
            </a:pPr>
            <a:r>
              <a:t/>
            </a:r>
            <a:endParaRPr sz="1150">
              <a:solidFill>
                <a:schemeClr val="lt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40" name="Shape 240"/>
        <p:cNvGrpSpPr/>
        <p:nvPr/>
      </p:nvGrpSpPr>
      <p:grpSpPr>
        <a:xfrm>
          <a:off x="0" y="0"/>
          <a:ext cx="0" cy="0"/>
          <a:chOff x="0" y="0"/>
          <a:chExt cx="0" cy="0"/>
        </a:xfrm>
      </p:grpSpPr>
      <p:sp>
        <p:nvSpPr>
          <p:cNvPr id="241" name="Google Shape;241;p31"/>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4020">
                <a:solidFill>
                  <a:schemeClr val="lt1"/>
                </a:solidFill>
                <a:latin typeface="Impact"/>
                <a:ea typeface="Impact"/>
                <a:cs typeface="Impact"/>
                <a:sym typeface="Impact"/>
              </a:rPr>
              <a:t>Cultural sensitivity</a:t>
            </a:r>
            <a:endParaRPr sz="4020">
              <a:solidFill>
                <a:schemeClr val="lt1"/>
              </a:solidFill>
              <a:latin typeface="Impact"/>
              <a:ea typeface="Impact"/>
              <a:cs typeface="Impact"/>
              <a:sym typeface="Impact"/>
            </a:endParaRPr>
          </a:p>
        </p:txBody>
      </p:sp>
      <p:sp>
        <p:nvSpPr>
          <p:cNvPr id="242" name="Google Shape;242;p31"/>
          <p:cNvSpPr txBox="1"/>
          <p:nvPr>
            <p:ph idx="1" type="body"/>
          </p:nvPr>
        </p:nvSpPr>
        <p:spPr>
          <a:xfrm>
            <a:off x="1010350" y="1500088"/>
            <a:ext cx="3333600" cy="1943100"/>
          </a:xfrm>
          <a:prstGeom prst="rect">
            <a:avLst/>
          </a:prstGeom>
        </p:spPr>
        <p:txBody>
          <a:bodyPr anchorCtr="0" anchor="t" bIns="91425" lIns="91425" spcFirstLastPara="1" rIns="91425" wrap="square" tIns="91425">
            <a:normAutofit fontScale="62500"/>
          </a:bodyPr>
          <a:lstStyle/>
          <a:p>
            <a:pPr indent="0" lvl="0" marL="0" rtl="0" algn="l">
              <a:lnSpc>
                <a:spcPct val="150000"/>
              </a:lnSpc>
              <a:spcBef>
                <a:spcPts val="0"/>
              </a:spcBef>
              <a:spcAft>
                <a:spcPts val="0"/>
              </a:spcAft>
              <a:buNone/>
            </a:pPr>
            <a:r>
              <a:rPr b="1" lang="en-GB" sz="3217">
                <a:solidFill>
                  <a:schemeClr val="lt1"/>
                </a:solidFill>
              </a:rPr>
              <a:t>Significance</a:t>
            </a:r>
            <a:endParaRPr b="1" sz="3217">
              <a:solidFill>
                <a:schemeClr val="lt1"/>
              </a:solidFill>
            </a:endParaRPr>
          </a:p>
          <a:p>
            <a:pPr indent="0" lvl="0" marL="0" rtl="0" algn="l">
              <a:lnSpc>
                <a:spcPct val="150000"/>
              </a:lnSpc>
              <a:spcBef>
                <a:spcPts val="1200"/>
              </a:spcBef>
              <a:spcAft>
                <a:spcPts val="0"/>
              </a:spcAft>
              <a:buNone/>
            </a:pPr>
            <a:r>
              <a:rPr b="1" lang="en-GB" sz="3217">
                <a:solidFill>
                  <a:schemeClr val="lt1"/>
                </a:solidFill>
              </a:rPr>
              <a:t>Significance to festivals</a:t>
            </a:r>
            <a:endParaRPr b="1" sz="3217">
              <a:solidFill>
                <a:schemeClr val="lt1"/>
              </a:solidFill>
            </a:endParaRPr>
          </a:p>
          <a:p>
            <a:pPr indent="0" lvl="0" marL="0" rtl="0" algn="l">
              <a:spcBef>
                <a:spcPts val="1200"/>
              </a:spcBef>
              <a:spcAft>
                <a:spcPts val="0"/>
              </a:spcAft>
              <a:buNone/>
            </a:pPr>
            <a:r>
              <a:t/>
            </a:r>
            <a:endParaRPr>
              <a:solidFill>
                <a:schemeClr val="lt1"/>
              </a:solidFill>
            </a:endParaRPr>
          </a:p>
          <a:p>
            <a:pPr indent="0" lvl="0" marL="0" rtl="0" algn="l">
              <a:spcBef>
                <a:spcPts val="1200"/>
              </a:spcBef>
              <a:spcAft>
                <a:spcPts val="1200"/>
              </a:spcAft>
              <a:buNone/>
            </a:pPr>
            <a:r>
              <a:t/>
            </a:r>
            <a:endParaRPr>
              <a:solidFill>
                <a:schemeClr val="lt1"/>
              </a:solidFill>
            </a:endParaRPr>
          </a:p>
        </p:txBody>
      </p:sp>
      <p:pic>
        <p:nvPicPr>
          <p:cNvPr descr="consciousness icon vector. Isolated contour symbol illustration (provided by Getty Images)" id="243" name="Google Shape;243;p31"/>
          <p:cNvPicPr preferRelativeResize="0"/>
          <p:nvPr/>
        </p:nvPicPr>
        <p:blipFill>
          <a:blip r:embed="rId4">
            <a:alphaModFix/>
          </a:blip>
          <a:stretch>
            <a:fillRect/>
          </a:stretch>
        </p:blipFill>
        <p:spPr>
          <a:xfrm>
            <a:off x="483425" y="2159150"/>
            <a:ext cx="572677" cy="572703"/>
          </a:xfrm>
          <a:prstGeom prst="rect">
            <a:avLst/>
          </a:prstGeom>
          <a:noFill/>
          <a:ln>
            <a:noFill/>
          </a:ln>
        </p:spPr>
      </p:pic>
      <p:sp>
        <p:nvSpPr>
          <p:cNvPr id="244" name="Google Shape;244;p31"/>
          <p:cNvSpPr txBox="1"/>
          <p:nvPr/>
        </p:nvSpPr>
        <p:spPr>
          <a:xfrm>
            <a:off x="3885900" y="3581700"/>
            <a:ext cx="5258100" cy="1561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800">
                <a:solidFill>
                  <a:schemeClr val="lt1"/>
                </a:solidFill>
              </a:rPr>
              <a:t>“Respecting the diverse cultural </a:t>
            </a:r>
            <a:r>
              <a:rPr b="1" lang="en-GB" sz="1800">
                <a:solidFill>
                  <a:schemeClr val="lt1"/>
                </a:solidFill>
              </a:rPr>
              <a:t>identities</a:t>
            </a:r>
            <a:r>
              <a:rPr b="1" lang="en-GB" sz="1800">
                <a:solidFill>
                  <a:schemeClr val="lt1"/>
                </a:solidFill>
              </a:rPr>
              <a:t>, practices, and motivations of participants and communities”</a:t>
            </a:r>
            <a:endParaRPr b="1" sz="1800">
              <a:solidFill>
                <a:schemeClr val="lt1"/>
              </a:solidFill>
            </a:endParaRPr>
          </a:p>
        </p:txBody>
      </p:sp>
      <p:sp>
        <p:nvSpPr>
          <p:cNvPr id="245" name="Google Shape;245;p31"/>
          <p:cNvSpPr txBox="1"/>
          <p:nvPr/>
        </p:nvSpPr>
        <p:spPr>
          <a:xfrm>
            <a:off x="5810575" y="4756800"/>
            <a:ext cx="3333600" cy="386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300">
                <a:solidFill>
                  <a:schemeClr val="lt1"/>
                </a:solidFill>
              </a:rPr>
              <a:t>(</a:t>
            </a:r>
            <a:r>
              <a:rPr lang="en-GB" sz="1300">
                <a:solidFill>
                  <a:schemeClr val="lt1"/>
                </a:solidFill>
              </a:rPr>
              <a:t>Whaley, 2008)</a:t>
            </a:r>
            <a:r>
              <a:rPr lang="en-GB">
                <a:solidFill>
                  <a:schemeClr val="lt1"/>
                </a:solidFill>
              </a:rPr>
              <a:t> (Duran, Hamaret, 2014)</a:t>
            </a:r>
            <a:endParaRPr>
              <a:solidFill>
                <a:schemeClr val="lt1"/>
              </a:solidFill>
            </a:endParaRPr>
          </a:p>
        </p:txBody>
      </p:sp>
      <p:pic>
        <p:nvPicPr>
          <p:cNvPr id="246" name="Google Shape;246;p31"/>
          <p:cNvPicPr preferRelativeResize="0"/>
          <p:nvPr/>
        </p:nvPicPr>
        <p:blipFill>
          <a:blip r:embed="rId5">
            <a:alphaModFix/>
          </a:blip>
          <a:stretch>
            <a:fillRect/>
          </a:stretch>
        </p:blipFill>
        <p:spPr>
          <a:xfrm>
            <a:off x="6837299" y="312575"/>
            <a:ext cx="1995001" cy="1303924"/>
          </a:xfrm>
          <a:prstGeom prst="rect">
            <a:avLst/>
          </a:prstGeom>
          <a:noFill/>
          <a:ln>
            <a:noFill/>
          </a:ln>
        </p:spPr>
      </p:pic>
      <p:pic>
        <p:nvPicPr>
          <p:cNvPr id="247" name="Google Shape;247;p31"/>
          <p:cNvPicPr preferRelativeResize="0"/>
          <p:nvPr/>
        </p:nvPicPr>
        <p:blipFill>
          <a:blip r:embed="rId6">
            <a:alphaModFix/>
          </a:blip>
          <a:stretch>
            <a:fillRect/>
          </a:stretch>
        </p:blipFill>
        <p:spPr>
          <a:xfrm>
            <a:off x="4842300" y="1634700"/>
            <a:ext cx="1995001" cy="1330016"/>
          </a:xfrm>
          <a:prstGeom prst="rect">
            <a:avLst/>
          </a:prstGeom>
          <a:noFill/>
          <a:ln>
            <a:noFill/>
          </a:ln>
        </p:spPr>
      </p:pic>
      <p:pic>
        <p:nvPicPr>
          <p:cNvPr id="248" name="Google Shape;248;p31"/>
          <p:cNvPicPr preferRelativeResize="0"/>
          <p:nvPr/>
        </p:nvPicPr>
        <p:blipFill>
          <a:blip r:embed="rId7">
            <a:alphaModFix/>
          </a:blip>
          <a:stretch>
            <a:fillRect/>
          </a:stretch>
        </p:blipFill>
        <p:spPr>
          <a:xfrm>
            <a:off x="4842300" y="321000"/>
            <a:ext cx="1995001" cy="1313703"/>
          </a:xfrm>
          <a:prstGeom prst="rect">
            <a:avLst/>
          </a:prstGeom>
          <a:noFill/>
          <a:ln>
            <a:noFill/>
          </a:ln>
        </p:spPr>
      </p:pic>
      <p:pic>
        <p:nvPicPr>
          <p:cNvPr id="249" name="Google Shape;249;p31"/>
          <p:cNvPicPr preferRelativeResize="0"/>
          <p:nvPr/>
        </p:nvPicPr>
        <p:blipFill>
          <a:blip r:embed="rId8">
            <a:alphaModFix/>
          </a:blip>
          <a:stretch>
            <a:fillRect/>
          </a:stretch>
        </p:blipFill>
        <p:spPr>
          <a:xfrm>
            <a:off x="6837300" y="1624937"/>
            <a:ext cx="1995001" cy="1349554"/>
          </a:xfrm>
          <a:prstGeom prst="rect">
            <a:avLst/>
          </a:prstGeom>
          <a:noFill/>
          <a:ln>
            <a:noFill/>
          </a:ln>
        </p:spPr>
      </p:pic>
      <p:pic>
        <p:nvPicPr>
          <p:cNvPr descr="Help the icon vector. Isolated contour symbol illustration (provided by Getty Images)" id="250" name="Google Shape;250;p31"/>
          <p:cNvPicPr preferRelativeResize="0"/>
          <p:nvPr/>
        </p:nvPicPr>
        <p:blipFill>
          <a:blip r:embed="rId9">
            <a:alphaModFix/>
          </a:blip>
          <a:stretch>
            <a:fillRect/>
          </a:stretch>
        </p:blipFill>
        <p:spPr>
          <a:xfrm>
            <a:off x="483413" y="1414525"/>
            <a:ext cx="572698" cy="572698"/>
          </a:xfrm>
          <a:prstGeom prst="rect">
            <a:avLst/>
          </a:prstGeom>
          <a:noFill/>
          <a:ln>
            <a:noFill/>
          </a:ln>
        </p:spPr>
      </p:pic>
      <p:sp>
        <p:nvSpPr>
          <p:cNvPr id="251" name="Google Shape;251;p31"/>
          <p:cNvSpPr txBox="1"/>
          <p:nvPr/>
        </p:nvSpPr>
        <p:spPr>
          <a:xfrm>
            <a:off x="5242200" y="2862038"/>
            <a:ext cx="975600" cy="487800"/>
          </a:xfrm>
          <a:prstGeom prst="rect">
            <a:avLst/>
          </a:prstGeom>
          <a:noFill/>
          <a:ln>
            <a:noFill/>
          </a:ln>
        </p:spPr>
        <p:txBody>
          <a:bodyPr anchorCtr="0" anchor="t" bIns="91425" lIns="91425" spcFirstLastPara="1" rIns="91425" wrap="square" tIns="91425">
            <a:noAutofit/>
          </a:bodyPr>
          <a:lstStyle/>
          <a:p>
            <a:pPr indent="-457200" lvl="0" marL="0" rtl="0" algn="l">
              <a:spcBef>
                <a:spcPts val="0"/>
              </a:spcBef>
              <a:spcAft>
                <a:spcPts val="0"/>
              </a:spcAft>
              <a:buClr>
                <a:schemeClr val="dk1"/>
              </a:buClr>
              <a:buSzPts val="1100"/>
              <a:buFont typeface="Arial"/>
              <a:buNone/>
            </a:pPr>
            <a:r>
              <a:rPr lang="en-GB" sz="800">
                <a:solidFill>
                  <a:schemeClr val="lt1"/>
                </a:solidFill>
              </a:rPr>
              <a:t>(</a:t>
            </a:r>
            <a:r>
              <a:rPr lang="en-GB" sz="800">
                <a:solidFill>
                  <a:schemeClr val="lt1"/>
                </a:solidFill>
              </a:rPr>
              <a:t>C</a:t>
            </a:r>
            <a:r>
              <a:rPr lang="en-GB" sz="1000">
                <a:solidFill>
                  <a:schemeClr val="lt1"/>
                </a:solidFill>
              </a:rPr>
              <a:t>ardy,  2026)</a:t>
            </a:r>
            <a:endParaRPr sz="2000">
              <a:solidFill>
                <a:schemeClr val="lt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55" name="Shape 255"/>
        <p:cNvGrpSpPr/>
        <p:nvPr/>
      </p:nvGrpSpPr>
      <p:grpSpPr>
        <a:xfrm>
          <a:off x="0" y="0"/>
          <a:ext cx="0" cy="0"/>
          <a:chOff x="0" y="0"/>
          <a:chExt cx="0" cy="0"/>
        </a:xfrm>
      </p:grpSpPr>
      <p:sp>
        <p:nvSpPr>
          <p:cNvPr id="256" name="Google Shape;256;p3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solidFill>
                  <a:schemeClr val="lt1"/>
                </a:solidFill>
                <a:latin typeface="Impact"/>
                <a:ea typeface="Impact"/>
                <a:cs typeface="Impact"/>
                <a:sym typeface="Impact"/>
              </a:rPr>
              <a:t>Respecting local culture and traditions</a:t>
            </a:r>
            <a:endParaRPr>
              <a:solidFill>
                <a:schemeClr val="lt1"/>
              </a:solidFill>
              <a:latin typeface="Impact"/>
              <a:ea typeface="Impact"/>
              <a:cs typeface="Impact"/>
              <a:sym typeface="Impact"/>
            </a:endParaRPr>
          </a:p>
        </p:txBody>
      </p:sp>
      <p:sp>
        <p:nvSpPr>
          <p:cNvPr id="257" name="Google Shape;257;p32"/>
          <p:cNvSpPr txBox="1"/>
          <p:nvPr>
            <p:ph idx="1" type="body"/>
          </p:nvPr>
        </p:nvSpPr>
        <p:spPr>
          <a:xfrm>
            <a:off x="1018025" y="1152475"/>
            <a:ext cx="7226100" cy="3020400"/>
          </a:xfrm>
          <a:prstGeom prst="rect">
            <a:avLst/>
          </a:prstGeom>
        </p:spPr>
        <p:txBody>
          <a:bodyPr anchorCtr="0" anchor="t" bIns="91425" lIns="91425" spcFirstLastPara="1" rIns="91425" wrap="square" tIns="91425">
            <a:normAutofit/>
          </a:bodyPr>
          <a:lstStyle/>
          <a:p>
            <a:pPr indent="0" lvl="0" marL="0" rtl="0" algn="l">
              <a:lnSpc>
                <a:spcPct val="150000"/>
              </a:lnSpc>
              <a:spcBef>
                <a:spcPts val="0"/>
              </a:spcBef>
              <a:spcAft>
                <a:spcPts val="0"/>
              </a:spcAft>
              <a:buNone/>
            </a:pPr>
            <a:r>
              <a:rPr b="1" lang="en-GB">
                <a:solidFill>
                  <a:schemeClr val="lt1"/>
                </a:solidFill>
              </a:rPr>
              <a:t>Collaboration with community</a:t>
            </a:r>
            <a:endParaRPr b="1">
              <a:solidFill>
                <a:schemeClr val="lt1"/>
              </a:solidFill>
            </a:endParaRPr>
          </a:p>
          <a:p>
            <a:pPr indent="0" lvl="0" marL="0" rtl="0" algn="l">
              <a:lnSpc>
                <a:spcPct val="150000"/>
              </a:lnSpc>
              <a:spcBef>
                <a:spcPts val="1200"/>
              </a:spcBef>
              <a:spcAft>
                <a:spcPts val="0"/>
              </a:spcAft>
              <a:buNone/>
            </a:pPr>
            <a:r>
              <a:rPr b="1" lang="en-GB">
                <a:solidFill>
                  <a:schemeClr val="lt1"/>
                </a:solidFill>
              </a:rPr>
              <a:t>Heritage and history </a:t>
            </a:r>
            <a:r>
              <a:rPr b="1" lang="en-GB">
                <a:solidFill>
                  <a:schemeClr val="lt1"/>
                </a:solidFill>
              </a:rPr>
              <a:t>integration</a:t>
            </a:r>
            <a:endParaRPr b="1">
              <a:solidFill>
                <a:schemeClr val="lt1"/>
              </a:solidFill>
            </a:endParaRPr>
          </a:p>
          <a:p>
            <a:pPr indent="0" lvl="0" marL="0" rtl="0" algn="l">
              <a:lnSpc>
                <a:spcPct val="150000"/>
              </a:lnSpc>
              <a:spcBef>
                <a:spcPts val="1200"/>
              </a:spcBef>
              <a:spcAft>
                <a:spcPts val="0"/>
              </a:spcAft>
              <a:buNone/>
            </a:pPr>
            <a:r>
              <a:rPr b="1" lang="en-GB">
                <a:solidFill>
                  <a:schemeClr val="lt1"/>
                </a:solidFill>
              </a:rPr>
              <a:t>Protection of sacred landscapes and rural identity</a:t>
            </a:r>
            <a:endParaRPr b="1">
              <a:solidFill>
                <a:schemeClr val="lt1"/>
              </a:solidFill>
            </a:endParaRPr>
          </a:p>
          <a:p>
            <a:pPr indent="0" lvl="0" marL="0" rtl="0" algn="l">
              <a:lnSpc>
                <a:spcPct val="150000"/>
              </a:lnSpc>
              <a:spcBef>
                <a:spcPts val="1200"/>
              </a:spcBef>
              <a:spcAft>
                <a:spcPts val="1200"/>
              </a:spcAft>
              <a:buNone/>
            </a:pPr>
            <a:r>
              <a:rPr b="1" lang="en-GB">
                <a:solidFill>
                  <a:schemeClr val="lt1"/>
                </a:solidFill>
              </a:rPr>
              <a:t>Minimising cultural and social disruption</a:t>
            </a:r>
            <a:endParaRPr b="1">
              <a:solidFill>
                <a:schemeClr val="lt1"/>
              </a:solidFill>
            </a:endParaRPr>
          </a:p>
        </p:txBody>
      </p:sp>
      <p:pic>
        <p:nvPicPr>
          <p:cNvPr descr="two referrals icon vector. Isolated contour symbol illustration (provided by Getty Images)" id="258" name="Google Shape;258;p32"/>
          <p:cNvPicPr preferRelativeResize="0"/>
          <p:nvPr/>
        </p:nvPicPr>
        <p:blipFill>
          <a:blip r:embed="rId4">
            <a:alphaModFix/>
          </a:blip>
          <a:stretch>
            <a:fillRect/>
          </a:stretch>
        </p:blipFill>
        <p:spPr>
          <a:xfrm>
            <a:off x="445325" y="1017725"/>
            <a:ext cx="572698" cy="572698"/>
          </a:xfrm>
          <a:prstGeom prst="rect">
            <a:avLst/>
          </a:prstGeom>
          <a:noFill/>
          <a:ln>
            <a:noFill/>
          </a:ln>
        </p:spPr>
      </p:pic>
      <p:pic>
        <p:nvPicPr>
          <p:cNvPr descr="full time (provided by Getty Images)" id="259" name="Google Shape;259;p32"/>
          <p:cNvPicPr preferRelativeResize="0"/>
          <p:nvPr/>
        </p:nvPicPr>
        <p:blipFill>
          <a:blip r:embed="rId5">
            <a:alphaModFix/>
          </a:blip>
          <a:stretch>
            <a:fillRect/>
          </a:stretch>
        </p:blipFill>
        <p:spPr>
          <a:xfrm>
            <a:off x="445325" y="1702425"/>
            <a:ext cx="572698" cy="572698"/>
          </a:xfrm>
          <a:prstGeom prst="rect">
            <a:avLst/>
          </a:prstGeom>
          <a:noFill/>
          <a:ln>
            <a:noFill/>
          </a:ln>
        </p:spPr>
      </p:pic>
      <p:pic>
        <p:nvPicPr>
          <p:cNvPr descr="mountain and cloud icon vector. Isolated contour symbol illustration (provided by Getty Images)" id="260" name="Google Shape;260;p32"/>
          <p:cNvPicPr preferRelativeResize="0"/>
          <p:nvPr/>
        </p:nvPicPr>
        <p:blipFill>
          <a:blip r:embed="rId6">
            <a:alphaModFix/>
          </a:blip>
          <a:stretch>
            <a:fillRect/>
          </a:stretch>
        </p:blipFill>
        <p:spPr>
          <a:xfrm>
            <a:off x="445325" y="2387125"/>
            <a:ext cx="572698" cy="572698"/>
          </a:xfrm>
          <a:prstGeom prst="rect">
            <a:avLst/>
          </a:prstGeom>
          <a:noFill/>
          <a:ln>
            <a:noFill/>
          </a:ln>
        </p:spPr>
      </p:pic>
      <p:pic>
        <p:nvPicPr>
          <p:cNvPr descr="Search for employee vector icon. Isolated contour symbol illustration (provided by Getty Images)" id="261" name="Google Shape;261;p32"/>
          <p:cNvPicPr preferRelativeResize="0"/>
          <p:nvPr/>
        </p:nvPicPr>
        <p:blipFill>
          <a:blip r:embed="rId7">
            <a:alphaModFix/>
          </a:blip>
          <a:stretch>
            <a:fillRect/>
          </a:stretch>
        </p:blipFill>
        <p:spPr>
          <a:xfrm>
            <a:off x="445325" y="3071825"/>
            <a:ext cx="572698" cy="572698"/>
          </a:xfrm>
          <a:prstGeom prst="rect">
            <a:avLst/>
          </a:prstGeom>
          <a:noFill/>
          <a:ln>
            <a:noFill/>
          </a:ln>
        </p:spPr>
      </p:pic>
      <p:sp>
        <p:nvSpPr>
          <p:cNvPr id="262" name="Google Shape;262;p32"/>
          <p:cNvSpPr txBox="1"/>
          <p:nvPr/>
        </p:nvSpPr>
        <p:spPr>
          <a:xfrm>
            <a:off x="2603350" y="4570800"/>
            <a:ext cx="6540600" cy="57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sz="1100">
              <a:solidFill>
                <a:schemeClr val="dk1"/>
              </a:solidFill>
            </a:endParaRPr>
          </a:p>
          <a:p>
            <a:pPr indent="-457200" lvl="0" marL="0" rtl="0" algn="l">
              <a:lnSpc>
                <a:spcPct val="200000"/>
              </a:lnSpc>
              <a:spcBef>
                <a:spcPts val="0"/>
              </a:spcBef>
              <a:spcAft>
                <a:spcPts val="0"/>
              </a:spcAft>
              <a:buClr>
                <a:schemeClr val="dk1"/>
              </a:buClr>
              <a:buSzPts val="1100"/>
              <a:buFont typeface="Arial"/>
              <a:buNone/>
            </a:pPr>
            <a:r>
              <a:rPr lang="en-GB" sz="1200">
                <a:solidFill>
                  <a:schemeClr val="dk1"/>
                </a:solidFill>
              </a:rPr>
              <a:t>          </a:t>
            </a:r>
            <a:r>
              <a:rPr lang="en-GB" sz="1200">
                <a:solidFill>
                  <a:schemeClr val="lt1"/>
                </a:solidFill>
              </a:rPr>
              <a:t>(Glastonbury Festival, 2025) (Victoria and Albert museum, 2020)  (Protecting our parks, 2026)</a:t>
            </a:r>
            <a:endParaRPr sz="1100">
              <a:solidFill>
                <a:schemeClr val="lt1"/>
              </a:solidFill>
            </a:endParaRPr>
          </a:p>
          <a:p>
            <a:pPr indent="0" lvl="0" marL="0" rtl="0" algn="l">
              <a:spcBef>
                <a:spcPts val="0"/>
              </a:spcBef>
              <a:spcAft>
                <a:spcPts val="0"/>
              </a:spcAft>
              <a:buNone/>
            </a:pPr>
            <a:r>
              <a:t/>
            </a:r>
            <a:endParaRPr sz="1800">
              <a:solidFill>
                <a:schemeClr val="lt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66" name="Shape 266"/>
        <p:cNvGrpSpPr/>
        <p:nvPr/>
      </p:nvGrpSpPr>
      <p:grpSpPr>
        <a:xfrm>
          <a:off x="0" y="0"/>
          <a:ext cx="0" cy="0"/>
          <a:chOff x="0" y="0"/>
          <a:chExt cx="0" cy="0"/>
        </a:xfrm>
      </p:grpSpPr>
      <p:sp>
        <p:nvSpPr>
          <p:cNvPr id="267" name="Google Shape;267;p33"/>
          <p:cNvSpPr txBox="1"/>
          <p:nvPr>
            <p:ph type="title"/>
          </p:nvPr>
        </p:nvSpPr>
        <p:spPr>
          <a:xfrm>
            <a:off x="0" y="132575"/>
            <a:ext cx="99267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SzPts val="990"/>
              <a:buNone/>
            </a:pPr>
            <a:r>
              <a:rPr lang="en-GB" sz="2420">
                <a:solidFill>
                  <a:schemeClr val="lt1"/>
                </a:solidFill>
                <a:latin typeface="Comfortaa"/>
                <a:ea typeface="Comfortaa"/>
                <a:cs typeface="Comfortaa"/>
                <a:sym typeface="Comfortaa"/>
              </a:rPr>
              <a:t>Promoting cultural identity through event programming</a:t>
            </a:r>
            <a:endParaRPr sz="2420">
              <a:solidFill>
                <a:schemeClr val="lt1"/>
              </a:solidFill>
              <a:latin typeface="Comfortaa"/>
              <a:ea typeface="Comfortaa"/>
              <a:cs typeface="Comfortaa"/>
              <a:sym typeface="Comfortaa"/>
            </a:endParaRPr>
          </a:p>
        </p:txBody>
      </p:sp>
      <p:sp>
        <p:nvSpPr>
          <p:cNvPr id="268" name="Google Shape;268;p33"/>
          <p:cNvSpPr txBox="1"/>
          <p:nvPr>
            <p:ph idx="1" type="body"/>
          </p:nvPr>
        </p:nvSpPr>
        <p:spPr>
          <a:xfrm>
            <a:off x="112800" y="942975"/>
            <a:ext cx="6023400" cy="2780400"/>
          </a:xfrm>
          <a:prstGeom prst="rect">
            <a:avLst/>
          </a:prstGeom>
        </p:spPr>
        <p:txBody>
          <a:bodyPr anchorCtr="0" anchor="t" bIns="91425" lIns="91425" spcFirstLastPara="1" rIns="91425" wrap="square" tIns="91425">
            <a:noAutofit/>
          </a:bodyPr>
          <a:lstStyle/>
          <a:p>
            <a:pPr indent="0" lvl="0" marL="0" rtl="0" algn="l">
              <a:lnSpc>
                <a:spcPct val="95000"/>
              </a:lnSpc>
              <a:spcBef>
                <a:spcPts val="0"/>
              </a:spcBef>
              <a:spcAft>
                <a:spcPts val="1200"/>
              </a:spcAft>
              <a:buSzPts val="852"/>
              <a:buNone/>
            </a:pPr>
            <a:r>
              <a:rPr lang="en-GB" sz="1595">
                <a:solidFill>
                  <a:schemeClr val="lt1"/>
                </a:solidFill>
                <a:highlight>
                  <a:srgbClr val="EA9999"/>
                </a:highlight>
                <a:latin typeface="Comfortaa"/>
                <a:ea typeface="Comfortaa"/>
                <a:cs typeface="Comfortaa"/>
                <a:sym typeface="Comfortaa"/>
              </a:rPr>
              <a:t>Cultural identification is the sense of belonging to a certain culture or group that is shaped by shared behaviours, language, conventions, and beliefs. Festivals are vibrant expressions of cultural identity and provide spaces for the celebration, preservation, and sharing of cultural heritage. Through the design of the event, the Glastonbury festival plays a crucial role in promoting cultural identity by fostering community links, preserving traditions, educating the next generation, and raising knowledge of global cultures. (Scientia Educare, 2025)</a:t>
            </a:r>
            <a:endParaRPr sz="1595">
              <a:solidFill>
                <a:schemeClr val="lt1"/>
              </a:solidFill>
              <a:highlight>
                <a:srgbClr val="EA9999"/>
              </a:highlight>
              <a:latin typeface="Comfortaa"/>
              <a:ea typeface="Comfortaa"/>
              <a:cs typeface="Comfortaa"/>
              <a:sym typeface="Comfortaa"/>
            </a:endParaRPr>
          </a:p>
        </p:txBody>
      </p:sp>
      <p:pic>
        <p:nvPicPr>
          <p:cNvPr id="269" name="Google Shape;269;p33"/>
          <p:cNvPicPr preferRelativeResize="0"/>
          <p:nvPr/>
        </p:nvPicPr>
        <p:blipFill>
          <a:blip r:embed="rId4">
            <a:alphaModFix/>
          </a:blip>
          <a:stretch>
            <a:fillRect/>
          </a:stretch>
        </p:blipFill>
        <p:spPr>
          <a:xfrm>
            <a:off x="6563600" y="1078600"/>
            <a:ext cx="2233175" cy="2233175"/>
          </a:xfrm>
          <a:prstGeom prst="rect">
            <a:avLst/>
          </a:prstGeom>
          <a:noFill/>
          <a:ln>
            <a:noFill/>
          </a:ln>
        </p:spPr>
      </p:pic>
      <p:sp>
        <p:nvSpPr>
          <p:cNvPr id="270" name="Google Shape;270;p33"/>
          <p:cNvSpPr txBox="1"/>
          <p:nvPr/>
        </p:nvSpPr>
        <p:spPr>
          <a:xfrm>
            <a:off x="6550600" y="3489625"/>
            <a:ext cx="2298900" cy="233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lt1"/>
                </a:solidFill>
                <a:latin typeface="Comfortaa"/>
                <a:ea typeface="Comfortaa"/>
                <a:cs typeface="Comfortaa"/>
                <a:sym typeface="Comfortaa"/>
              </a:rPr>
              <a:t>(Clipart-library.com, 2016)</a:t>
            </a:r>
            <a:endParaRPr sz="1800">
              <a:solidFill>
                <a:schemeClr val="lt1"/>
              </a:solidFill>
              <a:latin typeface="Comfortaa"/>
              <a:ea typeface="Comfortaa"/>
              <a:cs typeface="Comfortaa"/>
              <a:sym typeface="Comfortaa"/>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74" name="Shape 274"/>
        <p:cNvGrpSpPr/>
        <p:nvPr/>
      </p:nvGrpSpPr>
      <p:grpSpPr>
        <a:xfrm>
          <a:off x="0" y="0"/>
          <a:ext cx="0" cy="0"/>
          <a:chOff x="0" y="0"/>
          <a:chExt cx="0" cy="0"/>
        </a:xfrm>
      </p:grpSpPr>
      <p:sp>
        <p:nvSpPr>
          <p:cNvPr id="275" name="Google Shape;275;p34"/>
          <p:cNvSpPr txBox="1"/>
          <p:nvPr>
            <p:ph type="title"/>
          </p:nvPr>
        </p:nvSpPr>
        <p:spPr>
          <a:xfrm>
            <a:off x="311700" y="4577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solidFill>
                  <a:schemeClr val="lt1"/>
                </a:solidFill>
                <a:latin typeface="Impact"/>
                <a:ea typeface="Impact"/>
                <a:cs typeface="Impact"/>
                <a:sym typeface="Impact"/>
              </a:rPr>
              <a:t>Avoiding stereotyping or cultural </a:t>
            </a:r>
            <a:r>
              <a:rPr lang="en-GB">
                <a:solidFill>
                  <a:schemeClr val="lt1"/>
                </a:solidFill>
                <a:latin typeface="Impact"/>
                <a:ea typeface="Impact"/>
                <a:cs typeface="Impact"/>
                <a:sym typeface="Impact"/>
              </a:rPr>
              <a:t>exploitation</a:t>
            </a:r>
            <a:r>
              <a:rPr lang="en-GB">
                <a:solidFill>
                  <a:schemeClr val="lt1"/>
                </a:solidFill>
                <a:latin typeface="Impact"/>
                <a:ea typeface="Impact"/>
                <a:cs typeface="Impact"/>
                <a:sym typeface="Impact"/>
              </a:rPr>
              <a:t> </a:t>
            </a:r>
            <a:endParaRPr>
              <a:solidFill>
                <a:schemeClr val="lt1"/>
              </a:solidFill>
              <a:latin typeface="Impact"/>
              <a:ea typeface="Impact"/>
              <a:cs typeface="Impact"/>
              <a:sym typeface="Impact"/>
            </a:endParaRPr>
          </a:p>
        </p:txBody>
      </p:sp>
      <p:sp>
        <p:nvSpPr>
          <p:cNvPr id="276" name="Google Shape;276;p34"/>
          <p:cNvSpPr txBox="1"/>
          <p:nvPr>
            <p:ph idx="1" type="body"/>
          </p:nvPr>
        </p:nvSpPr>
        <p:spPr>
          <a:xfrm>
            <a:off x="279400" y="1494950"/>
            <a:ext cx="3999600" cy="25809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1200"/>
              </a:spcAft>
              <a:buNone/>
            </a:pPr>
            <a:r>
              <a:rPr lang="en-GB" sz="1200">
                <a:solidFill>
                  <a:schemeClr val="lt1"/>
                </a:solidFill>
                <a:highlight>
                  <a:schemeClr val="accent1"/>
                </a:highlight>
              </a:rPr>
              <a:t>Glastonbury Festival avoids stereotyping and cultural exploitation by promoting diversity and authenticity. It spreads inclusivity by giving a stage to artists which can empower and represent diverse groups and underrepresented voices, delivering authentic and genuine cultural expression. The festival also offers educational workshops and talks on cultural appreciation, sustainability, and social justice to educate all festival goers. They also partner with ethical organisations like Oxfam and Greenpeace in place of commercial sponsorships, avoiding exploitative branding or cultural appropriation.</a:t>
            </a:r>
            <a:r>
              <a:rPr lang="en-GB" sz="1200">
                <a:solidFill>
                  <a:schemeClr val="lt1"/>
                </a:solidFill>
                <a:highlight>
                  <a:srgbClr val="FFFFFF"/>
                </a:highlight>
              </a:rPr>
              <a:t>  </a:t>
            </a:r>
            <a:endParaRPr>
              <a:solidFill>
                <a:schemeClr val="lt1"/>
              </a:solidFill>
            </a:endParaRPr>
          </a:p>
        </p:txBody>
      </p:sp>
      <p:pic>
        <p:nvPicPr>
          <p:cNvPr descr="Shaming and blaming vector concept, hands pointing finger on young couple feeling uncomfortable and scared, discrimination problem of cruel and intolerant behavior in social groups. (provided by Getty Images)" id="277" name="Google Shape;277;p34"/>
          <p:cNvPicPr preferRelativeResize="0"/>
          <p:nvPr/>
        </p:nvPicPr>
        <p:blipFill>
          <a:blip r:embed="rId4">
            <a:alphaModFix/>
          </a:blip>
          <a:stretch>
            <a:fillRect/>
          </a:stretch>
        </p:blipFill>
        <p:spPr>
          <a:xfrm>
            <a:off x="5062025" y="1466675"/>
            <a:ext cx="3770286" cy="2581026"/>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81" name="Shape 281"/>
        <p:cNvGrpSpPr/>
        <p:nvPr/>
      </p:nvGrpSpPr>
      <p:grpSpPr>
        <a:xfrm>
          <a:off x="0" y="0"/>
          <a:ext cx="0" cy="0"/>
          <a:chOff x="0" y="0"/>
          <a:chExt cx="0" cy="0"/>
        </a:xfrm>
      </p:grpSpPr>
      <p:sp>
        <p:nvSpPr>
          <p:cNvPr id="282" name="Google Shape;282;p35"/>
          <p:cNvSpPr txBox="1"/>
          <p:nvPr>
            <p:ph type="title"/>
          </p:nvPr>
        </p:nvSpPr>
        <p:spPr>
          <a:xfrm>
            <a:off x="311700" y="445025"/>
            <a:ext cx="8520600" cy="14418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sz="2500">
                <a:solidFill>
                  <a:schemeClr val="lt1"/>
                </a:solidFill>
                <a:latin typeface="Impact"/>
                <a:ea typeface="Impact"/>
                <a:cs typeface="Impact"/>
                <a:sym typeface="Impact"/>
              </a:rPr>
              <a:t>Examples of Glastonbury that celebrate cultural diversity </a:t>
            </a:r>
            <a:r>
              <a:rPr lang="en-GB" sz="2500">
                <a:solidFill>
                  <a:schemeClr val="lt1"/>
                </a:solidFill>
                <a:latin typeface="Impact"/>
                <a:ea typeface="Impact"/>
                <a:cs typeface="Impact"/>
                <a:sym typeface="Impact"/>
              </a:rPr>
              <a:t>responsibly</a:t>
            </a:r>
            <a:endParaRPr sz="2500">
              <a:solidFill>
                <a:schemeClr val="lt1"/>
              </a:solidFill>
              <a:latin typeface="Impact"/>
              <a:ea typeface="Impact"/>
              <a:cs typeface="Impact"/>
              <a:sym typeface="Impact"/>
            </a:endParaRPr>
          </a:p>
        </p:txBody>
      </p:sp>
      <p:sp>
        <p:nvSpPr>
          <p:cNvPr id="283" name="Google Shape;283;p35"/>
          <p:cNvSpPr txBox="1"/>
          <p:nvPr>
            <p:ph idx="1" type="body"/>
          </p:nvPr>
        </p:nvSpPr>
        <p:spPr>
          <a:xfrm>
            <a:off x="1034500" y="1504350"/>
            <a:ext cx="6415200" cy="23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GB">
                <a:solidFill>
                  <a:schemeClr val="lt1"/>
                </a:solidFill>
              </a:rPr>
              <a:t>Diverse music programming across </a:t>
            </a:r>
            <a:r>
              <a:rPr b="1" lang="en-GB">
                <a:solidFill>
                  <a:schemeClr val="lt1"/>
                </a:solidFill>
              </a:rPr>
              <a:t>genres</a:t>
            </a:r>
            <a:r>
              <a:rPr b="1" lang="en-GB">
                <a:solidFill>
                  <a:schemeClr val="lt1"/>
                </a:solidFill>
              </a:rPr>
              <a:t> and cultures</a:t>
            </a:r>
            <a:endParaRPr b="1">
              <a:solidFill>
                <a:schemeClr val="lt1"/>
              </a:solidFill>
            </a:endParaRPr>
          </a:p>
          <a:p>
            <a:pPr indent="0" lvl="0" marL="0" rtl="0" algn="l">
              <a:spcBef>
                <a:spcPts val="1200"/>
              </a:spcBef>
              <a:spcAft>
                <a:spcPts val="0"/>
              </a:spcAft>
              <a:buNone/>
            </a:pPr>
            <a:r>
              <a:t/>
            </a:r>
            <a:endParaRPr b="1">
              <a:solidFill>
                <a:schemeClr val="lt1"/>
              </a:solidFill>
            </a:endParaRPr>
          </a:p>
          <a:p>
            <a:pPr indent="0" lvl="0" marL="0" rtl="0" algn="l">
              <a:spcBef>
                <a:spcPts val="1200"/>
              </a:spcBef>
              <a:spcAft>
                <a:spcPts val="1200"/>
              </a:spcAft>
              <a:buNone/>
            </a:pPr>
            <a:r>
              <a:rPr b="1" lang="en-GB">
                <a:solidFill>
                  <a:schemeClr val="lt1"/>
                </a:solidFill>
              </a:rPr>
              <a:t>The Worthy Pledge</a:t>
            </a:r>
            <a:endParaRPr b="1">
              <a:solidFill>
                <a:schemeClr val="lt1"/>
              </a:solidFill>
            </a:endParaRPr>
          </a:p>
        </p:txBody>
      </p:sp>
      <p:pic>
        <p:nvPicPr>
          <p:cNvPr descr="star (provided by Getty Images)" id="284" name="Google Shape;284;p35"/>
          <p:cNvPicPr preferRelativeResize="0"/>
          <p:nvPr/>
        </p:nvPicPr>
        <p:blipFill>
          <a:blip r:embed="rId4">
            <a:alphaModFix/>
          </a:blip>
          <a:stretch>
            <a:fillRect/>
          </a:stretch>
        </p:blipFill>
        <p:spPr>
          <a:xfrm>
            <a:off x="430900" y="1419900"/>
            <a:ext cx="603602" cy="603602"/>
          </a:xfrm>
          <a:prstGeom prst="rect">
            <a:avLst/>
          </a:prstGeom>
          <a:noFill/>
          <a:ln>
            <a:noFill/>
          </a:ln>
        </p:spPr>
      </p:pic>
      <p:sp>
        <p:nvSpPr>
          <p:cNvPr id="285" name="Google Shape;285;p35"/>
          <p:cNvSpPr txBox="1"/>
          <p:nvPr/>
        </p:nvSpPr>
        <p:spPr>
          <a:xfrm>
            <a:off x="7650300" y="4736100"/>
            <a:ext cx="1493700" cy="407400"/>
          </a:xfrm>
          <a:prstGeom prst="rect">
            <a:avLst/>
          </a:prstGeom>
          <a:noFill/>
          <a:ln>
            <a:noFill/>
          </a:ln>
        </p:spPr>
        <p:txBody>
          <a:bodyPr anchorCtr="0" anchor="t" bIns="91425" lIns="91425" spcFirstLastPara="1" rIns="91425" wrap="square" tIns="91425">
            <a:noAutofit/>
          </a:bodyPr>
          <a:lstStyle/>
          <a:p>
            <a:pPr indent="-457200" lvl="0" marL="0" rtl="0" algn="l">
              <a:lnSpc>
                <a:spcPct val="200000"/>
              </a:lnSpc>
              <a:spcBef>
                <a:spcPts val="0"/>
              </a:spcBef>
              <a:spcAft>
                <a:spcPts val="0"/>
              </a:spcAft>
              <a:buClr>
                <a:schemeClr val="dk1"/>
              </a:buClr>
              <a:buSzPts val="1100"/>
              <a:buFont typeface="Arial"/>
              <a:buNone/>
            </a:pPr>
            <a:r>
              <a:rPr lang="en-GB" sz="1200">
                <a:solidFill>
                  <a:schemeClr val="lt1"/>
                </a:solidFill>
              </a:rPr>
              <a:t>          </a:t>
            </a:r>
            <a:r>
              <a:rPr lang="en-GB" sz="1200">
                <a:solidFill>
                  <a:schemeClr val="lt1"/>
                </a:solidFill>
              </a:rPr>
              <a:t>(Sociologist, 2023)</a:t>
            </a:r>
            <a:endParaRPr sz="1800">
              <a:solidFill>
                <a:schemeClr val="lt1"/>
              </a:solidFill>
            </a:endParaRPr>
          </a:p>
        </p:txBody>
      </p:sp>
      <p:pic>
        <p:nvPicPr>
          <p:cNvPr descr="star (provided by Getty Images)" id="286" name="Google Shape;286;p35"/>
          <p:cNvPicPr preferRelativeResize="0"/>
          <p:nvPr/>
        </p:nvPicPr>
        <p:blipFill>
          <a:blip r:embed="rId4">
            <a:alphaModFix/>
          </a:blip>
          <a:stretch>
            <a:fillRect/>
          </a:stretch>
        </p:blipFill>
        <p:spPr>
          <a:xfrm>
            <a:off x="430900" y="2388900"/>
            <a:ext cx="603602" cy="603602"/>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90" name="Shape 290"/>
        <p:cNvGrpSpPr/>
        <p:nvPr/>
      </p:nvGrpSpPr>
      <p:grpSpPr>
        <a:xfrm>
          <a:off x="0" y="0"/>
          <a:ext cx="0" cy="0"/>
          <a:chOff x="0" y="0"/>
          <a:chExt cx="0" cy="0"/>
        </a:xfrm>
      </p:grpSpPr>
      <p:pic>
        <p:nvPicPr>
          <p:cNvPr id="291" name="Google Shape;291;p36"/>
          <p:cNvPicPr preferRelativeResize="0"/>
          <p:nvPr/>
        </p:nvPicPr>
        <p:blipFill>
          <a:blip r:embed="rId4">
            <a:alphaModFix amt="54000"/>
          </a:blip>
          <a:stretch>
            <a:fillRect/>
          </a:stretch>
        </p:blipFill>
        <p:spPr>
          <a:xfrm>
            <a:off x="1657350" y="628650"/>
            <a:ext cx="5829300" cy="3886200"/>
          </a:xfrm>
          <a:prstGeom prst="rect">
            <a:avLst/>
          </a:prstGeom>
          <a:noFill/>
          <a:ln>
            <a:noFill/>
          </a:ln>
        </p:spPr>
      </p:pic>
      <p:sp>
        <p:nvSpPr>
          <p:cNvPr id="292" name="Google Shape;292;p36"/>
          <p:cNvSpPr txBox="1"/>
          <p:nvPr>
            <p:ph type="title"/>
          </p:nvPr>
        </p:nvSpPr>
        <p:spPr>
          <a:xfrm>
            <a:off x="2802450" y="1724850"/>
            <a:ext cx="3539100" cy="1693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sz="4800">
                <a:solidFill>
                  <a:schemeClr val="lt1"/>
                </a:solidFill>
                <a:latin typeface="Impact"/>
                <a:ea typeface="Impact"/>
                <a:cs typeface="Impact"/>
                <a:sym typeface="Impact"/>
              </a:rPr>
              <a:t>Diolch!</a:t>
            </a:r>
            <a:endParaRPr sz="4800">
              <a:solidFill>
                <a:schemeClr val="lt1"/>
              </a:solidFill>
              <a:latin typeface="Impact"/>
              <a:ea typeface="Impact"/>
              <a:cs typeface="Impact"/>
              <a:sym typeface="Impact"/>
            </a:endParaRPr>
          </a:p>
          <a:p>
            <a:pPr indent="0" lvl="0" marL="0" rtl="0" algn="ctr">
              <a:spcBef>
                <a:spcPts val="0"/>
              </a:spcBef>
              <a:spcAft>
                <a:spcPts val="0"/>
              </a:spcAft>
              <a:buNone/>
            </a:pPr>
            <a:r>
              <a:rPr lang="en-GB" sz="4800">
                <a:solidFill>
                  <a:schemeClr val="lt1"/>
                </a:solidFill>
                <a:latin typeface="Impact"/>
                <a:ea typeface="Impact"/>
                <a:cs typeface="Impact"/>
                <a:sym typeface="Impact"/>
              </a:rPr>
              <a:t>Thank you!</a:t>
            </a:r>
            <a:endParaRPr sz="4800">
              <a:solidFill>
                <a:schemeClr val="lt1"/>
              </a:solidFill>
              <a:latin typeface="Impact"/>
              <a:ea typeface="Impact"/>
              <a:cs typeface="Impact"/>
              <a:sym typeface="Impact"/>
            </a:endParaRPr>
          </a:p>
        </p:txBody>
      </p:sp>
      <p:pic>
        <p:nvPicPr>
          <p:cNvPr descr="a crying cat is giving a thumbs up and the words `` thanks '' underneath it . (provided by Tenor)" id="293" name="Google Shape;293;p36"/>
          <p:cNvPicPr preferRelativeResize="0"/>
          <p:nvPr/>
        </p:nvPicPr>
        <p:blipFill>
          <a:blip r:embed="rId5">
            <a:alphaModFix/>
          </a:blip>
          <a:stretch>
            <a:fillRect/>
          </a:stretch>
        </p:blipFill>
        <p:spPr>
          <a:xfrm>
            <a:off x="7051675" y="3657600"/>
            <a:ext cx="2371725" cy="14859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4CCCC"/>
        </a:solidFill>
      </p:bgPr>
    </p:bg>
    <p:spTree>
      <p:nvGrpSpPr>
        <p:cNvPr id="297" name="Shape 297"/>
        <p:cNvGrpSpPr/>
        <p:nvPr/>
      </p:nvGrpSpPr>
      <p:grpSpPr>
        <a:xfrm>
          <a:off x="0" y="0"/>
          <a:ext cx="0" cy="0"/>
          <a:chOff x="0" y="0"/>
          <a:chExt cx="0" cy="0"/>
        </a:xfrm>
      </p:grpSpPr>
      <p:sp>
        <p:nvSpPr>
          <p:cNvPr id="298" name="Google Shape;298;p37"/>
          <p:cNvSpPr txBox="1"/>
          <p:nvPr>
            <p:ph type="title"/>
          </p:nvPr>
        </p:nvSpPr>
        <p:spPr>
          <a:xfrm>
            <a:off x="0" y="0"/>
            <a:ext cx="2440200" cy="4524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SzPct val="46698"/>
              <a:buNone/>
            </a:pPr>
            <a:r>
              <a:rPr lang="en-GB" sz="2120"/>
              <a:t>References - Arwen</a:t>
            </a:r>
            <a:endParaRPr sz="2120"/>
          </a:p>
        </p:txBody>
      </p:sp>
      <p:sp>
        <p:nvSpPr>
          <p:cNvPr id="299" name="Google Shape;299;p37"/>
          <p:cNvSpPr txBox="1"/>
          <p:nvPr/>
        </p:nvSpPr>
        <p:spPr>
          <a:xfrm>
            <a:off x="150750" y="452400"/>
            <a:ext cx="8842500" cy="5670000"/>
          </a:xfrm>
          <a:prstGeom prst="rect">
            <a:avLst/>
          </a:prstGeom>
          <a:noFill/>
          <a:ln>
            <a:noFill/>
          </a:ln>
        </p:spPr>
        <p:txBody>
          <a:bodyPr anchorCtr="0" anchor="t" bIns="91425" lIns="91425" spcFirstLastPara="1" rIns="91425" wrap="square" tIns="91425">
            <a:spAutoFit/>
          </a:bodyPr>
          <a:lstStyle/>
          <a:p>
            <a:pPr indent="-457200" lvl="0" marL="0" rtl="0" algn="l">
              <a:lnSpc>
                <a:spcPct val="115000"/>
              </a:lnSpc>
              <a:spcBef>
                <a:spcPts val="0"/>
              </a:spcBef>
              <a:spcAft>
                <a:spcPts val="0"/>
              </a:spcAft>
              <a:buNone/>
            </a:pPr>
            <a:r>
              <a:rPr lang="en-GB" sz="1200">
                <a:solidFill>
                  <a:schemeClr val="dk1"/>
                </a:solidFill>
              </a:rPr>
              <a:t>         </a:t>
            </a:r>
            <a:r>
              <a:rPr lang="en-GB" sz="1000">
                <a:solidFill>
                  <a:schemeClr val="dk1"/>
                </a:solidFill>
              </a:rPr>
              <a:t> Birch, Tamara, 2024. “How Sustainable Is Glastonbury Festival? - the Eco Experts.” </a:t>
            </a:r>
            <a:r>
              <a:rPr i="1" lang="en-GB" sz="1000">
                <a:solidFill>
                  <a:schemeClr val="dk1"/>
                </a:solidFill>
              </a:rPr>
              <a:t>The Eco Experts</a:t>
            </a:r>
            <a:r>
              <a:rPr lang="en-GB" sz="1000">
                <a:solidFill>
                  <a:schemeClr val="dk1"/>
                </a:solidFill>
              </a:rPr>
              <a:t>, 5 Dec. 2024, www.theecoexperts.co.uk/news/glastonbury-festival-carbon-footprint.</a:t>
            </a:r>
            <a:endParaRPr sz="800">
              <a:solidFill>
                <a:schemeClr val="dk1"/>
              </a:solidFill>
            </a:endParaRPr>
          </a:p>
          <a:p>
            <a:pPr indent="-457200" lvl="0" marL="0" rtl="0" algn="l">
              <a:lnSpc>
                <a:spcPct val="115000"/>
              </a:lnSpc>
              <a:spcBef>
                <a:spcPts val="1000"/>
              </a:spcBef>
              <a:spcAft>
                <a:spcPts val="0"/>
              </a:spcAft>
              <a:buNone/>
            </a:pPr>
            <a:r>
              <a:rPr lang="en-GB" sz="1000">
                <a:solidFill>
                  <a:schemeClr val="dk1"/>
                </a:solidFill>
              </a:rPr>
              <a:t>            Behance, 2022. “Glastonbury Festival - Visual Identity.” </a:t>
            </a:r>
            <a:r>
              <a:rPr i="1" lang="en-GB" sz="1000">
                <a:solidFill>
                  <a:schemeClr val="dk1"/>
                </a:solidFill>
              </a:rPr>
              <a:t>Behance</a:t>
            </a:r>
            <a:r>
              <a:rPr lang="en-GB" sz="1000">
                <a:solidFill>
                  <a:schemeClr val="dk1"/>
                </a:solidFill>
              </a:rPr>
              <a:t>, 1 Dec. 2022, </a:t>
            </a:r>
            <a:r>
              <a:rPr lang="en-GB" sz="1000" u="sng">
                <a:solidFill>
                  <a:schemeClr val="hlink"/>
                </a:solidFill>
                <a:hlinkClick r:id="rId3"/>
              </a:rPr>
              <a:t>www.behance.net/gallery/116303561/Glastonbury-Festival-Visual-Identity</a:t>
            </a:r>
            <a:r>
              <a:rPr lang="en-GB" sz="1000">
                <a:solidFill>
                  <a:schemeClr val="dk1"/>
                </a:solidFill>
              </a:rPr>
              <a:t>.</a:t>
            </a:r>
            <a:endParaRPr sz="1000">
              <a:solidFill>
                <a:schemeClr val="dk1"/>
              </a:solidFill>
            </a:endParaRPr>
          </a:p>
          <a:p>
            <a:pPr indent="-457200" lvl="0" marL="0" rtl="0" algn="l">
              <a:lnSpc>
                <a:spcPct val="200000"/>
              </a:lnSpc>
              <a:spcBef>
                <a:spcPts val="1000"/>
              </a:spcBef>
              <a:spcAft>
                <a:spcPts val="0"/>
              </a:spcAft>
              <a:buNone/>
            </a:pPr>
            <a:r>
              <a:rPr lang="en-GB" sz="1000">
                <a:solidFill>
                  <a:schemeClr val="dk1"/>
                </a:solidFill>
              </a:rPr>
              <a:t>            Bags of Ethics, 2019. “Plastic Free Glastonbury | Bags of Ethics.” </a:t>
            </a:r>
            <a:r>
              <a:rPr i="1" lang="en-GB" sz="1000">
                <a:solidFill>
                  <a:schemeClr val="dk1"/>
                </a:solidFill>
              </a:rPr>
              <a:t>Bags of Ethics</a:t>
            </a:r>
            <a:r>
              <a:rPr lang="en-GB" sz="1000">
                <a:solidFill>
                  <a:schemeClr val="dk1"/>
                </a:solidFill>
              </a:rPr>
              <a:t>, 2 July 2019, </a:t>
            </a:r>
            <a:r>
              <a:rPr lang="en-GB" sz="1000" u="sng">
                <a:solidFill>
                  <a:schemeClr val="hlink"/>
                </a:solidFill>
                <a:hlinkClick r:id="rId4"/>
              </a:rPr>
              <a:t>bagsofethics.org/plastic-free-glastonbury/</a:t>
            </a:r>
            <a:r>
              <a:rPr lang="en-GB" sz="1000">
                <a:solidFill>
                  <a:schemeClr val="dk1"/>
                </a:solidFill>
              </a:rPr>
              <a:t>.</a:t>
            </a:r>
            <a:endParaRPr sz="10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1150">
                <a:solidFill>
                  <a:srgbClr val="3A3A3A"/>
                </a:solidFill>
              </a:rPr>
              <a:t>Butler, R. (2025) “Tourism destination development: the tourism area life cycle model,” </a:t>
            </a:r>
            <a:r>
              <a:rPr i="1" lang="en-GB" sz="1150">
                <a:solidFill>
                  <a:srgbClr val="3A3A3A"/>
                </a:solidFill>
              </a:rPr>
              <a:t>Tourism geographies</a:t>
            </a:r>
            <a:r>
              <a:rPr lang="en-GB" sz="1150">
                <a:solidFill>
                  <a:srgbClr val="3A3A3A"/>
                </a:solidFill>
              </a:rPr>
              <a:t>, 27(3–4), pp. 599–607. Available at: https://doi.org/10.1080/14616688.2024.2325932.</a:t>
            </a:r>
            <a:endParaRPr sz="1000">
              <a:solidFill>
                <a:schemeClr val="dk1"/>
              </a:solidFill>
            </a:endParaRPr>
          </a:p>
          <a:p>
            <a:pPr indent="-457200" lvl="0" marL="0" rtl="0" algn="l">
              <a:lnSpc>
                <a:spcPct val="200000"/>
              </a:lnSpc>
              <a:spcBef>
                <a:spcPts val="1200"/>
              </a:spcBef>
              <a:spcAft>
                <a:spcPts val="0"/>
              </a:spcAft>
              <a:buNone/>
            </a:pPr>
            <a:r>
              <a:rPr lang="en-GB" sz="1200">
                <a:solidFill>
                  <a:schemeClr val="dk1"/>
                </a:solidFill>
              </a:rPr>
              <a:t>         </a:t>
            </a:r>
            <a:r>
              <a:rPr lang="en-GB" sz="1000">
                <a:solidFill>
                  <a:schemeClr val="dk1"/>
                </a:solidFill>
              </a:rPr>
              <a:t>Creamfields, 2025. “Creamfields.” </a:t>
            </a:r>
            <a:r>
              <a:rPr i="1" lang="en-GB" sz="1000">
                <a:solidFill>
                  <a:schemeClr val="dk1"/>
                </a:solidFill>
              </a:rPr>
              <a:t>Rockstar Energy Presents Creamfields</a:t>
            </a:r>
            <a:r>
              <a:rPr lang="en-GB" sz="1000">
                <a:solidFill>
                  <a:schemeClr val="dk1"/>
                </a:solidFill>
              </a:rPr>
              <a:t>, 22 Apr. 2025, </a:t>
            </a:r>
            <a:r>
              <a:rPr lang="en-GB" sz="1000" u="sng">
                <a:solidFill>
                  <a:schemeClr val="hlink"/>
                </a:solidFill>
                <a:hlinkClick r:id="rId5"/>
              </a:rPr>
              <a:t>creamfields.com/cleanfields/goals/</a:t>
            </a:r>
            <a:r>
              <a:rPr lang="en-GB" sz="1000">
                <a:solidFill>
                  <a:schemeClr val="dk1"/>
                </a:solidFill>
              </a:rPr>
              <a:t>.</a:t>
            </a:r>
            <a:endParaRPr sz="1000">
              <a:solidFill>
                <a:schemeClr val="dk1"/>
              </a:solidFill>
            </a:endParaRPr>
          </a:p>
          <a:p>
            <a:pPr indent="-457200" lvl="0" marL="0" rtl="0" algn="l">
              <a:lnSpc>
                <a:spcPct val="100000"/>
              </a:lnSpc>
              <a:spcBef>
                <a:spcPts val="0"/>
              </a:spcBef>
              <a:spcAft>
                <a:spcPts val="0"/>
              </a:spcAft>
              <a:buNone/>
            </a:pPr>
            <a:r>
              <a:rPr lang="en-GB" sz="800">
                <a:solidFill>
                  <a:schemeClr val="dk1"/>
                </a:solidFill>
              </a:rPr>
              <a:t>               Cardy, Matt, 2026.  “71,819 Glastonbury Festival Images.” </a:t>
            </a:r>
            <a:r>
              <a:rPr i="1" lang="en-GB" sz="800">
                <a:solidFill>
                  <a:schemeClr val="dk1"/>
                </a:solidFill>
              </a:rPr>
              <a:t>Gettyimages.co.uk</a:t>
            </a:r>
            <a:r>
              <a:rPr lang="en-GB" sz="800">
                <a:solidFill>
                  <a:schemeClr val="dk1"/>
                </a:solidFill>
              </a:rPr>
              <a:t>, 2026, www.gettyimages.co.uk/search/2/image?phrase=glastonbury+festival&amp;tracked_gsrp_landing=https%3A%2F%2Fwww.gettyimages.co.uk%2Fphotos%2Fglastonbury-festival. Accessed 14 Jan. 2026.</a:t>
            </a:r>
            <a:endParaRPr sz="800">
              <a:solidFill>
                <a:schemeClr val="dk1"/>
              </a:solidFill>
            </a:endParaRPr>
          </a:p>
          <a:p>
            <a:pPr indent="-457200" lvl="0" marL="0" rtl="0" algn="l">
              <a:lnSpc>
                <a:spcPct val="100000"/>
              </a:lnSpc>
              <a:spcBef>
                <a:spcPts val="0"/>
              </a:spcBef>
              <a:spcAft>
                <a:spcPts val="0"/>
              </a:spcAft>
              <a:buNone/>
            </a:pPr>
            <a:r>
              <a:t/>
            </a:r>
            <a:endParaRPr sz="800">
              <a:solidFill>
                <a:schemeClr val="dk1"/>
              </a:solidFill>
            </a:endParaRPr>
          </a:p>
          <a:p>
            <a:pPr indent="-457200" lvl="0" marL="0" rtl="0" algn="l">
              <a:lnSpc>
                <a:spcPct val="115000"/>
              </a:lnSpc>
              <a:spcBef>
                <a:spcPts val="0"/>
              </a:spcBef>
              <a:spcAft>
                <a:spcPts val="0"/>
              </a:spcAft>
              <a:buNone/>
            </a:pPr>
            <a:r>
              <a:rPr lang="en-GB" sz="900">
                <a:solidFill>
                  <a:schemeClr val="dk1"/>
                </a:solidFill>
              </a:rPr>
              <a:t>          Davies, Caroline, 2024. “Glastonbury 2025 Tickets Sell out in 35 Minutes.” </a:t>
            </a:r>
            <a:r>
              <a:rPr i="1" lang="en-GB" sz="900">
                <a:solidFill>
                  <a:schemeClr val="dk1"/>
                </a:solidFill>
              </a:rPr>
              <a:t>The Guardian</a:t>
            </a:r>
            <a:r>
              <a:rPr lang="en-GB" sz="900">
                <a:solidFill>
                  <a:schemeClr val="dk1"/>
                </a:solidFill>
              </a:rPr>
              <a:t>, The Guardian, 17 Nov. 2024, www.theguardian.com/music/2024/nov/17/glastonbury-2025-tickets-sold-out.</a:t>
            </a:r>
            <a:endParaRPr sz="900">
              <a:solidFill>
                <a:schemeClr val="dk1"/>
              </a:solidFill>
            </a:endParaRPr>
          </a:p>
          <a:p>
            <a:pPr indent="-457200" lvl="0" marL="0" rtl="0" algn="l">
              <a:lnSpc>
                <a:spcPct val="115000"/>
              </a:lnSpc>
              <a:spcBef>
                <a:spcPts val="1000"/>
              </a:spcBef>
              <a:spcAft>
                <a:spcPts val="0"/>
              </a:spcAft>
              <a:buNone/>
            </a:pPr>
            <a:r>
              <a:rPr lang="en-GB" sz="900">
                <a:solidFill>
                  <a:schemeClr val="dk1"/>
                </a:solidFill>
              </a:rPr>
              <a:t>          </a:t>
            </a:r>
            <a:r>
              <a:rPr lang="en-GB" sz="900">
                <a:solidFill>
                  <a:schemeClr val="dk1"/>
                </a:solidFill>
              </a:rPr>
              <a:t>Dyson, Jim. “Glastonbury Festival Getty Images.” </a:t>
            </a:r>
            <a:r>
              <a:rPr i="1" lang="en-GB" sz="900">
                <a:solidFill>
                  <a:schemeClr val="dk1"/>
                </a:solidFill>
              </a:rPr>
              <a:t>Gettyimages.co.uk</a:t>
            </a:r>
            <a:r>
              <a:rPr lang="en-GB" sz="900">
                <a:solidFill>
                  <a:schemeClr val="dk1"/>
                </a:solidFill>
              </a:rPr>
              <a:t>, 2025, www.gettyimages.co.uk/search/2/image?groupbyevent=false&amp;family=editorial&amp;page=7&amp;phrase=glastonbury%20festival&amp;sort=best&amp;phraseprocessing=excludenaturallanguage. Accessed 4 Jan. 2026.</a:t>
            </a:r>
            <a:endParaRPr sz="900">
              <a:solidFill>
                <a:schemeClr val="dk1"/>
              </a:solidFill>
            </a:endParaRPr>
          </a:p>
          <a:p>
            <a:pPr indent="-457200" lvl="0" marL="0" rtl="0" algn="l">
              <a:lnSpc>
                <a:spcPct val="115000"/>
              </a:lnSpc>
              <a:spcBef>
                <a:spcPts val="1000"/>
              </a:spcBef>
              <a:spcAft>
                <a:spcPts val="0"/>
              </a:spcAft>
              <a:buNone/>
            </a:pPr>
            <a:r>
              <a:rPr lang="en-GB" sz="900">
                <a:solidFill>
                  <a:schemeClr val="dk1"/>
                </a:solidFill>
              </a:rPr>
              <a:t>         </a:t>
            </a:r>
            <a:r>
              <a:rPr lang="en-GB" sz="900">
                <a:solidFill>
                  <a:schemeClr val="dk1"/>
                </a:solidFill>
                <a:latin typeface="Verdana"/>
                <a:ea typeface="Verdana"/>
                <a:cs typeface="Verdana"/>
                <a:sym typeface="Verdana"/>
              </a:rPr>
              <a:t>DURAN, E. and HAMARAT, B., 2014. Festival attendees’ motivations: the case of International Troia Festival. </a:t>
            </a:r>
            <a:r>
              <a:rPr i="1" lang="en-GB" sz="900">
                <a:solidFill>
                  <a:schemeClr val="dk1"/>
                </a:solidFill>
                <a:latin typeface="Verdana"/>
                <a:ea typeface="Verdana"/>
                <a:cs typeface="Verdana"/>
                <a:sym typeface="Verdana"/>
              </a:rPr>
              <a:t>International Journal of Event and Festival Management, </a:t>
            </a:r>
            <a:r>
              <a:rPr b="1" lang="en-GB" sz="900">
                <a:solidFill>
                  <a:schemeClr val="dk1"/>
                </a:solidFill>
                <a:latin typeface="Verdana"/>
                <a:ea typeface="Verdana"/>
                <a:cs typeface="Verdana"/>
                <a:sym typeface="Verdana"/>
              </a:rPr>
              <a:t>5</a:t>
            </a:r>
            <a:r>
              <a:rPr lang="en-GB" sz="900">
                <a:solidFill>
                  <a:schemeClr val="dk1"/>
                </a:solidFill>
                <a:latin typeface="Verdana"/>
                <a:ea typeface="Verdana"/>
                <a:cs typeface="Verdana"/>
                <a:sym typeface="Verdana"/>
              </a:rPr>
              <a:t>(2), pp. 146-163.</a:t>
            </a:r>
            <a:endParaRPr sz="900">
              <a:solidFill>
                <a:schemeClr val="dk1"/>
              </a:solidFill>
            </a:endParaRPr>
          </a:p>
          <a:p>
            <a:pPr indent="-457200" lvl="0" marL="0" rtl="0" algn="l">
              <a:lnSpc>
                <a:spcPct val="200000"/>
              </a:lnSpc>
              <a:spcBef>
                <a:spcPts val="1000"/>
              </a:spcBef>
              <a:spcAft>
                <a:spcPts val="0"/>
              </a:spcAft>
              <a:buNone/>
            </a:pPr>
            <a:r>
              <a:rPr lang="en-GB" sz="1000">
                <a:solidFill>
                  <a:schemeClr val="dk1"/>
                </a:solidFill>
              </a:rPr>
              <a:t>         Digital, Pretty Good, 2026. “Glastonbury Festival - Diversity Statement.” </a:t>
            </a:r>
            <a:r>
              <a:rPr i="1" lang="en-GB" sz="1000">
                <a:solidFill>
                  <a:schemeClr val="dk1"/>
                </a:solidFill>
              </a:rPr>
              <a:t>Glastonbury Festival - 22nd-26th June, 2022</a:t>
            </a:r>
            <a:r>
              <a:rPr lang="en-GB" sz="1000">
                <a:solidFill>
                  <a:schemeClr val="dk1"/>
                </a:solidFill>
              </a:rPr>
              <a:t>, 2026, </a:t>
            </a:r>
            <a:r>
              <a:rPr lang="en-GB" sz="1000" u="sng">
                <a:solidFill>
                  <a:schemeClr val="hlink"/>
                </a:solidFill>
                <a:hlinkClick r:id="rId6"/>
              </a:rPr>
              <a:t>glastonburyfestivals.co.uk/diversity-statement/</a:t>
            </a:r>
            <a:r>
              <a:rPr lang="en-GB" sz="1000">
                <a:solidFill>
                  <a:schemeClr val="dk1"/>
                </a:solidFill>
              </a:rPr>
              <a:t>.</a:t>
            </a:r>
            <a:endParaRPr sz="1000">
              <a:solidFill>
                <a:schemeClr val="dk1"/>
              </a:solidFill>
            </a:endParaRPr>
          </a:p>
          <a:p>
            <a:pPr indent="-457200" lvl="0" marL="0" rtl="0" algn="l">
              <a:lnSpc>
                <a:spcPct val="200000"/>
              </a:lnSpc>
              <a:spcBef>
                <a:spcPts val="0"/>
              </a:spcBef>
              <a:spcAft>
                <a:spcPts val="0"/>
              </a:spcAft>
              <a:buNone/>
            </a:pPr>
            <a:r>
              <a:rPr lang="en-GB" sz="1000">
                <a:solidFill>
                  <a:schemeClr val="dk1"/>
                </a:solidFill>
              </a:rPr>
              <a:t>        </a:t>
            </a:r>
            <a:endParaRPr sz="1200">
              <a:solidFill>
                <a:schemeClr val="dk1"/>
              </a:solidFill>
            </a:endParaRPr>
          </a:p>
          <a:p>
            <a:pPr indent="-457200" lvl="0" marL="0" rtl="0" algn="l">
              <a:lnSpc>
                <a:spcPct val="200000"/>
              </a:lnSpc>
              <a:spcBef>
                <a:spcPts val="0"/>
              </a:spcBef>
              <a:spcAft>
                <a:spcPts val="0"/>
              </a:spcAft>
              <a:buClr>
                <a:schemeClr val="dk1"/>
              </a:buClr>
              <a:buSzPts val="1100"/>
              <a:buFont typeface="Arial"/>
              <a:buNone/>
            </a:pPr>
            <a:r>
              <a:t/>
            </a:r>
            <a:endParaRPr sz="1100">
              <a:solidFill>
                <a:schemeClr val="dk1"/>
              </a:solidFill>
            </a:endParaRPr>
          </a:p>
          <a:p>
            <a:pPr indent="-457200" lvl="0" marL="0" rtl="0" algn="l">
              <a:lnSpc>
                <a:spcPct val="200000"/>
              </a:lnSpc>
              <a:spcBef>
                <a:spcPts val="0"/>
              </a:spcBef>
              <a:spcAft>
                <a:spcPts val="0"/>
              </a:spcAft>
              <a:buClr>
                <a:schemeClr val="dk1"/>
              </a:buClr>
              <a:buSzPts val="1100"/>
              <a:buFont typeface="Arial"/>
              <a:buNone/>
            </a:pPr>
            <a:r>
              <a:rPr lang="en-GB" sz="1100">
                <a:solidFill>
                  <a:schemeClr val="dk1"/>
                </a:solidFill>
              </a:rPr>
              <a:t>          </a:t>
            </a:r>
            <a:endParaRPr sz="1700">
              <a:solidFill>
                <a:schemeClr val="dk2"/>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4CCCC"/>
        </a:solidFill>
      </p:bgPr>
    </p:bg>
    <p:spTree>
      <p:nvGrpSpPr>
        <p:cNvPr id="303" name="Shape 303"/>
        <p:cNvGrpSpPr/>
        <p:nvPr/>
      </p:nvGrpSpPr>
      <p:grpSpPr>
        <a:xfrm>
          <a:off x="0" y="0"/>
          <a:ext cx="0" cy="0"/>
          <a:chOff x="0" y="0"/>
          <a:chExt cx="0" cy="0"/>
        </a:xfrm>
      </p:grpSpPr>
      <p:sp>
        <p:nvSpPr>
          <p:cNvPr id="304" name="Google Shape;304;p38"/>
          <p:cNvSpPr txBox="1"/>
          <p:nvPr>
            <p:ph type="title"/>
          </p:nvPr>
        </p:nvSpPr>
        <p:spPr>
          <a:xfrm>
            <a:off x="0" y="0"/>
            <a:ext cx="28533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SzPts val="990"/>
              <a:buNone/>
            </a:pPr>
            <a:r>
              <a:rPr lang="en-GB" sz="2220"/>
              <a:t>References - Arwen</a:t>
            </a:r>
            <a:endParaRPr sz="2220"/>
          </a:p>
        </p:txBody>
      </p:sp>
      <p:sp>
        <p:nvSpPr>
          <p:cNvPr id="305" name="Google Shape;305;p38"/>
          <p:cNvSpPr txBox="1"/>
          <p:nvPr>
            <p:ph idx="1" type="body"/>
          </p:nvPr>
        </p:nvSpPr>
        <p:spPr>
          <a:xfrm>
            <a:off x="311700" y="572700"/>
            <a:ext cx="8520600" cy="4692600"/>
          </a:xfrm>
          <a:prstGeom prst="rect">
            <a:avLst/>
          </a:prstGeom>
        </p:spPr>
        <p:txBody>
          <a:bodyPr anchorCtr="0" anchor="t" bIns="91425" lIns="91425" spcFirstLastPara="1" rIns="91425" wrap="square" tIns="91425">
            <a:normAutofit fontScale="70000"/>
          </a:bodyPr>
          <a:lstStyle/>
          <a:p>
            <a:pPr indent="-457200" lvl="0" marL="0" rtl="0" algn="l">
              <a:lnSpc>
                <a:spcPct val="200000"/>
              </a:lnSpc>
              <a:spcBef>
                <a:spcPts val="0"/>
              </a:spcBef>
              <a:spcAft>
                <a:spcPts val="0"/>
              </a:spcAft>
              <a:buNone/>
            </a:pPr>
            <a:r>
              <a:rPr lang="en-GB" sz="1100">
                <a:solidFill>
                  <a:schemeClr val="dk1"/>
                </a:solidFill>
              </a:rPr>
              <a:t>              </a:t>
            </a:r>
            <a:r>
              <a:rPr lang="en-GB" sz="1000">
                <a:solidFill>
                  <a:schemeClr val="dk1"/>
                </a:solidFill>
              </a:rPr>
              <a:t>  Derrick, Maya, 2024. “Is Glastonbury One of the World’s Greenest Festivals?” </a:t>
            </a:r>
            <a:r>
              <a:rPr i="1" lang="en-GB" sz="1000">
                <a:solidFill>
                  <a:schemeClr val="dk1"/>
                </a:solidFill>
              </a:rPr>
              <a:t>Sustainabilitymag.com</a:t>
            </a:r>
            <a:r>
              <a:rPr lang="en-GB" sz="1000">
                <a:solidFill>
                  <a:schemeClr val="dk1"/>
                </a:solidFill>
              </a:rPr>
              <a:t>, Bizclik Media Ltd, 28 June 2024, sustainabilitymag.com/articles/glastonbury-one-of-the-worlds-greenest-festival</a:t>
            </a:r>
            <a:endParaRPr sz="1000">
              <a:solidFill>
                <a:schemeClr val="dk1"/>
              </a:solidFill>
            </a:endParaRPr>
          </a:p>
          <a:p>
            <a:pPr indent="-457200" lvl="0" marL="0" rtl="0" algn="l">
              <a:lnSpc>
                <a:spcPct val="200000"/>
              </a:lnSpc>
              <a:spcBef>
                <a:spcPts val="0"/>
              </a:spcBef>
              <a:spcAft>
                <a:spcPts val="0"/>
              </a:spcAft>
              <a:buNone/>
            </a:pPr>
            <a:r>
              <a:rPr lang="en-GB" sz="1000">
                <a:solidFill>
                  <a:schemeClr val="dk1"/>
                </a:solidFill>
              </a:rPr>
              <a:t>    Evans, Ethan, 2024. “Fairtrade Foundation Teams up with Glastonbury Festival.” </a:t>
            </a:r>
            <a:r>
              <a:rPr i="1" lang="en-GB" sz="1000">
                <a:solidFill>
                  <a:schemeClr val="dk1"/>
                </a:solidFill>
              </a:rPr>
              <a:t>Somerset County Gazette</a:t>
            </a:r>
            <a:r>
              <a:rPr lang="en-GB" sz="1000">
                <a:solidFill>
                  <a:schemeClr val="dk1"/>
                </a:solidFill>
              </a:rPr>
              <a:t>, 24 June 2024, www.somersetcountygazette.co.uk/news/24402476.fairtrade-foundation-teams-glastonbury-festival/. Accessed 5 Jan. 2026.</a:t>
            </a:r>
            <a:endParaRPr sz="1000">
              <a:solidFill>
                <a:schemeClr val="dk1"/>
              </a:solidFill>
            </a:endParaRPr>
          </a:p>
          <a:p>
            <a:pPr indent="-457200" lvl="0" marL="0" rtl="0" algn="l">
              <a:lnSpc>
                <a:spcPct val="200000"/>
              </a:lnSpc>
              <a:spcBef>
                <a:spcPts val="0"/>
              </a:spcBef>
              <a:spcAft>
                <a:spcPts val="0"/>
              </a:spcAft>
              <a:buClr>
                <a:schemeClr val="dk1"/>
              </a:buClr>
              <a:buSzPct val="110000"/>
              <a:buFont typeface="Arial"/>
              <a:buNone/>
            </a:pPr>
            <a:r>
              <a:rPr lang="en-GB" sz="1000">
                <a:solidFill>
                  <a:schemeClr val="dk1"/>
                </a:solidFill>
              </a:rPr>
              <a:t>          Glastonbury, 2023. “Glastonbury Festival - Festival Donates over £3.7m to Charitable Causes &amp; Campaigns.” </a:t>
            </a:r>
            <a:r>
              <a:rPr i="1" lang="en-GB" sz="1000">
                <a:solidFill>
                  <a:schemeClr val="dk1"/>
                </a:solidFill>
              </a:rPr>
              <a:t>Glastonburyfestivals.co.uk</a:t>
            </a:r>
            <a:r>
              <a:rPr lang="en-GB" sz="1000">
                <a:solidFill>
                  <a:schemeClr val="dk1"/>
                </a:solidFill>
              </a:rPr>
              <a:t>, 2023, www.glastonburyfestivals.co.uk/news/charitable-support-2023/.</a:t>
            </a:r>
            <a:endParaRPr sz="700">
              <a:solidFill>
                <a:schemeClr val="dk1"/>
              </a:solidFill>
            </a:endParaRPr>
          </a:p>
          <a:p>
            <a:pPr indent="-457200" lvl="0" marL="0" rtl="0" algn="l">
              <a:spcBef>
                <a:spcPts val="0"/>
              </a:spcBef>
              <a:spcAft>
                <a:spcPts val="0"/>
              </a:spcAft>
              <a:buClr>
                <a:schemeClr val="dk1"/>
              </a:buClr>
              <a:buSzPct val="122222"/>
              <a:buFont typeface="Arial"/>
              <a:buNone/>
            </a:pPr>
            <a:r>
              <a:rPr lang="en-GB" sz="900">
                <a:solidFill>
                  <a:schemeClr val="dk1"/>
                </a:solidFill>
              </a:rPr>
              <a:t>         Glastonbury festival, 2024 “Glastonbury Festival - 2025 Ticket Sale FAQ.” </a:t>
            </a:r>
            <a:r>
              <a:rPr i="1" lang="en-GB" sz="900">
                <a:solidFill>
                  <a:schemeClr val="dk1"/>
                </a:solidFill>
              </a:rPr>
              <a:t>Glastonburyfestivals.co.uk</a:t>
            </a:r>
            <a:r>
              <a:rPr lang="en-GB" sz="900">
                <a:solidFill>
                  <a:schemeClr val="dk1"/>
                </a:solidFill>
              </a:rPr>
              <a:t>, 2024, </a:t>
            </a:r>
            <a:r>
              <a:rPr lang="en-GB" sz="900" u="sng">
                <a:solidFill>
                  <a:schemeClr val="accent5"/>
                </a:solidFill>
                <a:hlinkClick r:id="rId3">
                  <a:extLst>
                    <a:ext uri="{A12FA001-AC4F-418D-AE19-62706E023703}">
                      <ahyp:hlinkClr val="tx"/>
                    </a:ext>
                  </a:extLst>
                </a:hlinkClick>
              </a:rPr>
              <a:t>www.glastonburyfestivals.co.uk/news/2025-ticket-sale-faq/</a:t>
            </a:r>
            <a:endParaRPr sz="1000">
              <a:solidFill>
                <a:schemeClr val="dk1"/>
              </a:solidFill>
            </a:endParaRPr>
          </a:p>
          <a:p>
            <a:pPr indent="-457200" lvl="0" marL="0" rtl="0" algn="l">
              <a:lnSpc>
                <a:spcPct val="200000"/>
              </a:lnSpc>
              <a:spcBef>
                <a:spcPts val="1000"/>
              </a:spcBef>
              <a:spcAft>
                <a:spcPts val="0"/>
              </a:spcAft>
              <a:buNone/>
            </a:pPr>
            <a:r>
              <a:rPr lang="en-GB" sz="1268">
                <a:solidFill>
                  <a:schemeClr val="dk1"/>
                </a:solidFill>
              </a:rPr>
              <a:t>       Glastonbury, 2025“Info - Glastonbury Festivals.” </a:t>
            </a:r>
            <a:r>
              <a:rPr i="1" lang="en-GB" sz="1268">
                <a:solidFill>
                  <a:schemeClr val="dk1"/>
                </a:solidFill>
              </a:rPr>
              <a:t>Glastonbury Festivals</a:t>
            </a:r>
            <a:r>
              <a:rPr lang="en-GB" sz="1268">
                <a:solidFill>
                  <a:schemeClr val="dk1"/>
                </a:solidFill>
              </a:rPr>
              <a:t>, 15 Oct. 2025, www.glastonburyfestivals.co.uk/info/#media. Accessed 5 Jan. 2026.</a:t>
            </a:r>
            <a:endParaRPr sz="1268">
              <a:solidFill>
                <a:schemeClr val="dk1"/>
              </a:solidFill>
            </a:endParaRPr>
          </a:p>
          <a:p>
            <a:pPr indent="-457200" lvl="0" marL="0" rtl="0" algn="l">
              <a:lnSpc>
                <a:spcPct val="200000"/>
              </a:lnSpc>
              <a:spcBef>
                <a:spcPts val="0"/>
              </a:spcBef>
              <a:spcAft>
                <a:spcPts val="0"/>
              </a:spcAft>
              <a:buNone/>
            </a:pPr>
            <a:r>
              <a:rPr lang="en-GB" sz="1268">
                <a:solidFill>
                  <a:schemeClr val="dk1"/>
                </a:solidFill>
              </a:rPr>
              <a:t>            Greenpeace, 2025. “Greenpeace UK.” </a:t>
            </a:r>
            <a:r>
              <a:rPr i="1" lang="en-GB" sz="1268">
                <a:solidFill>
                  <a:schemeClr val="dk1"/>
                </a:solidFill>
              </a:rPr>
              <a:t>Greenpeace UK</a:t>
            </a:r>
            <a:r>
              <a:rPr lang="en-GB" sz="1268">
                <a:solidFill>
                  <a:schemeClr val="dk1"/>
                </a:solidFill>
              </a:rPr>
              <a:t>, 2025, www.greenpeace.org.uk/.</a:t>
            </a:r>
            <a:endParaRPr sz="1368">
              <a:solidFill>
                <a:schemeClr val="dk1"/>
              </a:solidFill>
            </a:endParaRPr>
          </a:p>
          <a:p>
            <a:pPr indent="-457200" lvl="0" marL="0" rtl="0" algn="l">
              <a:lnSpc>
                <a:spcPct val="200000"/>
              </a:lnSpc>
              <a:spcBef>
                <a:spcPts val="0"/>
              </a:spcBef>
              <a:spcAft>
                <a:spcPts val="0"/>
              </a:spcAft>
              <a:buNone/>
            </a:pPr>
            <a:r>
              <a:rPr lang="en-GB" sz="1200">
                <a:solidFill>
                  <a:schemeClr val="dk1"/>
                </a:solidFill>
              </a:rPr>
              <a:t>              Glasto Fest Feed, 2023. “</a:t>
            </a:r>
            <a:r>
              <a:rPr i="1" lang="en-GB" sz="1200">
                <a:solidFill>
                  <a:schemeClr val="dk1"/>
                </a:solidFill>
              </a:rPr>
              <a:t>Glasto Fest Feed”</a:t>
            </a:r>
            <a:r>
              <a:rPr lang="en-GB" sz="1200">
                <a:solidFill>
                  <a:schemeClr val="dk1"/>
                </a:solidFill>
              </a:rPr>
              <a:t>, 2023, www.glastofestfeed.com/glastonbury-festival/vendors-traders/.</a:t>
            </a:r>
            <a:endParaRPr sz="1100">
              <a:solidFill>
                <a:schemeClr val="dk1"/>
              </a:solidFill>
            </a:endParaRPr>
          </a:p>
          <a:p>
            <a:pPr indent="-457200" lvl="0" marL="0" rtl="0" algn="l">
              <a:lnSpc>
                <a:spcPct val="200000"/>
              </a:lnSpc>
              <a:spcBef>
                <a:spcPts val="0"/>
              </a:spcBef>
              <a:spcAft>
                <a:spcPts val="0"/>
              </a:spcAft>
              <a:buNone/>
            </a:pPr>
            <a:r>
              <a:rPr lang="en-GB" sz="1100">
                <a:solidFill>
                  <a:schemeClr val="dk1"/>
                </a:solidFill>
              </a:rPr>
              <a:t>              Guardian staff reporter, 2024. “Glastonbury Festival Raised £5.9m for Charity in 2024.” </a:t>
            </a:r>
            <a:r>
              <a:rPr i="1" lang="en-GB" sz="1100">
                <a:solidFill>
                  <a:schemeClr val="dk1"/>
                </a:solidFill>
              </a:rPr>
              <a:t>The Guardian</a:t>
            </a:r>
            <a:r>
              <a:rPr lang="en-GB" sz="1100">
                <a:solidFill>
                  <a:schemeClr val="dk1"/>
                </a:solidFill>
              </a:rPr>
              <a:t>, The Guardian, 5 Dec. 2024, </a:t>
            </a:r>
            <a:r>
              <a:rPr lang="en-GB" sz="1100" u="sng">
                <a:solidFill>
                  <a:schemeClr val="hlink"/>
                </a:solidFill>
                <a:hlinkClick r:id="rId4"/>
              </a:rPr>
              <a:t>www.theguardian.com/music/2024/dec/05/glastonbury-festival-raised-59m-for-charity-in-2024</a:t>
            </a:r>
            <a:r>
              <a:rPr lang="en-GB" sz="1100">
                <a:solidFill>
                  <a:schemeClr val="dk1"/>
                </a:solidFill>
              </a:rPr>
              <a:t>.</a:t>
            </a:r>
            <a:endParaRPr sz="1100">
              <a:solidFill>
                <a:schemeClr val="dk1"/>
              </a:solidFill>
            </a:endParaRPr>
          </a:p>
          <a:p>
            <a:pPr indent="-457200" lvl="0" marL="0" rtl="0" algn="l">
              <a:lnSpc>
                <a:spcPct val="200000"/>
              </a:lnSpc>
              <a:spcBef>
                <a:spcPts val="0"/>
              </a:spcBef>
              <a:spcAft>
                <a:spcPts val="0"/>
              </a:spcAft>
              <a:buNone/>
            </a:pPr>
            <a:r>
              <a:rPr lang="en-GB" sz="1200">
                <a:solidFill>
                  <a:schemeClr val="dk1"/>
                </a:solidFill>
              </a:rPr>
              <a:t>           Good Food for Festivals Guide,2024. PDF . </a:t>
            </a:r>
            <a:r>
              <a:rPr i="1" lang="en-GB" sz="1200">
                <a:solidFill>
                  <a:schemeClr val="dk1"/>
                </a:solidFill>
              </a:rPr>
              <a:t>Sustainable Sourcing at Glastonbury Festival for Food Traders</a:t>
            </a:r>
            <a:r>
              <a:rPr lang="en-GB" sz="1200">
                <a:solidFill>
                  <a:schemeClr val="dk1"/>
                </a:solidFill>
              </a:rPr>
              <a:t>. 2025.</a:t>
            </a:r>
            <a:endParaRPr sz="1200">
              <a:solidFill>
                <a:schemeClr val="dk1"/>
              </a:solidFill>
            </a:endParaRPr>
          </a:p>
          <a:p>
            <a:pPr indent="-457200" lvl="0" marL="0" rtl="0" algn="l">
              <a:lnSpc>
                <a:spcPct val="200000"/>
              </a:lnSpc>
              <a:spcBef>
                <a:spcPts val="0"/>
              </a:spcBef>
              <a:spcAft>
                <a:spcPts val="0"/>
              </a:spcAft>
              <a:buNone/>
            </a:pPr>
            <a:r>
              <a:rPr lang="en-GB" sz="1200">
                <a:solidFill>
                  <a:schemeClr val="dk1"/>
                </a:solidFill>
              </a:rPr>
              <a:t>        Glastonbury Festival, 2025. “Glastonbury Festival - Worthy Causes.” </a:t>
            </a:r>
            <a:r>
              <a:rPr i="1" lang="en-GB" sz="1200">
                <a:solidFill>
                  <a:schemeClr val="dk1"/>
                </a:solidFill>
              </a:rPr>
              <a:t>Glastonbury Festival - 21st-25th June. </a:t>
            </a:r>
            <a:r>
              <a:rPr lang="en-GB" sz="1200">
                <a:solidFill>
                  <a:schemeClr val="dk1"/>
                </a:solidFill>
              </a:rPr>
              <a:t>www.glastonburyfestivals.co.uk/worthy-causes/.</a:t>
            </a:r>
            <a:endParaRPr sz="1200">
              <a:solidFill>
                <a:schemeClr val="dk1"/>
              </a:solidFill>
            </a:endParaRPr>
          </a:p>
          <a:p>
            <a:pPr indent="0" lvl="0" marL="0" rtl="0" algn="l">
              <a:spcBef>
                <a:spcPts val="0"/>
              </a:spcBef>
              <a:spcAft>
                <a:spcPts val="0"/>
              </a:spcAft>
              <a:buNone/>
            </a:pPr>
            <a:r>
              <a:rPr lang="en-GB" sz="1179">
                <a:solidFill>
                  <a:srgbClr val="3A3A3A"/>
                </a:solidFill>
              </a:rPr>
              <a:t>Herrero, L.C., Sanz, J. ángel and Devesa, M. (2011) ‘Measuring the Economic Value and Social Viability of a Cultural Festival as a Tourism Prototype’, </a:t>
            </a:r>
            <a:r>
              <a:rPr i="1" lang="en-GB" sz="1179">
                <a:solidFill>
                  <a:srgbClr val="3A3A3A"/>
                </a:solidFill>
              </a:rPr>
              <a:t>Tourism economics : the business and finance of tourism and recreation</a:t>
            </a:r>
            <a:r>
              <a:rPr lang="en-GB" sz="1179">
                <a:solidFill>
                  <a:srgbClr val="3A3A3A"/>
                </a:solidFill>
              </a:rPr>
              <a:t>, 17(3), pp. 639–653. Available at: </a:t>
            </a:r>
            <a:r>
              <a:rPr lang="en-GB" sz="1179" u="sng">
                <a:solidFill>
                  <a:schemeClr val="accent5"/>
                </a:solidFill>
                <a:hlinkClick r:id="rId5">
                  <a:extLst>
                    <a:ext uri="{A12FA001-AC4F-418D-AE19-62706E023703}">
                      <ahyp:hlinkClr val="tx"/>
                    </a:ext>
                  </a:extLst>
                </a:hlinkClick>
              </a:rPr>
              <a:t>https://doi.org/10.5367/te.2011.0057</a:t>
            </a:r>
            <a:r>
              <a:rPr lang="en-GB" sz="1179">
                <a:solidFill>
                  <a:srgbClr val="3A3A3A"/>
                </a:solidFill>
              </a:rPr>
              <a:t>.</a:t>
            </a:r>
            <a:endParaRPr sz="1179">
              <a:solidFill>
                <a:srgbClr val="3A3A3A"/>
              </a:solidFill>
            </a:endParaRPr>
          </a:p>
          <a:p>
            <a:pPr indent="-457200" lvl="0" marL="0" rtl="0" algn="l">
              <a:lnSpc>
                <a:spcPct val="200000"/>
              </a:lnSpc>
              <a:spcBef>
                <a:spcPts val="1000"/>
              </a:spcBef>
              <a:spcAft>
                <a:spcPts val="0"/>
              </a:spcAft>
              <a:buNone/>
            </a:pPr>
            <a:r>
              <a:rPr lang="en-GB" sz="1200">
                <a:solidFill>
                  <a:schemeClr val="dk1"/>
                </a:solidFill>
              </a:rPr>
              <a:t>             Linham, Laura, 2023. “New Somerset Supply Chain Website Aims to Connect Local Businesses with £23.6 Million Glastonbury Revamp.” </a:t>
            </a:r>
            <a:r>
              <a:rPr i="1" lang="en-GB" sz="1200">
                <a:solidFill>
                  <a:schemeClr val="dk1"/>
                </a:solidFill>
              </a:rPr>
              <a:t>Shepton Mallet Nub News</a:t>
            </a:r>
            <a:r>
              <a:rPr lang="en-GB" sz="1200">
                <a:solidFill>
                  <a:schemeClr val="dk1"/>
                </a:solidFill>
              </a:rPr>
              <a:t>, Nub News, 14 Sept. 2023, sheptonmallet.nub.news/news/local-news/new-somerset-supply-chain-website-aims-to-connect-local-businesses-with-ps236-million-glastonbury-revamp-199820. Accessed 5 Jan. 2026.</a:t>
            </a:r>
            <a:endParaRPr sz="1100">
              <a:solidFill>
                <a:schemeClr val="dk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4CCCC"/>
        </a:solidFill>
      </p:bgPr>
    </p:bg>
    <p:spTree>
      <p:nvGrpSpPr>
        <p:cNvPr id="309" name="Shape 309"/>
        <p:cNvGrpSpPr/>
        <p:nvPr/>
      </p:nvGrpSpPr>
      <p:grpSpPr>
        <a:xfrm>
          <a:off x="0" y="0"/>
          <a:ext cx="0" cy="0"/>
          <a:chOff x="0" y="0"/>
          <a:chExt cx="0" cy="0"/>
        </a:xfrm>
      </p:grpSpPr>
      <p:sp>
        <p:nvSpPr>
          <p:cNvPr id="310" name="Google Shape;310;p39"/>
          <p:cNvSpPr txBox="1"/>
          <p:nvPr>
            <p:ph type="title"/>
          </p:nvPr>
        </p:nvSpPr>
        <p:spPr>
          <a:xfrm>
            <a:off x="78400" y="673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References - Arwen</a:t>
            </a:r>
            <a:endParaRPr/>
          </a:p>
        </p:txBody>
      </p:sp>
      <p:sp>
        <p:nvSpPr>
          <p:cNvPr id="311" name="Google Shape;311;p39"/>
          <p:cNvSpPr txBox="1"/>
          <p:nvPr>
            <p:ph idx="1" type="body"/>
          </p:nvPr>
        </p:nvSpPr>
        <p:spPr>
          <a:xfrm>
            <a:off x="311700" y="593225"/>
            <a:ext cx="8520600" cy="4473000"/>
          </a:xfrm>
          <a:prstGeom prst="rect">
            <a:avLst/>
          </a:prstGeom>
        </p:spPr>
        <p:txBody>
          <a:bodyPr anchorCtr="0" anchor="t" bIns="91425" lIns="91425" spcFirstLastPara="1" rIns="91425" wrap="square" tIns="91425">
            <a:normAutofit fontScale="62500" lnSpcReduction="20000"/>
          </a:bodyPr>
          <a:lstStyle/>
          <a:p>
            <a:pPr indent="-457200" lvl="0" marL="0" rtl="0" algn="l">
              <a:lnSpc>
                <a:spcPct val="200000"/>
              </a:lnSpc>
              <a:spcBef>
                <a:spcPts val="0"/>
              </a:spcBef>
              <a:spcAft>
                <a:spcPts val="0"/>
              </a:spcAft>
              <a:buClr>
                <a:schemeClr val="dk1"/>
              </a:buClr>
              <a:buSzPct val="91666"/>
              <a:buFont typeface="Arial"/>
              <a:buNone/>
            </a:pPr>
            <a:r>
              <a:rPr lang="en-GB" sz="1200">
                <a:solidFill>
                  <a:schemeClr val="dk1"/>
                </a:solidFill>
              </a:rPr>
              <a:t>         Morris, Steven, 2023. “Gary Lineker Joins Michael Eavis to Celebrate Social Homes Built near Glastonbury Site.” </a:t>
            </a:r>
            <a:r>
              <a:rPr i="1" lang="en-GB" sz="1200">
                <a:solidFill>
                  <a:schemeClr val="dk1"/>
                </a:solidFill>
              </a:rPr>
              <a:t>The Guardian</a:t>
            </a:r>
            <a:r>
              <a:rPr lang="en-GB" sz="1200">
                <a:solidFill>
                  <a:schemeClr val="dk1"/>
                </a:solidFill>
              </a:rPr>
              <a:t>, 15 June 2023, www.theguardian.com/society/2023/jun/15/gary-lineker-michael-eavis-social-homes-near-glastonbury-site.</a:t>
            </a:r>
            <a:endParaRPr sz="1200">
              <a:solidFill>
                <a:schemeClr val="dk1"/>
              </a:solidFill>
            </a:endParaRPr>
          </a:p>
          <a:p>
            <a:pPr indent="-457200" lvl="0" marL="0" rtl="0" algn="l">
              <a:spcBef>
                <a:spcPts val="0"/>
              </a:spcBef>
              <a:spcAft>
                <a:spcPts val="0"/>
              </a:spcAft>
              <a:buClr>
                <a:schemeClr val="dk1"/>
              </a:buClr>
              <a:buSzPct val="100000"/>
              <a:buFont typeface="Arial"/>
              <a:buNone/>
            </a:pPr>
            <a:r>
              <a:rPr lang="en-GB" sz="1100">
                <a:solidFill>
                  <a:schemeClr val="dk1"/>
                </a:solidFill>
              </a:rPr>
              <a:t>          </a:t>
            </a:r>
            <a:r>
              <a:rPr i="1" lang="en-GB" sz="1100">
                <a:solidFill>
                  <a:schemeClr val="dk1"/>
                </a:solidFill>
              </a:rPr>
              <a:t>Sustainability Directory</a:t>
            </a:r>
            <a:r>
              <a:rPr lang="en-GB" sz="1100">
                <a:solidFill>
                  <a:schemeClr val="dk1"/>
                </a:solidFill>
              </a:rPr>
              <a:t>, 2025, “Economic Viability, Area, Sustainability.” </a:t>
            </a:r>
            <a:r>
              <a:rPr i="1" lang="en-GB" sz="1100">
                <a:solidFill>
                  <a:schemeClr val="dk1"/>
                </a:solidFill>
              </a:rPr>
              <a:t>ESG </a:t>
            </a:r>
            <a:r>
              <a:rPr lang="en-GB" sz="1100">
                <a:solidFill>
                  <a:schemeClr val="dk1"/>
                </a:solidFill>
              </a:rPr>
              <a:t>esg.sustainability-directory.com/area/economic-viability/. Accessed 4 Jan. 2026.</a:t>
            </a:r>
            <a:endParaRPr sz="1100">
              <a:solidFill>
                <a:schemeClr val="dk1"/>
              </a:solidFill>
            </a:endParaRPr>
          </a:p>
          <a:p>
            <a:pPr indent="-457200" lvl="0" marL="0" rtl="0" algn="l">
              <a:spcBef>
                <a:spcPts val="1000"/>
              </a:spcBef>
              <a:spcAft>
                <a:spcPts val="0"/>
              </a:spcAft>
              <a:buClr>
                <a:schemeClr val="dk1"/>
              </a:buClr>
              <a:buSzPct val="100000"/>
              <a:buFont typeface="Arial"/>
              <a:buNone/>
            </a:pPr>
            <a:r>
              <a:rPr lang="en-GB" sz="1100">
                <a:solidFill>
                  <a:schemeClr val="dk1"/>
                </a:solidFill>
              </a:rPr>
              <a:t>          Hainey, Fionnula, 2025 “Glastonbury 2025 Coach Ticket Prices and Rules for Buying Tickets.” </a:t>
            </a:r>
            <a:r>
              <a:rPr i="1" lang="en-GB" sz="1100">
                <a:solidFill>
                  <a:schemeClr val="dk1"/>
                </a:solidFill>
              </a:rPr>
              <a:t>Manchester Evening News</a:t>
            </a:r>
            <a:r>
              <a:rPr lang="en-GB" sz="1100">
                <a:solidFill>
                  <a:schemeClr val="dk1"/>
                </a:solidFill>
              </a:rPr>
              <a:t>, 14 Nov. 2024, www.manchestereveningnews.co.uk/whats-on/music-nightlife-news/glastonbury-2025-coach-ticket-prices-30371542. Accessed 5 Jan. 2026.</a:t>
            </a:r>
            <a:endParaRPr sz="1200">
              <a:solidFill>
                <a:schemeClr val="dk1"/>
              </a:solidFill>
            </a:endParaRPr>
          </a:p>
          <a:p>
            <a:pPr indent="-457200" lvl="0" marL="0" rtl="0" algn="l">
              <a:lnSpc>
                <a:spcPct val="200000"/>
              </a:lnSpc>
              <a:spcBef>
                <a:spcPts val="1000"/>
              </a:spcBef>
              <a:spcAft>
                <a:spcPts val="0"/>
              </a:spcAft>
              <a:buClr>
                <a:schemeClr val="dk1"/>
              </a:buClr>
              <a:buSzPct val="91666"/>
              <a:buFont typeface="Arial"/>
              <a:buNone/>
            </a:pPr>
            <a:r>
              <a:rPr lang="en-GB" sz="1200">
                <a:solidFill>
                  <a:schemeClr val="dk1"/>
                </a:solidFill>
              </a:rPr>
              <a:t>        Hanley, James, 2024. “Glastonbury Costs Revealed in New Economic Report | IQ Magazine.” </a:t>
            </a:r>
            <a:r>
              <a:rPr i="1" lang="en-GB" sz="1200">
                <a:solidFill>
                  <a:schemeClr val="dk1"/>
                </a:solidFill>
              </a:rPr>
              <a:t>IQ Magazine</a:t>
            </a:r>
            <a:r>
              <a:rPr lang="en-GB" sz="1200">
                <a:solidFill>
                  <a:schemeClr val="dk1"/>
                </a:solidFill>
              </a:rPr>
              <a:t>, 21 Mar. 2024, </a:t>
            </a:r>
            <a:r>
              <a:rPr lang="en-GB" sz="1200" u="sng">
                <a:solidFill>
                  <a:schemeClr val="accent5"/>
                </a:solidFill>
                <a:hlinkClick r:id="rId3">
                  <a:extLst>
                    <a:ext uri="{A12FA001-AC4F-418D-AE19-62706E023703}">
                      <ahyp:hlinkClr val="tx"/>
                    </a:ext>
                  </a:extLst>
                </a:hlinkClick>
              </a:rPr>
              <a:t>www.iqmagazine.com/2024/03/glastonburys-costs-revealed-in-economic-report/</a:t>
            </a:r>
            <a:endParaRPr sz="1200">
              <a:solidFill>
                <a:schemeClr val="dk1"/>
              </a:solidFill>
            </a:endParaRPr>
          </a:p>
          <a:p>
            <a:pPr indent="-457200" lvl="0" marL="0" rtl="0" algn="l">
              <a:lnSpc>
                <a:spcPct val="200000"/>
              </a:lnSpc>
              <a:spcBef>
                <a:spcPts val="0"/>
              </a:spcBef>
              <a:spcAft>
                <a:spcPts val="0"/>
              </a:spcAft>
              <a:buClr>
                <a:schemeClr val="dk1"/>
              </a:buClr>
              <a:buSzPct val="91666"/>
              <a:buFont typeface="Arial"/>
              <a:buNone/>
            </a:pPr>
            <a:r>
              <a:rPr lang="en-GB" sz="1200">
                <a:solidFill>
                  <a:schemeClr val="dk1"/>
                </a:solidFill>
              </a:rPr>
              <a:t>        Lance Show &amp; Publications Limited. “Report Finds That Glastonbury 2023 Generated £168m for UK Businesses - Lance Show &amp; Publications Limited.” </a:t>
            </a:r>
            <a:r>
              <a:rPr i="1" lang="en-GB" sz="1200">
                <a:solidFill>
                  <a:schemeClr val="dk1"/>
                </a:solidFill>
              </a:rPr>
              <a:t>Www.showmans-Directory.co.uk</a:t>
            </a:r>
            <a:r>
              <a:rPr lang="en-GB" sz="1200">
                <a:solidFill>
                  <a:schemeClr val="dk1"/>
                </a:solidFill>
              </a:rPr>
              <a:t>, 2026, </a:t>
            </a:r>
            <a:r>
              <a:rPr lang="en-GB" sz="1200" u="sng">
                <a:solidFill>
                  <a:schemeClr val="hlink"/>
                </a:solidFill>
                <a:hlinkClick r:id="rId4"/>
              </a:rPr>
              <a:t>www.showmans-directory.co.uk/report-finds-that-glastonbury-2023-generated-gbp168m-for-uk-businesses</a:t>
            </a:r>
            <a:r>
              <a:rPr lang="en-GB" sz="1200">
                <a:solidFill>
                  <a:schemeClr val="dk1"/>
                </a:solidFill>
              </a:rPr>
              <a:t>.</a:t>
            </a:r>
            <a:endParaRPr sz="1200">
              <a:solidFill>
                <a:schemeClr val="dk1"/>
              </a:solidFill>
            </a:endParaRPr>
          </a:p>
          <a:p>
            <a:pPr indent="-457200" lvl="0" marL="0" rtl="0" algn="l">
              <a:lnSpc>
                <a:spcPct val="200000"/>
              </a:lnSpc>
              <a:spcBef>
                <a:spcPts val="0"/>
              </a:spcBef>
              <a:spcAft>
                <a:spcPts val="0"/>
              </a:spcAft>
              <a:buClr>
                <a:schemeClr val="dk1"/>
              </a:buClr>
              <a:buSzPct val="91666"/>
              <a:buFont typeface="Arial"/>
              <a:buNone/>
            </a:pPr>
            <a:r>
              <a:rPr lang="en-GB" sz="1200">
                <a:solidFill>
                  <a:schemeClr val="dk1"/>
                </a:solidFill>
              </a:rPr>
              <a:t>TheSociologist, 2023. “Glastonbury Transforms Social Norms: A Weekend of Freedom and Music - the Sociologist.” </a:t>
            </a:r>
            <a:r>
              <a:rPr i="1" lang="en-GB" sz="1200">
                <a:solidFill>
                  <a:schemeClr val="dk1"/>
                </a:solidFill>
              </a:rPr>
              <a:t>The Sociologist</a:t>
            </a:r>
            <a:r>
              <a:rPr lang="en-GB" sz="1200">
                <a:solidFill>
                  <a:schemeClr val="dk1"/>
                </a:solidFill>
              </a:rPr>
              <a:t>, 28 June 2023, thesociologist.co.uk/glastonbury-transforms-social-norms/.</a:t>
            </a:r>
            <a:endParaRPr sz="1200">
              <a:solidFill>
                <a:schemeClr val="dk1"/>
              </a:solidFill>
            </a:endParaRPr>
          </a:p>
          <a:p>
            <a:pPr indent="-457200" lvl="0" marL="0" rtl="0" algn="l">
              <a:lnSpc>
                <a:spcPct val="200000"/>
              </a:lnSpc>
              <a:spcBef>
                <a:spcPts val="0"/>
              </a:spcBef>
              <a:spcAft>
                <a:spcPts val="0"/>
              </a:spcAft>
              <a:buNone/>
            </a:pPr>
            <a:r>
              <a:rPr lang="en-GB" sz="1200">
                <a:solidFill>
                  <a:schemeClr val="dk1"/>
                </a:solidFill>
              </a:rPr>
              <a:t>         Oxham, 2026. “Oxfamgb | Oxfam Festivals.” </a:t>
            </a:r>
            <a:r>
              <a:rPr i="1" lang="en-GB" sz="1200">
                <a:solidFill>
                  <a:schemeClr val="dk1"/>
                </a:solidFill>
              </a:rPr>
              <a:t>Oxfamgb</a:t>
            </a:r>
            <a:r>
              <a:rPr lang="en-GB" sz="1200">
                <a:solidFill>
                  <a:schemeClr val="dk1"/>
                </a:solidFill>
              </a:rPr>
              <a:t>, 2026, </a:t>
            </a:r>
            <a:r>
              <a:rPr lang="en-GB" sz="1200" u="sng">
                <a:solidFill>
                  <a:schemeClr val="accent5"/>
                </a:solidFill>
                <a:hlinkClick r:id="rId5">
                  <a:extLst>
                    <a:ext uri="{A12FA001-AC4F-418D-AE19-62706E023703}">
                      <ahyp:hlinkClr val="tx"/>
                    </a:ext>
                  </a:extLst>
                </a:hlinkClick>
              </a:rPr>
              <a:t>festivals.oxfam.org.uk/</a:t>
            </a:r>
            <a:r>
              <a:rPr lang="en-GB" sz="1200">
                <a:solidFill>
                  <a:schemeClr val="dk1"/>
                </a:solidFill>
              </a:rPr>
              <a:t>.</a:t>
            </a:r>
            <a:endParaRPr sz="1200">
              <a:solidFill>
                <a:schemeClr val="dk1"/>
              </a:solidFill>
            </a:endParaRPr>
          </a:p>
          <a:p>
            <a:pPr indent="-457200" lvl="0" marL="0" rtl="0" algn="l">
              <a:lnSpc>
                <a:spcPct val="200000"/>
              </a:lnSpc>
              <a:spcBef>
                <a:spcPts val="0"/>
              </a:spcBef>
              <a:spcAft>
                <a:spcPts val="0"/>
              </a:spcAft>
              <a:buNone/>
            </a:pPr>
            <a:r>
              <a:rPr lang="en-GB" sz="1200">
                <a:solidFill>
                  <a:schemeClr val="dk1"/>
                </a:solidFill>
              </a:rPr>
              <a:t>     Protecting our parks, 2026. “Policy on Building Uses.” </a:t>
            </a:r>
            <a:r>
              <a:rPr i="1" lang="en-GB" sz="1200">
                <a:solidFill>
                  <a:schemeClr val="dk1"/>
                </a:solidFill>
              </a:rPr>
              <a:t>Fields in Trust</a:t>
            </a:r>
            <a:r>
              <a:rPr lang="en-GB" sz="1200">
                <a:solidFill>
                  <a:schemeClr val="dk1"/>
                </a:solidFill>
              </a:rPr>
              <a:t>, 2023, fieldsintrust.org/landowners/making-changes-to-protected-parks/policy-on-building-uses. Accessed 8 Jan. 2026.</a:t>
            </a:r>
            <a:endParaRPr sz="1200">
              <a:solidFill>
                <a:schemeClr val="dk1"/>
              </a:solidFill>
            </a:endParaRPr>
          </a:p>
          <a:p>
            <a:pPr indent="-457200" lvl="0" marL="0" rtl="0" algn="l">
              <a:lnSpc>
                <a:spcPct val="200000"/>
              </a:lnSpc>
              <a:spcBef>
                <a:spcPts val="0"/>
              </a:spcBef>
              <a:spcAft>
                <a:spcPts val="0"/>
              </a:spcAft>
              <a:buNone/>
            </a:pPr>
            <a:r>
              <a:rPr lang="en-GB" sz="1200">
                <a:solidFill>
                  <a:schemeClr val="dk1"/>
                </a:solidFill>
              </a:rPr>
              <a:t>          Reading, 2025. “Reading Festival | Staying Green.” </a:t>
            </a:r>
            <a:r>
              <a:rPr i="1" lang="en-GB" sz="1200">
                <a:solidFill>
                  <a:schemeClr val="dk1"/>
                </a:solidFill>
              </a:rPr>
              <a:t>Readingfestival.com</a:t>
            </a:r>
            <a:r>
              <a:rPr lang="en-GB" sz="1200">
                <a:solidFill>
                  <a:schemeClr val="dk1"/>
                </a:solidFill>
              </a:rPr>
              <a:t>, 2025, www.readingfestival.com/info-category/staying-green.</a:t>
            </a:r>
            <a:endParaRPr sz="1200">
              <a:solidFill>
                <a:schemeClr val="dk1"/>
              </a:solidFill>
            </a:endParaRPr>
          </a:p>
          <a:p>
            <a:pPr indent="-457200" lvl="0" marL="0" rtl="0" algn="l">
              <a:lnSpc>
                <a:spcPct val="200000"/>
              </a:lnSpc>
              <a:spcBef>
                <a:spcPts val="0"/>
              </a:spcBef>
              <a:spcAft>
                <a:spcPts val="0"/>
              </a:spcAft>
              <a:buClr>
                <a:schemeClr val="dk1"/>
              </a:buClr>
              <a:buSzPct val="91666"/>
              <a:buFont typeface="Arial"/>
              <a:buNone/>
            </a:pPr>
            <a:r>
              <a:rPr lang="en-GB" sz="1200">
                <a:solidFill>
                  <a:schemeClr val="dk1"/>
                </a:solidFill>
              </a:rPr>
              <a:t>        Show, Lance, 2023. “Report Finds That Glastonbury 2023 Generated £168m for UK Businesses - Lance Show &amp; Publications Limited.” </a:t>
            </a:r>
            <a:r>
              <a:rPr i="1" lang="en-GB" sz="1200">
                <a:solidFill>
                  <a:schemeClr val="dk1"/>
                </a:solidFill>
              </a:rPr>
              <a:t>Www.showmans-Directory.co.uk</a:t>
            </a:r>
            <a:r>
              <a:rPr lang="en-GB" sz="1200">
                <a:solidFill>
                  <a:schemeClr val="dk1"/>
                </a:solidFill>
              </a:rPr>
              <a:t>, 2026, </a:t>
            </a:r>
            <a:endParaRPr sz="1200">
              <a:solidFill>
                <a:schemeClr val="dk1"/>
              </a:solidFill>
            </a:endParaRPr>
          </a:p>
          <a:p>
            <a:pPr indent="-457200" lvl="0" marL="0" rtl="0" algn="l">
              <a:lnSpc>
                <a:spcPct val="200000"/>
              </a:lnSpc>
              <a:spcBef>
                <a:spcPts val="0"/>
              </a:spcBef>
              <a:spcAft>
                <a:spcPts val="0"/>
              </a:spcAft>
              <a:buClr>
                <a:schemeClr val="dk1"/>
              </a:buClr>
              <a:buSzPct val="91666"/>
              <a:buFont typeface="Arial"/>
              <a:buNone/>
            </a:pPr>
            <a:r>
              <a:rPr lang="en-GB" sz="1200">
                <a:solidFill>
                  <a:schemeClr val="dk1"/>
                </a:solidFill>
              </a:rPr>
              <a:t>            Walker, Bria, 2020.. “The History of Glastonbury Festival  · V&amp;A.” </a:t>
            </a:r>
            <a:r>
              <a:rPr i="1" lang="en-GB" sz="1200">
                <a:solidFill>
                  <a:schemeClr val="dk1"/>
                </a:solidFill>
              </a:rPr>
              <a:t>Victoria and Albert Museum</a:t>
            </a:r>
            <a:r>
              <a:rPr lang="en-GB" sz="1200">
                <a:solidFill>
                  <a:schemeClr val="dk1"/>
                </a:solidFill>
              </a:rPr>
              <a:t>, V&amp;A, 2020, </a:t>
            </a:r>
            <a:endParaRPr sz="1200">
              <a:solidFill>
                <a:schemeClr val="dk1"/>
              </a:solidFill>
            </a:endParaRPr>
          </a:p>
          <a:p>
            <a:pPr indent="-457200" lvl="0" marL="0" rtl="0" algn="l">
              <a:lnSpc>
                <a:spcPct val="200000"/>
              </a:lnSpc>
              <a:spcBef>
                <a:spcPts val="0"/>
              </a:spcBef>
              <a:spcAft>
                <a:spcPts val="0"/>
              </a:spcAft>
              <a:buClr>
                <a:schemeClr val="dk1"/>
              </a:buClr>
              <a:buSzPct val="91666"/>
              <a:buFont typeface="Arial"/>
              <a:buNone/>
            </a:pPr>
            <a:r>
              <a:rPr lang="en-GB" sz="1200">
                <a:solidFill>
                  <a:schemeClr val="dk1"/>
                </a:solidFill>
              </a:rPr>
              <a:t>Victoria and Albert museum, 2020. “The History of Glastonbury Festival  · V&amp;A.” </a:t>
            </a:r>
            <a:r>
              <a:rPr i="1" lang="en-GB" sz="1200">
                <a:solidFill>
                  <a:schemeClr val="dk1"/>
                </a:solidFill>
              </a:rPr>
              <a:t>Victoria and Albert Museum</a:t>
            </a:r>
            <a:r>
              <a:rPr lang="en-GB" sz="1200">
                <a:solidFill>
                  <a:schemeClr val="dk1"/>
                </a:solidFill>
              </a:rPr>
              <a:t>, V&amp;A, 2020, www.vam.ac.uk/articles/the-history-of-glastonbury-festival?srsltid=AfmBOorJzQDbDnRkUIGTccg9R1tmd9tdg6mq3nxVEbRkvEES_WphSf5W. Accessed 8 Jan. 2026.</a:t>
            </a:r>
            <a:endParaRPr sz="1200">
              <a:solidFill>
                <a:schemeClr val="dk1"/>
              </a:solidFill>
            </a:endParaRPr>
          </a:p>
          <a:p>
            <a:pPr indent="-457200" lvl="0" marL="0" rtl="0" algn="l">
              <a:lnSpc>
                <a:spcPct val="200000"/>
              </a:lnSpc>
              <a:spcBef>
                <a:spcPts val="0"/>
              </a:spcBef>
              <a:spcAft>
                <a:spcPts val="0"/>
              </a:spcAft>
              <a:buClr>
                <a:schemeClr val="dk1"/>
              </a:buClr>
              <a:buSzPct val="91666"/>
              <a:buFont typeface="Arial"/>
              <a:buNone/>
            </a:pPr>
            <a:r>
              <a:rPr lang="en-GB" sz="1200">
                <a:solidFill>
                  <a:schemeClr val="dk1"/>
                </a:solidFill>
              </a:rPr>
              <a:t>www.vam.ac.uk/articles/the-history-of-glastonbury-festival?srsltid=AfmBOooiL8SiwmxOFpkQepAJ8eu5CZJn04blrC_LiKkpr0-yxOoE_buS. Accessed 7 Jan. 2026.</a:t>
            </a:r>
            <a:endParaRPr sz="1200">
              <a:solidFill>
                <a:schemeClr val="dk1"/>
              </a:solidFill>
            </a:endParaRPr>
          </a:p>
          <a:p>
            <a:pPr indent="-457200" lvl="0" marL="0" rtl="0" algn="l">
              <a:lnSpc>
                <a:spcPct val="200000"/>
              </a:lnSpc>
              <a:spcBef>
                <a:spcPts val="0"/>
              </a:spcBef>
              <a:spcAft>
                <a:spcPts val="0"/>
              </a:spcAft>
              <a:buClr>
                <a:schemeClr val="dk1"/>
              </a:buClr>
              <a:buSzPct val="91666"/>
              <a:buFont typeface="Arial"/>
              <a:buNone/>
            </a:pPr>
            <a:r>
              <a:rPr lang="en-GB" sz="1200">
                <a:solidFill>
                  <a:schemeClr val="dk1"/>
                </a:solidFill>
              </a:rPr>
              <a:t>       Whaley, A. L. (2008) ‘Cultural sensitivity and cultural competence: toward clarity of definitions in cross-cultural counselling and psychotherapy’, </a:t>
            </a:r>
            <a:r>
              <a:rPr i="1" lang="en-GB" sz="1200">
                <a:solidFill>
                  <a:schemeClr val="dk1"/>
                </a:solidFill>
              </a:rPr>
              <a:t>Counselling Psychology Quarterly</a:t>
            </a:r>
            <a:r>
              <a:rPr lang="en-GB" sz="1200">
                <a:solidFill>
                  <a:schemeClr val="dk1"/>
                </a:solidFill>
              </a:rPr>
              <a:t>, 21(3), pp. 215–222. doi: 10.1080/09515070802334781.</a:t>
            </a:r>
            <a:endParaRPr sz="1200">
              <a:solidFill>
                <a:schemeClr val="dk1"/>
              </a:solidFill>
            </a:endParaRPr>
          </a:p>
          <a:p>
            <a:pPr indent="-457200" lvl="0" marL="0" rtl="0" algn="l">
              <a:lnSpc>
                <a:spcPct val="200000"/>
              </a:lnSpc>
              <a:spcBef>
                <a:spcPts val="0"/>
              </a:spcBef>
              <a:spcAft>
                <a:spcPts val="0"/>
              </a:spcAft>
              <a:buClr>
                <a:schemeClr val="dk1"/>
              </a:buClr>
              <a:buSzPct val="91666"/>
              <a:buFont typeface="Arial"/>
              <a:buNone/>
            </a:pPr>
            <a:r>
              <a:rPr lang="en-GB" sz="1200">
                <a:solidFill>
                  <a:schemeClr val="dk1"/>
                </a:solidFill>
              </a:rPr>
              <a:t>            www.showmans-directory.co.uk/report-finds-that-glastonbury-2023-generated-gbp168m-for-uk-businesses.</a:t>
            </a:r>
            <a:endParaRPr sz="1200">
              <a:solidFill>
                <a:schemeClr val="dk1"/>
              </a:solidFill>
            </a:endParaRPr>
          </a:p>
          <a:p>
            <a:pPr indent="-457200" lvl="0" marL="0" rtl="0" algn="l">
              <a:lnSpc>
                <a:spcPct val="200000"/>
              </a:lnSpc>
              <a:spcBef>
                <a:spcPts val="0"/>
              </a:spcBef>
              <a:spcAft>
                <a:spcPts val="0"/>
              </a:spcAft>
              <a:buClr>
                <a:schemeClr val="dk1"/>
              </a:buClr>
              <a:buSzPct val="91666"/>
              <a:buFont typeface="Arial"/>
              <a:buNone/>
            </a:pPr>
            <a:r>
              <a:rPr lang="en-GB" sz="1200">
                <a:solidFill>
                  <a:schemeClr val="dk1"/>
                </a:solidFill>
              </a:rPr>
              <a:t>          WaterAid,2026. “Volunteer at Glastonbury Festival 2024 | WaterAid UK.” </a:t>
            </a:r>
            <a:r>
              <a:rPr i="1" lang="en-GB" sz="1200">
                <a:solidFill>
                  <a:schemeClr val="dk1"/>
                </a:solidFill>
              </a:rPr>
              <a:t>Www.wateraid.org</a:t>
            </a:r>
            <a:r>
              <a:rPr lang="en-GB" sz="1200">
                <a:solidFill>
                  <a:schemeClr val="dk1"/>
                </a:solidFill>
              </a:rPr>
              <a:t>, 2026, www.wateraid.org/uk/get-involved/volunteering/festival-volunteering/glastonbury.</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D2E9"/>
        </a:solidFill>
      </p:bgPr>
    </p:bg>
    <p:spTree>
      <p:nvGrpSpPr>
        <p:cNvPr id="315" name="Shape 315"/>
        <p:cNvGrpSpPr/>
        <p:nvPr/>
      </p:nvGrpSpPr>
      <p:grpSpPr>
        <a:xfrm>
          <a:off x="0" y="0"/>
          <a:ext cx="0" cy="0"/>
          <a:chOff x="0" y="0"/>
          <a:chExt cx="0" cy="0"/>
        </a:xfrm>
      </p:grpSpPr>
      <p:sp>
        <p:nvSpPr>
          <p:cNvPr id="316" name="Google Shape;316;p40"/>
          <p:cNvSpPr txBox="1"/>
          <p:nvPr>
            <p:ph type="title"/>
          </p:nvPr>
        </p:nvSpPr>
        <p:spPr>
          <a:xfrm>
            <a:off x="0" y="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References - Eva</a:t>
            </a:r>
            <a:endParaRPr/>
          </a:p>
        </p:txBody>
      </p:sp>
      <p:sp>
        <p:nvSpPr>
          <p:cNvPr id="317" name="Google Shape;317;p40"/>
          <p:cNvSpPr txBox="1"/>
          <p:nvPr>
            <p:ph idx="1" type="body"/>
          </p:nvPr>
        </p:nvSpPr>
        <p:spPr>
          <a:xfrm>
            <a:off x="311700" y="572700"/>
            <a:ext cx="8520600" cy="4423500"/>
          </a:xfrm>
          <a:prstGeom prst="rect">
            <a:avLst/>
          </a:prstGeom>
        </p:spPr>
        <p:txBody>
          <a:bodyPr anchorCtr="0" anchor="t" bIns="91425" lIns="91425" spcFirstLastPara="1" rIns="91425" wrap="square" tIns="91425">
            <a:normAutofit fontScale="40000"/>
          </a:bodyPr>
          <a:lstStyle/>
          <a:p>
            <a:pPr indent="0" lvl="0" marL="0" rtl="0" algn="l">
              <a:lnSpc>
                <a:spcPct val="150000"/>
              </a:lnSpc>
              <a:spcBef>
                <a:spcPts val="0"/>
              </a:spcBef>
              <a:spcAft>
                <a:spcPts val="0"/>
              </a:spcAft>
              <a:buClr>
                <a:schemeClr val="dk1"/>
              </a:buClr>
              <a:buSzPct val="66243"/>
              <a:buFont typeface="Arial"/>
              <a:buNone/>
            </a:pPr>
            <a:r>
              <a:rPr lang="en-GB" sz="1660">
                <a:solidFill>
                  <a:schemeClr val="dk1"/>
                </a:solidFill>
              </a:rPr>
              <a:t>Binit Group Ltd (2024). </a:t>
            </a:r>
            <a:r>
              <a:rPr i="1" lang="en-GB" sz="1660">
                <a:solidFill>
                  <a:schemeClr val="dk1"/>
                </a:solidFill>
              </a:rPr>
              <a:t>how glastonbury festival mastered sustainable waste management - Binit</a:t>
            </a:r>
            <a:r>
              <a:rPr lang="en-GB" sz="1660">
                <a:solidFill>
                  <a:schemeClr val="dk1"/>
                </a:solidFill>
              </a:rPr>
              <a:t>. [online] Binit. Available at: https://www.binituk.com/glastonbury-festival-waste-reduction-sustainability/.</a:t>
            </a:r>
            <a:endParaRPr sz="1660">
              <a:solidFill>
                <a:schemeClr val="dk1"/>
              </a:solidFill>
            </a:endParaRPr>
          </a:p>
          <a:p>
            <a:pPr indent="0" lvl="0" marL="0" rtl="0" algn="l">
              <a:lnSpc>
                <a:spcPct val="150000"/>
              </a:lnSpc>
              <a:spcBef>
                <a:spcPts val="1200"/>
              </a:spcBef>
              <a:spcAft>
                <a:spcPts val="0"/>
              </a:spcAft>
              <a:buClr>
                <a:schemeClr val="dk1"/>
              </a:buClr>
              <a:buSzPct val="66243"/>
              <a:buFont typeface="Arial"/>
              <a:buNone/>
            </a:pPr>
            <a:r>
              <a:rPr lang="en-GB" sz="1660">
                <a:solidFill>
                  <a:schemeClr val="dk1"/>
                </a:solidFill>
              </a:rPr>
              <a:t>Darley, J. (2025). </a:t>
            </a:r>
            <a:r>
              <a:rPr i="1" lang="en-GB" sz="1660">
                <a:solidFill>
                  <a:schemeClr val="dk1"/>
                </a:solidFill>
              </a:rPr>
              <a:t>How the Trainline is Making Glastonbury Greener Than Ever</a:t>
            </a:r>
            <a:r>
              <a:rPr lang="en-GB" sz="1660">
                <a:solidFill>
                  <a:schemeClr val="dk1"/>
                </a:solidFill>
              </a:rPr>
              <a:t>. [online] Sustainabilitymag.com. Available at: https://sustainabilitymag.com/articles/how-the-trainline-is-boosting-glastonburys-sustainability.</a:t>
            </a:r>
            <a:endParaRPr sz="1660">
              <a:solidFill>
                <a:schemeClr val="dk1"/>
              </a:solidFill>
            </a:endParaRPr>
          </a:p>
          <a:p>
            <a:pPr indent="0" lvl="0" marL="0" rtl="0" algn="l">
              <a:lnSpc>
                <a:spcPct val="150000"/>
              </a:lnSpc>
              <a:spcBef>
                <a:spcPts val="1200"/>
              </a:spcBef>
              <a:spcAft>
                <a:spcPts val="0"/>
              </a:spcAft>
              <a:buClr>
                <a:schemeClr val="dk1"/>
              </a:buClr>
              <a:buSzPct val="66243"/>
              <a:buFont typeface="Arial"/>
              <a:buNone/>
            </a:pPr>
            <a:r>
              <a:rPr lang="en-GB" sz="1660">
                <a:solidFill>
                  <a:schemeClr val="dk1"/>
                </a:solidFill>
              </a:rPr>
              <a:t>Derrick, M. (2024a). </a:t>
            </a:r>
            <a:r>
              <a:rPr i="1" lang="en-GB" sz="1660">
                <a:solidFill>
                  <a:schemeClr val="dk1"/>
                </a:solidFill>
              </a:rPr>
              <a:t>Glastonbury: Inside the Festival’s Eco Energy Revolution</a:t>
            </a:r>
            <a:r>
              <a:rPr lang="en-GB" sz="1660">
                <a:solidFill>
                  <a:schemeClr val="dk1"/>
                </a:solidFill>
              </a:rPr>
              <a:t>. [online] Energy Digital. Available at: https://energydigital.com/articles/glastonbury-inside-the-festivals-eco-energy-revolution.</a:t>
            </a:r>
            <a:endParaRPr sz="1660">
              <a:solidFill>
                <a:schemeClr val="dk1"/>
              </a:solidFill>
            </a:endParaRPr>
          </a:p>
          <a:p>
            <a:pPr indent="0" lvl="0" marL="0" rtl="0" algn="l">
              <a:lnSpc>
                <a:spcPct val="150000"/>
              </a:lnSpc>
              <a:spcBef>
                <a:spcPts val="1200"/>
              </a:spcBef>
              <a:spcAft>
                <a:spcPts val="0"/>
              </a:spcAft>
              <a:buClr>
                <a:schemeClr val="dk1"/>
              </a:buClr>
              <a:buSzPct val="66243"/>
              <a:buFont typeface="Arial"/>
              <a:buNone/>
            </a:pPr>
            <a:r>
              <a:rPr lang="en-GB" sz="1660">
                <a:solidFill>
                  <a:schemeClr val="dk1"/>
                </a:solidFill>
              </a:rPr>
              <a:t>Derrick, M. (2024b). </a:t>
            </a:r>
            <a:r>
              <a:rPr i="1" lang="en-GB" sz="1660">
                <a:solidFill>
                  <a:schemeClr val="dk1"/>
                </a:solidFill>
              </a:rPr>
              <a:t>Is Glastonbury One of the World’s Greenest Festivals?</a:t>
            </a:r>
            <a:r>
              <a:rPr lang="en-GB" sz="1660">
                <a:solidFill>
                  <a:schemeClr val="dk1"/>
                </a:solidFill>
              </a:rPr>
              <a:t> [online] Sustainabilitymag.com. Available at: https://sustainabilitymag.com/articles/glastonbury-one-of-the-worlds-greenest-festivals.</a:t>
            </a:r>
            <a:endParaRPr sz="1660">
              <a:solidFill>
                <a:schemeClr val="dk1"/>
              </a:solidFill>
            </a:endParaRPr>
          </a:p>
          <a:p>
            <a:pPr indent="0" lvl="0" marL="0" rtl="0" algn="l">
              <a:lnSpc>
                <a:spcPct val="150000"/>
              </a:lnSpc>
              <a:spcBef>
                <a:spcPts val="1200"/>
              </a:spcBef>
              <a:spcAft>
                <a:spcPts val="0"/>
              </a:spcAft>
              <a:buClr>
                <a:schemeClr val="dk1"/>
              </a:buClr>
              <a:buSzPct val="66243"/>
              <a:buFont typeface="Arial"/>
              <a:buNone/>
            </a:pPr>
            <a:r>
              <a:rPr lang="en-GB" sz="1660">
                <a:solidFill>
                  <a:schemeClr val="dk1"/>
                </a:solidFill>
              </a:rPr>
              <a:t>Gaye (2023). </a:t>
            </a:r>
            <a:r>
              <a:rPr i="1" lang="en-GB" sz="1660">
                <a:solidFill>
                  <a:schemeClr val="dk1"/>
                </a:solidFill>
              </a:rPr>
              <a:t>The importance of sustainability at events</a:t>
            </a:r>
            <a:r>
              <a:rPr lang="en-GB" sz="1660">
                <a:solidFill>
                  <a:schemeClr val="dk1"/>
                </a:solidFill>
              </a:rPr>
              <a:t>. [online] Exhibit Interactive. Available at: https://www.exhibitinteractive.co.uk/the-importance-of-sustainability-at-events/.</a:t>
            </a:r>
            <a:endParaRPr sz="1660">
              <a:solidFill>
                <a:schemeClr val="dk1"/>
              </a:solidFill>
            </a:endParaRPr>
          </a:p>
          <a:p>
            <a:pPr indent="0" lvl="0" marL="0" rtl="0" algn="l">
              <a:lnSpc>
                <a:spcPct val="150000"/>
              </a:lnSpc>
              <a:spcBef>
                <a:spcPts val="1200"/>
              </a:spcBef>
              <a:spcAft>
                <a:spcPts val="0"/>
              </a:spcAft>
              <a:buClr>
                <a:schemeClr val="dk1"/>
              </a:buClr>
              <a:buSzPct val="66243"/>
              <a:buFont typeface="Arial"/>
              <a:buNone/>
            </a:pPr>
            <a:r>
              <a:rPr lang="en-GB" sz="1660">
                <a:solidFill>
                  <a:schemeClr val="dk1"/>
                </a:solidFill>
              </a:rPr>
              <a:t>Glasto Fest Feed (2024). </a:t>
            </a:r>
            <a:r>
              <a:rPr i="1" lang="en-GB" sz="1660">
                <a:solidFill>
                  <a:schemeClr val="dk1"/>
                </a:solidFill>
              </a:rPr>
              <a:t>Glasto Fest Feed</a:t>
            </a:r>
            <a:r>
              <a:rPr lang="en-GB" sz="1660">
                <a:solidFill>
                  <a:schemeClr val="dk1"/>
                </a:solidFill>
              </a:rPr>
              <a:t>. [online] Glasto Fest Feed. Available at: https://www.glastofestfeed.com/glastonbury-festival/causes-services/critical-waste-recycling-crew/?utm_source=copilot.com [Accessed 13 Jan. 2026].</a:t>
            </a:r>
            <a:endParaRPr sz="1660">
              <a:solidFill>
                <a:schemeClr val="dk1"/>
              </a:solidFill>
            </a:endParaRPr>
          </a:p>
          <a:p>
            <a:pPr indent="0" lvl="0" marL="0" rtl="0" algn="l">
              <a:lnSpc>
                <a:spcPct val="150000"/>
              </a:lnSpc>
              <a:spcBef>
                <a:spcPts val="1200"/>
              </a:spcBef>
              <a:spcAft>
                <a:spcPts val="0"/>
              </a:spcAft>
              <a:buClr>
                <a:schemeClr val="dk1"/>
              </a:buClr>
              <a:buSzPct val="66243"/>
              <a:buFont typeface="Arial"/>
              <a:buNone/>
            </a:pPr>
            <a:r>
              <a:rPr lang="en-GB" sz="1660">
                <a:solidFill>
                  <a:schemeClr val="dk1"/>
                </a:solidFill>
              </a:rPr>
              <a:t>Glastonbury Festivals (2019). </a:t>
            </a:r>
            <a:r>
              <a:rPr i="1" lang="en-GB" sz="1660">
                <a:solidFill>
                  <a:schemeClr val="dk1"/>
                </a:solidFill>
              </a:rPr>
              <a:t>Glastonbury Festival - Green Glastonbury: Recycling at Glastonbury Festival</a:t>
            </a:r>
            <a:r>
              <a:rPr lang="en-GB" sz="1660">
                <a:solidFill>
                  <a:schemeClr val="dk1"/>
                </a:solidFill>
              </a:rPr>
              <a:t>. [online] Glastonburyfestivals.co.uk. Available at: https://www.glastonburyfestivals.co.uk/news/green-glastonbury-recycling-at-glastonbury-festival/.</a:t>
            </a:r>
            <a:endParaRPr sz="1660">
              <a:solidFill>
                <a:schemeClr val="dk1"/>
              </a:solidFill>
            </a:endParaRPr>
          </a:p>
          <a:p>
            <a:pPr indent="0" lvl="0" marL="0" rtl="0" algn="l">
              <a:lnSpc>
                <a:spcPct val="150000"/>
              </a:lnSpc>
              <a:spcBef>
                <a:spcPts val="1200"/>
              </a:spcBef>
              <a:spcAft>
                <a:spcPts val="0"/>
              </a:spcAft>
              <a:buClr>
                <a:schemeClr val="dk1"/>
              </a:buClr>
              <a:buSzPct val="66243"/>
              <a:buFont typeface="Arial"/>
              <a:buNone/>
            </a:pPr>
            <a:r>
              <a:rPr lang="en-GB" sz="1660">
                <a:solidFill>
                  <a:schemeClr val="dk1"/>
                </a:solidFill>
              </a:rPr>
              <a:t>IT Admin (2025). </a:t>
            </a:r>
            <a:r>
              <a:rPr i="1" lang="en-GB" sz="1660">
                <a:solidFill>
                  <a:schemeClr val="dk1"/>
                </a:solidFill>
              </a:rPr>
              <a:t>Bristol Water’s Water Bar provided 6,000 litres at Glastonbury to tackle single-use plastics</a:t>
            </a:r>
            <a:r>
              <a:rPr lang="en-GB" sz="1660">
                <a:solidFill>
                  <a:schemeClr val="dk1"/>
                </a:solidFill>
              </a:rPr>
              <a:t>. [online] Bristolwater.co.uk. Available at: https://www.bristolwater.co.uk/news/water-bar-provided-6000-litres-at-glastonbury.</a:t>
            </a:r>
            <a:endParaRPr sz="1660">
              <a:solidFill>
                <a:schemeClr val="dk1"/>
              </a:solidFill>
            </a:endParaRPr>
          </a:p>
          <a:p>
            <a:pPr indent="0" lvl="0" marL="0" rtl="0" algn="l">
              <a:lnSpc>
                <a:spcPct val="150000"/>
              </a:lnSpc>
              <a:spcBef>
                <a:spcPts val="1200"/>
              </a:spcBef>
              <a:spcAft>
                <a:spcPts val="0"/>
              </a:spcAft>
              <a:buClr>
                <a:schemeClr val="dk1"/>
              </a:buClr>
              <a:buSzPct val="66243"/>
              <a:buFont typeface="Arial"/>
              <a:buNone/>
            </a:pPr>
            <a:r>
              <a:rPr lang="en-GB" sz="1660">
                <a:solidFill>
                  <a:schemeClr val="dk1"/>
                </a:solidFill>
              </a:rPr>
              <a:t>Robinson, J. (2025). </a:t>
            </a:r>
            <a:r>
              <a:rPr i="1" lang="en-GB" sz="1660">
                <a:solidFill>
                  <a:schemeClr val="dk1"/>
                </a:solidFill>
              </a:rPr>
              <a:t>Glastonbury Festival 2025: Essential Transport Guide for Cars, Coaches, and Public Transit</a:t>
            </a:r>
            <a:r>
              <a:rPr lang="en-GB" sz="1660">
                <a:solidFill>
                  <a:schemeClr val="dk1"/>
                </a:solidFill>
              </a:rPr>
              <a:t>. [online] Somersetdaily.co.uk. Available at: https://somersetdaily.co.uk/glastonbury-festival-2025-essential-transport-guide-for-cars-coaches-and-public-transit/ [Accessed 13 Jan. 2026].</a:t>
            </a:r>
            <a:endParaRPr sz="1660">
              <a:solidFill>
                <a:schemeClr val="dk1"/>
              </a:solidFill>
            </a:endParaRPr>
          </a:p>
          <a:p>
            <a:pPr indent="0" lvl="0" marL="0" rtl="0" algn="l">
              <a:lnSpc>
                <a:spcPct val="150000"/>
              </a:lnSpc>
              <a:spcBef>
                <a:spcPts val="1200"/>
              </a:spcBef>
              <a:spcAft>
                <a:spcPts val="0"/>
              </a:spcAft>
              <a:buClr>
                <a:schemeClr val="dk1"/>
              </a:buClr>
              <a:buSzPct val="66243"/>
              <a:buFont typeface="Arial"/>
              <a:buNone/>
            </a:pPr>
            <a:r>
              <a:rPr lang="en-GB" sz="1660">
                <a:solidFill>
                  <a:schemeClr val="dk1"/>
                </a:solidFill>
              </a:rPr>
              <a:t>Scientia Educare (2025). </a:t>
            </a:r>
            <a:r>
              <a:rPr i="1" lang="en-GB" sz="1660">
                <a:solidFill>
                  <a:schemeClr val="dk1"/>
                </a:solidFill>
              </a:rPr>
              <a:t>The Significance of Festivals in Promoting Cultural Identity</a:t>
            </a:r>
            <a:r>
              <a:rPr lang="en-GB" sz="1660">
                <a:solidFill>
                  <a:schemeClr val="dk1"/>
                </a:solidFill>
              </a:rPr>
              <a:t>. [online] Knowledge and Educational Portal. Available at: https://scientiaeducare.com/the-significance-of-festivals-in-promoting-cultural-identity-celebrating-traditions-and-unity/.</a:t>
            </a:r>
            <a:endParaRPr sz="1660">
              <a:solidFill>
                <a:schemeClr val="dk1"/>
              </a:solidFill>
            </a:endParaRPr>
          </a:p>
          <a:p>
            <a:pPr indent="0" lvl="0" marL="0" rtl="0" algn="l">
              <a:lnSpc>
                <a:spcPct val="150000"/>
              </a:lnSpc>
              <a:spcBef>
                <a:spcPts val="1200"/>
              </a:spcBef>
              <a:spcAft>
                <a:spcPts val="0"/>
              </a:spcAft>
              <a:buClr>
                <a:schemeClr val="dk1"/>
              </a:buClr>
              <a:buSzPct val="66243"/>
              <a:buFont typeface="Arial"/>
              <a:buNone/>
            </a:pPr>
            <a:r>
              <a:rPr lang="en-GB" sz="1660">
                <a:solidFill>
                  <a:schemeClr val="dk1"/>
                </a:solidFill>
              </a:rPr>
              <a:t>United Nations (2025). </a:t>
            </a:r>
            <a:r>
              <a:rPr i="1" lang="en-GB" sz="1660">
                <a:solidFill>
                  <a:schemeClr val="dk1"/>
                </a:solidFill>
              </a:rPr>
              <a:t>Goal 6: Ensure Access to Water and Sanitation for All</a:t>
            </a:r>
            <a:r>
              <a:rPr lang="en-GB" sz="1660">
                <a:solidFill>
                  <a:schemeClr val="dk1"/>
                </a:solidFill>
              </a:rPr>
              <a:t>. [online] United Nations Sustainable Development. Available at: https://www.un.org/sustainabledevelopment/water-and-sanitation/.</a:t>
            </a:r>
            <a:endParaRPr sz="1660">
              <a:solidFill>
                <a:schemeClr val="dk1"/>
              </a:solidFill>
            </a:endParaRPr>
          </a:p>
          <a:p>
            <a:pPr indent="0" lvl="0" marL="0" rtl="0" algn="l">
              <a:spcBef>
                <a:spcPts val="1200"/>
              </a:spcBef>
              <a:spcAft>
                <a:spcPts val="1200"/>
              </a:spcAft>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D2E9"/>
        </a:solidFill>
      </p:bgPr>
    </p:bg>
    <p:spTree>
      <p:nvGrpSpPr>
        <p:cNvPr id="321" name="Shape 321"/>
        <p:cNvGrpSpPr/>
        <p:nvPr/>
      </p:nvGrpSpPr>
      <p:grpSpPr>
        <a:xfrm>
          <a:off x="0" y="0"/>
          <a:ext cx="0" cy="0"/>
          <a:chOff x="0" y="0"/>
          <a:chExt cx="0" cy="0"/>
        </a:xfrm>
      </p:grpSpPr>
      <p:sp>
        <p:nvSpPr>
          <p:cNvPr id="322" name="Google Shape;322;p41"/>
          <p:cNvSpPr txBox="1"/>
          <p:nvPr>
            <p:ph type="title"/>
          </p:nvPr>
        </p:nvSpPr>
        <p:spPr>
          <a:xfrm>
            <a:off x="207800" y="1073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References - Eva</a:t>
            </a:r>
            <a:endParaRPr/>
          </a:p>
        </p:txBody>
      </p:sp>
      <p:sp>
        <p:nvSpPr>
          <p:cNvPr id="323" name="Google Shape;323;p41"/>
          <p:cNvSpPr txBox="1"/>
          <p:nvPr>
            <p:ph idx="1" type="body"/>
          </p:nvPr>
        </p:nvSpPr>
        <p:spPr>
          <a:xfrm>
            <a:off x="311700" y="680025"/>
            <a:ext cx="8520600" cy="4381200"/>
          </a:xfrm>
          <a:prstGeom prst="rect">
            <a:avLst/>
          </a:prstGeom>
        </p:spPr>
        <p:txBody>
          <a:bodyPr anchorCtr="0" anchor="t" bIns="91425" lIns="91425" spcFirstLastPara="1" rIns="91425" wrap="square" tIns="91425">
            <a:normAutofit fontScale="55000" lnSpcReduction="10000"/>
          </a:bodyPr>
          <a:lstStyle/>
          <a:p>
            <a:pPr indent="0" lvl="0" marL="0" rtl="0" algn="l">
              <a:lnSpc>
                <a:spcPct val="150000"/>
              </a:lnSpc>
              <a:spcBef>
                <a:spcPts val="0"/>
              </a:spcBef>
              <a:spcAft>
                <a:spcPts val="0"/>
              </a:spcAft>
              <a:buClr>
                <a:schemeClr val="dk1"/>
              </a:buClr>
              <a:buSzPct val="91666"/>
              <a:buFont typeface="Arial"/>
              <a:buNone/>
            </a:pPr>
            <a:r>
              <a:rPr lang="en-GB" sz="1200">
                <a:solidFill>
                  <a:schemeClr val="dk1"/>
                </a:solidFill>
              </a:rPr>
              <a:t>Alamy Limited (2026). </a:t>
            </a:r>
            <a:r>
              <a:rPr i="1" lang="en-GB" sz="1200">
                <a:solidFill>
                  <a:schemeClr val="dk1"/>
                </a:solidFill>
              </a:rPr>
              <a:t>Glastonbury festival rubbish clean up hi-res stock photography and images - Alamy</a:t>
            </a:r>
            <a:r>
              <a:rPr lang="en-GB" sz="1200">
                <a:solidFill>
                  <a:schemeClr val="dk1"/>
                </a:solidFill>
              </a:rPr>
              <a:t>. [online] Alamy. Available at: https://www.alamy.com/stock-photo/glastonbury-festival-rubbish-clean-up.html?sortBy=relevant [Accessed 13 Jan. 2026].</a:t>
            </a:r>
            <a:endParaRPr sz="1200">
              <a:solidFill>
                <a:schemeClr val="dk1"/>
              </a:solidFill>
            </a:endParaRPr>
          </a:p>
          <a:p>
            <a:pPr indent="0" lvl="0" marL="0" rtl="0" algn="l">
              <a:lnSpc>
                <a:spcPct val="150000"/>
              </a:lnSpc>
              <a:spcBef>
                <a:spcPts val="1200"/>
              </a:spcBef>
              <a:spcAft>
                <a:spcPts val="0"/>
              </a:spcAft>
              <a:buClr>
                <a:schemeClr val="dk1"/>
              </a:buClr>
              <a:buSzPct val="91666"/>
              <a:buFont typeface="Arial"/>
              <a:buNone/>
            </a:pPr>
            <a:r>
              <a:rPr lang="en-GB" sz="1200">
                <a:solidFill>
                  <a:schemeClr val="dk1"/>
                </a:solidFill>
              </a:rPr>
              <a:t>Alamy Ltd. (2026). </a:t>
            </a:r>
            <a:r>
              <a:rPr i="1" lang="en-GB" sz="1200">
                <a:solidFill>
                  <a:schemeClr val="dk1"/>
                </a:solidFill>
              </a:rPr>
              <a:t>Blocked Page</a:t>
            </a:r>
            <a:r>
              <a:rPr lang="en-GB" sz="1200">
                <a:solidFill>
                  <a:schemeClr val="dk1"/>
                </a:solidFill>
              </a:rPr>
              <a:t>. [online] Alamy.com. Available at: https://www.alamy.com/stock-photo-environmental-statement-artwork-at-glastonbury-festival-19456514.html [Accessed 13 Jan. 2026].</a:t>
            </a:r>
            <a:endParaRPr sz="1200">
              <a:solidFill>
                <a:schemeClr val="dk1"/>
              </a:solidFill>
            </a:endParaRPr>
          </a:p>
          <a:p>
            <a:pPr indent="0" lvl="0" marL="0" rtl="0" algn="l">
              <a:lnSpc>
                <a:spcPct val="150000"/>
              </a:lnSpc>
              <a:spcBef>
                <a:spcPts val="1200"/>
              </a:spcBef>
              <a:spcAft>
                <a:spcPts val="0"/>
              </a:spcAft>
              <a:buClr>
                <a:schemeClr val="dk1"/>
              </a:buClr>
              <a:buSzPct val="91666"/>
              <a:buFont typeface="Arial"/>
              <a:buNone/>
            </a:pPr>
            <a:r>
              <a:rPr lang="en-GB" sz="1200">
                <a:solidFill>
                  <a:schemeClr val="dk1"/>
                </a:solidFill>
              </a:rPr>
              <a:t>Baxter, G. (2024). </a:t>
            </a:r>
            <a:r>
              <a:rPr i="1" lang="en-GB" sz="1200">
                <a:solidFill>
                  <a:schemeClr val="dk1"/>
                </a:solidFill>
              </a:rPr>
              <a:t>The turbine that rocked Glastonbury 2023</a:t>
            </a:r>
            <a:r>
              <a:rPr lang="en-GB" sz="1200">
                <a:solidFill>
                  <a:schemeClr val="dk1"/>
                </a:solidFill>
              </a:rPr>
              <a:t>. [online] Octopus Energy. Available at: https://octopus.energy/blog/the-turbine-that-rocked-glastonbury-2023/.</a:t>
            </a:r>
            <a:endParaRPr sz="1200">
              <a:solidFill>
                <a:schemeClr val="dk1"/>
              </a:solidFill>
            </a:endParaRPr>
          </a:p>
          <a:p>
            <a:pPr indent="0" lvl="0" marL="0" rtl="0" algn="l">
              <a:lnSpc>
                <a:spcPct val="150000"/>
              </a:lnSpc>
              <a:spcBef>
                <a:spcPts val="1200"/>
              </a:spcBef>
              <a:spcAft>
                <a:spcPts val="0"/>
              </a:spcAft>
              <a:buClr>
                <a:schemeClr val="dk1"/>
              </a:buClr>
              <a:buSzPct val="91666"/>
              <a:buFont typeface="Arial"/>
              <a:buNone/>
            </a:pPr>
            <a:r>
              <a:rPr lang="en-GB" sz="1200">
                <a:solidFill>
                  <a:schemeClr val="dk1"/>
                </a:solidFill>
              </a:rPr>
              <a:t>Cafe, R. (2010). Glastonbury Festival site becomes a solar power station. </a:t>
            </a:r>
            <a:r>
              <a:rPr i="1" lang="en-GB" sz="1200">
                <a:solidFill>
                  <a:schemeClr val="dk1"/>
                </a:solidFill>
              </a:rPr>
              <a:t>BBC News</a:t>
            </a:r>
            <a:r>
              <a:rPr lang="en-GB" sz="1200">
                <a:solidFill>
                  <a:schemeClr val="dk1"/>
                </a:solidFill>
              </a:rPr>
              <a:t>. [online] 10 Nov. Available at: https://www.bbc.co.uk/news/uk-england-somerset-11729303.</a:t>
            </a:r>
            <a:endParaRPr sz="1200">
              <a:solidFill>
                <a:schemeClr val="dk1"/>
              </a:solidFill>
            </a:endParaRPr>
          </a:p>
          <a:p>
            <a:pPr indent="0" lvl="0" marL="0" rtl="0" algn="l">
              <a:lnSpc>
                <a:spcPct val="150000"/>
              </a:lnSpc>
              <a:spcBef>
                <a:spcPts val="1200"/>
              </a:spcBef>
              <a:spcAft>
                <a:spcPts val="0"/>
              </a:spcAft>
              <a:buClr>
                <a:schemeClr val="dk1"/>
              </a:buClr>
              <a:buSzPct val="91666"/>
              <a:buFont typeface="Arial"/>
              <a:buNone/>
            </a:pPr>
            <a:r>
              <a:rPr lang="en-GB" sz="1200">
                <a:solidFill>
                  <a:schemeClr val="dk1"/>
                </a:solidFill>
              </a:rPr>
              <a:t>Clipart-library.com. (2016). </a:t>
            </a:r>
            <a:r>
              <a:rPr i="1" lang="en-GB" sz="1200">
                <a:solidFill>
                  <a:schemeClr val="dk1"/>
                </a:solidFill>
              </a:rPr>
              <a:t>cultural identity clip art - Clip Art Library #3375321</a:t>
            </a:r>
            <a:r>
              <a:rPr lang="en-GB" sz="1200">
                <a:solidFill>
                  <a:schemeClr val="dk1"/>
                </a:solidFill>
              </a:rPr>
              <a:t>. [online] Available at: https://clipart-library.com/clipart/multicultural-awareness-cliparts-2.htm.</a:t>
            </a:r>
            <a:endParaRPr sz="1200">
              <a:solidFill>
                <a:schemeClr val="dk1"/>
              </a:solidFill>
            </a:endParaRPr>
          </a:p>
          <a:p>
            <a:pPr indent="0" lvl="0" marL="0" rtl="0" algn="l">
              <a:lnSpc>
                <a:spcPct val="150000"/>
              </a:lnSpc>
              <a:spcBef>
                <a:spcPts val="1200"/>
              </a:spcBef>
              <a:spcAft>
                <a:spcPts val="0"/>
              </a:spcAft>
              <a:buClr>
                <a:schemeClr val="dk1"/>
              </a:buClr>
              <a:buSzPct val="91666"/>
              <a:buFont typeface="Arial"/>
              <a:buNone/>
            </a:pPr>
            <a:r>
              <a:rPr lang="en-GB" sz="1200">
                <a:solidFill>
                  <a:schemeClr val="dk1"/>
                </a:solidFill>
              </a:rPr>
              <a:t>Clipartix.com. (2026). </a:t>
            </a:r>
            <a:r>
              <a:rPr i="1" lang="en-GB" sz="1200">
                <a:solidFill>
                  <a:schemeClr val="dk1"/>
                </a:solidFill>
              </a:rPr>
              <a:t>Recycle recycling clip art pictures free clipart images 2 – Clipartix</a:t>
            </a:r>
            <a:r>
              <a:rPr lang="en-GB" sz="1200">
                <a:solidFill>
                  <a:schemeClr val="dk1"/>
                </a:solidFill>
              </a:rPr>
              <a:t>. [online] Available at: https://clipartix.com/recycle-clip-art-image-34806/ [Accessed 15 Jan. 2026].</a:t>
            </a:r>
            <a:endParaRPr sz="1200">
              <a:solidFill>
                <a:schemeClr val="dk1"/>
              </a:solidFill>
            </a:endParaRPr>
          </a:p>
          <a:p>
            <a:pPr indent="0" lvl="0" marL="0" rtl="0" algn="l">
              <a:lnSpc>
                <a:spcPct val="150000"/>
              </a:lnSpc>
              <a:spcBef>
                <a:spcPts val="1200"/>
              </a:spcBef>
              <a:spcAft>
                <a:spcPts val="0"/>
              </a:spcAft>
              <a:buClr>
                <a:schemeClr val="dk1"/>
              </a:buClr>
              <a:buSzPct val="91666"/>
              <a:buFont typeface="Arial"/>
              <a:buNone/>
            </a:pPr>
            <a:r>
              <a:rPr lang="en-GB" sz="1200">
                <a:solidFill>
                  <a:schemeClr val="dk1"/>
                </a:solidFill>
              </a:rPr>
              <a:t>Clipartpanda.com. (2020). </a:t>
            </a:r>
            <a:r>
              <a:rPr i="1" lang="en-GB" sz="1200">
                <a:solidFill>
                  <a:schemeClr val="dk1"/>
                </a:solidFill>
              </a:rPr>
              <a:t>Clipart Panda - Free Clipart Images</a:t>
            </a:r>
            <a:r>
              <a:rPr lang="en-GB" sz="1200">
                <a:solidFill>
                  <a:schemeClr val="dk1"/>
                </a:solidFill>
              </a:rPr>
              <a:t>. [online] Available at: http://www.clipartpanda.com/categories/recycling-clip-art-pictures-free [Accessed 15 Jan. 2026].</a:t>
            </a:r>
            <a:endParaRPr sz="1200">
              <a:solidFill>
                <a:schemeClr val="dk1"/>
              </a:solidFill>
            </a:endParaRPr>
          </a:p>
          <a:p>
            <a:pPr indent="0" lvl="0" marL="0" rtl="0" algn="l">
              <a:lnSpc>
                <a:spcPct val="150000"/>
              </a:lnSpc>
              <a:spcBef>
                <a:spcPts val="1200"/>
              </a:spcBef>
              <a:spcAft>
                <a:spcPts val="0"/>
              </a:spcAft>
              <a:buClr>
                <a:schemeClr val="dk1"/>
              </a:buClr>
              <a:buSzPct val="91666"/>
              <a:buFont typeface="Arial"/>
              <a:buNone/>
            </a:pPr>
            <a:r>
              <a:rPr lang="en-GB" sz="1200">
                <a:solidFill>
                  <a:schemeClr val="dk1"/>
                </a:solidFill>
              </a:rPr>
              <a:t>Creative Market. (2019). </a:t>
            </a:r>
            <a:r>
              <a:rPr i="1" lang="en-GB" sz="1200">
                <a:solidFill>
                  <a:schemeClr val="dk1"/>
                </a:solidFill>
              </a:rPr>
              <a:t>Sunshine A Creative Market Shop</a:t>
            </a:r>
            <a:r>
              <a:rPr lang="en-GB" sz="1200">
                <a:solidFill>
                  <a:schemeClr val="dk1"/>
                </a:solidFill>
              </a:rPr>
              <a:t>. [online] Available at: https://creativemarket.com/Anutik45.</a:t>
            </a:r>
            <a:endParaRPr sz="1200">
              <a:solidFill>
                <a:schemeClr val="dk1"/>
              </a:solidFill>
            </a:endParaRPr>
          </a:p>
          <a:p>
            <a:pPr indent="0" lvl="0" marL="0" rtl="0" algn="l">
              <a:lnSpc>
                <a:spcPct val="150000"/>
              </a:lnSpc>
              <a:spcBef>
                <a:spcPts val="1200"/>
              </a:spcBef>
              <a:spcAft>
                <a:spcPts val="0"/>
              </a:spcAft>
              <a:buClr>
                <a:schemeClr val="dk1"/>
              </a:buClr>
              <a:buSzPct val="91666"/>
              <a:buFont typeface="Arial"/>
              <a:buNone/>
            </a:pPr>
            <a:r>
              <a:rPr lang="en-GB" sz="1200">
                <a:solidFill>
                  <a:schemeClr val="dk1"/>
                </a:solidFill>
              </a:rPr>
              <a:t>IT Admin (2025). </a:t>
            </a:r>
            <a:r>
              <a:rPr i="1" lang="en-GB" sz="1200">
                <a:solidFill>
                  <a:schemeClr val="dk1"/>
                </a:solidFill>
              </a:rPr>
              <a:t>Bristol Water’s Water Bar provided 6,000 litres at Glastonbury to tackle single-use plastics</a:t>
            </a:r>
            <a:r>
              <a:rPr lang="en-GB" sz="1200">
                <a:solidFill>
                  <a:schemeClr val="dk1"/>
                </a:solidFill>
              </a:rPr>
              <a:t>. [online] Bristolwater.co.uk. Available at: https://www.bristolwater.co.uk/news/water-bar-provided-6000-litres-at-glastonbury.</a:t>
            </a:r>
            <a:endParaRPr sz="1200">
              <a:solidFill>
                <a:schemeClr val="dk1"/>
              </a:solidFill>
            </a:endParaRPr>
          </a:p>
          <a:p>
            <a:pPr indent="0" lvl="0" marL="0" rtl="0" algn="l">
              <a:lnSpc>
                <a:spcPct val="150000"/>
              </a:lnSpc>
              <a:spcBef>
                <a:spcPts val="1200"/>
              </a:spcBef>
              <a:spcAft>
                <a:spcPts val="0"/>
              </a:spcAft>
              <a:buClr>
                <a:schemeClr val="dk1"/>
              </a:buClr>
              <a:buSzPct val="91666"/>
              <a:buFont typeface="Arial"/>
              <a:buNone/>
            </a:pPr>
            <a:r>
              <a:rPr lang="en-GB" sz="1200">
                <a:solidFill>
                  <a:schemeClr val="dk1"/>
                </a:solidFill>
              </a:rPr>
              <a:t>News, I. (2024). </a:t>
            </a:r>
            <a:r>
              <a:rPr i="1" lang="en-GB" sz="1200">
                <a:solidFill>
                  <a:schemeClr val="dk1"/>
                </a:solidFill>
              </a:rPr>
              <a:t>Glastonbury Festival celebrates 40th anniversary of The Green Fields</a:t>
            </a:r>
            <a:r>
              <a:rPr lang="en-GB" sz="1200">
                <a:solidFill>
                  <a:schemeClr val="dk1"/>
                </a:solidFill>
              </a:rPr>
              <a:t>. [online] ITV News. Available at: https://www.itv.com/news/westcountry/2024-06-28/why-glastonburys-green-fields-is-like-a-chill-out-carnival [Accessed 13 Jan. 2026].</a:t>
            </a:r>
            <a:endParaRPr sz="1200">
              <a:solidFill>
                <a:schemeClr val="dk1"/>
              </a:solidFill>
            </a:endParaRPr>
          </a:p>
          <a:p>
            <a:pPr indent="0" lvl="0" marL="0" rtl="0" algn="l">
              <a:lnSpc>
                <a:spcPct val="150000"/>
              </a:lnSpc>
              <a:spcBef>
                <a:spcPts val="1200"/>
              </a:spcBef>
              <a:spcAft>
                <a:spcPts val="0"/>
              </a:spcAft>
              <a:buNone/>
            </a:pPr>
            <a:r>
              <a:rPr lang="en-GB" sz="1200">
                <a:solidFill>
                  <a:schemeClr val="dk1"/>
                </a:solidFill>
              </a:rPr>
              <a:t>United Nations (2025). </a:t>
            </a:r>
            <a:r>
              <a:rPr i="1" lang="en-GB" sz="1200">
                <a:solidFill>
                  <a:schemeClr val="dk1"/>
                </a:solidFill>
              </a:rPr>
              <a:t>Goal 6: Ensure Access to Water and Sanitation for All</a:t>
            </a:r>
            <a:r>
              <a:rPr lang="en-GB" sz="1200">
                <a:solidFill>
                  <a:schemeClr val="dk1"/>
                </a:solidFill>
              </a:rPr>
              <a:t>. [online] United Nations Sustainable Development. Available at: </a:t>
            </a:r>
            <a:r>
              <a:rPr lang="en-GB" sz="1200" u="sng">
                <a:solidFill>
                  <a:schemeClr val="dk1"/>
                </a:solidFill>
                <a:hlinkClick r:id="rId3">
                  <a:extLst>
                    <a:ext uri="{A12FA001-AC4F-418D-AE19-62706E023703}">
                      <ahyp:hlinkClr val="tx"/>
                    </a:ext>
                  </a:extLst>
                </a:hlinkClick>
              </a:rPr>
              <a:t>https://www.un.org/sustainabledevelopment/water-and-sanitation/</a:t>
            </a:r>
            <a:r>
              <a:rPr lang="en-GB" sz="1200">
                <a:solidFill>
                  <a:schemeClr val="dk1"/>
                </a:solidFill>
              </a:rPr>
              <a:t>.</a:t>
            </a:r>
            <a:endParaRPr sz="1200">
              <a:solidFill>
                <a:schemeClr val="dk1"/>
              </a:solidFill>
            </a:endParaRPr>
          </a:p>
          <a:p>
            <a:pPr indent="0" lvl="0" marL="0" rtl="0" algn="l">
              <a:lnSpc>
                <a:spcPct val="150000"/>
              </a:lnSpc>
              <a:spcBef>
                <a:spcPts val="1200"/>
              </a:spcBef>
              <a:spcAft>
                <a:spcPts val="0"/>
              </a:spcAft>
              <a:buClr>
                <a:schemeClr val="dk1"/>
              </a:buClr>
              <a:buSzPct val="122222"/>
              <a:buFont typeface="Arial"/>
              <a:buNone/>
            </a:pPr>
            <a:r>
              <a:rPr lang="en-GB" sz="900">
                <a:solidFill>
                  <a:schemeClr val="dk1"/>
                </a:solidFill>
                <a:highlight>
                  <a:srgbClr val="FFFFFF"/>
                </a:highlight>
              </a:rPr>
              <a:t>GOLDEN, A.S., ARLIDGE, W.N.S., CRANDALL, C., EHRLICH, E., DEN HEUVEL, L., KLEFOTH, T., KOCHALSKI, S., LORENZEN, K., SBRAGAGLIA, V., SKOV, C., VENTURELLI, P., ARLINGHAUS, R. and SHEPHARD, S., 2025. What Is(n't) Environmental Stewardship? Eliciting Unspoken Assumptions Using Fisheries as a Model. </a:t>
            </a:r>
            <a:r>
              <a:rPr i="1" lang="en-GB" sz="900">
                <a:solidFill>
                  <a:schemeClr val="dk1"/>
                </a:solidFill>
                <a:highlight>
                  <a:srgbClr val="FFFFFF"/>
                </a:highlight>
              </a:rPr>
              <a:t>Conservation Letters, </a:t>
            </a:r>
            <a:r>
              <a:rPr b="1" lang="en-GB" sz="900">
                <a:solidFill>
                  <a:schemeClr val="dk1"/>
                </a:solidFill>
                <a:highlight>
                  <a:srgbClr val="FFFFFF"/>
                </a:highlight>
              </a:rPr>
              <a:t>18</a:t>
            </a:r>
            <a:r>
              <a:rPr lang="en-GB" sz="900">
                <a:solidFill>
                  <a:schemeClr val="dk1"/>
                </a:solidFill>
                <a:highlight>
                  <a:srgbClr val="FFFFFF"/>
                </a:highlight>
              </a:rPr>
              <a:t>(2), pp. 13.</a:t>
            </a:r>
            <a:endParaRPr sz="1200">
              <a:solidFill>
                <a:schemeClr val="dk1"/>
              </a:solidFill>
            </a:endParaRPr>
          </a:p>
          <a:p>
            <a:pPr indent="0" lvl="0" marL="0" rtl="0" algn="l">
              <a:spcBef>
                <a:spcPts val="1200"/>
              </a:spcBef>
              <a:spcAft>
                <a:spcPts val="1200"/>
              </a:spcAft>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DF0E8"/>
        </a:solidFill>
      </p:bgPr>
    </p:bg>
    <p:spTree>
      <p:nvGrpSpPr>
        <p:cNvPr id="327" name="Shape 327"/>
        <p:cNvGrpSpPr/>
        <p:nvPr/>
      </p:nvGrpSpPr>
      <p:grpSpPr>
        <a:xfrm>
          <a:off x="0" y="0"/>
          <a:ext cx="0" cy="0"/>
          <a:chOff x="0" y="0"/>
          <a:chExt cx="0" cy="0"/>
        </a:xfrm>
      </p:grpSpPr>
      <p:sp>
        <p:nvSpPr>
          <p:cNvPr id="328" name="Google Shape;328;p42"/>
          <p:cNvSpPr txBox="1"/>
          <p:nvPr>
            <p:ph type="title"/>
          </p:nvPr>
        </p:nvSpPr>
        <p:spPr>
          <a:xfrm>
            <a:off x="0" y="0"/>
            <a:ext cx="2773200" cy="4524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SzPct val="46698"/>
              <a:buNone/>
            </a:pPr>
            <a:r>
              <a:rPr lang="en-GB" sz="2120"/>
              <a:t>References - Andrew</a:t>
            </a:r>
            <a:endParaRPr sz="2120"/>
          </a:p>
        </p:txBody>
      </p:sp>
      <p:sp>
        <p:nvSpPr>
          <p:cNvPr id="329" name="Google Shape;329;p42"/>
          <p:cNvSpPr txBox="1"/>
          <p:nvPr/>
        </p:nvSpPr>
        <p:spPr>
          <a:xfrm>
            <a:off x="150750" y="452400"/>
            <a:ext cx="8842500" cy="3879900"/>
          </a:xfrm>
          <a:prstGeom prst="rect">
            <a:avLst/>
          </a:prstGeom>
          <a:noFill/>
          <a:ln>
            <a:noFill/>
          </a:ln>
        </p:spPr>
        <p:txBody>
          <a:bodyPr anchorCtr="0" anchor="t" bIns="91425" lIns="91425" spcFirstLastPara="1" rIns="91425" wrap="square" tIns="91425">
            <a:spAutoFit/>
          </a:bodyPr>
          <a:lstStyle/>
          <a:p>
            <a:pPr indent="-457200" lvl="0" marL="0" rtl="0" algn="l">
              <a:lnSpc>
                <a:spcPct val="115000"/>
              </a:lnSpc>
              <a:spcBef>
                <a:spcPts val="0"/>
              </a:spcBef>
              <a:spcAft>
                <a:spcPts val="0"/>
              </a:spcAft>
              <a:buNone/>
            </a:pPr>
            <a:r>
              <a:rPr lang="en-GB" sz="1200">
                <a:solidFill>
                  <a:schemeClr val="dk1"/>
                </a:solidFill>
              </a:rPr>
              <a:t>         </a:t>
            </a:r>
            <a:r>
              <a:rPr lang="en-GB" sz="1000">
                <a:solidFill>
                  <a:schemeClr val="dk1"/>
                </a:solidFill>
              </a:rPr>
              <a:t> </a:t>
            </a:r>
            <a:r>
              <a:rPr lang="en-GB" sz="800">
                <a:solidFill>
                  <a:schemeClr val="dk1"/>
                </a:solidFill>
              </a:rPr>
              <a:t>     Boom, C. (2025). </a:t>
            </a:r>
            <a:r>
              <a:rPr i="1" lang="en-GB" sz="800">
                <a:solidFill>
                  <a:schemeClr val="dk1"/>
                </a:solidFill>
              </a:rPr>
              <a:t>Why Glastonbury’s Shangri-La is dramatically reinventing itself for 2025</a:t>
            </a:r>
            <a:r>
              <a:rPr lang="en-GB" sz="800">
                <a:solidFill>
                  <a:schemeClr val="dk1"/>
                </a:solidFill>
              </a:rPr>
              <a:t>. Creative Boom. Available at: </a:t>
            </a:r>
            <a:r>
              <a:rPr lang="en-GB" sz="800" u="sng">
                <a:solidFill>
                  <a:srgbClr val="467886"/>
                </a:solidFill>
                <a:hlinkClick r:id="rId3">
                  <a:extLst>
                    <a:ext uri="{A12FA001-AC4F-418D-AE19-62706E023703}">
                      <ahyp:hlinkClr val="tx"/>
                    </a:ext>
                  </a:extLst>
                </a:hlinkClick>
              </a:rPr>
              <a:t>https://www.creativeboom.com/news/why-glastonburys-shangri-la-space-is-dramatically-reinventing-itself-for-2025/</a:t>
            </a:r>
            <a:r>
              <a:rPr lang="en-GB" sz="800">
                <a:solidFill>
                  <a:schemeClr val="dk1"/>
                </a:solidFill>
              </a:rPr>
              <a:t> </a:t>
            </a:r>
            <a:endParaRPr sz="800">
              <a:solidFill>
                <a:schemeClr val="dk1"/>
              </a:solidFill>
            </a:endParaRPr>
          </a:p>
          <a:p>
            <a:pPr indent="0" lvl="0" marL="0" rtl="0" algn="l">
              <a:lnSpc>
                <a:spcPct val="115000"/>
              </a:lnSpc>
              <a:spcBef>
                <a:spcPts val="1000"/>
              </a:spcBef>
              <a:spcAft>
                <a:spcPts val="0"/>
              </a:spcAft>
              <a:buClr>
                <a:schemeClr val="dk1"/>
              </a:buClr>
              <a:buSzPts val="1100"/>
              <a:buFont typeface="Arial"/>
              <a:buNone/>
            </a:pPr>
            <a:r>
              <a:rPr lang="en-GB" sz="800">
                <a:solidFill>
                  <a:schemeClr val="dk1"/>
                </a:solidFill>
              </a:rPr>
              <a:t>    Collet, M. (2025). Glastonbury – next level festival accessibility!. level. Available at: </a:t>
            </a:r>
            <a:r>
              <a:rPr lang="en-GB" sz="800" u="sng">
                <a:solidFill>
                  <a:srgbClr val="467886"/>
                </a:solidFill>
                <a:hlinkClick r:id="rId4">
                  <a:extLst>
                    <a:ext uri="{A12FA001-AC4F-418D-AE19-62706E023703}">
                      <ahyp:hlinkClr val="tx"/>
                    </a:ext>
                  </a:extLst>
                </a:hlinkClick>
              </a:rPr>
              <a:t>https://www.morwennacollett.com/blog/qka2i7sgpa79hfcrlcwv7kwirsbska</a:t>
            </a:r>
            <a:r>
              <a:rPr lang="en-GB" sz="800">
                <a:solidFill>
                  <a:schemeClr val="dk1"/>
                </a:solidFill>
              </a:rPr>
              <a:t> </a:t>
            </a:r>
            <a:endParaRPr sz="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Ditto. (2024). </a:t>
            </a:r>
            <a:r>
              <a:rPr i="1" lang="en-GB" sz="800">
                <a:solidFill>
                  <a:schemeClr val="dk1"/>
                </a:solidFill>
              </a:rPr>
              <a:t>Glastonbury 2024 to feature over 52% female and non-binary acts</a:t>
            </a:r>
            <a:r>
              <a:rPr lang="en-GB" sz="800">
                <a:solidFill>
                  <a:schemeClr val="dk1"/>
                </a:solidFill>
              </a:rPr>
              <a:t>. Available at: </a:t>
            </a:r>
            <a:r>
              <a:rPr lang="en-GB" sz="800" u="sng">
                <a:solidFill>
                  <a:srgbClr val="467886"/>
                </a:solidFill>
                <a:hlinkClick r:id="rId5">
                  <a:extLst>
                    <a:ext uri="{A12FA001-AC4F-418D-AE19-62706E023703}">
                      <ahyp:hlinkClr val="tx"/>
                    </a:ext>
                  </a:extLst>
                </a:hlinkClick>
              </a:rPr>
              <a:t>https://press.dittomusic.com/glastonbury-2024-to-feature--female-and-non-binary-acts</a:t>
            </a:r>
            <a:r>
              <a:rPr lang="en-GB" sz="800">
                <a:solidFill>
                  <a:schemeClr val="dk1"/>
                </a:solidFill>
              </a:rPr>
              <a:t> </a:t>
            </a:r>
            <a:endParaRPr sz="800">
              <a:solidFill>
                <a:schemeClr val="dk1"/>
              </a:solidFill>
            </a:endParaRPr>
          </a:p>
          <a:p>
            <a:pPr indent="0" lvl="0" marL="0" rtl="0" algn="l">
              <a:lnSpc>
                <a:spcPct val="115000"/>
              </a:lnSpc>
              <a:spcBef>
                <a:spcPts val="800"/>
              </a:spcBef>
              <a:spcAft>
                <a:spcPts val="0"/>
              </a:spcAft>
              <a:buClr>
                <a:schemeClr val="dk1"/>
              </a:buClr>
              <a:buSzPts val="1100"/>
              <a:buFont typeface="Arial"/>
              <a:buNone/>
            </a:pPr>
            <a:r>
              <a:rPr lang="en-GB" sz="800">
                <a:solidFill>
                  <a:schemeClr val="dk1"/>
                </a:solidFill>
              </a:rPr>
              <a:t>     DIVA. (2025). </a:t>
            </a:r>
            <a:r>
              <a:rPr i="1" lang="en-GB" sz="800">
                <a:solidFill>
                  <a:schemeClr val="dk1"/>
                </a:solidFill>
              </a:rPr>
              <a:t>Here are the LGBTQIA icons and allies you don’t want to miss at Glastonbury 2025. </a:t>
            </a:r>
            <a:r>
              <a:rPr lang="en-GB" sz="800">
                <a:solidFill>
                  <a:schemeClr val="dk1"/>
                </a:solidFill>
              </a:rPr>
              <a:t>Available at: </a:t>
            </a:r>
            <a:r>
              <a:rPr lang="en-GB" sz="800" u="sng">
                <a:solidFill>
                  <a:srgbClr val="467886"/>
                </a:solidFill>
                <a:hlinkClick r:id="rId6">
                  <a:extLst>
                    <a:ext uri="{A12FA001-AC4F-418D-AE19-62706E023703}">
                      <ahyp:hlinkClr val="tx"/>
                    </a:ext>
                  </a:extLst>
                </a:hlinkClick>
              </a:rPr>
              <a:t>https://diva-magazine.com/2025/03/10/line-up-glastonbury-2025/</a:t>
            </a:r>
            <a:r>
              <a:rPr lang="en-GB" sz="800">
                <a:solidFill>
                  <a:schemeClr val="dk1"/>
                </a:solidFill>
              </a:rPr>
              <a:t> </a:t>
            </a:r>
            <a:endParaRPr sz="800">
              <a:solidFill>
                <a:schemeClr val="dk1"/>
              </a:solidFill>
            </a:endParaRPr>
          </a:p>
          <a:p>
            <a:pPr indent="0" lvl="0" marL="0" rtl="0" algn="l">
              <a:lnSpc>
                <a:spcPct val="115000"/>
              </a:lnSpc>
              <a:spcBef>
                <a:spcPts val="800"/>
              </a:spcBef>
              <a:spcAft>
                <a:spcPts val="0"/>
              </a:spcAft>
              <a:buClr>
                <a:schemeClr val="dk1"/>
              </a:buClr>
              <a:buSzPts val="1100"/>
              <a:buFont typeface="Arial"/>
              <a:buNone/>
            </a:pPr>
            <a:r>
              <a:rPr lang="en-GB" sz="800">
                <a:solidFill>
                  <a:schemeClr val="dk1"/>
                </a:solidFill>
              </a:rPr>
              <a:t>    Kallipso (2025). </a:t>
            </a:r>
            <a:r>
              <a:rPr i="1" lang="en-GB" sz="800">
                <a:solidFill>
                  <a:schemeClr val="dk1"/>
                </a:solidFill>
              </a:rPr>
              <a:t>How Sustainable Is Glastonbury Festival? Collect and Recycle</a:t>
            </a:r>
            <a:r>
              <a:rPr lang="en-GB" sz="800">
                <a:solidFill>
                  <a:schemeClr val="dk1"/>
                </a:solidFill>
              </a:rPr>
              <a:t>.  Collect and Recycle. Available at: </a:t>
            </a:r>
            <a:r>
              <a:rPr lang="en-GB" sz="800" u="sng">
                <a:solidFill>
                  <a:srgbClr val="467886"/>
                </a:solidFill>
                <a:hlinkClick r:id="rId7">
                  <a:extLst>
                    <a:ext uri="{A12FA001-AC4F-418D-AE19-62706E023703}">
                      <ahyp:hlinkClr val="tx"/>
                    </a:ext>
                  </a:extLst>
                </a:hlinkClick>
              </a:rPr>
              <a:t>https://collectandrecycle.com/how-sustainable-is-glastonbury-festival/</a:t>
            </a:r>
            <a:r>
              <a:rPr lang="en-GB" sz="800">
                <a:solidFill>
                  <a:schemeClr val="dk1"/>
                </a:solidFill>
              </a:rPr>
              <a:t> </a:t>
            </a:r>
            <a:endParaRPr sz="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LightUp.TV. (2025). </a:t>
            </a:r>
            <a:r>
              <a:rPr i="1" lang="en-GB" sz="800">
                <a:solidFill>
                  <a:schemeClr val="dk1"/>
                </a:solidFill>
              </a:rPr>
              <a:t>Glastonbury 2025 Accessibility</a:t>
            </a:r>
            <a:r>
              <a:rPr lang="en-GB" sz="800">
                <a:solidFill>
                  <a:schemeClr val="dk1"/>
                </a:solidFill>
              </a:rPr>
              <a:t>. Available at:</a:t>
            </a:r>
            <a:r>
              <a:rPr lang="en-GB" sz="800">
                <a:solidFill>
                  <a:srgbClr val="2C3E50"/>
                </a:solidFill>
              </a:rPr>
              <a:t> </a:t>
            </a:r>
            <a:r>
              <a:rPr lang="en-GB" sz="800" u="sng">
                <a:solidFill>
                  <a:srgbClr val="467886"/>
                </a:solidFill>
                <a:hlinkClick r:id="rId8">
                  <a:extLst>
                    <a:ext uri="{A12FA001-AC4F-418D-AE19-62706E023703}">
                      <ahyp:hlinkClr val="tx"/>
                    </a:ext>
                  </a:extLst>
                </a:hlinkClick>
              </a:rPr>
              <a:t>https://lightup.tv/faq/how-accessible-is-glastonbury-2025-for-disabled-attendees-PyVo0p7wDhn</a:t>
            </a:r>
            <a:r>
              <a:rPr lang="en-GB" sz="800">
                <a:solidFill>
                  <a:srgbClr val="2C3E50"/>
                </a:solidFill>
              </a:rPr>
              <a:t> </a:t>
            </a:r>
            <a:endParaRPr sz="800">
              <a:solidFill>
                <a:srgbClr val="2C3E50"/>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Linham, L. (2023). </a:t>
            </a:r>
            <a:r>
              <a:rPr i="1" lang="en-GB" sz="800">
                <a:solidFill>
                  <a:schemeClr val="dk1"/>
                </a:solidFill>
              </a:rPr>
              <a:t>Local impact of the Glastonbury Festival: Somerset embraces the global stage</a:t>
            </a:r>
            <a:r>
              <a:rPr lang="en-GB" sz="800">
                <a:solidFill>
                  <a:schemeClr val="dk1"/>
                </a:solidFill>
              </a:rPr>
              <a:t>. Glastonbury Nub News. Available at: </a:t>
            </a:r>
            <a:r>
              <a:rPr lang="en-GB" sz="800" u="sng">
                <a:solidFill>
                  <a:srgbClr val="467886"/>
                </a:solidFill>
                <a:hlinkClick r:id="rId9">
                  <a:extLst>
                    <a:ext uri="{A12FA001-AC4F-418D-AE19-62706E023703}">
                      <ahyp:hlinkClr val="tx"/>
                    </a:ext>
                  </a:extLst>
                </a:hlinkClick>
              </a:rPr>
              <a:t>https://glastonbury.nub.news/news/local-news/glastonbury-festival-in-full-swing-locals-share-their-experiences-and-concerns-188705</a:t>
            </a:r>
            <a:r>
              <a:rPr lang="en-GB" sz="800">
                <a:solidFill>
                  <a:schemeClr val="dk1"/>
                </a:solidFill>
              </a:rPr>
              <a:t> </a:t>
            </a:r>
            <a:endParaRPr sz="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Mead, R. (2024). </a:t>
            </a:r>
            <a:r>
              <a:rPr i="1" lang="en-GB" sz="800">
                <a:solidFill>
                  <a:schemeClr val="dk1"/>
                </a:solidFill>
              </a:rPr>
              <a:t>How the Glastonbury Festival helps local charities</a:t>
            </a:r>
            <a:r>
              <a:rPr lang="en-GB" sz="800">
                <a:solidFill>
                  <a:schemeClr val="dk1"/>
                </a:solidFill>
              </a:rPr>
              <a:t>. Great British Life. Available at: </a:t>
            </a:r>
            <a:r>
              <a:rPr lang="en-GB" sz="800" u="sng">
                <a:solidFill>
                  <a:srgbClr val="467886"/>
                </a:solidFill>
                <a:hlinkClick r:id="rId10">
                  <a:extLst>
                    <a:ext uri="{A12FA001-AC4F-418D-AE19-62706E023703}">
                      <ahyp:hlinkClr val="tx"/>
                    </a:ext>
                  </a:extLst>
                </a:hlinkClick>
              </a:rPr>
              <a:t>https://www.greatbritishlife.co.uk/magazines/somerset/24327677.glastonbury-festival-helps-local-charities/</a:t>
            </a:r>
            <a:r>
              <a:rPr lang="en-GB" sz="800">
                <a:solidFill>
                  <a:schemeClr val="dk1"/>
                </a:solidFill>
              </a:rPr>
              <a:t> </a:t>
            </a:r>
            <a:endParaRPr sz="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Petter, O. (2025). </a:t>
            </a:r>
            <a:r>
              <a:rPr i="1" lang="en-GB" sz="800">
                <a:solidFill>
                  <a:schemeClr val="dk1"/>
                </a:solidFill>
              </a:rPr>
              <a:t>Glastonbury’s biggest change this year is how it caters for neurodivergent people</a:t>
            </a:r>
            <a:r>
              <a:rPr lang="en-GB" sz="800">
                <a:solidFill>
                  <a:schemeClr val="dk1"/>
                </a:solidFill>
              </a:rPr>
              <a:t>. The Independent. Available at: </a:t>
            </a:r>
            <a:r>
              <a:rPr lang="en-GB" sz="800" u="sng">
                <a:solidFill>
                  <a:srgbClr val="467886"/>
                </a:solidFill>
                <a:hlinkClick r:id="rId11">
                  <a:extLst>
                    <a:ext uri="{A12FA001-AC4F-418D-AE19-62706E023703}">
                      <ahyp:hlinkClr val="tx"/>
                    </a:ext>
                  </a:extLst>
                </a:hlinkClick>
              </a:rPr>
              <a:t>https://www.independent.co.uk/life-style/glastonbury-neurodivergent-spaces-b27788</a:t>
            </a:r>
            <a:r>
              <a:rPr lang="en-GB" sz="800">
                <a:solidFill>
                  <a:schemeClr val="dk1"/>
                </a:solidFill>
              </a:rPr>
              <a:t> </a:t>
            </a:r>
            <a:endParaRPr sz="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Savage, M. (2022). Kendrick Lamar closes Glastonbury with powerful plea for women’s rights. </a:t>
            </a:r>
            <a:r>
              <a:rPr i="1" lang="en-GB" sz="800">
                <a:solidFill>
                  <a:schemeClr val="dk1"/>
                </a:solidFill>
              </a:rPr>
              <a:t>BBC News. </a:t>
            </a:r>
            <a:r>
              <a:rPr lang="en-GB" sz="800">
                <a:solidFill>
                  <a:schemeClr val="dk1"/>
                </a:solidFill>
              </a:rPr>
              <a:t>Available at: </a:t>
            </a:r>
            <a:r>
              <a:rPr lang="en-GB" sz="800" u="sng">
                <a:solidFill>
                  <a:srgbClr val="467886"/>
                </a:solidFill>
                <a:hlinkClick r:id="rId12">
                  <a:extLst>
                    <a:ext uri="{A12FA001-AC4F-418D-AE19-62706E023703}">
                      <ahyp:hlinkClr val="tx"/>
                    </a:ext>
                  </a:extLst>
                </a:hlinkClick>
              </a:rPr>
              <a:t>https://www.bbc.co.uk/news/entertainment-arts-61946649</a:t>
            </a:r>
            <a:r>
              <a:rPr lang="en-GB" sz="800">
                <a:solidFill>
                  <a:schemeClr val="dk1"/>
                </a:solidFill>
              </a:rPr>
              <a:t> </a:t>
            </a:r>
            <a:endParaRPr sz="800">
              <a:solidFill>
                <a:schemeClr val="dk1"/>
              </a:solidFill>
            </a:endParaRPr>
          </a:p>
          <a:p>
            <a:pPr indent="0" lvl="0" marL="0" rtl="0" algn="l">
              <a:lnSpc>
                <a:spcPct val="115000"/>
              </a:lnSpc>
              <a:spcBef>
                <a:spcPts val="800"/>
              </a:spcBef>
              <a:spcAft>
                <a:spcPts val="0"/>
              </a:spcAft>
              <a:buClr>
                <a:schemeClr val="dk1"/>
              </a:buClr>
              <a:buSzPts val="1100"/>
              <a:buFont typeface="Arial"/>
              <a:buNone/>
            </a:pPr>
            <a:r>
              <a:rPr lang="en-GB" sz="800">
                <a:solidFill>
                  <a:schemeClr val="dk1"/>
                </a:solidFill>
              </a:rPr>
              <a:t> 	Stylist.co.uk. (2022). </a:t>
            </a:r>
            <a:r>
              <a:rPr i="1" lang="en-GB" sz="800">
                <a:solidFill>
                  <a:schemeClr val="dk1"/>
                </a:solidFill>
              </a:rPr>
              <a:t>The big Glastonbury resistance: how this year’s festival put women’s rights centre stage</a:t>
            </a:r>
            <a:r>
              <a:rPr lang="en-GB" sz="800">
                <a:solidFill>
                  <a:schemeClr val="dk1"/>
                </a:solidFill>
              </a:rPr>
              <a:t>. Available at: </a:t>
            </a:r>
            <a:r>
              <a:rPr lang="en-GB" sz="800" u="sng">
                <a:solidFill>
                  <a:srgbClr val="467886"/>
                </a:solidFill>
                <a:hlinkClick r:id="rId13">
                  <a:extLst>
                    <a:ext uri="{A12FA001-AC4F-418D-AE19-62706E023703}">
                      <ahyp:hlinkClr val="tx"/>
                    </a:ext>
                  </a:extLst>
                </a:hlinkClick>
              </a:rPr>
              <a:t>https://www.stylist.co.uk/entertainment/glastonbury-festival-roe-v-wade-abortion-protests-womens-rights/675836</a:t>
            </a:r>
            <a:r>
              <a:rPr lang="en-GB" sz="800">
                <a:solidFill>
                  <a:schemeClr val="dk1"/>
                </a:solidFill>
              </a:rPr>
              <a:t> </a:t>
            </a:r>
            <a:endParaRPr sz="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WhatSuzyWroteNext (2023). </a:t>
            </a:r>
            <a:r>
              <a:rPr i="1" lang="en-GB" sz="800">
                <a:solidFill>
                  <a:schemeClr val="dk1"/>
                </a:solidFill>
              </a:rPr>
              <a:t>Inclusion in the music biz: what can we learn from Glastonbury 2023?</a:t>
            </a:r>
            <a:r>
              <a:rPr lang="en-GB" sz="800">
                <a:solidFill>
                  <a:schemeClr val="dk1"/>
                </a:solidFill>
              </a:rPr>
              <a:t> Medium. Available at: </a:t>
            </a:r>
            <a:r>
              <a:rPr lang="en-GB" sz="800" u="sng">
                <a:solidFill>
                  <a:srgbClr val="467886"/>
                </a:solidFill>
                <a:hlinkClick r:id="rId14">
                  <a:extLst>
                    <a:ext uri="{A12FA001-AC4F-418D-AE19-62706E023703}">
                      <ahyp:hlinkClr val="tx"/>
                    </a:ext>
                  </a:extLst>
                </a:hlinkClick>
              </a:rPr>
              <a:t>https://medium.com/@WhatSuzyWroteNext/inclusion-in-the-music-biz-what-can-we-learn-from-glastonbury-2023-5fe352040765</a:t>
            </a:r>
            <a:r>
              <a:rPr lang="en-GB" sz="800">
                <a:solidFill>
                  <a:schemeClr val="dk1"/>
                </a:solidFill>
              </a:rPr>
              <a:t> </a:t>
            </a:r>
            <a:endParaRPr sz="800">
              <a:solidFill>
                <a:schemeClr val="dk1"/>
              </a:solidFill>
            </a:endParaRPr>
          </a:p>
          <a:p>
            <a:pPr indent="-457200" lvl="0" marL="0" rtl="0" algn="l">
              <a:lnSpc>
                <a:spcPct val="115000"/>
              </a:lnSpc>
              <a:spcBef>
                <a:spcPts val="0"/>
              </a:spcBef>
              <a:spcAft>
                <a:spcPts val="0"/>
              </a:spcAft>
              <a:buNone/>
            </a:pPr>
            <a:r>
              <a:t/>
            </a:r>
            <a:endParaRPr sz="800">
              <a:solidFill>
                <a:schemeClr val="dk1"/>
              </a:solidFill>
            </a:endParaRPr>
          </a:p>
          <a:p>
            <a:pPr indent="-457200" lvl="0" marL="0" rtl="0" algn="l">
              <a:lnSpc>
                <a:spcPct val="200000"/>
              </a:lnSpc>
              <a:spcBef>
                <a:spcPts val="1000"/>
              </a:spcBef>
              <a:spcAft>
                <a:spcPts val="0"/>
              </a:spcAft>
              <a:buClr>
                <a:schemeClr val="dk1"/>
              </a:buClr>
              <a:buSzPts val="1100"/>
              <a:buFont typeface="Arial"/>
              <a:buNone/>
            </a:pPr>
            <a:r>
              <a:t/>
            </a:r>
            <a:endParaRPr sz="800">
              <a:solidFill>
                <a:schemeClr val="dk1"/>
              </a:solidFill>
            </a:endParaRPr>
          </a:p>
          <a:p>
            <a:pPr indent="-457200" lvl="0" marL="0" rtl="0" algn="l">
              <a:lnSpc>
                <a:spcPct val="200000"/>
              </a:lnSpc>
              <a:spcBef>
                <a:spcPts val="0"/>
              </a:spcBef>
              <a:spcAft>
                <a:spcPts val="0"/>
              </a:spcAft>
              <a:buClr>
                <a:schemeClr val="dk1"/>
              </a:buClr>
              <a:buSzPts val="1100"/>
              <a:buFont typeface="Arial"/>
              <a:buNone/>
            </a:pPr>
            <a:r>
              <a:rPr lang="en-GB" sz="800">
                <a:solidFill>
                  <a:schemeClr val="dk1"/>
                </a:solidFill>
              </a:rPr>
              <a:t>          </a:t>
            </a:r>
            <a:endParaRPr sz="800">
              <a:solidFill>
                <a:schemeClr val="dk2"/>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DF0E8"/>
        </a:solidFill>
      </p:bgPr>
    </p:bg>
    <p:spTree>
      <p:nvGrpSpPr>
        <p:cNvPr id="333" name="Shape 333"/>
        <p:cNvGrpSpPr/>
        <p:nvPr/>
      </p:nvGrpSpPr>
      <p:grpSpPr>
        <a:xfrm>
          <a:off x="0" y="0"/>
          <a:ext cx="0" cy="0"/>
          <a:chOff x="0" y="0"/>
          <a:chExt cx="0" cy="0"/>
        </a:xfrm>
      </p:grpSpPr>
      <p:sp>
        <p:nvSpPr>
          <p:cNvPr id="334" name="Google Shape;334;p43"/>
          <p:cNvSpPr txBox="1"/>
          <p:nvPr>
            <p:ph type="title"/>
          </p:nvPr>
        </p:nvSpPr>
        <p:spPr>
          <a:xfrm>
            <a:off x="0" y="0"/>
            <a:ext cx="2773200" cy="4524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SzPct val="46698"/>
              <a:buNone/>
            </a:pPr>
            <a:r>
              <a:rPr lang="en-GB" sz="2120"/>
              <a:t>References - Andrew</a:t>
            </a:r>
            <a:endParaRPr sz="2120"/>
          </a:p>
        </p:txBody>
      </p:sp>
      <p:sp>
        <p:nvSpPr>
          <p:cNvPr id="335" name="Google Shape;335;p43"/>
          <p:cNvSpPr txBox="1"/>
          <p:nvPr/>
        </p:nvSpPr>
        <p:spPr>
          <a:xfrm>
            <a:off x="150750" y="452400"/>
            <a:ext cx="8842500" cy="4213500"/>
          </a:xfrm>
          <a:prstGeom prst="rect">
            <a:avLst/>
          </a:prstGeom>
          <a:noFill/>
          <a:ln>
            <a:noFill/>
          </a:ln>
        </p:spPr>
        <p:txBody>
          <a:bodyPr anchorCtr="0" anchor="t" bIns="91425" lIns="91425" spcFirstLastPara="1" rIns="91425" wrap="square" tIns="91425">
            <a:spAutoFit/>
          </a:bodyPr>
          <a:lstStyle/>
          <a:p>
            <a:pPr indent="-457200" lvl="0" marL="0" rtl="0" algn="l">
              <a:lnSpc>
                <a:spcPct val="115000"/>
              </a:lnSpc>
              <a:spcBef>
                <a:spcPts val="0"/>
              </a:spcBef>
              <a:spcAft>
                <a:spcPts val="0"/>
              </a:spcAft>
              <a:buNone/>
            </a:pPr>
            <a:r>
              <a:rPr lang="en-GB" sz="1200">
                <a:solidFill>
                  <a:schemeClr val="dk1"/>
                </a:solidFill>
              </a:rPr>
              <a:t>         </a:t>
            </a:r>
            <a:r>
              <a:rPr lang="en-GB" sz="1000">
                <a:solidFill>
                  <a:schemeClr val="dk1"/>
                </a:solidFill>
              </a:rPr>
              <a:t> </a:t>
            </a:r>
            <a:r>
              <a:rPr lang="en-GB" sz="800">
                <a:solidFill>
                  <a:schemeClr val="dk1"/>
                </a:solidFill>
              </a:rPr>
              <a:t>    Able2UK. (2025). </a:t>
            </a:r>
            <a:r>
              <a:rPr i="1" lang="en-GB" sz="800">
                <a:solidFill>
                  <a:schemeClr val="dk1"/>
                </a:solidFill>
              </a:rPr>
              <a:t>Glastonbury Festival</a:t>
            </a:r>
            <a:r>
              <a:rPr lang="en-GB" sz="800">
                <a:solidFill>
                  <a:schemeClr val="dk1"/>
                </a:solidFill>
              </a:rPr>
              <a:t>.  Able2UK. Available at: </a:t>
            </a:r>
            <a:r>
              <a:rPr lang="en-GB" sz="800" u="sng">
                <a:solidFill>
                  <a:srgbClr val="467886"/>
                </a:solidFill>
                <a:hlinkClick r:id="rId3">
                  <a:extLst>
                    <a:ext uri="{A12FA001-AC4F-418D-AE19-62706E023703}">
                      <ahyp:hlinkClr val="tx"/>
                    </a:ext>
                  </a:extLst>
                </a:hlinkClick>
              </a:rPr>
              <a:t>https://www.able2uk.com/access-guide/festival-accessibility/glastonbury-festival</a:t>
            </a:r>
            <a:r>
              <a:rPr lang="en-GB" sz="800">
                <a:solidFill>
                  <a:schemeClr val="dk1"/>
                </a:solidFill>
              </a:rPr>
              <a:t>  </a:t>
            </a:r>
            <a:endParaRPr sz="800">
              <a:solidFill>
                <a:schemeClr val="dk1"/>
              </a:solidFill>
            </a:endParaRPr>
          </a:p>
          <a:p>
            <a:pPr indent="0" lvl="0" marL="0" rtl="0" algn="l">
              <a:lnSpc>
                <a:spcPct val="115000"/>
              </a:lnSpc>
              <a:spcBef>
                <a:spcPts val="1000"/>
              </a:spcBef>
              <a:spcAft>
                <a:spcPts val="0"/>
              </a:spcAft>
              <a:buClr>
                <a:schemeClr val="dk1"/>
              </a:buClr>
              <a:buSzPts val="1100"/>
              <a:buFont typeface="Arial"/>
              <a:buNone/>
            </a:pPr>
            <a:r>
              <a:rPr lang="en-GB" sz="800">
                <a:solidFill>
                  <a:schemeClr val="dk1"/>
                </a:solidFill>
              </a:rPr>
              <a:t>     Attitude is Everything. (2025). </a:t>
            </a:r>
            <a:r>
              <a:rPr i="1" lang="en-GB" sz="800">
                <a:solidFill>
                  <a:schemeClr val="dk1"/>
                </a:solidFill>
              </a:rPr>
              <a:t>Live Events Access Charter</a:t>
            </a:r>
            <a:r>
              <a:rPr lang="en-GB" sz="800">
                <a:solidFill>
                  <a:schemeClr val="dk1"/>
                </a:solidFill>
              </a:rPr>
              <a:t>. Available at:</a:t>
            </a:r>
            <a:r>
              <a:rPr lang="en-GB" sz="800">
                <a:solidFill>
                  <a:srgbClr val="2C3E50"/>
                </a:solidFill>
              </a:rPr>
              <a:t> </a:t>
            </a:r>
            <a:r>
              <a:rPr lang="en-GB" sz="800" u="sng">
                <a:solidFill>
                  <a:srgbClr val="467886"/>
                </a:solidFill>
                <a:hlinkClick r:id="rId4">
                  <a:extLst>
                    <a:ext uri="{A12FA001-AC4F-418D-AE19-62706E023703}">
                      <ahyp:hlinkClr val="tx"/>
                    </a:ext>
                  </a:extLst>
                </a:hlinkClick>
              </a:rPr>
              <a:t>https://attitudeiseverything.org.uk/industry/live-events-access-charter/</a:t>
            </a:r>
            <a:r>
              <a:rPr lang="en-GB" sz="800">
                <a:solidFill>
                  <a:srgbClr val="2C3E50"/>
                </a:solidFill>
              </a:rPr>
              <a:t> </a:t>
            </a:r>
            <a:endParaRPr sz="800">
              <a:solidFill>
                <a:srgbClr val="2C3E50"/>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Diverse, D. (2024). </a:t>
            </a:r>
            <a:r>
              <a:rPr i="1" lang="en-GB" sz="800">
                <a:solidFill>
                  <a:schemeClr val="dk1"/>
                </a:solidFill>
              </a:rPr>
              <a:t>What is social inclusion? - Learn everything you need to know</a:t>
            </a:r>
            <a:r>
              <a:rPr lang="en-GB" sz="800">
                <a:solidFill>
                  <a:schemeClr val="dk1"/>
                </a:solidFill>
              </a:rPr>
              <a:t>. Developdiverse.com. Available at: </a:t>
            </a:r>
            <a:r>
              <a:rPr lang="en-GB" sz="800" u="sng">
                <a:solidFill>
                  <a:srgbClr val="467886"/>
                </a:solidFill>
                <a:hlinkClick r:id="rId5">
                  <a:extLst>
                    <a:ext uri="{A12FA001-AC4F-418D-AE19-62706E023703}">
                      <ahyp:hlinkClr val="tx"/>
                    </a:ext>
                  </a:extLst>
                </a:hlinkClick>
              </a:rPr>
              <a:t>https://developdiverse.com/deib_dictionary/social-inclusion/</a:t>
            </a:r>
            <a:r>
              <a:rPr lang="en-GB" sz="800">
                <a:solidFill>
                  <a:schemeClr val="dk1"/>
                </a:solidFill>
              </a:rPr>
              <a:t> </a:t>
            </a:r>
            <a:endParaRPr sz="800">
              <a:solidFill>
                <a:schemeClr val="dk1"/>
              </a:solidFill>
            </a:endParaRPr>
          </a:p>
          <a:p>
            <a:pPr indent="0" lvl="0" marL="0" rtl="0" algn="l">
              <a:lnSpc>
                <a:spcPct val="115000"/>
              </a:lnSpc>
              <a:spcBef>
                <a:spcPts val="800"/>
              </a:spcBef>
              <a:spcAft>
                <a:spcPts val="0"/>
              </a:spcAft>
              <a:buClr>
                <a:schemeClr val="dk1"/>
              </a:buClr>
              <a:buSzPts val="1100"/>
              <a:buFont typeface="Arial"/>
              <a:buNone/>
            </a:pPr>
            <a:r>
              <a:rPr lang="en-GB" sz="800">
                <a:solidFill>
                  <a:schemeClr val="dk1"/>
                </a:solidFill>
              </a:rPr>
              <a:t>     FestRank. (2025). </a:t>
            </a:r>
            <a:r>
              <a:rPr i="1" lang="en-GB" sz="800">
                <a:solidFill>
                  <a:schemeClr val="dk1"/>
                </a:solidFill>
              </a:rPr>
              <a:t>Glastonbury 2026</a:t>
            </a:r>
            <a:r>
              <a:rPr lang="en-GB" sz="800">
                <a:solidFill>
                  <a:schemeClr val="dk1"/>
                </a:solidFill>
              </a:rPr>
              <a:t>. FestRank. Available at: </a:t>
            </a:r>
            <a:r>
              <a:rPr lang="en-GB" sz="800" u="sng">
                <a:solidFill>
                  <a:srgbClr val="467886"/>
                </a:solidFill>
                <a:hlinkClick r:id="rId6">
                  <a:extLst>
                    <a:ext uri="{A12FA001-AC4F-418D-AE19-62706E023703}">
                      <ahyp:hlinkClr val="tx"/>
                    </a:ext>
                  </a:extLst>
                </a:hlinkClick>
              </a:rPr>
              <a:t>https://festrank.com/festival/glastonbury/</a:t>
            </a:r>
            <a:r>
              <a:rPr lang="en-GB" sz="800">
                <a:solidFill>
                  <a:schemeClr val="dk1"/>
                </a:solidFill>
              </a:rPr>
              <a:t> </a:t>
            </a:r>
            <a:endParaRPr sz="800">
              <a:solidFill>
                <a:schemeClr val="dk1"/>
              </a:solidFill>
            </a:endParaRPr>
          </a:p>
          <a:p>
            <a:pPr indent="0" lvl="0" marL="0" rtl="0" algn="l">
              <a:lnSpc>
                <a:spcPct val="115000"/>
              </a:lnSpc>
              <a:spcBef>
                <a:spcPts val="800"/>
              </a:spcBef>
              <a:spcAft>
                <a:spcPts val="0"/>
              </a:spcAft>
              <a:buClr>
                <a:schemeClr val="dk1"/>
              </a:buClr>
              <a:buSzPts val="1100"/>
              <a:buFont typeface="Arial"/>
              <a:buNone/>
            </a:pPr>
            <a:r>
              <a:rPr lang="en-GB" sz="800">
                <a:solidFill>
                  <a:schemeClr val="dk1"/>
                </a:solidFill>
              </a:rPr>
              <a:t>    Glasto Fest Feed. (2023). </a:t>
            </a:r>
            <a:r>
              <a:rPr i="1" lang="en-GB" sz="800">
                <a:solidFill>
                  <a:schemeClr val="dk1"/>
                </a:solidFill>
              </a:rPr>
              <a:t>Glasto Fest Feed</a:t>
            </a:r>
            <a:r>
              <a:rPr lang="en-GB" sz="800">
                <a:solidFill>
                  <a:schemeClr val="dk1"/>
                </a:solidFill>
              </a:rPr>
              <a:t>. Available at:</a:t>
            </a:r>
            <a:r>
              <a:rPr lang="en-GB" sz="800">
                <a:solidFill>
                  <a:srgbClr val="2C3E50"/>
                </a:solidFill>
              </a:rPr>
              <a:t> </a:t>
            </a:r>
            <a:r>
              <a:rPr lang="en-GB" sz="800" u="sng">
                <a:solidFill>
                  <a:srgbClr val="467886"/>
                </a:solidFill>
                <a:hlinkClick r:id="rId7">
                  <a:extLst>
                    <a:ext uri="{A12FA001-AC4F-418D-AE19-62706E023703}">
                      <ahyp:hlinkClr val="tx"/>
                    </a:ext>
                  </a:extLst>
                </a:hlinkClick>
              </a:rPr>
              <a:t>https://www.glastofestfeed.com/glastonbury-festival/lodging-campsites/spring-ground/</a:t>
            </a:r>
            <a:r>
              <a:rPr lang="en-GB" sz="800">
                <a:solidFill>
                  <a:srgbClr val="2C3E50"/>
                </a:solidFill>
              </a:rPr>
              <a:t>. </a:t>
            </a:r>
            <a:endParaRPr sz="800">
              <a:solidFill>
                <a:srgbClr val="2C3E50"/>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Glastonbury Festivals. </a:t>
            </a:r>
            <a:r>
              <a:rPr i="1" lang="en-GB" sz="800">
                <a:solidFill>
                  <a:schemeClr val="dk1"/>
                </a:solidFill>
              </a:rPr>
              <a:t>ACCESS INFORMATION 2025</a:t>
            </a:r>
            <a:r>
              <a:rPr lang="en-GB" sz="800">
                <a:solidFill>
                  <a:schemeClr val="dk1"/>
                </a:solidFill>
              </a:rPr>
              <a:t>. Available at: </a:t>
            </a:r>
            <a:r>
              <a:rPr lang="en-GB" sz="800" u="sng">
                <a:solidFill>
                  <a:srgbClr val="467886"/>
                </a:solidFill>
                <a:hlinkClick r:id="rId8">
                  <a:extLst>
                    <a:ext uri="{A12FA001-AC4F-418D-AE19-62706E023703}">
                      <ahyp:hlinkClr val="tx"/>
                    </a:ext>
                  </a:extLst>
                </a:hlinkClick>
              </a:rPr>
              <a:t>https://www.glastonburyfestivals.co.uk/wp-content/uploads/2025/01/ACCESS-INFORMATION-2025.pdf</a:t>
            </a:r>
            <a:r>
              <a:rPr lang="en-GB" sz="800">
                <a:solidFill>
                  <a:schemeClr val="dk1"/>
                </a:solidFill>
              </a:rPr>
              <a:t> </a:t>
            </a:r>
            <a:endParaRPr sz="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Glastonbury Festivals. </a:t>
            </a:r>
            <a:r>
              <a:rPr i="1" lang="en-GB" sz="800">
                <a:solidFill>
                  <a:schemeClr val="dk1"/>
                </a:solidFill>
              </a:rPr>
              <a:t>Info</a:t>
            </a:r>
            <a:r>
              <a:rPr lang="en-GB" sz="800">
                <a:solidFill>
                  <a:schemeClr val="dk1"/>
                </a:solidFill>
              </a:rPr>
              <a:t>. Glastonbury Festivals. Available at: </a:t>
            </a:r>
            <a:r>
              <a:rPr lang="en-GB" sz="800" u="sng">
                <a:solidFill>
                  <a:srgbClr val="467886"/>
                </a:solidFill>
                <a:hlinkClick r:id="rId9">
                  <a:extLst>
                    <a:ext uri="{A12FA001-AC4F-418D-AE19-62706E023703}">
                      <ahyp:hlinkClr val="tx"/>
                    </a:ext>
                  </a:extLst>
                </a:hlinkClick>
              </a:rPr>
              <a:t>https://glastonburyfestivals.co.uk/info/#sustainability--impact-summary</a:t>
            </a:r>
            <a:r>
              <a:rPr lang="en-GB" sz="800">
                <a:solidFill>
                  <a:schemeClr val="dk1"/>
                </a:solidFill>
              </a:rPr>
              <a:t> </a:t>
            </a:r>
            <a:endParaRPr sz="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Glastonbury Festivals. </a:t>
            </a:r>
            <a:r>
              <a:rPr i="1" lang="en-GB" sz="800">
                <a:solidFill>
                  <a:schemeClr val="dk1"/>
                </a:solidFill>
              </a:rPr>
              <a:t>Diversity Statement</a:t>
            </a:r>
            <a:r>
              <a:rPr lang="en-GB" sz="800">
                <a:solidFill>
                  <a:schemeClr val="dk1"/>
                </a:solidFill>
              </a:rPr>
              <a:t>. Glastonbury Festivals. Available at: </a:t>
            </a:r>
            <a:r>
              <a:rPr lang="en-GB" sz="800" u="sng">
                <a:solidFill>
                  <a:srgbClr val="467886"/>
                </a:solidFill>
                <a:hlinkClick r:id="rId10">
                  <a:extLst>
                    <a:ext uri="{A12FA001-AC4F-418D-AE19-62706E023703}">
                      <ahyp:hlinkClr val="tx"/>
                    </a:ext>
                  </a:extLst>
                </a:hlinkClick>
              </a:rPr>
              <a:t>Glastonbury Festival - Diversity Statement</a:t>
            </a:r>
            <a:r>
              <a:rPr lang="en-GB" sz="800">
                <a:solidFill>
                  <a:schemeClr val="dk1"/>
                </a:solidFill>
              </a:rPr>
              <a:t> </a:t>
            </a:r>
            <a:endParaRPr sz="800">
              <a:solidFill>
                <a:schemeClr val="dk1"/>
              </a:solidFill>
            </a:endParaRPr>
          </a:p>
          <a:p>
            <a:pPr indent="0" lvl="0" marL="0" rtl="0" algn="l">
              <a:lnSpc>
                <a:spcPct val="115000"/>
              </a:lnSpc>
              <a:spcBef>
                <a:spcPts val="800"/>
              </a:spcBef>
              <a:spcAft>
                <a:spcPts val="0"/>
              </a:spcAft>
              <a:buClr>
                <a:schemeClr val="dk1"/>
              </a:buClr>
              <a:buSzPts val="1100"/>
              <a:buFont typeface="Arial"/>
              <a:buNone/>
            </a:pPr>
            <a:r>
              <a:rPr lang="en-GB" sz="800">
                <a:solidFill>
                  <a:schemeClr val="dk1"/>
                </a:solidFill>
              </a:rPr>
              <a:t> 	Glastonbury Festivals. (2025). </a:t>
            </a:r>
            <a:r>
              <a:rPr i="1" lang="en-GB" sz="800">
                <a:solidFill>
                  <a:schemeClr val="dk1"/>
                </a:solidFill>
              </a:rPr>
              <a:t>Terminal 1 - Glastonbury Festivals</a:t>
            </a:r>
            <a:r>
              <a:rPr lang="en-GB" sz="800">
                <a:solidFill>
                  <a:schemeClr val="dk1"/>
                </a:solidFill>
              </a:rPr>
              <a:t>.  Available at: </a:t>
            </a:r>
            <a:r>
              <a:rPr lang="en-GB" sz="800" u="sng">
                <a:solidFill>
                  <a:srgbClr val="467886"/>
                </a:solidFill>
                <a:hlinkClick r:id="rId11">
                  <a:extLst>
                    <a:ext uri="{A12FA001-AC4F-418D-AE19-62706E023703}">
                      <ahyp:hlinkClr val="tx"/>
                    </a:ext>
                  </a:extLst>
                </a:hlinkClick>
              </a:rPr>
              <a:t>https://www.glastonburyfestivals.co.uk/areas/terminal-1/</a:t>
            </a:r>
            <a:r>
              <a:rPr lang="en-GB" sz="800">
                <a:solidFill>
                  <a:schemeClr val="dk1"/>
                </a:solidFill>
              </a:rPr>
              <a:t> </a:t>
            </a:r>
            <a:endParaRPr sz="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Glastonbury Festival (2017). </a:t>
            </a:r>
            <a:r>
              <a:rPr i="1" lang="en-GB" sz="800">
                <a:solidFill>
                  <a:schemeClr val="dk1"/>
                </a:solidFill>
              </a:rPr>
              <a:t>Glastonbury Festival - Worthy causes</a:t>
            </a:r>
            <a:r>
              <a:rPr lang="en-GB" sz="800">
                <a:solidFill>
                  <a:schemeClr val="dk1"/>
                </a:solidFill>
              </a:rPr>
              <a:t>. Glastonbury Festival - 21st-25th June, 2017. Available at: </a:t>
            </a:r>
            <a:r>
              <a:rPr lang="en-GB" sz="800" u="sng">
                <a:solidFill>
                  <a:srgbClr val="467886"/>
                </a:solidFill>
                <a:hlinkClick r:id="rId12">
                  <a:extLst>
                    <a:ext uri="{A12FA001-AC4F-418D-AE19-62706E023703}">
                      <ahyp:hlinkClr val="tx"/>
                    </a:ext>
                  </a:extLst>
                </a:hlinkClick>
              </a:rPr>
              <a:t>https://www.glastonburyfestivals.co.uk/worthy-causes/</a:t>
            </a:r>
            <a:r>
              <a:rPr lang="en-GB" sz="800">
                <a:solidFill>
                  <a:schemeClr val="dk1"/>
                </a:solidFill>
              </a:rPr>
              <a:t> </a:t>
            </a:r>
            <a:endParaRPr sz="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Glastonbury Festivals (2025). </a:t>
            </a:r>
            <a:r>
              <a:rPr i="1" lang="en-GB" sz="800">
                <a:solidFill>
                  <a:schemeClr val="dk1"/>
                </a:solidFill>
              </a:rPr>
              <a:t>Please love the farm and leave no trace - Glastonbury Festivals</a:t>
            </a:r>
            <a:r>
              <a:rPr lang="en-GB" sz="800">
                <a:solidFill>
                  <a:schemeClr val="dk1"/>
                </a:solidFill>
              </a:rPr>
              <a:t>. Glastonbury Festivals. Available at: </a:t>
            </a:r>
            <a:r>
              <a:rPr lang="en-GB" sz="800" u="sng">
                <a:solidFill>
                  <a:srgbClr val="467886"/>
                </a:solidFill>
                <a:hlinkClick r:id="rId13">
                  <a:extLst>
                    <a:ext uri="{A12FA001-AC4F-418D-AE19-62706E023703}">
                      <ahyp:hlinkClr val="tx"/>
                    </a:ext>
                  </a:extLst>
                </a:hlinkClick>
              </a:rPr>
              <a:t>https://www.glastonburyfestivals.co.uk/news/please-love-the-farm-and-leave-no-trace/</a:t>
            </a:r>
            <a:r>
              <a:rPr lang="en-GB" sz="800">
                <a:solidFill>
                  <a:schemeClr val="dk1"/>
                </a:solidFill>
              </a:rPr>
              <a:t> </a:t>
            </a:r>
            <a:endParaRPr sz="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Hallet, E. (2025). Levelling the field for disabilities at Glastonbury. </a:t>
            </a:r>
            <a:r>
              <a:rPr i="1" lang="en-GB" sz="800">
                <a:solidFill>
                  <a:schemeClr val="dk1"/>
                </a:solidFill>
              </a:rPr>
              <a:t>BBC</a:t>
            </a:r>
            <a:r>
              <a:rPr lang="en-GB" sz="800">
                <a:solidFill>
                  <a:schemeClr val="dk1"/>
                </a:solidFill>
              </a:rPr>
              <a:t>. Available at: </a:t>
            </a:r>
            <a:r>
              <a:rPr lang="en-GB" sz="800" u="sng">
                <a:solidFill>
                  <a:srgbClr val="467886"/>
                </a:solidFill>
                <a:hlinkClick r:id="rId14">
                  <a:extLst>
                    <a:ext uri="{A12FA001-AC4F-418D-AE19-62706E023703}">
                      <ahyp:hlinkClr val="tx"/>
                    </a:ext>
                  </a:extLst>
                </a:hlinkClick>
              </a:rPr>
              <a:t>https://www.bbc.co.uk/news/articles/cly1wzj18yko</a:t>
            </a:r>
            <a:r>
              <a:rPr lang="en-GB" sz="800">
                <a:solidFill>
                  <a:schemeClr val="dk1"/>
                </a:solidFill>
              </a:rPr>
              <a:t> </a:t>
            </a:r>
            <a:endParaRPr sz="800">
              <a:solidFill>
                <a:schemeClr val="dk1"/>
              </a:solidFill>
            </a:endParaRPr>
          </a:p>
          <a:p>
            <a:pPr indent="0" lvl="0" marL="0" rtl="0" algn="l">
              <a:lnSpc>
                <a:spcPct val="115000"/>
              </a:lnSpc>
              <a:spcBef>
                <a:spcPts val="800"/>
              </a:spcBef>
              <a:spcAft>
                <a:spcPts val="0"/>
              </a:spcAft>
              <a:buClr>
                <a:schemeClr val="dk1"/>
              </a:buClr>
              <a:buSzPts val="1100"/>
              <a:buFont typeface="Arial"/>
              <a:buNone/>
            </a:pPr>
            <a:r>
              <a:rPr lang="en-GB" sz="800">
                <a:solidFill>
                  <a:schemeClr val="dk1"/>
                </a:solidFill>
              </a:rPr>
              <a:t>    Phoenix, L. (2025). </a:t>
            </a:r>
            <a:r>
              <a:rPr i="1" lang="en-GB" sz="800">
                <a:solidFill>
                  <a:schemeClr val="dk1"/>
                </a:solidFill>
              </a:rPr>
              <a:t>The Glastonbury Spirit: How Community and Activism Thrive at the Festival –, - Burning Sands Festival</a:t>
            </a:r>
            <a:r>
              <a:rPr lang="en-GB" sz="800">
                <a:solidFill>
                  <a:schemeClr val="dk1"/>
                </a:solidFill>
              </a:rPr>
              <a:t>.  burningsandsfestival.com. Available at:  </a:t>
            </a:r>
            <a:endParaRPr sz="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800" u="sng">
                <a:solidFill>
                  <a:srgbClr val="467886"/>
                </a:solidFill>
                <a:hlinkClick r:id="rId15">
                  <a:extLst>
                    <a:ext uri="{A12FA001-AC4F-418D-AE19-62706E023703}">
                      <ahyp:hlinkClr val="tx"/>
                    </a:ext>
                  </a:extLst>
                </a:hlinkClick>
              </a:rPr>
              <a:t>https://burningsandsfestival.com/glastonbury-festival-united-kingdom/glastonbury-spirit/</a:t>
            </a:r>
            <a:r>
              <a:rPr lang="en-GB" sz="800">
                <a:solidFill>
                  <a:schemeClr val="dk1"/>
                </a:solidFill>
              </a:rPr>
              <a:t> </a:t>
            </a:r>
            <a:endParaRPr sz="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800">
                <a:solidFill>
                  <a:schemeClr val="dk1"/>
                </a:solidFill>
              </a:rPr>
              <a:t>    Sottosanti, K. </a:t>
            </a:r>
            <a:r>
              <a:rPr i="1" lang="en-GB" sz="800">
                <a:solidFill>
                  <a:schemeClr val="dk1"/>
                </a:solidFill>
              </a:rPr>
              <a:t>Shangri-La | Definition, Location, Lost Horizon, &amp; Facts. </a:t>
            </a:r>
            <a:r>
              <a:rPr lang="en-GB" sz="800">
                <a:solidFill>
                  <a:schemeClr val="dk1"/>
                </a:solidFill>
              </a:rPr>
              <a:t>Britannica. Available at: </a:t>
            </a:r>
            <a:r>
              <a:rPr lang="en-GB" sz="800" u="sng">
                <a:solidFill>
                  <a:srgbClr val="467886"/>
                </a:solidFill>
                <a:hlinkClick r:id="rId16">
                  <a:extLst>
                    <a:ext uri="{A12FA001-AC4F-418D-AE19-62706E023703}">
                      <ahyp:hlinkClr val="tx"/>
                    </a:ext>
                  </a:extLst>
                </a:hlinkClick>
              </a:rPr>
              <a:t>https://www.britannica.com/topic/Shangri-La</a:t>
            </a:r>
            <a:r>
              <a:rPr lang="en-GB" sz="800">
                <a:solidFill>
                  <a:schemeClr val="dk1"/>
                </a:solidFill>
              </a:rPr>
              <a:t> </a:t>
            </a:r>
            <a:endParaRPr sz="800">
              <a:solidFill>
                <a:schemeClr val="dk1"/>
              </a:solidFill>
            </a:endParaRPr>
          </a:p>
          <a:p>
            <a:pPr indent="0" lvl="0" marL="0" rtl="0" algn="l">
              <a:lnSpc>
                <a:spcPct val="115000"/>
              </a:lnSpc>
              <a:spcBef>
                <a:spcPts val="800"/>
              </a:spcBef>
              <a:spcAft>
                <a:spcPts val="0"/>
              </a:spcAft>
              <a:buClr>
                <a:schemeClr val="dk1"/>
              </a:buClr>
              <a:buSzPts val="1100"/>
              <a:buFont typeface="Arial"/>
              <a:buNone/>
            </a:pPr>
            <a:r>
              <a:rPr lang="en-GB" sz="800">
                <a:solidFill>
                  <a:schemeClr val="dk1"/>
                </a:solidFill>
              </a:rPr>
              <a:t> 	United Nations (2015). </a:t>
            </a:r>
            <a:r>
              <a:rPr i="1" lang="en-GB" sz="800">
                <a:solidFill>
                  <a:schemeClr val="dk1"/>
                </a:solidFill>
              </a:rPr>
              <a:t>The 17 sustainable development goals</a:t>
            </a:r>
            <a:r>
              <a:rPr lang="en-GB" sz="800">
                <a:solidFill>
                  <a:schemeClr val="dk1"/>
                </a:solidFill>
              </a:rPr>
              <a:t>. United Nations. Available at: </a:t>
            </a:r>
            <a:r>
              <a:rPr lang="en-GB" sz="800" u="sng">
                <a:solidFill>
                  <a:srgbClr val="467886"/>
                </a:solidFill>
                <a:hlinkClick r:id="rId17">
                  <a:extLst>
                    <a:ext uri="{A12FA001-AC4F-418D-AE19-62706E023703}">
                      <ahyp:hlinkClr val="tx"/>
                    </a:ext>
                  </a:extLst>
                </a:hlinkClick>
              </a:rPr>
              <a:t>https://sdgs.un.org/goals</a:t>
            </a:r>
            <a:r>
              <a:rPr lang="en-GB" sz="800">
                <a:solidFill>
                  <a:schemeClr val="dk1"/>
                </a:solidFill>
              </a:rPr>
              <a:t> </a:t>
            </a:r>
            <a:endParaRPr sz="800">
              <a:solidFill>
                <a:schemeClr val="dk1"/>
              </a:solidFill>
            </a:endParaRPr>
          </a:p>
          <a:p>
            <a:pPr indent="-457200" lvl="0" marL="0" rtl="0" algn="l">
              <a:lnSpc>
                <a:spcPct val="115000"/>
              </a:lnSpc>
              <a:spcBef>
                <a:spcPts val="0"/>
              </a:spcBef>
              <a:spcAft>
                <a:spcPts val="0"/>
              </a:spcAft>
              <a:buNone/>
            </a:pPr>
            <a:r>
              <a:t/>
            </a:r>
            <a:endParaRPr sz="800">
              <a:solidFill>
                <a:schemeClr val="dk1"/>
              </a:solidFill>
            </a:endParaRPr>
          </a:p>
          <a:p>
            <a:pPr indent="-457200" lvl="0" marL="0" rtl="0" algn="l">
              <a:lnSpc>
                <a:spcPct val="115000"/>
              </a:lnSpc>
              <a:spcBef>
                <a:spcPts val="1000"/>
              </a:spcBef>
              <a:spcAft>
                <a:spcPts val="0"/>
              </a:spcAft>
              <a:buNone/>
            </a:pPr>
            <a:r>
              <a:t/>
            </a:r>
            <a:endParaRPr sz="800">
              <a:solidFill>
                <a:schemeClr val="dk1"/>
              </a:solidFill>
            </a:endParaRPr>
          </a:p>
          <a:p>
            <a:pPr indent="-457200" lvl="0" marL="0" rtl="0" algn="l">
              <a:lnSpc>
                <a:spcPct val="200000"/>
              </a:lnSpc>
              <a:spcBef>
                <a:spcPts val="1000"/>
              </a:spcBef>
              <a:spcAft>
                <a:spcPts val="0"/>
              </a:spcAft>
              <a:buClr>
                <a:schemeClr val="dk1"/>
              </a:buClr>
              <a:buSzPts val="1100"/>
              <a:buFont typeface="Arial"/>
              <a:buNone/>
            </a:pPr>
            <a:r>
              <a:t/>
            </a:r>
            <a:endParaRPr sz="800">
              <a:solidFill>
                <a:schemeClr val="dk1"/>
              </a:solidFill>
            </a:endParaRPr>
          </a:p>
          <a:p>
            <a:pPr indent="-457200" lvl="0" marL="0" rtl="0" algn="l">
              <a:lnSpc>
                <a:spcPct val="200000"/>
              </a:lnSpc>
              <a:spcBef>
                <a:spcPts val="0"/>
              </a:spcBef>
              <a:spcAft>
                <a:spcPts val="0"/>
              </a:spcAft>
              <a:buClr>
                <a:schemeClr val="dk1"/>
              </a:buClr>
              <a:buSzPts val="1100"/>
              <a:buFont typeface="Arial"/>
              <a:buNone/>
            </a:pPr>
            <a:r>
              <a:rPr lang="en-GB" sz="800">
                <a:solidFill>
                  <a:schemeClr val="dk1"/>
                </a:solidFill>
              </a:rPr>
              <a:t>          </a:t>
            </a:r>
            <a:endParaRPr sz="800">
              <a:solidFill>
                <a:schemeClr val="dk2"/>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