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71" r:id="rId4"/>
    <p:sldId id="260" r:id="rId5"/>
    <p:sldId id="272" r:id="rId6"/>
    <p:sldId id="273" r:id="rId7"/>
    <p:sldId id="274" r:id="rId8"/>
    <p:sldId id="275" r:id="rId9"/>
    <p:sldId id="257" r:id="rId10"/>
    <p:sldId id="258" r:id="rId11"/>
    <p:sldId id="259" r:id="rId12"/>
    <p:sldId id="266" r:id="rId13"/>
    <p:sldId id="267" r:id="rId14"/>
    <p:sldId id="268" r:id="rId15"/>
    <p:sldId id="269" r:id="rId16"/>
    <p:sldId id="276" r:id="rId17"/>
    <p:sldId id="265" r:id="rId18"/>
    <p:sldId id="277" r:id="rId19"/>
    <p:sldId id="27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7" autoAdjust="0"/>
    <p:restoredTop sz="94660"/>
  </p:normalViewPr>
  <p:slideViewPr>
    <p:cSldViewPr snapToGrid="0">
      <p:cViewPr varScale="1">
        <p:scale>
          <a:sx n="85" d="100"/>
          <a:sy n="85" d="100"/>
        </p:scale>
        <p:origin x="36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7T18:28:12.040"/>
    </inkml:context>
    <inkml:brush xml:id="br0">
      <inkml:brushProperty name="width" value="0.05" units="cm"/>
      <inkml:brushProperty name="height" value="0.05" units="cm"/>
      <inkml:brushProperty name="color" value="#CC0066"/>
      <inkml:brushProperty name="ignorePressure" value="1"/>
    </inkml:brush>
    <inkml:brush xml:id="br1">
      <inkml:brushProperty name="width" value="0.05" units="cm"/>
      <inkml:brushProperty name="height" value="0.05" units="cm"/>
      <inkml:brushProperty name="ignorePressure" value="1"/>
    </inkml:brush>
  </inkml:definitions>
  <inkml:trace contextRef="#ctx0" brushRef="#br0">2007 1,'1'14,"0"0,0 0,-2 0,0 0,0 0,-1 0,-1-1,0 1,-1-1,-1 1,0-1,0 0,-2-1,1 0,-2 0,1 0,-2-1,0 0,0 0,0-1,-11 8,-161 116,126-98,1 2,2 3,2 1,2 3,1 2,3 2,-34 50,-90 152,-130 229,258-387,4 2,4 2,4 0,1 18,-47 171,25-106,7 3,-8 118,25-39,12 204,15-296,5-115,2 0,3 0,2-2,2 0,3 0,2-2,2 0,2-2,3-1,1-1,34 41,18 40,11 33,-58-95,2-2,3-2,3-2,2-1,3-2,47 43,-14-35,1-4,4-4,2-3,2-4,2-4,80 27,-11-5,241 84,175 11,-497-140,1-4,0-4,2-2,-1-5,1-3,0-3,0-4,0-4,46-10,-117 14,0 0,-1 0,1-1,-1 0,0-1,0 0,0 0,0-1,-1-1,0 1,0-2,0 1,-1-1,0-1,0 1,-1-1,0 0,0-1,-1 0,0 0,-1 0,0-1,0 0,-1 0,0 0,-1 0,0-1,-1 1,0-1,-1 0,0-1,7-243,128-277,-107 406,13-139,-44 134,14-268,9-214,38-5,-57-537,-2 637,-2 489,-1 1,-1 0,-1 1,-2-1,-1 1,-1 0,-1 1,-1 0,-2 1,0 0,-2 1,-8-11,-34-63,-91-121,114 185,-1 2,-2 1,-1 1,-1 3,-2 1,-1 2,0 2,-2 1,0 3,-2 1,-35-7,-106-61,-98 25,147 40,-1 6,0 6,0 6,-22 8,-59-3,121-3,66 0</inkml:trace>
  <inkml:trace contextRef="#ctx0" brushRef="#br1" timeOffset="3620.213">1 943,'63'126,"78"73,8-7,9-6,31 17,222 208,294 219,-422-411,267 157,-281-198,-198-125,-2 3,-3 3,-2 4,9 15,-40-45,-5-8</inkml:trace>
  <inkml:trace contextRef="#ctx0" brushRef="#br1" timeOffset="5570.487">4107 596,'-1066'986,"324"-137,702-801,-137 145,-8-7,-152 112,164-146,119-102,11-7</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3F1BB4-5C86-4EA0-A42D-4CA465F64E2B}"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FFCEE9-B9D0-4342-86DF-8D8480C3577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6899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3F1BB4-5C86-4EA0-A42D-4CA465F64E2B}"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FFCEE9-B9D0-4342-86DF-8D8480C35772}" type="slidenum">
              <a:rPr lang="en-GB" smtClean="0"/>
              <a:t>‹#›</a:t>
            </a:fld>
            <a:endParaRPr lang="en-GB"/>
          </a:p>
        </p:txBody>
      </p:sp>
    </p:spTree>
    <p:extLst>
      <p:ext uri="{BB962C8B-B14F-4D97-AF65-F5344CB8AC3E}">
        <p14:creationId xmlns:p14="http://schemas.microsoft.com/office/powerpoint/2010/main" val="3782615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43F1BB4-5C86-4EA0-A42D-4CA465F64E2B}"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FFCEE9-B9D0-4342-86DF-8D8480C3577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5428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3F1BB4-5C86-4EA0-A42D-4CA465F64E2B}" type="datetimeFigureOut">
              <a:rPr lang="en-GB" smtClean="0"/>
              <a:t>07/02/2021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FFCEE9-B9D0-4342-86DF-8D8480C35772}" type="slidenum">
              <a:rPr lang="en-GB" smtClean="0"/>
              <a:t>‹#›</a:t>
            </a:fld>
            <a:endParaRPr lang="en-GB"/>
          </a:p>
        </p:txBody>
      </p:sp>
    </p:spTree>
    <p:extLst>
      <p:ext uri="{BB962C8B-B14F-4D97-AF65-F5344CB8AC3E}">
        <p14:creationId xmlns:p14="http://schemas.microsoft.com/office/powerpoint/2010/main" val="3332149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3F1BB4-5C86-4EA0-A42D-4CA465F64E2B}" type="datetimeFigureOut">
              <a:rPr lang="en-GB" smtClean="0"/>
              <a:t>07/02/2021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FFCEE9-B9D0-4342-86DF-8D8480C35772}" type="slidenum">
              <a:rPr lang="en-GB" smtClean="0"/>
              <a:t>‹#›</a:t>
            </a:fld>
            <a:endParaRPr lang="en-GB"/>
          </a:p>
        </p:txBody>
      </p:sp>
    </p:spTree>
    <p:extLst>
      <p:ext uri="{BB962C8B-B14F-4D97-AF65-F5344CB8AC3E}">
        <p14:creationId xmlns:p14="http://schemas.microsoft.com/office/powerpoint/2010/main" val="3512481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3F1BB4-5C86-4EA0-A42D-4CA465F64E2B}" type="datetimeFigureOut">
              <a:rPr lang="en-GB" smtClean="0"/>
              <a:t>07/02/2021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FFCEE9-B9D0-4342-86DF-8D8480C35772}" type="slidenum">
              <a:rPr lang="en-GB" smtClean="0"/>
              <a:t>‹#›</a:t>
            </a:fld>
            <a:endParaRPr lang="en-GB"/>
          </a:p>
        </p:txBody>
      </p:sp>
    </p:spTree>
    <p:extLst>
      <p:ext uri="{BB962C8B-B14F-4D97-AF65-F5344CB8AC3E}">
        <p14:creationId xmlns:p14="http://schemas.microsoft.com/office/powerpoint/2010/main" val="1117993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43F1BB4-5C86-4EA0-A42D-4CA465F64E2B}" type="datetimeFigureOut">
              <a:rPr lang="en-GB" smtClean="0"/>
              <a:t>07/02/2021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8FFCEE9-B9D0-4342-86DF-8D8480C35772}" type="slidenum">
              <a:rPr lang="en-GB" smtClean="0"/>
              <a:t>‹#›</a:t>
            </a:fld>
            <a:endParaRPr lang="en-GB"/>
          </a:p>
        </p:txBody>
      </p:sp>
    </p:spTree>
    <p:extLst>
      <p:ext uri="{BB962C8B-B14F-4D97-AF65-F5344CB8AC3E}">
        <p14:creationId xmlns:p14="http://schemas.microsoft.com/office/powerpoint/2010/main" val="46371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43F1BB4-5C86-4EA0-A42D-4CA465F64E2B}" type="datetimeFigureOut">
              <a:rPr lang="en-GB" smtClean="0"/>
              <a:t>07/02/2021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8FFCEE9-B9D0-4342-86DF-8D8480C35772}" type="slidenum">
              <a:rPr lang="en-GB" smtClean="0"/>
              <a:t>‹#›</a:t>
            </a:fld>
            <a:endParaRPr lang="en-GB"/>
          </a:p>
        </p:txBody>
      </p:sp>
    </p:spTree>
    <p:extLst>
      <p:ext uri="{BB962C8B-B14F-4D97-AF65-F5344CB8AC3E}">
        <p14:creationId xmlns:p14="http://schemas.microsoft.com/office/powerpoint/2010/main" val="2345540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43F1BB4-5C86-4EA0-A42D-4CA465F64E2B}" type="datetimeFigureOut">
              <a:rPr lang="en-GB" smtClean="0"/>
              <a:t>07/02/2021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FFCEE9-B9D0-4342-86DF-8D8480C35772}" type="slidenum">
              <a:rPr lang="en-GB" smtClean="0"/>
              <a:t>‹#›</a:t>
            </a:fld>
            <a:endParaRPr lang="en-GB"/>
          </a:p>
        </p:txBody>
      </p:sp>
    </p:spTree>
    <p:extLst>
      <p:ext uri="{BB962C8B-B14F-4D97-AF65-F5344CB8AC3E}">
        <p14:creationId xmlns:p14="http://schemas.microsoft.com/office/powerpoint/2010/main" val="3211914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3F1BB4-5C86-4EA0-A42D-4CA465F64E2B}"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FFCEE9-B9D0-4342-86DF-8D8480C35772}" type="slidenum">
              <a:rPr lang="en-GB" smtClean="0"/>
              <a:t>‹#›</a:t>
            </a:fld>
            <a:endParaRPr lang="en-GB"/>
          </a:p>
        </p:txBody>
      </p:sp>
    </p:spTree>
    <p:extLst>
      <p:ext uri="{BB962C8B-B14F-4D97-AF65-F5344CB8AC3E}">
        <p14:creationId xmlns:p14="http://schemas.microsoft.com/office/powerpoint/2010/main" val="722887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3F1BB4-5C86-4EA0-A42D-4CA465F64E2B}"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FFCEE9-B9D0-4342-86DF-8D8480C35772}" type="slidenum">
              <a:rPr lang="en-GB" smtClean="0"/>
              <a:t>‹#›</a:t>
            </a:fld>
            <a:endParaRPr lang="en-GB"/>
          </a:p>
        </p:txBody>
      </p:sp>
    </p:spTree>
    <p:extLst>
      <p:ext uri="{BB962C8B-B14F-4D97-AF65-F5344CB8AC3E}">
        <p14:creationId xmlns:p14="http://schemas.microsoft.com/office/powerpoint/2010/main" val="3433695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43F1BB4-5C86-4EA0-A42D-4CA465F64E2B}" type="datetimeFigureOut">
              <a:rPr lang="en-GB" smtClean="0"/>
              <a:t>07/02/2021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8FFCEE9-B9D0-4342-86DF-8D8480C3577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50558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Information Engineering</a:t>
            </a:r>
            <a:br>
              <a:rPr lang="en-GB" dirty="0"/>
            </a:br>
            <a:r>
              <a:rPr lang="en-GB" dirty="0"/>
              <a:t>building context Diagram and DFDs</a:t>
            </a:r>
          </a:p>
        </p:txBody>
      </p:sp>
      <p:sp>
        <p:nvSpPr>
          <p:cNvPr id="3" name="Subtitle 2"/>
          <p:cNvSpPr>
            <a:spLocks noGrp="1"/>
          </p:cNvSpPr>
          <p:nvPr>
            <p:ph type="subTitle" idx="1"/>
          </p:nvPr>
        </p:nvSpPr>
        <p:spPr/>
        <p:txBody>
          <a:bodyPr/>
          <a:lstStyle/>
          <a:p>
            <a:r>
              <a:rPr lang="en-GB" dirty="0"/>
              <a:t>Beverley </a:t>
            </a:r>
            <a:r>
              <a:rPr lang="en-GB" dirty="0" err="1"/>
              <a:t>holland</a:t>
            </a:r>
            <a:endParaRPr lang="en-GB" dirty="0"/>
          </a:p>
        </p:txBody>
      </p:sp>
    </p:spTree>
    <p:extLst>
      <p:ext uri="{BB962C8B-B14F-4D97-AF65-F5344CB8AC3E}">
        <p14:creationId xmlns:p14="http://schemas.microsoft.com/office/powerpoint/2010/main" val="3744933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7FBEA-40DF-44B6-B1D6-14BD85F6008D}"/>
              </a:ext>
            </a:extLst>
          </p:cNvPr>
          <p:cNvSpPr>
            <a:spLocks noGrp="1"/>
          </p:cNvSpPr>
          <p:nvPr>
            <p:ph type="title"/>
          </p:nvPr>
        </p:nvSpPr>
        <p:spPr/>
        <p:txBody>
          <a:bodyPr/>
          <a:lstStyle/>
          <a:p>
            <a:r>
              <a:rPr lang="en-GB" dirty="0"/>
              <a:t>The Process Symbol</a:t>
            </a:r>
          </a:p>
        </p:txBody>
      </p:sp>
      <p:sp>
        <p:nvSpPr>
          <p:cNvPr id="3" name="Content Placeholder 2">
            <a:extLst>
              <a:ext uri="{FF2B5EF4-FFF2-40B4-BE49-F238E27FC236}">
                <a16:creationId xmlns:a16="http://schemas.microsoft.com/office/drawing/2014/main" id="{BF58614D-0E89-432D-97E7-6D98AA88ACCE}"/>
              </a:ext>
            </a:extLst>
          </p:cNvPr>
          <p:cNvSpPr>
            <a:spLocks noGrp="1"/>
          </p:cNvSpPr>
          <p:nvPr>
            <p:ph idx="1"/>
          </p:nvPr>
        </p:nvSpPr>
        <p:spPr/>
        <p:txBody>
          <a:bodyPr/>
          <a:lstStyle/>
          <a:p>
            <a:r>
              <a:rPr lang="en-GB" dirty="0"/>
              <a:t>A process is an activity or a function that is performed for some specific business reason.</a:t>
            </a:r>
          </a:p>
          <a:p>
            <a:r>
              <a:rPr lang="en-GB" dirty="0"/>
              <a:t>Processes can be manual or computerized when described in our logical DFD.</a:t>
            </a:r>
          </a:p>
          <a:p>
            <a:r>
              <a:rPr lang="en-GB" dirty="0"/>
              <a:t>Every process should be named starting with a </a:t>
            </a:r>
            <a:r>
              <a:rPr lang="en-GB" b="1" u="sng" dirty="0"/>
              <a:t>verb and ending with a noun </a:t>
            </a:r>
            <a:r>
              <a:rPr lang="en-GB" dirty="0"/>
              <a:t>(e.g., “</a:t>
            </a:r>
            <a:r>
              <a:rPr lang="en-GB" b="1" u="sng" dirty="0"/>
              <a:t>Create shop work order”). </a:t>
            </a:r>
          </a:p>
          <a:p>
            <a:r>
              <a:rPr lang="en-GB" dirty="0"/>
              <a:t>Names should be short, yet contain enough information so that the reader can easily understand exactly what they do. </a:t>
            </a:r>
          </a:p>
          <a:p>
            <a:r>
              <a:rPr lang="en-GB" dirty="0"/>
              <a:t>In general, each process performs only one activity, so to avoid using the word “and” in process names because it suggests that the process performs several activities. I</a:t>
            </a:r>
          </a:p>
          <a:p>
            <a:r>
              <a:rPr lang="en-GB" dirty="0"/>
              <a:t>In addition, every process must have at least </a:t>
            </a:r>
            <a:r>
              <a:rPr lang="en-GB" b="1" u="sng" dirty="0"/>
              <a:t>one input data flow and at least one output data flow.</a:t>
            </a:r>
          </a:p>
        </p:txBody>
      </p:sp>
    </p:spTree>
    <p:extLst>
      <p:ext uri="{BB962C8B-B14F-4D97-AF65-F5344CB8AC3E}">
        <p14:creationId xmlns:p14="http://schemas.microsoft.com/office/powerpoint/2010/main" val="900389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51004-EC14-4C92-B8F9-A33307A636C3}"/>
              </a:ext>
            </a:extLst>
          </p:cNvPr>
          <p:cNvSpPr>
            <a:spLocks noGrp="1"/>
          </p:cNvSpPr>
          <p:nvPr>
            <p:ph type="title"/>
          </p:nvPr>
        </p:nvSpPr>
        <p:spPr/>
        <p:txBody>
          <a:bodyPr/>
          <a:lstStyle/>
          <a:p>
            <a:r>
              <a:rPr lang="en-GB" dirty="0"/>
              <a:t>The Data Flow</a:t>
            </a:r>
          </a:p>
        </p:txBody>
      </p:sp>
      <p:sp>
        <p:nvSpPr>
          <p:cNvPr id="3" name="Content Placeholder 2">
            <a:extLst>
              <a:ext uri="{FF2B5EF4-FFF2-40B4-BE49-F238E27FC236}">
                <a16:creationId xmlns:a16="http://schemas.microsoft.com/office/drawing/2014/main" id="{0CAEBCBA-B1FD-4C45-8AB8-CBED132150B8}"/>
              </a:ext>
            </a:extLst>
          </p:cNvPr>
          <p:cNvSpPr>
            <a:spLocks noGrp="1"/>
          </p:cNvSpPr>
          <p:nvPr>
            <p:ph idx="1"/>
          </p:nvPr>
        </p:nvSpPr>
        <p:spPr/>
        <p:txBody>
          <a:bodyPr>
            <a:normAutofit lnSpcReduction="10000"/>
          </a:bodyPr>
          <a:lstStyle/>
          <a:p>
            <a:r>
              <a:rPr lang="en-GB" dirty="0"/>
              <a:t>A data flow is a single fact, such as Send in order ID (sometimes called a data element), or a logical collection of several facts (e.g.,  new shop work order). </a:t>
            </a:r>
          </a:p>
          <a:p>
            <a:r>
              <a:rPr lang="en-GB" dirty="0"/>
              <a:t>Every data flow should be named with a </a:t>
            </a:r>
            <a:r>
              <a:rPr lang="en-GB" b="1" u="sng" dirty="0"/>
              <a:t>noun</a:t>
            </a:r>
            <a:r>
              <a:rPr lang="en-GB" dirty="0"/>
              <a:t>. The description of a data flow lists exactly what data elements the flow contains. For example, the order details data flow would list customer information, order date, and the custom components included in the order as its data elements.</a:t>
            </a:r>
          </a:p>
          <a:p>
            <a:r>
              <a:rPr lang="en-GB" dirty="0"/>
              <a:t>Data flows are the glue that holds the processes together. </a:t>
            </a:r>
            <a:r>
              <a:rPr lang="en-GB" b="1" u="sng" dirty="0"/>
              <a:t>One end of every data flow will always come from or go to a process</a:t>
            </a:r>
            <a:r>
              <a:rPr lang="en-GB" dirty="0"/>
              <a:t>, with the arrow showing the direction into or out of the process.</a:t>
            </a:r>
          </a:p>
          <a:p>
            <a:r>
              <a:rPr lang="en-GB" dirty="0"/>
              <a:t>Data flows show </a:t>
            </a:r>
            <a:r>
              <a:rPr lang="en-GB" b="1" u="sng" dirty="0"/>
              <a:t>what inputs go into each process and what outputs each process produces</a:t>
            </a:r>
            <a:r>
              <a:rPr lang="en-GB" dirty="0"/>
              <a:t>. </a:t>
            </a:r>
          </a:p>
          <a:p>
            <a:r>
              <a:rPr lang="en-GB" dirty="0"/>
              <a:t>Every process must create at least </a:t>
            </a:r>
            <a:r>
              <a:rPr lang="en-GB" b="1" u="sng" dirty="0"/>
              <a:t>one output data flow</a:t>
            </a:r>
            <a:r>
              <a:rPr lang="en-GB" dirty="0"/>
              <a:t>, because if there is no output, the process does not do anything. Likewise, each process has at least one input data flow, because it is difficult, if not impossible, to produce an output with no input.</a:t>
            </a:r>
          </a:p>
        </p:txBody>
      </p:sp>
    </p:spTree>
    <p:extLst>
      <p:ext uri="{BB962C8B-B14F-4D97-AF65-F5344CB8AC3E}">
        <p14:creationId xmlns:p14="http://schemas.microsoft.com/office/powerpoint/2010/main" val="493786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C9C43-54EF-4A05-8D4D-396BC4335933}"/>
              </a:ext>
            </a:extLst>
          </p:cNvPr>
          <p:cNvSpPr>
            <a:spLocks noGrp="1"/>
          </p:cNvSpPr>
          <p:nvPr>
            <p:ph type="title"/>
          </p:nvPr>
        </p:nvSpPr>
        <p:spPr/>
        <p:txBody>
          <a:bodyPr/>
          <a:lstStyle/>
          <a:p>
            <a:r>
              <a:rPr lang="en-GB" dirty="0"/>
              <a:t>Data Store</a:t>
            </a:r>
          </a:p>
        </p:txBody>
      </p:sp>
      <p:sp>
        <p:nvSpPr>
          <p:cNvPr id="3" name="Content Placeholder 2">
            <a:extLst>
              <a:ext uri="{FF2B5EF4-FFF2-40B4-BE49-F238E27FC236}">
                <a16:creationId xmlns:a16="http://schemas.microsoft.com/office/drawing/2014/main" id="{AC9CFFD1-7BE5-457B-93F2-0E85B343BF9B}"/>
              </a:ext>
            </a:extLst>
          </p:cNvPr>
          <p:cNvSpPr>
            <a:spLocks noGrp="1"/>
          </p:cNvSpPr>
          <p:nvPr>
            <p:ph idx="1"/>
          </p:nvPr>
        </p:nvSpPr>
        <p:spPr/>
        <p:txBody>
          <a:bodyPr/>
          <a:lstStyle/>
          <a:p>
            <a:r>
              <a:rPr lang="en-GB" dirty="0"/>
              <a:t>A data store is a collection of data that is stored in some way (which is determined later when creating the physical model). Every data store </a:t>
            </a:r>
            <a:r>
              <a:rPr lang="en-GB" b="1" u="sng" dirty="0"/>
              <a:t>is named with a noun </a:t>
            </a:r>
            <a:r>
              <a:rPr lang="en-GB" dirty="0"/>
              <a:t>and is assigned </a:t>
            </a:r>
            <a:r>
              <a:rPr lang="en-GB" b="1" u="sng" dirty="0"/>
              <a:t>an identification number</a:t>
            </a:r>
            <a:r>
              <a:rPr lang="en-GB" dirty="0"/>
              <a:t> and a description. </a:t>
            </a:r>
          </a:p>
          <a:p>
            <a:r>
              <a:rPr lang="en-GB" dirty="0"/>
              <a:t>Data stores form the starting point for the data model and form the logical connection between the process model and the data model.</a:t>
            </a:r>
          </a:p>
          <a:p>
            <a:r>
              <a:rPr lang="en-GB" dirty="0"/>
              <a:t>Data flows coming out of a data store indicate that information is retrieved from the data store. For example we could say Retrieve Order Details indicating data flow that we have retrieved the Order Details data flow from the Custom Orders data store.</a:t>
            </a:r>
          </a:p>
          <a:p>
            <a:r>
              <a:rPr lang="en-GB" dirty="0"/>
              <a:t>Data flows going both into and out of a data store indicate that information in the data store is change.</a:t>
            </a:r>
          </a:p>
          <a:p>
            <a:r>
              <a:rPr lang="en-GB" dirty="0"/>
              <a:t>All data stores must have at least one input data flow or else they never contain any data.</a:t>
            </a:r>
          </a:p>
          <a:p>
            <a:endParaRPr lang="en-GB" dirty="0"/>
          </a:p>
        </p:txBody>
      </p:sp>
    </p:spTree>
    <p:extLst>
      <p:ext uri="{BB962C8B-B14F-4D97-AF65-F5344CB8AC3E}">
        <p14:creationId xmlns:p14="http://schemas.microsoft.com/office/powerpoint/2010/main" val="2572657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239A0-C2DF-4138-89D0-C6AAAF683EAB}"/>
              </a:ext>
            </a:extLst>
          </p:cNvPr>
          <p:cNvSpPr>
            <a:spLocks noGrp="1"/>
          </p:cNvSpPr>
          <p:nvPr>
            <p:ph type="title"/>
          </p:nvPr>
        </p:nvSpPr>
        <p:spPr/>
        <p:txBody>
          <a:bodyPr/>
          <a:lstStyle/>
          <a:p>
            <a:r>
              <a:rPr lang="en-GB" dirty="0"/>
              <a:t>Interface / External Entity</a:t>
            </a:r>
          </a:p>
        </p:txBody>
      </p:sp>
      <p:sp>
        <p:nvSpPr>
          <p:cNvPr id="3" name="Content Placeholder 2">
            <a:extLst>
              <a:ext uri="{FF2B5EF4-FFF2-40B4-BE49-F238E27FC236}">
                <a16:creationId xmlns:a16="http://schemas.microsoft.com/office/drawing/2014/main" id="{8874056A-6D1E-4CA6-8468-7BC1B94FF23D}"/>
              </a:ext>
            </a:extLst>
          </p:cNvPr>
          <p:cNvSpPr>
            <a:spLocks noGrp="1"/>
          </p:cNvSpPr>
          <p:nvPr>
            <p:ph idx="1"/>
          </p:nvPr>
        </p:nvSpPr>
        <p:spPr/>
        <p:txBody>
          <a:bodyPr>
            <a:normAutofit lnSpcReduction="10000"/>
          </a:bodyPr>
          <a:lstStyle/>
          <a:p>
            <a:r>
              <a:rPr lang="en-GB" dirty="0"/>
              <a:t>An external entity is a person, organization, organization unit, or system that is external to the system, but interacts with it (e.g., customer, clearinghouse, government organization, accounting system). </a:t>
            </a:r>
          </a:p>
          <a:p>
            <a:r>
              <a:rPr lang="en-GB" dirty="0"/>
              <a:t>The external entity typically corresponds to the primary actor that we  identified in the as a system user. </a:t>
            </a:r>
          </a:p>
          <a:p>
            <a:r>
              <a:rPr lang="en-GB" dirty="0"/>
              <a:t>External entities </a:t>
            </a:r>
            <a:r>
              <a:rPr lang="en-GB" b="1" u="sng" dirty="0"/>
              <a:t>provide data to the system or receive data from the system</a:t>
            </a:r>
            <a:r>
              <a:rPr lang="en-GB" dirty="0"/>
              <a:t>, and serve to establish the system boundaries. </a:t>
            </a:r>
          </a:p>
          <a:p>
            <a:r>
              <a:rPr lang="en-GB" dirty="0"/>
              <a:t>Every external entity has a name and a description. The key point to remember about an external entity is that it is external to the system, but may or may not be part of the organization. </a:t>
            </a:r>
          </a:p>
          <a:p>
            <a:r>
              <a:rPr lang="en-GB" dirty="0"/>
              <a:t>People who use the information from the system to perform other processes or who decide what information goes into the system are documented as external entities (e.g., managers, staff).</a:t>
            </a:r>
          </a:p>
        </p:txBody>
      </p:sp>
    </p:spTree>
    <p:extLst>
      <p:ext uri="{BB962C8B-B14F-4D97-AF65-F5344CB8AC3E}">
        <p14:creationId xmlns:p14="http://schemas.microsoft.com/office/powerpoint/2010/main" val="248299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E6CB6-88B5-4936-8D08-B4C1524975CC}"/>
              </a:ext>
            </a:extLst>
          </p:cNvPr>
          <p:cNvSpPr>
            <a:spLocks noGrp="1"/>
          </p:cNvSpPr>
          <p:nvPr>
            <p:ph type="title"/>
          </p:nvPr>
        </p:nvSpPr>
        <p:spPr/>
        <p:txBody>
          <a:bodyPr/>
          <a:lstStyle/>
          <a:p>
            <a:r>
              <a:rPr lang="en-GB" dirty="0"/>
              <a:t>Context Diagram</a:t>
            </a:r>
          </a:p>
        </p:txBody>
      </p:sp>
      <p:sp>
        <p:nvSpPr>
          <p:cNvPr id="3" name="Content Placeholder 2">
            <a:extLst>
              <a:ext uri="{FF2B5EF4-FFF2-40B4-BE49-F238E27FC236}">
                <a16:creationId xmlns:a16="http://schemas.microsoft.com/office/drawing/2014/main" id="{2008C5B2-DFF5-4544-88DE-A14763A080EA}"/>
              </a:ext>
            </a:extLst>
          </p:cNvPr>
          <p:cNvSpPr>
            <a:spLocks noGrp="1"/>
          </p:cNvSpPr>
          <p:nvPr>
            <p:ph idx="1"/>
          </p:nvPr>
        </p:nvSpPr>
        <p:spPr/>
        <p:txBody>
          <a:bodyPr/>
          <a:lstStyle/>
          <a:p>
            <a:r>
              <a:rPr lang="en-GB" dirty="0"/>
              <a:t>The top‐level DFD in every business process model, whether a manual system or a computerized system, is the context diagram. As the name suggests, the context diagram shows the entire system in context with its environment. </a:t>
            </a:r>
          </a:p>
          <a:p>
            <a:r>
              <a:rPr lang="en-GB" b="1" u="sng" dirty="0"/>
              <a:t>All process models have one context diagram</a:t>
            </a:r>
            <a:r>
              <a:rPr lang="en-GB" dirty="0"/>
              <a:t>.</a:t>
            </a:r>
          </a:p>
          <a:p>
            <a:r>
              <a:rPr lang="en-GB" dirty="0"/>
              <a:t>The context diagram shows the overall business process as a single process (i.e., the system itself) and shows the data flows to and from external entities. </a:t>
            </a:r>
          </a:p>
          <a:p>
            <a:r>
              <a:rPr lang="en-GB" b="1" u="sng" dirty="0"/>
              <a:t>Data stores are not included on the context diagram</a:t>
            </a:r>
            <a:r>
              <a:rPr lang="en-GB" dirty="0"/>
              <a:t>.</a:t>
            </a:r>
          </a:p>
          <a:p>
            <a:r>
              <a:rPr lang="en-GB" dirty="0"/>
              <a:t>If the system uses data from or supplies data to another independent information system, that system should be shown as an external entity, not a data store.</a:t>
            </a:r>
          </a:p>
        </p:txBody>
      </p:sp>
    </p:spTree>
    <p:extLst>
      <p:ext uri="{BB962C8B-B14F-4D97-AF65-F5344CB8AC3E}">
        <p14:creationId xmlns:p14="http://schemas.microsoft.com/office/powerpoint/2010/main" val="1400112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82E78-2D5A-4857-BEAD-A24E39D47B24}"/>
              </a:ext>
            </a:extLst>
          </p:cNvPr>
          <p:cNvSpPr>
            <a:spLocks noGrp="1"/>
          </p:cNvSpPr>
          <p:nvPr>
            <p:ph type="title"/>
          </p:nvPr>
        </p:nvSpPr>
        <p:spPr/>
        <p:txBody>
          <a:bodyPr/>
          <a:lstStyle/>
          <a:p>
            <a:r>
              <a:rPr lang="en-GB" dirty="0"/>
              <a:t>Level 0 DFD</a:t>
            </a:r>
          </a:p>
        </p:txBody>
      </p:sp>
      <p:sp>
        <p:nvSpPr>
          <p:cNvPr id="3" name="Content Placeholder 2">
            <a:extLst>
              <a:ext uri="{FF2B5EF4-FFF2-40B4-BE49-F238E27FC236}">
                <a16:creationId xmlns:a16="http://schemas.microsoft.com/office/drawing/2014/main" id="{DE51C206-9728-44DF-AE3B-4818D6D10484}"/>
              </a:ext>
            </a:extLst>
          </p:cNvPr>
          <p:cNvSpPr>
            <a:spLocks noGrp="1"/>
          </p:cNvSpPr>
          <p:nvPr>
            <p:ph idx="1"/>
          </p:nvPr>
        </p:nvSpPr>
        <p:spPr/>
        <p:txBody>
          <a:bodyPr>
            <a:normAutofit lnSpcReduction="10000"/>
          </a:bodyPr>
          <a:lstStyle/>
          <a:p>
            <a:r>
              <a:rPr lang="en-GB" dirty="0"/>
              <a:t>The next level in the DFD hierarchy is the diagram called the level 0 diagram or level 0 DFD . </a:t>
            </a:r>
          </a:p>
          <a:p>
            <a:r>
              <a:rPr lang="en-GB" dirty="0"/>
              <a:t>The level 0 diagram shows all the major processes at the first level of numbering (i.e., processes numbered 1 through n (usually no more that 6 or 7).</a:t>
            </a:r>
          </a:p>
          <a:p>
            <a:r>
              <a:rPr lang="en-GB" dirty="0"/>
              <a:t>The data stores, external entities, and data flows among them. The purpose of the level 0 DFD is to show all the major high‐level processes of the system and how they relate to each other and to stored data. </a:t>
            </a:r>
            <a:r>
              <a:rPr lang="en-GB" b="1" u="sng" dirty="0"/>
              <a:t>All process models have one and only one level 0 DFD</a:t>
            </a:r>
            <a:r>
              <a:rPr lang="en-GB" dirty="0"/>
              <a:t>.</a:t>
            </a:r>
          </a:p>
          <a:p>
            <a:r>
              <a:rPr lang="en-GB" dirty="0"/>
              <a:t>The context diagram deliberately hides some of the system's complexity in order to make it easier for the reader to understand. Only after the reader understands the context diagram does the analyst “open up” process 0 to display its internal operations by decomposing the context diagram into the level 0 DFD, which shows more detail about the processes, data stores, and data flows inside the system.</a:t>
            </a:r>
          </a:p>
          <a:p>
            <a:r>
              <a:rPr lang="en-GB" dirty="0"/>
              <a:t>Another key principle in creating sets of DFDs is balancing. Balancing means ensuring that all information presented in a DFD at one level is accurately represented in the next‐level DFD.</a:t>
            </a:r>
          </a:p>
        </p:txBody>
      </p:sp>
    </p:spTree>
    <p:extLst>
      <p:ext uri="{BB962C8B-B14F-4D97-AF65-F5344CB8AC3E}">
        <p14:creationId xmlns:p14="http://schemas.microsoft.com/office/powerpoint/2010/main" val="917308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47BBC-C00C-4B44-9E83-BD8D5D30DACE}"/>
              </a:ext>
            </a:extLst>
          </p:cNvPr>
          <p:cNvSpPr>
            <a:spLocks noGrp="1"/>
          </p:cNvSpPr>
          <p:nvPr>
            <p:ph type="title"/>
          </p:nvPr>
        </p:nvSpPr>
        <p:spPr/>
        <p:txBody>
          <a:bodyPr/>
          <a:lstStyle/>
          <a:p>
            <a:r>
              <a:rPr lang="en-GB" dirty="0"/>
              <a:t>Level 1 DFD</a:t>
            </a:r>
          </a:p>
        </p:txBody>
      </p:sp>
      <p:sp>
        <p:nvSpPr>
          <p:cNvPr id="3" name="Content Placeholder 2">
            <a:extLst>
              <a:ext uri="{FF2B5EF4-FFF2-40B4-BE49-F238E27FC236}">
                <a16:creationId xmlns:a16="http://schemas.microsoft.com/office/drawing/2014/main" id="{5A740F89-4D07-4053-99DD-4621E7216E48}"/>
              </a:ext>
            </a:extLst>
          </p:cNvPr>
          <p:cNvSpPr>
            <a:spLocks noGrp="1"/>
          </p:cNvSpPr>
          <p:nvPr>
            <p:ph idx="1"/>
          </p:nvPr>
        </p:nvSpPr>
        <p:spPr/>
        <p:txBody>
          <a:bodyPr/>
          <a:lstStyle/>
          <a:p>
            <a:r>
              <a:rPr lang="en-GB" dirty="0"/>
              <a:t>In the same way that the context diagram deliberately hides some of the system's complexity, so does the level 0 DFD. </a:t>
            </a:r>
          </a:p>
          <a:p>
            <a:r>
              <a:rPr lang="en-GB" dirty="0"/>
              <a:t>The level 0 DFD shows only how the major high‐level processes in the system interact. Each process on the level 0 DFD must be decomposed into a more explicit DFD, called a level 1 diagram, or level 1 DFD, which shows how it operates in greater detail. </a:t>
            </a:r>
          </a:p>
          <a:p>
            <a:r>
              <a:rPr lang="en-GB" dirty="0"/>
              <a:t>In general, all process models have as many level 1 diagrams as there are processes on the level 0 diagram; every process in the level 0 DFD would be decomposed into its own level 1 DFD.</a:t>
            </a:r>
          </a:p>
          <a:p>
            <a:r>
              <a:rPr lang="en-GB" dirty="0"/>
              <a:t>Once again, it is very important to ensure that the level 0 and level 1 DFDs are balanced.</a:t>
            </a:r>
          </a:p>
        </p:txBody>
      </p:sp>
    </p:spTree>
    <p:extLst>
      <p:ext uri="{BB962C8B-B14F-4D97-AF65-F5344CB8AC3E}">
        <p14:creationId xmlns:p14="http://schemas.microsoft.com/office/powerpoint/2010/main" val="3738049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tint val="83000"/>
                    <a:satMod val="150000"/>
                  </a:schemeClr>
                </a:solidFill>
              </a:rPr>
              <a:t>Data-Flow Diagramming </a:t>
            </a:r>
            <a:r>
              <a:rPr lang="en-GB" dirty="0">
                <a:solidFill>
                  <a:schemeClr val="accent1">
                    <a:tint val="83000"/>
                    <a:satMod val="150000"/>
                  </a:schemeClr>
                </a:solidFill>
              </a:rPr>
              <a:t>with </a:t>
            </a:r>
            <a:r>
              <a:rPr lang="en-GB" dirty="0" err="1">
                <a:solidFill>
                  <a:schemeClr val="accent1">
                    <a:tint val="83000"/>
                    <a:satMod val="150000"/>
                  </a:schemeClr>
                </a:solidFill>
              </a:rPr>
              <a:t>visio</a:t>
            </a:r>
            <a:endParaRPr lang="en-GB" dirty="0"/>
          </a:p>
        </p:txBody>
      </p:sp>
      <p:sp>
        <p:nvSpPr>
          <p:cNvPr id="4" name="Rectangle 5" descr="Rectangle: Click to edit Master text styles&#10;Second level&#10;Third level&#10;Fourth level&#10;Fifth level"/>
          <p:cNvSpPr>
            <a:spLocks noGrp="1" noChangeArrowheads="1"/>
          </p:cNvSpPr>
          <p:nvPr>
            <p:ph idx="1"/>
          </p:nvPr>
        </p:nvSpPr>
        <p:spPr>
          <a:xfrm>
            <a:off x="831399" y="1874540"/>
            <a:ext cx="3960201" cy="2503060"/>
          </a:xfrm>
        </p:spPr>
        <p:txBody>
          <a:bodyPr>
            <a:normAutofit/>
          </a:bodyPr>
          <a:lstStyle/>
          <a:p>
            <a:pPr marL="0" indent="0"/>
            <a:r>
              <a:rPr lang="en-GB" sz="2000" dirty="0"/>
              <a:t>Using Visio to construct Data Flow Diagrams (Data Flow Model Diagrams) </a:t>
            </a:r>
            <a:r>
              <a:rPr lang="en-GB" sz="2000" i="1" dirty="0"/>
              <a:t>DFDs</a:t>
            </a:r>
            <a:r>
              <a:rPr lang="en-GB" sz="2000" dirty="0"/>
              <a:t>.  Under the Software and database option in Visio. Choose Data Flow Diagram and create leave the units as Metric.</a:t>
            </a:r>
          </a:p>
          <a:p>
            <a:endParaRPr lang="en-GB" sz="2000" dirty="0"/>
          </a:p>
          <a:p>
            <a:pPr marL="0" indent="0">
              <a:defRPr/>
            </a:pPr>
            <a:endParaRPr lang="en-US" sz="2000" dirty="0"/>
          </a:p>
          <a:p>
            <a:pPr marL="457200" indent="-457200">
              <a:defRPr/>
            </a:pPr>
            <a:endParaRPr lang="en-US" sz="2000" dirty="0"/>
          </a:p>
        </p:txBody>
      </p:sp>
      <p:pic>
        <p:nvPicPr>
          <p:cNvPr id="3" name="Picture 2"/>
          <p:cNvPicPr>
            <a:picLocks noChangeAspect="1"/>
          </p:cNvPicPr>
          <p:nvPr/>
        </p:nvPicPr>
        <p:blipFill rotWithShape="1">
          <a:blip r:embed="rId2"/>
          <a:srcRect l="18796" t="13906" r="41490" b="7092"/>
          <a:stretch/>
        </p:blipFill>
        <p:spPr>
          <a:xfrm>
            <a:off x="6126480" y="1915200"/>
            <a:ext cx="5155431" cy="4168826"/>
          </a:xfrm>
          <a:prstGeom prst="rect">
            <a:avLst/>
          </a:prstGeom>
        </p:spPr>
      </p:pic>
    </p:spTree>
    <p:extLst>
      <p:ext uri="{BB962C8B-B14F-4D97-AF65-F5344CB8AC3E}">
        <p14:creationId xmlns:p14="http://schemas.microsoft.com/office/powerpoint/2010/main" val="3606143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tint val="83000"/>
                    <a:satMod val="150000"/>
                  </a:schemeClr>
                </a:solidFill>
              </a:rPr>
              <a:t>Data-Flow Diagramming </a:t>
            </a:r>
            <a:r>
              <a:rPr lang="en-GB" dirty="0">
                <a:solidFill>
                  <a:schemeClr val="accent1">
                    <a:tint val="83000"/>
                    <a:satMod val="150000"/>
                  </a:schemeClr>
                </a:solidFill>
              </a:rPr>
              <a:t>with </a:t>
            </a:r>
            <a:r>
              <a:rPr lang="en-GB" dirty="0" err="1">
                <a:solidFill>
                  <a:schemeClr val="accent1">
                    <a:tint val="83000"/>
                    <a:satMod val="150000"/>
                  </a:schemeClr>
                </a:solidFill>
              </a:rPr>
              <a:t>visio</a:t>
            </a:r>
            <a:endParaRPr lang="en-GB" dirty="0"/>
          </a:p>
        </p:txBody>
      </p:sp>
      <p:sp>
        <p:nvSpPr>
          <p:cNvPr id="4" name="Rectangle 5" descr="Rectangle: Click to edit Master text styles&#10;Second level&#10;Third level&#10;Fourth level&#10;Fifth level"/>
          <p:cNvSpPr>
            <a:spLocks noGrp="1" noChangeArrowheads="1"/>
          </p:cNvSpPr>
          <p:nvPr>
            <p:ph idx="1"/>
          </p:nvPr>
        </p:nvSpPr>
        <p:spPr>
          <a:xfrm>
            <a:off x="6960096" y="2210400"/>
            <a:ext cx="3312368" cy="3090808"/>
          </a:xfrm>
        </p:spPr>
        <p:txBody>
          <a:bodyPr>
            <a:normAutofit fontScale="92500" lnSpcReduction="10000"/>
          </a:bodyPr>
          <a:lstStyle/>
          <a:p>
            <a:pPr>
              <a:buFont typeface="Arial" panose="020B0604020202020204" pitchFamily="34" charset="0"/>
              <a:buChar char="•"/>
            </a:pPr>
            <a:r>
              <a:rPr lang="en-GB" sz="2400" dirty="0"/>
              <a:t>A well-documented version of DFD design is that of </a:t>
            </a:r>
            <a:r>
              <a:rPr lang="en-GB" sz="2400" dirty="0" err="1"/>
              <a:t>Gane-Sarson</a:t>
            </a:r>
            <a:r>
              <a:rPr lang="en-GB" sz="2400" dirty="0"/>
              <a:t>. Visio provides the following shapes;</a:t>
            </a:r>
          </a:p>
          <a:p>
            <a:pPr>
              <a:buFont typeface="Arial" panose="020B0604020202020204" pitchFamily="34" charset="0"/>
              <a:buChar char="•"/>
            </a:pPr>
            <a:endParaRPr lang="en-GB" sz="2400" dirty="0"/>
          </a:p>
          <a:p>
            <a:pPr>
              <a:buFont typeface="Arial" panose="020B0604020202020204" pitchFamily="34" charset="0"/>
              <a:buChar char="•"/>
            </a:pPr>
            <a:r>
              <a:rPr lang="en-GB" sz="2400" dirty="0"/>
              <a:t>We drag and drop the shapes onto the drawing paper area and start to build our diagram.</a:t>
            </a:r>
          </a:p>
          <a:p>
            <a:endParaRPr lang="en-GB" sz="2000" dirty="0"/>
          </a:p>
          <a:p>
            <a:pPr marL="0" indent="0">
              <a:defRPr/>
            </a:pPr>
            <a:endParaRPr lang="en-US" sz="2000" dirty="0"/>
          </a:p>
          <a:p>
            <a:pPr marL="457200" indent="-457200">
              <a:defRPr/>
            </a:pPr>
            <a:endParaRPr lang="en-US" sz="2000" dirty="0"/>
          </a:p>
        </p:txBody>
      </p:sp>
      <p:pic>
        <p:nvPicPr>
          <p:cNvPr id="6" name="Picture 5"/>
          <p:cNvPicPr/>
          <p:nvPr/>
        </p:nvPicPr>
        <p:blipFill rotWithShape="1">
          <a:blip r:embed="rId2"/>
          <a:srcRect r="78827" b="39308"/>
          <a:stretch/>
        </p:blipFill>
        <p:spPr bwMode="auto">
          <a:xfrm>
            <a:off x="1343592" y="1849960"/>
            <a:ext cx="4248472" cy="440886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1817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585" y="260649"/>
            <a:ext cx="7521575" cy="549275"/>
          </a:xfrm>
        </p:spPr>
        <p:txBody>
          <a:bodyPr>
            <a:normAutofit fontScale="90000"/>
          </a:bodyPr>
          <a:lstStyle/>
          <a:p>
            <a:r>
              <a:rPr lang="en-US" dirty="0">
                <a:solidFill>
                  <a:schemeClr val="accent1">
                    <a:tint val="83000"/>
                    <a:satMod val="150000"/>
                  </a:schemeClr>
                </a:solidFill>
              </a:rPr>
              <a:t>Data-Flow Diagramming </a:t>
            </a:r>
            <a:r>
              <a:rPr lang="en-GB" dirty="0">
                <a:solidFill>
                  <a:schemeClr val="accent1">
                    <a:tint val="83000"/>
                    <a:satMod val="150000"/>
                  </a:schemeClr>
                </a:solidFill>
              </a:rPr>
              <a:t>with </a:t>
            </a:r>
            <a:r>
              <a:rPr lang="en-GB" dirty="0" err="1">
                <a:solidFill>
                  <a:schemeClr val="accent1">
                    <a:tint val="83000"/>
                    <a:satMod val="150000"/>
                  </a:schemeClr>
                </a:solidFill>
              </a:rPr>
              <a:t>visio</a:t>
            </a:r>
            <a:endParaRPr lang="en-GB" dirty="0"/>
          </a:p>
        </p:txBody>
      </p:sp>
      <p:pic>
        <p:nvPicPr>
          <p:cNvPr id="7" name="Content Placeholder 6"/>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19536" y="764704"/>
            <a:ext cx="7992888" cy="5112568"/>
          </a:xfrm>
          <a:prstGeom prst="rect">
            <a:avLst/>
          </a:prstGeom>
          <a:solidFill>
            <a:schemeClr val="bg1"/>
          </a:solidFill>
          <a:ln>
            <a:noFill/>
          </a:ln>
        </p:spPr>
      </p:pic>
    </p:spTree>
    <p:extLst>
      <p:ext uri="{BB962C8B-B14F-4D97-AF65-F5344CB8AC3E}">
        <p14:creationId xmlns:p14="http://schemas.microsoft.com/office/powerpoint/2010/main" val="3928622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57870-8787-4D48-907D-F8BE4B5EBE14}"/>
              </a:ext>
            </a:extLst>
          </p:cNvPr>
          <p:cNvSpPr>
            <a:spLocks noGrp="1"/>
          </p:cNvSpPr>
          <p:nvPr>
            <p:ph type="title"/>
          </p:nvPr>
        </p:nvSpPr>
        <p:spPr/>
        <p:txBody>
          <a:bodyPr/>
          <a:lstStyle/>
          <a:p>
            <a:r>
              <a:rPr lang="en-GB" dirty="0"/>
              <a:t>Example context diagram</a:t>
            </a:r>
          </a:p>
        </p:txBody>
      </p:sp>
      <p:pic>
        <p:nvPicPr>
          <p:cNvPr id="4" name="Content Placeholder 3">
            <a:extLst>
              <a:ext uri="{FF2B5EF4-FFF2-40B4-BE49-F238E27FC236}">
                <a16:creationId xmlns:a16="http://schemas.microsoft.com/office/drawing/2014/main" id="{7E4F0C54-C726-4BF7-9211-7F9EDB3A1628}"/>
              </a:ext>
            </a:extLst>
          </p:cNvPr>
          <p:cNvPicPr>
            <a:picLocks noGrp="1" noChangeAspect="1"/>
          </p:cNvPicPr>
          <p:nvPr>
            <p:ph idx="1"/>
          </p:nvPr>
        </p:nvPicPr>
        <p:blipFill>
          <a:blip r:embed="rId2"/>
          <a:stretch>
            <a:fillRect/>
          </a:stretch>
        </p:blipFill>
        <p:spPr>
          <a:xfrm>
            <a:off x="3068015" y="1846263"/>
            <a:ext cx="6116295" cy="4022725"/>
          </a:xfrm>
          <a:prstGeom prst="rect">
            <a:avLst/>
          </a:prstGeom>
        </p:spPr>
      </p:pic>
    </p:spTree>
    <p:extLst>
      <p:ext uri="{BB962C8B-B14F-4D97-AF65-F5344CB8AC3E}">
        <p14:creationId xmlns:p14="http://schemas.microsoft.com/office/powerpoint/2010/main" val="1967300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02D69-AF78-47F9-8471-81A58852F57E}"/>
              </a:ext>
            </a:extLst>
          </p:cNvPr>
          <p:cNvSpPr>
            <a:spLocks noGrp="1"/>
          </p:cNvSpPr>
          <p:nvPr>
            <p:ph type="title"/>
          </p:nvPr>
        </p:nvSpPr>
        <p:spPr/>
        <p:txBody>
          <a:bodyPr/>
          <a:lstStyle/>
          <a:p>
            <a:r>
              <a:rPr lang="en-GB" dirty="0"/>
              <a:t>Order Processing example </a:t>
            </a:r>
            <a:br>
              <a:rPr lang="en-GB" dirty="0"/>
            </a:br>
            <a:r>
              <a:rPr lang="en-GB" sz="1100" dirty="0"/>
              <a:t>source w3compting.com</a:t>
            </a:r>
            <a:endParaRPr lang="en-GB" dirty="0"/>
          </a:p>
        </p:txBody>
      </p:sp>
      <p:pic>
        <p:nvPicPr>
          <p:cNvPr id="4" name="Content Placeholder 3">
            <a:extLst>
              <a:ext uri="{FF2B5EF4-FFF2-40B4-BE49-F238E27FC236}">
                <a16:creationId xmlns:a16="http://schemas.microsoft.com/office/drawing/2014/main" id="{65B6FAB9-E24B-45F1-AA86-447FD0441AEB}"/>
              </a:ext>
            </a:extLst>
          </p:cNvPr>
          <p:cNvPicPr>
            <a:picLocks noGrp="1" noChangeAspect="1"/>
          </p:cNvPicPr>
          <p:nvPr>
            <p:ph idx="1"/>
          </p:nvPr>
        </p:nvPicPr>
        <p:blipFill>
          <a:blip r:embed="rId2"/>
          <a:stretch>
            <a:fillRect/>
          </a:stretch>
        </p:blipFill>
        <p:spPr>
          <a:xfrm>
            <a:off x="3323063" y="1846263"/>
            <a:ext cx="5606199" cy="4022725"/>
          </a:xfrm>
          <a:prstGeom prst="rect">
            <a:avLst/>
          </a:prstGeom>
        </p:spPr>
      </p:pic>
    </p:spTree>
    <p:extLst>
      <p:ext uri="{BB962C8B-B14F-4D97-AF65-F5344CB8AC3E}">
        <p14:creationId xmlns:p14="http://schemas.microsoft.com/office/powerpoint/2010/main" val="1742127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BAAFE-B1B1-48CD-803E-0B982A3C9592}"/>
              </a:ext>
            </a:extLst>
          </p:cNvPr>
          <p:cNvSpPr>
            <a:spLocks noGrp="1"/>
          </p:cNvSpPr>
          <p:nvPr>
            <p:ph type="title"/>
          </p:nvPr>
        </p:nvSpPr>
        <p:spPr>
          <a:xfrm>
            <a:off x="1097280" y="286603"/>
            <a:ext cx="10058400" cy="774553"/>
          </a:xfrm>
        </p:spPr>
        <p:txBody>
          <a:bodyPr/>
          <a:lstStyle/>
          <a:p>
            <a:r>
              <a:rPr lang="en-GB" dirty="0"/>
              <a:t>Level 0 Diagram</a:t>
            </a:r>
          </a:p>
        </p:txBody>
      </p:sp>
      <p:pic>
        <p:nvPicPr>
          <p:cNvPr id="4" name="Content Placeholder 3">
            <a:extLst>
              <a:ext uri="{FF2B5EF4-FFF2-40B4-BE49-F238E27FC236}">
                <a16:creationId xmlns:a16="http://schemas.microsoft.com/office/drawing/2014/main" id="{6EC40E66-5227-4B07-A469-7F347A9B2171}"/>
              </a:ext>
            </a:extLst>
          </p:cNvPr>
          <p:cNvPicPr>
            <a:picLocks noGrp="1" noChangeAspect="1"/>
          </p:cNvPicPr>
          <p:nvPr>
            <p:ph idx="1"/>
          </p:nvPr>
        </p:nvPicPr>
        <p:blipFill>
          <a:blip r:embed="rId2"/>
          <a:stretch>
            <a:fillRect/>
          </a:stretch>
        </p:blipFill>
        <p:spPr>
          <a:xfrm>
            <a:off x="3725333" y="1286933"/>
            <a:ext cx="4549423" cy="5168590"/>
          </a:xfrm>
          <a:prstGeom prst="rect">
            <a:avLst/>
          </a:prstGeom>
        </p:spPr>
      </p:pic>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C53A16C4-B7B9-4E1F-AB96-B59E8329EFD3}"/>
                  </a:ext>
                </a:extLst>
              </p14:cNvPr>
              <p14:cNvContentPartPr/>
              <p14:nvPr/>
            </p14:nvContentPartPr>
            <p14:xfrm>
              <a:off x="3183178" y="4435916"/>
              <a:ext cx="1580040" cy="2226240"/>
            </p14:xfrm>
          </p:contentPart>
        </mc:Choice>
        <mc:Fallback xmlns="">
          <p:pic>
            <p:nvPicPr>
              <p:cNvPr id="10" name="Ink 9">
                <a:extLst>
                  <a:ext uri="{FF2B5EF4-FFF2-40B4-BE49-F238E27FC236}">
                    <a16:creationId xmlns:a16="http://schemas.microsoft.com/office/drawing/2014/main" id="{C53A16C4-B7B9-4E1F-AB96-B59E8329EFD3}"/>
                  </a:ext>
                </a:extLst>
              </p:cNvPr>
              <p:cNvPicPr/>
              <p:nvPr/>
            </p:nvPicPr>
            <p:blipFill>
              <a:blip r:embed="rId4"/>
              <a:stretch>
                <a:fillRect/>
              </a:stretch>
            </p:blipFill>
            <p:spPr>
              <a:xfrm>
                <a:off x="3174538" y="4427276"/>
                <a:ext cx="1597680" cy="2243880"/>
              </a:xfrm>
              <a:prstGeom prst="rect">
                <a:avLst/>
              </a:prstGeom>
            </p:spPr>
          </p:pic>
        </mc:Fallback>
      </mc:AlternateContent>
    </p:spTree>
    <p:extLst>
      <p:ext uri="{BB962C8B-B14F-4D97-AF65-F5344CB8AC3E}">
        <p14:creationId xmlns:p14="http://schemas.microsoft.com/office/powerpoint/2010/main" val="11365138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CA824-9FE2-43CB-9976-2267EE4CB30A}"/>
              </a:ext>
            </a:extLst>
          </p:cNvPr>
          <p:cNvSpPr>
            <a:spLocks noGrp="1"/>
          </p:cNvSpPr>
          <p:nvPr>
            <p:ph type="title"/>
          </p:nvPr>
        </p:nvSpPr>
        <p:spPr>
          <a:xfrm>
            <a:off x="1097280" y="61497"/>
            <a:ext cx="10058400" cy="1688281"/>
          </a:xfrm>
        </p:spPr>
        <p:txBody>
          <a:bodyPr>
            <a:noAutofit/>
          </a:bodyPr>
          <a:lstStyle/>
          <a:p>
            <a:r>
              <a:rPr lang="en-GB" sz="3600" dirty="0"/>
              <a:t>Decomposing to a child process – This is a level 1 DFD</a:t>
            </a:r>
            <a:br>
              <a:rPr lang="en-GB" sz="3600" dirty="0"/>
            </a:br>
            <a:endParaRPr lang="en-GB" sz="3600" dirty="0"/>
          </a:p>
        </p:txBody>
      </p:sp>
      <p:pic>
        <p:nvPicPr>
          <p:cNvPr id="4" name="Content Placeholder 3">
            <a:extLst>
              <a:ext uri="{FF2B5EF4-FFF2-40B4-BE49-F238E27FC236}">
                <a16:creationId xmlns:a16="http://schemas.microsoft.com/office/drawing/2014/main" id="{537D4861-AE4A-4381-A9EA-234DEA8E053B}"/>
              </a:ext>
            </a:extLst>
          </p:cNvPr>
          <p:cNvPicPr>
            <a:picLocks noGrp="1" noChangeAspect="1"/>
          </p:cNvPicPr>
          <p:nvPr>
            <p:ph idx="1"/>
          </p:nvPr>
        </p:nvPicPr>
        <p:blipFill>
          <a:blip r:embed="rId2"/>
          <a:stretch>
            <a:fillRect/>
          </a:stretch>
        </p:blipFill>
        <p:spPr>
          <a:xfrm>
            <a:off x="3917244" y="1365956"/>
            <a:ext cx="4323645" cy="5430547"/>
          </a:xfrm>
          <a:prstGeom prst="rect">
            <a:avLst/>
          </a:prstGeom>
        </p:spPr>
      </p:pic>
    </p:spTree>
    <p:extLst>
      <p:ext uri="{BB962C8B-B14F-4D97-AF65-F5344CB8AC3E}">
        <p14:creationId xmlns:p14="http://schemas.microsoft.com/office/powerpoint/2010/main" val="9272160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060C9-661F-4448-9068-A27007CCCC68}"/>
              </a:ext>
            </a:extLst>
          </p:cNvPr>
          <p:cNvSpPr>
            <a:spLocks noGrp="1"/>
          </p:cNvSpPr>
          <p:nvPr>
            <p:ph type="title"/>
          </p:nvPr>
        </p:nvSpPr>
        <p:spPr>
          <a:xfrm>
            <a:off x="1097280" y="286604"/>
            <a:ext cx="10058400" cy="548283"/>
          </a:xfrm>
        </p:spPr>
        <p:txBody>
          <a:bodyPr>
            <a:normAutofit fontScale="90000"/>
          </a:bodyPr>
          <a:lstStyle/>
          <a:p>
            <a:r>
              <a:rPr lang="en-GB" dirty="0"/>
              <a:t> The main elements</a:t>
            </a:r>
          </a:p>
        </p:txBody>
      </p:sp>
      <p:pic>
        <p:nvPicPr>
          <p:cNvPr id="4" name="Content Placeholder 3">
            <a:extLst>
              <a:ext uri="{FF2B5EF4-FFF2-40B4-BE49-F238E27FC236}">
                <a16:creationId xmlns:a16="http://schemas.microsoft.com/office/drawing/2014/main" id="{79FE415A-ED46-454E-A22B-11D2083FECE5}"/>
              </a:ext>
            </a:extLst>
          </p:cNvPr>
          <p:cNvPicPr>
            <a:picLocks noGrp="1" noChangeAspect="1"/>
          </p:cNvPicPr>
          <p:nvPr>
            <p:ph idx="1"/>
          </p:nvPr>
        </p:nvPicPr>
        <p:blipFill>
          <a:blip r:embed="rId2"/>
          <a:stretch>
            <a:fillRect/>
          </a:stretch>
        </p:blipFill>
        <p:spPr>
          <a:xfrm>
            <a:off x="3167270" y="768313"/>
            <a:ext cx="5367130" cy="5603698"/>
          </a:xfrm>
          <a:prstGeom prst="rect">
            <a:avLst/>
          </a:prstGeom>
        </p:spPr>
      </p:pic>
    </p:spTree>
    <p:extLst>
      <p:ext uri="{BB962C8B-B14F-4D97-AF65-F5344CB8AC3E}">
        <p14:creationId xmlns:p14="http://schemas.microsoft.com/office/powerpoint/2010/main" val="39970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BA860-E13F-4641-B6D4-C1F83BD8FC0C}"/>
              </a:ext>
            </a:extLst>
          </p:cNvPr>
          <p:cNvSpPr>
            <a:spLocks noGrp="1"/>
          </p:cNvSpPr>
          <p:nvPr>
            <p:ph type="title"/>
          </p:nvPr>
        </p:nvSpPr>
        <p:spPr>
          <a:xfrm>
            <a:off x="1097280" y="286603"/>
            <a:ext cx="10058400" cy="702409"/>
          </a:xfrm>
        </p:spPr>
        <p:txBody>
          <a:bodyPr>
            <a:normAutofit fontScale="90000"/>
          </a:bodyPr>
          <a:lstStyle/>
          <a:p>
            <a:r>
              <a:rPr lang="en-GB" dirty="0"/>
              <a:t>Example Diagram layout</a:t>
            </a:r>
          </a:p>
        </p:txBody>
      </p:sp>
      <p:pic>
        <p:nvPicPr>
          <p:cNvPr id="4" name="Content Placeholder 3">
            <a:extLst>
              <a:ext uri="{FF2B5EF4-FFF2-40B4-BE49-F238E27FC236}">
                <a16:creationId xmlns:a16="http://schemas.microsoft.com/office/drawing/2014/main" id="{DB349C07-1A7B-498D-97EC-D495E114D8FC}"/>
              </a:ext>
            </a:extLst>
          </p:cNvPr>
          <p:cNvPicPr>
            <a:picLocks noGrp="1" noChangeAspect="1"/>
          </p:cNvPicPr>
          <p:nvPr>
            <p:ph idx="1"/>
          </p:nvPr>
        </p:nvPicPr>
        <p:blipFill>
          <a:blip r:embed="rId2"/>
          <a:stretch>
            <a:fillRect/>
          </a:stretch>
        </p:blipFill>
        <p:spPr>
          <a:xfrm>
            <a:off x="3595331" y="989011"/>
            <a:ext cx="5826965" cy="5376249"/>
          </a:xfrm>
          <a:prstGeom prst="rect">
            <a:avLst/>
          </a:prstGeom>
        </p:spPr>
      </p:pic>
    </p:spTree>
    <p:extLst>
      <p:ext uri="{BB962C8B-B14F-4D97-AF65-F5344CB8AC3E}">
        <p14:creationId xmlns:p14="http://schemas.microsoft.com/office/powerpoint/2010/main" val="3554783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1026D-492B-40F6-A8F7-155B19AAB933}"/>
              </a:ext>
            </a:extLst>
          </p:cNvPr>
          <p:cNvSpPr>
            <a:spLocks noGrp="1"/>
          </p:cNvSpPr>
          <p:nvPr>
            <p:ph type="title"/>
          </p:nvPr>
        </p:nvSpPr>
        <p:spPr>
          <a:xfrm>
            <a:off x="620201" y="1638325"/>
            <a:ext cx="2056737" cy="702303"/>
          </a:xfrm>
        </p:spPr>
        <p:txBody>
          <a:bodyPr>
            <a:normAutofit fontScale="90000"/>
          </a:bodyPr>
          <a:lstStyle/>
          <a:p>
            <a:r>
              <a:rPr lang="en-GB" dirty="0"/>
              <a:t>Example Level 1 DFDs</a:t>
            </a:r>
          </a:p>
        </p:txBody>
      </p:sp>
      <p:pic>
        <p:nvPicPr>
          <p:cNvPr id="4" name="Content Placeholder 3">
            <a:extLst>
              <a:ext uri="{FF2B5EF4-FFF2-40B4-BE49-F238E27FC236}">
                <a16:creationId xmlns:a16="http://schemas.microsoft.com/office/drawing/2014/main" id="{DDF3E708-19AD-4046-B9B4-41741D6639FF}"/>
              </a:ext>
            </a:extLst>
          </p:cNvPr>
          <p:cNvPicPr>
            <a:picLocks noGrp="1" noChangeAspect="1"/>
          </p:cNvPicPr>
          <p:nvPr>
            <p:ph idx="1"/>
          </p:nvPr>
        </p:nvPicPr>
        <p:blipFill>
          <a:blip r:embed="rId2"/>
          <a:stretch>
            <a:fillRect/>
          </a:stretch>
        </p:blipFill>
        <p:spPr>
          <a:xfrm>
            <a:off x="4797287" y="556897"/>
            <a:ext cx="4121426" cy="5744206"/>
          </a:xfrm>
          <a:prstGeom prst="rect">
            <a:avLst/>
          </a:prstGeom>
        </p:spPr>
      </p:pic>
    </p:spTree>
    <p:extLst>
      <p:ext uri="{BB962C8B-B14F-4D97-AF65-F5344CB8AC3E}">
        <p14:creationId xmlns:p14="http://schemas.microsoft.com/office/powerpoint/2010/main" val="6719274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291CF-59F2-4F84-96C0-2B2911331260}"/>
              </a:ext>
            </a:extLst>
          </p:cNvPr>
          <p:cNvSpPr>
            <a:spLocks noGrp="1"/>
          </p:cNvSpPr>
          <p:nvPr>
            <p:ph type="title"/>
          </p:nvPr>
        </p:nvSpPr>
        <p:spPr/>
        <p:txBody>
          <a:bodyPr/>
          <a:lstStyle/>
          <a:p>
            <a:r>
              <a:rPr lang="en-GB" dirty="0"/>
              <a:t>Reference</a:t>
            </a:r>
          </a:p>
        </p:txBody>
      </p:sp>
      <p:pic>
        <p:nvPicPr>
          <p:cNvPr id="4" name="Content Placeholder 3">
            <a:extLst>
              <a:ext uri="{FF2B5EF4-FFF2-40B4-BE49-F238E27FC236}">
                <a16:creationId xmlns:a16="http://schemas.microsoft.com/office/drawing/2014/main" id="{38477E21-2A78-47A6-A09C-FE67B45AE6FF}"/>
              </a:ext>
            </a:extLst>
          </p:cNvPr>
          <p:cNvPicPr>
            <a:picLocks noGrp="1" noChangeAspect="1"/>
          </p:cNvPicPr>
          <p:nvPr>
            <p:ph idx="1"/>
          </p:nvPr>
        </p:nvPicPr>
        <p:blipFill>
          <a:blip r:embed="rId2"/>
          <a:stretch>
            <a:fillRect/>
          </a:stretch>
        </p:blipFill>
        <p:spPr>
          <a:xfrm>
            <a:off x="4517073" y="1846263"/>
            <a:ext cx="3218180" cy="4022725"/>
          </a:xfrm>
          <a:prstGeom prst="rect">
            <a:avLst/>
          </a:prstGeom>
        </p:spPr>
      </p:pic>
    </p:spTree>
    <p:extLst>
      <p:ext uri="{BB962C8B-B14F-4D97-AF65-F5344CB8AC3E}">
        <p14:creationId xmlns:p14="http://schemas.microsoft.com/office/powerpoint/2010/main" val="376943402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
  <TotalTime>48</TotalTime>
  <Words>1268</Words>
  <Application>Microsoft Office PowerPoint</Application>
  <PresentationFormat>Widescreen</PresentationFormat>
  <Paragraphs>61</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Retrospect</vt:lpstr>
      <vt:lpstr>Information Engineering building context Diagram and DFDs</vt:lpstr>
      <vt:lpstr>The Process Symbol</vt:lpstr>
      <vt:lpstr>The Data Flow</vt:lpstr>
      <vt:lpstr>Data Store</vt:lpstr>
      <vt:lpstr>Interface / External Entity</vt:lpstr>
      <vt:lpstr>Context Diagram</vt:lpstr>
      <vt:lpstr>Level 0 DFD</vt:lpstr>
      <vt:lpstr>Level 1 DFD</vt:lpstr>
      <vt:lpstr>Data-Flow Diagramming with visio</vt:lpstr>
      <vt:lpstr>Data-Flow Diagramming with visio</vt:lpstr>
      <vt:lpstr>Data-Flow Diagramming with visio</vt:lpstr>
      <vt:lpstr>Example context diagram</vt:lpstr>
      <vt:lpstr>Order Processing example  source w3compting.com</vt:lpstr>
      <vt:lpstr>Level 0 Diagram</vt:lpstr>
      <vt:lpstr>Decomposing to a child process – This is a level 1 DFD </vt:lpstr>
      <vt:lpstr> The main elements</vt:lpstr>
      <vt:lpstr>Example Diagram layout</vt:lpstr>
      <vt:lpstr>Example Level 1 DFDs</vt:lpstr>
      <vt:lpstr>Reference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Beverley Holland</dc:creator>
  <cp:lastModifiedBy>Beverley Holland</cp:lastModifiedBy>
  <cp:revision>6</cp:revision>
  <dcterms:created xsi:type="dcterms:W3CDTF">2019-10-14T06:04:14Z</dcterms:created>
  <dcterms:modified xsi:type="dcterms:W3CDTF">2021-02-07T18:37:59Z</dcterms:modified>
</cp:coreProperties>
</file>