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77" d="100"/>
          <a:sy n="77" d="100"/>
        </p:scale>
        <p:origin x="102" y="5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radarChart>
        <c:radarStyle val="filled"/>
        <c:varyColors val="0"/>
        <c:ser>
          <c:idx val="0"/>
          <c:order val="0"/>
          <c:tx>
            <c:strRef>
              <c:f>Sheet1!$B$1</c:f>
              <c:strCache>
                <c:ptCount val="1"/>
                <c:pt idx="0">
                  <c:v>Importance</c:v>
                </c:pt>
              </c:strCache>
            </c:strRef>
          </c:tx>
          <c:spPr>
            <a:solidFill>
              <a:srgbClr val="1F6FEB">
                <a:alpha val="35000"/>
              </a:srgbClr>
            </a:solidFill>
            <a:ln w="25400" cap="flat">
              <a:solidFill>
                <a:srgbClr val="1F6FEB"/>
              </a:solidFill>
              <a:prstDash val="solid"/>
              <a:round/>
            </a:ln>
            <a:effectLst/>
          </c:spPr>
          <c:cat>
            <c:strRef>
              <c:f>Sheet1!$A$2:$A$6</c:f>
              <c:strCache>
                <c:ptCount val="5"/>
                <c:pt idx="0">
                  <c:v>Communication</c:v>
                </c:pt>
                <c:pt idx="1">
                  <c:v>Leadership</c:v>
                </c:pt>
                <c:pt idx="2">
                  <c:v>Digital Skills</c:v>
                </c:pt>
                <c:pt idx="3">
                  <c:v>Problem Solving</c:v>
                </c:pt>
                <c:pt idx="4">
                  <c:v>Adaptability</c:v>
                </c:pt>
              </c:strCache>
            </c:strRef>
          </c:cat>
          <c:val>
            <c:numRef>
              <c:f>Sheet1!$B$2:$B$6</c:f>
              <c:numCache>
                <c:formatCode>General</c:formatCode>
                <c:ptCount val="5"/>
                <c:pt idx="0">
                  <c:v>4</c:v>
                </c:pt>
                <c:pt idx="1">
                  <c:v>4.5</c:v>
                </c:pt>
                <c:pt idx="2">
                  <c:v>5</c:v>
                </c:pt>
                <c:pt idx="3">
                  <c:v>4.5</c:v>
                </c:pt>
                <c:pt idx="4">
                  <c:v>5</c:v>
                </c:pt>
              </c:numCache>
            </c:numRef>
          </c:val>
          <c:extLst>
            <c:ext xmlns:c16="http://schemas.microsoft.com/office/drawing/2014/chart" uri="{C3380CC4-5D6E-409C-BE32-E72D297353CC}">
              <c16:uniqueId val="{00000000-B741-4F03-BF40-BA375B58435F}"/>
            </c:ext>
          </c:extLst>
        </c:ser>
        <c:dLbls>
          <c:showLegendKey val="0"/>
          <c:showVal val="0"/>
          <c:showCatName val="0"/>
          <c:showSerName val="0"/>
          <c:showPercent val="0"/>
          <c:showBubbleSize val="0"/>
        </c:dLbls>
        <c:axId val="2094734554"/>
        <c:axId val="2094734552"/>
      </c:rad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1" i="0" u="none" strike="noStrike">
                <a:solidFill>
                  <a:srgbClr val="0B1F3B"/>
                </a:solidFill>
                <a:latin typeface="Montserrat"/>
              </a:defRPr>
            </a:pPr>
            <a:endParaRPr lang="en-US"/>
          </a:p>
        </c:txPr>
        <c:crossAx val="2094734552"/>
        <c:crosses val="autoZero"/>
        <c:auto val="1"/>
        <c:lblAlgn val="ctr"/>
        <c:lblOffset val="100"/>
        <c:noMultiLvlLbl val="1"/>
      </c:catAx>
      <c:valAx>
        <c:axId val="2094734552"/>
        <c:scaling>
          <c:orientation val="minMax"/>
          <c:max val="5"/>
          <c:min val="0"/>
        </c:scaling>
        <c:delete val="1"/>
        <c:axPos val="l"/>
        <c:majorGridlines>
          <c:spPr>
            <a:ln w="12700" cap="flat">
              <a:solidFill>
                <a:srgbClr val="888888"/>
              </a:solidFill>
              <a:prstDash val="solid"/>
              <a:round/>
            </a:ln>
          </c:spPr>
        </c:majorGridlines>
        <c:numFmt formatCode="General" sourceLinked="0"/>
        <c:majorTickMark val="out"/>
        <c:minorTickMark val="none"/>
        <c:tickLblPos val="nextTo"/>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96675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presentation is about the change of recruitment and selection in an organisation through the BT Group as a case study. BT is already in the process of a significant change implementing AI, fibre broadband, and 5G network deployment, which is transforming the needs of the workforce. It will focus on how HR can make sure of successful recruitment at this change of time. The discussion is on recruitment structures like job analysis, job description and person specification and then selection strategies such as competency-based interviews, structured interviews and panel/virtual interviews. It also analyses the specific challenges of questioning in the recruitment process and it compares face-to-face and virtual interview. The aim is to show how organisations can guarantee effective, equitable and well-organised recruitment in time of transformation. The presentation is arranged in such a manner that it progressively shifts between organisational background to the recruitment design and lastly to the appraisal of interview techniques so that there is a simple flow of HR decision making.</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slide presents the structure of the presentation. It starts by providing a profile of BT Group itself and it place in the UK telecommunications industry, and then describes the organisational change it is currently going through. In the following section, attention is paid to the recruitment framework, in which job analysis, job description and person specification are of great importance as HR planning instruments. Following this, the presentation talks about interview strategies, such as, structured interviews, competency-based interviews and panel or virtual interviews. Procedures of each of the methods are examined with respect to recruitment during the period of change. The presentation goes on to discuss questioning methods that are employed to determine candidate suitability. Lastly, it makes a comparison between the face-to-face and virtual interviews in order to determine their suitability in the contemporary recruitment strategies. The presentation ends with some major suggestions on how to enhance recruitment in case of organisational change to ensure that it is in tandem with the requirements of organisational transformation at BT.</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BT Group is a broadband, mobile and enterprise services, which is one of the largest telecommunications and digital infrastructure providers of the UK. The organisation is at the heart of national connectivity via its fibre network, mobile services, and worldwide communication systems. BT is in the process of a large-scale transformation that aims at turning into an entirely digital and technology-led organisation. This involves increasing full-fibre broadband, building 5G networks, and adopting AI-based systems into operations. The organisation also re-organises its workforce by giving up traditional positions to new more digital-focused positions. Such transformations necessitate a change in the recruitment strategy so as to get a workforce that is well versed in terms of technical and digital skills. The change brings out the necessity of harmonising HR activity with the organisational strategy so that workforce can be at a position of supporting long term business goals in a very competitive telecommunication industry.</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BT’s transformation is driven by several key factors that are reshaping its operations and workforce needs. The growth of fibre broadband network needs mass technical skills and project organization. The implementation of the 5G technology is creating a growing need of a high level of engineering and digital communication expertise. Customer service and operational processes are already being automated and with artificial intelligence, they are set to enhance efficiency and cut down manual work. The restructuring of organisations is coupled to these changes whereby the traditional job roles are being restructured or being phased out. This is heightening the pressure on digitally literate, flexible and problem solvers with employees. As McKinsey and Company (2021) posit, digital transformation has pushed organisations to reconsider the talent acquisition and workforce capability. BT should thus make sure that its recruitment strategy fits into its transformation agenda so that it can bring in employees that are capable of working within a dynamic, technology-driven environment.</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BT Group has a structured recruitment process that is aimed at making effective hiring choices. It starts with the workforce planning, whereby the organisational needs are determined according to the business strategy. This is succeeded by job analysis which stipulates skills, duties and behaviours required. Job descriptions are then prepared as a clear description of what is expected in the job, and person specifications formulated of what is required and desired of the candidate. The candidates are then recruited both internally and externally, such as online and recruitment campaigns. Candidates suitability is evaluated using selection methods like interviews. Lastly, a hiring decision is conducted in accordance with organisational needs. Armstrong and Taylor (2023) argue that an organized recruitment process enhances its consistency, equity, and efficacy in making hiring decisions. This will make BT appeal to candidates who fulfil the existing job requirements, as well as the needs of future transformation, which will help in organisational success.</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slide describes how job analysis is carried out in the case of transformation jobs in BT Group. Job analysis is critical at the time of organisational change since it would make sure that the recruitment decisions should be made on the established basis of correct identification of the existing and prospective skills. The dimensions of analysis are skills gap identification, where the organisation would be comparing the current workforce abilities with the needs of the working environment and detects gaps. It also includes technical competency mapping, a definition of the degree of technical expertise needed to perform a job, and behavioural requirement analysis, oriented toward the anticipated attitudes and mindset and behaviour in the workplace. In the capability sphere, one should mention the agile project delivery that promotes the iterative and adaptable mode of work, as proposed by </a:t>
            </a:r>
            <a:r>
              <a:rPr lang="en-GB" sz="1800" dirty="0" err="1">
                <a:effectLst/>
                <a:latin typeface="Times New Roman" panose="02020603050405020304" pitchFamily="18" charset="0"/>
                <a:ea typeface="Calibri" panose="020F0502020204030204" pitchFamily="34" charset="0"/>
              </a:rPr>
              <a:t>Ogirri</a:t>
            </a:r>
            <a:r>
              <a:rPr lang="en-GB" sz="1800" dirty="0">
                <a:effectLst/>
                <a:latin typeface="Times New Roman" panose="02020603050405020304" pitchFamily="18" charset="0"/>
                <a:ea typeface="Calibri" panose="020F0502020204030204" pitchFamily="34" charset="0"/>
              </a:rPr>
              <a:t> and </a:t>
            </a:r>
            <a:r>
              <a:rPr lang="en-GB" sz="1800" dirty="0" err="1">
                <a:effectLst/>
                <a:latin typeface="Times New Roman" panose="02020603050405020304" pitchFamily="18" charset="0"/>
                <a:ea typeface="Calibri" panose="020F0502020204030204" pitchFamily="34" charset="0"/>
              </a:rPr>
              <a:t>Idugie</a:t>
            </a:r>
            <a:r>
              <a:rPr lang="en-GB" sz="1800" dirty="0">
                <a:effectLst/>
                <a:latin typeface="Times New Roman" panose="02020603050405020304" pitchFamily="18" charset="0"/>
                <a:ea typeface="Calibri" panose="020F0502020204030204" pitchFamily="34" charset="0"/>
              </a:rPr>
              <a:t> (2024). Digital literacy must also be a priority, so staff feel confident working with the latest tools and data platforms, with a change adaptability that keeps organisations in a constant state of movement as transformation occurs.</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slide presents the key transformation roles required within BT Group to support its organisational change agenda. The first is the Project Manager who will manage fibre rollout and infrastructure delivery. This position dictates critiquing large-scale projects to be completed within laid scope limitations of time, cost, and quality and operational efficiency. The second is the Change Manager that is critical in the leadership of organisational changes. This role is centred on fostering the embrace of new operating models and employees guiding them through the change process, which is critical in decreasing resistance and easing the transition to ensure that the process is smooth, as mentioned by Blackburn et al. (2020). The third position is the Digital Specialist, specializing in AI, cloud and automation systems. This position is tasked with creating and operating both digital platforms that will modernise the way BT delivers its services to customers and how it will support its long-term digital transformation strategy.</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slide provides the person specification of the desired applicants necessary in transformation positions at BT Group. It determines the fundamental core competencies that are required to perform successfully in a digital and a future-change-driven environment. These are communication, leadership, digital, problem-solving and adaptability. Effective collaboration among teams cannot be possible without communication, and effective leadership would be necessary to help individuals overcome all aspects of transformation. Digital skills are noteworthy because the organisation is becoming more dependent on AI, cloud setups, and automation technologies. Gaining skills in problem-solving is also necessary to resolve complicated issues in operations and flexibility is needed to allow employees to react positively to any ongoing organisational change. The radar chart graphically illustrates the anticipated levels of strength on these competencies. Moreover, concepts such as agile methodology knowledge, knowledge of telecom industry, and the ability to work with data analytics are desired as well. Collectively, these specifications will make sure that the chosen candidates are not only technically qualified but also that they can make contributions towards the current digital transformation plan at BT.</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slide justifies the organized interview model that was applied in the recruitment process in BT Group. A structured interview means that every candidate is on equal terms, with the same set of standardised questions and enhances similarity and consistency in the hiring process. It also provides that it is based on equal assessment of the candidates thus enhances objectivity in decision-making. The major benefits of using this approach are high reliability as the process can be repeated and yield defensible results. It also assists in minimizing discrimination as every participant is evaluated in the same way and fairly. One limitation, however, is that it limits flexibility so that interviewers could not investigate further or surprising answers of applicants. </a:t>
            </a:r>
            <a:r>
              <a:rPr lang="en-GB" sz="1800" dirty="0" err="1">
                <a:effectLst/>
                <a:latin typeface="Times New Roman" panose="02020603050405020304" pitchFamily="18" charset="0"/>
                <a:ea typeface="Calibri" panose="020F0502020204030204" pitchFamily="34" charset="0"/>
              </a:rPr>
              <a:t>Tippins</a:t>
            </a:r>
            <a:r>
              <a:rPr lang="en-GB" sz="1800" dirty="0">
                <a:effectLst/>
                <a:latin typeface="Times New Roman" panose="02020603050405020304" pitchFamily="18" charset="0"/>
                <a:ea typeface="Calibri" panose="020F0502020204030204" pitchFamily="34" charset="0"/>
              </a:rPr>
              <a:t>, Oswald and McPhail (2021) explain this limitation can diminish the richness of the evaluation of the candidates. Nonetheless, the structured interviews are still very efficient in order to provide fairness and standardisation of the large scale recruitment programs.</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slide explains the competency-based interview approach used in BT Group’s recruitment process. The aim of this method is to gauge previous behaviour of a candidate as a predictor of his or her future performance especially in jobs with transformation component. It is organized on the basis of STAR technique that consists of Situation, Task, Action and Result. Situation stage: In this step, the candidates are expected to discuss the context and the problem they had to solve, whereas the Task gives them a clear idea of what they needed to do or what their task was. Action section is concerned with what the candidate personally did to solving the situation and the Result is the evaluation of the outcome and learning through the experience. In this way, a systematic and evidence-based assessment of actual competencies and not hypothetical answers is guaranteed. It works best where change is concerned in an organisational setting where flexibility and decision making is essential. According to </a:t>
            </a:r>
            <a:r>
              <a:rPr lang="en-GB" sz="1800" dirty="0" err="1">
                <a:effectLst/>
                <a:latin typeface="Times New Roman" panose="02020603050405020304" pitchFamily="18" charset="0"/>
                <a:ea typeface="Calibri" panose="020F0502020204030204" pitchFamily="34" charset="0"/>
              </a:rPr>
              <a:t>Holbeche</a:t>
            </a:r>
            <a:r>
              <a:rPr lang="en-GB" sz="1800" dirty="0">
                <a:effectLst/>
                <a:latin typeface="Times New Roman" panose="02020603050405020304" pitchFamily="18" charset="0"/>
                <a:ea typeface="Calibri" panose="020F0502020204030204" pitchFamily="34" charset="0"/>
              </a:rPr>
              <a:t> (2019), past behaviour shows good predictability of the future performance in ambiguous and dynamically changing posts and hence this approach is very appropriate to the recruitment strategy of BT.</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is the slide that interprets the panel and virtual interview process in the recruitment strategy of the BT Group. The panel interview is a type of interview where more than two interviewers participate in one interview, whereby a mixture of the HR and technical expert can be used to analyse the candidates. This method guarantees the multi-perspective decision-making process with balance and minimizes subjectivity in the decision-making process. </a:t>
            </a:r>
            <a:r>
              <a:rPr lang="en-GB" sz="1800" dirty="0" err="1">
                <a:effectLst/>
                <a:latin typeface="Times New Roman" panose="02020603050405020304" pitchFamily="18" charset="0"/>
                <a:ea typeface="Calibri" panose="020F0502020204030204" pitchFamily="34" charset="0"/>
              </a:rPr>
              <a:t>Oyoru</a:t>
            </a:r>
            <a:r>
              <a:rPr lang="en-GB" sz="1800" dirty="0">
                <a:effectLst/>
                <a:latin typeface="Times New Roman" panose="02020603050405020304" pitchFamily="18" charset="0"/>
                <a:ea typeface="Calibri" panose="020F0502020204030204" pitchFamily="34" charset="0"/>
              </a:rPr>
              <a:t> et al. (2026) state that technical and HR evaluation are effective in enhancing accuracy of recruitment in a digital organisation. The virtual interviewing process relies on online tools like Microsoft Teams or zoom, which allow reaching an international pool of candidates and enhances flexibility in the scheduling aspect. It also decreases the expenses of recruiting and accelerates the process of hiring. Renowned digital HR technologies have highly enhanced efficiency in recruitment. Nonetheless, virtual interviews can reduce the aspect of interpersonal interaction but jointly the two can offer a flexible and scalable recruitment process that will suit the transformation requirements of BT.</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slide explains the key interview questioning techniques used within BT Group’s recruitment process. The behavioural questions involve past experiences and aid in determination of how the candidates have dealt with actual situations at the workplace in the past. Situational questions put forward hypothetical situations to assess how the candidates will react to the challenges of a transformation environment. Skills that are developed through competency-based questions are role specific like leadership, technical ability and problem-solving. Probing questions are designed to take the investigation on candidate responses further to enable the interviewer to get a better understanding of the capabilities. Socratic questioning requires the use of reasoning and logical thinking so as to make the candidates explain their answers. All these methods guarantee the thorough assessment of the technical and behavioural skills. According to Peters (2023), such questioning processes are crucial in testing adaptability, problem-solving skill, and transformation preparation jobs, which can be greatly applicable in the recruitment strategy of BT in the process of organisational change.</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slide contrasts the face and virtual interviewing in the recruitment strategy of BT Group. Personal interviews enhance more cultural evaluation as well as more candidate interaction since this is through direct contact, enable recruiters to determine more on non-verbal communication, confidence as well as interpersonal behaviour. They are however more costly to undertake and take longer time to schedule and thus may delay the recruitment procedures during large scale transformation programmes. Conversely, virtual interviews are more flexible and efficient and allow scheduling faster as well as accessing a larger and more diverse talent pool, geographically. This renders them ideally digital recruitment and high volume hiring. Yet the virtual interviews are intensive on the integrity of technology, and consistent network connectivity, and these can occasionally influence the quality of communication and experience by the candidate. Hence, when considering transformation settings, the hybrid one is most suitable, based on the thoroughness of a face-to-face evaluation with the expediency of online techniques. This is in line with the advances in digital HR practice noted by </a:t>
            </a:r>
            <a:r>
              <a:rPr lang="en-GB" sz="1800" dirty="0" err="1">
                <a:effectLst/>
                <a:latin typeface="Times New Roman" panose="02020603050405020304" pitchFamily="18" charset="0"/>
                <a:ea typeface="Calibri" panose="020F0502020204030204" pitchFamily="34" charset="0"/>
              </a:rPr>
              <a:t>Bondarouk</a:t>
            </a:r>
            <a:r>
              <a:rPr lang="en-GB" sz="1800" dirty="0">
                <a:effectLst/>
                <a:latin typeface="Times New Roman" panose="02020603050405020304" pitchFamily="18" charset="0"/>
                <a:ea typeface="Calibri" panose="020F0502020204030204" pitchFamily="34" charset="0"/>
              </a:rPr>
              <a:t> and Brewster (2016).</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slide presents the key recommendations for improving recruitment and selection practices within BT Group during its organisational transformation. The initial solicitation is the shift towards a combination of structure and competency-based interviews to enhance fairness and consistency, as well as predictive validity of candidate selection. This carries the assurance of a standardised, as well as evidence-based decision. The second suggestion is to implement a hybrid recruitment model, which combines virtual and face-to-face interviews, enabling BT to enjoy broader talent access but add depth to concluding evaluations, which is backed by </a:t>
            </a:r>
            <a:r>
              <a:rPr lang="en-GB" sz="1800" dirty="0" err="1">
                <a:effectLst/>
                <a:latin typeface="Times New Roman" panose="02020603050405020304" pitchFamily="18" charset="0"/>
                <a:ea typeface="Calibri" panose="020F0502020204030204" pitchFamily="34" charset="0"/>
              </a:rPr>
              <a:t>Breitkopf</a:t>
            </a:r>
            <a:r>
              <a:rPr lang="en-GB" sz="1800" dirty="0">
                <a:effectLst/>
                <a:latin typeface="Times New Roman" panose="02020603050405020304" pitchFamily="18" charset="0"/>
                <a:ea typeface="Calibri" panose="020F0502020204030204" pitchFamily="34" charset="0"/>
              </a:rPr>
              <a:t> et al. (2022). The third is to prioritize selection choices on digital aptitude and versatility opposed to depending on conventional job descriptions that will align the organisational transformation objectives. The fourth suggestion is the integration of transparency and uniform requirements of scoring to ensure that there is fairness when restructuring. Lastly, strategic hiring must be regarded as a fundamental organisational change driver, as coined by Coelho (2021) and is the only guarantee of competitiveness and development of the workforce.</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28.pn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8.png"/><Relationship Id="rId5" Type="http://schemas.openxmlformats.org/officeDocument/2006/relationships/image" Target="../media/image25.png"/><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108/bij-04-2023-0283" TargetMode="External"/><Relationship Id="rId13" Type="http://schemas.openxmlformats.org/officeDocument/2006/relationships/hyperlink" Target="https://doi.org/10.25035/pad.2021.02.001" TargetMode="External"/><Relationship Id="rId3" Type="http://schemas.openxmlformats.org/officeDocument/2006/relationships/hyperlink" Target="https://kolnegar.ir/wp-content/uploads/2020/07/Digital-strategy-in-a-time-of-crisis.pdf" TargetMode="External"/><Relationship Id="rId7" Type="http://schemas.openxmlformats.org/officeDocument/2006/relationships/hyperlink" Target="https://doi.org/10.63125/3xcabx98" TargetMode="External"/><Relationship Id="rId12" Type="http://schemas.openxmlformats.org/officeDocument/2006/relationships/hyperlink" Target="https://www.cipd.org/globalassets/media/knowledge/knowledge-hub/reports/2023-pdfs/2023-people-profession-report-international.pdf"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hyperlink" Target="https://search.proquest.com/openview/f95dee9f54ca512f994b8007d1177ea7/1?pq-origsite=gscholar&amp;cbl=2026366&amp;diss=y" TargetMode="External"/><Relationship Id="rId11" Type="http://schemas.openxmlformats.org/officeDocument/2006/relationships/hyperlink" Target="https://doi.org/10.24191/zax2yc79" TargetMode="External"/><Relationship Id="rId5" Type="http://schemas.openxmlformats.org/officeDocument/2006/relationships/hyperlink" Target="https://doi.org/10.1080/07853890.2022.2148732" TargetMode="External"/><Relationship Id="rId10" Type="http://schemas.openxmlformats.org/officeDocument/2006/relationships/hyperlink" Target="https://doi.org/10.9734/ajrcos/2024/v17i9495" TargetMode="External"/><Relationship Id="rId4" Type="http://schemas.openxmlformats.org/officeDocument/2006/relationships/hyperlink" Target="https://www.researchgate.net/publication/308816851_Conceptualising_the_future_of_HRM_and_technology_research" TargetMode="External"/><Relationship Id="rId9" Type="http://schemas.openxmlformats.org/officeDocument/2006/relationships/hyperlink" Target="https://www.mckinsey.com/~/media/mckinsey/business%20functions/transformation/our%20insights/the%20path%20to%20true%20transformation/mck_transformationcompendium_2021_vf.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1F3B"/>
        </a:solidFill>
        <a:effectLst/>
      </p:bgPr>
    </p:bg>
    <p:spTree>
      <p:nvGrpSpPr>
        <p:cNvPr id="1" name=""/>
        <p:cNvGrpSpPr/>
        <p:nvPr/>
      </p:nvGrpSpPr>
      <p:grpSpPr>
        <a:xfrm>
          <a:off x="0" y="0"/>
          <a:ext cx="0" cy="0"/>
          <a:chOff x="0" y="0"/>
          <a:chExt cx="0" cy="0"/>
        </a:xfrm>
      </p:grpSpPr>
      <p:sp>
        <p:nvSpPr>
          <p:cNvPr id="2" name="Shape 0"/>
          <p:cNvSpPr/>
          <p:nvPr/>
        </p:nvSpPr>
        <p:spPr>
          <a:xfrm>
            <a:off x="10488168" y="886968"/>
            <a:ext cx="914400" cy="731520"/>
          </a:xfrm>
          <a:prstGeom prst="line">
            <a:avLst/>
          </a:prstGeom>
          <a:noFill/>
          <a:ln w="12700">
            <a:solidFill>
              <a:srgbClr val="1F6FEB">
                <a:alpha val="60000"/>
              </a:srgbClr>
            </a:solidFill>
            <a:prstDash val="solid"/>
          </a:ln>
        </p:spPr>
      </p:sp>
      <p:sp>
        <p:nvSpPr>
          <p:cNvPr id="3" name="Shape 1"/>
          <p:cNvSpPr/>
          <p:nvPr/>
        </p:nvSpPr>
        <p:spPr>
          <a:xfrm>
            <a:off x="10488168" y="886968"/>
            <a:ext cx="0" cy="640080"/>
          </a:xfrm>
          <a:prstGeom prst="line">
            <a:avLst/>
          </a:prstGeom>
          <a:noFill/>
          <a:ln w="12700">
            <a:solidFill>
              <a:srgbClr val="1F6FEB">
                <a:alpha val="60000"/>
              </a:srgbClr>
            </a:solidFill>
            <a:prstDash val="solid"/>
          </a:ln>
        </p:spPr>
      </p:sp>
      <p:sp>
        <p:nvSpPr>
          <p:cNvPr id="4" name="Shape 2"/>
          <p:cNvSpPr/>
          <p:nvPr/>
        </p:nvSpPr>
        <p:spPr>
          <a:xfrm>
            <a:off x="11402568" y="1618488"/>
            <a:ext cx="0" cy="640080"/>
          </a:xfrm>
          <a:prstGeom prst="line">
            <a:avLst/>
          </a:prstGeom>
          <a:noFill/>
          <a:ln w="12700">
            <a:solidFill>
              <a:srgbClr val="1F6FEB">
                <a:alpha val="60000"/>
              </a:srgbClr>
            </a:solidFill>
            <a:prstDash val="solid"/>
          </a:ln>
        </p:spPr>
      </p:sp>
      <p:sp>
        <p:nvSpPr>
          <p:cNvPr id="5" name="Shape 3"/>
          <p:cNvSpPr/>
          <p:nvPr/>
        </p:nvSpPr>
        <p:spPr>
          <a:xfrm>
            <a:off x="10122408" y="2258568"/>
            <a:ext cx="1463040" cy="640080"/>
          </a:xfrm>
          <a:prstGeom prst="line">
            <a:avLst/>
          </a:prstGeom>
          <a:noFill/>
          <a:ln w="12700">
            <a:solidFill>
              <a:srgbClr val="1F6FEB">
                <a:alpha val="60000"/>
              </a:srgbClr>
            </a:solidFill>
            <a:prstDash val="solid"/>
          </a:ln>
        </p:spPr>
      </p:sp>
      <p:sp>
        <p:nvSpPr>
          <p:cNvPr id="6" name="Shape 4"/>
          <p:cNvSpPr/>
          <p:nvPr/>
        </p:nvSpPr>
        <p:spPr>
          <a:xfrm>
            <a:off x="11402568" y="1618488"/>
            <a:ext cx="0" cy="0"/>
          </a:xfrm>
          <a:prstGeom prst="line">
            <a:avLst/>
          </a:prstGeom>
          <a:noFill/>
          <a:ln w="12700">
            <a:solidFill>
              <a:srgbClr val="1F6FEB">
                <a:alpha val="60000"/>
              </a:srgbClr>
            </a:solidFill>
            <a:prstDash val="solid"/>
          </a:ln>
        </p:spPr>
      </p:sp>
      <p:sp>
        <p:nvSpPr>
          <p:cNvPr id="7" name="Shape 5"/>
          <p:cNvSpPr/>
          <p:nvPr/>
        </p:nvSpPr>
        <p:spPr>
          <a:xfrm>
            <a:off x="10122408" y="2258568"/>
            <a:ext cx="0" cy="0"/>
          </a:xfrm>
          <a:prstGeom prst="line">
            <a:avLst/>
          </a:prstGeom>
          <a:noFill/>
          <a:ln w="12700">
            <a:solidFill>
              <a:srgbClr val="1F6FEB">
                <a:alpha val="60000"/>
              </a:srgbClr>
            </a:solidFill>
            <a:prstDash val="solid"/>
          </a:ln>
        </p:spPr>
      </p:sp>
      <p:sp>
        <p:nvSpPr>
          <p:cNvPr id="8" name="Shape 6"/>
          <p:cNvSpPr/>
          <p:nvPr/>
        </p:nvSpPr>
        <p:spPr>
          <a:xfrm>
            <a:off x="10424160" y="822960"/>
            <a:ext cx="164592" cy="164592"/>
          </a:xfrm>
          <a:prstGeom prst="ellipse">
            <a:avLst/>
          </a:prstGeom>
          <a:solidFill>
            <a:srgbClr val="00C2FF"/>
          </a:solidFill>
          <a:ln/>
        </p:spPr>
      </p:sp>
      <p:sp>
        <p:nvSpPr>
          <p:cNvPr id="9" name="Shape 7"/>
          <p:cNvSpPr/>
          <p:nvPr/>
        </p:nvSpPr>
        <p:spPr>
          <a:xfrm>
            <a:off x="11338560" y="1554480"/>
            <a:ext cx="109728" cy="109728"/>
          </a:xfrm>
          <a:prstGeom prst="ellipse">
            <a:avLst/>
          </a:prstGeom>
          <a:solidFill>
            <a:srgbClr val="1F6FEB"/>
          </a:solidFill>
          <a:ln/>
        </p:spPr>
      </p:sp>
      <p:sp>
        <p:nvSpPr>
          <p:cNvPr id="10" name="Shape 8"/>
          <p:cNvSpPr/>
          <p:nvPr/>
        </p:nvSpPr>
        <p:spPr>
          <a:xfrm>
            <a:off x="10058400" y="2194560"/>
            <a:ext cx="164592" cy="164592"/>
          </a:xfrm>
          <a:prstGeom prst="ellipse">
            <a:avLst/>
          </a:prstGeom>
          <a:solidFill>
            <a:srgbClr val="1F6FEB"/>
          </a:solidFill>
          <a:ln/>
        </p:spPr>
      </p:sp>
      <p:sp>
        <p:nvSpPr>
          <p:cNvPr id="11" name="Shape 9"/>
          <p:cNvSpPr/>
          <p:nvPr/>
        </p:nvSpPr>
        <p:spPr>
          <a:xfrm>
            <a:off x="11521440" y="2834640"/>
            <a:ext cx="109728" cy="109728"/>
          </a:xfrm>
          <a:prstGeom prst="ellipse">
            <a:avLst/>
          </a:prstGeom>
          <a:solidFill>
            <a:srgbClr val="1F6FEB"/>
          </a:solidFill>
          <a:ln/>
        </p:spPr>
      </p:sp>
      <p:sp>
        <p:nvSpPr>
          <p:cNvPr id="12" name="Shape 10"/>
          <p:cNvSpPr/>
          <p:nvPr/>
        </p:nvSpPr>
        <p:spPr>
          <a:xfrm>
            <a:off x="9418320" y="1463040"/>
            <a:ext cx="164592" cy="164592"/>
          </a:xfrm>
          <a:prstGeom prst="ellipse">
            <a:avLst/>
          </a:prstGeom>
          <a:solidFill>
            <a:srgbClr val="1F6FEB"/>
          </a:solidFill>
          <a:ln/>
        </p:spPr>
      </p:sp>
      <p:sp>
        <p:nvSpPr>
          <p:cNvPr id="13" name="Shape 11"/>
          <p:cNvSpPr/>
          <p:nvPr/>
        </p:nvSpPr>
        <p:spPr>
          <a:xfrm>
            <a:off x="10972800" y="457200"/>
            <a:ext cx="109728" cy="109728"/>
          </a:xfrm>
          <a:prstGeom prst="ellipse">
            <a:avLst/>
          </a:prstGeom>
          <a:solidFill>
            <a:srgbClr val="1F6FEB"/>
          </a:solidFill>
          <a:ln/>
        </p:spPr>
      </p:sp>
      <p:sp>
        <p:nvSpPr>
          <p:cNvPr id="14" name="Text 12"/>
          <p:cNvSpPr/>
          <p:nvPr/>
        </p:nvSpPr>
        <p:spPr>
          <a:xfrm>
            <a:off x="822960" y="1554480"/>
            <a:ext cx="7315200" cy="320040"/>
          </a:xfrm>
          <a:prstGeom prst="rect">
            <a:avLst/>
          </a:prstGeom>
          <a:noFill/>
          <a:ln/>
        </p:spPr>
        <p:txBody>
          <a:bodyPr wrap="square" lIns="0" tIns="0" rIns="0" bIns="0" rtlCol="0" anchor="ctr"/>
          <a:lstStyle/>
          <a:p>
            <a:pPr marL="0" indent="0">
              <a:buNone/>
            </a:pPr>
            <a:r>
              <a:rPr lang="en-US" sz="1300" b="1" kern="0" spc="400" dirty="0">
                <a:solidFill>
                  <a:srgbClr val="00C2FF"/>
                </a:solidFill>
                <a:latin typeface="Montserrat" pitchFamily="34" charset="0"/>
                <a:ea typeface="Montserrat" pitchFamily="34" charset="-122"/>
                <a:cs typeface="Montserrat" pitchFamily="34" charset="-120"/>
              </a:rPr>
              <a:t>HR STRATEGY  |  CASE STUDY</a:t>
            </a:r>
            <a:endParaRPr lang="en-US" sz="1300" dirty="0"/>
          </a:p>
        </p:txBody>
      </p:sp>
      <p:sp>
        <p:nvSpPr>
          <p:cNvPr id="15" name="Text 13"/>
          <p:cNvSpPr/>
          <p:nvPr/>
        </p:nvSpPr>
        <p:spPr>
          <a:xfrm>
            <a:off x="777240" y="1965960"/>
            <a:ext cx="10058400" cy="1737360"/>
          </a:xfrm>
          <a:prstGeom prst="rect">
            <a:avLst/>
          </a:prstGeom>
          <a:noFill/>
          <a:ln/>
        </p:spPr>
        <p:txBody>
          <a:bodyPr wrap="square" lIns="0" tIns="0" rIns="0" bIns="0" rtlCol="0" anchor="ctr"/>
          <a:lstStyle/>
          <a:p>
            <a:pPr marL="0" indent="0">
              <a:lnSpc>
                <a:spcPct val="102000"/>
              </a:lnSpc>
              <a:buNone/>
            </a:pPr>
            <a:r>
              <a:rPr lang="en-US" sz="4600" b="1" dirty="0">
                <a:solidFill>
                  <a:srgbClr val="FFFFFF"/>
                </a:solidFill>
                <a:latin typeface="Montserrat" pitchFamily="34" charset="0"/>
                <a:ea typeface="Montserrat" pitchFamily="34" charset="-122"/>
                <a:cs typeface="Montserrat" pitchFamily="34" charset="-120"/>
              </a:rPr>
              <a:t>Recruitment &amp; Selection in</a:t>
            </a:r>
            <a:endParaRPr lang="en-US" sz="4600" dirty="0"/>
          </a:p>
          <a:p>
            <a:pPr marL="0" indent="0">
              <a:lnSpc>
                <a:spcPct val="102000"/>
              </a:lnSpc>
              <a:buNone/>
            </a:pPr>
            <a:r>
              <a:rPr lang="en-US" sz="4600" b="1" dirty="0">
                <a:solidFill>
                  <a:srgbClr val="FFFFFF"/>
                </a:solidFill>
                <a:latin typeface="Montserrat" pitchFamily="34" charset="0"/>
                <a:ea typeface="Montserrat" pitchFamily="34" charset="-122"/>
                <a:cs typeface="Montserrat" pitchFamily="34" charset="-120"/>
              </a:rPr>
              <a:t>Organisational Transformation</a:t>
            </a:r>
            <a:endParaRPr lang="en-US" sz="4600" dirty="0"/>
          </a:p>
        </p:txBody>
      </p:sp>
      <p:sp>
        <p:nvSpPr>
          <p:cNvPr id="16" name="Text 14"/>
          <p:cNvSpPr/>
          <p:nvPr/>
        </p:nvSpPr>
        <p:spPr>
          <a:xfrm>
            <a:off x="822960" y="3886199"/>
            <a:ext cx="10058400" cy="795525"/>
          </a:xfrm>
          <a:prstGeom prst="rect">
            <a:avLst/>
          </a:prstGeom>
          <a:noFill/>
          <a:ln/>
        </p:spPr>
        <p:txBody>
          <a:bodyPr wrap="square" lIns="0" tIns="0" rIns="0" bIns="0" rtlCol="0" anchor="ctr"/>
          <a:lstStyle/>
          <a:p>
            <a:pPr marL="0" indent="0">
              <a:buNone/>
            </a:pPr>
            <a:r>
              <a:rPr lang="en-US" sz="1900" dirty="0">
                <a:solidFill>
                  <a:srgbClr val="CFE6FF"/>
                </a:solidFill>
                <a:latin typeface="Inter" pitchFamily="34" charset="0"/>
                <a:ea typeface="Inter" pitchFamily="34" charset="-122"/>
                <a:cs typeface="Inter" pitchFamily="34" charset="-120"/>
              </a:rPr>
              <a:t>BT Group Case Study  ·  HR Strategy for a Digital Workforce</a:t>
            </a:r>
          </a:p>
          <a:p>
            <a:pPr marL="0" indent="0">
              <a:buNone/>
            </a:pPr>
            <a:r>
              <a:rPr lang="en-GB" sz="1900" dirty="0">
                <a:solidFill>
                  <a:schemeClr val="bg1"/>
                </a:solidFill>
              </a:rPr>
              <a:t>Name  : </a:t>
            </a:r>
            <a:r>
              <a:rPr lang="en-GB" sz="1900" dirty="0" err="1">
                <a:solidFill>
                  <a:schemeClr val="bg1"/>
                </a:solidFill>
              </a:rPr>
              <a:t>Ibrahima</a:t>
            </a:r>
            <a:r>
              <a:rPr lang="en-GB" sz="1900" dirty="0">
                <a:solidFill>
                  <a:schemeClr val="bg1"/>
                </a:solidFill>
              </a:rPr>
              <a:t> Tall ; Student number  :2437090</a:t>
            </a:r>
            <a:endParaRPr lang="en-US" sz="1900" dirty="0">
              <a:solidFill>
                <a:schemeClr val="bg1"/>
              </a:solidFill>
            </a:endParaRPr>
          </a:p>
        </p:txBody>
      </p:sp>
      <p:sp>
        <p:nvSpPr>
          <p:cNvPr id="17" name="Shape 15"/>
          <p:cNvSpPr/>
          <p:nvPr/>
        </p:nvSpPr>
        <p:spPr>
          <a:xfrm>
            <a:off x="841248" y="4800600"/>
            <a:ext cx="2926080" cy="0"/>
          </a:xfrm>
          <a:prstGeom prst="line">
            <a:avLst/>
          </a:prstGeom>
          <a:noFill/>
          <a:ln w="25400">
            <a:solidFill>
              <a:srgbClr val="00C2FF"/>
            </a:solidFill>
            <a:prstDash val="solid"/>
          </a:ln>
        </p:spPr>
      </p:sp>
      <p:sp>
        <p:nvSpPr>
          <p:cNvPr id="18" name="Text 16"/>
          <p:cNvSpPr/>
          <p:nvPr/>
        </p:nvSpPr>
        <p:spPr>
          <a:xfrm>
            <a:off x="822960" y="4983480"/>
            <a:ext cx="8229600" cy="365760"/>
          </a:xfrm>
          <a:prstGeom prst="rect">
            <a:avLst/>
          </a:prstGeom>
          <a:noFill/>
          <a:ln/>
        </p:spPr>
        <p:txBody>
          <a:bodyPr wrap="square" lIns="0" tIns="0" rIns="0" bIns="0" rtlCol="0" anchor="ctr"/>
          <a:lstStyle/>
          <a:p>
            <a:pPr marL="0" indent="0">
              <a:buNone/>
            </a:pPr>
            <a:r>
              <a:rPr lang="en-US" sz="1400" dirty="0">
                <a:solidFill>
                  <a:srgbClr val="9DB4D6"/>
                </a:solidFill>
                <a:latin typeface="Inter" pitchFamily="34" charset="0"/>
                <a:ea typeface="Inter" pitchFamily="34" charset="-122"/>
                <a:cs typeface="Inter" pitchFamily="34" charset="-120"/>
              </a:rPr>
              <a:t>LCLM5002  |  Leadership &amp; Management Skills</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822960" y="548640"/>
            <a:ext cx="5486400" cy="274320"/>
          </a:xfrm>
          <a:prstGeom prst="rect">
            <a:avLst/>
          </a:prstGeom>
          <a:noFill/>
          <a:ln/>
        </p:spPr>
        <p:txBody>
          <a:bodyPr wrap="square" lIns="0" tIns="0" rIns="0" bIns="0" rtlCol="0" anchor="ctr"/>
          <a:lstStyle/>
          <a:p>
            <a:pPr marL="0" indent="0" algn="l">
              <a:buNone/>
            </a:pPr>
            <a:r>
              <a:rPr lang="en-US" sz="1200" b="1" kern="0" spc="300" dirty="0">
                <a:solidFill>
                  <a:srgbClr val="1F6FEB"/>
                </a:solidFill>
                <a:latin typeface="Montserrat" pitchFamily="34" charset="0"/>
                <a:ea typeface="Montserrat" pitchFamily="34" charset="-122"/>
                <a:cs typeface="Montserrat" pitchFamily="34" charset="-120"/>
              </a:rPr>
              <a:t>WHAT WE WILL COVER</a:t>
            </a:r>
            <a:endParaRPr lang="en-US" sz="1200" dirty="0"/>
          </a:p>
        </p:txBody>
      </p:sp>
      <p:sp>
        <p:nvSpPr>
          <p:cNvPr id="3" name="Text 1"/>
          <p:cNvSpPr/>
          <p:nvPr/>
        </p:nvSpPr>
        <p:spPr>
          <a:xfrm>
            <a:off x="822960" y="868680"/>
            <a:ext cx="7315200" cy="777240"/>
          </a:xfrm>
          <a:prstGeom prst="rect">
            <a:avLst/>
          </a:prstGeom>
          <a:noFill/>
          <a:ln/>
        </p:spPr>
        <p:txBody>
          <a:bodyPr wrap="square" lIns="0" tIns="0" rIns="0" bIns="0" rtlCol="0" anchor="t"/>
          <a:lstStyle/>
          <a:p>
            <a:pPr marL="0" indent="0" algn="l">
              <a:buNone/>
            </a:pPr>
            <a:r>
              <a:rPr lang="en-US" sz="3000" b="1" dirty="0">
                <a:solidFill>
                  <a:srgbClr val="0B1F3B"/>
                </a:solidFill>
                <a:latin typeface="Montserrat" pitchFamily="34" charset="0"/>
                <a:ea typeface="Montserrat" pitchFamily="34" charset="-122"/>
                <a:cs typeface="Montserrat" pitchFamily="34" charset="-120"/>
              </a:rPr>
              <a:t>Agenda</a:t>
            </a:r>
            <a:endParaRPr lang="en-US" sz="3000" dirty="0"/>
          </a:p>
        </p:txBody>
      </p:sp>
      <p:sp>
        <p:nvSpPr>
          <p:cNvPr id="4" name="Shape 2"/>
          <p:cNvSpPr/>
          <p:nvPr/>
        </p:nvSpPr>
        <p:spPr>
          <a:xfrm>
            <a:off x="822960" y="2057400"/>
            <a:ext cx="2606040" cy="1783080"/>
          </a:xfrm>
          <a:prstGeom prst="roundRect">
            <a:avLst>
              <a:gd name="adj" fmla="val 4615"/>
            </a:avLst>
          </a:prstGeom>
          <a:solidFill>
            <a:srgbClr val="FFFFFF"/>
          </a:solidFill>
          <a:ln/>
          <a:effectLst>
            <a:outerShdw blurRad="88900" dist="25400" dir="5400000" algn="bl" rotWithShape="0">
              <a:srgbClr val="000000">
                <a:alpha val="10000"/>
              </a:srgbClr>
            </a:outerShdw>
          </a:effectLst>
        </p:spPr>
      </p:sp>
      <p:sp>
        <p:nvSpPr>
          <p:cNvPr id="5" name="Shape 3"/>
          <p:cNvSpPr/>
          <p:nvPr/>
        </p:nvSpPr>
        <p:spPr>
          <a:xfrm>
            <a:off x="1078992" y="2331720"/>
            <a:ext cx="566928" cy="566928"/>
          </a:xfrm>
          <a:prstGeom prst="ellipse">
            <a:avLst/>
          </a:prstGeom>
          <a:solidFill>
            <a:srgbClr val="0B1F3B"/>
          </a:solidFill>
          <a:ln/>
        </p:spPr>
      </p:sp>
      <p:sp>
        <p:nvSpPr>
          <p:cNvPr id="6" name="Text 4"/>
          <p:cNvSpPr/>
          <p:nvPr/>
        </p:nvSpPr>
        <p:spPr>
          <a:xfrm>
            <a:off x="1078992" y="2331720"/>
            <a:ext cx="566928" cy="566928"/>
          </a:xfrm>
          <a:prstGeom prst="rect">
            <a:avLst/>
          </a:prstGeom>
          <a:noFill/>
          <a:ln/>
        </p:spPr>
        <p:txBody>
          <a:bodyPr wrap="square" lIns="0" tIns="0" rIns="0" bIns="0" rtlCol="0" anchor="ctr"/>
          <a:lstStyle/>
          <a:p>
            <a:pPr marL="0" indent="0" algn="ctr">
              <a:buNone/>
            </a:pPr>
            <a:r>
              <a:rPr lang="en-US" sz="1800" b="1" dirty="0">
                <a:solidFill>
                  <a:srgbClr val="00C2FF"/>
                </a:solidFill>
                <a:latin typeface="Montserrat" pitchFamily="34" charset="0"/>
                <a:ea typeface="Montserrat" pitchFamily="34" charset="-122"/>
                <a:cs typeface="Montserrat" pitchFamily="34" charset="-120"/>
              </a:rPr>
              <a:t>01</a:t>
            </a:r>
            <a:endParaRPr lang="en-US" sz="1800" dirty="0"/>
          </a:p>
        </p:txBody>
      </p:sp>
      <p:sp>
        <p:nvSpPr>
          <p:cNvPr id="7" name="Text 5"/>
          <p:cNvSpPr/>
          <p:nvPr/>
        </p:nvSpPr>
        <p:spPr>
          <a:xfrm>
            <a:off x="1078992" y="3017520"/>
            <a:ext cx="2093976" cy="685800"/>
          </a:xfrm>
          <a:prstGeom prst="rect">
            <a:avLst/>
          </a:prstGeom>
          <a:noFill/>
          <a:ln/>
        </p:spPr>
        <p:txBody>
          <a:bodyPr wrap="square" lIns="0" tIns="0" rIns="0" bIns="0" rtlCol="0" anchor="t"/>
          <a:lstStyle/>
          <a:p>
            <a:pPr marL="0" indent="0">
              <a:buNone/>
            </a:pPr>
            <a:r>
              <a:rPr lang="en-US" sz="1500" b="1" dirty="0">
                <a:solidFill>
                  <a:srgbClr val="0B1F3B"/>
                </a:solidFill>
                <a:latin typeface="Montserrat" pitchFamily="34" charset="0"/>
                <a:ea typeface="Montserrat" pitchFamily="34" charset="-122"/>
                <a:cs typeface="Montserrat" pitchFamily="34" charset="-120"/>
              </a:rPr>
              <a:t>Company Overview</a:t>
            </a:r>
            <a:endParaRPr lang="en-US" sz="1500" dirty="0"/>
          </a:p>
        </p:txBody>
      </p:sp>
      <p:sp>
        <p:nvSpPr>
          <p:cNvPr id="8" name="Shape 6"/>
          <p:cNvSpPr/>
          <p:nvPr/>
        </p:nvSpPr>
        <p:spPr>
          <a:xfrm>
            <a:off x="3675888" y="2057400"/>
            <a:ext cx="2606040" cy="1783080"/>
          </a:xfrm>
          <a:prstGeom prst="roundRect">
            <a:avLst>
              <a:gd name="adj" fmla="val 4615"/>
            </a:avLst>
          </a:prstGeom>
          <a:solidFill>
            <a:srgbClr val="FFFFFF"/>
          </a:solidFill>
          <a:ln/>
          <a:effectLst>
            <a:outerShdw blurRad="88900" dist="25400" dir="5400000" algn="bl" rotWithShape="0">
              <a:srgbClr val="000000">
                <a:alpha val="10000"/>
              </a:srgbClr>
            </a:outerShdw>
          </a:effectLst>
        </p:spPr>
      </p:sp>
      <p:sp>
        <p:nvSpPr>
          <p:cNvPr id="9" name="Shape 7"/>
          <p:cNvSpPr/>
          <p:nvPr/>
        </p:nvSpPr>
        <p:spPr>
          <a:xfrm>
            <a:off x="3931920" y="2331720"/>
            <a:ext cx="566928" cy="566928"/>
          </a:xfrm>
          <a:prstGeom prst="ellipse">
            <a:avLst/>
          </a:prstGeom>
          <a:solidFill>
            <a:srgbClr val="0B1F3B"/>
          </a:solidFill>
          <a:ln/>
        </p:spPr>
      </p:sp>
      <p:sp>
        <p:nvSpPr>
          <p:cNvPr id="10" name="Text 8"/>
          <p:cNvSpPr/>
          <p:nvPr/>
        </p:nvSpPr>
        <p:spPr>
          <a:xfrm>
            <a:off x="3931920" y="2331720"/>
            <a:ext cx="566928" cy="566928"/>
          </a:xfrm>
          <a:prstGeom prst="rect">
            <a:avLst/>
          </a:prstGeom>
          <a:noFill/>
          <a:ln/>
        </p:spPr>
        <p:txBody>
          <a:bodyPr wrap="square" lIns="0" tIns="0" rIns="0" bIns="0" rtlCol="0" anchor="ctr"/>
          <a:lstStyle/>
          <a:p>
            <a:pPr marL="0" indent="0" algn="ctr">
              <a:buNone/>
            </a:pPr>
            <a:r>
              <a:rPr lang="en-US" sz="1800" b="1" dirty="0">
                <a:solidFill>
                  <a:srgbClr val="00C2FF"/>
                </a:solidFill>
                <a:latin typeface="Montserrat" pitchFamily="34" charset="0"/>
                <a:ea typeface="Montserrat" pitchFamily="34" charset="-122"/>
                <a:cs typeface="Montserrat" pitchFamily="34" charset="-120"/>
              </a:rPr>
              <a:t>02</a:t>
            </a:r>
            <a:endParaRPr lang="en-US" sz="1800" dirty="0"/>
          </a:p>
        </p:txBody>
      </p:sp>
      <p:sp>
        <p:nvSpPr>
          <p:cNvPr id="11" name="Text 9"/>
          <p:cNvSpPr/>
          <p:nvPr/>
        </p:nvSpPr>
        <p:spPr>
          <a:xfrm>
            <a:off x="3931920" y="3017520"/>
            <a:ext cx="2093976" cy="685800"/>
          </a:xfrm>
          <a:prstGeom prst="rect">
            <a:avLst/>
          </a:prstGeom>
          <a:noFill/>
          <a:ln/>
        </p:spPr>
        <p:txBody>
          <a:bodyPr wrap="square" lIns="0" tIns="0" rIns="0" bIns="0" rtlCol="0" anchor="t"/>
          <a:lstStyle/>
          <a:p>
            <a:pPr marL="0" indent="0">
              <a:buNone/>
            </a:pPr>
            <a:r>
              <a:rPr lang="en-US" sz="1500" b="1" dirty="0">
                <a:solidFill>
                  <a:srgbClr val="0B1F3B"/>
                </a:solidFill>
                <a:latin typeface="Montserrat" pitchFamily="34" charset="0"/>
                <a:ea typeface="Montserrat" pitchFamily="34" charset="-122"/>
                <a:cs typeface="Montserrat" pitchFamily="34" charset="-120"/>
              </a:rPr>
              <a:t>Transformation Context</a:t>
            </a:r>
            <a:endParaRPr lang="en-US" sz="1500" dirty="0"/>
          </a:p>
        </p:txBody>
      </p:sp>
      <p:sp>
        <p:nvSpPr>
          <p:cNvPr id="12" name="Shape 10"/>
          <p:cNvSpPr/>
          <p:nvPr/>
        </p:nvSpPr>
        <p:spPr>
          <a:xfrm>
            <a:off x="6528816" y="2057400"/>
            <a:ext cx="2606040" cy="1783080"/>
          </a:xfrm>
          <a:prstGeom prst="roundRect">
            <a:avLst>
              <a:gd name="adj" fmla="val 4615"/>
            </a:avLst>
          </a:prstGeom>
          <a:solidFill>
            <a:srgbClr val="FFFFFF"/>
          </a:solidFill>
          <a:ln/>
          <a:effectLst>
            <a:outerShdw blurRad="88900" dist="25400" dir="5400000" algn="bl" rotWithShape="0">
              <a:srgbClr val="000000">
                <a:alpha val="10000"/>
              </a:srgbClr>
            </a:outerShdw>
          </a:effectLst>
        </p:spPr>
      </p:sp>
      <p:sp>
        <p:nvSpPr>
          <p:cNvPr id="13" name="Shape 11"/>
          <p:cNvSpPr/>
          <p:nvPr/>
        </p:nvSpPr>
        <p:spPr>
          <a:xfrm>
            <a:off x="6784848" y="2331720"/>
            <a:ext cx="566928" cy="566928"/>
          </a:xfrm>
          <a:prstGeom prst="ellipse">
            <a:avLst/>
          </a:prstGeom>
          <a:solidFill>
            <a:srgbClr val="0B1F3B"/>
          </a:solidFill>
          <a:ln/>
        </p:spPr>
      </p:sp>
      <p:sp>
        <p:nvSpPr>
          <p:cNvPr id="14" name="Text 12"/>
          <p:cNvSpPr/>
          <p:nvPr/>
        </p:nvSpPr>
        <p:spPr>
          <a:xfrm>
            <a:off x="6784848" y="2331720"/>
            <a:ext cx="566928" cy="566928"/>
          </a:xfrm>
          <a:prstGeom prst="rect">
            <a:avLst/>
          </a:prstGeom>
          <a:noFill/>
          <a:ln/>
        </p:spPr>
        <p:txBody>
          <a:bodyPr wrap="square" lIns="0" tIns="0" rIns="0" bIns="0" rtlCol="0" anchor="ctr"/>
          <a:lstStyle/>
          <a:p>
            <a:pPr marL="0" indent="0" algn="ctr">
              <a:buNone/>
            </a:pPr>
            <a:r>
              <a:rPr lang="en-US" sz="1800" b="1" dirty="0">
                <a:solidFill>
                  <a:srgbClr val="00C2FF"/>
                </a:solidFill>
                <a:latin typeface="Montserrat" pitchFamily="34" charset="0"/>
                <a:ea typeface="Montserrat" pitchFamily="34" charset="-122"/>
                <a:cs typeface="Montserrat" pitchFamily="34" charset="-120"/>
              </a:rPr>
              <a:t>03</a:t>
            </a:r>
            <a:endParaRPr lang="en-US" sz="1800" dirty="0"/>
          </a:p>
        </p:txBody>
      </p:sp>
      <p:sp>
        <p:nvSpPr>
          <p:cNvPr id="15" name="Text 13"/>
          <p:cNvSpPr/>
          <p:nvPr/>
        </p:nvSpPr>
        <p:spPr>
          <a:xfrm>
            <a:off x="6784848" y="3017520"/>
            <a:ext cx="2093976" cy="685800"/>
          </a:xfrm>
          <a:prstGeom prst="rect">
            <a:avLst/>
          </a:prstGeom>
          <a:noFill/>
          <a:ln/>
        </p:spPr>
        <p:txBody>
          <a:bodyPr wrap="square" lIns="0" tIns="0" rIns="0" bIns="0" rtlCol="0" anchor="t"/>
          <a:lstStyle/>
          <a:p>
            <a:pPr marL="0" indent="0">
              <a:buNone/>
            </a:pPr>
            <a:r>
              <a:rPr lang="en-US" sz="1500" b="1" dirty="0">
                <a:solidFill>
                  <a:srgbClr val="0B1F3B"/>
                </a:solidFill>
                <a:latin typeface="Montserrat" pitchFamily="34" charset="0"/>
                <a:ea typeface="Montserrat" pitchFamily="34" charset="-122"/>
                <a:cs typeface="Montserrat" pitchFamily="34" charset="-120"/>
              </a:rPr>
              <a:t>Recruitment Framework</a:t>
            </a:r>
            <a:endParaRPr lang="en-US" sz="1500" dirty="0"/>
          </a:p>
        </p:txBody>
      </p:sp>
      <p:sp>
        <p:nvSpPr>
          <p:cNvPr id="16" name="Shape 14"/>
          <p:cNvSpPr/>
          <p:nvPr/>
        </p:nvSpPr>
        <p:spPr>
          <a:xfrm>
            <a:off x="9381744" y="2057400"/>
            <a:ext cx="2606040" cy="1783080"/>
          </a:xfrm>
          <a:prstGeom prst="roundRect">
            <a:avLst>
              <a:gd name="adj" fmla="val 4615"/>
            </a:avLst>
          </a:prstGeom>
          <a:solidFill>
            <a:srgbClr val="FFFFFF"/>
          </a:solidFill>
          <a:ln/>
          <a:effectLst>
            <a:outerShdw blurRad="88900" dist="25400" dir="5400000" algn="bl" rotWithShape="0">
              <a:srgbClr val="000000">
                <a:alpha val="10000"/>
              </a:srgbClr>
            </a:outerShdw>
          </a:effectLst>
        </p:spPr>
      </p:sp>
      <p:sp>
        <p:nvSpPr>
          <p:cNvPr id="17" name="Shape 15"/>
          <p:cNvSpPr/>
          <p:nvPr/>
        </p:nvSpPr>
        <p:spPr>
          <a:xfrm>
            <a:off x="9637776" y="2331720"/>
            <a:ext cx="566928" cy="566928"/>
          </a:xfrm>
          <a:prstGeom prst="ellipse">
            <a:avLst/>
          </a:prstGeom>
          <a:solidFill>
            <a:srgbClr val="0B1F3B"/>
          </a:solidFill>
          <a:ln/>
        </p:spPr>
      </p:sp>
      <p:sp>
        <p:nvSpPr>
          <p:cNvPr id="18" name="Text 16"/>
          <p:cNvSpPr/>
          <p:nvPr/>
        </p:nvSpPr>
        <p:spPr>
          <a:xfrm>
            <a:off x="9637776" y="2331720"/>
            <a:ext cx="566928" cy="566928"/>
          </a:xfrm>
          <a:prstGeom prst="rect">
            <a:avLst/>
          </a:prstGeom>
          <a:noFill/>
          <a:ln/>
        </p:spPr>
        <p:txBody>
          <a:bodyPr wrap="square" lIns="0" tIns="0" rIns="0" bIns="0" rtlCol="0" anchor="ctr"/>
          <a:lstStyle/>
          <a:p>
            <a:pPr marL="0" indent="0" algn="ctr">
              <a:buNone/>
            </a:pPr>
            <a:r>
              <a:rPr lang="en-US" sz="1800" b="1" dirty="0">
                <a:solidFill>
                  <a:srgbClr val="00C2FF"/>
                </a:solidFill>
                <a:latin typeface="Montserrat" pitchFamily="34" charset="0"/>
                <a:ea typeface="Montserrat" pitchFamily="34" charset="-122"/>
                <a:cs typeface="Montserrat" pitchFamily="34" charset="-120"/>
              </a:rPr>
              <a:t>04</a:t>
            </a:r>
            <a:endParaRPr lang="en-US" sz="1800" dirty="0"/>
          </a:p>
        </p:txBody>
      </p:sp>
      <p:sp>
        <p:nvSpPr>
          <p:cNvPr id="19" name="Text 17"/>
          <p:cNvSpPr/>
          <p:nvPr/>
        </p:nvSpPr>
        <p:spPr>
          <a:xfrm>
            <a:off x="9637776" y="3017520"/>
            <a:ext cx="2093976" cy="685800"/>
          </a:xfrm>
          <a:prstGeom prst="rect">
            <a:avLst/>
          </a:prstGeom>
          <a:noFill/>
          <a:ln/>
        </p:spPr>
        <p:txBody>
          <a:bodyPr wrap="square" lIns="0" tIns="0" rIns="0" bIns="0" rtlCol="0" anchor="t"/>
          <a:lstStyle/>
          <a:p>
            <a:pPr marL="0" indent="0">
              <a:buNone/>
            </a:pPr>
            <a:r>
              <a:rPr lang="en-US" sz="1500" b="1" dirty="0">
                <a:solidFill>
                  <a:srgbClr val="0B1F3B"/>
                </a:solidFill>
                <a:latin typeface="Montserrat" pitchFamily="34" charset="0"/>
                <a:ea typeface="Montserrat" pitchFamily="34" charset="-122"/>
                <a:cs typeface="Montserrat" pitchFamily="34" charset="-120"/>
              </a:rPr>
              <a:t>Job Analysis &amp; Design</a:t>
            </a:r>
            <a:endParaRPr lang="en-US" sz="1500" dirty="0"/>
          </a:p>
        </p:txBody>
      </p:sp>
      <p:sp>
        <p:nvSpPr>
          <p:cNvPr id="20" name="Shape 18"/>
          <p:cNvSpPr/>
          <p:nvPr/>
        </p:nvSpPr>
        <p:spPr>
          <a:xfrm>
            <a:off x="822960" y="4114800"/>
            <a:ext cx="2606040" cy="1783080"/>
          </a:xfrm>
          <a:prstGeom prst="roundRect">
            <a:avLst>
              <a:gd name="adj" fmla="val 4615"/>
            </a:avLst>
          </a:prstGeom>
          <a:solidFill>
            <a:srgbClr val="FFFFFF"/>
          </a:solidFill>
          <a:ln/>
          <a:effectLst>
            <a:outerShdw blurRad="88900" dist="25400" dir="5400000" algn="bl" rotWithShape="0">
              <a:srgbClr val="000000">
                <a:alpha val="10000"/>
              </a:srgbClr>
            </a:outerShdw>
          </a:effectLst>
        </p:spPr>
      </p:sp>
      <p:sp>
        <p:nvSpPr>
          <p:cNvPr id="21" name="Shape 19"/>
          <p:cNvSpPr/>
          <p:nvPr/>
        </p:nvSpPr>
        <p:spPr>
          <a:xfrm>
            <a:off x="1078992" y="4389120"/>
            <a:ext cx="566928" cy="566928"/>
          </a:xfrm>
          <a:prstGeom prst="ellipse">
            <a:avLst/>
          </a:prstGeom>
          <a:solidFill>
            <a:srgbClr val="0B1F3B"/>
          </a:solidFill>
          <a:ln/>
        </p:spPr>
      </p:sp>
      <p:sp>
        <p:nvSpPr>
          <p:cNvPr id="22" name="Text 20"/>
          <p:cNvSpPr/>
          <p:nvPr/>
        </p:nvSpPr>
        <p:spPr>
          <a:xfrm>
            <a:off x="1078992" y="4389120"/>
            <a:ext cx="566928" cy="566928"/>
          </a:xfrm>
          <a:prstGeom prst="rect">
            <a:avLst/>
          </a:prstGeom>
          <a:noFill/>
          <a:ln/>
        </p:spPr>
        <p:txBody>
          <a:bodyPr wrap="square" lIns="0" tIns="0" rIns="0" bIns="0" rtlCol="0" anchor="ctr"/>
          <a:lstStyle/>
          <a:p>
            <a:pPr marL="0" indent="0" algn="ctr">
              <a:buNone/>
            </a:pPr>
            <a:r>
              <a:rPr lang="en-US" sz="1800" b="1" dirty="0">
                <a:solidFill>
                  <a:srgbClr val="00C2FF"/>
                </a:solidFill>
                <a:latin typeface="Montserrat" pitchFamily="34" charset="0"/>
                <a:ea typeface="Montserrat" pitchFamily="34" charset="-122"/>
                <a:cs typeface="Montserrat" pitchFamily="34" charset="-120"/>
              </a:rPr>
              <a:t>05</a:t>
            </a:r>
            <a:endParaRPr lang="en-US" sz="1800" dirty="0"/>
          </a:p>
        </p:txBody>
      </p:sp>
      <p:sp>
        <p:nvSpPr>
          <p:cNvPr id="23" name="Text 21"/>
          <p:cNvSpPr/>
          <p:nvPr/>
        </p:nvSpPr>
        <p:spPr>
          <a:xfrm>
            <a:off x="1078992" y="5074920"/>
            <a:ext cx="2093976" cy="685800"/>
          </a:xfrm>
          <a:prstGeom prst="rect">
            <a:avLst/>
          </a:prstGeom>
          <a:noFill/>
          <a:ln/>
        </p:spPr>
        <p:txBody>
          <a:bodyPr wrap="square" lIns="0" tIns="0" rIns="0" bIns="0" rtlCol="0" anchor="t"/>
          <a:lstStyle/>
          <a:p>
            <a:pPr marL="0" indent="0">
              <a:buNone/>
            </a:pPr>
            <a:r>
              <a:rPr lang="en-US" sz="1500" b="1" dirty="0">
                <a:solidFill>
                  <a:srgbClr val="0B1F3B"/>
                </a:solidFill>
                <a:latin typeface="Montserrat" pitchFamily="34" charset="0"/>
                <a:ea typeface="Montserrat" pitchFamily="34" charset="-122"/>
                <a:cs typeface="Montserrat" pitchFamily="34" charset="-120"/>
              </a:rPr>
              <a:t>Interview Strategies</a:t>
            </a:r>
            <a:endParaRPr lang="en-US" sz="1500" dirty="0"/>
          </a:p>
        </p:txBody>
      </p:sp>
      <p:sp>
        <p:nvSpPr>
          <p:cNvPr id="24" name="Shape 22"/>
          <p:cNvSpPr/>
          <p:nvPr/>
        </p:nvSpPr>
        <p:spPr>
          <a:xfrm>
            <a:off x="3675888" y="4114800"/>
            <a:ext cx="2606040" cy="1783080"/>
          </a:xfrm>
          <a:prstGeom prst="roundRect">
            <a:avLst>
              <a:gd name="adj" fmla="val 4615"/>
            </a:avLst>
          </a:prstGeom>
          <a:solidFill>
            <a:srgbClr val="FFFFFF"/>
          </a:solidFill>
          <a:ln/>
          <a:effectLst>
            <a:outerShdw blurRad="88900" dist="25400" dir="5400000" algn="bl" rotWithShape="0">
              <a:srgbClr val="000000">
                <a:alpha val="10000"/>
              </a:srgbClr>
            </a:outerShdw>
          </a:effectLst>
        </p:spPr>
      </p:sp>
      <p:sp>
        <p:nvSpPr>
          <p:cNvPr id="25" name="Shape 23"/>
          <p:cNvSpPr/>
          <p:nvPr/>
        </p:nvSpPr>
        <p:spPr>
          <a:xfrm>
            <a:off x="3931920" y="4389120"/>
            <a:ext cx="566928" cy="566928"/>
          </a:xfrm>
          <a:prstGeom prst="ellipse">
            <a:avLst/>
          </a:prstGeom>
          <a:solidFill>
            <a:srgbClr val="0B1F3B"/>
          </a:solidFill>
          <a:ln/>
        </p:spPr>
      </p:sp>
      <p:sp>
        <p:nvSpPr>
          <p:cNvPr id="26" name="Text 24"/>
          <p:cNvSpPr/>
          <p:nvPr/>
        </p:nvSpPr>
        <p:spPr>
          <a:xfrm>
            <a:off x="3931920" y="4389120"/>
            <a:ext cx="566928" cy="566928"/>
          </a:xfrm>
          <a:prstGeom prst="rect">
            <a:avLst/>
          </a:prstGeom>
          <a:noFill/>
          <a:ln/>
        </p:spPr>
        <p:txBody>
          <a:bodyPr wrap="square" lIns="0" tIns="0" rIns="0" bIns="0" rtlCol="0" anchor="ctr"/>
          <a:lstStyle/>
          <a:p>
            <a:pPr marL="0" indent="0" algn="ctr">
              <a:buNone/>
            </a:pPr>
            <a:r>
              <a:rPr lang="en-US" sz="1800" b="1" dirty="0">
                <a:solidFill>
                  <a:srgbClr val="00C2FF"/>
                </a:solidFill>
                <a:latin typeface="Montserrat" pitchFamily="34" charset="0"/>
                <a:ea typeface="Montserrat" pitchFamily="34" charset="-122"/>
                <a:cs typeface="Montserrat" pitchFamily="34" charset="-120"/>
              </a:rPr>
              <a:t>06</a:t>
            </a:r>
            <a:endParaRPr lang="en-US" sz="1800" dirty="0"/>
          </a:p>
        </p:txBody>
      </p:sp>
      <p:sp>
        <p:nvSpPr>
          <p:cNvPr id="27" name="Text 25"/>
          <p:cNvSpPr/>
          <p:nvPr/>
        </p:nvSpPr>
        <p:spPr>
          <a:xfrm>
            <a:off x="3931920" y="5074920"/>
            <a:ext cx="2093976" cy="685800"/>
          </a:xfrm>
          <a:prstGeom prst="rect">
            <a:avLst/>
          </a:prstGeom>
          <a:noFill/>
          <a:ln/>
        </p:spPr>
        <p:txBody>
          <a:bodyPr wrap="square" lIns="0" tIns="0" rIns="0" bIns="0" rtlCol="0" anchor="t"/>
          <a:lstStyle/>
          <a:p>
            <a:pPr marL="0" indent="0">
              <a:buNone/>
            </a:pPr>
            <a:r>
              <a:rPr lang="en-US" sz="1500" b="1" dirty="0">
                <a:solidFill>
                  <a:srgbClr val="0B1F3B"/>
                </a:solidFill>
                <a:latin typeface="Montserrat" pitchFamily="34" charset="0"/>
                <a:ea typeface="Montserrat" pitchFamily="34" charset="-122"/>
                <a:cs typeface="Montserrat" pitchFamily="34" charset="-120"/>
              </a:rPr>
              <a:t>Questioning Techniques</a:t>
            </a:r>
            <a:endParaRPr lang="en-US" sz="1500" dirty="0"/>
          </a:p>
        </p:txBody>
      </p:sp>
      <p:sp>
        <p:nvSpPr>
          <p:cNvPr id="28" name="Shape 26"/>
          <p:cNvSpPr/>
          <p:nvPr/>
        </p:nvSpPr>
        <p:spPr>
          <a:xfrm>
            <a:off x="6528816" y="4114800"/>
            <a:ext cx="2606040" cy="1783080"/>
          </a:xfrm>
          <a:prstGeom prst="roundRect">
            <a:avLst>
              <a:gd name="adj" fmla="val 4615"/>
            </a:avLst>
          </a:prstGeom>
          <a:solidFill>
            <a:srgbClr val="FFFFFF"/>
          </a:solidFill>
          <a:ln/>
          <a:effectLst>
            <a:outerShdw blurRad="88900" dist="25400" dir="5400000" algn="bl" rotWithShape="0">
              <a:srgbClr val="000000">
                <a:alpha val="10000"/>
              </a:srgbClr>
            </a:outerShdw>
          </a:effectLst>
        </p:spPr>
      </p:sp>
      <p:sp>
        <p:nvSpPr>
          <p:cNvPr id="29" name="Shape 27"/>
          <p:cNvSpPr/>
          <p:nvPr/>
        </p:nvSpPr>
        <p:spPr>
          <a:xfrm>
            <a:off x="6784848" y="4389120"/>
            <a:ext cx="566928" cy="566928"/>
          </a:xfrm>
          <a:prstGeom prst="ellipse">
            <a:avLst/>
          </a:prstGeom>
          <a:solidFill>
            <a:srgbClr val="0B1F3B"/>
          </a:solidFill>
          <a:ln/>
        </p:spPr>
      </p:sp>
      <p:sp>
        <p:nvSpPr>
          <p:cNvPr id="30" name="Text 28"/>
          <p:cNvSpPr/>
          <p:nvPr/>
        </p:nvSpPr>
        <p:spPr>
          <a:xfrm>
            <a:off x="6784848" y="4389120"/>
            <a:ext cx="566928" cy="566928"/>
          </a:xfrm>
          <a:prstGeom prst="rect">
            <a:avLst/>
          </a:prstGeom>
          <a:noFill/>
          <a:ln/>
        </p:spPr>
        <p:txBody>
          <a:bodyPr wrap="square" lIns="0" tIns="0" rIns="0" bIns="0" rtlCol="0" anchor="ctr"/>
          <a:lstStyle/>
          <a:p>
            <a:pPr marL="0" indent="0" algn="ctr">
              <a:buNone/>
            </a:pPr>
            <a:r>
              <a:rPr lang="en-US" sz="1800" b="1" dirty="0">
                <a:solidFill>
                  <a:srgbClr val="00C2FF"/>
                </a:solidFill>
                <a:latin typeface="Montserrat" pitchFamily="34" charset="0"/>
                <a:ea typeface="Montserrat" pitchFamily="34" charset="-122"/>
                <a:cs typeface="Montserrat" pitchFamily="34" charset="-120"/>
              </a:rPr>
              <a:t>07</a:t>
            </a:r>
            <a:endParaRPr lang="en-US" sz="1800" dirty="0"/>
          </a:p>
        </p:txBody>
      </p:sp>
      <p:sp>
        <p:nvSpPr>
          <p:cNvPr id="31" name="Text 29"/>
          <p:cNvSpPr/>
          <p:nvPr/>
        </p:nvSpPr>
        <p:spPr>
          <a:xfrm>
            <a:off x="6784848" y="5074920"/>
            <a:ext cx="2093976" cy="685800"/>
          </a:xfrm>
          <a:prstGeom prst="rect">
            <a:avLst/>
          </a:prstGeom>
          <a:noFill/>
          <a:ln/>
        </p:spPr>
        <p:txBody>
          <a:bodyPr wrap="square" lIns="0" tIns="0" rIns="0" bIns="0" rtlCol="0" anchor="t"/>
          <a:lstStyle/>
          <a:p>
            <a:pPr marL="0" indent="0">
              <a:buNone/>
            </a:pPr>
            <a:r>
              <a:rPr lang="en-US" sz="1500" b="1" dirty="0">
                <a:solidFill>
                  <a:srgbClr val="0B1F3B"/>
                </a:solidFill>
                <a:latin typeface="Montserrat" pitchFamily="34" charset="0"/>
                <a:ea typeface="Montserrat" pitchFamily="34" charset="-122"/>
                <a:cs typeface="Montserrat" pitchFamily="34" charset="-120"/>
              </a:rPr>
              <a:t>Virtual vs Face-to-Face</a:t>
            </a:r>
            <a:endParaRPr lang="en-US" sz="1500" dirty="0"/>
          </a:p>
        </p:txBody>
      </p:sp>
      <p:sp>
        <p:nvSpPr>
          <p:cNvPr id="32" name="Shape 30"/>
          <p:cNvSpPr/>
          <p:nvPr/>
        </p:nvSpPr>
        <p:spPr>
          <a:xfrm>
            <a:off x="9381744" y="4114800"/>
            <a:ext cx="2606040" cy="1783080"/>
          </a:xfrm>
          <a:prstGeom prst="roundRect">
            <a:avLst>
              <a:gd name="adj" fmla="val 4615"/>
            </a:avLst>
          </a:prstGeom>
          <a:solidFill>
            <a:srgbClr val="FFFFFF"/>
          </a:solidFill>
          <a:ln/>
          <a:effectLst>
            <a:outerShdw blurRad="88900" dist="25400" dir="5400000" algn="bl" rotWithShape="0">
              <a:srgbClr val="000000">
                <a:alpha val="10000"/>
              </a:srgbClr>
            </a:outerShdw>
          </a:effectLst>
        </p:spPr>
      </p:sp>
      <p:sp>
        <p:nvSpPr>
          <p:cNvPr id="33" name="Shape 31"/>
          <p:cNvSpPr/>
          <p:nvPr/>
        </p:nvSpPr>
        <p:spPr>
          <a:xfrm>
            <a:off x="9637776" y="4389120"/>
            <a:ext cx="566928" cy="566928"/>
          </a:xfrm>
          <a:prstGeom prst="ellipse">
            <a:avLst/>
          </a:prstGeom>
          <a:solidFill>
            <a:srgbClr val="0B1F3B"/>
          </a:solidFill>
          <a:ln/>
        </p:spPr>
      </p:sp>
      <p:sp>
        <p:nvSpPr>
          <p:cNvPr id="34" name="Text 32"/>
          <p:cNvSpPr/>
          <p:nvPr/>
        </p:nvSpPr>
        <p:spPr>
          <a:xfrm>
            <a:off x="9637776" y="4389120"/>
            <a:ext cx="566928" cy="566928"/>
          </a:xfrm>
          <a:prstGeom prst="rect">
            <a:avLst/>
          </a:prstGeom>
          <a:noFill/>
          <a:ln/>
        </p:spPr>
        <p:txBody>
          <a:bodyPr wrap="square" lIns="0" tIns="0" rIns="0" bIns="0" rtlCol="0" anchor="ctr"/>
          <a:lstStyle/>
          <a:p>
            <a:pPr marL="0" indent="0" algn="ctr">
              <a:buNone/>
            </a:pPr>
            <a:r>
              <a:rPr lang="en-US" sz="1800" b="1" dirty="0">
                <a:solidFill>
                  <a:srgbClr val="00C2FF"/>
                </a:solidFill>
                <a:latin typeface="Montserrat" pitchFamily="34" charset="0"/>
                <a:ea typeface="Montserrat" pitchFamily="34" charset="-122"/>
                <a:cs typeface="Montserrat" pitchFamily="34" charset="-120"/>
              </a:rPr>
              <a:t>08</a:t>
            </a:r>
            <a:endParaRPr lang="en-US" sz="1800" dirty="0"/>
          </a:p>
        </p:txBody>
      </p:sp>
      <p:sp>
        <p:nvSpPr>
          <p:cNvPr id="35" name="Text 33"/>
          <p:cNvSpPr/>
          <p:nvPr/>
        </p:nvSpPr>
        <p:spPr>
          <a:xfrm>
            <a:off x="9637776" y="5074920"/>
            <a:ext cx="2093976" cy="685800"/>
          </a:xfrm>
          <a:prstGeom prst="rect">
            <a:avLst/>
          </a:prstGeom>
          <a:noFill/>
          <a:ln/>
        </p:spPr>
        <p:txBody>
          <a:bodyPr wrap="square" lIns="0" tIns="0" rIns="0" bIns="0" rtlCol="0" anchor="t"/>
          <a:lstStyle/>
          <a:p>
            <a:pPr marL="0" indent="0">
              <a:buNone/>
            </a:pPr>
            <a:r>
              <a:rPr lang="en-US" sz="1500" b="1" dirty="0">
                <a:solidFill>
                  <a:srgbClr val="0B1F3B"/>
                </a:solidFill>
                <a:latin typeface="Montserrat" pitchFamily="34" charset="0"/>
                <a:ea typeface="Montserrat" pitchFamily="34" charset="-122"/>
                <a:cs typeface="Montserrat" pitchFamily="34" charset="-120"/>
              </a:rPr>
              <a:t>Recommendations</a:t>
            </a:r>
            <a:endParaRPr lang="en-US" sz="1500" dirty="0"/>
          </a:p>
        </p:txBody>
      </p:sp>
      <p:sp>
        <p:nvSpPr>
          <p:cNvPr id="36" name="Text 34"/>
          <p:cNvSpPr/>
          <p:nvPr/>
        </p:nvSpPr>
        <p:spPr>
          <a:xfrm>
            <a:off x="11247120" y="6400800"/>
            <a:ext cx="548640" cy="274320"/>
          </a:xfrm>
          <a:prstGeom prst="rect">
            <a:avLst/>
          </a:prstGeom>
          <a:noFill/>
          <a:ln/>
        </p:spPr>
        <p:txBody>
          <a:bodyPr wrap="square" lIns="0" tIns="0" rIns="0" bIns="0" rtlCol="0" anchor="ctr"/>
          <a:lstStyle/>
          <a:p>
            <a:pPr marL="0" indent="0" algn="r">
              <a:buNone/>
            </a:pPr>
            <a:r>
              <a:rPr lang="en-US" sz="1000" dirty="0">
                <a:solidFill>
                  <a:srgbClr val="5B6B82"/>
                </a:solidFill>
                <a:latin typeface="Inter" pitchFamily="34" charset="0"/>
                <a:ea typeface="Inter" pitchFamily="34" charset="-122"/>
                <a:cs typeface="Inter" pitchFamily="34" charset="-120"/>
              </a:rPr>
              <a:t>02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822960" y="548640"/>
            <a:ext cx="5486400" cy="274320"/>
          </a:xfrm>
          <a:prstGeom prst="rect">
            <a:avLst/>
          </a:prstGeom>
          <a:noFill/>
          <a:ln/>
        </p:spPr>
        <p:txBody>
          <a:bodyPr wrap="square" lIns="0" tIns="0" rIns="0" bIns="0" rtlCol="0" anchor="ctr"/>
          <a:lstStyle/>
          <a:p>
            <a:pPr marL="0" indent="0" algn="l">
              <a:buNone/>
            </a:pPr>
            <a:r>
              <a:rPr lang="en-US" sz="1200" b="1" kern="0" spc="300" dirty="0">
                <a:solidFill>
                  <a:srgbClr val="1F6FEB"/>
                </a:solidFill>
                <a:latin typeface="Montserrat" pitchFamily="34" charset="0"/>
                <a:ea typeface="Montserrat" pitchFamily="34" charset="-122"/>
                <a:cs typeface="Montserrat" pitchFamily="34" charset="-120"/>
              </a:rPr>
              <a:t>WHO THEY ARE</a:t>
            </a:r>
            <a:endParaRPr lang="en-US" sz="1200" dirty="0"/>
          </a:p>
        </p:txBody>
      </p:sp>
      <p:sp>
        <p:nvSpPr>
          <p:cNvPr id="3" name="Text 1"/>
          <p:cNvSpPr/>
          <p:nvPr/>
        </p:nvSpPr>
        <p:spPr>
          <a:xfrm>
            <a:off x="822960" y="868680"/>
            <a:ext cx="6400800" cy="777240"/>
          </a:xfrm>
          <a:prstGeom prst="rect">
            <a:avLst/>
          </a:prstGeom>
          <a:noFill/>
          <a:ln/>
        </p:spPr>
        <p:txBody>
          <a:bodyPr wrap="square" lIns="0" tIns="0" rIns="0" bIns="0" rtlCol="0" anchor="t"/>
          <a:lstStyle/>
          <a:p>
            <a:pPr marL="0" indent="0" algn="l">
              <a:buNone/>
            </a:pPr>
            <a:r>
              <a:rPr lang="en-US" sz="3000" b="1" dirty="0">
                <a:solidFill>
                  <a:srgbClr val="0B1F3B"/>
                </a:solidFill>
                <a:latin typeface="Montserrat" pitchFamily="34" charset="0"/>
                <a:ea typeface="Montserrat" pitchFamily="34" charset="-122"/>
                <a:cs typeface="Montserrat" pitchFamily="34" charset="-120"/>
              </a:rPr>
              <a:t>BT Group Overview</a:t>
            </a:r>
            <a:endParaRPr lang="en-US" sz="3000" dirty="0"/>
          </a:p>
        </p:txBody>
      </p:sp>
      <p:sp>
        <p:nvSpPr>
          <p:cNvPr id="4" name="Shape 2"/>
          <p:cNvSpPr/>
          <p:nvPr/>
        </p:nvSpPr>
        <p:spPr>
          <a:xfrm>
            <a:off x="822960" y="2011680"/>
            <a:ext cx="566928" cy="566928"/>
          </a:xfrm>
          <a:prstGeom prst="roundRect">
            <a:avLst>
              <a:gd name="adj" fmla="val 16129"/>
            </a:avLst>
          </a:prstGeom>
          <a:solidFill>
            <a:srgbClr val="EAF1FB"/>
          </a:solidFill>
          <a:ln/>
        </p:spPr>
      </p:sp>
      <p:pic>
        <p:nvPicPr>
          <p:cNvPr id="5" name="Image 0" descr="preencoded.png"/>
          <p:cNvPicPr>
            <a:picLocks noChangeAspect="1"/>
          </p:cNvPicPr>
          <p:nvPr/>
        </p:nvPicPr>
        <p:blipFill>
          <a:blip r:embed="rId3"/>
          <a:stretch>
            <a:fillRect/>
          </a:stretch>
        </p:blipFill>
        <p:spPr>
          <a:xfrm>
            <a:off x="947684" y="2136404"/>
            <a:ext cx="317480" cy="317480"/>
          </a:xfrm>
          <a:prstGeom prst="rect">
            <a:avLst/>
          </a:prstGeom>
        </p:spPr>
      </p:pic>
      <p:sp>
        <p:nvSpPr>
          <p:cNvPr id="6" name="Text 3"/>
          <p:cNvSpPr/>
          <p:nvPr/>
        </p:nvSpPr>
        <p:spPr>
          <a:xfrm>
            <a:off x="1572768" y="1965960"/>
            <a:ext cx="5074920" cy="777240"/>
          </a:xfrm>
          <a:prstGeom prst="rect">
            <a:avLst/>
          </a:prstGeom>
          <a:noFill/>
          <a:ln/>
        </p:spPr>
        <p:txBody>
          <a:bodyPr wrap="square" lIns="0" tIns="0" rIns="0" bIns="0" rtlCol="0" anchor="ctr"/>
          <a:lstStyle/>
          <a:p>
            <a:pPr marL="0" indent="0">
              <a:lnSpc>
                <a:spcPct val="102000"/>
              </a:lnSpc>
              <a:buNone/>
            </a:pPr>
            <a:r>
              <a:rPr lang="en-US" sz="1450" dirty="0">
                <a:solidFill>
                  <a:srgbClr val="1A1A1A"/>
                </a:solidFill>
                <a:latin typeface="Inter" pitchFamily="34" charset="0"/>
                <a:ea typeface="Inter" pitchFamily="34" charset="-122"/>
                <a:cs typeface="Inter" pitchFamily="34" charset="-120"/>
              </a:rPr>
              <a:t>Leading UK telecom and digital infrastructure provider, spanning broadband, mobile and enterprise networks.</a:t>
            </a:r>
            <a:endParaRPr lang="en-US" sz="1450" dirty="0"/>
          </a:p>
        </p:txBody>
      </p:sp>
      <p:sp>
        <p:nvSpPr>
          <p:cNvPr id="7" name="Shape 4"/>
          <p:cNvSpPr/>
          <p:nvPr/>
        </p:nvSpPr>
        <p:spPr>
          <a:xfrm>
            <a:off x="822960" y="2990088"/>
            <a:ext cx="566928" cy="566928"/>
          </a:xfrm>
          <a:prstGeom prst="roundRect">
            <a:avLst>
              <a:gd name="adj" fmla="val 16129"/>
            </a:avLst>
          </a:prstGeom>
          <a:solidFill>
            <a:srgbClr val="EAF1FB"/>
          </a:solidFill>
          <a:ln/>
        </p:spPr>
      </p:sp>
      <p:pic>
        <p:nvPicPr>
          <p:cNvPr id="8" name="Image 1" descr="preencoded.png"/>
          <p:cNvPicPr>
            <a:picLocks noChangeAspect="1"/>
          </p:cNvPicPr>
          <p:nvPr/>
        </p:nvPicPr>
        <p:blipFill>
          <a:blip r:embed="rId4"/>
          <a:stretch>
            <a:fillRect/>
          </a:stretch>
        </p:blipFill>
        <p:spPr>
          <a:xfrm>
            <a:off x="947684" y="3114812"/>
            <a:ext cx="317480" cy="317480"/>
          </a:xfrm>
          <a:prstGeom prst="rect">
            <a:avLst/>
          </a:prstGeom>
        </p:spPr>
      </p:pic>
      <p:sp>
        <p:nvSpPr>
          <p:cNvPr id="9" name="Text 5"/>
          <p:cNvSpPr/>
          <p:nvPr/>
        </p:nvSpPr>
        <p:spPr>
          <a:xfrm>
            <a:off x="1572768" y="2944368"/>
            <a:ext cx="5074920" cy="777240"/>
          </a:xfrm>
          <a:prstGeom prst="rect">
            <a:avLst/>
          </a:prstGeom>
          <a:noFill/>
          <a:ln/>
        </p:spPr>
        <p:txBody>
          <a:bodyPr wrap="square" lIns="0" tIns="0" rIns="0" bIns="0" rtlCol="0" anchor="ctr"/>
          <a:lstStyle/>
          <a:p>
            <a:pPr marL="0" indent="0">
              <a:lnSpc>
                <a:spcPct val="102000"/>
              </a:lnSpc>
              <a:buNone/>
            </a:pPr>
            <a:r>
              <a:rPr lang="en-US" sz="1450" dirty="0">
                <a:solidFill>
                  <a:srgbClr val="1A1A1A"/>
                </a:solidFill>
                <a:latin typeface="Inter" pitchFamily="34" charset="0"/>
                <a:ea typeface="Inter" pitchFamily="34" charset="-122"/>
                <a:cs typeface="Inter" pitchFamily="34" charset="-120"/>
              </a:rPr>
              <a:t>A large-scale workforce moving through a multi-year digital transition and operating-model reset.</a:t>
            </a:r>
            <a:endParaRPr lang="en-US" sz="1450" dirty="0"/>
          </a:p>
        </p:txBody>
      </p:sp>
      <p:sp>
        <p:nvSpPr>
          <p:cNvPr id="10" name="Shape 6"/>
          <p:cNvSpPr/>
          <p:nvPr/>
        </p:nvSpPr>
        <p:spPr>
          <a:xfrm>
            <a:off x="822960" y="3968496"/>
            <a:ext cx="566928" cy="566928"/>
          </a:xfrm>
          <a:prstGeom prst="roundRect">
            <a:avLst>
              <a:gd name="adj" fmla="val 16129"/>
            </a:avLst>
          </a:prstGeom>
          <a:solidFill>
            <a:srgbClr val="EAF1FB"/>
          </a:solidFill>
          <a:ln/>
        </p:spPr>
      </p:sp>
      <p:pic>
        <p:nvPicPr>
          <p:cNvPr id="11" name="Image 2" descr="preencoded.png"/>
          <p:cNvPicPr>
            <a:picLocks noChangeAspect="1"/>
          </p:cNvPicPr>
          <p:nvPr/>
        </p:nvPicPr>
        <p:blipFill>
          <a:blip r:embed="rId5"/>
          <a:stretch>
            <a:fillRect/>
          </a:stretch>
        </p:blipFill>
        <p:spPr>
          <a:xfrm>
            <a:off x="947684" y="4093220"/>
            <a:ext cx="317480" cy="317480"/>
          </a:xfrm>
          <a:prstGeom prst="rect">
            <a:avLst/>
          </a:prstGeom>
        </p:spPr>
      </p:pic>
      <p:sp>
        <p:nvSpPr>
          <p:cNvPr id="12" name="Text 7"/>
          <p:cNvSpPr/>
          <p:nvPr/>
        </p:nvSpPr>
        <p:spPr>
          <a:xfrm>
            <a:off x="1572768" y="3922776"/>
            <a:ext cx="5074920" cy="777240"/>
          </a:xfrm>
          <a:prstGeom prst="rect">
            <a:avLst/>
          </a:prstGeom>
          <a:noFill/>
          <a:ln/>
        </p:spPr>
        <p:txBody>
          <a:bodyPr wrap="square" lIns="0" tIns="0" rIns="0" bIns="0" rtlCol="0" anchor="ctr"/>
          <a:lstStyle/>
          <a:p>
            <a:pPr marL="0" indent="0">
              <a:lnSpc>
                <a:spcPct val="102000"/>
              </a:lnSpc>
              <a:buNone/>
            </a:pPr>
            <a:r>
              <a:rPr lang="en-US" sz="1450" dirty="0">
                <a:solidFill>
                  <a:srgbClr val="1A1A1A"/>
                </a:solidFill>
                <a:latin typeface="Inter" pitchFamily="34" charset="0"/>
                <a:ea typeface="Inter" pitchFamily="34" charset="-122"/>
                <a:cs typeface="Inter" pitchFamily="34" charset="-120"/>
              </a:rPr>
              <a:t>Strategic focus on AI-enabled services, full-fibre broadband and nationwide 5G expansion.</a:t>
            </a:r>
            <a:endParaRPr lang="en-US" sz="1450" dirty="0"/>
          </a:p>
        </p:txBody>
      </p:sp>
      <p:sp>
        <p:nvSpPr>
          <p:cNvPr id="13" name="Shape 8"/>
          <p:cNvSpPr/>
          <p:nvPr/>
        </p:nvSpPr>
        <p:spPr>
          <a:xfrm>
            <a:off x="822960" y="4946904"/>
            <a:ext cx="566928" cy="566928"/>
          </a:xfrm>
          <a:prstGeom prst="roundRect">
            <a:avLst>
              <a:gd name="adj" fmla="val 16129"/>
            </a:avLst>
          </a:prstGeom>
          <a:solidFill>
            <a:srgbClr val="EAF1FB"/>
          </a:solidFill>
          <a:ln/>
        </p:spPr>
      </p:sp>
      <p:pic>
        <p:nvPicPr>
          <p:cNvPr id="14" name="Image 3" descr="preencoded.png"/>
          <p:cNvPicPr>
            <a:picLocks noChangeAspect="1"/>
          </p:cNvPicPr>
          <p:nvPr/>
        </p:nvPicPr>
        <p:blipFill>
          <a:blip r:embed="rId6"/>
          <a:stretch>
            <a:fillRect/>
          </a:stretch>
        </p:blipFill>
        <p:spPr>
          <a:xfrm>
            <a:off x="947684" y="5071628"/>
            <a:ext cx="317480" cy="317480"/>
          </a:xfrm>
          <a:prstGeom prst="rect">
            <a:avLst/>
          </a:prstGeom>
        </p:spPr>
      </p:pic>
      <p:sp>
        <p:nvSpPr>
          <p:cNvPr id="15" name="Text 9"/>
          <p:cNvSpPr/>
          <p:nvPr/>
        </p:nvSpPr>
        <p:spPr>
          <a:xfrm>
            <a:off x="1572768" y="4901184"/>
            <a:ext cx="5074920" cy="777240"/>
          </a:xfrm>
          <a:prstGeom prst="rect">
            <a:avLst/>
          </a:prstGeom>
          <a:noFill/>
          <a:ln/>
        </p:spPr>
        <p:txBody>
          <a:bodyPr wrap="square" lIns="0" tIns="0" rIns="0" bIns="0" rtlCol="0" anchor="ctr"/>
          <a:lstStyle/>
          <a:p>
            <a:pPr marL="0" indent="0">
              <a:lnSpc>
                <a:spcPct val="102000"/>
              </a:lnSpc>
              <a:buNone/>
            </a:pPr>
            <a:r>
              <a:rPr lang="en-US" sz="1450" dirty="0">
                <a:solidFill>
                  <a:srgbClr val="1A1A1A"/>
                </a:solidFill>
                <a:latin typeface="Inter" pitchFamily="34" charset="0"/>
                <a:ea typeface="Inter" pitchFamily="34" charset="-122"/>
                <a:cs typeface="Inter" pitchFamily="34" charset="-120"/>
              </a:rPr>
              <a:t>Restructuring legacy roles toward agile, technology-centred ways of working.</a:t>
            </a:r>
            <a:endParaRPr lang="en-US" sz="1450" dirty="0"/>
          </a:p>
        </p:txBody>
      </p:sp>
      <p:sp>
        <p:nvSpPr>
          <p:cNvPr id="16" name="Shape 10"/>
          <p:cNvSpPr/>
          <p:nvPr/>
        </p:nvSpPr>
        <p:spPr>
          <a:xfrm>
            <a:off x="7269480" y="1417320"/>
            <a:ext cx="4069080" cy="4846320"/>
          </a:xfrm>
          <a:prstGeom prst="roundRect">
            <a:avLst>
              <a:gd name="adj" fmla="val 2697"/>
            </a:avLst>
          </a:prstGeom>
          <a:solidFill>
            <a:srgbClr val="0B1F3B"/>
          </a:solidFill>
          <a:ln/>
          <a:effectLst>
            <a:outerShdw blurRad="114300" dist="38100" dir="5400000" algn="bl" rotWithShape="0">
              <a:srgbClr val="0B1F3B">
                <a:alpha val="12000"/>
              </a:srgbClr>
            </a:outerShdw>
          </a:effectLst>
        </p:spPr>
      </p:sp>
      <p:sp>
        <p:nvSpPr>
          <p:cNvPr id="17" name="Text 11"/>
          <p:cNvSpPr/>
          <p:nvPr/>
        </p:nvSpPr>
        <p:spPr>
          <a:xfrm>
            <a:off x="7680960" y="1783080"/>
            <a:ext cx="3246120" cy="320040"/>
          </a:xfrm>
          <a:prstGeom prst="rect">
            <a:avLst/>
          </a:prstGeom>
          <a:noFill/>
          <a:ln/>
        </p:spPr>
        <p:txBody>
          <a:bodyPr wrap="square" lIns="0" tIns="0" rIns="0" bIns="0" rtlCol="0" anchor="ctr"/>
          <a:lstStyle/>
          <a:p>
            <a:pPr marL="0" indent="0">
              <a:buNone/>
            </a:pPr>
            <a:r>
              <a:rPr lang="en-US" sz="1200" b="1" kern="0" spc="300" dirty="0">
                <a:solidFill>
                  <a:srgbClr val="00C2FF"/>
                </a:solidFill>
                <a:latin typeface="Montserrat" pitchFamily="34" charset="0"/>
                <a:ea typeface="Montserrat" pitchFamily="34" charset="-122"/>
                <a:cs typeface="Montserrat" pitchFamily="34" charset="-120"/>
              </a:rPr>
              <a:t>CORE BUSINESS PILLARS</a:t>
            </a:r>
            <a:endParaRPr lang="en-US" sz="1200" dirty="0"/>
          </a:p>
        </p:txBody>
      </p:sp>
      <p:sp>
        <p:nvSpPr>
          <p:cNvPr id="18" name="Shape 12"/>
          <p:cNvSpPr/>
          <p:nvPr/>
        </p:nvSpPr>
        <p:spPr>
          <a:xfrm>
            <a:off x="7680960" y="2331720"/>
            <a:ext cx="3246120" cy="1097280"/>
          </a:xfrm>
          <a:prstGeom prst="roundRect">
            <a:avLst>
              <a:gd name="adj" fmla="val 6667"/>
            </a:avLst>
          </a:prstGeom>
          <a:solidFill>
            <a:srgbClr val="12294B"/>
          </a:solidFill>
          <a:ln/>
        </p:spPr>
      </p:sp>
      <p:sp>
        <p:nvSpPr>
          <p:cNvPr id="19" name="Shape 13"/>
          <p:cNvSpPr/>
          <p:nvPr/>
        </p:nvSpPr>
        <p:spPr>
          <a:xfrm>
            <a:off x="7909560" y="2624328"/>
            <a:ext cx="512064" cy="512064"/>
          </a:xfrm>
          <a:prstGeom prst="roundRect">
            <a:avLst>
              <a:gd name="adj" fmla="val 17857"/>
            </a:avLst>
          </a:prstGeom>
          <a:solidFill>
            <a:srgbClr val="1C3A63"/>
          </a:solidFill>
          <a:ln/>
        </p:spPr>
      </p:sp>
      <p:pic>
        <p:nvPicPr>
          <p:cNvPr id="20" name="Image 4" descr="preencoded.png"/>
          <p:cNvPicPr>
            <a:picLocks noChangeAspect="1"/>
          </p:cNvPicPr>
          <p:nvPr/>
        </p:nvPicPr>
        <p:blipFill>
          <a:blip r:embed="rId3"/>
          <a:stretch>
            <a:fillRect/>
          </a:stretch>
        </p:blipFill>
        <p:spPr>
          <a:xfrm>
            <a:off x="8028432" y="2743200"/>
            <a:ext cx="274320" cy="274320"/>
          </a:xfrm>
          <a:prstGeom prst="rect">
            <a:avLst/>
          </a:prstGeom>
        </p:spPr>
      </p:pic>
      <p:sp>
        <p:nvSpPr>
          <p:cNvPr id="21" name="Text 14"/>
          <p:cNvSpPr/>
          <p:nvPr/>
        </p:nvSpPr>
        <p:spPr>
          <a:xfrm>
            <a:off x="8595360" y="2560320"/>
            <a:ext cx="2240280" cy="347472"/>
          </a:xfrm>
          <a:prstGeom prst="rect">
            <a:avLst/>
          </a:prstGeom>
          <a:noFill/>
          <a:ln/>
        </p:spPr>
        <p:txBody>
          <a:bodyPr wrap="square" lIns="0" tIns="0" rIns="0" bIns="0" rtlCol="0" anchor="ctr"/>
          <a:lstStyle/>
          <a:p>
            <a:pPr marL="0" indent="0">
              <a:buNone/>
            </a:pPr>
            <a:r>
              <a:rPr lang="en-US" sz="1500" b="1" dirty="0">
                <a:solidFill>
                  <a:srgbClr val="FFFFFF"/>
                </a:solidFill>
                <a:latin typeface="Montserrat" pitchFamily="34" charset="0"/>
                <a:ea typeface="Montserrat" pitchFamily="34" charset="-122"/>
                <a:cs typeface="Montserrat" pitchFamily="34" charset="-120"/>
              </a:rPr>
              <a:t>Broadband &amp; Fibre</a:t>
            </a:r>
            <a:endParaRPr lang="en-US" sz="1500" dirty="0"/>
          </a:p>
        </p:txBody>
      </p:sp>
      <p:sp>
        <p:nvSpPr>
          <p:cNvPr id="22" name="Text 15"/>
          <p:cNvSpPr/>
          <p:nvPr/>
        </p:nvSpPr>
        <p:spPr>
          <a:xfrm>
            <a:off x="8595360" y="2907792"/>
            <a:ext cx="2240280" cy="365760"/>
          </a:xfrm>
          <a:prstGeom prst="rect">
            <a:avLst/>
          </a:prstGeom>
          <a:noFill/>
          <a:ln/>
        </p:spPr>
        <p:txBody>
          <a:bodyPr wrap="square" lIns="0" tIns="0" rIns="0" bIns="0" rtlCol="0" anchor="ctr"/>
          <a:lstStyle/>
          <a:p>
            <a:pPr marL="0" indent="0">
              <a:buNone/>
            </a:pPr>
            <a:r>
              <a:rPr lang="en-US" sz="1150" dirty="0">
                <a:solidFill>
                  <a:srgbClr val="CFE6FF"/>
                </a:solidFill>
                <a:latin typeface="Inter" pitchFamily="34" charset="0"/>
                <a:ea typeface="Inter" pitchFamily="34" charset="-122"/>
                <a:cs typeface="Inter" pitchFamily="34" charset="-120"/>
              </a:rPr>
              <a:t>Openreach full-fibre rollout</a:t>
            </a:r>
            <a:endParaRPr lang="en-US" sz="1150" dirty="0"/>
          </a:p>
        </p:txBody>
      </p:sp>
      <p:sp>
        <p:nvSpPr>
          <p:cNvPr id="23" name="Shape 16"/>
          <p:cNvSpPr/>
          <p:nvPr/>
        </p:nvSpPr>
        <p:spPr>
          <a:xfrm>
            <a:off x="7680960" y="3611880"/>
            <a:ext cx="3246120" cy="1097280"/>
          </a:xfrm>
          <a:prstGeom prst="roundRect">
            <a:avLst>
              <a:gd name="adj" fmla="val 6667"/>
            </a:avLst>
          </a:prstGeom>
          <a:solidFill>
            <a:srgbClr val="12294B"/>
          </a:solidFill>
          <a:ln/>
        </p:spPr>
      </p:sp>
      <p:sp>
        <p:nvSpPr>
          <p:cNvPr id="24" name="Shape 17"/>
          <p:cNvSpPr/>
          <p:nvPr/>
        </p:nvSpPr>
        <p:spPr>
          <a:xfrm>
            <a:off x="7909560" y="3904488"/>
            <a:ext cx="512064" cy="512064"/>
          </a:xfrm>
          <a:prstGeom prst="roundRect">
            <a:avLst>
              <a:gd name="adj" fmla="val 17857"/>
            </a:avLst>
          </a:prstGeom>
          <a:solidFill>
            <a:srgbClr val="1C3A63"/>
          </a:solidFill>
          <a:ln/>
        </p:spPr>
      </p:sp>
      <p:pic>
        <p:nvPicPr>
          <p:cNvPr id="25" name="Image 5" descr="preencoded.png"/>
          <p:cNvPicPr>
            <a:picLocks noChangeAspect="1"/>
          </p:cNvPicPr>
          <p:nvPr/>
        </p:nvPicPr>
        <p:blipFill>
          <a:blip r:embed="rId7"/>
          <a:stretch>
            <a:fillRect/>
          </a:stretch>
        </p:blipFill>
        <p:spPr>
          <a:xfrm>
            <a:off x="8028432" y="4023360"/>
            <a:ext cx="274320" cy="274320"/>
          </a:xfrm>
          <a:prstGeom prst="rect">
            <a:avLst/>
          </a:prstGeom>
        </p:spPr>
      </p:pic>
      <p:sp>
        <p:nvSpPr>
          <p:cNvPr id="26" name="Text 18"/>
          <p:cNvSpPr/>
          <p:nvPr/>
        </p:nvSpPr>
        <p:spPr>
          <a:xfrm>
            <a:off x="8595360" y="3840480"/>
            <a:ext cx="2240280" cy="347472"/>
          </a:xfrm>
          <a:prstGeom prst="rect">
            <a:avLst/>
          </a:prstGeom>
          <a:noFill/>
          <a:ln/>
        </p:spPr>
        <p:txBody>
          <a:bodyPr wrap="square" lIns="0" tIns="0" rIns="0" bIns="0" rtlCol="0" anchor="ctr"/>
          <a:lstStyle/>
          <a:p>
            <a:pPr marL="0" indent="0">
              <a:buNone/>
            </a:pPr>
            <a:r>
              <a:rPr lang="en-US" sz="1500" b="1" dirty="0">
                <a:solidFill>
                  <a:srgbClr val="FFFFFF"/>
                </a:solidFill>
                <a:latin typeface="Montserrat" pitchFamily="34" charset="0"/>
                <a:ea typeface="Montserrat" pitchFamily="34" charset="-122"/>
                <a:cs typeface="Montserrat" pitchFamily="34" charset="-120"/>
              </a:rPr>
              <a:t>Mobile (EE)</a:t>
            </a:r>
            <a:endParaRPr lang="en-US" sz="1500" dirty="0"/>
          </a:p>
        </p:txBody>
      </p:sp>
      <p:sp>
        <p:nvSpPr>
          <p:cNvPr id="27" name="Text 19"/>
          <p:cNvSpPr/>
          <p:nvPr/>
        </p:nvSpPr>
        <p:spPr>
          <a:xfrm>
            <a:off x="8595360" y="4187952"/>
            <a:ext cx="2240280" cy="365760"/>
          </a:xfrm>
          <a:prstGeom prst="rect">
            <a:avLst/>
          </a:prstGeom>
          <a:noFill/>
          <a:ln/>
        </p:spPr>
        <p:txBody>
          <a:bodyPr wrap="square" lIns="0" tIns="0" rIns="0" bIns="0" rtlCol="0" anchor="ctr"/>
          <a:lstStyle/>
          <a:p>
            <a:pPr marL="0" indent="0">
              <a:buNone/>
            </a:pPr>
            <a:r>
              <a:rPr lang="en-US" sz="1150" dirty="0">
                <a:solidFill>
                  <a:srgbClr val="CFE6FF"/>
                </a:solidFill>
                <a:latin typeface="Inter" pitchFamily="34" charset="0"/>
                <a:ea typeface="Inter" pitchFamily="34" charset="-122"/>
                <a:cs typeface="Inter" pitchFamily="34" charset="-120"/>
              </a:rPr>
              <a:t>5G consumer &amp; business connectivity</a:t>
            </a:r>
            <a:endParaRPr lang="en-US" sz="1150" dirty="0"/>
          </a:p>
        </p:txBody>
      </p:sp>
      <p:sp>
        <p:nvSpPr>
          <p:cNvPr id="28" name="Shape 20"/>
          <p:cNvSpPr/>
          <p:nvPr/>
        </p:nvSpPr>
        <p:spPr>
          <a:xfrm>
            <a:off x="7680960" y="4892040"/>
            <a:ext cx="3246120" cy="1097280"/>
          </a:xfrm>
          <a:prstGeom prst="roundRect">
            <a:avLst>
              <a:gd name="adj" fmla="val 6667"/>
            </a:avLst>
          </a:prstGeom>
          <a:solidFill>
            <a:srgbClr val="12294B"/>
          </a:solidFill>
          <a:ln/>
        </p:spPr>
      </p:sp>
      <p:sp>
        <p:nvSpPr>
          <p:cNvPr id="29" name="Shape 21"/>
          <p:cNvSpPr/>
          <p:nvPr/>
        </p:nvSpPr>
        <p:spPr>
          <a:xfrm>
            <a:off x="7909560" y="5184648"/>
            <a:ext cx="512064" cy="512064"/>
          </a:xfrm>
          <a:prstGeom prst="roundRect">
            <a:avLst>
              <a:gd name="adj" fmla="val 17857"/>
            </a:avLst>
          </a:prstGeom>
          <a:solidFill>
            <a:srgbClr val="1C3A63"/>
          </a:solidFill>
          <a:ln/>
        </p:spPr>
      </p:sp>
      <p:pic>
        <p:nvPicPr>
          <p:cNvPr id="30" name="Image 6" descr="preencoded.png"/>
          <p:cNvPicPr>
            <a:picLocks noChangeAspect="1"/>
          </p:cNvPicPr>
          <p:nvPr/>
        </p:nvPicPr>
        <p:blipFill>
          <a:blip r:embed="rId8"/>
          <a:stretch>
            <a:fillRect/>
          </a:stretch>
        </p:blipFill>
        <p:spPr>
          <a:xfrm>
            <a:off x="8028432" y="5303520"/>
            <a:ext cx="274320" cy="274320"/>
          </a:xfrm>
          <a:prstGeom prst="rect">
            <a:avLst/>
          </a:prstGeom>
        </p:spPr>
      </p:pic>
      <p:sp>
        <p:nvSpPr>
          <p:cNvPr id="31" name="Text 22"/>
          <p:cNvSpPr/>
          <p:nvPr/>
        </p:nvSpPr>
        <p:spPr>
          <a:xfrm>
            <a:off x="8595360" y="5120640"/>
            <a:ext cx="2240280" cy="347472"/>
          </a:xfrm>
          <a:prstGeom prst="rect">
            <a:avLst/>
          </a:prstGeom>
          <a:noFill/>
          <a:ln/>
        </p:spPr>
        <p:txBody>
          <a:bodyPr wrap="square" lIns="0" tIns="0" rIns="0" bIns="0" rtlCol="0" anchor="ctr"/>
          <a:lstStyle/>
          <a:p>
            <a:pPr marL="0" indent="0">
              <a:buNone/>
            </a:pPr>
            <a:r>
              <a:rPr lang="en-US" sz="1500" b="1" dirty="0">
                <a:solidFill>
                  <a:srgbClr val="FFFFFF"/>
                </a:solidFill>
                <a:latin typeface="Montserrat" pitchFamily="34" charset="0"/>
                <a:ea typeface="Montserrat" pitchFamily="34" charset="-122"/>
                <a:cs typeface="Montserrat" pitchFamily="34" charset="-120"/>
              </a:rPr>
              <a:t>Enterprise &amp; Global</a:t>
            </a:r>
            <a:endParaRPr lang="en-US" sz="1500" dirty="0"/>
          </a:p>
        </p:txBody>
      </p:sp>
      <p:sp>
        <p:nvSpPr>
          <p:cNvPr id="32" name="Text 23"/>
          <p:cNvSpPr/>
          <p:nvPr/>
        </p:nvSpPr>
        <p:spPr>
          <a:xfrm>
            <a:off x="8595360" y="5468112"/>
            <a:ext cx="2240280" cy="365760"/>
          </a:xfrm>
          <a:prstGeom prst="rect">
            <a:avLst/>
          </a:prstGeom>
          <a:noFill/>
          <a:ln/>
        </p:spPr>
        <p:txBody>
          <a:bodyPr wrap="square" lIns="0" tIns="0" rIns="0" bIns="0" rtlCol="0" anchor="ctr"/>
          <a:lstStyle/>
          <a:p>
            <a:pPr marL="0" indent="0">
              <a:buNone/>
            </a:pPr>
            <a:r>
              <a:rPr lang="en-US" sz="1150" dirty="0">
                <a:solidFill>
                  <a:srgbClr val="CFE6FF"/>
                </a:solidFill>
                <a:latin typeface="Inter" pitchFamily="34" charset="0"/>
                <a:ea typeface="Inter" pitchFamily="34" charset="-122"/>
                <a:cs typeface="Inter" pitchFamily="34" charset="-120"/>
              </a:rPr>
              <a:t>Managed networks and cloud services</a:t>
            </a:r>
            <a:endParaRPr lang="en-US" sz="1150" dirty="0"/>
          </a:p>
        </p:txBody>
      </p:sp>
      <p:sp>
        <p:nvSpPr>
          <p:cNvPr id="33" name="Text 24"/>
          <p:cNvSpPr/>
          <p:nvPr/>
        </p:nvSpPr>
        <p:spPr>
          <a:xfrm>
            <a:off x="11247120" y="6400800"/>
            <a:ext cx="548640" cy="274320"/>
          </a:xfrm>
          <a:prstGeom prst="rect">
            <a:avLst/>
          </a:prstGeom>
          <a:noFill/>
          <a:ln/>
        </p:spPr>
        <p:txBody>
          <a:bodyPr wrap="square" lIns="0" tIns="0" rIns="0" bIns="0" rtlCol="0" anchor="ctr"/>
          <a:lstStyle/>
          <a:p>
            <a:pPr marL="0" indent="0" algn="r">
              <a:buNone/>
            </a:pPr>
            <a:r>
              <a:rPr lang="en-US" sz="1000" dirty="0">
                <a:solidFill>
                  <a:srgbClr val="5B6B82"/>
                </a:solidFill>
                <a:latin typeface="Inter" pitchFamily="34" charset="0"/>
                <a:ea typeface="Inter" pitchFamily="34" charset="-122"/>
                <a:cs typeface="Inter" pitchFamily="34" charset="-120"/>
              </a:rPr>
              <a:t>03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822960" y="548640"/>
            <a:ext cx="5486400" cy="274320"/>
          </a:xfrm>
          <a:prstGeom prst="rect">
            <a:avLst/>
          </a:prstGeom>
          <a:noFill/>
          <a:ln/>
        </p:spPr>
        <p:txBody>
          <a:bodyPr wrap="square" lIns="0" tIns="0" rIns="0" bIns="0" rtlCol="0" anchor="ctr"/>
          <a:lstStyle/>
          <a:p>
            <a:pPr marL="0" indent="0" algn="l">
              <a:buNone/>
            </a:pPr>
            <a:r>
              <a:rPr lang="en-US" sz="1200" b="1" kern="0" spc="300" dirty="0">
                <a:solidFill>
                  <a:srgbClr val="1F6FEB"/>
                </a:solidFill>
                <a:latin typeface="Montserrat" pitchFamily="34" charset="0"/>
                <a:ea typeface="Montserrat" pitchFamily="34" charset="-122"/>
                <a:cs typeface="Montserrat" pitchFamily="34" charset="-120"/>
              </a:rPr>
              <a:t>WHY CHANGE NOW</a:t>
            </a:r>
            <a:endParaRPr lang="en-US" sz="1200" dirty="0"/>
          </a:p>
        </p:txBody>
      </p:sp>
      <p:sp>
        <p:nvSpPr>
          <p:cNvPr id="3" name="Text 1"/>
          <p:cNvSpPr/>
          <p:nvPr/>
        </p:nvSpPr>
        <p:spPr>
          <a:xfrm>
            <a:off x="822960" y="868680"/>
            <a:ext cx="10515600" cy="777240"/>
          </a:xfrm>
          <a:prstGeom prst="rect">
            <a:avLst/>
          </a:prstGeom>
          <a:noFill/>
          <a:ln/>
        </p:spPr>
        <p:txBody>
          <a:bodyPr wrap="square" lIns="0" tIns="0" rIns="0" bIns="0" rtlCol="0" anchor="t"/>
          <a:lstStyle/>
          <a:p>
            <a:pPr marL="0" indent="0" algn="l">
              <a:buNone/>
            </a:pPr>
            <a:r>
              <a:rPr lang="en-US" sz="3000" b="1" dirty="0">
                <a:solidFill>
                  <a:srgbClr val="0B1F3B"/>
                </a:solidFill>
                <a:latin typeface="Montserrat" pitchFamily="34" charset="0"/>
                <a:ea typeface="Montserrat" pitchFamily="34" charset="-122"/>
                <a:cs typeface="Montserrat" pitchFamily="34" charset="-120"/>
              </a:rPr>
              <a:t>Organisational Transformation Drivers</a:t>
            </a:r>
            <a:endParaRPr lang="en-US" sz="3000" dirty="0"/>
          </a:p>
        </p:txBody>
      </p:sp>
      <p:sp>
        <p:nvSpPr>
          <p:cNvPr id="4" name="Shape 2"/>
          <p:cNvSpPr/>
          <p:nvPr/>
        </p:nvSpPr>
        <p:spPr>
          <a:xfrm>
            <a:off x="557784" y="2468880"/>
            <a:ext cx="1975104" cy="2468880"/>
          </a:xfrm>
          <a:prstGeom prst="roundRect">
            <a:avLst>
              <a:gd name="adj" fmla="val 4630"/>
            </a:avLst>
          </a:prstGeom>
          <a:solidFill>
            <a:srgbClr val="FFFFFF"/>
          </a:solidFill>
          <a:ln/>
          <a:effectLst>
            <a:outerShdw blurRad="88900" dist="25400" dir="5400000" algn="bl" rotWithShape="0">
              <a:srgbClr val="000000">
                <a:alpha val="10000"/>
              </a:srgbClr>
            </a:outerShdw>
          </a:effectLst>
        </p:spPr>
      </p:sp>
      <p:sp>
        <p:nvSpPr>
          <p:cNvPr id="5" name="Shape 3"/>
          <p:cNvSpPr/>
          <p:nvPr/>
        </p:nvSpPr>
        <p:spPr>
          <a:xfrm>
            <a:off x="1110996" y="2834640"/>
            <a:ext cx="868680" cy="868680"/>
          </a:xfrm>
          <a:prstGeom prst="ellipse">
            <a:avLst/>
          </a:prstGeom>
          <a:solidFill>
            <a:srgbClr val="EAF1FB"/>
          </a:solidFill>
          <a:ln/>
        </p:spPr>
      </p:sp>
      <p:pic>
        <p:nvPicPr>
          <p:cNvPr id="6" name="Image 0" descr="preencoded.png"/>
          <p:cNvPicPr>
            <a:picLocks noChangeAspect="1"/>
          </p:cNvPicPr>
          <p:nvPr/>
        </p:nvPicPr>
        <p:blipFill>
          <a:blip r:embed="rId3"/>
          <a:stretch>
            <a:fillRect/>
          </a:stretch>
        </p:blipFill>
        <p:spPr>
          <a:xfrm>
            <a:off x="1325880" y="3049524"/>
            <a:ext cx="438912" cy="438912"/>
          </a:xfrm>
          <a:prstGeom prst="rect">
            <a:avLst/>
          </a:prstGeom>
        </p:spPr>
      </p:pic>
      <p:sp>
        <p:nvSpPr>
          <p:cNvPr id="7" name="Text 4"/>
          <p:cNvSpPr/>
          <p:nvPr/>
        </p:nvSpPr>
        <p:spPr>
          <a:xfrm>
            <a:off x="649224" y="3886200"/>
            <a:ext cx="1792224" cy="914400"/>
          </a:xfrm>
          <a:prstGeom prst="rect">
            <a:avLst/>
          </a:prstGeom>
          <a:noFill/>
          <a:ln/>
        </p:spPr>
        <p:txBody>
          <a:bodyPr wrap="square" lIns="0" tIns="0" rIns="0" bIns="0" rtlCol="0" anchor="t"/>
          <a:lstStyle/>
          <a:p>
            <a:pPr marL="0" indent="0" algn="ctr">
              <a:lnSpc>
                <a:spcPct val="100000"/>
              </a:lnSpc>
              <a:buNone/>
            </a:pPr>
            <a:r>
              <a:rPr lang="en-US" sz="1400" b="1" dirty="0">
                <a:solidFill>
                  <a:srgbClr val="0B1F3B"/>
                </a:solidFill>
                <a:latin typeface="Montserrat" pitchFamily="34" charset="0"/>
                <a:ea typeface="Montserrat" pitchFamily="34" charset="-122"/>
                <a:cs typeface="Montserrat" pitchFamily="34" charset="-120"/>
              </a:rPr>
              <a:t>Fibre Broadband</a:t>
            </a:r>
            <a:endParaRPr lang="en-US" sz="1400" dirty="0"/>
          </a:p>
          <a:p>
            <a:pPr marL="0" indent="0" algn="ctr">
              <a:lnSpc>
                <a:spcPct val="100000"/>
              </a:lnSpc>
              <a:buNone/>
            </a:pPr>
            <a:r>
              <a:rPr lang="en-US" sz="1400" b="1" dirty="0">
                <a:solidFill>
                  <a:srgbClr val="0B1F3B"/>
                </a:solidFill>
                <a:latin typeface="Montserrat" pitchFamily="34" charset="0"/>
                <a:ea typeface="Montserrat" pitchFamily="34" charset="-122"/>
                <a:cs typeface="Montserrat" pitchFamily="34" charset="-120"/>
              </a:rPr>
              <a:t>Expansion</a:t>
            </a:r>
            <a:endParaRPr lang="en-US" sz="1400" dirty="0"/>
          </a:p>
        </p:txBody>
      </p:sp>
      <p:sp>
        <p:nvSpPr>
          <p:cNvPr id="8" name="Shape 5"/>
          <p:cNvSpPr/>
          <p:nvPr/>
        </p:nvSpPr>
        <p:spPr>
          <a:xfrm>
            <a:off x="2569464" y="3593592"/>
            <a:ext cx="219456" cy="219456"/>
          </a:xfrm>
          <a:prstGeom prst="ellipse">
            <a:avLst/>
          </a:prstGeom>
          <a:solidFill>
            <a:srgbClr val="00C2FF"/>
          </a:solidFill>
          <a:ln/>
        </p:spPr>
      </p:sp>
      <p:sp>
        <p:nvSpPr>
          <p:cNvPr id="9" name="Shape 6"/>
          <p:cNvSpPr/>
          <p:nvPr/>
        </p:nvSpPr>
        <p:spPr>
          <a:xfrm>
            <a:off x="2825496" y="2468880"/>
            <a:ext cx="1975104" cy="2468880"/>
          </a:xfrm>
          <a:prstGeom prst="roundRect">
            <a:avLst>
              <a:gd name="adj" fmla="val 4630"/>
            </a:avLst>
          </a:prstGeom>
          <a:solidFill>
            <a:srgbClr val="FFFFFF"/>
          </a:solidFill>
          <a:ln/>
          <a:effectLst>
            <a:outerShdw blurRad="88900" dist="25400" dir="5400000" algn="bl" rotWithShape="0">
              <a:srgbClr val="000000">
                <a:alpha val="10000"/>
              </a:srgbClr>
            </a:outerShdw>
          </a:effectLst>
        </p:spPr>
      </p:sp>
      <p:sp>
        <p:nvSpPr>
          <p:cNvPr id="10" name="Shape 7"/>
          <p:cNvSpPr/>
          <p:nvPr/>
        </p:nvSpPr>
        <p:spPr>
          <a:xfrm>
            <a:off x="3378708" y="2834640"/>
            <a:ext cx="868680" cy="868680"/>
          </a:xfrm>
          <a:prstGeom prst="ellipse">
            <a:avLst/>
          </a:prstGeom>
          <a:solidFill>
            <a:srgbClr val="EAF1FB"/>
          </a:solidFill>
          <a:ln/>
        </p:spPr>
      </p:sp>
      <p:pic>
        <p:nvPicPr>
          <p:cNvPr id="11" name="Image 1" descr="preencoded.png"/>
          <p:cNvPicPr>
            <a:picLocks noChangeAspect="1"/>
          </p:cNvPicPr>
          <p:nvPr/>
        </p:nvPicPr>
        <p:blipFill>
          <a:blip r:embed="rId4"/>
          <a:stretch>
            <a:fillRect/>
          </a:stretch>
        </p:blipFill>
        <p:spPr>
          <a:xfrm>
            <a:off x="3593592" y="3049524"/>
            <a:ext cx="438912" cy="438912"/>
          </a:xfrm>
          <a:prstGeom prst="rect">
            <a:avLst/>
          </a:prstGeom>
        </p:spPr>
      </p:pic>
      <p:sp>
        <p:nvSpPr>
          <p:cNvPr id="12" name="Text 8"/>
          <p:cNvSpPr/>
          <p:nvPr/>
        </p:nvSpPr>
        <p:spPr>
          <a:xfrm>
            <a:off x="2916936" y="3886200"/>
            <a:ext cx="1792224" cy="914400"/>
          </a:xfrm>
          <a:prstGeom prst="rect">
            <a:avLst/>
          </a:prstGeom>
          <a:noFill/>
          <a:ln/>
        </p:spPr>
        <p:txBody>
          <a:bodyPr wrap="square" lIns="0" tIns="0" rIns="0" bIns="0" rtlCol="0" anchor="t"/>
          <a:lstStyle/>
          <a:p>
            <a:pPr marL="0" indent="0" algn="ctr">
              <a:lnSpc>
                <a:spcPct val="100000"/>
              </a:lnSpc>
              <a:buNone/>
            </a:pPr>
            <a:r>
              <a:rPr lang="en-US" sz="1400" b="1" dirty="0">
                <a:solidFill>
                  <a:srgbClr val="0B1F3B"/>
                </a:solidFill>
                <a:latin typeface="Montserrat" pitchFamily="34" charset="0"/>
                <a:ea typeface="Montserrat" pitchFamily="34" charset="-122"/>
                <a:cs typeface="Montserrat" pitchFamily="34" charset="-120"/>
              </a:rPr>
              <a:t>AI Automation</a:t>
            </a:r>
            <a:endParaRPr lang="en-US" sz="1400" dirty="0"/>
          </a:p>
          <a:p>
            <a:pPr marL="0" indent="0" algn="ctr">
              <a:lnSpc>
                <a:spcPct val="100000"/>
              </a:lnSpc>
              <a:buNone/>
            </a:pPr>
            <a:r>
              <a:rPr lang="en-US" sz="1400" b="1" dirty="0">
                <a:solidFill>
                  <a:srgbClr val="0B1F3B"/>
                </a:solidFill>
                <a:latin typeface="Montserrat" pitchFamily="34" charset="0"/>
                <a:ea typeface="Montserrat" pitchFamily="34" charset="-122"/>
                <a:cs typeface="Montserrat" pitchFamily="34" charset="-120"/>
              </a:rPr>
              <a:t>in Services</a:t>
            </a:r>
            <a:endParaRPr lang="en-US" sz="1400" dirty="0"/>
          </a:p>
        </p:txBody>
      </p:sp>
      <p:sp>
        <p:nvSpPr>
          <p:cNvPr id="13" name="Shape 9"/>
          <p:cNvSpPr/>
          <p:nvPr/>
        </p:nvSpPr>
        <p:spPr>
          <a:xfrm>
            <a:off x="4837176" y="3593592"/>
            <a:ext cx="219456" cy="219456"/>
          </a:xfrm>
          <a:prstGeom prst="ellipse">
            <a:avLst/>
          </a:prstGeom>
          <a:solidFill>
            <a:srgbClr val="00C2FF"/>
          </a:solidFill>
          <a:ln/>
        </p:spPr>
      </p:sp>
      <p:sp>
        <p:nvSpPr>
          <p:cNvPr id="14" name="Shape 10"/>
          <p:cNvSpPr/>
          <p:nvPr/>
        </p:nvSpPr>
        <p:spPr>
          <a:xfrm>
            <a:off x="5093208" y="2468880"/>
            <a:ext cx="1975104" cy="2468880"/>
          </a:xfrm>
          <a:prstGeom prst="roundRect">
            <a:avLst>
              <a:gd name="adj" fmla="val 4630"/>
            </a:avLst>
          </a:prstGeom>
          <a:solidFill>
            <a:srgbClr val="FFFFFF"/>
          </a:solidFill>
          <a:ln/>
          <a:effectLst>
            <a:outerShdw blurRad="88900" dist="25400" dir="5400000" algn="bl" rotWithShape="0">
              <a:srgbClr val="000000">
                <a:alpha val="10000"/>
              </a:srgbClr>
            </a:outerShdw>
          </a:effectLst>
        </p:spPr>
      </p:sp>
      <p:sp>
        <p:nvSpPr>
          <p:cNvPr id="15" name="Shape 11"/>
          <p:cNvSpPr/>
          <p:nvPr/>
        </p:nvSpPr>
        <p:spPr>
          <a:xfrm>
            <a:off x="5646420" y="2834640"/>
            <a:ext cx="868680" cy="868680"/>
          </a:xfrm>
          <a:prstGeom prst="ellipse">
            <a:avLst/>
          </a:prstGeom>
          <a:solidFill>
            <a:srgbClr val="EAF1FB"/>
          </a:solidFill>
          <a:ln/>
        </p:spPr>
      </p:sp>
      <p:pic>
        <p:nvPicPr>
          <p:cNvPr id="16" name="Image 2" descr="preencoded.png"/>
          <p:cNvPicPr>
            <a:picLocks noChangeAspect="1"/>
          </p:cNvPicPr>
          <p:nvPr/>
        </p:nvPicPr>
        <p:blipFill>
          <a:blip r:embed="rId5"/>
          <a:stretch>
            <a:fillRect/>
          </a:stretch>
        </p:blipFill>
        <p:spPr>
          <a:xfrm>
            <a:off x="5861304" y="3049524"/>
            <a:ext cx="438912" cy="438912"/>
          </a:xfrm>
          <a:prstGeom prst="rect">
            <a:avLst/>
          </a:prstGeom>
        </p:spPr>
      </p:pic>
      <p:sp>
        <p:nvSpPr>
          <p:cNvPr id="17" name="Text 12"/>
          <p:cNvSpPr/>
          <p:nvPr/>
        </p:nvSpPr>
        <p:spPr>
          <a:xfrm>
            <a:off x="5184648" y="3886200"/>
            <a:ext cx="1792224" cy="914400"/>
          </a:xfrm>
          <a:prstGeom prst="rect">
            <a:avLst/>
          </a:prstGeom>
          <a:noFill/>
          <a:ln/>
        </p:spPr>
        <p:txBody>
          <a:bodyPr wrap="square" lIns="0" tIns="0" rIns="0" bIns="0" rtlCol="0" anchor="t"/>
          <a:lstStyle/>
          <a:p>
            <a:pPr marL="0" indent="0" algn="ctr">
              <a:lnSpc>
                <a:spcPct val="100000"/>
              </a:lnSpc>
              <a:buNone/>
            </a:pPr>
            <a:r>
              <a:rPr lang="en-US" sz="1400" b="1" dirty="0">
                <a:solidFill>
                  <a:srgbClr val="0B1F3B"/>
                </a:solidFill>
                <a:latin typeface="Montserrat" pitchFamily="34" charset="0"/>
                <a:ea typeface="Montserrat" pitchFamily="34" charset="-122"/>
                <a:cs typeface="Montserrat" pitchFamily="34" charset="-120"/>
              </a:rPr>
              <a:t>5G Network</a:t>
            </a:r>
            <a:endParaRPr lang="en-US" sz="1400" dirty="0"/>
          </a:p>
          <a:p>
            <a:pPr marL="0" indent="0" algn="ctr">
              <a:lnSpc>
                <a:spcPct val="100000"/>
              </a:lnSpc>
              <a:buNone/>
            </a:pPr>
            <a:r>
              <a:rPr lang="en-US" sz="1400" b="1" dirty="0">
                <a:solidFill>
                  <a:srgbClr val="0B1F3B"/>
                </a:solidFill>
                <a:latin typeface="Montserrat" pitchFamily="34" charset="0"/>
                <a:ea typeface="Montserrat" pitchFamily="34" charset="-122"/>
                <a:cs typeface="Montserrat" pitchFamily="34" charset="-120"/>
              </a:rPr>
              <a:t>Rollout</a:t>
            </a:r>
            <a:endParaRPr lang="en-US" sz="1400" dirty="0"/>
          </a:p>
        </p:txBody>
      </p:sp>
      <p:sp>
        <p:nvSpPr>
          <p:cNvPr id="18" name="Shape 13"/>
          <p:cNvSpPr/>
          <p:nvPr/>
        </p:nvSpPr>
        <p:spPr>
          <a:xfrm>
            <a:off x="7104888" y="3593592"/>
            <a:ext cx="219456" cy="219456"/>
          </a:xfrm>
          <a:prstGeom prst="ellipse">
            <a:avLst/>
          </a:prstGeom>
          <a:solidFill>
            <a:srgbClr val="00C2FF"/>
          </a:solidFill>
          <a:ln/>
        </p:spPr>
      </p:sp>
      <p:sp>
        <p:nvSpPr>
          <p:cNvPr id="19" name="Shape 14"/>
          <p:cNvSpPr/>
          <p:nvPr/>
        </p:nvSpPr>
        <p:spPr>
          <a:xfrm>
            <a:off x="7360920" y="2468880"/>
            <a:ext cx="1975104" cy="2468880"/>
          </a:xfrm>
          <a:prstGeom prst="roundRect">
            <a:avLst>
              <a:gd name="adj" fmla="val 4630"/>
            </a:avLst>
          </a:prstGeom>
          <a:solidFill>
            <a:srgbClr val="FFFFFF"/>
          </a:solidFill>
          <a:ln/>
          <a:effectLst>
            <a:outerShdw blurRad="88900" dist="25400" dir="5400000" algn="bl" rotWithShape="0">
              <a:srgbClr val="000000">
                <a:alpha val="10000"/>
              </a:srgbClr>
            </a:outerShdw>
          </a:effectLst>
        </p:spPr>
      </p:sp>
      <p:sp>
        <p:nvSpPr>
          <p:cNvPr id="20" name="Shape 15"/>
          <p:cNvSpPr/>
          <p:nvPr/>
        </p:nvSpPr>
        <p:spPr>
          <a:xfrm>
            <a:off x="7914132" y="2834640"/>
            <a:ext cx="868680" cy="868680"/>
          </a:xfrm>
          <a:prstGeom prst="ellipse">
            <a:avLst/>
          </a:prstGeom>
          <a:solidFill>
            <a:srgbClr val="EAF1FB"/>
          </a:solidFill>
          <a:ln/>
        </p:spPr>
      </p:sp>
      <p:pic>
        <p:nvPicPr>
          <p:cNvPr id="21" name="Image 3" descr="preencoded.png"/>
          <p:cNvPicPr>
            <a:picLocks noChangeAspect="1"/>
          </p:cNvPicPr>
          <p:nvPr/>
        </p:nvPicPr>
        <p:blipFill>
          <a:blip r:embed="rId6"/>
          <a:stretch>
            <a:fillRect/>
          </a:stretch>
        </p:blipFill>
        <p:spPr>
          <a:xfrm>
            <a:off x="8129016" y="3049524"/>
            <a:ext cx="438912" cy="438912"/>
          </a:xfrm>
          <a:prstGeom prst="rect">
            <a:avLst/>
          </a:prstGeom>
        </p:spPr>
      </p:pic>
      <p:sp>
        <p:nvSpPr>
          <p:cNvPr id="22" name="Text 16"/>
          <p:cNvSpPr/>
          <p:nvPr/>
        </p:nvSpPr>
        <p:spPr>
          <a:xfrm>
            <a:off x="7452360" y="3886200"/>
            <a:ext cx="1792224" cy="914400"/>
          </a:xfrm>
          <a:prstGeom prst="rect">
            <a:avLst/>
          </a:prstGeom>
          <a:noFill/>
          <a:ln/>
        </p:spPr>
        <p:txBody>
          <a:bodyPr wrap="square" lIns="0" tIns="0" rIns="0" bIns="0" rtlCol="0" anchor="t"/>
          <a:lstStyle/>
          <a:p>
            <a:pPr marL="0" indent="0" algn="ctr">
              <a:lnSpc>
                <a:spcPct val="100000"/>
              </a:lnSpc>
              <a:buNone/>
            </a:pPr>
            <a:r>
              <a:rPr lang="en-US" sz="1400" b="1" dirty="0">
                <a:solidFill>
                  <a:srgbClr val="0B1F3B"/>
                </a:solidFill>
                <a:latin typeface="Montserrat" pitchFamily="34" charset="0"/>
                <a:ea typeface="Montserrat" pitchFamily="34" charset="-122"/>
                <a:cs typeface="Montserrat" pitchFamily="34" charset="-120"/>
              </a:rPr>
              <a:t>Workforce</a:t>
            </a:r>
            <a:endParaRPr lang="en-US" sz="1400" dirty="0"/>
          </a:p>
          <a:p>
            <a:pPr marL="0" indent="0" algn="ctr">
              <a:lnSpc>
                <a:spcPct val="100000"/>
              </a:lnSpc>
              <a:buNone/>
            </a:pPr>
            <a:r>
              <a:rPr lang="en-US" sz="1400" b="1" dirty="0">
                <a:solidFill>
                  <a:srgbClr val="0B1F3B"/>
                </a:solidFill>
                <a:latin typeface="Montserrat" pitchFamily="34" charset="0"/>
                <a:ea typeface="Montserrat" pitchFamily="34" charset="-122"/>
                <a:cs typeface="Montserrat" pitchFamily="34" charset="-120"/>
              </a:rPr>
              <a:t>Restructuring</a:t>
            </a:r>
            <a:endParaRPr lang="en-US" sz="1400" dirty="0"/>
          </a:p>
        </p:txBody>
      </p:sp>
      <p:sp>
        <p:nvSpPr>
          <p:cNvPr id="23" name="Shape 17"/>
          <p:cNvSpPr/>
          <p:nvPr/>
        </p:nvSpPr>
        <p:spPr>
          <a:xfrm>
            <a:off x="9372600" y="3593592"/>
            <a:ext cx="219456" cy="219456"/>
          </a:xfrm>
          <a:prstGeom prst="ellipse">
            <a:avLst/>
          </a:prstGeom>
          <a:solidFill>
            <a:srgbClr val="00C2FF"/>
          </a:solidFill>
          <a:ln/>
        </p:spPr>
      </p:sp>
      <p:sp>
        <p:nvSpPr>
          <p:cNvPr id="24" name="Shape 18"/>
          <p:cNvSpPr/>
          <p:nvPr/>
        </p:nvSpPr>
        <p:spPr>
          <a:xfrm>
            <a:off x="9628632" y="2468880"/>
            <a:ext cx="1975104" cy="2468880"/>
          </a:xfrm>
          <a:prstGeom prst="roundRect">
            <a:avLst>
              <a:gd name="adj" fmla="val 4630"/>
            </a:avLst>
          </a:prstGeom>
          <a:solidFill>
            <a:srgbClr val="FFFFFF"/>
          </a:solidFill>
          <a:ln/>
          <a:effectLst>
            <a:outerShdw blurRad="88900" dist="25400" dir="5400000" algn="bl" rotWithShape="0">
              <a:srgbClr val="000000">
                <a:alpha val="10000"/>
              </a:srgbClr>
            </a:outerShdw>
          </a:effectLst>
        </p:spPr>
      </p:sp>
      <p:sp>
        <p:nvSpPr>
          <p:cNvPr id="25" name="Shape 19"/>
          <p:cNvSpPr/>
          <p:nvPr/>
        </p:nvSpPr>
        <p:spPr>
          <a:xfrm>
            <a:off x="10181844" y="2834640"/>
            <a:ext cx="868680" cy="868680"/>
          </a:xfrm>
          <a:prstGeom prst="ellipse">
            <a:avLst/>
          </a:prstGeom>
          <a:solidFill>
            <a:srgbClr val="EAF1FB"/>
          </a:solidFill>
          <a:ln/>
        </p:spPr>
      </p:sp>
      <p:pic>
        <p:nvPicPr>
          <p:cNvPr id="26" name="Image 4" descr="preencoded.png"/>
          <p:cNvPicPr>
            <a:picLocks noChangeAspect="1"/>
          </p:cNvPicPr>
          <p:nvPr/>
        </p:nvPicPr>
        <p:blipFill>
          <a:blip r:embed="rId7"/>
          <a:stretch>
            <a:fillRect/>
          </a:stretch>
        </p:blipFill>
        <p:spPr>
          <a:xfrm>
            <a:off x="10396728" y="3049524"/>
            <a:ext cx="438912" cy="438912"/>
          </a:xfrm>
          <a:prstGeom prst="rect">
            <a:avLst/>
          </a:prstGeom>
        </p:spPr>
      </p:pic>
      <p:sp>
        <p:nvSpPr>
          <p:cNvPr id="27" name="Text 20"/>
          <p:cNvSpPr/>
          <p:nvPr/>
        </p:nvSpPr>
        <p:spPr>
          <a:xfrm>
            <a:off x="9720072" y="3886200"/>
            <a:ext cx="1792224" cy="914400"/>
          </a:xfrm>
          <a:prstGeom prst="rect">
            <a:avLst/>
          </a:prstGeom>
          <a:noFill/>
          <a:ln/>
        </p:spPr>
        <p:txBody>
          <a:bodyPr wrap="square" lIns="0" tIns="0" rIns="0" bIns="0" rtlCol="0" anchor="t"/>
          <a:lstStyle/>
          <a:p>
            <a:pPr marL="0" indent="0" algn="ctr">
              <a:lnSpc>
                <a:spcPct val="100000"/>
              </a:lnSpc>
              <a:buNone/>
            </a:pPr>
            <a:r>
              <a:rPr lang="en-US" sz="1400" b="1" dirty="0">
                <a:solidFill>
                  <a:srgbClr val="0B1F3B"/>
                </a:solidFill>
                <a:latin typeface="Montserrat" pitchFamily="34" charset="0"/>
                <a:ea typeface="Montserrat" pitchFamily="34" charset="-122"/>
                <a:cs typeface="Montserrat" pitchFamily="34" charset="-120"/>
              </a:rPr>
              <a:t>Rising Digital</a:t>
            </a:r>
            <a:endParaRPr lang="en-US" sz="1400" dirty="0"/>
          </a:p>
          <a:p>
            <a:pPr marL="0" indent="0" algn="ctr">
              <a:lnSpc>
                <a:spcPct val="100000"/>
              </a:lnSpc>
              <a:buNone/>
            </a:pPr>
            <a:r>
              <a:rPr lang="en-US" sz="1400" b="1" dirty="0">
                <a:solidFill>
                  <a:srgbClr val="0B1F3B"/>
                </a:solidFill>
                <a:latin typeface="Montserrat" pitchFamily="34" charset="0"/>
                <a:ea typeface="Montserrat" pitchFamily="34" charset="-122"/>
                <a:cs typeface="Montserrat" pitchFamily="34" charset="-120"/>
              </a:rPr>
              <a:t>Skill Demand</a:t>
            </a:r>
            <a:endParaRPr lang="en-US" sz="1400" dirty="0"/>
          </a:p>
        </p:txBody>
      </p:sp>
      <p:sp>
        <p:nvSpPr>
          <p:cNvPr id="28" name="Text 21"/>
          <p:cNvSpPr/>
          <p:nvPr/>
        </p:nvSpPr>
        <p:spPr>
          <a:xfrm>
            <a:off x="822960" y="5486400"/>
            <a:ext cx="10515600" cy="457200"/>
          </a:xfrm>
          <a:prstGeom prst="rect">
            <a:avLst/>
          </a:prstGeom>
          <a:noFill/>
          <a:ln/>
        </p:spPr>
        <p:txBody>
          <a:bodyPr wrap="square" lIns="0" tIns="0" rIns="0" bIns="0" rtlCol="0" anchor="ctr"/>
          <a:lstStyle/>
          <a:p>
            <a:pPr marL="0" indent="0" algn="ctr">
              <a:buNone/>
            </a:pPr>
            <a:r>
              <a:rPr lang="en-US" sz="1600" i="1" dirty="0">
                <a:solidFill>
                  <a:srgbClr val="5B6B82"/>
                </a:solidFill>
                <a:latin typeface="Inter" pitchFamily="34" charset="0"/>
                <a:ea typeface="Inter" pitchFamily="34" charset="-122"/>
                <a:cs typeface="Inter" pitchFamily="34" charset="-120"/>
              </a:rPr>
              <a:t>Together these forces reshape the talent BT must attract, assess and retain (McKinsey &amp; Company, 2021)</a:t>
            </a:r>
            <a:r>
              <a:rPr lang="en-US" sz="1400" i="1" dirty="0">
                <a:solidFill>
                  <a:srgbClr val="5B6B82"/>
                </a:solidFill>
                <a:latin typeface="Inter" pitchFamily="34" charset="0"/>
                <a:ea typeface="Inter" pitchFamily="34" charset="-122"/>
                <a:cs typeface="Inter" pitchFamily="34" charset="-120"/>
              </a:rPr>
              <a:t>.</a:t>
            </a:r>
            <a:endParaRPr lang="en-US" sz="1400" dirty="0"/>
          </a:p>
        </p:txBody>
      </p:sp>
      <p:sp>
        <p:nvSpPr>
          <p:cNvPr id="29" name="Text 22"/>
          <p:cNvSpPr/>
          <p:nvPr/>
        </p:nvSpPr>
        <p:spPr>
          <a:xfrm>
            <a:off x="11247120" y="6400800"/>
            <a:ext cx="548640" cy="274320"/>
          </a:xfrm>
          <a:prstGeom prst="rect">
            <a:avLst/>
          </a:prstGeom>
          <a:noFill/>
          <a:ln/>
        </p:spPr>
        <p:txBody>
          <a:bodyPr wrap="square" lIns="0" tIns="0" rIns="0" bIns="0" rtlCol="0" anchor="ctr"/>
          <a:lstStyle/>
          <a:p>
            <a:pPr marL="0" indent="0" algn="r">
              <a:buNone/>
            </a:pPr>
            <a:r>
              <a:rPr lang="en-US" sz="1000" dirty="0">
                <a:solidFill>
                  <a:srgbClr val="5B6B82"/>
                </a:solidFill>
                <a:latin typeface="Inter" pitchFamily="34" charset="0"/>
                <a:ea typeface="Inter" pitchFamily="34" charset="-122"/>
                <a:cs typeface="Inter" pitchFamily="34" charset="-120"/>
              </a:rPr>
              <a:t>04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822960" y="548640"/>
            <a:ext cx="5486400" cy="274320"/>
          </a:xfrm>
          <a:prstGeom prst="rect">
            <a:avLst/>
          </a:prstGeom>
          <a:noFill/>
          <a:ln/>
        </p:spPr>
        <p:txBody>
          <a:bodyPr wrap="square" lIns="0" tIns="0" rIns="0" bIns="0" rtlCol="0" anchor="ctr"/>
          <a:lstStyle/>
          <a:p>
            <a:pPr marL="0" indent="0" algn="l">
              <a:buNone/>
            </a:pPr>
            <a:r>
              <a:rPr lang="en-US" sz="1200" b="1" kern="0" spc="300" dirty="0">
                <a:solidFill>
                  <a:srgbClr val="1F6FEB"/>
                </a:solidFill>
                <a:latin typeface="Montserrat" pitchFamily="34" charset="0"/>
                <a:ea typeface="Montserrat" pitchFamily="34" charset="-122"/>
                <a:cs typeface="Montserrat" pitchFamily="34" charset="-120"/>
              </a:rPr>
              <a:t>END-TO-END PROCESS</a:t>
            </a:r>
            <a:endParaRPr lang="en-US" sz="1200" dirty="0"/>
          </a:p>
        </p:txBody>
      </p:sp>
      <p:sp>
        <p:nvSpPr>
          <p:cNvPr id="3" name="Text 1"/>
          <p:cNvSpPr/>
          <p:nvPr/>
        </p:nvSpPr>
        <p:spPr>
          <a:xfrm>
            <a:off x="822960" y="868680"/>
            <a:ext cx="10515600" cy="777240"/>
          </a:xfrm>
          <a:prstGeom prst="rect">
            <a:avLst/>
          </a:prstGeom>
          <a:noFill/>
          <a:ln/>
        </p:spPr>
        <p:txBody>
          <a:bodyPr wrap="square" lIns="0" tIns="0" rIns="0" bIns="0" rtlCol="0" anchor="t"/>
          <a:lstStyle/>
          <a:p>
            <a:pPr marL="0" indent="0" algn="l">
              <a:buNone/>
            </a:pPr>
            <a:r>
              <a:rPr lang="en-US" sz="3000" b="1" dirty="0">
                <a:solidFill>
                  <a:srgbClr val="0B1F3B"/>
                </a:solidFill>
                <a:latin typeface="Montserrat" pitchFamily="34" charset="0"/>
                <a:ea typeface="Montserrat" pitchFamily="34" charset="-122"/>
                <a:cs typeface="Montserrat" pitchFamily="34" charset="-120"/>
              </a:rPr>
              <a:t>Recruitment Process Framework</a:t>
            </a:r>
            <a:endParaRPr lang="en-US" sz="3000" dirty="0"/>
          </a:p>
        </p:txBody>
      </p:sp>
      <p:sp>
        <p:nvSpPr>
          <p:cNvPr id="4" name="Shape 2"/>
          <p:cNvSpPr/>
          <p:nvPr/>
        </p:nvSpPr>
        <p:spPr>
          <a:xfrm>
            <a:off x="2148840" y="1645920"/>
            <a:ext cx="7863840" cy="502920"/>
          </a:xfrm>
          <a:prstGeom prst="roundRect">
            <a:avLst>
              <a:gd name="adj" fmla="val 10909"/>
            </a:avLst>
          </a:prstGeom>
          <a:solidFill>
            <a:srgbClr val="0B1F3B"/>
          </a:solidFill>
          <a:ln/>
          <a:effectLst>
            <a:outerShdw blurRad="88900" dist="25400" dir="5400000" algn="bl" rotWithShape="0">
              <a:srgbClr val="000000">
                <a:alpha val="10000"/>
              </a:srgbClr>
            </a:outerShdw>
          </a:effectLst>
        </p:spPr>
      </p:sp>
      <p:sp>
        <p:nvSpPr>
          <p:cNvPr id="5" name="Text 3"/>
          <p:cNvSpPr/>
          <p:nvPr/>
        </p:nvSpPr>
        <p:spPr>
          <a:xfrm>
            <a:off x="2148840" y="1645920"/>
            <a:ext cx="7863840" cy="502920"/>
          </a:xfrm>
          <a:prstGeom prst="rect">
            <a:avLst/>
          </a:prstGeom>
          <a:noFill/>
          <a:ln/>
        </p:spPr>
        <p:txBody>
          <a:bodyPr wrap="square" lIns="0" tIns="0" rIns="0" bIns="0" rtlCol="0" anchor="ctr"/>
          <a:lstStyle/>
          <a:p>
            <a:pPr marL="0" indent="0" algn="ctr">
              <a:buNone/>
            </a:pPr>
            <a:r>
              <a:rPr lang="en-US" sz="1500" b="1" dirty="0">
                <a:solidFill>
                  <a:srgbClr val="FFFFFF"/>
                </a:solidFill>
                <a:latin typeface="Montserrat" pitchFamily="34" charset="0"/>
                <a:ea typeface="Montserrat" pitchFamily="34" charset="-122"/>
                <a:cs typeface="Montserrat" pitchFamily="34" charset="-120"/>
              </a:rPr>
              <a:t>1.  Workforce Planning</a:t>
            </a:r>
            <a:endParaRPr lang="en-US" sz="1500" dirty="0"/>
          </a:p>
        </p:txBody>
      </p:sp>
      <p:sp>
        <p:nvSpPr>
          <p:cNvPr id="6" name="Shape 4"/>
          <p:cNvSpPr/>
          <p:nvPr/>
        </p:nvSpPr>
        <p:spPr>
          <a:xfrm>
            <a:off x="2560320" y="2240280"/>
            <a:ext cx="7040880" cy="502920"/>
          </a:xfrm>
          <a:prstGeom prst="roundRect">
            <a:avLst>
              <a:gd name="adj" fmla="val 10909"/>
            </a:avLst>
          </a:prstGeom>
          <a:solidFill>
            <a:srgbClr val="13315C"/>
          </a:solidFill>
          <a:ln/>
          <a:effectLst>
            <a:outerShdw blurRad="88900" dist="25400" dir="5400000" algn="bl" rotWithShape="0">
              <a:srgbClr val="000000">
                <a:alpha val="10000"/>
              </a:srgbClr>
            </a:outerShdw>
          </a:effectLst>
        </p:spPr>
      </p:sp>
      <p:sp>
        <p:nvSpPr>
          <p:cNvPr id="7" name="Text 5"/>
          <p:cNvSpPr/>
          <p:nvPr/>
        </p:nvSpPr>
        <p:spPr>
          <a:xfrm>
            <a:off x="2560320" y="2240280"/>
            <a:ext cx="7040880" cy="502920"/>
          </a:xfrm>
          <a:prstGeom prst="rect">
            <a:avLst/>
          </a:prstGeom>
          <a:noFill/>
          <a:ln/>
        </p:spPr>
        <p:txBody>
          <a:bodyPr wrap="square" lIns="0" tIns="0" rIns="0" bIns="0" rtlCol="0" anchor="ctr"/>
          <a:lstStyle/>
          <a:p>
            <a:pPr marL="0" indent="0" algn="ctr">
              <a:buNone/>
            </a:pPr>
            <a:r>
              <a:rPr lang="en-US" sz="1500" b="1" dirty="0">
                <a:solidFill>
                  <a:srgbClr val="FFFFFF"/>
                </a:solidFill>
                <a:latin typeface="Montserrat" pitchFamily="34" charset="0"/>
                <a:ea typeface="Montserrat" pitchFamily="34" charset="-122"/>
                <a:cs typeface="Montserrat" pitchFamily="34" charset="-120"/>
              </a:rPr>
              <a:t>2.  Job Analysis</a:t>
            </a:r>
            <a:endParaRPr lang="en-US" sz="1500" dirty="0"/>
          </a:p>
        </p:txBody>
      </p:sp>
      <p:sp>
        <p:nvSpPr>
          <p:cNvPr id="8" name="Shape 6"/>
          <p:cNvSpPr/>
          <p:nvPr/>
        </p:nvSpPr>
        <p:spPr>
          <a:xfrm>
            <a:off x="2971800" y="2834640"/>
            <a:ext cx="6217920" cy="502920"/>
          </a:xfrm>
          <a:prstGeom prst="roundRect">
            <a:avLst>
              <a:gd name="adj" fmla="val 10909"/>
            </a:avLst>
          </a:prstGeom>
          <a:solidFill>
            <a:srgbClr val="1B447D"/>
          </a:solidFill>
          <a:ln/>
          <a:effectLst>
            <a:outerShdw blurRad="88900" dist="25400" dir="5400000" algn="bl" rotWithShape="0">
              <a:srgbClr val="000000">
                <a:alpha val="10000"/>
              </a:srgbClr>
            </a:outerShdw>
          </a:effectLst>
        </p:spPr>
      </p:sp>
      <p:sp>
        <p:nvSpPr>
          <p:cNvPr id="9" name="Text 7"/>
          <p:cNvSpPr/>
          <p:nvPr/>
        </p:nvSpPr>
        <p:spPr>
          <a:xfrm>
            <a:off x="2971800" y="2834640"/>
            <a:ext cx="6217920" cy="502920"/>
          </a:xfrm>
          <a:prstGeom prst="rect">
            <a:avLst/>
          </a:prstGeom>
          <a:noFill/>
          <a:ln/>
        </p:spPr>
        <p:txBody>
          <a:bodyPr wrap="square" lIns="0" tIns="0" rIns="0" bIns="0" rtlCol="0" anchor="ctr"/>
          <a:lstStyle/>
          <a:p>
            <a:pPr marL="0" indent="0" algn="ctr">
              <a:buNone/>
            </a:pPr>
            <a:r>
              <a:rPr lang="en-US" sz="1500" b="1" dirty="0">
                <a:solidFill>
                  <a:srgbClr val="FFFFFF"/>
                </a:solidFill>
                <a:latin typeface="Montserrat" pitchFamily="34" charset="0"/>
                <a:ea typeface="Montserrat" pitchFamily="34" charset="-122"/>
                <a:cs typeface="Montserrat" pitchFamily="34" charset="-120"/>
              </a:rPr>
              <a:t>3.  Job Description</a:t>
            </a:r>
            <a:endParaRPr lang="en-US" sz="1500" dirty="0"/>
          </a:p>
        </p:txBody>
      </p:sp>
      <p:sp>
        <p:nvSpPr>
          <p:cNvPr id="10" name="Shape 8"/>
          <p:cNvSpPr/>
          <p:nvPr/>
        </p:nvSpPr>
        <p:spPr>
          <a:xfrm>
            <a:off x="3383280" y="3429000"/>
            <a:ext cx="5394960" cy="502920"/>
          </a:xfrm>
          <a:prstGeom prst="roundRect">
            <a:avLst>
              <a:gd name="adj" fmla="val 10909"/>
            </a:avLst>
          </a:prstGeom>
          <a:solidFill>
            <a:srgbClr val="1F6FEB"/>
          </a:solidFill>
          <a:ln/>
          <a:effectLst>
            <a:outerShdw blurRad="88900" dist="25400" dir="5400000" algn="bl" rotWithShape="0">
              <a:srgbClr val="000000">
                <a:alpha val="10000"/>
              </a:srgbClr>
            </a:outerShdw>
          </a:effectLst>
        </p:spPr>
      </p:sp>
      <p:sp>
        <p:nvSpPr>
          <p:cNvPr id="11" name="Text 9"/>
          <p:cNvSpPr/>
          <p:nvPr/>
        </p:nvSpPr>
        <p:spPr>
          <a:xfrm>
            <a:off x="3383280" y="3429000"/>
            <a:ext cx="5394960" cy="502920"/>
          </a:xfrm>
          <a:prstGeom prst="rect">
            <a:avLst/>
          </a:prstGeom>
          <a:noFill/>
          <a:ln/>
        </p:spPr>
        <p:txBody>
          <a:bodyPr wrap="square" lIns="0" tIns="0" rIns="0" bIns="0" rtlCol="0" anchor="ctr"/>
          <a:lstStyle/>
          <a:p>
            <a:pPr marL="0" indent="0" algn="ctr">
              <a:buNone/>
            </a:pPr>
            <a:r>
              <a:rPr lang="en-US" sz="1500" b="1" dirty="0">
                <a:solidFill>
                  <a:srgbClr val="0B1F3B"/>
                </a:solidFill>
                <a:latin typeface="Montserrat" pitchFamily="34" charset="0"/>
                <a:ea typeface="Montserrat" pitchFamily="34" charset="-122"/>
                <a:cs typeface="Montserrat" pitchFamily="34" charset="-120"/>
              </a:rPr>
              <a:t>4.  Person Specification</a:t>
            </a:r>
            <a:endParaRPr lang="en-US" sz="1500" dirty="0"/>
          </a:p>
        </p:txBody>
      </p:sp>
      <p:sp>
        <p:nvSpPr>
          <p:cNvPr id="12" name="Shape 10"/>
          <p:cNvSpPr/>
          <p:nvPr/>
        </p:nvSpPr>
        <p:spPr>
          <a:xfrm>
            <a:off x="3794760" y="4023360"/>
            <a:ext cx="4572000" cy="502920"/>
          </a:xfrm>
          <a:prstGeom prst="roundRect">
            <a:avLst>
              <a:gd name="adj" fmla="val 10909"/>
            </a:avLst>
          </a:prstGeom>
          <a:solidFill>
            <a:srgbClr val="2C82F0"/>
          </a:solidFill>
          <a:ln/>
          <a:effectLst>
            <a:outerShdw blurRad="88900" dist="25400" dir="5400000" algn="bl" rotWithShape="0">
              <a:srgbClr val="000000">
                <a:alpha val="10000"/>
              </a:srgbClr>
            </a:outerShdw>
          </a:effectLst>
        </p:spPr>
      </p:sp>
      <p:sp>
        <p:nvSpPr>
          <p:cNvPr id="13" name="Text 11"/>
          <p:cNvSpPr/>
          <p:nvPr/>
        </p:nvSpPr>
        <p:spPr>
          <a:xfrm>
            <a:off x="3794760" y="4023360"/>
            <a:ext cx="4572000" cy="502920"/>
          </a:xfrm>
          <a:prstGeom prst="rect">
            <a:avLst/>
          </a:prstGeom>
          <a:noFill/>
          <a:ln/>
        </p:spPr>
        <p:txBody>
          <a:bodyPr wrap="square" lIns="0" tIns="0" rIns="0" bIns="0" rtlCol="0" anchor="ctr"/>
          <a:lstStyle/>
          <a:p>
            <a:pPr marL="0" indent="0" algn="ctr">
              <a:buNone/>
            </a:pPr>
            <a:r>
              <a:rPr lang="en-US" sz="1500" b="1" dirty="0">
                <a:solidFill>
                  <a:srgbClr val="0B1F3B"/>
                </a:solidFill>
                <a:latin typeface="Montserrat" pitchFamily="34" charset="0"/>
                <a:ea typeface="Montserrat" pitchFamily="34" charset="-122"/>
                <a:cs typeface="Montserrat" pitchFamily="34" charset="-120"/>
              </a:rPr>
              <a:t>5.  Sourcing Candidates</a:t>
            </a:r>
            <a:endParaRPr lang="en-US" sz="1500" dirty="0"/>
          </a:p>
        </p:txBody>
      </p:sp>
      <p:sp>
        <p:nvSpPr>
          <p:cNvPr id="14" name="Shape 12"/>
          <p:cNvSpPr/>
          <p:nvPr/>
        </p:nvSpPr>
        <p:spPr>
          <a:xfrm>
            <a:off x="4206240" y="4617720"/>
            <a:ext cx="3749040" cy="502920"/>
          </a:xfrm>
          <a:prstGeom prst="roundRect">
            <a:avLst>
              <a:gd name="adj" fmla="val 10909"/>
            </a:avLst>
          </a:prstGeom>
          <a:solidFill>
            <a:srgbClr val="00A8E8"/>
          </a:solidFill>
          <a:ln/>
          <a:effectLst>
            <a:outerShdw blurRad="88900" dist="25400" dir="5400000" algn="bl" rotWithShape="0">
              <a:srgbClr val="000000">
                <a:alpha val="10000"/>
              </a:srgbClr>
            </a:outerShdw>
          </a:effectLst>
        </p:spPr>
      </p:sp>
      <p:sp>
        <p:nvSpPr>
          <p:cNvPr id="15" name="Text 13"/>
          <p:cNvSpPr/>
          <p:nvPr/>
        </p:nvSpPr>
        <p:spPr>
          <a:xfrm>
            <a:off x="4206240" y="4617720"/>
            <a:ext cx="3749040" cy="502920"/>
          </a:xfrm>
          <a:prstGeom prst="rect">
            <a:avLst/>
          </a:prstGeom>
          <a:noFill/>
          <a:ln/>
        </p:spPr>
        <p:txBody>
          <a:bodyPr wrap="square" lIns="0" tIns="0" rIns="0" bIns="0" rtlCol="0" anchor="ctr"/>
          <a:lstStyle/>
          <a:p>
            <a:pPr marL="0" indent="0" algn="ctr">
              <a:buNone/>
            </a:pPr>
            <a:r>
              <a:rPr lang="en-US" sz="1500" b="1" dirty="0">
                <a:solidFill>
                  <a:srgbClr val="0B1F3B"/>
                </a:solidFill>
                <a:latin typeface="Montserrat" pitchFamily="34" charset="0"/>
                <a:ea typeface="Montserrat" pitchFamily="34" charset="-122"/>
                <a:cs typeface="Montserrat" pitchFamily="34" charset="-120"/>
              </a:rPr>
              <a:t>6.  Selection &amp; Interview</a:t>
            </a:r>
            <a:endParaRPr lang="en-US" sz="1500" dirty="0"/>
          </a:p>
        </p:txBody>
      </p:sp>
      <p:sp>
        <p:nvSpPr>
          <p:cNvPr id="16" name="Shape 14"/>
          <p:cNvSpPr/>
          <p:nvPr/>
        </p:nvSpPr>
        <p:spPr>
          <a:xfrm>
            <a:off x="4617720" y="5212080"/>
            <a:ext cx="2926080" cy="502920"/>
          </a:xfrm>
          <a:prstGeom prst="roundRect">
            <a:avLst>
              <a:gd name="adj" fmla="val 10909"/>
            </a:avLst>
          </a:prstGeom>
          <a:solidFill>
            <a:srgbClr val="00C2FF"/>
          </a:solidFill>
          <a:ln/>
          <a:effectLst>
            <a:outerShdw blurRad="88900" dist="25400" dir="5400000" algn="bl" rotWithShape="0">
              <a:srgbClr val="000000">
                <a:alpha val="10000"/>
              </a:srgbClr>
            </a:outerShdw>
          </a:effectLst>
        </p:spPr>
      </p:sp>
      <p:sp>
        <p:nvSpPr>
          <p:cNvPr id="17" name="Text 15"/>
          <p:cNvSpPr/>
          <p:nvPr/>
        </p:nvSpPr>
        <p:spPr>
          <a:xfrm>
            <a:off x="4617720" y="5212080"/>
            <a:ext cx="2926080" cy="502920"/>
          </a:xfrm>
          <a:prstGeom prst="rect">
            <a:avLst/>
          </a:prstGeom>
          <a:noFill/>
          <a:ln/>
        </p:spPr>
        <p:txBody>
          <a:bodyPr wrap="square" lIns="0" tIns="0" rIns="0" bIns="0" rtlCol="0" anchor="ctr"/>
          <a:lstStyle/>
          <a:p>
            <a:pPr marL="0" indent="0" algn="ctr">
              <a:buNone/>
            </a:pPr>
            <a:r>
              <a:rPr lang="en-US" sz="1500" b="1" dirty="0">
                <a:solidFill>
                  <a:srgbClr val="0B1F3B"/>
                </a:solidFill>
                <a:latin typeface="Montserrat" pitchFamily="34" charset="0"/>
                <a:ea typeface="Montserrat" pitchFamily="34" charset="-122"/>
                <a:cs typeface="Montserrat" pitchFamily="34" charset="-120"/>
              </a:rPr>
              <a:t>7.  Final Hiring Decision</a:t>
            </a:r>
            <a:endParaRPr lang="en-US" sz="1500" dirty="0"/>
          </a:p>
        </p:txBody>
      </p:sp>
      <p:sp>
        <p:nvSpPr>
          <p:cNvPr id="18" name="Text 16"/>
          <p:cNvSpPr/>
          <p:nvPr/>
        </p:nvSpPr>
        <p:spPr>
          <a:xfrm>
            <a:off x="822960" y="6080760"/>
            <a:ext cx="10515600" cy="365760"/>
          </a:xfrm>
          <a:prstGeom prst="rect">
            <a:avLst/>
          </a:prstGeom>
          <a:noFill/>
          <a:ln/>
        </p:spPr>
        <p:txBody>
          <a:bodyPr wrap="square" lIns="0" tIns="0" rIns="0" bIns="0" rtlCol="0" anchor="ctr"/>
          <a:lstStyle/>
          <a:p>
            <a:pPr marL="0" indent="0" algn="ctr">
              <a:buNone/>
            </a:pPr>
            <a:r>
              <a:rPr lang="en-US" sz="1600" b="1" i="1" dirty="0">
                <a:solidFill>
                  <a:srgbClr val="0B1F3B"/>
                </a:solidFill>
                <a:latin typeface="Inter" pitchFamily="34" charset="0"/>
                <a:ea typeface="Inter" pitchFamily="34" charset="-122"/>
                <a:cs typeface="Inter" pitchFamily="34" charset="-120"/>
              </a:rPr>
              <a:t>Each stage feeds the next. </a:t>
            </a:r>
            <a:r>
              <a:rPr lang="en-US" sz="1600" i="1" dirty="0">
                <a:solidFill>
                  <a:srgbClr val="5B6B82"/>
                </a:solidFill>
                <a:latin typeface="Inter" pitchFamily="34" charset="0"/>
                <a:ea typeface="Inter" pitchFamily="34" charset="-122"/>
                <a:cs typeface="Inter" pitchFamily="34" charset="-120"/>
              </a:rPr>
              <a:t>Clarity early (planning and analysis) determines selection quality downstream(Armstrong and Taylor, 2023).</a:t>
            </a:r>
            <a:endParaRPr lang="en-US" sz="1600" dirty="0"/>
          </a:p>
        </p:txBody>
      </p:sp>
      <p:sp>
        <p:nvSpPr>
          <p:cNvPr id="19" name="Text 17"/>
          <p:cNvSpPr/>
          <p:nvPr/>
        </p:nvSpPr>
        <p:spPr>
          <a:xfrm>
            <a:off x="11247120" y="6400800"/>
            <a:ext cx="548640" cy="274320"/>
          </a:xfrm>
          <a:prstGeom prst="rect">
            <a:avLst/>
          </a:prstGeom>
          <a:noFill/>
          <a:ln/>
        </p:spPr>
        <p:txBody>
          <a:bodyPr wrap="square" lIns="0" tIns="0" rIns="0" bIns="0" rtlCol="0" anchor="ctr"/>
          <a:lstStyle/>
          <a:p>
            <a:pPr marL="0" indent="0" algn="r">
              <a:buNone/>
            </a:pPr>
            <a:r>
              <a:rPr lang="en-US" sz="1000" dirty="0">
                <a:solidFill>
                  <a:srgbClr val="5B6B82"/>
                </a:solidFill>
                <a:latin typeface="Inter" pitchFamily="34" charset="0"/>
                <a:ea typeface="Inter" pitchFamily="34" charset="-122"/>
                <a:cs typeface="Inter" pitchFamily="34" charset="-120"/>
              </a:rPr>
              <a:t>05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822960" y="548640"/>
            <a:ext cx="5486400" cy="274320"/>
          </a:xfrm>
          <a:prstGeom prst="rect">
            <a:avLst/>
          </a:prstGeom>
          <a:noFill/>
          <a:ln/>
        </p:spPr>
        <p:txBody>
          <a:bodyPr wrap="square" lIns="0" tIns="0" rIns="0" bIns="0" rtlCol="0" anchor="ctr"/>
          <a:lstStyle/>
          <a:p>
            <a:pPr marL="0" indent="0" algn="l">
              <a:buNone/>
            </a:pPr>
            <a:r>
              <a:rPr lang="en-US" sz="1200" b="1" kern="0" spc="300" dirty="0">
                <a:solidFill>
                  <a:srgbClr val="1F6FEB"/>
                </a:solidFill>
                <a:latin typeface="Montserrat" pitchFamily="34" charset="0"/>
                <a:ea typeface="Montserrat" pitchFamily="34" charset="-122"/>
                <a:cs typeface="Montserrat" pitchFamily="34" charset="-120"/>
              </a:rPr>
              <a:t>DEFINING THE ROLE</a:t>
            </a:r>
            <a:endParaRPr lang="en-US" sz="1200" dirty="0"/>
          </a:p>
        </p:txBody>
      </p:sp>
      <p:sp>
        <p:nvSpPr>
          <p:cNvPr id="3" name="Text 1"/>
          <p:cNvSpPr/>
          <p:nvPr/>
        </p:nvSpPr>
        <p:spPr>
          <a:xfrm>
            <a:off x="822960" y="868680"/>
            <a:ext cx="10515600" cy="777240"/>
          </a:xfrm>
          <a:prstGeom prst="rect">
            <a:avLst/>
          </a:prstGeom>
          <a:noFill/>
          <a:ln/>
        </p:spPr>
        <p:txBody>
          <a:bodyPr wrap="square" lIns="0" tIns="0" rIns="0" bIns="0" rtlCol="0" anchor="t"/>
          <a:lstStyle/>
          <a:p>
            <a:pPr marL="0" indent="0" algn="l">
              <a:buNone/>
            </a:pPr>
            <a:r>
              <a:rPr lang="en-US" sz="3000" b="1" dirty="0">
                <a:solidFill>
                  <a:srgbClr val="0B1F3B"/>
                </a:solidFill>
                <a:latin typeface="Montserrat" pitchFamily="34" charset="0"/>
                <a:ea typeface="Montserrat" pitchFamily="34" charset="-122"/>
                <a:cs typeface="Montserrat" pitchFamily="34" charset="-120"/>
              </a:rPr>
              <a:t>Job Analysis for Transformation Roles</a:t>
            </a:r>
            <a:endParaRPr lang="en-US" sz="3000" dirty="0"/>
          </a:p>
        </p:txBody>
      </p:sp>
      <p:sp>
        <p:nvSpPr>
          <p:cNvPr id="4" name="Shape 2"/>
          <p:cNvSpPr/>
          <p:nvPr/>
        </p:nvSpPr>
        <p:spPr>
          <a:xfrm>
            <a:off x="822960" y="2057400"/>
            <a:ext cx="5212080" cy="3794760"/>
          </a:xfrm>
          <a:prstGeom prst="roundRect">
            <a:avLst>
              <a:gd name="adj" fmla="val 2410"/>
            </a:avLst>
          </a:prstGeom>
          <a:solidFill>
            <a:srgbClr val="FFFFFF"/>
          </a:solidFill>
          <a:ln/>
          <a:effectLst>
            <a:outerShdw blurRad="88900" dist="25400" dir="5400000" algn="bl" rotWithShape="0">
              <a:srgbClr val="000000">
                <a:alpha val="10000"/>
              </a:srgbClr>
            </a:outerShdw>
          </a:effectLst>
        </p:spPr>
      </p:sp>
      <p:sp>
        <p:nvSpPr>
          <p:cNvPr id="5" name="Shape 3"/>
          <p:cNvSpPr/>
          <p:nvPr/>
        </p:nvSpPr>
        <p:spPr>
          <a:xfrm>
            <a:off x="822960" y="2057400"/>
            <a:ext cx="5212080" cy="777240"/>
          </a:xfrm>
          <a:prstGeom prst="roundRect">
            <a:avLst>
              <a:gd name="adj" fmla="val 11765"/>
            </a:avLst>
          </a:prstGeom>
          <a:solidFill>
            <a:srgbClr val="0B1F3B"/>
          </a:solidFill>
          <a:ln/>
        </p:spPr>
      </p:sp>
      <p:sp>
        <p:nvSpPr>
          <p:cNvPr id="6" name="Shape 4"/>
          <p:cNvSpPr/>
          <p:nvPr/>
        </p:nvSpPr>
        <p:spPr>
          <a:xfrm>
            <a:off x="822960" y="2441448"/>
            <a:ext cx="5212080" cy="393192"/>
          </a:xfrm>
          <a:prstGeom prst="rect">
            <a:avLst/>
          </a:prstGeom>
          <a:solidFill>
            <a:srgbClr val="0B1F3B"/>
          </a:solidFill>
          <a:ln/>
        </p:spPr>
      </p:sp>
      <p:sp>
        <p:nvSpPr>
          <p:cNvPr id="7" name="Text 5"/>
          <p:cNvSpPr/>
          <p:nvPr/>
        </p:nvSpPr>
        <p:spPr>
          <a:xfrm>
            <a:off x="1188720" y="2057400"/>
            <a:ext cx="4480560" cy="777240"/>
          </a:xfrm>
          <a:prstGeom prst="rect">
            <a:avLst/>
          </a:prstGeom>
          <a:noFill/>
          <a:ln/>
        </p:spPr>
        <p:txBody>
          <a:bodyPr wrap="square" lIns="0" tIns="0" rIns="0" bIns="0" rtlCol="0" anchor="ctr"/>
          <a:lstStyle/>
          <a:p>
            <a:pPr marL="0" indent="0">
              <a:buNone/>
            </a:pPr>
            <a:r>
              <a:rPr lang="en-US" sz="1700" b="1" dirty="0">
                <a:solidFill>
                  <a:srgbClr val="FFFFFF"/>
                </a:solidFill>
                <a:latin typeface="Montserrat" pitchFamily="34" charset="0"/>
                <a:ea typeface="Montserrat" pitchFamily="34" charset="-122"/>
                <a:cs typeface="Montserrat" pitchFamily="34" charset="-120"/>
              </a:rPr>
              <a:t>Analysis Dimensions</a:t>
            </a:r>
            <a:endParaRPr lang="en-US" sz="1700" dirty="0"/>
          </a:p>
        </p:txBody>
      </p:sp>
      <p:sp>
        <p:nvSpPr>
          <p:cNvPr id="8" name="Shape 6"/>
          <p:cNvSpPr/>
          <p:nvPr/>
        </p:nvSpPr>
        <p:spPr>
          <a:xfrm>
            <a:off x="1188720" y="3108960"/>
            <a:ext cx="502920" cy="502920"/>
          </a:xfrm>
          <a:prstGeom prst="roundRect">
            <a:avLst>
              <a:gd name="adj" fmla="val 18182"/>
            </a:avLst>
          </a:prstGeom>
          <a:solidFill>
            <a:srgbClr val="EAF1FB"/>
          </a:solidFill>
          <a:ln/>
        </p:spPr>
      </p:sp>
      <p:pic>
        <p:nvPicPr>
          <p:cNvPr id="9" name="Image 0" descr="preencoded.png"/>
          <p:cNvPicPr>
            <a:picLocks noChangeAspect="1"/>
          </p:cNvPicPr>
          <p:nvPr/>
        </p:nvPicPr>
        <p:blipFill>
          <a:blip r:embed="rId3"/>
          <a:stretch>
            <a:fillRect/>
          </a:stretch>
        </p:blipFill>
        <p:spPr>
          <a:xfrm>
            <a:off x="1299362" y="3219602"/>
            <a:ext cx="281635" cy="281635"/>
          </a:xfrm>
          <a:prstGeom prst="rect">
            <a:avLst/>
          </a:prstGeom>
        </p:spPr>
      </p:pic>
      <p:sp>
        <p:nvSpPr>
          <p:cNvPr id="10" name="Text 7"/>
          <p:cNvSpPr/>
          <p:nvPr/>
        </p:nvSpPr>
        <p:spPr>
          <a:xfrm>
            <a:off x="1828800" y="3063240"/>
            <a:ext cx="3840480" cy="777240"/>
          </a:xfrm>
          <a:prstGeom prst="rect">
            <a:avLst/>
          </a:prstGeom>
          <a:noFill/>
          <a:ln/>
        </p:spPr>
        <p:txBody>
          <a:bodyPr wrap="square" lIns="0" tIns="0" rIns="0" bIns="0" rtlCol="0" anchor="ctr"/>
          <a:lstStyle/>
          <a:p>
            <a:pPr marL="0" indent="0">
              <a:lnSpc>
                <a:spcPct val="100000"/>
              </a:lnSpc>
              <a:buNone/>
            </a:pPr>
            <a:r>
              <a:rPr lang="en-US" sz="1450" b="1" dirty="0">
                <a:solidFill>
                  <a:srgbClr val="0B1F3B"/>
                </a:solidFill>
                <a:latin typeface="Inter" pitchFamily="34" charset="0"/>
                <a:ea typeface="Inter" pitchFamily="34" charset="-122"/>
                <a:cs typeface="Inter" pitchFamily="34" charset="-120"/>
              </a:rPr>
              <a:t>Skills gap identification</a:t>
            </a:r>
            <a:endParaRPr lang="en-US" sz="1450" dirty="0"/>
          </a:p>
          <a:p>
            <a:pPr marL="0" indent="0">
              <a:lnSpc>
                <a:spcPct val="100000"/>
              </a:lnSpc>
              <a:buNone/>
            </a:pPr>
            <a:r>
              <a:rPr lang="en-US" sz="1150" dirty="0">
                <a:solidFill>
                  <a:srgbClr val="5B6B82"/>
                </a:solidFill>
                <a:latin typeface="Inter" pitchFamily="34" charset="0"/>
                <a:ea typeface="Inter" pitchFamily="34" charset="-122"/>
                <a:cs typeface="Inter" pitchFamily="34" charset="-120"/>
              </a:rPr>
              <a:t>Map current vs future capability needs</a:t>
            </a:r>
            <a:endParaRPr lang="en-US" sz="1450" dirty="0"/>
          </a:p>
        </p:txBody>
      </p:sp>
      <p:sp>
        <p:nvSpPr>
          <p:cNvPr id="11" name="Shape 8"/>
          <p:cNvSpPr/>
          <p:nvPr/>
        </p:nvSpPr>
        <p:spPr>
          <a:xfrm>
            <a:off x="1188720" y="4005072"/>
            <a:ext cx="502920" cy="502920"/>
          </a:xfrm>
          <a:prstGeom prst="roundRect">
            <a:avLst>
              <a:gd name="adj" fmla="val 18182"/>
            </a:avLst>
          </a:prstGeom>
          <a:solidFill>
            <a:srgbClr val="EAF1FB"/>
          </a:solidFill>
          <a:ln/>
        </p:spPr>
      </p:sp>
      <p:pic>
        <p:nvPicPr>
          <p:cNvPr id="12" name="Image 1" descr="preencoded.png"/>
          <p:cNvPicPr>
            <a:picLocks noChangeAspect="1"/>
          </p:cNvPicPr>
          <p:nvPr/>
        </p:nvPicPr>
        <p:blipFill>
          <a:blip r:embed="rId4"/>
          <a:stretch>
            <a:fillRect/>
          </a:stretch>
        </p:blipFill>
        <p:spPr>
          <a:xfrm>
            <a:off x="1299362" y="4115714"/>
            <a:ext cx="281635" cy="281635"/>
          </a:xfrm>
          <a:prstGeom prst="rect">
            <a:avLst/>
          </a:prstGeom>
        </p:spPr>
      </p:pic>
      <p:sp>
        <p:nvSpPr>
          <p:cNvPr id="13" name="Text 9"/>
          <p:cNvSpPr/>
          <p:nvPr/>
        </p:nvSpPr>
        <p:spPr>
          <a:xfrm>
            <a:off x="1828800" y="3959352"/>
            <a:ext cx="3840480" cy="777240"/>
          </a:xfrm>
          <a:prstGeom prst="rect">
            <a:avLst/>
          </a:prstGeom>
          <a:noFill/>
          <a:ln/>
        </p:spPr>
        <p:txBody>
          <a:bodyPr wrap="square" lIns="0" tIns="0" rIns="0" bIns="0" rtlCol="0" anchor="ctr"/>
          <a:lstStyle/>
          <a:p>
            <a:pPr marL="0" indent="0">
              <a:lnSpc>
                <a:spcPct val="100000"/>
              </a:lnSpc>
              <a:buNone/>
            </a:pPr>
            <a:r>
              <a:rPr lang="en-US" sz="1450" b="1" dirty="0">
                <a:solidFill>
                  <a:srgbClr val="0B1F3B"/>
                </a:solidFill>
                <a:latin typeface="Inter" pitchFamily="34" charset="0"/>
                <a:ea typeface="Inter" pitchFamily="34" charset="-122"/>
                <a:cs typeface="Inter" pitchFamily="34" charset="-120"/>
              </a:rPr>
              <a:t>Technical competency mapping</a:t>
            </a:r>
            <a:endParaRPr lang="en-US" sz="1450" dirty="0"/>
          </a:p>
          <a:p>
            <a:pPr marL="0" indent="0">
              <a:lnSpc>
                <a:spcPct val="100000"/>
              </a:lnSpc>
              <a:buNone/>
            </a:pPr>
            <a:r>
              <a:rPr lang="en-US" sz="1150" dirty="0">
                <a:solidFill>
                  <a:srgbClr val="5B6B82"/>
                </a:solidFill>
                <a:latin typeface="Inter" pitchFamily="34" charset="0"/>
                <a:ea typeface="Inter" pitchFamily="34" charset="-122"/>
                <a:cs typeface="Inter" pitchFamily="34" charset="-120"/>
              </a:rPr>
              <a:t>Define role-critical technical depth</a:t>
            </a:r>
            <a:endParaRPr lang="en-US" sz="1450" dirty="0"/>
          </a:p>
        </p:txBody>
      </p:sp>
      <p:sp>
        <p:nvSpPr>
          <p:cNvPr id="14" name="Shape 10"/>
          <p:cNvSpPr/>
          <p:nvPr/>
        </p:nvSpPr>
        <p:spPr>
          <a:xfrm>
            <a:off x="1188720" y="4901184"/>
            <a:ext cx="502920" cy="502920"/>
          </a:xfrm>
          <a:prstGeom prst="roundRect">
            <a:avLst>
              <a:gd name="adj" fmla="val 18182"/>
            </a:avLst>
          </a:prstGeom>
          <a:solidFill>
            <a:srgbClr val="EAF1FB"/>
          </a:solidFill>
          <a:ln/>
        </p:spPr>
      </p:sp>
      <p:pic>
        <p:nvPicPr>
          <p:cNvPr id="15" name="Image 2" descr="preencoded.png"/>
          <p:cNvPicPr>
            <a:picLocks noChangeAspect="1"/>
          </p:cNvPicPr>
          <p:nvPr/>
        </p:nvPicPr>
        <p:blipFill>
          <a:blip r:embed="rId5"/>
          <a:stretch>
            <a:fillRect/>
          </a:stretch>
        </p:blipFill>
        <p:spPr>
          <a:xfrm>
            <a:off x="1299362" y="5011826"/>
            <a:ext cx="281635" cy="281635"/>
          </a:xfrm>
          <a:prstGeom prst="rect">
            <a:avLst/>
          </a:prstGeom>
        </p:spPr>
      </p:pic>
      <p:sp>
        <p:nvSpPr>
          <p:cNvPr id="16" name="Text 11"/>
          <p:cNvSpPr/>
          <p:nvPr/>
        </p:nvSpPr>
        <p:spPr>
          <a:xfrm>
            <a:off x="1828800" y="4855464"/>
            <a:ext cx="3840480" cy="777240"/>
          </a:xfrm>
          <a:prstGeom prst="rect">
            <a:avLst/>
          </a:prstGeom>
          <a:noFill/>
          <a:ln/>
        </p:spPr>
        <p:txBody>
          <a:bodyPr wrap="square" lIns="0" tIns="0" rIns="0" bIns="0" rtlCol="0" anchor="ctr"/>
          <a:lstStyle/>
          <a:p>
            <a:pPr marL="0" indent="0">
              <a:lnSpc>
                <a:spcPct val="100000"/>
              </a:lnSpc>
              <a:buNone/>
            </a:pPr>
            <a:r>
              <a:rPr lang="en-US" sz="1450" b="1" dirty="0">
                <a:solidFill>
                  <a:srgbClr val="0B1F3B"/>
                </a:solidFill>
                <a:latin typeface="Inter" pitchFamily="34" charset="0"/>
                <a:ea typeface="Inter" pitchFamily="34" charset="-122"/>
                <a:cs typeface="Inter" pitchFamily="34" charset="-120"/>
              </a:rPr>
              <a:t>Behavioural requirement analysis</a:t>
            </a:r>
            <a:endParaRPr lang="en-US" sz="1450" dirty="0"/>
          </a:p>
          <a:p>
            <a:pPr marL="0" indent="0">
              <a:lnSpc>
                <a:spcPct val="100000"/>
              </a:lnSpc>
              <a:buNone/>
            </a:pPr>
            <a:r>
              <a:rPr lang="en-US" sz="1150" dirty="0">
                <a:solidFill>
                  <a:srgbClr val="5B6B82"/>
                </a:solidFill>
                <a:latin typeface="Inter" pitchFamily="34" charset="0"/>
                <a:ea typeface="Inter" pitchFamily="34" charset="-122"/>
                <a:cs typeface="Inter" pitchFamily="34" charset="-120"/>
              </a:rPr>
              <a:t>Specify mindset and conduct expected</a:t>
            </a:r>
            <a:endParaRPr lang="en-US" sz="1450" dirty="0"/>
          </a:p>
        </p:txBody>
      </p:sp>
      <p:sp>
        <p:nvSpPr>
          <p:cNvPr id="17" name="Shape 12"/>
          <p:cNvSpPr/>
          <p:nvPr/>
        </p:nvSpPr>
        <p:spPr>
          <a:xfrm>
            <a:off x="6583680" y="2057400"/>
            <a:ext cx="5212080" cy="3794760"/>
          </a:xfrm>
          <a:prstGeom prst="roundRect">
            <a:avLst>
              <a:gd name="adj" fmla="val 2410"/>
            </a:avLst>
          </a:prstGeom>
          <a:solidFill>
            <a:srgbClr val="FFFFFF"/>
          </a:solidFill>
          <a:ln/>
          <a:effectLst>
            <a:outerShdw blurRad="88900" dist="25400" dir="5400000" algn="bl" rotWithShape="0">
              <a:srgbClr val="000000">
                <a:alpha val="10000"/>
              </a:srgbClr>
            </a:outerShdw>
          </a:effectLst>
        </p:spPr>
      </p:sp>
      <p:sp>
        <p:nvSpPr>
          <p:cNvPr id="18" name="Shape 13"/>
          <p:cNvSpPr/>
          <p:nvPr/>
        </p:nvSpPr>
        <p:spPr>
          <a:xfrm>
            <a:off x="6583680" y="2057400"/>
            <a:ext cx="5212080" cy="777240"/>
          </a:xfrm>
          <a:prstGeom prst="roundRect">
            <a:avLst>
              <a:gd name="adj" fmla="val 11765"/>
            </a:avLst>
          </a:prstGeom>
          <a:solidFill>
            <a:srgbClr val="1F6FEB"/>
          </a:solidFill>
          <a:ln/>
        </p:spPr>
      </p:sp>
      <p:sp>
        <p:nvSpPr>
          <p:cNvPr id="19" name="Shape 14"/>
          <p:cNvSpPr/>
          <p:nvPr/>
        </p:nvSpPr>
        <p:spPr>
          <a:xfrm>
            <a:off x="6583680" y="2441448"/>
            <a:ext cx="5212080" cy="393192"/>
          </a:xfrm>
          <a:prstGeom prst="rect">
            <a:avLst/>
          </a:prstGeom>
          <a:solidFill>
            <a:srgbClr val="1F6FEB"/>
          </a:solidFill>
          <a:ln/>
        </p:spPr>
      </p:sp>
      <p:sp>
        <p:nvSpPr>
          <p:cNvPr id="20" name="Text 15"/>
          <p:cNvSpPr/>
          <p:nvPr/>
        </p:nvSpPr>
        <p:spPr>
          <a:xfrm>
            <a:off x="6949440" y="2057400"/>
            <a:ext cx="4480560" cy="777240"/>
          </a:xfrm>
          <a:prstGeom prst="rect">
            <a:avLst/>
          </a:prstGeom>
          <a:noFill/>
          <a:ln/>
        </p:spPr>
        <p:txBody>
          <a:bodyPr wrap="square" lIns="0" tIns="0" rIns="0" bIns="0" rtlCol="0" anchor="ctr"/>
          <a:lstStyle/>
          <a:p>
            <a:pPr marL="0" indent="0">
              <a:buNone/>
            </a:pPr>
            <a:r>
              <a:rPr lang="en-US" sz="1700" b="1" dirty="0">
                <a:solidFill>
                  <a:srgbClr val="FFFFFF"/>
                </a:solidFill>
                <a:latin typeface="Montserrat" pitchFamily="34" charset="0"/>
                <a:ea typeface="Montserrat" pitchFamily="34" charset="-122"/>
                <a:cs typeface="Montserrat" pitchFamily="34" charset="-120"/>
              </a:rPr>
              <a:t>Capability Focus</a:t>
            </a:r>
            <a:endParaRPr lang="en-US" sz="1700" dirty="0"/>
          </a:p>
        </p:txBody>
      </p:sp>
      <p:sp>
        <p:nvSpPr>
          <p:cNvPr id="21" name="Shape 16"/>
          <p:cNvSpPr/>
          <p:nvPr/>
        </p:nvSpPr>
        <p:spPr>
          <a:xfrm>
            <a:off x="6949440" y="3108960"/>
            <a:ext cx="502920" cy="502920"/>
          </a:xfrm>
          <a:prstGeom prst="roundRect">
            <a:avLst>
              <a:gd name="adj" fmla="val 18182"/>
            </a:avLst>
          </a:prstGeom>
          <a:solidFill>
            <a:srgbClr val="EAF1FB"/>
          </a:solidFill>
          <a:ln/>
        </p:spPr>
      </p:sp>
      <p:pic>
        <p:nvPicPr>
          <p:cNvPr id="22" name="Image 3" descr="preencoded.png"/>
          <p:cNvPicPr>
            <a:picLocks noChangeAspect="1"/>
          </p:cNvPicPr>
          <p:nvPr/>
        </p:nvPicPr>
        <p:blipFill>
          <a:blip r:embed="rId6"/>
          <a:stretch>
            <a:fillRect/>
          </a:stretch>
        </p:blipFill>
        <p:spPr>
          <a:xfrm>
            <a:off x="7060082" y="3219602"/>
            <a:ext cx="281635" cy="281635"/>
          </a:xfrm>
          <a:prstGeom prst="rect">
            <a:avLst/>
          </a:prstGeom>
        </p:spPr>
      </p:pic>
      <p:sp>
        <p:nvSpPr>
          <p:cNvPr id="23" name="Text 17"/>
          <p:cNvSpPr/>
          <p:nvPr/>
        </p:nvSpPr>
        <p:spPr>
          <a:xfrm>
            <a:off x="7589520" y="3063240"/>
            <a:ext cx="3840480" cy="777240"/>
          </a:xfrm>
          <a:prstGeom prst="rect">
            <a:avLst/>
          </a:prstGeom>
          <a:noFill/>
          <a:ln/>
        </p:spPr>
        <p:txBody>
          <a:bodyPr wrap="square" lIns="0" tIns="0" rIns="0" bIns="0" rtlCol="0" anchor="ctr"/>
          <a:lstStyle/>
          <a:p>
            <a:pPr marL="0" indent="0">
              <a:lnSpc>
                <a:spcPct val="100000"/>
              </a:lnSpc>
              <a:buNone/>
            </a:pPr>
            <a:r>
              <a:rPr lang="en-US" sz="1450" b="1" dirty="0">
                <a:solidFill>
                  <a:srgbClr val="0B1F3B"/>
                </a:solidFill>
                <a:latin typeface="Inter" pitchFamily="34" charset="0"/>
                <a:ea typeface="Inter" pitchFamily="34" charset="-122"/>
                <a:cs typeface="Inter" pitchFamily="34" charset="-120"/>
              </a:rPr>
              <a:t>Agile project delivery</a:t>
            </a:r>
            <a:endParaRPr lang="en-US" sz="1450" dirty="0"/>
          </a:p>
          <a:p>
            <a:pPr marL="0" indent="0">
              <a:lnSpc>
                <a:spcPct val="100000"/>
              </a:lnSpc>
              <a:buNone/>
            </a:pPr>
            <a:r>
              <a:rPr lang="en-US" sz="1150" dirty="0">
                <a:solidFill>
                  <a:srgbClr val="5B6B82"/>
                </a:solidFill>
                <a:latin typeface="Inter" pitchFamily="34" charset="0"/>
                <a:ea typeface="Inter" pitchFamily="34" charset="-122"/>
                <a:cs typeface="Inter" pitchFamily="34" charset="-120"/>
              </a:rPr>
              <a:t>Iterative, outcome-driven working (</a:t>
            </a:r>
            <a:r>
              <a:rPr lang="en-US" sz="1150" dirty="0" err="1">
                <a:solidFill>
                  <a:srgbClr val="5B6B82"/>
                </a:solidFill>
                <a:latin typeface="Inter" pitchFamily="34" charset="0"/>
                <a:ea typeface="Inter" pitchFamily="34" charset="-122"/>
                <a:cs typeface="Inter" pitchFamily="34" charset="-120"/>
              </a:rPr>
              <a:t>Ogirri</a:t>
            </a:r>
            <a:r>
              <a:rPr lang="en-US" sz="1150" dirty="0">
                <a:solidFill>
                  <a:srgbClr val="5B6B82"/>
                </a:solidFill>
                <a:latin typeface="Inter" pitchFamily="34" charset="0"/>
                <a:ea typeface="Inter" pitchFamily="34" charset="-122"/>
                <a:cs typeface="Inter" pitchFamily="34" charset="-120"/>
              </a:rPr>
              <a:t> and </a:t>
            </a:r>
            <a:r>
              <a:rPr lang="en-US" sz="1150" dirty="0" err="1">
                <a:solidFill>
                  <a:srgbClr val="5B6B82"/>
                </a:solidFill>
                <a:latin typeface="Inter" pitchFamily="34" charset="0"/>
                <a:ea typeface="Inter" pitchFamily="34" charset="-122"/>
                <a:cs typeface="Inter" pitchFamily="34" charset="-120"/>
              </a:rPr>
              <a:t>Idugie</a:t>
            </a:r>
            <a:r>
              <a:rPr lang="en-US" sz="1150" dirty="0">
                <a:solidFill>
                  <a:srgbClr val="5B6B82"/>
                </a:solidFill>
                <a:latin typeface="Inter" pitchFamily="34" charset="0"/>
                <a:ea typeface="Inter" pitchFamily="34" charset="-122"/>
                <a:cs typeface="Inter" pitchFamily="34" charset="-120"/>
              </a:rPr>
              <a:t>, 2024).</a:t>
            </a:r>
            <a:endParaRPr lang="en-US" sz="1450" dirty="0"/>
          </a:p>
        </p:txBody>
      </p:sp>
      <p:sp>
        <p:nvSpPr>
          <p:cNvPr id="24" name="Shape 18"/>
          <p:cNvSpPr/>
          <p:nvPr/>
        </p:nvSpPr>
        <p:spPr>
          <a:xfrm>
            <a:off x="6949440" y="4005072"/>
            <a:ext cx="502920" cy="502920"/>
          </a:xfrm>
          <a:prstGeom prst="roundRect">
            <a:avLst>
              <a:gd name="adj" fmla="val 18182"/>
            </a:avLst>
          </a:prstGeom>
          <a:solidFill>
            <a:srgbClr val="EAF1FB"/>
          </a:solidFill>
          <a:ln/>
        </p:spPr>
      </p:sp>
      <p:pic>
        <p:nvPicPr>
          <p:cNvPr id="25" name="Image 4" descr="preencoded.png"/>
          <p:cNvPicPr>
            <a:picLocks noChangeAspect="1"/>
          </p:cNvPicPr>
          <p:nvPr/>
        </p:nvPicPr>
        <p:blipFill>
          <a:blip r:embed="rId7"/>
          <a:stretch>
            <a:fillRect/>
          </a:stretch>
        </p:blipFill>
        <p:spPr>
          <a:xfrm>
            <a:off x="7060082" y="4115714"/>
            <a:ext cx="281635" cy="281635"/>
          </a:xfrm>
          <a:prstGeom prst="rect">
            <a:avLst/>
          </a:prstGeom>
        </p:spPr>
      </p:pic>
      <p:sp>
        <p:nvSpPr>
          <p:cNvPr id="26" name="Text 19"/>
          <p:cNvSpPr/>
          <p:nvPr/>
        </p:nvSpPr>
        <p:spPr>
          <a:xfrm>
            <a:off x="7589520" y="3959352"/>
            <a:ext cx="3840480" cy="777240"/>
          </a:xfrm>
          <a:prstGeom prst="rect">
            <a:avLst/>
          </a:prstGeom>
          <a:noFill/>
          <a:ln/>
        </p:spPr>
        <p:txBody>
          <a:bodyPr wrap="square" lIns="0" tIns="0" rIns="0" bIns="0" rtlCol="0" anchor="ctr"/>
          <a:lstStyle/>
          <a:p>
            <a:pPr marL="0" indent="0">
              <a:lnSpc>
                <a:spcPct val="100000"/>
              </a:lnSpc>
              <a:buNone/>
            </a:pPr>
            <a:r>
              <a:rPr lang="en-US" sz="1450" b="1" dirty="0">
                <a:solidFill>
                  <a:srgbClr val="0B1F3B"/>
                </a:solidFill>
                <a:latin typeface="Inter" pitchFamily="34" charset="0"/>
                <a:ea typeface="Inter" pitchFamily="34" charset="-122"/>
                <a:cs typeface="Inter" pitchFamily="34" charset="-120"/>
              </a:rPr>
              <a:t>Digital literacy</a:t>
            </a:r>
            <a:endParaRPr lang="en-US" sz="1450" dirty="0"/>
          </a:p>
          <a:p>
            <a:pPr marL="0" indent="0">
              <a:lnSpc>
                <a:spcPct val="100000"/>
              </a:lnSpc>
              <a:buNone/>
            </a:pPr>
            <a:r>
              <a:rPr lang="en-US" sz="1150" dirty="0">
                <a:solidFill>
                  <a:srgbClr val="5B6B82"/>
                </a:solidFill>
                <a:latin typeface="Inter" pitchFamily="34" charset="0"/>
                <a:ea typeface="Inter" pitchFamily="34" charset="-122"/>
                <a:cs typeface="Inter" pitchFamily="34" charset="-120"/>
              </a:rPr>
              <a:t>Comfort with modern tools and data</a:t>
            </a:r>
            <a:endParaRPr lang="en-US" sz="1450" dirty="0"/>
          </a:p>
        </p:txBody>
      </p:sp>
      <p:sp>
        <p:nvSpPr>
          <p:cNvPr id="27" name="Shape 20"/>
          <p:cNvSpPr/>
          <p:nvPr/>
        </p:nvSpPr>
        <p:spPr>
          <a:xfrm>
            <a:off x="6949440" y="4901184"/>
            <a:ext cx="502920" cy="502920"/>
          </a:xfrm>
          <a:prstGeom prst="roundRect">
            <a:avLst>
              <a:gd name="adj" fmla="val 18182"/>
            </a:avLst>
          </a:prstGeom>
          <a:solidFill>
            <a:srgbClr val="EAF1FB"/>
          </a:solidFill>
          <a:ln/>
        </p:spPr>
      </p:sp>
      <p:pic>
        <p:nvPicPr>
          <p:cNvPr id="28" name="Image 5" descr="preencoded.png"/>
          <p:cNvPicPr>
            <a:picLocks noChangeAspect="1"/>
          </p:cNvPicPr>
          <p:nvPr/>
        </p:nvPicPr>
        <p:blipFill>
          <a:blip r:embed="rId8"/>
          <a:stretch>
            <a:fillRect/>
          </a:stretch>
        </p:blipFill>
        <p:spPr>
          <a:xfrm>
            <a:off x="7060082" y="5011826"/>
            <a:ext cx="281635" cy="281635"/>
          </a:xfrm>
          <a:prstGeom prst="rect">
            <a:avLst/>
          </a:prstGeom>
        </p:spPr>
      </p:pic>
      <p:sp>
        <p:nvSpPr>
          <p:cNvPr id="29" name="Text 21"/>
          <p:cNvSpPr/>
          <p:nvPr/>
        </p:nvSpPr>
        <p:spPr>
          <a:xfrm>
            <a:off x="7589520" y="4855464"/>
            <a:ext cx="3840480" cy="777240"/>
          </a:xfrm>
          <a:prstGeom prst="rect">
            <a:avLst/>
          </a:prstGeom>
          <a:noFill/>
          <a:ln/>
        </p:spPr>
        <p:txBody>
          <a:bodyPr wrap="square" lIns="0" tIns="0" rIns="0" bIns="0" rtlCol="0" anchor="ctr"/>
          <a:lstStyle/>
          <a:p>
            <a:pPr marL="0" indent="0">
              <a:lnSpc>
                <a:spcPct val="100000"/>
              </a:lnSpc>
              <a:buNone/>
            </a:pPr>
            <a:r>
              <a:rPr lang="en-US" sz="1450" b="1" dirty="0">
                <a:solidFill>
                  <a:srgbClr val="0B1F3B"/>
                </a:solidFill>
                <a:latin typeface="Inter" pitchFamily="34" charset="0"/>
                <a:ea typeface="Inter" pitchFamily="34" charset="-122"/>
                <a:cs typeface="Inter" pitchFamily="34" charset="-120"/>
              </a:rPr>
              <a:t>Change adaptability</a:t>
            </a:r>
            <a:endParaRPr lang="en-US" sz="1450" dirty="0"/>
          </a:p>
          <a:p>
            <a:pPr marL="0" indent="0">
              <a:lnSpc>
                <a:spcPct val="100000"/>
              </a:lnSpc>
              <a:buNone/>
            </a:pPr>
            <a:r>
              <a:rPr lang="en-US" sz="1150" dirty="0">
                <a:solidFill>
                  <a:srgbClr val="5B6B82"/>
                </a:solidFill>
                <a:latin typeface="Inter" pitchFamily="34" charset="0"/>
                <a:ea typeface="Inter" pitchFamily="34" charset="-122"/>
                <a:cs typeface="Inter" pitchFamily="34" charset="-120"/>
              </a:rPr>
              <a:t>Resilience through continuous shifts</a:t>
            </a:r>
            <a:endParaRPr lang="en-US" sz="1450" dirty="0"/>
          </a:p>
        </p:txBody>
      </p:sp>
      <p:sp>
        <p:nvSpPr>
          <p:cNvPr id="30" name="Text 22"/>
          <p:cNvSpPr/>
          <p:nvPr/>
        </p:nvSpPr>
        <p:spPr>
          <a:xfrm>
            <a:off x="11247120" y="6400800"/>
            <a:ext cx="548640" cy="274320"/>
          </a:xfrm>
          <a:prstGeom prst="rect">
            <a:avLst/>
          </a:prstGeom>
          <a:noFill/>
          <a:ln/>
        </p:spPr>
        <p:txBody>
          <a:bodyPr wrap="square" lIns="0" tIns="0" rIns="0" bIns="0" rtlCol="0" anchor="ctr"/>
          <a:lstStyle/>
          <a:p>
            <a:pPr marL="0" indent="0" algn="r">
              <a:buNone/>
            </a:pPr>
            <a:r>
              <a:rPr lang="en-US" sz="1000" dirty="0">
                <a:solidFill>
                  <a:srgbClr val="5B6B82"/>
                </a:solidFill>
                <a:latin typeface="Inter" pitchFamily="34" charset="0"/>
                <a:ea typeface="Inter" pitchFamily="34" charset="-122"/>
                <a:cs typeface="Inter" pitchFamily="34" charset="-120"/>
              </a:rPr>
              <a:t>06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822960" y="548640"/>
            <a:ext cx="5486400" cy="274320"/>
          </a:xfrm>
          <a:prstGeom prst="rect">
            <a:avLst/>
          </a:prstGeom>
          <a:noFill/>
          <a:ln/>
        </p:spPr>
        <p:txBody>
          <a:bodyPr wrap="square" lIns="0" tIns="0" rIns="0" bIns="0" rtlCol="0" anchor="ctr"/>
          <a:lstStyle/>
          <a:p>
            <a:pPr marL="0" indent="0" algn="l">
              <a:buNone/>
            </a:pPr>
            <a:r>
              <a:rPr lang="en-US" sz="1200" b="1" kern="0" spc="300" dirty="0">
                <a:solidFill>
                  <a:srgbClr val="1F6FEB"/>
                </a:solidFill>
                <a:latin typeface="Montserrat" pitchFamily="34" charset="0"/>
                <a:ea typeface="Montserrat" pitchFamily="34" charset="-122"/>
                <a:cs typeface="Montserrat" pitchFamily="34" charset="-120"/>
              </a:rPr>
              <a:t>ROLES IN DEMAND</a:t>
            </a:r>
            <a:endParaRPr lang="en-US" sz="1200" dirty="0"/>
          </a:p>
        </p:txBody>
      </p:sp>
      <p:sp>
        <p:nvSpPr>
          <p:cNvPr id="3" name="Text 1"/>
          <p:cNvSpPr/>
          <p:nvPr/>
        </p:nvSpPr>
        <p:spPr>
          <a:xfrm>
            <a:off x="822960" y="868680"/>
            <a:ext cx="10515600" cy="777240"/>
          </a:xfrm>
          <a:prstGeom prst="rect">
            <a:avLst/>
          </a:prstGeom>
          <a:noFill/>
          <a:ln/>
        </p:spPr>
        <p:txBody>
          <a:bodyPr wrap="square" lIns="0" tIns="0" rIns="0" bIns="0" rtlCol="0" anchor="t"/>
          <a:lstStyle/>
          <a:p>
            <a:pPr marL="0" indent="0" algn="l">
              <a:buNone/>
            </a:pPr>
            <a:r>
              <a:rPr lang="en-US" sz="3000" b="1" dirty="0">
                <a:solidFill>
                  <a:srgbClr val="0B1F3B"/>
                </a:solidFill>
                <a:latin typeface="Montserrat" pitchFamily="34" charset="0"/>
                <a:ea typeface="Montserrat" pitchFamily="34" charset="-122"/>
                <a:cs typeface="Montserrat" pitchFamily="34" charset="-120"/>
              </a:rPr>
              <a:t>Key Transformation Roles</a:t>
            </a:r>
            <a:endParaRPr lang="en-US" sz="3000" dirty="0"/>
          </a:p>
        </p:txBody>
      </p:sp>
      <p:sp>
        <p:nvSpPr>
          <p:cNvPr id="4" name="Shape 2"/>
          <p:cNvSpPr/>
          <p:nvPr/>
        </p:nvSpPr>
        <p:spPr>
          <a:xfrm>
            <a:off x="525780" y="2103120"/>
            <a:ext cx="3429000" cy="3657600"/>
          </a:xfrm>
          <a:prstGeom prst="roundRect">
            <a:avLst>
              <a:gd name="adj" fmla="val 2933"/>
            </a:avLst>
          </a:prstGeom>
          <a:solidFill>
            <a:srgbClr val="FFFFFF"/>
          </a:solidFill>
          <a:ln/>
          <a:effectLst>
            <a:outerShdw blurRad="114300" dist="38100" dir="5400000" algn="bl" rotWithShape="0">
              <a:srgbClr val="0B1F3B">
                <a:alpha val="12000"/>
              </a:srgbClr>
            </a:outerShdw>
          </a:effectLst>
        </p:spPr>
      </p:sp>
      <p:sp>
        <p:nvSpPr>
          <p:cNvPr id="5" name="Shape 3"/>
          <p:cNvSpPr/>
          <p:nvPr/>
        </p:nvSpPr>
        <p:spPr>
          <a:xfrm>
            <a:off x="937260" y="2514600"/>
            <a:ext cx="914400" cy="914400"/>
          </a:xfrm>
          <a:prstGeom prst="roundRect">
            <a:avLst>
              <a:gd name="adj" fmla="val 14000"/>
            </a:avLst>
          </a:prstGeom>
          <a:solidFill>
            <a:srgbClr val="0B1F3B"/>
          </a:solidFill>
          <a:ln/>
        </p:spPr>
      </p:sp>
      <p:pic>
        <p:nvPicPr>
          <p:cNvPr id="6" name="Image 0" descr="preencoded.png"/>
          <p:cNvPicPr>
            <a:picLocks noChangeAspect="1"/>
          </p:cNvPicPr>
          <p:nvPr/>
        </p:nvPicPr>
        <p:blipFill>
          <a:blip r:embed="rId3"/>
          <a:stretch>
            <a:fillRect/>
          </a:stretch>
        </p:blipFill>
        <p:spPr>
          <a:xfrm>
            <a:off x="1193292" y="2770632"/>
            <a:ext cx="402336" cy="402336"/>
          </a:xfrm>
          <a:prstGeom prst="rect">
            <a:avLst/>
          </a:prstGeom>
        </p:spPr>
      </p:pic>
      <p:sp>
        <p:nvSpPr>
          <p:cNvPr id="7" name="Text 4"/>
          <p:cNvSpPr/>
          <p:nvPr/>
        </p:nvSpPr>
        <p:spPr>
          <a:xfrm>
            <a:off x="937260" y="3657600"/>
            <a:ext cx="2606040" cy="457200"/>
          </a:xfrm>
          <a:prstGeom prst="rect">
            <a:avLst/>
          </a:prstGeom>
          <a:noFill/>
          <a:ln/>
        </p:spPr>
        <p:txBody>
          <a:bodyPr wrap="square" lIns="0" tIns="0" rIns="0" bIns="0" rtlCol="0" anchor="ctr"/>
          <a:lstStyle/>
          <a:p>
            <a:pPr marL="0" indent="0">
              <a:buNone/>
            </a:pPr>
            <a:r>
              <a:rPr lang="en-US" sz="1900" b="1" dirty="0">
                <a:solidFill>
                  <a:srgbClr val="0B1F3B"/>
                </a:solidFill>
                <a:latin typeface="Montserrat" pitchFamily="34" charset="0"/>
                <a:ea typeface="Montserrat" pitchFamily="34" charset="-122"/>
                <a:cs typeface="Montserrat" pitchFamily="34" charset="-120"/>
              </a:rPr>
              <a:t>Project Manager</a:t>
            </a:r>
            <a:endParaRPr lang="en-US" sz="1900" dirty="0"/>
          </a:p>
        </p:txBody>
      </p:sp>
      <p:sp>
        <p:nvSpPr>
          <p:cNvPr id="8" name="Text 5"/>
          <p:cNvSpPr/>
          <p:nvPr/>
        </p:nvSpPr>
        <p:spPr>
          <a:xfrm>
            <a:off x="937260" y="4114800"/>
            <a:ext cx="2606040" cy="548640"/>
          </a:xfrm>
          <a:prstGeom prst="rect">
            <a:avLst/>
          </a:prstGeom>
          <a:noFill/>
          <a:ln/>
        </p:spPr>
        <p:txBody>
          <a:bodyPr wrap="square" lIns="0" tIns="0" rIns="0" bIns="0" rtlCol="0" anchor="ctr"/>
          <a:lstStyle/>
          <a:p>
            <a:pPr marL="0" indent="0">
              <a:lnSpc>
                <a:spcPct val="100000"/>
              </a:lnSpc>
              <a:buNone/>
            </a:pPr>
            <a:r>
              <a:rPr lang="en-US" sz="1250" b="1" dirty="0">
                <a:solidFill>
                  <a:srgbClr val="1F6FEB"/>
                </a:solidFill>
                <a:latin typeface="Montserrat" pitchFamily="34" charset="0"/>
                <a:ea typeface="Montserrat" pitchFamily="34" charset="-122"/>
                <a:cs typeface="Montserrat" pitchFamily="34" charset="-120"/>
              </a:rPr>
              <a:t>Fibre rollout &amp; infrastructure delivery</a:t>
            </a:r>
            <a:endParaRPr lang="en-US" sz="1250" dirty="0"/>
          </a:p>
        </p:txBody>
      </p:sp>
      <p:sp>
        <p:nvSpPr>
          <p:cNvPr id="9" name="Text 6"/>
          <p:cNvSpPr/>
          <p:nvPr/>
        </p:nvSpPr>
        <p:spPr>
          <a:xfrm>
            <a:off x="937260" y="4709160"/>
            <a:ext cx="2606040" cy="914400"/>
          </a:xfrm>
          <a:prstGeom prst="rect">
            <a:avLst/>
          </a:prstGeom>
          <a:noFill/>
          <a:ln/>
        </p:spPr>
        <p:txBody>
          <a:bodyPr wrap="square" lIns="0" tIns="0" rIns="0" bIns="0" rtlCol="0" anchor="ctr"/>
          <a:lstStyle/>
          <a:p>
            <a:pPr marL="0" indent="0">
              <a:lnSpc>
                <a:spcPct val="105000"/>
              </a:lnSpc>
              <a:buNone/>
            </a:pPr>
            <a:r>
              <a:rPr lang="en-US" sz="1250" dirty="0">
                <a:solidFill>
                  <a:srgbClr val="5B6B82"/>
                </a:solidFill>
                <a:latin typeface="Inter" pitchFamily="34" charset="0"/>
                <a:ea typeface="Inter" pitchFamily="34" charset="-122"/>
                <a:cs typeface="Inter" pitchFamily="34" charset="-120"/>
              </a:rPr>
              <a:t>Plans, sequences and controls large network build programmes to time, cost and quality.</a:t>
            </a:r>
            <a:endParaRPr lang="en-US" sz="1250" dirty="0"/>
          </a:p>
        </p:txBody>
      </p:sp>
      <p:sp>
        <p:nvSpPr>
          <p:cNvPr id="10" name="Shape 7"/>
          <p:cNvSpPr/>
          <p:nvPr/>
        </p:nvSpPr>
        <p:spPr>
          <a:xfrm>
            <a:off x="4366260" y="2103120"/>
            <a:ext cx="3429000" cy="3657600"/>
          </a:xfrm>
          <a:prstGeom prst="roundRect">
            <a:avLst>
              <a:gd name="adj" fmla="val 2933"/>
            </a:avLst>
          </a:prstGeom>
          <a:solidFill>
            <a:srgbClr val="FFFFFF"/>
          </a:solidFill>
          <a:ln/>
          <a:effectLst>
            <a:outerShdw blurRad="114300" dist="38100" dir="5400000" algn="bl" rotWithShape="0">
              <a:srgbClr val="0B1F3B">
                <a:alpha val="12000"/>
              </a:srgbClr>
            </a:outerShdw>
          </a:effectLst>
        </p:spPr>
      </p:sp>
      <p:sp>
        <p:nvSpPr>
          <p:cNvPr id="11" name="Shape 8"/>
          <p:cNvSpPr/>
          <p:nvPr/>
        </p:nvSpPr>
        <p:spPr>
          <a:xfrm>
            <a:off x="4777740" y="2514600"/>
            <a:ext cx="914400" cy="914400"/>
          </a:xfrm>
          <a:prstGeom prst="roundRect">
            <a:avLst>
              <a:gd name="adj" fmla="val 14000"/>
            </a:avLst>
          </a:prstGeom>
          <a:solidFill>
            <a:srgbClr val="0B1F3B"/>
          </a:solidFill>
          <a:ln/>
        </p:spPr>
      </p:sp>
      <p:pic>
        <p:nvPicPr>
          <p:cNvPr id="12" name="Image 1" descr="preencoded.png"/>
          <p:cNvPicPr>
            <a:picLocks noChangeAspect="1"/>
          </p:cNvPicPr>
          <p:nvPr/>
        </p:nvPicPr>
        <p:blipFill>
          <a:blip r:embed="rId4"/>
          <a:stretch>
            <a:fillRect/>
          </a:stretch>
        </p:blipFill>
        <p:spPr>
          <a:xfrm>
            <a:off x="5033772" y="2770632"/>
            <a:ext cx="402336" cy="402336"/>
          </a:xfrm>
          <a:prstGeom prst="rect">
            <a:avLst/>
          </a:prstGeom>
        </p:spPr>
      </p:pic>
      <p:sp>
        <p:nvSpPr>
          <p:cNvPr id="13" name="Text 9"/>
          <p:cNvSpPr/>
          <p:nvPr/>
        </p:nvSpPr>
        <p:spPr>
          <a:xfrm>
            <a:off x="4777740" y="3657600"/>
            <a:ext cx="2606040" cy="457200"/>
          </a:xfrm>
          <a:prstGeom prst="rect">
            <a:avLst/>
          </a:prstGeom>
          <a:noFill/>
          <a:ln/>
        </p:spPr>
        <p:txBody>
          <a:bodyPr wrap="square" lIns="0" tIns="0" rIns="0" bIns="0" rtlCol="0" anchor="ctr"/>
          <a:lstStyle/>
          <a:p>
            <a:pPr marL="0" indent="0">
              <a:buNone/>
            </a:pPr>
            <a:r>
              <a:rPr lang="en-US" sz="1900" b="1" dirty="0">
                <a:solidFill>
                  <a:srgbClr val="0B1F3B"/>
                </a:solidFill>
                <a:latin typeface="Montserrat" pitchFamily="34" charset="0"/>
                <a:ea typeface="Montserrat" pitchFamily="34" charset="-122"/>
                <a:cs typeface="Montserrat" pitchFamily="34" charset="-120"/>
              </a:rPr>
              <a:t>Change Manager</a:t>
            </a:r>
            <a:endParaRPr lang="en-US" sz="1900" dirty="0"/>
          </a:p>
        </p:txBody>
      </p:sp>
      <p:sp>
        <p:nvSpPr>
          <p:cNvPr id="14" name="Text 10"/>
          <p:cNvSpPr/>
          <p:nvPr/>
        </p:nvSpPr>
        <p:spPr>
          <a:xfrm>
            <a:off x="4777740" y="4114800"/>
            <a:ext cx="2606040" cy="548640"/>
          </a:xfrm>
          <a:prstGeom prst="rect">
            <a:avLst/>
          </a:prstGeom>
          <a:noFill/>
          <a:ln/>
        </p:spPr>
        <p:txBody>
          <a:bodyPr wrap="square" lIns="0" tIns="0" rIns="0" bIns="0" rtlCol="0" anchor="ctr"/>
          <a:lstStyle/>
          <a:p>
            <a:pPr marL="0" indent="0">
              <a:lnSpc>
                <a:spcPct val="100000"/>
              </a:lnSpc>
              <a:buNone/>
            </a:pPr>
            <a:r>
              <a:rPr lang="en-US" sz="1250" b="1" dirty="0">
                <a:solidFill>
                  <a:srgbClr val="1F6FEB"/>
                </a:solidFill>
                <a:latin typeface="Montserrat" pitchFamily="34" charset="0"/>
                <a:ea typeface="Montserrat" pitchFamily="34" charset="-122"/>
                <a:cs typeface="Montserrat" pitchFamily="34" charset="-120"/>
              </a:rPr>
              <a:t>Organisational transformation leadership</a:t>
            </a:r>
            <a:endParaRPr lang="en-US" sz="1250" dirty="0"/>
          </a:p>
        </p:txBody>
      </p:sp>
      <p:sp>
        <p:nvSpPr>
          <p:cNvPr id="15" name="Text 11"/>
          <p:cNvSpPr/>
          <p:nvPr/>
        </p:nvSpPr>
        <p:spPr>
          <a:xfrm>
            <a:off x="4777740" y="4709160"/>
            <a:ext cx="2606040" cy="914400"/>
          </a:xfrm>
          <a:prstGeom prst="rect">
            <a:avLst/>
          </a:prstGeom>
          <a:noFill/>
          <a:ln/>
        </p:spPr>
        <p:txBody>
          <a:bodyPr wrap="square" lIns="0" tIns="0" rIns="0" bIns="0" rtlCol="0" anchor="ctr"/>
          <a:lstStyle/>
          <a:p>
            <a:pPr marL="0" indent="0">
              <a:lnSpc>
                <a:spcPct val="105000"/>
              </a:lnSpc>
              <a:buNone/>
            </a:pPr>
            <a:r>
              <a:rPr lang="en-US" sz="1250" dirty="0">
                <a:solidFill>
                  <a:srgbClr val="5B6B82"/>
                </a:solidFill>
                <a:latin typeface="Inter" pitchFamily="34" charset="0"/>
                <a:ea typeface="Inter" pitchFamily="34" charset="-122"/>
                <a:cs typeface="Inter" pitchFamily="34" charset="-120"/>
              </a:rPr>
              <a:t>Drives adoption of new operating models and brings people through the change curve (Blackburn et al., 2020).</a:t>
            </a:r>
            <a:endParaRPr lang="en-US" sz="1250" dirty="0"/>
          </a:p>
        </p:txBody>
      </p:sp>
      <p:sp>
        <p:nvSpPr>
          <p:cNvPr id="16" name="Shape 12"/>
          <p:cNvSpPr/>
          <p:nvPr/>
        </p:nvSpPr>
        <p:spPr>
          <a:xfrm>
            <a:off x="8206740" y="2103120"/>
            <a:ext cx="3429000" cy="3657600"/>
          </a:xfrm>
          <a:prstGeom prst="roundRect">
            <a:avLst>
              <a:gd name="adj" fmla="val 2933"/>
            </a:avLst>
          </a:prstGeom>
          <a:solidFill>
            <a:srgbClr val="FFFFFF"/>
          </a:solidFill>
          <a:ln/>
          <a:effectLst>
            <a:outerShdw blurRad="114300" dist="38100" dir="5400000" algn="bl" rotWithShape="0">
              <a:srgbClr val="0B1F3B">
                <a:alpha val="12000"/>
              </a:srgbClr>
            </a:outerShdw>
          </a:effectLst>
        </p:spPr>
      </p:sp>
      <p:sp>
        <p:nvSpPr>
          <p:cNvPr id="17" name="Shape 13"/>
          <p:cNvSpPr/>
          <p:nvPr/>
        </p:nvSpPr>
        <p:spPr>
          <a:xfrm>
            <a:off x="8618220" y="2514600"/>
            <a:ext cx="914400" cy="914400"/>
          </a:xfrm>
          <a:prstGeom prst="roundRect">
            <a:avLst>
              <a:gd name="adj" fmla="val 14000"/>
            </a:avLst>
          </a:prstGeom>
          <a:solidFill>
            <a:srgbClr val="0B1F3B"/>
          </a:solidFill>
          <a:ln/>
        </p:spPr>
      </p:sp>
      <p:pic>
        <p:nvPicPr>
          <p:cNvPr id="18" name="Image 2" descr="preencoded.png"/>
          <p:cNvPicPr>
            <a:picLocks noChangeAspect="1"/>
          </p:cNvPicPr>
          <p:nvPr/>
        </p:nvPicPr>
        <p:blipFill>
          <a:blip r:embed="rId5"/>
          <a:stretch>
            <a:fillRect/>
          </a:stretch>
        </p:blipFill>
        <p:spPr>
          <a:xfrm>
            <a:off x="8874252" y="2770632"/>
            <a:ext cx="402336" cy="402336"/>
          </a:xfrm>
          <a:prstGeom prst="rect">
            <a:avLst/>
          </a:prstGeom>
        </p:spPr>
      </p:pic>
      <p:sp>
        <p:nvSpPr>
          <p:cNvPr id="19" name="Text 14"/>
          <p:cNvSpPr/>
          <p:nvPr/>
        </p:nvSpPr>
        <p:spPr>
          <a:xfrm>
            <a:off x="8618220" y="3657600"/>
            <a:ext cx="2606040" cy="457200"/>
          </a:xfrm>
          <a:prstGeom prst="rect">
            <a:avLst/>
          </a:prstGeom>
          <a:noFill/>
          <a:ln/>
        </p:spPr>
        <p:txBody>
          <a:bodyPr wrap="square" lIns="0" tIns="0" rIns="0" bIns="0" rtlCol="0" anchor="ctr"/>
          <a:lstStyle/>
          <a:p>
            <a:pPr marL="0" indent="0">
              <a:buNone/>
            </a:pPr>
            <a:r>
              <a:rPr lang="en-US" sz="1900" b="1" dirty="0">
                <a:solidFill>
                  <a:srgbClr val="0B1F3B"/>
                </a:solidFill>
                <a:latin typeface="Montserrat" pitchFamily="34" charset="0"/>
                <a:ea typeface="Montserrat" pitchFamily="34" charset="-122"/>
                <a:cs typeface="Montserrat" pitchFamily="34" charset="-120"/>
              </a:rPr>
              <a:t>Digital Specialist</a:t>
            </a:r>
            <a:endParaRPr lang="en-US" sz="1900" dirty="0"/>
          </a:p>
        </p:txBody>
      </p:sp>
      <p:sp>
        <p:nvSpPr>
          <p:cNvPr id="20" name="Text 15"/>
          <p:cNvSpPr/>
          <p:nvPr/>
        </p:nvSpPr>
        <p:spPr>
          <a:xfrm>
            <a:off x="8618220" y="4114800"/>
            <a:ext cx="2606040" cy="548640"/>
          </a:xfrm>
          <a:prstGeom prst="rect">
            <a:avLst/>
          </a:prstGeom>
          <a:noFill/>
          <a:ln/>
        </p:spPr>
        <p:txBody>
          <a:bodyPr wrap="square" lIns="0" tIns="0" rIns="0" bIns="0" rtlCol="0" anchor="ctr"/>
          <a:lstStyle/>
          <a:p>
            <a:pPr marL="0" indent="0">
              <a:lnSpc>
                <a:spcPct val="100000"/>
              </a:lnSpc>
              <a:buNone/>
            </a:pPr>
            <a:r>
              <a:rPr lang="en-US" sz="1250" b="1" dirty="0">
                <a:solidFill>
                  <a:srgbClr val="1F6FEB"/>
                </a:solidFill>
                <a:latin typeface="Montserrat" pitchFamily="34" charset="0"/>
                <a:ea typeface="Montserrat" pitchFamily="34" charset="-122"/>
                <a:cs typeface="Montserrat" pitchFamily="34" charset="-120"/>
              </a:rPr>
              <a:t>AI, cloud &amp; automation systems</a:t>
            </a:r>
            <a:endParaRPr lang="en-US" sz="1250" dirty="0"/>
          </a:p>
        </p:txBody>
      </p:sp>
      <p:sp>
        <p:nvSpPr>
          <p:cNvPr id="21" name="Text 16"/>
          <p:cNvSpPr/>
          <p:nvPr/>
        </p:nvSpPr>
        <p:spPr>
          <a:xfrm>
            <a:off x="8618220" y="4709160"/>
            <a:ext cx="2606040" cy="914400"/>
          </a:xfrm>
          <a:prstGeom prst="rect">
            <a:avLst/>
          </a:prstGeom>
          <a:noFill/>
          <a:ln/>
        </p:spPr>
        <p:txBody>
          <a:bodyPr wrap="square" lIns="0" tIns="0" rIns="0" bIns="0" rtlCol="0" anchor="ctr"/>
          <a:lstStyle/>
          <a:p>
            <a:pPr marL="0" indent="0">
              <a:lnSpc>
                <a:spcPct val="105000"/>
              </a:lnSpc>
              <a:buNone/>
            </a:pPr>
            <a:r>
              <a:rPr lang="en-US" sz="1250" dirty="0">
                <a:solidFill>
                  <a:srgbClr val="5B6B82"/>
                </a:solidFill>
                <a:latin typeface="Inter" pitchFamily="34" charset="0"/>
                <a:ea typeface="Inter" pitchFamily="34" charset="-122"/>
                <a:cs typeface="Inter" pitchFamily="34" charset="-120"/>
              </a:rPr>
              <a:t>Designs and runs the intelligent platforms that modernise BT's service delivery.</a:t>
            </a:r>
            <a:endParaRPr lang="en-US" sz="1250" dirty="0"/>
          </a:p>
        </p:txBody>
      </p:sp>
      <p:sp>
        <p:nvSpPr>
          <p:cNvPr id="22" name="Text 17"/>
          <p:cNvSpPr/>
          <p:nvPr/>
        </p:nvSpPr>
        <p:spPr>
          <a:xfrm>
            <a:off x="11247120" y="6400800"/>
            <a:ext cx="548640" cy="274320"/>
          </a:xfrm>
          <a:prstGeom prst="rect">
            <a:avLst/>
          </a:prstGeom>
          <a:noFill/>
          <a:ln/>
        </p:spPr>
        <p:txBody>
          <a:bodyPr wrap="square" lIns="0" tIns="0" rIns="0" bIns="0" rtlCol="0" anchor="ctr"/>
          <a:lstStyle/>
          <a:p>
            <a:pPr marL="0" indent="0" algn="r">
              <a:buNone/>
            </a:pPr>
            <a:r>
              <a:rPr lang="en-US" sz="1000" dirty="0">
                <a:solidFill>
                  <a:srgbClr val="5B6B82"/>
                </a:solidFill>
                <a:latin typeface="Inter" pitchFamily="34" charset="0"/>
                <a:ea typeface="Inter" pitchFamily="34" charset="-122"/>
                <a:cs typeface="Inter" pitchFamily="34" charset="-120"/>
              </a:rPr>
              <a:t>07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822960" y="548640"/>
            <a:ext cx="5486400" cy="274320"/>
          </a:xfrm>
          <a:prstGeom prst="rect">
            <a:avLst/>
          </a:prstGeom>
          <a:noFill/>
          <a:ln/>
        </p:spPr>
        <p:txBody>
          <a:bodyPr wrap="square" lIns="0" tIns="0" rIns="0" bIns="0" rtlCol="0" anchor="ctr"/>
          <a:lstStyle/>
          <a:p>
            <a:pPr marL="0" indent="0" algn="l">
              <a:buNone/>
            </a:pPr>
            <a:r>
              <a:rPr lang="en-US" sz="1200" b="1" kern="0" spc="300" dirty="0">
                <a:solidFill>
                  <a:srgbClr val="1F6FEB"/>
                </a:solidFill>
                <a:latin typeface="Montserrat" pitchFamily="34" charset="0"/>
                <a:ea typeface="Montserrat" pitchFamily="34" charset="-122"/>
                <a:cs typeface="Montserrat" pitchFamily="34" charset="-120"/>
              </a:rPr>
              <a:t>THE IDEAL CANDIDATE</a:t>
            </a:r>
            <a:endParaRPr lang="en-US" sz="1200" dirty="0"/>
          </a:p>
        </p:txBody>
      </p:sp>
      <p:sp>
        <p:nvSpPr>
          <p:cNvPr id="3" name="Text 1"/>
          <p:cNvSpPr/>
          <p:nvPr/>
        </p:nvSpPr>
        <p:spPr>
          <a:xfrm>
            <a:off x="822960" y="868680"/>
            <a:ext cx="7315200" cy="777240"/>
          </a:xfrm>
          <a:prstGeom prst="rect">
            <a:avLst/>
          </a:prstGeom>
          <a:noFill/>
          <a:ln/>
        </p:spPr>
        <p:txBody>
          <a:bodyPr wrap="square" lIns="0" tIns="0" rIns="0" bIns="0" rtlCol="0" anchor="t"/>
          <a:lstStyle/>
          <a:p>
            <a:pPr marL="0" indent="0" algn="l">
              <a:buNone/>
            </a:pPr>
            <a:r>
              <a:rPr lang="en-US" sz="3000" b="1" dirty="0">
                <a:solidFill>
                  <a:srgbClr val="0B1F3B"/>
                </a:solidFill>
                <a:latin typeface="Montserrat" pitchFamily="34" charset="0"/>
                <a:ea typeface="Montserrat" pitchFamily="34" charset="-122"/>
                <a:cs typeface="Montserrat" pitchFamily="34" charset="-120"/>
              </a:rPr>
              <a:t>Person Specification</a:t>
            </a:r>
            <a:endParaRPr lang="en-US" sz="3000" dirty="0"/>
          </a:p>
        </p:txBody>
      </p:sp>
      <p:graphicFrame>
        <p:nvGraphicFramePr>
          <p:cNvPr id="4" name="Chart 0"/>
          <p:cNvGraphicFramePr/>
          <p:nvPr/>
        </p:nvGraphicFramePr>
        <p:xfrm>
          <a:off x="548640" y="1737360"/>
          <a:ext cx="5760720" cy="4572000"/>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 2"/>
          <p:cNvSpPr/>
          <p:nvPr/>
        </p:nvSpPr>
        <p:spPr>
          <a:xfrm>
            <a:off x="6766560" y="1874520"/>
            <a:ext cx="4572000" cy="320040"/>
          </a:xfrm>
          <a:prstGeom prst="rect">
            <a:avLst/>
          </a:prstGeom>
          <a:noFill/>
          <a:ln/>
        </p:spPr>
        <p:txBody>
          <a:bodyPr wrap="square" lIns="0" tIns="0" rIns="0" bIns="0" rtlCol="0" anchor="ctr"/>
          <a:lstStyle/>
          <a:p>
            <a:pPr marL="0" indent="0">
              <a:buNone/>
            </a:pPr>
            <a:r>
              <a:rPr lang="en-US" sz="1300" b="1" kern="0" spc="200" dirty="0">
                <a:solidFill>
                  <a:srgbClr val="0B1F3B"/>
                </a:solidFill>
                <a:latin typeface="Montserrat" pitchFamily="34" charset="0"/>
                <a:ea typeface="Montserrat" pitchFamily="34" charset="-122"/>
                <a:cs typeface="Montserrat" pitchFamily="34" charset="-120"/>
              </a:rPr>
              <a:t>CORE (ESSENTIAL)</a:t>
            </a:r>
            <a:endParaRPr lang="en-US" sz="1300" dirty="0"/>
          </a:p>
        </p:txBody>
      </p:sp>
      <p:pic>
        <p:nvPicPr>
          <p:cNvPr id="6" name="Image 0" descr="preencoded.png"/>
          <p:cNvPicPr>
            <a:picLocks noChangeAspect="1"/>
          </p:cNvPicPr>
          <p:nvPr/>
        </p:nvPicPr>
        <p:blipFill>
          <a:blip r:embed="rId4"/>
          <a:stretch>
            <a:fillRect/>
          </a:stretch>
        </p:blipFill>
        <p:spPr>
          <a:xfrm>
            <a:off x="6766560" y="2322576"/>
            <a:ext cx="237744" cy="237744"/>
          </a:xfrm>
          <a:prstGeom prst="rect">
            <a:avLst/>
          </a:prstGeom>
        </p:spPr>
      </p:pic>
      <p:sp>
        <p:nvSpPr>
          <p:cNvPr id="7" name="Text 3"/>
          <p:cNvSpPr/>
          <p:nvPr/>
        </p:nvSpPr>
        <p:spPr>
          <a:xfrm>
            <a:off x="7132320" y="2286000"/>
            <a:ext cx="4206240" cy="310896"/>
          </a:xfrm>
          <a:prstGeom prst="rect">
            <a:avLst/>
          </a:prstGeom>
          <a:noFill/>
          <a:ln/>
        </p:spPr>
        <p:txBody>
          <a:bodyPr wrap="square" lIns="0" tIns="0" rIns="0" bIns="0" rtlCol="0" anchor="ctr"/>
          <a:lstStyle/>
          <a:p>
            <a:pPr marL="0" indent="0">
              <a:buNone/>
            </a:pPr>
            <a:r>
              <a:rPr lang="en-US" sz="1400" dirty="0">
                <a:solidFill>
                  <a:srgbClr val="1A1A1A"/>
                </a:solidFill>
                <a:latin typeface="Inter" pitchFamily="34" charset="0"/>
                <a:ea typeface="Inter" pitchFamily="34" charset="-122"/>
                <a:cs typeface="Inter" pitchFamily="34" charset="-120"/>
              </a:rPr>
              <a:t>Communication</a:t>
            </a:r>
            <a:endParaRPr lang="en-US" sz="1400" dirty="0"/>
          </a:p>
        </p:txBody>
      </p:sp>
      <p:pic>
        <p:nvPicPr>
          <p:cNvPr id="8" name="Image 1" descr="preencoded.png"/>
          <p:cNvPicPr>
            <a:picLocks noChangeAspect="1"/>
          </p:cNvPicPr>
          <p:nvPr/>
        </p:nvPicPr>
        <p:blipFill>
          <a:blip r:embed="rId4"/>
          <a:stretch>
            <a:fillRect/>
          </a:stretch>
        </p:blipFill>
        <p:spPr>
          <a:xfrm>
            <a:off x="6766560" y="2706624"/>
            <a:ext cx="237744" cy="237744"/>
          </a:xfrm>
          <a:prstGeom prst="rect">
            <a:avLst/>
          </a:prstGeom>
        </p:spPr>
      </p:pic>
      <p:sp>
        <p:nvSpPr>
          <p:cNvPr id="9" name="Text 4"/>
          <p:cNvSpPr/>
          <p:nvPr/>
        </p:nvSpPr>
        <p:spPr>
          <a:xfrm>
            <a:off x="7132320" y="2670048"/>
            <a:ext cx="4206240" cy="310896"/>
          </a:xfrm>
          <a:prstGeom prst="rect">
            <a:avLst/>
          </a:prstGeom>
          <a:noFill/>
          <a:ln/>
        </p:spPr>
        <p:txBody>
          <a:bodyPr wrap="square" lIns="0" tIns="0" rIns="0" bIns="0" rtlCol="0" anchor="ctr"/>
          <a:lstStyle/>
          <a:p>
            <a:pPr marL="0" indent="0">
              <a:buNone/>
            </a:pPr>
            <a:r>
              <a:rPr lang="en-US" sz="1400" dirty="0">
                <a:solidFill>
                  <a:srgbClr val="1A1A1A"/>
                </a:solidFill>
                <a:latin typeface="Inter" pitchFamily="34" charset="0"/>
                <a:ea typeface="Inter" pitchFamily="34" charset="-122"/>
                <a:cs typeface="Inter" pitchFamily="34" charset="-120"/>
              </a:rPr>
              <a:t>Leadership</a:t>
            </a:r>
            <a:endParaRPr lang="en-US" sz="1400" dirty="0"/>
          </a:p>
        </p:txBody>
      </p:sp>
      <p:pic>
        <p:nvPicPr>
          <p:cNvPr id="10" name="Image 2" descr="preencoded.png"/>
          <p:cNvPicPr>
            <a:picLocks noChangeAspect="1"/>
          </p:cNvPicPr>
          <p:nvPr/>
        </p:nvPicPr>
        <p:blipFill>
          <a:blip r:embed="rId4"/>
          <a:stretch>
            <a:fillRect/>
          </a:stretch>
        </p:blipFill>
        <p:spPr>
          <a:xfrm>
            <a:off x="6766560" y="3090672"/>
            <a:ext cx="237744" cy="237744"/>
          </a:xfrm>
          <a:prstGeom prst="rect">
            <a:avLst/>
          </a:prstGeom>
        </p:spPr>
      </p:pic>
      <p:sp>
        <p:nvSpPr>
          <p:cNvPr id="11" name="Text 5"/>
          <p:cNvSpPr/>
          <p:nvPr/>
        </p:nvSpPr>
        <p:spPr>
          <a:xfrm>
            <a:off x="7132320" y="3054096"/>
            <a:ext cx="4206240" cy="310896"/>
          </a:xfrm>
          <a:prstGeom prst="rect">
            <a:avLst/>
          </a:prstGeom>
          <a:noFill/>
          <a:ln/>
        </p:spPr>
        <p:txBody>
          <a:bodyPr wrap="square" lIns="0" tIns="0" rIns="0" bIns="0" rtlCol="0" anchor="ctr"/>
          <a:lstStyle/>
          <a:p>
            <a:pPr marL="0" indent="0">
              <a:buNone/>
            </a:pPr>
            <a:r>
              <a:rPr lang="en-US" sz="1400" dirty="0">
                <a:solidFill>
                  <a:srgbClr val="1A1A1A"/>
                </a:solidFill>
                <a:latin typeface="Inter" pitchFamily="34" charset="0"/>
                <a:ea typeface="Inter" pitchFamily="34" charset="-122"/>
                <a:cs typeface="Inter" pitchFamily="34" charset="-120"/>
              </a:rPr>
              <a:t>Digital Skills</a:t>
            </a:r>
            <a:endParaRPr lang="en-US" sz="1400" dirty="0"/>
          </a:p>
        </p:txBody>
      </p:sp>
      <p:pic>
        <p:nvPicPr>
          <p:cNvPr id="12" name="Image 3" descr="preencoded.png"/>
          <p:cNvPicPr>
            <a:picLocks noChangeAspect="1"/>
          </p:cNvPicPr>
          <p:nvPr/>
        </p:nvPicPr>
        <p:blipFill>
          <a:blip r:embed="rId4"/>
          <a:stretch>
            <a:fillRect/>
          </a:stretch>
        </p:blipFill>
        <p:spPr>
          <a:xfrm>
            <a:off x="6766560" y="3474720"/>
            <a:ext cx="237744" cy="237744"/>
          </a:xfrm>
          <a:prstGeom prst="rect">
            <a:avLst/>
          </a:prstGeom>
        </p:spPr>
      </p:pic>
      <p:sp>
        <p:nvSpPr>
          <p:cNvPr id="13" name="Text 6"/>
          <p:cNvSpPr/>
          <p:nvPr/>
        </p:nvSpPr>
        <p:spPr>
          <a:xfrm>
            <a:off x="7132320" y="3438144"/>
            <a:ext cx="4206240" cy="310896"/>
          </a:xfrm>
          <a:prstGeom prst="rect">
            <a:avLst/>
          </a:prstGeom>
          <a:noFill/>
          <a:ln/>
        </p:spPr>
        <p:txBody>
          <a:bodyPr wrap="square" lIns="0" tIns="0" rIns="0" bIns="0" rtlCol="0" anchor="ctr"/>
          <a:lstStyle/>
          <a:p>
            <a:pPr marL="0" indent="0">
              <a:buNone/>
            </a:pPr>
            <a:r>
              <a:rPr lang="en-US" sz="1400" dirty="0">
                <a:solidFill>
                  <a:srgbClr val="1A1A1A"/>
                </a:solidFill>
                <a:latin typeface="Inter" pitchFamily="34" charset="0"/>
                <a:ea typeface="Inter" pitchFamily="34" charset="-122"/>
                <a:cs typeface="Inter" pitchFamily="34" charset="-120"/>
              </a:rPr>
              <a:t>Problem Solving</a:t>
            </a:r>
            <a:endParaRPr lang="en-US" sz="1400" dirty="0"/>
          </a:p>
        </p:txBody>
      </p:sp>
      <p:pic>
        <p:nvPicPr>
          <p:cNvPr id="14" name="Image 4" descr="preencoded.png"/>
          <p:cNvPicPr>
            <a:picLocks noChangeAspect="1"/>
          </p:cNvPicPr>
          <p:nvPr/>
        </p:nvPicPr>
        <p:blipFill>
          <a:blip r:embed="rId4"/>
          <a:stretch>
            <a:fillRect/>
          </a:stretch>
        </p:blipFill>
        <p:spPr>
          <a:xfrm>
            <a:off x="6766560" y="3858768"/>
            <a:ext cx="237744" cy="237744"/>
          </a:xfrm>
          <a:prstGeom prst="rect">
            <a:avLst/>
          </a:prstGeom>
        </p:spPr>
      </p:pic>
      <p:sp>
        <p:nvSpPr>
          <p:cNvPr id="15" name="Text 7"/>
          <p:cNvSpPr/>
          <p:nvPr/>
        </p:nvSpPr>
        <p:spPr>
          <a:xfrm>
            <a:off x="7132320" y="3822192"/>
            <a:ext cx="4206240" cy="310896"/>
          </a:xfrm>
          <a:prstGeom prst="rect">
            <a:avLst/>
          </a:prstGeom>
          <a:noFill/>
          <a:ln/>
        </p:spPr>
        <p:txBody>
          <a:bodyPr wrap="square" lIns="0" tIns="0" rIns="0" bIns="0" rtlCol="0" anchor="ctr"/>
          <a:lstStyle/>
          <a:p>
            <a:pPr marL="0" indent="0">
              <a:buNone/>
            </a:pPr>
            <a:r>
              <a:rPr lang="en-US" sz="1400" dirty="0">
                <a:solidFill>
                  <a:srgbClr val="1A1A1A"/>
                </a:solidFill>
                <a:latin typeface="Inter" pitchFamily="34" charset="0"/>
                <a:ea typeface="Inter" pitchFamily="34" charset="-122"/>
                <a:cs typeface="Inter" pitchFamily="34" charset="-120"/>
              </a:rPr>
              <a:t>Adaptability</a:t>
            </a:r>
            <a:endParaRPr lang="en-US" sz="1400" dirty="0"/>
          </a:p>
        </p:txBody>
      </p:sp>
      <p:sp>
        <p:nvSpPr>
          <p:cNvPr id="16" name="Shape 8"/>
          <p:cNvSpPr/>
          <p:nvPr/>
        </p:nvSpPr>
        <p:spPr>
          <a:xfrm>
            <a:off x="6766560" y="4389120"/>
            <a:ext cx="4572000" cy="1874520"/>
          </a:xfrm>
          <a:prstGeom prst="roundRect">
            <a:avLst>
              <a:gd name="adj" fmla="val 4878"/>
            </a:avLst>
          </a:prstGeom>
          <a:solidFill>
            <a:srgbClr val="EAF1FB"/>
          </a:solidFill>
          <a:ln/>
        </p:spPr>
      </p:sp>
      <p:sp>
        <p:nvSpPr>
          <p:cNvPr id="17" name="Text 9"/>
          <p:cNvSpPr/>
          <p:nvPr/>
        </p:nvSpPr>
        <p:spPr>
          <a:xfrm>
            <a:off x="7086600" y="4590288"/>
            <a:ext cx="3931920" cy="292608"/>
          </a:xfrm>
          <a:prstGeom prst="rect">
            <a:avLst/>
          </a:prstGeom>
          <a:noFill/>
          <a:ln/>
        </p:spPr>
        <p:txBody>
          <a:bodyPr wrap="square" lIns="0" tIns="0" rIns="0" bIns="0" rtlCol="0" anchor="ctr"/>
          <a:lstStyle/>
          <a:p>
            <a:pPr marL="0" indent="0">
              <a:buNone/>
            </a:pPr>
            <a:r>
              <a:rPr lang="en-US" sz="1300" b="1" kern="0" spc="200" dirty="0">
                <a:solidFill>
                  <a:srgbClr val="1F6FEB"/>
                </a:solidFill>
                <a:latin typeface="Montserrat" pitchFamily="34" charset="0"/>
                <a:ea typeface="Montserrat" pitchFamily="34" charset="-122"/>
                <a:cs typeface="Montserrat" pitchFamily="34" charset="-120"/>
              </a:rPr>
              <a:t>DESIRABLE</a:t>
            </a:r>
            <a:endParaRPr lang="en-US" sz="1300" dirty="0"/>
          </a:p>
        </p:txBody>
      </p:sp>
      <p:pic>
        <p:nvPicPr>
          <p:cNvPr id="18" name="Image 5" descr="preencoded.png"/>
          <p:cNvPicPr>
            <a:picLocks noChangeAspect="1"/>
          </p:cNvPicPr>
          <p:nvPr/>
        </p:nvPicPr>
        <p:blipFill>
          <a:blip r:embed="rId5"/>
          <a:stretch>
            <a:fillRect/>
          </a:stretch>
        </p:blipFill>
        <p:spPr>
          <a:xfrm>
            <a:off x="7086600" y="5010912"/>
            <a:ext cx="219456" cy="219456"/>
          </a:xfrm>
          <a:prstGeom prst="rect">
            <a:avLst/>
          </a:prstGeom>
        </p:spPr>
      </p:pic>
      <p:sp>
        <p:nvSpPr>
          <p:cNvPr id="19" name="Text 10"/>
          <p:cNvSpPr/>
          <p:nvPr/>
        </p:nvSpPr>
        <p:spPr>
          <a:xfrm>
            <a:off x="7424928" y="4983480"/>
            <a:ext cx="3657600" cy="292608"/>
          </a:xfrm>
          <a:prstGeom prst="rect">
            <a:avLst/>
          </a:prstGeom>
          <a:noFill/>
          <a:ln/>
        </p:spPr>
        <p:txBody>
          <a:bodyPr wrap="square" lIns="0" tIns="0" rIns="0" bIns="0" rtlCol="0" anchor="ctr"/>
          <a:lstStyle/>
          <a:p>
            <a:pPr marL="0" indent="0">
              <a:buNone/>
            </a:pPr>
            <a:r>
              <a:rPr lang="en-US" sz="1350" dirty="0">
                <a:solidFill>
                  <a:srgbClr val="0B1F3B"/>
                </a:solidFill>
                <a:latin typeface="Inter" pitchFamily="34" charset="0"/>
                <a:ea typeface="Inter" pitchFamily="34" charset="-122"/>
                <a:cs typeface="Inter" pitchFamily="34" charset="-120"/>
              </a:rPr>
              <a:t>Agile methodology</a:t>
            </a:r>
            <a:endParaRPr lang="en-US" sz="1350" dirty="0"/>
          </a:p>
        </p:txBody>
      </p:sp>
      <p:pic>
        <p:nvPicPr>
          <p:cNvPr id="20" name="Image 6" descr="preencoded.png"/>
          <p:cNvPicPr>
            <a:picLocks noChangeAspect="1"/>
          </p:cNvPicPr>
          <p:nvPr/>
        </p:nvPicPr>
        <p:blipFill>
          <a:blip r:embed="rId5"/>
          <a:stretch>
            <a:fillRect/>
          </a:stretch>
        </p:blipFill>
        <p:spPr>
          <a:xfrm>
            <a:off x="7086600" y="5376672"/>
            <a:ext cx="219456" cy="219456"/>
          </a:xfrm>
          <a:prstGeom prst="rect">
            <a:avLst/>
          </a:prstGeom>
        </p:spPr>
      </p:pic>
      <p:sp>
        <p:nvSpPr>
          <p:cNvPr id="21" name="Text 11"/>
          <p:cNvSpPr/>
          <p:nvPr/>
        </p:nvSpPr>
        <p:spPr>
          <a:xfrm>
            <a:off x="7424928" y="5349240"/>
            <a:ext cx="3657600" cy="292608"/>
          </a:xfrm>
          <a:prstGeom prst="rect">
            <a:avLst/>
          </a:prstGeom>
          <a:noFill/>
          <a:ln/>
        </p:spPr>
        <p:txBody>
          <a:bodyPr wrap="square" lIns="0" tIns="0" rIns="0" bIns="0" rtlCol="0" anchor="ctr"/>
          <a:lstStyle/>
          <a:p>
            <a:pPr marL="0" indent="0">
              <a:buNone/>
            </a:pPr>
            <a:r>
              <a:rPr lang="en-US" sz="1350" dirty="0">
                <a:solidFill>
                  <a:srgbClr val="0B1F3B"/>
                </a:solidFill>
                <a:latin typeface="Inter" pitchFamily="34" charset="0"/>
                <a:ea typeface="Inter" pitchFamily="34" charset="-122"/>
                <a:cs typeface="Inter" pitchFamily="34" charset="-120"/>
              </a:rPr>
              <a:t>Telecom industry knowledge</a:t>
            </a:r>
            <a:endParaRPr lang="en-US" sz="1350" dirty="0"/>
          </a:p>
        </p:txBody>
      </p:sp>
      <p:pic>
        <p:nvPicPr>
          <p:cNvPr id="22" name="Image 7" descr="preencoded.png"/>
          <p:cNvPicPr>
            <a:picLocks noChangeAspect="1"/>
          </p:cNvPicPr>
          <p:nvPr/>
        </p:nvPicPr>
        <p:blipFill>
          <a:blip r:embed="rId5"/>
          <a:stretch>
            <a:fillRect/>
          </a:stretch>
        </p:blipFill>
        <p:spPr>
          <a:xfrm>
            <a:off x="7086600" y="5742432"/>
            <a:ext cx="219456" cy="219456"/>
          </a:xfrm>
          <a:prstGeom prst="rect">
            <a:avLst/>
          </a:prstGeom>
        </p:spPr>
      </p:pic>
      <p:sp>
        <p:nvSpPr>
          <p:cNvPr id="23" name="Text 12"/>
          <p:cNvSpPr/>
          <p:nvPr/>
        </p:nvSpPr>
        <p:spPr>
          <a:xfrm>
            <a:off x="7424928" y="5715000"/>
            <a:ext cx="3657600" cy="292608"/>
          </a:xfrm>
          <a:prstGeom prst="rect">
            <a:avLst/>
          </a:prstGeom>
          <a:noFill/>
          <a:ln/>
        </p:spPr>
        <p:txBody>
          <a:bodyPr wrap="square" lIns="0" tIns="0" rIns="0" bIns="0" rtlCol="0" anchor="ctr"/>
          <a:lstStyle/>
          <a:p>
            <a:pPr marL="0" indent="0">
              <a:buNone/>
            </a:pPr>
            <a:r>
              <a:rPr lang="en-US" sz="1350" dirty="0">
                <a:solidFill>
                  <a:srgbClr val="0B1F3B"/>
                </a:solidFill>
                <a:latin typeface="Inter" pitchFamily="34" charset="0"/>
                <a:ea typeface="Inter" pitchFamily="34" charset="-122"/>
                <a:cs typeface="Inter" pitchFamily="34" charset="-120"/>
              </a:rPr>
              <a:t>Data analytics</a:t>
            </a:r>
            <a:endParaRPr lang="en-US" sz="1350" dirty="0"/>
          </a:p>
        </p:txBody>
      </p:sp>
      <p:sp>
        <p:nvSpPr>
          <p:cNvPr id="24" name="Text 13"/>
          <p:cNvSpPr/>
          <p:nvPr/>
        </p:nvSpPr>
        <p:spPr>
          <a:xfrm>
            <a:off x="11247120" y="6400800"/>
            <a:ext cx="548640" cy="274320"/>
          </a:xfrm>
          <a:prstGeom prst="rect">
            <a:avLst/>
          </a:prstGeom>
          <a:noFill/>
          <a:ln/>
        </p:spPr>
        <p:txBody>
          <a:bodyPr wrap="square" lIns="0" tIns="0" rIns="0" bIns="0" rtlCol="0" anchor="ctr"/>
          <a:lstStyle/>
          <a:p>
            <a:pPr marL="0" indent="0" algn="r">
              <a:buNone/>
            </a:pPr>
            <a:r>
              <a:rPr lang="en-US" sz="1000" dirty="0">
                <a:solidFill>
                  <a:srgbClr val="5B6B82"/>
                </a:solidFill>
                <a:latin typeface="Inter" pitchFamily="34" charset="0"/>
                <a:ea typeface="Inter" pitchFamily="34" charset="-122"/>
                <a:cs typeface="Inter" pitchFamily="34" charset="-120"/>
              </a:rPr>
              <a:t>08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822960" y="548640"/>
            <a:ext cx="5486400" cy="274320"/>
          </a:xfrm>
          <a:prstGeom prst="rect">
            <a:avLst/>
          </a:prstGeom>
          <a:noFill/>
          <a:ln/>
        </p:spPr>
        <p:txBody>
          <a:bodyPr wrap="square" lIns="0" tIns="0" rIns="0" bIns="0" rtlCol="0" anchor="ctr"/>
          <a:lstStyle/>
          <a:p>
            <a:pPr marL="0" indent="0" algn="l">
              <a:buNone/>
            </a:pPr>
            <a:r>
              <a:rPr lang="en-US" sz="1200" b="1" kern="0" spc="300" dirty="0">
                <a:solidFill>
                  <a:srgbClr val="1F6FEB"/>
                </a:solidFill>
                <a:latin typeface="Montserrat" pitchFamily="34" charset="0"/>
                <a:ea typeface="Montserrat" pitchFamily="34" charset="-122"/>
                <a:cs typeface="Montserrat" pitchFamily="34" charset="-120"/>
              </a:rPr>
              <a:t>INTERVIEW STRATEGY · 1</a:t>
            </a:r>
            <a:endParaRPr lang="en-US" sz="1200" dirty="0"/>
          </a:p>
        </p:txBody>
      </p:sp>
      <p:sp>
        <p:nvSpPr>
          <p:cNvPr id="3" name="Text 1"/>
          <p:cNvSpPr/>
          <p:nvPr/>
        </p:nvSpPr>
        <p:spPr>
          <a:xfrm>
            <a:off x="822960" y="868680"/>
            <a:ext cx="7315200" cy="777240"/>
          </a:xfrm>
          <a:prstGeom prst="rect">
            <a:avLst/>
          </a:prstGeom>
          <a:noFill/>
          <a:ln/>
        </p:spPr>
        <p:txBody>
          <a:bodyPr wrap="square" lIns="0" tIns="0" rIns="0" bIns="0" rtlCol="0" anchor="t"/>
          <a:lstStyle/>
          <a:p>
            <a:pPr marL="0" indent="0" algn="l">
              <a:buNone/>
            </a:pPr>
            <a:r>
              <a:rPr lang="en-US" sz="3000" b="1" dirty="0">
                <a:solidFill>
                  <a:srgbClr val="0B1F3B"/>
                </a:solidFill>
                <a:latin typeface="Montserrat" pitchFamily="34" charset="0"/>
                <a:ea typeface="Montserrat" pitchFamily="34" charset="-122"/>
                <a:cs typeface="Montserrat" pitchFamily="34" charset="-120"/>
              </a:rPr>
              <a:t>Structured Interview</a:t>
            </a:r>
            <a:endParaRPr lang="en-US" sz="3000" dirty="0"/>
          </a:p>
        </p:txBody>
      </p:sp>
      <p:sp>
        <p:nvSpPr>
          <p:cNvPr id="4" name="Shape 2"/>
          <p:cNvSpPr/>
          <p:nvPr/>
        </p:nvSpPr>
        <p:spPr>
          <a:xfrm>
            <a:off x="822960" y="2011680"/>
            <a:ext cx="5074920" cy="1417320"/>
          </a:xfrm>
          <a:prstGeom prst="roundRect">
            <a:avLst>
              <a:gd name="adj" fmla="val 6452"/>
            </a:avLst>
          </a:prstGeom>
          <a:solidFill>
            <a:srgbClr val="FFFFFF"/>
          </a:solidFill>
          <a:ln/>
          <a:effectLst>
            <a:outerShdw blurRad="88900" dist="25400" dir="5400000" algn="bl" rotWithShape="0">
              <a:srgbClr val="000000">
                <a:alpha val="10000"/>
              </a:srgbClr>
            </a:outerShdw>
          </a:effectLst>
        </p:spPr>
      </p:sp>
      <p:sp>
        <p:nvSpPr>
          <p:cNvPr id="5" name="Shape 3"/>
          <p:cNvSpPr/>
          <p:nvPr/>
        </p:nvSpPr>
        <p:spPr>
          <a:xfrm>
            <a:off x="1188720" y="2450592"/>
            <a:ext cx="548640" cy="548640"/>
          </a:xfrm>
          <a:prstGeom prst="roundRect">
            <a:avLst>
              <a:gd name="adj" fmla="val 16667"/>
            </a:avLst>
          </a:prstGeom>
          <a:solidFill>
            <a:srgbClr val="EAF1FB"/>
          </a:solidFill>
          <a:ln/>
        </p:spPr>
      </p:sp>
      <p:pic>
        <p:nvPicPr>
          <p:cNvPr id="6" name="Image 0" descr="preencoded.png"/>
          <p:cNvPicPr>
            <a:picLocks noChangeAspect="1"/>
          </p:cNvPicPr>
          <p:nvPr/>
        </p:nvPicPr>
        <p:blipFill>
          <a:blip r:embed="rId3"/>
          <a:stretch>
            <a:fillRect/>
          </a:stretch>
        </p:blipFill>
        <p:spPr>
          <a:xfrm>
            <a:off x="1309421" y="2571293"/>
            <a:ext cx="307238" cy="307238"/>
          </a:xfrm>
          <a:prstGeom prst="rect">
            <a:avLst/>
          </a:prstGeom>
        </p:spPr>
      </p:pic>
      <p:sp>
        <p:nvSpPr>
          <p:cNvPr id="7" name="Text 4"/>
          <p:cNvSpPr/>
          <p:nvPr/>
        </p:nvSpPr>
        <p:spPr>
          <a:xfrm>
            <a:off x="1920240" y="2011680"/>
            <a:ext cx="3703320" cy="1417320"/>
          </a:xfrm>
          <a:prstGeom prst="rect">
            <a:avLst/>
          </a:prstGeom>
          <a:noFill/>
          <a:ln/>
        </p:spPr>
        <p:txBody>
          <a:bodyPr wrap="square" lIns="0" tIns="0" rIns="0" bIns="0" rtlCol="0" anchor="ctr"/>
          <a:lstStyle/>
          <a:p>
            <a:pPr marL="0" indent="0">
              <a:lnSpc>
                <a:spcPct val="105000"/>
              </a:lnSpc>
              <a:buNone/>
            </a:pPr>
            <a:r>
              <a:rPr lang="en-US" sz="1550" b="1" dirty="0">
                <a:solidFill>
                  <a:srgbClr val="0B1F3B"/>
                </a:solidFill>
                <a:latin typeface="Inter" pitchFamily="34" charset="0"/>
                <a:ea typeface="Inter" pitchFamily="34" charset="-122"/>
                <a:cs typeface="Inter" pitchFamily="34" charset="-120"/>
              </a:rPr>
              <a:t>Standardised questions</a:t>
            </a:r>
            <a:endParaRPr lang="en-US" sz="1550" dirty="0"/>
          </a:p>
          <a:p>
            <a:pPr marL="0" indent="0">
              <a:lnSpc>
                <a:spcPct val="105000"/>
              </a:lnSpc>
              <a:buNone/>
            </a:pPr>
            <a:r>
              <a:rPr lang="en-US" sz="1200" dirty="0">
                <a:solidFill>
                  <a:srgbClr val="5B6B82"/>
                </a:solidFill>
                <a:latin typeface="Inter" pitchFamily="34" charset="0"/>
                <a:ea typeface="Inter" pitchFamily="34" charset="-122"/>
                <a:cs typeface="Inter" pitchFamily="34" charset="-120"/>
              </a:rPr>
              <a:t>Every candidate answers the same set</a:t>
            </a:r>
            <a:endParaRPr lang="en-US" sz="1550" dirty="0"/>
          </a:p>
        </p:txBody>
      </p:sp>
      <p:sp>
        <p:nvSpPr>
          <p:cNvPr id="8" name="Shape 5"/>
          <p:cNvSpPr/>
          <p:nvPr/>
        </p:nvSpPr>
        <p:spPr>
          <a:xfrm>
            <a:off x="6355080" y="2011680"/>
            <a:ext cx="5074920" cy="1417320"/>
          </a:xfrm>
          <a:prstGeom prst="roundRect">
            <a:avLst>
              <a:gd name="adj" fmla="val 6452"/>
            </a:avLst>
          </a:prstGeom>
          <a:solidFill>
            <a:srgbClr val="FFFFFF"/>
          </a:solidFill>
          <a:ln/>
          <a:effectLst>
            <a:outerShdw blurRad="88900" dist="25400" dir="5400000" algn="bl" rotWithShape="0">
              <a:srgbClr val="000000">
                <a:alpha val="10000"/>
              </a:srgbClr>
            </a:outerShdw>
          </a:effectLst>
        </p:spPr>
      </p:sp>
      <p:sp>
        <p:nvSpPr>
          <p:cNvPr id="9" name="Shape 6"/>
          <p:cNvSpPr/>
          <p:nvPr/>
        </p:nvSpPr>
        <p:spPr>
          <a:xfrm>
            <a:off x="6720840" y="2450592"/>
            <a:ext cx="548640" cy="548640"/>
          </a:xfrm>
          <a:prstGeom prst="roundRect">
            <a:avLst>
              <a:gd name="adj" fmla="val 16667"/>
            </a:avLst>
          </a:prstGeom>
          <a:solidFill>
            <a:srgbClr val="EAF1FB"/>
          </a:solidFill>
          <a:ln/>
        </p:spPr>
      </p:sp>
      <p:pic>
        <p:nvPicPr>
          <p:cNvPr id="10" name="Image 1" descr="preencoded.png"/>
          <p:cNvPicPr>
            <a:picLocks noChangeAspect="1"/>
          </p:cNvPicPr>
          <p:nvPr/>
        </p:nvPicPr>
        <p:blipFill>
          <a:blip r:embed="rId4"/>
          <a:stretch>
            <a:fillRect/>
          </a:stretch>
        </p:blipFill>
        <p:spPr>
          <a:xfrm>
            <a:off x="6841541" y="2571293"/>
            <a:ext cx="307238" cy="307238"/>
          </a:xfrm>
          <a:prstGeom prst="rect">
            <a:avLst/>
          </a:prstGeom>
        </p:spPr>
      </p:pic>
      <p:sp>
        <p:nvSpPr>
          <p:cNvPr id="11" name="Text 7"/>
          <p:cNvSpPr/>
          <p:nvPr/>
        </p:nvSpPr>
        <p:spPr>
          <a:xfrm>
            <a:off x="7452360" y="2011680"/>
            <a:ext cx="3703320" cy="1417320"/>
          </a:xfrm>
          <a:prstGeom prst="rect">
            <a:avLst/>
          </a:prstGeom>
          <a:noFill/>
          <a:ln/>
        </p:spPr>
        <p:txBody>
          <a:bodyPr wrap="square" lIns="0" tIns="0" rIns="0" bIns="0" rtlCol="0" anchor="ctr"/>
          <a:lstStyle/>
          <a:p>
            <a:pPr marL="0" indent="0">
              <a:lnSpc>
                <a:spcPct val="105000"/>
              </a:lnSpc>
              <a:buNone/>
            </a:pPr>
            <a:r>
              <a:rPr lang="en-US" sz="1550" b="1" dirty="0">
                <a:solidFill>
                  <a:srgbClr val="0B1F3B"/>
                </a:solidFill>
                <a:latin typeface="Inter" pitchFamily="34" charset="0"/>
                <a:ea typeface="Inter" pitchFamily="34" charset="-122"/>
                <a:cs typeface="Inter" pitchFamily="34" charset="-120"/>
              </a:rPr>
              <a:t>Equal evaluation criteria</a:t>
            </a:r>
            <a:endParaRPr lang="en-US" sz="1550" dirty="0"/>
          </a:p>
          <a:p>
            <a:pPr marL="0" indent="0">
              <a:lnSpc>
                <a:spcPct val="105000"/>
              </a:lnSpc>
              <a:buNone/>
            </a:pPr>
            <a:r>
              <a:rPr lang="en-US" sz="1200" dirty="0">
                <a:solidFill>
                  <a:srgbClr val="5B6B82"/>
                </a:solidFill>
                <a:latin typeface="Inter" pitchFamily="34" charset="0"/>
                <a:ea typeface="Inter" pitchFamily="34" charset="-122"/>
                <a:cs typeface="Inter" pitchFamily="34" charset="-120"/>
              </a:rPr>
              <a:t>Scored against one consistent rubric</a:t>
            </a:r>
            <a:endParaRPr lang="en-US" sz="1550" dirty="0"/>
          </a:p>
        </p:txBody>
      </p:sp>
      <p:sp>
        <p:nvSpPr>
          <p:cNvPr id="12" name="Shape 8"/>
          <p:cNvSpPr/>
          <p:nvPr/>
        </p:nvSpPr>
        <p:spPr>
          <a:xfrm>
            <a:off x="822960" y="3749040"/>
            <a:ext cx="5074920" cy="1417320"/>
          </a:xfrm>
          <a:prstGeom prst="roundRect">
            <a:avLst>
              <a:gd name="adj" fmla="val 6452"/>
            </a:avLst>
          </a:prstGeom>
          <a:solidFill>
            <a:srgbClr val="FFFFFF"/>
          </a:solidFill>
          <a:ln/>
          <a:effectLst>
            <a:outerShdw blurRad="88900" dist="25400" dir="5400000" algn="bl" rotWithShape="0">
              <a:srgbClr val="000000">
                <a:alpha val="10000"/>
              </a:srgbClr>
            </a:outerShdw>
          </a:effectLst>
        </p:spPr>
      </p:sp>
      <p:sp>
        <p:nvSpPr>
          <p:cNvPr id="13" name="Shape 9"/>
          <p:cNvSpPr/>
          <p:nvPr/>
        </p:nvSpPr>
        <p:spPr>
          <a:xfrm>
            <a:off x="1188720" y="4187952"/>
            <a:ext cx="548640" cy="548640"/>
          </a:xfrm>
          <a:prstGeom prst="roundRect">
            <a:avLst>
              <a:gd name="adj" fmla="val 16667"/>
            </a:avLst>
          </a:prstGeom>
          <a:solidFill>
            <a:srgbClr val="EAF1FB"/>
          </a:solidFill>
          <a:ln/>
        </p:spPr>
      </p:sp>
      <p:pic>
        <p:nvPicPr>
          <p:cNvPr id="14" name="Image 2" descr="preencoded.png"/>
          <p:cNvPicPr>
            <a:picLocks noChangeAspect="1"/>
          </p:cNvPicPr>
          <p:nvPr/>
        </p:nvPicPr>
        <p:blipFill>
          <a:blip r:embed="rId5"/>
          <a:stretch>
            <a:fillRect/>
          </a:stretch>
        </p:blipFill>
        <p:spPr>
          <a:xfrm>
            <a:off x="1309421" y="4308653"/>
            <a:ext cx="307238" cy="307238"/>
          </a:xfrm>
          <a:prstGeom prst="rect">
            <a:avLst/>
          </a:prstGeom>
        </p:spPr>
      </p:pic>
      <p:sp>
        <p:nvSpPr>
          <p:cNvPr id="15" name="Text 10"/>
          <p:cNvSpPr/>
          <p:nvPr/>
        </p:nvSpPr>
        <p:spPr>
          <a:xfrm>
            <a:off x="1920240" y="3749040"/>
            <a:ext cx="3703320" cy="1417320"/>
          </a:xfrm>
          <a:prstGeom prst="rect">
            <a:avLst/>
          </a:prstGeom>
          <a:noFill/>
          <a:ln/>
        </p:spPr>
        <p:txBody>
          <a:bodyPr wrap="square" lIns="0" tIns="0" rIns="0" bIns="0" rtlCol="0" anchor="ctr"/>
          <a:lstStyle/>
          <a:p>
            <a:pPr marL="0" indent="0">
              <a:lnSpc>
                <a:spcPct val="105000"/>
              </a:lnSpc>
              <a:buNone/>
            </a:pPr>
            <a:r>
              <a:rPr lang="en-US" sz="1550" b="1" dirty="0">
                <a:solidFill>
                  <a:srgbClr val="0B1F3B"/>
                </a:solidFill>
                <a:latin typeface="Inter" pitchFamily="34" charset="0"/>
                <a:ea typeface="Inter" pitchFamily="34" charset="-122"/>
                <a:cs typeface="Inter" pitchFamily="34" charset="-120"/>
              </a:rPr>
              <a:t>High reliability</a:t>
            </a:r>
            <a:endParaRPr lang="en-US" sz="1550" dirty="0"/>
          </a:p>
          <a:p>
            <a:pPr marL="0" indent="0">
              <a:lnSpc>
                <a:spcPct val="105000"/>
              </a:lnSpc>
              <a:buNone/>
            </a:pPr>
            <a:r>
              <a:rPr lang="en-US" sz="1200" dirty="0">
                <a:solidFill>
                  <a:srgbClr val="5B6B82"/>
                </a:solidFill>
                <a:latin typeface="Inter" pitchFamily="34" charset="0"/>
                <a:ea typeface="Inter" pitchFamily="34" charset="-122"/>
                <a:cs typeface="Inter" pitchFamily="34" charset="-120"/>
              </a:rPr>
              <a:t>Repeatable, defensible outcomes</a:t>
            </a:r>
            <a:endParaRPr lang="en-US" sz="1550" dirty="0"/>
          </a:p>
        </p:txBody>
      </p:sp>
      <p:sp>
        <p:nvSpPr>
          <p:cNvPr id="16" name="Shape 11"/>
          <p:cNvSpPr/>
          <p:nvPr/>
        </p:nvSpPr>
        <p:spPr>
          <a:xfrm>
            <a:off x="6355080" y="3749040"/>
            <a:ext cx="5074920" cy="1417320"/>
          </a:xfrm>
          <a:prstGeom prst="roundRect">
            <a:avLst>
              <a:gd name="adj" fmla="val 6452"/>
            </a:avLst>
          </a:prstGeom>
          <a:solidFill>
            <a:srgbClr val="FFFFFF"/>
          </a:solidFill>
          <a:ln/>
          <a:effectLst>
            <a:outerShdw blurRad="88900" dist="25400" dir="5400000" algn="bl" rotWithShape="0">
              <a:srgbClr val="000000">
                <a:alpha val="10000"/>
              </a:srgbClr>
            </a:outerShdw>
          </a:effectLst>
        </p:spPr>
      </p:sp>
      <p:sp>
        <p:nvSpPr>
          <p:cNvPr id="17" name="Shape 12"/>
          <p:cNvSpPr/>
          <p:nvPr/>
        </p:nvSpPr>
        <p:spPr>
          <a:xfrm>
            <a:off x="6720840" y="4187952"/>
            <a:ext cx="548640" cy="548640"/>
          </a:xfrm>
          <a:prstGeom prst="roundRect">
            <a:avLst>
              <a:gd name="adj" fmla="val 16667"/>
            </a:avLst>
          </a:prstGeom>
          <a:solidFill>
            <a:srgbClr val="EAF1FB"/>
          </a:solidFill>
          <a:ln/>
        </p:spPr>
      </p:sp>
      <p:pic>
        <p:nvPicPr>
          <p:cNvPr id="18" name="Image 3" descr="preencoded.png"/>
          <p:cNvPicPr>
            <a:picLocks noChangeAspect="1"/>
          </p:cNvPicPr>
          <p:nvPr/>
        </p:nvPicPr>
        <p:blipFill>
          <a:blip r:embed="rId6"/>
          <a:stretch>
            <a:fillRect/>
          </a:stretch>
        </p:blipFill>
        <p:spPr>
          <a:xfrm>
            <a:off x="6841541" y="4308653"/>
            <a:ext cx="307238" cy="307238"/>
          </a:xfrm>
          <a:prstGeom prst="rect">
            <a:avLst/>
          </a:prstGeom>
        </p:spPr>
      </p:pic>
      <p:sp>
        <p:nvSpPr>
          <p:cNvPr id="19" name="Text 13"/>
          <p:cNvSpPr/>
          <p:nvPr/>
        </p:nvSpPr>
        <p:spPr>
          <a:xfrm>
            <a:off x="7452360" y="3749040"/>
            <a:ext cx="3703320" cy="1417320"/>
          </a:xfrm>
          <a:prstGeom prst="rect">
            <a:avLst/>
          </a:prstGeom>
          <a:noFill/>
          <a:ln/>
        </p:spPr>
        <p:txBody>
          <a:bodyPr wrap="square" lIns="0" tIns="0" rIns="0" bIns="0" rtlCol="0" anchor="ctr"/>
          <a:lstStyle/>
          <a:p>
            <a:pPr marL="0" indent="0">
              <a:lnSpc>
                <a:spcPct val="105000"/>
              </a:lnSpc>
              <a:buNone/>
            </a:pPr>
            <a:r>
              <a:rPr lang="en-US" sz="1550" b="1" dirty="0">
                <a:solidFill>
                  <a:srgbClr val="0B1F3B"/>
                </a:solidFill>
                <a:latin typeface="Inter" pitchFamily="34" charset="0"/>
                <a:ea typeface="Inter" pitchFamily="34" charset="-122"/>
                <a:cs typeface="Inter" pitchFamily="34" charset="-120"/>
              </a:rPr>
              <a:t>Reduces bias</a:t>
            </a:r>
            <a:endParaRPr lang="en-US" sz="1550" dirty="0"/>
          </a:p>
          <a:p>
            <a:pPr marL="0" indent="0">
              <a:lnSpc>
                <a:spcPct val="105000"/>
              </a:lnSpc>
              <a:buNone/>
            </a:pPr>
            <a:r>
              <a:rPr lang="en-US" sz="1200" dirty="0">
                <a:solidFill>
                  <a:srgbClr val="5B6B82"/>
                </a:solidFill>
                <a:latin typeface="Inter" pitchFamily="34" charset="0"/>
                <a:ea typeface="Inter" pitchFamily="34" charset="-122"/>
                <a:cs typeface="Inter" pitchFamily="34" charset="-120"/>
              </a:rPr>
              <a:t>Fairer comparison across applicants</a:t>
            </a:r>
            <a:endParaRPr lang="en-US" sz="1550" dirty="0"/>
          </a:p>
        </p:txBody>
      </p:sp>
      <p:sp>
        <p:nvSpPr>
          <p:cNvPr id="20" name="Shape 14"/>
          <p:cNvSpPr/>
          <p:nvPr/>
        </p:nvSpPr>
        <p:spPr>
          <a:xfrm>
            <a:off x="822960" y="5532120"/>
            <a:ext cx="10607040" cy="868680"/>
          </a:xfrm>
          <a:prstGeom prst="roundRect">
            <a:avLst>
              <a:gd name="adj" fmla="val 9474"/>
            </a:avLst>
          </a:prstGeom>
          <a:solidFill>
            <a:srgbClr val="FDF3E3"/>
          </a:solidFill>
          <a:ln/>
        </p:spPr>
      </p:sp>
      <p:pic>
        <p:nvPicPr>
          <p:cNvPr id="21" name="Image 4" descr="preencoded.png"/>
          <p:cNvPicPr>
            <a:picLocks noChangeAspect="1"/>
          </p:cNvPicPr>
          <p:nvPr/>
        </p:nvPicPr>
        <p:blipFill>
          <a:blip r:embed="rId7"/>
          <a:stretch>
            <a:fillRect/>
          </a:stretch>
        </p:blipFill>
        <p:spPr>
          <a:xfrm>
            <a:off x="1188720" y="5806440"/>
            <a:ext cx="329184" cy="329184"/>
          </a:xfrm>
          <a:prstGeom prst="rect">
            <a:avLst/>
          </a:prstGeom>
        </p:spPr>
      </p:pic>
      <p:sp>
        <p:nvSpPr>
          <p:cNvPr id="22" name="Text 15"/>
          <p:cNvSpPr/>
          <p:nvPr/>
        </p:nvSpPr>
        <p:spPr>
          <a:xfrm>
            <a:off x="1737360" y="5532120"/>
            <a:ext cx="9326880" cy="868680"/>
          </a:xfrm>
          <a:prstGeom prst="rect">
            <a:avLst/>
          </a:prstGeom>
          <a:noFill/>
          <a:ln/>
        </p:spPr>
        <p:txBody>
          <a:bodyPr wrap="square" lIns="0" tIns="0" rIns="0" bIns="0" rtlCol="0" anchor="ctr"/>
          <a:lstStyle/>
          <a:p>
            <a:pPr marL="0" indent="0">
              <a:buNone/>
            </a:pPr>
            <a:r>
              <a:rPr lang="en-US" sz="1600" b="1" dirty="0">
                <a:solidFill>
                  <a:srgbClr val="B45309"/>
                </a:solidFill>
                <a:latin typeface="Inter" pitchFamily="34" charset="0"/>
                <a:ea typeface="Inter" pitchFamily="34" charset="-122"/>
                <a:cs typeface="Inter" pitchFamily="34" charset="-120"/>
              </a:rPr>
              <a:t>Limitation:  </a:t>
            </a:r>
            <a:r>
              <a:rPr lang="en-US" sz="1600" dirty="0">
                <a:solidFill>
                  <a:srgbClr val="7C4A12"/>
                </a:solidFill>
                <a:latin typeface="Inter" pitchFamily="34" charset="0"/>
                <a:ea typeface="Inter" pitchFamily="34" charset="-122"/>
                <a:cs typeface="Inter" pitchFamily="34" charset="-120"/>
              </a:rPr>
              <a:t>limited flexibility to explore unexpected or richer responses (</a:t>
            </a:r>
            <a:r>
              <a:rPr lang="en-US" sz="1600" dirty="0" err="1">
                <a:solidFill>
                  <a:srgbClr val="7C4A12"/>
                </a:solidFill>
                <a:latin typeface="Inter" pitchFamily="34" charset="0"/>
                <a:ea typeface="Inter" pitchFamily="34" charset="-122"/>
                <a:cs typeface="Inter" pitchFamily="34" charset="-120"/>
              </a:rPr>
              <a:t>Tippins</a:t>
            </a:r>
            <a:r>
              <a:rPr lang="en-US" sz="1600" dirty="0">
                <a:solidFill>
                  <a:srgbClr val="7C4A12"/>
                </a:solidFill>
                <a:latin typeface="Inter" pitchFamily="34" charset="0"/>
                <a:ea typeface="Inter" pitchFamily="34" charset="-122"/>
                <a:cs typeface="Inter" pitchFamily="34" charset="-120"/>
              </a:rPr>
              <a:t>, Oswald and McPhail, 2021).</a:t>
            </a:r>
            <a:endParaRPr lang="en-US" sz="1600" dirty="0"/>
          </a:p>
        </p:txBody>
      </p:sp>
      <p:sp>
        <p:nvSpPr>
          <p:cNvPr id="23" name="Text 16"/>
          <p:cNvSpPr/>
          <p:nvPr/>
        </p:nvSpPr>
        <p:spPr>
          <a:xfrm>
            <a:off x="11247120" y="6400800"/>
            <a:ext cx="548640" cy="274320"/>
          </a:xfrm>
          <a:prstGeom prst="rect">
            <a:avLst/>
          </a:prstGeom>
          <a:noFill/>
          <a:ln/>
        </p:spPr>
        <p:txBody>
          <a:bodyPr wrap="square" lIns="0" tIns="0" rIns="0" bIns="0" rtlCol="0" anchor="ctr"/>
          <a:lstStyle/>
          <a:p>
            <a:pPr marL="0" indent="0" algn="r">
              <a:buNone/>
            </a:pPr>
            <a:r>
              <a:rPr lang="en-US" sz="1000" dirty="0">
                <a:solidFill>
                  <a:srgbClr val="5B6B82"/>
                </a:solidFill>
                <a:latin typeface="Inter" pitchFamily="34" charset="0"/>
                <a:ea typeface="Inter" pitchFamily="34" charset="-122"/>
                <a:cs typeface="Inter" pitchFamily="34" charset="-120"/>
              </a:rPr>
              <a:t>09</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822960" y="548640"/>
            <a:ext cx="5486400" cy="274320"/>
          </a:xfrm>
          <a:prstGeom prst="rect">
            <a:avLst/>
          </a:prstGeom>
          <a:noFill/>
          <a:ln/>
        </p:spPr>
        <p:txBody>
          <a:bodyPr wrap="square" lIns="0" tIns="0" rIns="0" bIns="0" rtlCol="0" anchor="ctr"/>
          <a:lstStyle/>
          <a:p>
            <a:pPr marL="0" indent="0" algn="l">
              <a:buNone/>
            </a:pPr>
            <a:r>
              <a:rPr lang="en-US" sz="1200" b="1" kern="0" spc="300" dirty="0">
                <a:solidFill>
                  <a:srgbClr val="1F6FEB"/>
                </a:solidFill>
                <a:latin typeface="Montserrat" pitchFamily="34" charset="0"/>
                <a:ea typeface="Montserrat" pitchFamily="34" charset="-122"/>
                <a:cs typeface="Montserrat" pitchFamily="34" charset="-120"/>
              </a:rPr>
              <a:t>INTERVIEW STRATEGY · 2</a:t>
            </a:r>
            <a:endParaRPr lang="en-US" sz="1200" dirty="0"/>
          </a:p>
        </p:txBody>
      </p:sp>
      <p:sp>
        <p:nvSpPr>
          <p:cNvPr id="3" name="Text 1"/>
          <p:cNvSpPr/>
          <p:nvPr/>
        </p:nvSpPr>
        <p:spPr>
          <a:xfrm>
            <a:off x="822960" y="868680"/>
            <a:ext cx="8229600" cy="777240"/>
          </a:xfrm>
          <a:prstGeom prst="rect">
            <a:avLst/>
          </a:prstGeom>
          <a:noFill/>
          <a:ln/>
        </p:spPr>
        <p:txBody>
          <a:bodyPr wrap="square" lIns="0" tIns="0" rIns="0" bIns="0" rtlCol="0" anchor="t"/>
          <a:lstStyle/>
          <a:p>
            <a:pPr marL="0" indent="0" algn="l">
              <a:buNone/>
            </a:pPr>
            <a:r>
              <a:rPr lang="en-US" sz="3000" b="1" dirty="0">
                <a:solidFill>
                  <a:srgbClr val="0B1F3B"/>
                </a:solidFill>
                <a:latin typeface="Montserrat" pitchFamily="34" charset="0"/>
                <a:ea typeface="Montserrat" pitchFamily="34" charset="-122"/>
                <a:cs typeface="Montserrat" pitchFamily="34" charset="-120"/>
              </a:rPr>
              <a:t>Competency-Based Interview</a:t>
            </a:r>
            <a:endParaRPr lang="en-US" sz="3000" dirty="0"/>
          </a:p>
        </p:txBody>
      </p:sp>
      <p:sp>
        <p:nvSpPr>
          <p:cNvPr id="4" name="Text 2"/>
          <p:cNvSpPr/>
          <p:nvPr/>
        </p:nvSpPr>
        <p:spPr>
          <a:xfrm>
            <a:off x="822960" y="1600200"/>
            <a:ext cx="10515600" cy="365760"/>
          </a:xfrm>
          <a:prstGeom prst="rect">
            <a:avLst/>
          </a:prstGeom>
          <a:noFill/>
          <a:ln/>
        </p:spPr>
        <p:txBody>
          <a:bodyPr wrap="square" lIns="0" tIns="0" rIns="0" bIns="0" rtlCol="0" anchor="ctr"/>
          <a:lstStyle/>
          <a:p>
            <a:pPr marL="0" indent="0">
              <a:buNone/>
            </a:pPr>
            <a:r>
              <a:rPr lang="en-US" sz="1500" dirty="0">
                <a:solidFill>
                  <a:srgbClr val="5B6B82"/>
                </a:solidFill>
                <a:latin typeface="Inter" pitchFamily="34" charset="0"/>
                <a:ea typeface="Inter" pitchFamily="34" charset="-122"/>
                <a:cs typeface="Inter" pitchFamily="34" charset="-120"/>
              </a:rPr>
              <a:t>Built on the </a:t>
            </a:r>
            <a:r>
              <a:rPr lang="en-US" sz="1500" b="1" dirty="0">
                <a:solidFill>
                  <a:srgbClr val="1F6FEB"/>
                </a:solidFill>
                <a:latin typeface="Inter" pitchFamily="34" charset="0"/>
                <a:ea typeface="Inter" pitchFamily="34" charset="-122"/>
                <a:cs typeface="Inter" pitchFamily="34" charset="-120"/>
              </a:rPr>
              <a:t>STAR technique</a:t>
            </a:r>
            <a:r>
              <a:rPr lang="en-US" sz="1500" dirty="0">
                <a:solidFill>
                  <a:srgbClr val="5B6B82"/>
                </a:solidFill>
                <a:latin typeface="Inter" pitchFamily="34" charset="0"/>
                <a:ea typeface="Inter" pitchFamily="34" charset="-122"/>
                <a:cs typeface="Inter" pitchFamily="34" charset="-120"/>
              </a:rPr>
              <a:t> to surface evidence of past behaviour.</a:t>
            </a:r>
            <a:endParaRPr lang="en-US" sz="1500" dirty="0"/>
          </a:p>
        </p:txBody>
      </p:sp>
      <p:sp>
        <p:nvSpPr>
          <p:cNvPr id="5" name="Shape 3"/>
          <p:cNvSpPr/>
          <p:nvPr/>
        </p:nvSpPr>
        <p:spPr>
          <a:xfrm>
            <a:off x="566928" y="2331720"/>
            <a:ext cx="2468880" cy="2606040"/>
          </a:xfrm>
          <a:prstGeom prst="roundRect">
            <a:avLst>
              <a:gd name="adj" fmla="val 4074"/>
            </a:avLst>
          </a:prstGeom>
          <a:solidFill>
            <a:srgbClr val="FFFFFF"/>
          </a:solidFill>
          <a:ln/>
          <a:effectLst>
            <a:outerShdw blurRad="114300" dist="38100" dir="5400000" algn="bl" rotWithShape="0">
              <a:srgbClr val="0B1F3B">
                <a:alpha val="12000"/>
              </a:srgbClr>
            </a:outerShdw>
          </a:effectLst>
        </p:spPr>
      </p:sp>
      <p:sp>
        <p:nvSpPr>
          <p:cNvPr id="6" name="Shape 4"/>
          <p:cNvSpPr/>
          <p:nvPr/>
        </p:nvSpPr>
        <p:spPr>
          <a:xfrm>
            <a:off x="1275588" y="2697480"/>
            <a:ext cx="1051560" cy="1051560"/>
          </a:xfrm>
          <a:prstGeom prst="ellipse">
            <a:avLst/>
          </a:prstGeom>
          <a:solidFill>
            <a:srgbClr val="0B1F3B"/>
          </a:solidFill>
          <a:ln/>
        </p:spPr>
      </p:sp>
      <p:sp>
        <p:nvSpPr>
          <p:cNvPr id="7" name="Text 5"/>
          <p:cNvSpPr/>
          <p:nvPr/>
        </p:nvSpPr>
        <p:spPr>
          <a:xfrm>
            <a:off x="1275588" y="2697480"/>
            <a:ext cx="1051560" cy="1051560"/>
          </a:xfrm>
          <a:prstGeom prst="rect">
            <a:avLst/>
          </a:prstGeom>
          <a:noFill/>
          <a:ln/>
        </p:spPr>
        <p:txBody>
          <a:bodyPr wrap="square" lIns="0" tIns="0" rIns="0" bIns="0" rtlCol="0" anchor="ctr"/>
          <a:lstStyle/>
          <a:p>
            <a:pPr marL="0" indent="0" algn="ctr">
              <a:buNone/>
            </a:pPr>
            <a:r>
              <a:rPr lang="en-US" sz="4000" b="1" dirty="0">
                <a:solidFill>
                  <a:srgbClr val="FFFFFF"/>
                </a:solidFill>
                <a:latin typeface="Montserrat" pitchFamily="34" charset="0"/>
                <a:ea typeface="Montserrat" pitchFamily="34" charset="-122"/>
                <a:cs typeface="Montserrat" pitchFamily="34" charset="-120"/>
              </a:rPr>
              <a:t>S</a:t>
            </a:r>
            <a:endParaRPr lang="en-US" sz="4000" dirty="0"/>
          </a:p>
        </p:txBody>
      </p:sp>
      <p:sp>
        <p:nvSpPr>
          <p:cNvPr id="8" name="Text 6"/>
          <p:cNvSpPr/>
          <p:nvPr/>
        </p:nvSpPr>
        <p:spPr>
          <a:xfrm>
            <a:off x="704088" y="3931920"/>
            <a:ext cx="2194560" cy="365760"/>
          </a:xfrm>
          <a:prstGeom prst="rect">
            <a:avLst/>
          </a:prstGeom>
          <a:noFill/>
          <a:ln/>
        </p:spPr>
        <p:txBody>
          <a:bodyPr wrap="square" lIns="0" tIns="0" rIns="0" bIns="0" rtlCol="0" anchor="ctr"/>
          <a:lstStyle/>
          <a:p>
            <a:pPr marL="0" indent="0" algn="ctr">
              <a:buNone/>
            </a:pPr>
            <a:r>
              <a:rPr lang="en-US" sz="1700" b="1" dirty="0">
                <a:solidFill>
                  <a:srgbClr val="0B1F3B"/>
                </a:solidFill>
                <a:latin typeface="Montserrat" pitchFamily="34" charset="0"/>
                <a:ea typeface="Montserrat" pitchFamily="34" charset="-122"/>
                <a:cs typeface="Montserrat" pitchFamily="34" charset="-120"/>
              </a:rPr>
              <a:t>Situation</a:t>
            </a:r>
            <a:endParaRPr lang="en-US" sz="1700" dirty="0"/>
          </a:p>
        </p:txBody>
      </p:sp>
      <p:sp>
        <p:nvSpPr>
          <p:cNvPr id="9" name="Text 7"/>
          <p:cNvSpPr/>
          <p:nvPr/>
        </p:nvSpPr>
        <p:spPr>
          <a:xfrm>
            <a:off x="795528" y="4325112"/>
            <a:ext cx="2011680" cy="548640"/>
          </a:xfrm>
          <a:prstGeom prst="rect">
            <a:avLst/>
          </a:prstGeom>
          <a:noFill/>
          <a:ln/>
        </p:spPr>
        <p:txBody>
          <a:bodyPr wrap="square" lIns="0" tIns="0" rIns="0" bIns="0" rtlCol="0" anchor="ctr"/>
          <a:lstStyle/>
          <a:p>
            <a:pPr marL="0" indent="0" algn="ctr">
              <a:lnSpc>
                <a:spcPct val="102000"/>
              </a:lnSpc>
              <a:buNone/>
            </a:pPr>
            <a:r>
              <a:rPr lang="en-US" sz="1200" dirty="0">
                <a:solidFill>
                  <a:srgbClr val="5B6B82"/>
                </a:solidFill>
                <a:latin typeface="Inter" pitchFamily="34" charset="0"/>
                <a:ea typeface="Inter" pitchFamily="34" charset="-122"/>
                <a:cs typeface="Inter" pitchFamily="34" charset="-120"/>
              </a:rPr>
              <a:t>Set the context and challenge faced</a:t>
            </a:r>
            <a:endParaRPr lang="en-US" sz="1200" dirty="0"/>
          </a:p>
        </p:txBody>
      </p:sp>
      <p:sp>
        <p:nvSpPr>
          <p:cNvPr id="10" name="Text 8"/>
          <p:cNvSpPr/>
          <p:nvPr/>
        </p:nvSpPr>
        <p:spPr>
          <a:xfrm>
            <a:off x="3063240" y="3223260"/>
            <a:ext cx="329184" cy="822960"/>
          </a:xfrm>
          <a:prstGeom prst="rect">
            <a:avLst/>
          </a:prstGeom>
          <a:noFill/>
          <a:ln/>
        </p:spPr>
        <p:txBody>
          <a:bodyPr wrap="square" lIns="0" tIns="0" rIns="0" bIns="0" rtlCol="0" anchor="ctr"/>
          <a:lstStyle/>
          <a:p>
            <a:pPr marL="0" indent="0" algn="ctr">
              <a:buNone/>
            </a:pPr>
            <a:r>
              <a:rPr lang="en-US" sz="3000" b="1" dirty="0">
                <a:solidFill>
                  <a:srgbClr val="00C2FF"/>
                </a:solidFill>
                <a:latin typeface="Montserrat" pitchFamily="34" charset="0"/>
                <a:ea typeface="Montserrat" pitchFamily="34" charset="-122"/>
                <a:cs typeface="Montserrat" pitchFamily="34" charset="-120"/>
              </a:rPr>
              <a:t>›</a:t>
            </a:r>
            <a:endParaRPr lang="en-US" sz="3000" dirty="0"/>
          </a:p>
        </p:txBody>
      </p:sp>
      <p:sp>
        <p:nvSpPr>
          <p:cNvPr id="11" name="Shape 9"/>
          <p:cNvSpPr/>
          <p:nvPr/>
        </p:nvSpPr>
        <p:spPr>
          <a:xfrm>
            <a:off x="3419856" y="2331720"/>
            <a:ext cx="2468880" cy="2606040"/>
          </a:xfrm>
          <a:prstGeom prst="roundRect">
            <a:avLst>
              <a:gd name="adj" fmla="val 4074"/>
            </a:avLst>
          </a:prstGeom>
          <a:solidFill>
            <a:srgbClr val="FFFFFF"/>
          </a:solidFill>
          <a:ln/>
          <a:effectLst>
            <a:outerShdw blurRad="114300" dist="38100" dir="5400000" algn="bl" rotWithShape="0">
              <a:srgbClr val="0B1F3B">
                <a:alpha val="12000"/>
              </a:srgbClr>
            </a:outerShdw>
          </a:effectLst>
        </p:spPr>
      </p:sp>
      <p:sp>
        <p:nvSpPr>
          <p:cNvPr id="12" name="Shape 10"/>
          <p:cNvSpPr/>
          <p:nvPr/>
        </p:nvSpPr>
        <p:spPr>
          <a:xfrm>
            <a:off x="4128516" y="2697480"/>
            <a:ext cx="1051560" cy="1051560"/>
          </a:xfrm>
          <a:prstGeom prst="ellipse">
            <a:avLst/>
          </a:prstGeom>
          <a:solidFill>
            <a:srgbClr val="1B447D"/>
          </a:solidFill>
          <a:ln/>
        </p:spPr>
      </p:sp>
      <p:sp>
        <p:nvSpPr>
          <p:cNvPr id="13" name="Text 11"/>
          <p:cNvSpPr/>
          <p:nvPr/>
        </p:nvSpPr>
        <p:spPr>
          <a:xfrm>
            <a:off x="4128516" y="2697480"/>
            <a:ext cx="1051560" cy="1051560"/>
          </a:xfrm>
          <a:prstGeom prst="rect">
            <a:avLst/>
          </a:prstGeom>
          <a:noFill/>
          <a:ln/>
        </p:spPr>
        <p:txBody>
          <a:bodyPr wrap="square" lIns="0" tIns="0" rIns="0" bIns="0" rtlCol="0" anchor="ctr"/>
          <a:lstStyle/>
          <a:p>
            <a:pPr marL="0" indent="0" algn="ctr">
              <a:buNone/>
            </a:pPr>
            <a:r>
              <a:rPr lang="en-US" sz="4000" b="1" dirty="0">
                <a:solidFill>
                  <a:srgbClr val="FFFFFF"/>
                </a:solidFill>
                <a:latin typeface="Montserrat" pitchFamily="34" charset="0"/>
                <a:ea typeface="Montserrat" pitchFamily="34" charset="-122"/>
                <a:cs typeface="Montserrat" pitchFamily="34" charset="-120"/>
              </a:rPr>
              <a:t>T</a:t>
            </a:r>
            <a:endParaRPr lang="en-US" sz="4000" dirty="0"/>
          </a:p>
        </p:txBody>
      </p:sp>
      <p:sp>
        <p:nvSpPr>
          <p:cNvPr id="14" name="Text 12"/>
          <p:cNvSpPr/>
          <p:nvPr/>
        </p:nvSpPr>
        <p:spPr>
          <a:xfrm>
            <a:off x="3557016" y="3931920"/>
            <a:ext cx="2194560" cy="365760"/>
          </a:xfrm>
          <a:prstGeom prst="rect">
            <a:avLst/>
          </a:prstGeom>
          <a:noFill/>
          <a:ln/>
        </p:spPr>
        <p:txBody>
          <a:bodyPr wrap="square" lIns="0" tIns="0" rIns="0" bIns="0" rtlCol="0" anchor="ctr"/>
          <a:lstStyle/>
          <a:p>
            <a:pPr marL="0" indent="0" algn="ctr">
              <a:buNone/>
            </a:pPr>
            <a:r>
              <a:rPr lang="en-US" sz="1700" b="1" dirty="0">
                <a:solidFill>
                  <a:srgbClr val="0B1F3B"/>
                </a:solidFill>
                <a:latin typeface="Montserrat" pitchFamily="34" charset="0"/>
                <a:ea typeface="Montserrat" pitchFamily="34" charset="-122"/>
                <a:cs typeface="Montserrat" pitchFamily="34" charset="-120"/>
              </a:rPr>
              <a:t>Task</a:t>
            </a:r>
            <a:endParaRPr lang="en-US" sz="1700" dirty="0"/>
          </a:p>
        </p:txBody>
      </p:sp>
      <p:sp>
        <p:nvSpPr>
          <p:cNvPr id="15" name="Text 13"/>
          <p:cNvSpPr/>
          <p:nvPr/>
        </p:nvSpPr>
        <p:spPr>
          <a:xfrm>
            <a:off x="3648456" y="4325112"/>
            <a:ext cx="2011680" cy="548640"/>
          </a:xfrm>
          <a:prstGeom prst="rect">
            <a:avLst/>
          </a:prstGeom>
          <a:noFill/>
          <a:ln/>
        </p:spPr>
        <p:txBody>
          <a:bodyPr wrap="square" lIns="0" tIns="0" rIns="0" bIns="0" rtlCol="0" anchor="ctr"/>
          <a:lstStyle/>
          <a:p>
            <a:pPr marL="0" indent="0" algn="ctr">
              <a:lnSpc>
                <a:spcPct val="102000"/>
              </a:lnSpc>
              <a:buNone/>
            </a:pPr>
            <a:r>
              <a:rPr lang="en-US" sz="1200" dirty="0">
                <a:solidFill>
                  <a:srgbClr val="5B6B82"/>
                </a:solidFill>
                <a:latin typeface="Inter" pitchFamily="34" charset="0"/>
                <a:ea typeface="Inter" pitchFamily="34" charset="-122"/>
                <a:cs typeface="Inter" pitchFamily="34" charset="-120"/>
              </a:rPr>
              <a:t>Clarify the responsibility or goal</a:t>
            </a:r>
            <a:endParaRPr lang="en-US" sz="1200" dirty="0"/>
          </a:p>
        </p:txBody>
      </p:sp>
      <p:sp>
        <p:nvSpPr>
          <p:cNvPr id="16" name="Text 14"/>
          <p:cNvSpPr/>
          <p:nvPr/>
        </p:nvSpPr>
        <p:spPr>
          <a:xfrm>
            <a:off x="5916168" y="3223260"/>
            <a:ext cx="329184" cy="822960"/>
          </a:xfrm>
          <a:prstGeom prst="rect">
            <a:avLst/>
          </a:prstGeom>
          <a:noFill/>
          <a:ln/>
        </p:spPr>
        <p:txBody>
          <a:bodyPr wrap="square" lIns="0" tIns="0" rIns="0" bIns="0" rtlCol="0" anchor="ctr"/>
          <a:lstStyle/>
          <a:p>
            <a:pPr marL="0" indent="0" algn="ctr">
              <a:buNone/>
            </a:pPr>
            <a:r>
              <a:rPr lang="en-US" sz="3000" b="1" dirty="0">
                <a:solidFill>
                  <a:srgbClr val="00C2FF"/>
                </a:solidFill>
                <a:latin typeface="Montserrat" pitchFamily="34" charset="0"/>
                <a:ea typeface="Montserrat" pitchFamily="34" charset="-122"/>
                <a:cs typeface="Montserrat" pitchFamily="34" charset="-120"/>
              </a:rPr>
              <a:t>›</a:t>
            </a:r>
            <a:endParaRPr lang="en-US" sz="3000" dirty="0"/>
          </a:p>
        </p:txBody>
      </p:sp>
      <p:sp>
        <p:nvSpPr>
          <p:cNvPr id="17" name="Shape 15"/>
          <p:cNvSpPr/>
          <p:nvPr/>
        </p:nvSpPr>
        <p:spPr>
          <a:xfrm>
            <a:off x="6272784" y="2331720"/>
            <a:ext cx="2468880" cy="2606040"/>
          </a:xfrm>
          <a:prstGeom prst="roundRect">
            <a:avLst>
              <a:gd name="adj" fmla="val 4074"/>
            </a:avLst>
          </a:prstGeom>
          <a:solidFill>
            <a:srgbClr val="FFFFFF"/>
          </a:solidFill>
          <a:ln/>
          <a:effectLst>
            <a:outerShdw blurRad="114300" dist="38100" dir="5400000" algn="bl" rotWithShape="0">
              <a:srgbClr val="0B1F3B">
                <a:alpha val="12000"/>
              </a:srgbClr>
            </a:outerShdw>
          </a:effectLst>
        </p:spPr>
      </p:sp>
      <p:sp>
        <p:nvSpPr>
          <p:cNvPr id="18" name="Shape 16"/>
          <p:cNvSpPr/>
          <p:nvPr/>
        </p:nvSpPr>
        <p:spPr>
          <a:xfrm>
            <a:off x="6981444" y="2697480"/>
            <a:ext cx="1051560" cy="1051560"/>
          </a:xfrm>
          <a:prstGeom prst="ellipse">
            <a:avLst/>
          </a:prstGeom>
          <a:solidFill>
            <a:srgbClr val="1F6FEB"/>
          </a:solidFill>
          <a:ln/>
        </p:spPr>
      </p:sp>
      <p:sp>
        <p:nvSpPr>
          <p:cNvPr id="19" name="Text 17"/>
          <p:cNvSpPr/>
          <p:nvPr/>
        </p:nvSpPr>
        <p:spPr>
          <a:xfrm>
            <a:off x="6981444" y="2697480"/>
            <a:ext cx="1051560" cy="1051560"/>
          </a:xfrm>
          <a:prstGeom prst="rect">
            <a:avLst/>
          </a:prstGeom>
          <a:noFill/>
          <a:ln/>
        </p:spPr>
        <p:txBody>
          <a:bodyPr wrap="square" lIns="0" tIns="0" rIns="0" bIns="0" rtlCol="0" anchor="ctr"/>
          <a:lstStyle/>
          <a:p>
            <a:pPr marL="0" indent="0" algn="ctr">
              <a:buNone/>
            </a:pPr>
            <a:r>
              <a:rPr lang="en-US" sz="4000" b="1" dirty="0">
                <a:solidFill>
                  <a:srgbClr val="FFFFFF"/>
                </a:solidFill>
                <a:latin typeface="Montserrat" pitchFamily="34" charset="0"/>
                <a:ea typeface="Montserrat" pitchFamily="34" charset="-122"/>
                <a:cs typeface="Montserrat" pitchFamily="34" charset="-120"/>
              </a:rPr>
              <a:t>A</a:t>
            </a:r>
            <a:endParaRPr lang="en-US" sz="4000" dirty="0"/>
          </a:p>
        </p:txBody>
      </p:sp>
      <p:sp>
        <p:nvSpPr>
          <p:cNvPr id="20" name="Text 18"/>
          <p:cNvSpPr/>
          <p:nvPr/>
        </p:nvSpPr>
        <p:spPr>
          <a:xfrm>
            <a:off x="6409944" y="3931920"/>
            <a:ext cx="2194560" cy="365760"/>
          </a:xfrm>
          <a:prstGeom prst="rect">
            <a:avLst/>
          </a:prstGeom>
          <a:noFill/>
          <a:ln/>
        </p:spPr>
        <p:txBody>
          <a:bodyPr wrap="square" lIns="0" tIns="0" rIns="0" bIns="0" rtlCol="0" anchor="ctr"/>
          <a:lstStyle/>
          <a:p>
            <a:pPr marL="0" indent="0" algn="ctr">
              <a:buNone/>
            </a:pPr>
            <a:r>
              <a:rPr lang="en-US" sz="1700" b="1" dirty="0">
                <a:solidFill>
                  <a:srgbClr val="0B1F3B"/>
                </a:solidFill>
                <a:latin typeface="Montserrat" pitchFamily="34" charset="0"/>
                <a:ea typeface="Montserrat" pitchFamily="34" charset="-122"/>
                <a:cs typeface="Montserrat" pitchFamily="34" charset="-120"/>
              </a:rPr>
              <a:t>Action</a:t>
            </a:r>
            <a:endParaRPr lang="en-US" sz="1700" dirty="0"/>
          </a:p>
        </p:txBody>
      </p:sp>
      <p:sp>
        <p:nvSpPr>
          <p:cNvPr id="21" name="Text 19"/>
          <p:cNvSpPr/>
          <p:nvPr/>
        </p:nvSpPr>
        <p:spPr>
          <a:xfrm>
            <a:off x="6501384" y="4325112"/>
            <a:ext cx="2011680" cy="548640"/>
          </a:xfrm>
          <a:prstGeom prst="rect">
            <a:avLst/>
          </a:prstGeom>
          <a:noFill/>
          <a:ln/>
        </p:spPr>
        <p:txBody>
          <a:bodyPr wrap="square" lIns="0" tIns="0" rIns="0" bIns="0" rtlCol="0" anchor="ctr"/>
          <a:lstStyle/>
          <a:p>
            <a:pPr marL="0" indent="0" algn="ctr">
              <a:lnSpc>
                <a:spcPct val="102000"/>
              </a:lnSpc>
              <a:buNone/>
            </a:pPr>
            <a:r>
              <a:rPr lang="en-US" sz="1200" dirty="0">
                <a:solidFill>
                  <a:srgbClr val="5B6B82"/>
                </a:solidFill>
                <a:latin typeface="Inter" pitchFamily="34" charset="0"/>
                <a:ea typeface="Inter" pitchFamily="34" charset="-122"/>
                <a:cs typeface="Inter" pitchFamily="34" charset="-120"/>
              </a:rPr>
              <a:t>Describe what the candidate actually did</a:t>
            </a:r>
            <a:endParaRPr lang="en-US" sz="1200" dirty="0"/>
          </a:p>
        </p:txBody>
      </p:sp>
      <p:sp>
        <p:nvSpPr>
          <p:cNvPr id="22" name="Text 20"/>
          <p:cNvSpPr/>
          <p:nvPr/>
        </p:nvSpPr>
        <p:spPr>
          <a:xfrm>
            <a:off x="8769096" y="3223260"/>
            <a:ext cx="329184" cy="822960"/>
          </a:xfrm>
          <a:prstGeom prst="rect">
            <a:avLst/>
          </a:prstGeom>
          <a:noFill/>
          <a:ln/>
        </p:spPr>
        <p:txBody>
          <a:bodyPr wrap="square" lIns="0" tIns="0" rIns="0" bIns="0" rtlCol="0" anchor="ctr"/>
          <a:lstStyle/>
          <a:p>
            <a:pPr marL="0" indent="0" algn="ctr">
              <a:buNone/>
            </a:pPr>
            <a:r>
              <a:rPr lang="en-US" sz="3000" b="1" dirty="0">
                <a:solidFill>
                  <a:srgbClr val="00C2FF"/>
                </a:solidFill>
                <a:latin typeface="Montserrat" pitchFamily="34" charset="0"/>
                <a:ea typeface="Montserrat" pitchFamily="34" charset="-122"/>
                <a:cs typeface="Montserrat" pitchFamily="34" charset="-120"/>
              </a:rPr>
              <a:t>›</a:t>
            </a:r>
            <a:endParaRPr lang="en-US" sz="3000" dirty="0"/>
          </a:p>
        </p:txBody>
      </p:sp>
      <p:sp>
        <p:nvSpPr>
          <p:cNvPr id="23" name="Shape 21"/>
          <p:cNvSpPr/>
          <p:nvPr/>
        </p:nvSpPr>
        <p:spPr>
          <a:xfrm>
            <a:off x="9125712" y="2331720"/>
            <a:ext cx="2468880" cy="2606040"/>
          </a:xfrm>
          <a:prstGeom prst="roundRect">
            <a:avLst>
              <a:gd name="adj" fmla="val 4074"/>
            </a:avLst>
          </a:prstGeom>
          <a:solidFill>
            <a:srgbClr val="FFFFFF"/>
          </a:solidFill>
          <a:ln/>
          <a:effectLst>
            <a:outerShdw blurRad="114300" dist="38100" dir="5400000" algn="bl" rotWithShape="0">
              <a:srgbClr val="0B1F3B">
                <a:alpha val="12000"/>
              </a:srgbClr>
            </a:outerShdw>
          </a:effectLst>
        </p:spPr>
      </p:sp>
      <p:sp>
        <p:nvSpPr>
          <p:cNvPr id="24" name="Shape 22"/>
          <p:cNvSpPr/>
          <p:nvPr/>
        </p:nvSpPr>
        <p:spPr>
          <a:xfrm>
            <a:off x="9834372" y="2697480"/>
            <a:ext cx="1051560" cy="1051560"/>
          </a:xfrm>
          <a:prstGeom prst="ellipse">
            <a:avLst/>
          </a:prstGeom>
          <a:solidFill>
            <a:srgbClr val="00A8E8"/>
          </a:solidFill>
          <a:ln/>
        </p:spPr>
      </p:sp>
      <p:sp>
        <p:nvSpPr>
          <p:cNvPr id="25" name="Text 23"/>
          <p:cNvSpPr/>
          <p:nvPr/>
        </p:nvSpPr>
        <p:spPr>
          <a:xfrm>
            <a:off x="9834372" y="2697480"/>
            <a:ext cx="1051560" cy="1051560"/>
          </a:xfrm>
          <a:prstGeom prst="rect">
            <a:avLst/>
          </a:prstGeom>
          <a:noFill/>
          <a:ln/>
        </p:spPr>
        <p:txBody>
          <a:bodyPr wrap="square" lIns="0" tIns="0" rIns="0" bIns="0" rtlCol="0" anchor="ctr"/>
          <a:lstStyle/>
          <a:p>
            <a:pPr marL="0" indent="0" algn="ctr">
              <a:buNone/>
            </a:pPr>
            <a:r>
              <a:rPr lang="en-US" sz="4000" b="1" dirty="0">
                <a:solidFill>
                  <a:srgbClr val="FFFFFF"/>
                </a:solidFill>
                <a:latin typeface="Montserrat" pitchFamily="34" charset="0"/>
                <a:ea typeface="Montserrat" pitchFamily="34" charset="-122"/>
                <a:cs typeface="Montserrat" pitchFamily="34" charset="-120"/>
              </a:rPr>
              <a:t>R</a:t>
            </a:r>
            <a:endParaRPr lang="en-US" sz="4000" dirty="0"/>
          </a:p>
        </p:txBody>
      </p:sp>
      <p:sp>
        <p:nvSpPr>
          <p:cNvPr id="26" name="Text 24"/>
          <p:cNvSpPr/>
          <p:nvPr/>
        </p:nvSpPr>
        <p:spPr>
          <a:xfrm>
            <a:off x="9262872" y="3931920"/>
            <a:ext cx="2194560" cy="365760"/>
          </a:xfrm>
          <a:prstGeom prst="rect">
            <a:avLst/>
          </a:prstGeom>
          <a:noFill/>
          <a:ln/>
        </p:spPr>
        <p:txBody>
          <a:bodyPr wrap="square" lIns="0" tIns="0" rIns="0" bIns="0" rtlCol="0" anchor="ctr"/>
          <a:lstStyle/>
          <a:p>
            <a:pPr marL="0" indent="0" algn="ctr">
              <a:buNone/>
            </a:pPr>
            <a:r>
              <a:rPr lang="en-US" sz="1700" b="1" dirty="0">
                <a:solidFill>
                  <a:srgbClr val="0B1F3B"/>
                </a:solidFill>
                <a:latin typeface="Montserrat" pitchFamily="34" charset="0"/>
                <a:ea typeface="Montserrat" pitchFamily="34" charset="-122"/>
                <a:cs typeface="Montserrat" pitchFamily="34" charset="-120"/>
              </a:rPr>
              <a:t>Result</a:t>
            </a:r>
            <a:endParaRPr lang="en-US" sz="1700" dirty="0"/>
          </a:p>
        </p:txBody>
      </p:sp>
      <p:sp>
        <p:nvSpPr>
          <p:cNvPr id="27" name="Text 25"/>
          <p:cNvSpPr/>
          <p:nvPr/>
        </p:nvSpPr>
        <p:spPr>
          <a:xfrm>
            <a:off x="9354312" y="4325112"/>
            <a:ext cx="2011680" cy="548640"/>
          </a:xfrm>
          <a:prstGeom prst="rect">
            <a:avLst/>
          </a:prstGeom>
          <a:noFill/>
          <a:ln/>
        </p:spPr>
        <p:txBody>
          <a:bodyPr wrap="square" lIns="0" tIns="0" rIns="0" bIns="0" rtlCol="0" anchor="ctr"/>
          <a:lstStyle/>
          <a:p>
            <a:pPr marL="0" indent="0" algn="ctr">
              <a:lnSpc>
                <a:spcPct val="102000"/>
              </a:lnSpc>
              <a:buNone/>
            </a:pPr>
            <a:r>
              <a:rPr lang="en-US" sz="1200" dirty="0">
                <a:solidFill>
                  <a:srgbClr val="5B6B82"/>
                </a:solidFill>
                <a:latin typeface="Inter" pitchFamily="34" charset="0"/>
                <a:ea typeface="Inter" pitchFamily="34" charset="-122"/>
                <a:cs typeface="Inter" pitchFamily="34" charset="-120"/>
              </a:rPr>
              <a:t>Quantify the outcome and learning</a:t>
            </a:r>
            <a:endParaRPr lang="en-US" sz="1200" dirty="0"/>
          </a:p>
        </p:txBody>
      </p:sp>
      <p:sp>
        <p:nvSpPr>
          <p:cNvPr id="28" name="Shape 26"/>
          <p:cNvSpPr/>
          <p:nvPr/>
        </p:nvSpPr>
        <p:spPr>
          <a:xfrm>
            <a:off x="822960" y="5532120"/>
            <a:ext cx="10515600" cy="777240"/>
          </a:xfrm>
          <a:prstGeom prst="roundRect">
            <a:avLst>
              <a:gd name="adj" fmla="val 10588"/>
            </a:avLst>
          </a:prstGeom>
          <a:solidFill>
            <a:srgbClr val="EAF1FB"/>
          </a:solidFill>
          <a:ln/>
        </p:spPr>
      </p:sp>
      <p:pic>
        <p:nvPicPr>
          <p:cNvPr id="29" name="Image 0" descr="preencoded.png"/>
          <p:cNvPicPr>
            <a:picLocks noChangeAspect="1"/>
          </p:cNvPicPr>
          <p:nvPr/>
        </p:nvPicPr>
        <p:blipFill>
          <a:blip r:embed="rId3"/>
          <a:stretch>
            <a:fillRect/>
          </a:stretch>
        </p:blipFill>
        <p:spPr>
          <a:xfrm>
            <a:off x="1143000" y="5779008"/>
            <a:ext cx="292608" cy="292608"/>
          </a:xfrm>
          <a:prstGeom prst="rect">
            <a:avLst/>
          </a:prstGeom>
        </p:spPr>
      </p:pic>
      <p:sp>
        <p:nvSpPr>
          <p:cNvPr id="30" name="Text 27"/>
          <p:cNvSpPr/>
          <p:nvPr/>
        </p:nvSpPr>
        <p:spPr>
          <a:xfrm>
            <a:off x="1600200" y="5532120"/>
            <a:ext cx="9692640" cy="777240"/>
          </a:xfrm>
          <a:prstGeom prst="rect">
            <a:avLst/>
          </a:prstGeom>
          <a:noFill/>
          <a:ln/>
        </p:spPr>
        <p:txBody>
          <a:bodyPr wrap="square" lIns="0" tIns="0" rIns="0" bIns="0" rtlCol="0" anchor="ctr"/>
          <a:lstStyle/>
          <a:p>
            <a:pPr marL="0" indent="0">
              <a:buNone/>
            </a:pPr>
            <a:r>
              <a:rPr lang="en-US" sz="1400" b="1" dirty="0">
                <a:solidFill>
                  <a:srgbClr val="0B1F3B"/>
                </a:solidFill>
                <a:latin typeface="Inter" pitchFamily="34" charset="0"/>
                <a:ea typeface="Inter" pitchFamily="34" charset="-122"/>
                <a:cs typeface="Inter" pitchFamily="34" charset="-120"/>
              </a:rPr>
              <a:t>Why it fits transformation:  </a:t>
            </a:r>
            <a:r>
              <a:rPr lang="en-US" sz="1400" dirty="0">
                <a:solidFill>
                  <a:srgbClr val="1A1A1A"/>
                </a:solidFill>
                <a:latin typeface="Inter" pitchFamily="34" charset="0"/>
                <a:ea typeface="Inter" pitchFamily="34" charset="-122"/>
                <a:cs typeface="Inter" pitchFamily="34" charset="-120"/>
              </a:rPr>
              <a:t>past behaviour predicts real performance in ambiguous, fast-changing roles (</a:t>
            </a:r>
            <a:r>
              <a:rPr lang="en-US" sz="1400" dirty="0" err="1">
                <a:solidFill>
                  <a:srgbClr val="1A1A1A"/>
                </a:solidFill>
                <a:latin typeface="Inter" pitchFamily="34" charset="0"/>
                <a:ea typeface="Inter" pitchFamily="34" charset="-122"/>
                <a:cs typeface="Inter" pitchFamily="34" charset="-120"/>
              </a:rPr>
              <a:t>Holbeche</a:t>
            </a:r>
            <a:r>
              <a:rPr lang="en-US" sz="1400" dirty="0">
                <a:solidFill>
                  <a:srgbClr val="1A1A1A"/>
                </a:solidFill>
                <a:latin typeface="Inter" pitchFamily="34" charset="0"/>
                <a:ea typeface="Inter" pitchFamily="34" charset="-122"/>
                <a:cs typeface="Inter" pitchFamily="34" charset="-120"/>
              </a:rPr>
              <a:t>, 2019).</a:t>
            </a:r>
            <a:endParaRPr lang="en-US" sz="1400" dirty="0"/>
          </a:p>
        </p:txBody>
      </p:sp>
      <p:sp>
        <p:nvSpPr>
          <p:cNvPr id="31" name="Text 28"/>
          <p:cNvSpPr/>
          <p:nvPr/>
        </p:nvSpPr>
        <p:spPr>
          <a:xfrm>
            <a:off x="11247120" y="6400800"/>
            <a:ext cx="548640" cy="274320"/>
          </a:xfrm>
          <a:prstGeom prst="rect">
            <a:avLst/>
          </a:prstGeom>
          <a:noFill/>
          <a:ln/>
        </p:spPr>
        <p:txBody>
          <a:bodyPr wrap="square" lIns="0" tIns="0" rIns="0" bIns="0" rtlCol="0" anchor="ctr"/>
          <a:lstStyle/>
          <a:p>
            <a:pPr marL="0" indent="0" algn="r">
              <a:buNone/>
            </a:pPr>
            <a:r>
              <a:rPr lang="en-US" sz="1000" dirty="0">
                <a:solidFill>
                  <a:srgbClr val="5B6B82"/>
                </a:solidFill>
                <a:latin typeface="Inter" pitchFamily="34" charset="0"/>
                <a:ea typeface="Inter" pitchFamily="34" charset="-122"/>
                <a:cs typeface="Inter"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822960" y="548640"/>
            <a:ext cx="5486400" cy="274320"/>
          </a:xfrm>
          <a:prstGeom prst="rect">
            <a:avLst/>
          </a:prstGeom>
          <a:noFill/>
          <a:ln/>
        </p:spPr>
        <p:txBody>
          <a:bodyPr wrap="square" lIns="0" tIns="0" rIns="0" bIns="0" rtlCol="0" anchor="ctr"/>
          <a:lstStyle/>
          <a:p>
            <a:pPr marL="0" indent="0" algn="l">
              <a:buNone/>
            </a:pPr>
            <a:r>
              <a:rPr lang="en-US" sz="1200" b="1" kern="0" spc="300" dirty="0">
                <a:solidFill>
                  <a:srgbClr val="1F6FEB"/>
                </a:solidFill>
                <a:latin typeface="Montserrat" pitchFamily="34" charset="0"/>
                <a:ea typeface="Montserrat" pitchFamily="34" charset="-122"/>
                <a:cs typeface="Montserrat" pitchFamily="34" charset="-120"/>
              </a:rPr>
              <a:t>INTERVIEW STRATEGY · 3</a:t>
            </a:r>
            <a:endParaRPr lang="en-US" sz="1200" dirty="0"/>
          </a:p>
        </p:txBody>
      </p:sp>
      <p:sp>
        <p:nvSpPr>
          <p:cNvPr id="3" name="Text 1"/>
          <p:cNvSpPr/>
          <p:nvPr/>
        </p:nvSpPr>
        <p:spPr>
          <a:xfrm>
            <a:off x="822960" y="868680"/>
            <a:ext cx="8229600" cy="777240"/>
          </a:xfrm>
          <a:prstGeom prst="rect">
            <a:avLst/>
          </a:prstGeom>
          <a:noFill/>
          <a:ln/>
        </p:spPr>
        <p:txBody>
          <a:bodyPr wrap="square" lIns="0" tIns="0" rIns="0" bIns="0" rtlCol="0" anchor="t"/>
          <a:lstStyle/>
          <a:p>
            <a:pPr marL="0" indent="0" algn="l">
              <a:buNone/>
            </a:pPr>
            <a:r>
              <a:rPr lang="en-US" sz="3000" b="1" dirty="0">
                <a:solidFill>
                  <a:srgbClr val="0B1F3B"/>
                </a:solidFill>
                <a:latin typeface="Montserrat" pitchFamily="34" charset="0"/>
                <a:ea typeface="Montserrat" pitchFamily="34" charset="-122"/>
                <a:cs typeface="Montserrat" pitchFamily="34" charset="-120"/>
              </a:rPr>
              <a:t>Panel &amp; Virtual Interviews</a:t>
            </a:r>
            <a:endParaRPr lang="en-US" sz="3000" dirty="0"/>
          </a:p>
        </p:txBody>
      </p:sp>
      <p:sp>
        <p:nvSpPr>
          <p:cNvPr id="4" name="Shape 2"/>
          <p:cNvSpPr/>
          <p:nvPr/>
        </p:nvSpPr>
        <p:spPr>
          <a:xfrm>
            <a:off x="822960" y="2057400"/>
            <a:ext cx="5212080" cy="3840480"/>
          </a:xfrm>
          <a:prstGeom prst="roundRect">
            <a:avLst>
              <a:gd name="adj" fmla="val 2619"/>
            </a:avLst>
          </a:prstGeom>
          <a:solidFill>
            <a:srgbClr val="FFFFFF"/>
          </a:solidFill>
          <a:ln/>
          <a:effectLst>
            <a:outerShdw blurRad="114300" dist="38100" dir="5400000" algn="bl" rotWithShape="0">
              <a:srgbClr val="0B1F3B">
                <a:alpha val="12000"/>
              </a:srgbClr>
            </a:outerShdw>
          </a:effectLst>
        </p:spPr>
      </p:sp>
      <p:sp>
        <p:nvSpPr>
          <p:cNvPr id="5" name="Shape 3"/>
          <p:cNvSpPr/>
          <p:nvPr/>
        </p:nvSpPr>
        <p:spPr>
          <a:xfrm>
            <a:off x="1234440" y="2468880"/>
            <a:ext cx="868680" cy="868680"/>
          </a:xfrm>
          <a:prstGeom prst="roundRect">
            <a:avLst>
              <a:gd name="adj" fmla="val 13684"/>
            </a:avLst>
          </a:prstGeom>
          <a:solidFill>
            <a:srgbClr val="0B1F3B"/>
          </a:solidFill>
          <a:ln/>
        </p:spPr>
      </p:sp>
      <p:pic>
        <p:nvPicPr>
          <p:cNvPr id="6" name="Image 0" descr="preencoded.png"/>
          <p:cNvPicPr>
            <a:picLocks noChangeAspect="1"/>
          </p:cNvPicPr>
          <p:nvPr/>
        </p:nvPicPr>
        <p:blipFill>
          <a:blip r:embed="rId3"/>
          <a:stretch>
            <a:fillRect/>
          </a:stretch>
        </p:blipFill>
        <p:spPr>
          <a:xfrm>
            <a:off x="1453896" y="2688336"/>
            <a:ext cx="429768" cy="429768"/>
          </a:xfrm>
          <a:prstGeom prst="rect">
            <a:avLst/>
          </a:prstGeom>
        </p:spPr>
      </p:pic>
      <p:sp>
        <p:nvSpPr>
          <p:cNvPr id="7" name="Text 4"/>
          <p:cNvSpPr/>
          <p:nvPr/>
        </p:nvSpPr>
        <p:spPr>
          <a:xfrm>
            <a:off x="2286000" y="2514600"/>
            <a:ext cx="3383280" cy="777240"/>
          </a:xfrm>
          <a:prstGeom prst="rect">
            <a:avLst/>
          </a:prstGeom>
          <a:noFill/>
          <a:ln/>
        </p:spPr>
        <p:txBody>
          <a:bodyPr wrap="square" lIns="0" tIns="0" rIns="0" bIns="0" rtlCol="0" anchor="ctr"/>
          <a:lstStyle/>
          <a:p>
            <a:pPr marL="0" indent="0">
              <a:buNone/>
            </a:pPr>
            <a:r>
              <a:rPr lang="en-US" sz="2100" b="1" dirty="0">
                <a:solidFill>
                  <a:srgbClr val="0B1F3B"/>
                </a:solidFill>
                <a:latin typeface="Montserrat" pitchFamily="34" charset="0"/>
                <a:ea typeface="Montserrat" pitchFamily="34" charset="-122"/>
                <a:cs typeface="Montserrat" pitchFamily="34" charset="-120"/>
              </a:rPr>
              <a:t>Panel Interview</a:t>
            </a:r>
            <a:endParaRPr lang="en-US" sz="2100" dirty="0"/>
          </a:p>
        </p:txBody>
      </p:sp>
      <p:pic>
        <p:nvPicPr>
          <p:cNvPr id="8" name="Image 1" descr="preencoded.png"/>
          <p:cNvPicPr>
            <a:picLocks noChangeAspect="1"/>
          </p:cNvPicPr>
          <p:nvPr/>
        </p:nvPicPr>
        <p:blipFill>
          <a:blip r:embed="rId4"/>
          <a:stretch>
            <a:fillRect/>
          </a:stretch>
        </p:blipFill>
        <p:spPr>
          <a:xfrm>
            <a:off x="1280160" y="3648456"/>
            <a:ext cx="246888" cy="246888"/>
          </a:xfrm>
          <a:prstGeom prst="rect">
            <a:avLst/>
          </a:prstGeom>
        </p:spPr>
      </p:pic>
      <p:sp>
        <p:nvSpPr>
          <p:cNvPr id="9" name="Text 5"/>
          <p:cNvSpPr/>
          <p:nvPr/>
        </p:nvSpPr>
        <p:spPr>
          <a:xfrm>
            <a:off x="1691640" y="3575304"/>
            <a:ext cx="3931920" cy="502920"/>
          </a:xfrm>
          <a:prstGeom prst="rect">
            <a:avLst/>
          </a:prstGeom>
          <a:noFill/>
          <a:ln/>
        </p:spPr>
        <p:txBody>
          <a:bodyPr wrap="square" lIns="0" tIns="0" rIns="0" bIns="0" rtlCol="0" anchor="ctr"/>
          <a:lstStyle/>
          <a:p>
            <a:pPr marL="0" indent="0">
              <a:lnSpc>
                <a:spcPct val="100000"/>
              </a:lnSpc>
              <a:buNone/>
            </a:pPr>
            <a:r>
              <a:rPr lang="en-US" sz="1450" dirty="0">
                <a:solidFill>
                  <a:srgbClr val="1A1A1A"/>
                </a:solidFill>
                <a:latin typeface="Inter" pitchFamily="34" charset="0"/>
                <a:ea typeface="Inter" pitchFamily="34" charset="-122"/>
                <a:cs typeface="Inter" pitchFamily="34" charset="-120"/>
              </a:rPr>
              <a:t>Multiple interviewers in one session</a:t>
            </a:r>
            <a:endParaRPr lang="en-US" sz="1450" dirty="0"/>
          </a:p>
        </p:txBody>
      </p:sp>
      <p:pic>
        <p:nvPicPr>
          <p:cNvPr id="10" name="Image 2" descr="preencoded.png"/>
          <p:cNvPicPr>
            <a:picLocks noChangeAspect="1"/>
          </p:cNvPicPr>
          <p:nvPr/>
        </p:nvPicPr>
        <p:blipFill>
          <a:blip r:embed="rId4"/>
          <a:stretch>
            <a:fillRect/>
          </a:stretch>
        </p:blipFill>
        <p:spPr>
          <a:xfrm>
            <a:off x="1280160" y="4325112"/>
            <a:ext cx="246888" cy="246888"/>
          </a:xfrm>
          <a:prstGeom prst="rect">
            <a:avLst/>
          </a:prstGeom>
        </p:spPr>
      </p:pic>
      <p:sp>
        <p:nvSpPr>
          <p:cNvPr id="11" name="Text 6"/>
          <p:cNvSpPr/>
          <p:nvPr/>
        </p:nvSpPr>
        <p:spPr>
          <a:xfrm>
            <a:off x="1691640" y="4251960"/>
            <a:ext cx="3931920" cy="502920"/>
          </a:xfrm>
          <a:prstGeom prst="rect">
            <a:avLst/>
          </a:prstGeom>
          <a:noFill/>
          <a:ln/>
        </p:spPr>
        <p:txBody>
          <a:bodyPr wrap="square" lIns="0" tIns="0" rIns="0" bIns="0" rtlCol="0" anchor="ctr"/>
          <a:lstStyle/>
          <a:p>
            <a:pPr marL="0" indent="0">
              <a:lnSpc>
                <a:spcPct val="100000"/>
              </a:lnSpc>
              <a:buNone/>
            </a:pPr>
            <a:r>
              <a:rPr lang="en-US" sz="1450" dirty="0">
                <a:solidFill>
                  <a:srgbClr val="1A1A1A"/>
                </a:solidFill>
                <a:latin typeface="Inter" pitchFamily="34" charset="0"/>
                <a:ea typeface="Inter" pitchFamily="34" charset="-122"/>
                <a:cs typeface="Inter" pitchFamily="34" charset="-120"/>
              </a:rPr>
              <a:t>Technical and HR evaluation combined (</a:t>
            </a:r>
            <a:r>
              <a:rPr lang="en-US" sz="1450" dirty="0" err="1">
                <a:solidFill>
                  <a:srgbClr val="1A1A1A"/>
                </a:solidFill>
                <a:latin typeface="Inter" pitchFamily="34" charset="0"/>
                <a:ea typeface="Inter" pitchFamily="34" charset="-122"/>
                <a:cs typeface="Inter" pitchFamily="34" charset="-120"/>
              </a:rPr>
              <a:t>Oyoru</a:t>
            </a:r>
            <a:r>
              <a:rPr lang="en-US" sz="1450" dirty="0">
                <a:solidFill>
                  <a:srgbClr val="1A1A1A"/>
                </a:solidFill>
                <a:latin typeface="Inter" pitchFamily="34" charset="0"/>
                <a:ea typeface="Inter" pitchFamily="34" charset="-122"/>
                <a:cs typeface="Inter" pitchFamily="34" charset="-120"/>
              </a:rPr>
              <a:t> et al., 2026).</a:t>
            </a:r>
            <a:endParaRPr lang="en-US" sz="1450" dirty="0"/>
          </a:p>
        </p:txBody>
      </p:sp>
      <p:pic>
        <p:nvPicPr>
          <p:cNvPr id="12" name="Image 3" descr="preencoded.png"/>
          <p:cNvPicPr>
            <a:picLocks noChangeAspect="1"/>
          </p:cNvPicPr>
          <p:nvPr/>
        </p:nvPicPr>
        <p:blipFill>
          <a:blip r:embed="rId4"/>
          <a:stretch>
            <a:fillRect/>
          </a:stretch>
        </p:blipFill>
        <p:spPr>
          <a:xfrm>
            <a:off x="1280160" y="5001768"/>
            <a:ext cx="246888" cy="246888"/>
          </a:xfrm>
          <a:prstGeom prst="rect">
            <a:avLst/>
          </a:prstGeom>
        </p:spPr>
      </p:pic>
      <p:sp>
        <p:nvSpPr>
          <p:cNvPr id="13" name="Text 7"/>
          <p:cNvSpPr/>
          <p:nvPr/>
        </p:nvSpPr>
        <p:spPr>
          <a:xfrm>
            <a:off x="1691640" y="4928616"/>
            <a:ext cx="3931920" cy="502920"/>
          </a:xfrm>
          <a:prstGeom prst="rect">
            <a:avLst/>
          </a:prstGeom>
          <a:noFill/>
          <a:ln/>
        </p:spPr>
        <p:txBody>
          <a:bodyPr wrap="square" lIns="0" tIns="0" rIns="0" bIns="0" rtlCol="0" anchor="ctr"/>
          <a:lstStyle/>
          <a:p>
            <a:pPr marL="0" indent="0">
              <a:lnSpc>
                <a:spcPct val="100000"/>
              </a:lnSpc>
              <a:buNone/>
            </a:pPr>
            <a:r>
              <a:rPr lang="en-US" sz="1450" dirty="0">
                <a:solidFill>
                  <a:srgbClr val="1A1A1A"/>
                </a:solidFill>
                <a:latin typeface="Inter" pitchFamily="34" charset="0"/>
                <a:ea typeface="Inter" pitchFamily="34" charset="-122"/>
                <a:cs typeface="Inter" pitchFamily="34" charset="-120"/>
              </a:rPr>
              <a:t>Balanced, multi-perspective decisions</a:t>
            </a:r>
            <a:endParaRPr lang="en-US" sz="1450" dirty="0"/>
          </a:p>
        </p:txBody>
      </p:sp>
      <p:sp>
        <p:nvSpPr>
          <p:cNvPr id="14" name="Shape 8"/>
          <p:cNvSpPr/>
          <p:nvPr/>
        </p:nvSpPr>
        <p:spPr>
          <a:xfrm>
            <a:off x="6583680" y="2057400"/>
            <a:ext cx="5212080" cy="3840480"/>
          </a:xfrm>
          <a:prstGeom prst="roundRect">
            <a:avLst>
              <a:gd name="adj" fmla="val 2619"/>
            </a:avLst>
          </a:prstGeom>
          <a:solidFill>
            <a:srgbClr val="FFFFFF"/>
          </a:solidFill>
          <a:ln/>
          <a:effectLst>
            <a:outerShdw blurRad="114300" dist="38100" dir="5400000" algn="bl" rotWithShape="0">
              <a:srgbClr val="0B1F3B">
                <a:alpha val="12000"/>
              </a:srgbClr>
            </a:outerShdw>
          </a:effectLst>
        </p:spPr>
      </p:sp>
      <p:sp>
        <p:nvSpPr>
          <p:cNvPr id="15" name="Shape 9"/>
          <p:cNvSpPr/>
          <p:nvPr/>
        </p:nvSpPr>
        <p:spPr>
          <a:xfrm>
            <a:off x="6995160" y="2468880"/>
            <a:ext cx="868680" cy="868680"/>
          </a:xfrm>
          <a:prstGeom prst="roundRect">
            <a:avLst>
              <a:gd name="adj" fmla="val 13684"/>
            </a:avLst>
          </a:prstGeom>
          <a:solidFill>
            <a:srgbClr val="1F6FEB"/>
          </a:solidFill>
          <a:ln/>
        </p:spPr>
      </p:sp>
      <p:pic>
        <p:nvPicPr>
          <p:cNvPr id="16" name="Image 4" descr="preencoded.png"/>
          <p:cNvPicPr>
            <a:picLocks noChangeAspect="1"/>
          </p:cNvPicPr>
          <p:nvPr/>
        </p:nvPicPr>
        <p:blipFill>
          <a:blip r:embed="rId5"/>
          <a:stretch>
            <a:fillRect/>
          </a:stretch>
        </p:blipFill>
        <p:spPr>
          <a:xfrm>
            <a:off x="7214616" y="2688336"/>
            <a:ext cx="429768" cy="429768"/>
          </a:xfrm>
          <a:prstGeom prst="rect">
            <a:avLst/>
          </a:prstGeom>
        </p:spPr>
      </p:pic>
      <p:sp>
        <p:nvSpPr>
          <p:cNvPr id="17" name="Text 10"/>
          <p:cNvSpPr/>
          <p:nvPr/>
        </p:nvSpPr>
        <p:spPr>
          <a:xfrm>
            <a:off x="8046720" y="2514600"/>
            <a:ext cx="3383280" cy="777240"/>
          </a:xfrm>
          <a:prstGeom prst="rect">
            <a:avLst/>
          </a:prstGeom>
          <a:noFill/>
          <a:ln/>
        </p:spPr>
        <p:txBody>
          <a:bodyPr wrap="square" lIns="0" tIns="0" rIns="0" bIns="0" rtlCol="0" anchor="ctr"/>
          <a:lstStyle/>
          <a:p>
            <a:pPr marL="0" indent="0">
              <a:buNone/>
            </a:pPr>
            <a:r>
              <a:rPr lang="en-US" sz="2100" b="1" dirty="0">
                <a:solidFill>
                  <a:srgbClr val="0B1F3B"/>
                </a:solidFill>
                <a:latin typeface="Montserrat" pitchFamily="34" charset="0"/>
                <a:ea typeface="Montserrat" pitchFamily="34" charset="-122"/>
                <a:cs typeface="Montserrat" pitchFamily="34" charset="-120"/>
              </a:rPr>
              <a:t>Virtual Interview</a:t>
            </a:r>
            <a:endParaRPr lang="en-US" sz="2100" dirty="0"/>
          </a:p>
        </p:txBody>
      </p:sp>
      <p:pic>
        <p:nvPicPr>
          <p:cNvPr id="18" name="Image 5" descr="preencoded.png"/>
          <p:cNvPicPr>
            <a:picLocks noChangeAspect="1"/>
          </p:cNvPicPr>
          <p:nvPr/>
        </p:nvPicPr>
        <p:blipFill>
          <a:blip r:embed="rId4"/>
          <a:stretch>
            <a:fillRect/>
          </a:stretch>
        </p:blipFill>
        <p:spPr>
          <a:xfrm>
            <a:off x="7040880" y="3648456"/>
            <a:ext cx="246888" cy="246888"/>
          </a:xfrm>
          <a:prstGeom prst="rect">
            <a:avLst/>
          </a:prstGeom>
        </p:spPr>
      </p:pic>
      <p:sp>
        <p:nvSpPr>
          <p:cNvPr id="19" name="Text 11"/>
          <p:cNvSpPr/>
          <p:nvPr/>
        </p:nvSpPr>
        <p:spPr>
          <a:xfrm>
            <a:off x="7452360" y="3575304"/>
            <a:ext cx="3931920" cy="502920"/>
          </a:xfrm>
          <a:prstGeom prst="rect">
            <a:avLst/>
          </a:prstGeom>
          <a:noFill/>
          <a:ln/>
        </p:spPr>
        <p:txBody>
          <a:bodyPr wrap="square" lIns="0" tIns="0" rIns="0" bIns="0" rtlCol="0" anchor="ctr"/>
          <a:lstStyle/>
          <a:p>
            <a:pPr marL="0" indent="0">
              <a:lnSpc>
                <a:spcPct val="100000"/>
              </a:lnSpc>
              <a:buNone/>
            </a:pPr>
            <a:r>
              <a:rPr lang="en-US" sz="1450" dirty="0">
                <a:solidFill>
                  <a:srgbClr val="1A1A1A"/>
                </a:solidFill>
                <a:latin typeface="Inter" pitchFamily="34" charset="0"/>
                <a:ea typeface="Inter" pitchFamily="34" charset="-122"/>
                <a:cs typeface="Inter" pitchFamily="34" charset="-120"/>
              </a:rPr>
              <a:t>Conducted on Microsoft Teams or Zoom</a:t>
            </a:r>
            <a:endParaRPr lang="en-US" sz="1450" dirty="0"/>
          </a:p>
        </p:txBody>
      </p:sp>
      <p:pic>
        <p:nvPicPr>
          <p:cNvPr id="20" name="Image 6" descr="preencoded.png"/>
          <p:cNvPicPr>
            <a:picLocks noChangeAspect="1"/>
          </p:cNvPicPr>
          <p:nvPr/>
        </p:nvPicPr>
        <p:blipFill>
          <a:blip r:embed="rId4"/>
          <a:stretch>
            <a:fillRect/>
          </a:stretch>
        </p:blipFill>
        <p:spPr>
          <a:xfrm>
            <a:off x="7040880" y="4325112"/>
            <a:ext cx="246888" cy="246888"/>
          </a:xfrm>
          <a:prstGeom prst="rect">
            <a:avLst/>
          </a:prstGeom>
        </p:spPr>
      </p:pic>
      <p:sp>
        <p:nvSpPr>
          <p:cNvPr id="21" name="Text 12"/>
          <p:cNvSpPr/>
          <p:nvPr/>
        </p:nvSpPr>
        <p:spPr>
          <a:xfrm>
            <a:off x="7452360" y="4251960"/>
            <a:ext cx="3931920" cy="502920"/>
          </a:xfrm>
          <a:prstGeom prst="rect">
            <a:avLst/>
          </a:prstGeom>
          <a:noFill/>
          <a:ln/>
        </p:spPr>
        <p:txBody>
          <a:bodyPr wrap="square" lIns="0" tIns="0" rIns="0" bIns="0" rtlCol="0" anchor="ctr"/>
          <a:lstStyle/>
          <a:p>
            <a:pPr marL="0" indent="0">
              <a:lnSpc>
                <a:spcPct val="100000"/>
              </a:lnSpc>
              <a:buNone/>
            </a:pPr>
            <a:r>
              <a:rPr lang="en-US" sz="1450" dirty="0">
                <a:solidFill>
                  <a:srgbClr val="1A1A1A"/>
                </a:solidFill>
                <a:latin typeface="Inter" pitchFamily="34" charset="0"/>
                <a:ea typeface="Inter" pitchFamily="34" charset="-122"/>
                <a:cs typeface="Inter" pitchFamily="34" charset="-120"/>
              </a:rPr>
              <a:t>Reaches a global candidate pool</a:t>
            </a:r>
            <a:endParaRPr lang="en-US" sz="1450" dirty="0"/>
          </a:p>
        </p:txBody>
      </p:sp>
      <p:pic>
        <p:nvPicPr>
          <p:cNvPr id="22" name="Image 7" descr="preencoded.png"/>
          <p:cNvPicPr>
            <a:picLocks noChangeAspect="1"/>
          </p:cNvPicPr>
          <p:nvPr/>
        </p:nvPicPr>
        <p:blipFill>
          <a:blip r:embed="rId4"/>
          <a:stretch>
            <a:fillRect/>
          </a:stretch>
        </p:blipFill>
        <p:spPr>
          <a:xfrm>
            <a:off x="7040880" y="5001768"/>
            <a:ext cx="246888" cy="246888"/>
          </a:xfrm>
          <a:prstGeom prst="rect">
            <a:avLst/>
          </a:prstGeom>
        </p:spPr>
      </p:pic>
      <p:sp>
        <p:nvSpPr>
          <p:cNvPr id="23" name="Text 13"/>
          <p:cNvSpPr/>
          <p:nvPr/>
        </p:nvSpPr>
        <p:spPr>
          <a:xfrm>
            <a:off x="7452360" y="4928616"/>
            <a:ext cx="3931920" cy="502920"/>
          </a:xfrm>
          <a:prstGeom prst="rect">
            <a:avLst/>
          </a:prstGeom>
          <a:noFill/>
          <a:ln/>
        </p:spPr>
        <p:txBody>
          <a:bodyPr wrap="square" lIns="0" tIns="0" rIns="0" bIns="0" rtlCol="0" anchor="ctr"/>
          <a:lstStyle/>
          <a:p>
            <a:pPr marL="0" indent="0">
              <a:lnSpc>
                <a:spcPct val="100000"/>
              </a:lnSpc>
              <a:buNone/>
            </a:pPr>
            <a:r>
              <a:rPr lang="en-US" sz="1450" dirty="0">
                <a:solidFill>
                  <a:srgbClr val="1A1A1A"/>
                </a:solidFill>
                <a:latin typeface="Inter" pitchFamily="34" charset="0"/>
                <a:ea typeface="Inter" pitchFamily="34" charset="-122"/>
                <a:cs typeface="Inter" pitchFamily="34" charset="-120"/>
              </a:rPr>
              <a:t>Cost-efficient, faster scheduling</a:t>
            </a:r>
            <a:endParaRPr lang="en-US" sz="1450" dirty="0"/>
          </a:p>
        </p:txBody>
      </p:sp>
      <p:sp>
        <p:nvSpPr>
          <p:cNvPr id="24" name="Text 14"/>
          <p:cNvSpPr/>
          <p:nvPr/>
        </p:nvSpPr>
        <p:spPr>
          <a:xfrm>
            <a:off x="11247120" y="6400800"/>
            <a:ext cx="548640" cy="274320"/>
          </a:xfrm>
          <a:prstGeom prst="rect">
            <a:avLst/>
          </a:prstGeom>
          <a:noFill/>
          <a:ln/>
        </p:spPr>
        <p:txBody>
          <a:bodyPr wrap="square" lIns="0" tIns="0" rIns="0" bIns="0" rtlCol="0" anchor="ctr"/>
          <a:lstStyle/>
          <a:p>
            <a:pPr marL="0" indent="0" algn="r">
              <a:buNone/>
            </a:pPr>
            <a:r>
              <a:rPr lang="en-US" sz="1000" dirty="0">
                <a:solidFill>
                  <a:srgbClr val="5B6B82"/>
                </a:solidFill>
                <a:latin typeface="Inter" pitchFamily="34" charset="0"/>
                <a:ea typeface="Inter" pitchFamily="34" charset="-122"/>
                <a:cs typeface="Inter"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822960" y="548640"/>
            <a:ext cx="5486400" cy="274320"/>
          </a:xfrm>
          <a:prstGeom prst="rect">
            <a:avLst/>
          </a:prstGeom>
          <a:noFill/>
          <a:ln/>
        </p:spPr>
        <p:txBody>
          <a:bodyPr wrap="square" lIns="0" tIns="0" rIns="0" bIns="0" rtlCol="0" anchor="ctr"/>
          <a:lstStyle/>
          <a:p>
            <a:pPr marL="0" indent="0" algn="l">
              <a:buNone/>
            </a:pPr>
            <a:r>
              <a:rPr lang="en-US" sz="1200" b="1" kern="0" spc="300" dirty="0">
                <a:solidFill>
                  <a:srgbClr val="1F6FEB"/>
                </a:solidFill>
                <a:latin typeface="Montserrat" pitchFamily="34" charset="0"/>
                <a:ea typeface="Montserrat" pitchFamily="34" charset="-122"/>
                <a:cs typeface="Montserrat" pitchFamily="34" charset="-120"/>
              </a:rPr>
              <a:t>HOW WE PROBE</a:t>
            </a:r>
            <a:endParaRPr lang="en-US" sz="1200" dirty="0"/>
          </a:p>
        </p:txBody>
      </p:sp>
      <p:sp>
        <p:nvSpPr>
          <p:cNvPr id="3" name="Text 1"/>
          <p:cNvSpPr/>
          <p:nvPr/>
        </p:nvSpPr>
        <p:spPr>
          <a:xfrm>
            <a:off x="822960" y="868680"/>
            <a:ext cx="10515600" cy="777240"/>
          </a:xfrm>
          <a:prstGeom prst="rect">
            <a:avLst/>
          </a:prstGeom>
          <a:noFill/>
          <a:ln/>
        </p:spPr>
        <p:txBody>
          <a:bodyPr wrap="square" lIns="0" tIns="0" rIns="0" bIns="0" rtlCol="0" anchor="t"/>
          <a:lstStyle/>
          <a:p>
            <a:pPr marL="0" indent="0" algn="l">
              <a:buNone/>
            </a:pPr>
            <a:r>
              <a:rPr lang="en-US" sz="3000" b="1" dirty="0">
                <a:solidFill>
                  <a:srgbClr val="0B1F3B"/>
                </a:solidFill>
                <a:latin typeface="Montserrat" pitchFamily="34" charset="0"/>
                <a:ea typeface="Montserrat" pitchFamily="34" charset="-122"/>
                <a:cs typeface="Montserrat" pitchFamily="34" charset="-120"/>
              </a:rPr>
              <a:t>Interview Questioning Techniques</a:t>
            </a:r>
            <a:endParaRPr lang="en-US" sz="3000" dirty="0"/>
          </a:p>
        </p:txBody>
      </p:sp>
      <p:sp>
        <p:nvSpPr>
          <p:cNvPr id="4" name="Shape 2"/>
          <p:cNvSpPr/>
          <p:nvPr/>
        </p:nvSpPr>
        <p:spPr>
          <a:xfrm>
            <a:off x="557784" y="2240280"/>
            <a:ext cx="1975104" cy="2331720"/>
          </a:xfrm>
          <a:prstGeom prst="roundRect">
            <a:avLst>
              <a:gd name="adj" fmla="val 4630"/>
            </a:avLst>
          </a:prstGeom>
          <a:solidFill>
            <a:srgbClr val="FFFFFF"/>
          </a:solidFill>
          <a:ln/>
          <a:effectLst>
            <a:outerShdw blurRad="88900" dist="25400" dir="5400000" algn="bl" rotWithShape="0">
              <a:srgbClr val="000000">
                <a:alpha val="10000"/>
              </a:srgbClr>
            </a:outerShdw>
          </a:effectLst>
        </p:spPr>
      </p:sp>
      <p:sp>
        <p:nvSpPr>
          <p:cNvPr id="5" name="Shape 3"/>
          <p:cNvSpPr/>
          <p:nvPr/>
        </p:nvSpPr>
        <p:spPr>
          <a:xfrm>
            <a:off x="1133856" y="2587752"/>
            <a:ext cx="822960" cy="822960"/>
          </a:xfrm>
          <a:prstGeom prst="ellipse">
            <a:avLst/>
          </a:prstGeom>
          <a:solidFill>
            <a:srgbClr val="EAF1FB"/>
          </a:solidFill>
          <a:ln/>
        </p:spPr>
      </p:sp>
      <p:pic>
        <p:nvPicPr>
          <p:cNvPr id="6" name="Image 0" descr="preencoded.png"/>
          <p:cNvPicPr>
            <a:picLocks noChangeAspect="1"/>
          </p:cNvPicPr>
          <p:nvPr/>
        </p:nvPicPr>
        <p:blipFill>
          <a:blip r:embed="rId3"/>
          <a:stretch>
            <a:fillRect/>
          </a:stretch>
        </p:blipFill>
        <p:spPr>
          <a:xfrm>
            <a:off x="1344168" y="2798064"/>
            <a:ext cx="402336" cy="402336"/>
          </a:xfrm>
          <a:prstGeom prst="rect">
            <a:avLst/>
          </a:prstGeom>
        </p:spPr>
      </p:pic>
      <p:sp>
        <p:nvSpPr>
          <p:cNvPr id="7" name="Text 4"/>
          <p:cNvSpPr/>
          <p:nvPr/>
        </p:nvSpPr>
        <p:spPr>
          <a:xfrm>
            <a:off x="630936" y="3566160"/>
            <a:ext cx="1828800" cy="411480"/>
          </a:xfrm>
          <a:prstGeom prst="rect">
            <a:avLst/>
          </a:prstGeom>
          <a:noFill/>
          <a:ln/>
        </p:spPr>
        <p:txBody>
          <a:bodyPr wrap="square" lIns="0" tIns="0" rIns="0" bIns="0" rtlCol="0" anchor="ctr"/>
          <a:lstStyle/>
          <a:p>
            <a:pPr marL="0" indent="0" algn="ctr">
              <a:buNone/>
            </a:pPr>
            <a:r>
              <a:rPr lang="en-US" sz="1450" b="1" dirty="0">
                <a:solidFill>
                  <a:srgbClr val="0B1F3B"/>
                </a:solidFill>
                <a:latin typeface="Montserrat" pitchFamily="34" charset="0"/>
                <a:ea typeface="Montserrat" pitchFamily="34" charset="-122"/>
                <a:cs typeface="Montserrat" pitchFamily="34" charset="-120"/>
              </a:rPr>
              <a:t>Behavioural</a:t>
            </a:r>
            <a:endParaRPr lang="en-US" sz="1450" dirty="0"/>
          </a:p>
        </p:txBody>
      </p:sp>
      <p:sp>
        <p:nvSpPr>
          <p:cNvPr id="8" name="Text 5"/>
          <p:cNvSpPr/>
          <p:nvPr/>
        </p:nvSpPr>
        <p:spPr>
          <a:xfrm>
            <a:off x="630936" y="3977640"/>
            <a:ext cx="1828800" cy="457200"/>
          </a:xfrm>
          <a:prstGeom prst="rect">
            <a:avLst/>
          </a:prstGeom>
          <a:noFill/>
          <a:ln/>
        </p:spPr>
        <p:txBody>
          <a:bodyPr wrap="square" lIns="0" tIns="0" rIns="0" bIns="0" rtlCol="0" anchor="ctr"/>
          <a:lstStyle/>
          <a:p>
            <a:pPr marL="0" indent="0" algn="ctr">
              <a:lnSpc>
                <a:spcPct val="100000"/>
              </a:lnSpc>
              <a:buNone/>
            </a:pPr>
            <a:r>
              <a:rPr lang="en-US" sz="1150" dirty="0">
                <a:solidFill>
                  <a:srgbClr val="5B6B82"/>
                </a:solidFill>
                <a:latin typeface="Inter" pitchFamily="34" charset="0"/>
                <a:ea typeface="Inter" pitchFamily="34" charset="-122"/>
                <a:cs typeface="Inter" pitchFamily="34" charset="-120"/>
              </a:rPr>
              <a:t>Past real examples</a:t>
            </a:r>
            <a:endParaRPr lang="en-US" sz="1150" dirty="0"/>
          </a:p>
        </p:txBody>
      </p:sp>
      <p:sp>
        <p:nvSpPr>
          <p:cNvPr id="9" name="Shape 6"/>
          <p:cNvSpPr/>
          <p:nvPr/>
        </p:nvSpPr>
        <p:spPr>
          <a:xfrm>
            <a:off x="2825496" y="2240280"/>
            <a:ext cx="1975104" cy="2331720"/>
          </a:xfrm>
          <a:prstGeom prst="roundRect">
            <a:avLst>
              <a:gd name="adj" fmla="val 4630"/>
            </a:avLst>
          </a:prstGeom>
          <a:solidFill>
            <a:srgbClr val="FFFFFF"/>
          </a:solidFill>
          <a:ln/>
          <a:effectLst>
            <a:outerShdw blurRad="88900" dist="25400" dir="5400000" algn="bl" rotWithShape="0">
              <a:srgbClr val="000000">
                <a:alpha val="10000"/>
              </a:srgbClr>
            </a:outerShdw>
          </a:effectLst>
        </p:spPr>
      </p:sp>
      <p:sp>
        <p:nvSpPr>
          <p:cNvPr id="10" name="Shape 7"/>
          <p:cNvSpPr/>
          <p:nvPr/>
        </p:nvSpPr>
        <p:spPr>
          <a:xfrm>
            <a:off x="3401568" y="2587752"/>
            <a:ext cx="822960" cy="822960"/>
          </a:xfrm>
          <a:prstGeom prst="ellipse">
            <a:avLst/>
          </a:prstGeom>
          <a:solidFill>
            <a:srgbClr val="EAF1FB"/>
          </a:solidFill>
          <a:ln/>
        </p:spPr>
      </p:sp>
      <p:pic>
        <p:nvPicPr>
          <p:cNvPr id="11" name="Image 1" descr="preencoded.png"/>
          <p:cNvPicPr>
            <a:picLocks noChangeAspect="1"/>
          </p:cNvPicPr>
          <p:nvPr/>
        </p:nvPicPr>
        <p:blipFill>
          <a:blip r:embed="rId4"/>
          <a:stretch>
            <a:fillRect/>
          </a:stretch>
        </p:blipFill>
        <p:spPr>
          <a:xfrm>
            <a:off x="3611880" y="2798064"/>
            <a:ext cx="402336" cy="402336"/>
          </a:xfrm>
          <a:prstGeom prst="rect">
            <a:avLst/>
          </a:prstGeom>
        </p:spPr>
      </p:pic>
      <p:sp>
        <p:nvSpPr>
          <p:cNvPr id="12" name="Text 8"/>
          <p:cNvSpPr/>
          <p:nvPr/>
        </p:nvSpPr>
        <p:spPr>
          <a:xfrm>
            <a:off x="2898648" y="3566160"/>
            <a:ext cx="1828800" cy="411480"/>
          </a:xfrm>
          <a:prstGeom prst="rect">
            <a:avLst/>
          </a:prstGeom>
          <a:noFill/>
          <a:ln/>
        </p:spPr>
        <p:txBody>
          <a:bodyPr wrap="square" lIns="0" tIns="0" rIns="0" bIns="0" rtlCol="0" anchor="ctr"/>
          <a:lstStyle/>
          <a:p>
            <a:pPr marL="0" indent="0" algn="ctr">
              <a:buNone/>
            </a:pPr>
            <a:r>
              <a:rPr lang="en-US" sz="1450" b="1" dirty="0">
                <a:solidFill>
                  <a:srgbClr val="0B1F3B"/>
                </a:solidFill>
                <a:latin typeface="Montserrat" pitchFamily="34" charset="0"/>
                <a:ea typeface="Montserrat" pitchFamily="34" charset="-122"/>
                <a:cs typeface="Montserrat" pitchFamily="34" charset="-120"/>
              </a:rPr>
              <a:t>Situational</a:t>
            </a:r>
            <a:endParaRPr lang="en-US" sz="1450" dirty="0"/>
          </a:p>
        </p:txBody>
      </p:sp>
      <p:sp>
        <p:nvSpPr>
          <p:cNvPr id="13" name="Text 9"/>
          <p:cNvSpPr/>
          <p:nvPr/>
        </p:nvSpPr>
        <p:spPr>
          <a:xfrm>
            <a:off x="2898648" y="3977640"/>
            <a:ext cx="1828800" cy="457200"/>
          </a:xfrm>
          <a:prstGeom prst="rect">
            <a:avLst/>
          </a:prstGeom>
          <a:noFill/>
          <a:ln/>
        </p:spPr>
        <p:txBody>
          <a:bodyPr wrap="square" lIns="0" tIns="0" rIns="0" bIns="0" rtlCol="0" anchor="ctr"/>
          <a:lstStyle/>
          <a:p>
            <a:pPr marL="0" indent="0" algn="ctr">
              <a:lnSpc>
                <a:spcPct val="100000"/>
              </a:lnSpc>
              <a:buNone/>
            </a:pPr>
            <a:r>
              <a:rPr lang="en-US" sz="1150" dirty="0">
                <a:solidFill>
                  <a:srgbClr val="5B6B82"/>
                </a:solidFill>
                <a:latin typeface="Inter" pitchFamily="34" charset="0"/>
                <a:ea typeface="Inter" pitchFamily="34" charset="-122"/>
                <a:cs typeface="Inter" pitchFamily="34" charset="-120"/>
              </a:rPr>
              <a:t>Hypothetical scenarios</a:t>
            </a:r>
            <a:endParaRPr lang="en-US" sz="1150" dirty="0"/>
          </a:p>
        </p:txBody>
      </p:sp>
      <p:sp>
        <p:nvSpPr>
          <p:cNvPr id="14" name="Shape 10"/>
          <p:cNvSpPr/>
          <p:nvPr/>
        </p:nvSpPr>
        <p:spPr>
          <a:xfrm>
            <a:off x="5093208" y="2240280"/>
            <a:ext cx="1975104" cy="2331720"/>
          </a:xfrm>
          <a:prstGeom prst="roundRect">
            <a:avLst>
              <a:gd name="adj" fmla="val 4630"/>
            </a:avLst>
          </a:prstGeom>
          <a:solidFill>
            <a:srgbClr val="FFFFFF"/>
          </a:solidFill>
          <a:ln/>
          <a:effectLst>
            <a:outerShdw blurRad="88900" dist="25400" dir="5400000" algn="bl" rotWithShape="0">
              <a:srgbClr val="000000">
                <a:alpha val="10000"/>
              </a:srgbClr>
            </a:outerShdw>
          </a:effectLst>
        </p:spPr>
      </p:sp>
      <p:sp>
        <p:nvSpPr>
          <p:cNvPr id="15" name="Shape 11"/>
          <p:cNvSpPr/>
          <p:nvPr/>
        </p:nvSpPr>
        <p:spPr>
          <a:xfrm>
            <a:off x="5669280" y="2587752"/>
            <a:ext cx="822960" cy="822960"/>
          </a:xfrm>
          <a:prstGeom prst="ellipse">
            <a:avLst/>
          </a:prstGeom>
          <a:solidFill>
            <a:srgbClr val="EAF1FB"/>
          </a:solidFill>
          <a:ln/>
        </p:spPr>
      </p:sp>
      <p:pic>
        <p:nvPicPr>
          <p:cNvPr id="16" name="Image 2" descr="preencoded.png"/>
          <p:cNvPicPr>
            <a:picLocks noChangeAspect="1"/>
          </p:cNvPicPr>
          <p:nvPr/>
        </p:nvPicPr>
        <p:blipFill>
          <a:blip r:embed="rId5"/>
          <a:stretch>
            <a:fillRect/>
          </a:stretch>
        </p:blipFill>
        <p:spPr>
          <a:xfrm>
            <a:off x="5879592" y="2798064"/>
            <a:ext cx="402336" cy="402336"/>
          </a:xfrm>
          <a:prstGeom prst="rect">
            <a:avLst/>
          </a:prstGeom>
        </p:spPr>
      </p:pic>
      <p:sp>
        <p:nvSpPr>
          <p:cNvPr id="17" name="Text 12"/>
          <p:cNvSpPr/>
          <p:nvPr/>
        </p:nvSpPr>
        <p:spPr>
          <a:xfrm>
            <a:off x="5166360" y="3566160"/>
            <a:ext cx="1828800" cy="411480"/>
          </a:xfrm>
          <a:prstGeom prst="rect">
            <a:avLst/>
          </a:prstGeom>
          <a:noFill/>
          <a:ln/>
        </p:spPr>
        <p:txBody>
          <a:bodyPr wrap="square" lIns="0" tIns="0" rIns="0" bIns="0" rtlCol="0" anchor="ctr"/>
          <a:lstStyle/>
          <a:p>
            <a:pPr marL="0" indent="0" algn="ctr">
              <a:buNone/>
            </a:pPr>
            <a:r>
              <a:rPr lang="en-US" sz="1450" b="1" dirty="0">
                <a:solidFill>
                  <a:srgbClr val="0B1F3B"/>
                </a:solidFill>
                <a:latin typeface="Montserrat" pitchFamily="34" charset="0"/>
                <a:ea typeface="Montserrat" pitchFamily="34" charset="-122"/>
                <a:cs typeface="Montserrat" pitchFamily="34" charset="-120"/>
              </a:rPr>
              <a:t>Competency-Based</a:t>
            </a:r>
            <a:endParaRPr lang="en-US" sz="1450" dirty="0"/>
          </a:p>
        </p:txBody>
      </p:sp>
      <p:sp>
        <p:nvSpPr>
          <p:cNvPr id="18" name="Text 13"/>
          <p:cNvSpPr/>
          <p:nvPr/>
        </p:nvSpPr>
        <p:spPr>
          <a:xfrm>
            <a:off x="5166360" y="3977640"/>
            <a:ext cx="1828800" cy="457200"/>
          </a:xfrm>
          <a:prstGeom prst="rect">
            <a:avLst/>
          </a:prstGeom>
          <a:noFill/>
          <a:ln/>
        </p:spPr>
        <p:txBody>
          <a:bodyPr wrap="square" lIns="0" tIns="0" rIns="0" bIns="0" rtlCol="0" anchor="ctr"/>
          <a:lstStyle/>
          <a:p>
            <a:pPr marL="0" indent="0" algn="ctr">
              <a:lnSpc>
                <a:spcPct val="100000"/>
              </a:lnSpc>
              <a:buNone/>
            </a:pPr>
            <a:r>
              <a:rPr lang="en-US" sz="1150" dirty="0">
                <a:solidFill>
                  <a:srgbClr val="5B6B82"/>
                </a:solidFill>
                <a:latin typeface="Inter" pitchFamily="34" charset="0"/>
                <a:ea typeface="Inter" pitchFamily="34" charset="-122"/>
                <a:cs typeface="Inter" pitchFamily="34" charset="-120"/>
              </a:rPr>
              <a:t>Role-critical skills</a:t>
            </a:r>
            <a:endParaRPr lang="en-US" sz="1150" dirty="0"/>
          </a:p>
        </p:txBody>
      </p:sp>
      <p:sp>
        <p:nvSpPr>
          <p:cNvPr id="19" name="Shape 14"/>
          <p:cNvSpPr/>
          <p:nvPr/>
        </p:nvSpPr>
        <p:spPr>
          <a:xfrm>
            <a:off x="7360920" y="2240280"/>
            <a:ext cx="1975104" cy="2331720"/>
          </a:xfrm>
          <a:prstGeom prst="roundRect">
            <a:avLst>
              <a:gd name="adj" fmla="val 4630"/>
            </a:avLst>
          </a:prstGeom>
          <a:solidFill>
            <a:srgbClr val="FFFFFF"/>
          </a:solidFill>
          <a:ln/>
          <a:effectLst>
            <a:outerShdw blurRad="88900" dist="25400" dir="5400000" algn="bl" rotWithShape="0">
              <a:srgbClr val="000000">
                <a:alpha val="10000"/>
              </a:srgbClr>
            </a:outerShdw>
          </a:effectLst>
        </p:spPr>
      </p:sp>
      <p:sp>
        <p:nvSpPr>
          <p:cNvPr id="20" name="Shape 15"/>
          <p:cNvSpPr/>
          <p:nvPr/>
        </p:nvSpPr>
        <p:spPr>
          <a:xfrm>
            <a:off x="7936992" y="2587752"/>
            <a:ext cx="822960" cy="822960"/>
          </a:xfrm>
          <a:prstGeom prst="ellipse">
            <a:avLst/>
          </a:prstGeom>
          <a:solidFill>
            <a:srgbClr val="EAF1FB"/>
          </a:solidFill>
          <a:ln/>
        </p:spPr>
      </p:sp>
      <p:pic>
        <p:nvPicPr>
          <p:cNvPr id="21" name="Image 3" descr="preencoded.png"/>
          <p:cNvPicPr>
            <a:picLocks noChangeAspect="1"/>
          </p:cNvPicPr>
          <p:nvPr/>
        </p:nvPicPr>
        <p:blipFill>
          <a:blip r:embed="rId6"/>
          <a:stretch>
            <a:fillRect/>
          </a:stretch>
        </p:blipFill>
        <p:spPr>
          <a:xfrm>
            <a:off x="8147304" y="2798064"/>
            <a:ext cx="402336" cy="402336"/>
          </a:xfrm>
          <a:prstGeom prst="rect">
            <a:avLst/>
          </a:prstGeom>
        </p:spPr>
      </p:pic>
      <p:sp>
        <p:nvSpPr>
          <p:cNvPr id="22" name="Text 16"/>
          <p:cNvSpPr/>
          <p:nvPr/>
        </p:nvSpPr>
        <p:spPr>
          <a:xfrm>
            <a:off x="7434072" y="3566160"/>
            <a:ext cx="1828800" cy="411480"/>
          </a:xfrm>
          <a:prstGeom prst="rect">
            <a:avLst/>
          </a:prstGeom>
          <a:noFill/>
          <a:ln/>
        </p:spPr>
        <p:txBody>
          <a:bodyPr wrap="square" lIns="0" tIns="0" rIns="0" bIns="0" rtlCol="0" anchor="ctr"/>
          <a:lstStyle/>
          <a:p>
            <a:pPr marL="0" indent="0" algn="ctr">
              <a:buNone/>
            </a:pPr>
            <a:r>
              <a:rPr lang="en-US" sz="1450" b="1" dirty="0">
                <a:solidFill>
                  <a:srgbClr val="0B1F3B"/>
                </a:solidFill>
                <a:latin typeface="Montserrat" pitchFamily="34" charset="0"/>
                <a:ea typeface="Montserrat" pitchFamily="34" charset="-122"/>
                <a:cs typeface="Montserrat" pitchFamily="34" charset="-120"/>
              </a:rPr>
              <a:t>Probing</a:t>
            </a:r>
            <a:endParaRPr lang="en-US" sz="1450" dirty="0"/>
          </a:p>
        </p:txBody>
      </p:sp>
      <p:sp>
        <p:nvSpPr>
          <p:cNvPr id="23" name="Text 17"/>
          <p:cNvSpPr/>
          <p:nvPr/>
        </p:nvSpPr>
        <p:spPr>
          <a:xfrm>
            <a:off x="7434072" y="3977640"/>
            <a:ext cx="1828800" cy="457200"/>
          </a:xfrm>
          <a:prstGeom prst="rect">
            <a:avLst/>
          </a:prstGeom>
          <a:noFill/>
          <a:ln/>
        </p:spPr>
        <p:txBody>
          <a:bodyPr wrap="square" lIns="0" tIns="0" rIns="0" bIns="0" rtlCol="0" anchor="ctr"/>
          <a:lstStyle/>
          <a:p>
            <a:pPr marL="0" indent="0" algn="ctr">
              <a:lnSpc>
                <a:spcPct val="100000"/>
              </a:lnSpc>
              <a:buNone/>
            </a:pPr>
            <a:r>
              <a:rPr lang="en-US" sz="1150" dirty="0">
                <a:solidFill>
                  <a:srgbClr val="5B6B82"/>
                </a:solidFill>
                <a:latin typeface="Inter" pitchFamily="34" charset="0"/>
                <a:ea typeface="Inter" pitchFamily="34" charset="-122"/>
                <a:cs typeface="Inter" pitchFamily="34" charset="-120"/>
              </a:rPr>
              <a:t>Deeper follow-ups</a:t>
            </a:r>
            <a:endParaRPr lang="en-US" sz="1150" dirty="0"/>
          </a:p>
        </p:txBody>
      </p:sp>
      <p:sp>
        <p:nvSpPr>
          <p:cNvPr id="24" name="Shape 18"/>
          <p:cNvSpPr/>
          <p:nvPr/>
        </p:nvSpPr>
        <p:spPr>
          <a:xfrm>
            <a:off x="9628632" y="2240280"/>
            <a:ext cx="1975104" cy="2331720"/>
          </a:xfrm>
          <a:prstGeom prst="roundRect">
            <a:avLst>
              <a:gd name="adj" fmla="val 4630"/>
            </a:avLst>
          </a:prstGeom>
          <a:solidFill>
            <a:srgbClr val="FFFFFF"/>
          </a:solidFill>
          <a:ln/>
          <a:effectLst>
            <a:outerShdw blurRad="88900" dist="25400" dir="5400000" algn="bl" rotWithShape="0">
              <a:srgbClr val="000000">
                <a:alpha val="10000"/>
              </a:srgbClr>
            </a:outerShdw>
          </a:effectLst>
        </p:spPr>
      </p:sp>
      <p:sp>
        <p:nvSpPr>
          <p:cNvPr id="25" name="Shape 19"/>
          <p:cNvSpPr/>
          <p:nvPr/>
        </p:nvSpPr>
        <p:spPr>
          <a:xfrm>
            <a:off x="10204704" y="2587752"/>
            <a:ext cx="822960" cy="822960"/>
          </a:xfrm>
          <a:prstGeom prst="ellipse">
            <a:avLst/>
          </a:prstGeom>
          <a:solidFill>
            <a:srgbClr val="EAF1FB"/>
          </a:solidFill>
          <a:ln/>
        </p:spPr>
      </p:sp>
      <p:pic>
        <p:nvPicPr>
          <p:cNvPr id="26" name="Image 4" descr="preencoded.png"/>
          <p:cNvPicPr>
            <a:picLocks noChangeAspect="1"/>
          </p:cNvPicPr>
          <p:nvPr/>
        </p:nvPicPr>
        <p:blipFill>
          <a:blip r:embed="rId7"/>
          <a:stretch>
            <a:fillRect/>
          </a:stretch>
        </p:blipFill>
        <p:spPr>
          <a:xfrm>
            <a:off x="10415016" y="2798064"/>
            <a:ext cx="402336" cy="402336"/>
          </a:xfrm>
          <a:prstGeom prst="rect">
            <a:avLst/>
          </a:prstGeom>
        </p:spPr>
      </p:pic>
      <p:sp>
        <p:nvSpPr>
          <p:cNvPr id="27" name="Text 20"/>
          <p:cNvSpPr/>
          <p:nvPr/>
        </p:nvSpPr>
        <p:spPr>
          <a:xfrm>
            <a:off x="9701784" y="3566160"/>
            <a:ext cx="1828800" cy="411480"/>
          </a:xfrm>
          <a:prstGeom prst="rect">
            <a:avLst/>
          </a:prstGeom>
          <a:noFill/>
          <a:ln/>
        </p:spPr>
        <p:txBody>
          <a:bodyPr wrap="square" lIns="0" tIns="0" rIns="0" bIns="0" rtlCol="0" anchor="ctr"/>
          <a:lstStyle/>
          <a:p>
            <a:pPr marL="0" indent="0" algn="ctr">
              <a:buNone/>
            </a:pPr>
            <a:r>
              <a:rPr lang="en-US" sz="1450" b="1" dirty="0">
                <a:solidFill>
                  <a:srgbClr val="0B1F3B"/>
                </a:solidFill>
                <a:latin typeface="Montserrat" pitchFamily="34" charset="0"/>
                <a:ea typeface="Montserrat" pitchFamily="34" charset="-122"/>
                <a:cs typeface="Montserrat" pitchFamily="34" charset="-120"/>
              </a:rPr>
              <a:t>Socratic</a:t>
            </a:r>
            <a:endParaRPr lang="en-US" sz="1450" dirty="0"/>
          </a:p>
        </p:txBody>
      </p:sp>
      <p:sp>
        <p:nvSpPr>
          <p:cNvPr id="28" name="Text 21"/>
          <p:cNvSpPr/>
          <p:nvPr/>
        </p:nvSpPr>
        <p:spPr>
          <a:xfrm>
            <a:off x="9701784" y="3977640"/>
            <a:ext cx="1828800" cy="457200"/>
          </a:xfrm>
          <a:prstGeom prst="rect">
            <a:avLst/>
          </a:prstGeom>
          <a:noFill/>
          <a:ln/>
        </p:spPr>
        <p:txBody>
          <a:bodyPr wrap="square" lIns="0" tIns="0" rIns="0" bIns="0" rtlCol="0" anchor="ctr"/>
          <a:lstStyle/>
          <a:p>
            <a:pPr marL="0" indent="0" algn="ctr">
              <a:lnSpc>
                <a:spcPct val="100000"/>
              </a:lnSpc>
              <a:buNone/>
            </a:pPr>
            <a:r>
              <a:rPr lang="en-US" sz="1150" dirty="0">
                <a:solidFill>
                  <a:srgbClr val="5B6B82"/>
                </a:solidFill>
                <a:latin typeface="Inter" pitchFamily="34" charset="0"/>
                <a:ea typeface="Inter" pitchFamily="34" charset="-122"/>
                <a:cs typeface="Inter" pitchFamily="34" charset="-120"/>
              </a:rPr>
              <a:t>Reasoning &amp; logic</a:t>
            </a:r>
            <a:endParaRPr lang="en-US" sz="1150" dirty="0"/>
          </a:p>
        </p:txBody>
      </p:sp>
      <p:sp>
        <p:nvSpPr>
          <p:cNvPr id="29" name="Shape 22"/>
          <p:cNvSpPr/>
          <p:nvPr/>
        </p:nvSpPr>
        <p:spPr>
          <a:xfrm>
            <a:off x="822960" y="5074920"/>
            <a:ext cx="10515600" cy="914400"/>
          </a:xfrm>
          <a:prstGeom prst="roundRect">
            <a:avLst>
              <a:gd name="adj" fmla="val 10000"/>
            </a:avLst>
          </a:prstGeom>
          <a:solidFill>
            <a:srgbClr val="0B1F3B"/>
          </a:solidFill>
          <a:ln/>
          <a:effectLst>
            <a:outerShdw blurRad="88900" dist="25400" dir="5400000" algn="bl" rotWithShape="0">
              <a:srgbClr val="000000">
                <a:alpha val="10000"/>
              </a:srgbClr>
            </a:outerShdw>
          </a:effectLst>
        </p:spPr>
      </p:sp>
      <p:sp>
        <p:nvSpPr>
          <p:cNvPr id="30" name="Text 23"/>
          <p:cNvSpPr/>
          <p:nvPr/>
        </p:nvSpPr>
        <p:spPr>
          <a:xfrm>
            <a:off x="1188720" y="5074920"/>
            <a:ext cx="9784080" cy="914400"/>
          </a:xfrm>
          <a:prstGeom prst="rect">
            <a:avLst/>
          </a:prstGeom>
          <a:noFill/>
          <a:ln/>
        </p:spPr>
        <p:txBody>
          <a:bodyPr wrap="square" lIns="0" tIns="0" rIns="0" bIns="0" rtlCol="0" anchor="ctr"/>
          <a:lstStyle/>
          <a:p>
            <a:pPr marL="0" indent="0" algn="ctr">
              <a:buNone/>
            </a:pPr>
            <a:r>
              <a:rPr lang="en-US" sz="1600" b="1" dirty="0">
                <a:solidFill>
                  <a:srgbClr val="00C2FF"/>
                </a:solidFill>
                <a:latin typeface="Inter" pitchFamily="34" charset="0"/>
                <a:ea typeface="Inter" pitchFamily="34" charset="-122"/>
                <a:cs typeface="Inter" pitchFamily="34" charset="-120"/>
              </a:rPr>
              <a:t>Purpose:  </a:t>
            </a:r>
            <a:r>
              <a:rPr lang="en-US" sz="1600" dirty="0">
                <a:solidFill>
                  <a:srgbClr val="FFFFFF"/>
                </a:solidFill>
                <a:latin typeface="Inter" pitchFamily="34" charset="0"/>
                <a:ea typeface="Inter" pitchFamily="34" charset="-122"/>
                <a:cs typeface="Inter" pitchFamily="34" charset="-120"/>
              </a:rPr>
              <a:t>evaluate adaptability, problem-solving and readiness for transformation roles (Peters, 2023).</a:t>
            </a:r>
            <a:endParaRPr lang="en-US" sz="1600" dirty="0"/>
          </a:p>
        </p:txBody>
      </p:sp>
      <p:sp>
        <p:nvSpPr>
          <p:cNvPr id="31" name="Text 24"/>
          <p:cNvSpPr/>
          <p:nvPr/>
        </p:nvSpPr>
        <p:spPr>
          <a:xfrm>
            <a:off x="11247120" y="6400800"/>
            <a:ext cx="548640" cy="274320"/>
          </a:xfrm>
          <a:prstGeom prst="rect">
            <a:avLst/>
          </a:prstGeom>
          <a:noFill/>
          <a:ln/>
        </p:spPr>
        <p:txBody>
          <a:bodyPr wrap="square" lIns="0" tIns="0" rIns="0" bIns="0" rtlCol="0" anchor="ctr"/>
          <a:lstStyle/>
          <a:p>
            <a:pPr marL="0" indent="0" algn="r">
              <a:buNone/>
            </a:pPr>
            <a:r>
              <a:rPr lang="en-US" sz="1000" dirty="0">
                <a:solidFill>
                  <a:srgbClr val="5B6B82"/>
                </a:solidFill>
                <a:latin typeface="Inter" pitchFamily="34" charset="0"/>
                <a:ea typeface="Inter" pitchFamily="34" charset="-122"/>
                <a:cs typeface="Inter" pitchFamily="34" charset="-120"/>
              </a:rPr>
              <a:t>12</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822960" y="548640"/>
            <a:ext cx="5486400" cy="274320"/>
          </a:xfrm>
          <a:prstGeom prst="rect">
            <a:avLst/>
          </a:prstGeom>
          <a:noFill/>
          <a:ln/>
        </p:spPr>
        <p:txBody>
          <a:bodyPr wrap="square" lIns="0" tIns="0" rIns="0" bIns="0" rtlCol="0" anchor="ctr"/>
          <a:lstStyle/>
          <a:p>
            <a:pPr marL="0" indent="0" algn="l">
              <a:buNone/>
            </a:pPr>
            <a:r>
              <a:rPr lang="en-US" sz="1200" b="1" kern="0" spc="300" dirty="0">
                <a:solidFill>
                  <a:srgbClr val="1F6FEB"/>
                </a:solidFill>
                <a:latin typeface="Montserrat" pitchFamily="34" charset="0"/>
                <a:ea typeface="Montserrat" pitchFamily="34" charset="-122"/>
                <a:cs typeface="Montserrat" pitchFamily="34" charset="-120"/>
              </a:rPr>
              <a:t>CHANNEL TRADE-OFFS</a:t>
            </a:r>
            <a:endParaRPr lang="en-US" sz="1200" dirty="0"/>
          </a:p>
        </p:txBody>
      </p:sp>
      <p:sp>
        <p:nvSpPr>
          <p:cNvPr id="3" name="Text 1"/>
          <p:cNvSpPr/>
          <p:nvPr/>
        </p:nvSpPr>
        <p:spPr>
          <a:xfrm>
            <a:off x="822960" y="868680"/>
            <a:ext cx="10515600" cy="777240"/>
          </a:xfrm>
          <a:prstGeom prst="rect">
            <a:avLst/>
          </a:prstGeom>
          <a:noFill/>
          <a:ln/>
        </p:spPr>
        <p:txBody>
          <a:bodyPr wrap="square" lIns="0" tIns="0" rIns="0" bIns="0" rtlCol="0" anchor="t"/>
          <a:lstStyle/>
          <a:p>
            <a:pPr marL="0" indent="0" algn="l">
              <a:buNone/>
            </a:pPr>
            <a:r>
              <a:rPr lang="en-US" sz="3000" b="1" dirty="0">
                <a:solidFill>
                  <a:srgbClr val="0B1F3B"/>
                </a:solidFill>
                <a:latin typeface="Montserrat" pitchFamily="34" charset="0"/>
                <a:ea typeface="Montserrat" pitchFamily="34" charset="-122"/>
                <a:cs typeface="Montserrat" pitchFamily="34" charset="-120"/>
              </a:rPr>
              <a:t>Face-to-Face vs Virtual Interviews</a:t>
            </a:r>
            <a:endParaRPr lang="en-US" sz="3000" dirty="0"/>
          </a:p>
        </p:txBody>
      </p:sp>
      <p:sp>
        <p:nvSpPr>
          <p:cNvPr id="4" name="Shape 2"/>
          <p:cNvSpPr/>
          <p:nvPr/>
        </p:nvSpPr>
        <p:spPr>
          <a:xfrm>
            <a:off x="822960" y="2240280"/>
            <a:ext cx="4892040" cy="3520440"/>
          </a:xfrm>
          <a:prstGeom prst="roundRect">
            <a:avLst>
              <a:gd name="adj" fmla="val 2857"/>
            </a:avLst>
          </a:prstGeom>
          <a:solidFill>
            <a:srgbClr val="FFFFFF"/>
          </a:solidFill>
          <a:ln/>
          <a:effectLst>
            <a:outerShdw blurRad="114300" dist="38100" dir="5400000" algn="bl" rotWithShape="0">
              <a:srgbClr val="0B1F3B">
                <a:alpha val="12000"/>
              </a:srgbClr>
            </a:outerShdw>
          </a:effectLst>
        </p:spPr>
      </p:sp>
      <p:sp>
        <p:nvSpPr>
          <p:cNvPr id="5" name="Shape 3"/>
          <p:cNvSpPr/>
          <p:nvPr/>
        </p:nvSpPr>
        <p:spPr>
          <a:xfrm>
            <a:off x="1234440" y="2606040"/>
            <a:ext cx="777240" cy="777240"/>
          </a:xfrm>
          <a:prstGeom prst="roundRect">
            <a:avLst>
              <a:gd name="adj" fmla="val 14118"/>
            </a:avLst>
          </a:prstGeom>
          <a:solidFill>
            <a:srgbClr val="0B1F3B"/>
          </a:solidFill>
          <a:ln/>
        </p:spPr>
      </p:sp>
      <p:pic>
        <p:nvPicPr>
          <p:cNvPr id="6" name="Image 0" descr="preencoded.png"/>
          <p:cNvPicPr>
            <a:picLocks noChangeAspect="1"/>
          </p:cNvPicPr>
          <p:nvPr/>
        </p:nvPicPr>
        <p:blipFill>
          <a:blip r:embed="rId3"/>
          <a:stretch>
            <a:fillRect/>
          </a:stretch>
        </p:blipFill>
        <p:spPr>
          <a:xfrm>
            <a:off x="1431036" y="2802636"/>
            <a:ext cx="384048" cy="384048"/>
          </a:xfrm>
          <a:prstGeom prst="rect">
            <a:avLst/>
          </a:prstGeom>
        </p:spPr>
      </p:pic>
      <p:sp>
        <p:nvSpPr>
          <p:cNvPr id="7" name="Text 4"/>
          <p:cNvSpPr/>
          <p:nvPr/>
        </p:nvSpPr>
        <p:spPr>
          <a:xfrm>
            <a:off x="2148840" y="2606040"/>
            <a:ext cx="3246120" cy="777240"/>
          </a:xfrm>
          <a:prstGeom prst="rect">
            <a:avLst/>
          </a:prstGeom>
          <a:noFill/>
          <a:ln/>
        </p:spPr>
        <p:txBody>
          <a:bodyPr wrap="square" lIns="0" tIns="0" rIns="0" bIns="0" rtlCol="0" anchor="ctr"/>
          <a:lstStyle/>
          <a:p>
            <a:pPr marL="0" indent="0">
              <a:buNone/>
            </a:pPr>
            <a:r>
              <a:rPr lang="en-US" sz="1800" b="1" dirty="0">
                <a:solidFill>
                  <a:srgbClr val="0B1F3B"/>
                </a:solidFill>
                <a:latin typeface="Montserrat" pitchFamily="34" charset="0"/>
                <a:ea typeface="Montserrat" pitchFamily="34" charset="-122"/>
                <a:cs typeface="Montserrat" pitchFamily="34" charset="-120"/>
              </a:rPr>
              <a:t>Face-to-Face</a:t>
            </a:r>
            <a:endParaRPr lang="en-US" sz="1800" dirty="0"/>
          </a:p>
        </p:txBody>
      </p:sp>
      <p:pic>
        <p:nvPicPr>
          <p:cNvPr id="8" name="Image 1" descr="preencoded.png"/>
          <p:cNvPicPr>
            <a:picLocks noChangeAspect="1"/>
          </p:cNvPicPr>
          <p:nvPr/>
        </p:nvPicPr>
        <p:blipFill>
          <a:blip r:embed="rId4"/>
          <a:stretch>
            <a:fillRect/>
          </a:stretch>
        </p:blipFill>
        <p:spPr>
          <a:xfrm>
            <a:off x="1280160" y="3685032"/>
            <a:ext cx="237744" cy="237744"/>
          </a:xfrm>
          <a:prstGeom prst="rect">
            <a:avLst/>
          </a:prstGeom>
        </p:spPr>
      </p:pic>
      <p:sp>
        <p:nvSpPr>
          <p:cNvPr id="9" name="Text 5"/>
          <p:cNvSpPr/>
          <p:nvPr/>
        </p:nvSpPr>
        <p:spPr>
          <a:xfrm>
            <a:off x="1664208" y="3630168"/>
            <a:ext cx="3657600" cy="457200"/>
          </a:xfrm>
          <a:prstGeom prst="rect">
            <a:avLst/>
          </a:prstGeom>
          <a:noFill/>
          <a:ln/>
        </p:spPr>
        <p:txBody>
          <a:bodyPr wrap="square" lIns="0" tIns="0" rIns="0" bIns="0" rtlCol="0" anchor="ctr"/>
          <a:lstStyle/>
          <a:p>
            <a:pPr marL="0" indent="0">
              <a:buNone/>
            </a:pPr>
            <a:r>
              <a:rPr lang="en-US" sz="1400" dirty="0">
                <a:solidFill>
                  <a:srgbClr val="1A1A1A"/>
                </a:solidFill>
                <a:latin typeface="Inter" pitchFamily="34" charset="0"/>
                <a:ea typeface="Inter" pitchFamily="34" charset="-122"/>
                <a:cs typeface="Inter" pitchFamily="34" charset="-120"/>
              </a:rPr>
              <a:t>Better cultural assessment</a:t>
            </a:r>
            <a:endParaRPr lang="en-US" sz="1400" dirty="0"/>
          </a:p>
        </p:txBody>
      </p:sp>
      <p:pic>
        <p:nvPicPr>
          <p:cNvPr id="10" name="Image 2" descr="preencoded.png"/>
          <p:cNvPicPr>
            <a:picLocks noChangeAspect="1"/>
          </p:cNvPicPr>
          <p:nvPr/>
        </p:nvPicPr>
        <p:blipFill>
          <a:blip r:embed="rId4"/>
          <a:stretch>
            <a:fillRect/>
          </a:stretch>
        </p:blipFill>
        <p:spPr>
          <a:xfrm>
            <a:off x="1280160" y="4288536"/>
            <a:ext cx="237744" cy="237744"/>
          </a:xfrm>
          <a:prstGeom prst="rect">
            <a:avLst/>
          </a:prstGeom>
        </p:spPr>
      </p:pic>
      <p:sp>
        <p:nvSpPr>
          <p:cNvPr id="11" name="Text 6"/>
          <p:cNvSpPr/>
          <p:nvPr/>
        </p:nvSpPr>
        <p:spPr>
          <a:xfrm>
            <a:off x="1664208" y="4233672"/>
            <a:ext cx="3657600" cy="457200"/>
          </a:xfrm>
          <a:prstGeom prst="rect">
            <a:avLst/>
          </a:prstGeom>
          <a:noFill/>
          <a:ln/>
        </p:spPr>
        <p:txBody>
          <a:bodyPr wrap="square" lIns="0" tIns="0" rIns="0" bIns="0" rtlCol="0" anchor="ctr"/>
          <a:lstStyle/>
          <a:p>
            <a:pPr marL="0" indent="0">
              <a:buNone/>
            </a:pPr>
            <a:r>
              <a:rPr lang="en-US" sz="1400" dirty="0">
                <a:solidFill>
                  <a:srgbClr val="1A1A1A"/>
                </a:solidFill>
                <a:latin typeface="Inter" pitchFamily="34" charset="0"/>
                <a:ea typeface="Inter" pitchFamily="34" charset="-122"/>
                <a:cs typeface="Inter" pitchFamily="34" charset="-120"/>
              </a:rPr>
              <a:t>High candidate engagement</a:t>
            </a:r>
            <a:endParaRPr lang="en-US" sz="1400" dirty="0"/>
          </a:p>
        </p:txBody>
      </p:sp>
      <p:pic>
        <p:nvPicPr>
          <p:cNvPr id="12" name="Image 3" descr="preencoded.png"/>
          <p:cNvPicPr>
            <a:picLocks noChangeAspect="1"/>
          </p:cNvPicPr>
          <p:nvPr/>
        </p:nvPicPr>
        <p:blipFill>
          <a:blip r:embed="rId5"/>
          <a:stretch>
            <a:fillRect/>
          </a:stretch>
        </p:blipFill>
        <p:spPr>
          <a:xfrm>
            <a:off x="1280160" y="4892040"/>
            <a:ext cx="237744" cy="237744"/>
          </a:xfrm>
          <a:prstGeom prst="rect">
            <a:avLst/>
          </a:prstGeom>
        </p:spPr>
      </p:pic>
      <p:sp>
        <p:nvSpPr>
          <p:cNvPr id="13" name="Text 7"/>
          <p:cNvSpPr/>
          <p:nvPr/>
        </p:nvSpPr>
        <p:spPr>
          <a:xfrm>
            <a:off x="1664208" y="4837176"/>
            <a:ext cx="3657600" cy="457200"/>
          </a:xfrm>
          <a:prstGeom prst="rect">
            <a:avLst/>
          </a:prstGeom>
          <a:noFill/>
          <a:ln/>
        </p:spPr>
        <p:txBody>
          <a:bodyPr wrap="square" lIns="0" tIns="0" rIns="0" bIns="0" rtlCol="0" anchor="ctr"/>
          <a:lstStyle/>
          <a:p>
            <a:pPr marL="0" indent="0">
              <a:buNone/>
            </a:pPr>
            <a:r>
              <a:rPr lang="en-US" sz="1400" dirty="0">
                <a:solidFill>
                  <a:srgbClr val="1A1A1A"/>
                </a:solidFill>
                <a:latin typeface="Inter" pitchFamily="34" charset="0"/>
                <a:ea typeface="Inter" pitchFamily="34" charset="-122"/>
                <a:cs typeface="Inter" pitchFamily="34" charset="-120"/>
              </a:rPr>
              <a:t>Higher cost and slower to arrange</a:t>
            </a:r>
            <a:endParaRPr lang="en-US" sz="1400" dirty="0"/>
          </a:p>
        </p:txBody>
      </p:sp>
      <p:sp>
        <p:nvSpPr>
          <p:cNvPr id="14" name="Shape 8"/>
          <p:cNvSpPr/>
          <p:nvPr/>
        </p:nvSpPr>
        <p:spPr>
          <a:xfrm>
            <a:off x="6446520" y="2240280"/>
            <a:ext cx="4892040" cy="3520440"/>
          </a:xfrm>
          <a:prstGeom prst="roundRect">
            <a:avLst>
              <a:gd name="adj" fmla="val 2857"/>
            </a:avLst>
          </a:prstGeom>
          <a:solidFill>
            <a:srgbClr val="FFFFFF"/>
          </a:solidFill>
          <a:ln/>
          <a:effectLst>
            <a:outerShdw blurRad="114300" dist="38100" dir="5400000" algn="bl" rotWithShape="0">
              <a:srgbClr val="0B1F3B">
                <a:alpha val="12000"/>
              </a:srgbClr>
            </a:outerShdw>
          </a:effectLst>
        </p:spPr>
      </p:sp>
      <p:sp>
        <p:nvSpPr>
          <p:cNvPr id="15" name="Shape 9"/>
          <p:cNvSpPr/>
          <p:nvPr/>
        </p:nvSpPr>
        <p:spPr>
          <a:xfrm>
            <a:off x="6858000" y="2606040"/>
            <a:ext cx="777240" cy="777240"/>
          </a:xfrm>
          <a:prstGeom prst="roundRect">
            <a:avLst>
              <a:gd name="adj" fmla="val 14118"/>
            </a:avLst>
          </a:prstGeom>
          <a:solidFill>
            <a:srgbClr val="1F6FEB"/>
          </a:solidFill>
          <a:ln/>
        </p:spPr>
      </p:sp>
      <p:pic>
        <p:nvPicPr>
          <p:cNvPr id="16" name="Image 4" descr="preencoded.png"/>
          <p:cNvPicPr>
            <a:picLocks noChangeAspect="1"/>
          </p:cNvPicPr>
          <p:nvPr/>
        </p:nvPicPr>
        <p:blipFill>
          <a:blip r:embed="rId6"/>
          <a:stretch>
            <a:fillRect/>
          </a:stretch>
        </p:blipFill>
        <p:spPr>
          <a:xfrm>
            <a:off x="7054596" y="2802636"/>
            <a:ext cx="384048" cy="384048"/>
          </a:xfrm>
          <a:prstGeom prst="rect">
            <a:avLst/>
          </a:prstGeom>
        </p:spPr>
      </p:pic>
      <p:sp>
        <p:nvSpPr>
          <p:cNvPr id="17" name="Text 10"/>
          <p:cNvSpPr/>
          <p:nvPr/>
        </p:nvSpPr>
        <p:spPr>
          <a:xfrm>
            <a:off x="7772400" y="2606040"/>
            <a:ext cx="3246120" cy="777240"/>
          </a:xfrm>
          <a:prstGeom prst="rect">
            <a:avLst/>
          </a:prstGeom>
          <a:noFill/>
          <a:ln/>
        </p:spPr>
        <p:txBody>
          <a:bodyPr wrap="square" lIns="0" tIns="0" rIns="0" bIns="0" rtlCol="0" anchor="ctr"/>
          <a:lstStyle/>
          <a:p>
            <a:pPr marL="0" indent="0">
              <a:buNone/>
            </a:pPr>
            <a:r>
              <a:rPr lang="en-US" sz="1800" b="1" dirty="0">
                <a:solidFill>
                  <a:srgbClr val="0B1F3B"/>
                </a:solidFill>
                <a:latin typeface="Montserrat" pitchFamily="34" charset="0"/>
                <a:ea typeface="Montserrat" pitchFamily="34" charset="-122"/>
                <a:cs typeface="Montserrat" pitchFamily="34" charset="-120"/>
              </a:rPr>
              <a:t>Virtual</a:t>
            </a:r>
            <a:endParaRPr lang="en-US" sz="1800" dirty="0"/>
          </a:p>
        </p:txBody>
      </p:sp>
      <p:pic>
        <p:nvPicPr>
          <p:cNvPr id="18" name="Image 5" descr="preencoded.png"/>
          <p:cNvPicPr>
            <a:picLocks noChangeAspect="1"/>
          </p:cNvPicPr>
          <p:nvPr/>
        </p:nvPicPr>
        <p:blipFill>
          <a:blip r:embed="rId4"/>
          <a:stretch>
            <a:fillRect/>
          </a:stretch>
        </p:blipFill>
        <p:spPr>
          <a:xfrm>
            <a:off x="6903720" y="3685032"/>
            <a:ext cx="237744" cy="237744"/>
          </a:xfrm>
          <a:prstGeom prst="rect">
            <a:avLst/>
          </a:prstGeom>
        </p:spPr>
      </p:pic>
      <p:sp>
        <p:nvSpPr>
          <p:cNvPr id="19" name="Text 11"/>
          <p:cNvSpPr/>
          <p:nvPr/>
        </p:nvSpPr>
        <p:spPr>
          <a:xfrm>
            <a:off x="7287768" y="3630168"/>
            <a:ext cx="3657600" cy="457200"/>
          </a:xfrm>
          <a:prstGeom prst="rect">
            <a:avLst/>
          </a:prstGeom>
          <a:noFill/>
          <a:ln/>
        </p:spPr>
        <p:txBody>
          <a:bodyPr wrap="square" lIns="0" tIns="0" rIns="0" bIns="0" rtlCol="0" anchor="ctr"/>
          <a:lstStyle/>
          <a:p>
            <a:pPr marL="0" indent="0">
              <a:buNone/>
            </a:pPr>
            <a:r>
              <a:rPr lang="en-US" sz="1400" dirty="0">
                <a:solidFill>
                  <a:srgbClr val="1A1A1A"/>
                </a:solidFill>
                <a:latin typeface="Inter" pitchFamily="34" charset="0"/>
                <a:ea typeface="Inter" pitchFamily="34" charset="-122"/>
                <a:cs typeface="Inter" pitchFamily="34" charset="-120"/>
              </a:rPr>
              <a:t>Flexible scheduling</a:t>
            </a:r>
            <a:endParaRPr lang="en-US" sz="1400" dirty="0"/>
          </a:p>
        </p:txBody>
      </p:sp>
      <p:pic>
        <p:nvPicPr>
          <p:cNvPr id="20" name="Image 6" descr="preencoded.png"/>
          <p:cNvPicPr>
            <a:picLocks noChangeAspect="1"/>
          </p:cNvPicPr>
          <p:nvPr/>
        </p:nvPicPr>
        <p:blipFill>
          <a:blip r:embed="rId4"/>
          <a:stretch>
            <a:fillRect/>
          </a:stretch>
        </p:blipFill>
        <p:spPr>
          <a:xfrm>
            <a:off x="6903720" y="4288536"/>
            <a:ext cx="237744" cy="237744"/>
          </a:xfrm>
          <a:prstGeom prst="rect">
            <a:avLst/>
          </a:prstGeom>
        </p:spPr>
      </p:pic>
      <p:sp>
        <p:nvSpPr>
          <p:cNvPr id="21" name="Text 12"/>
          <p:cNvSpPr/>
          <p:nvPr/>
        </p:nvSpPr>
        <p:spPr>
          <a:xfrm>
            <a:off x="7287768" y="4233672"/>
            <a:ext cx="3657600" cy="457200"/>
          </a:xfrm>
          <a:prstGeom prst="rect">
            <a:avLst/>
          </a:prstGeom>
          <a:noFill/>
          <a:ln/>
        </p:spPr>
        <p:txBody>
          <a:bodyPr wrap="square" lIns="0" tIns="0" rIns="0" bIns="0" rtlCol="0" anchor="ctr"/>
          <a:lstStyle/>
          <a:p>
            <a:pPr marL="0" indent="0">
              <a:buNone/>
            </a:pPr>
            <a:r>
              <a:rPr lang="en-US" sz="1400" dirty="0">
                <a:solidFill>
                  <a:srgbClr val="1A1A1A"/>
                </a:solidFill>
                <a:latin typeface="Inter" pitchFamily="34" charset="0"/>
                <a:ea typeface="Inter" pitchFamily="34" charset="-122"/>
                <a:cs typeface="Inter" pitchFamily="34" charset="-120"/>
              </a:rPr>
              <a:t>Access to a wider talent pool</a:t>
            </a:r>
            <a:endParaRPr lang="en-US" sz="1400" dirty="0"/>
          </a:p>
        </p:txBody>
      </p:sp>
      <p:pic>
        <p:nvPicPr>
          <p:cNvPr id="22" name="Image 7" descr="preencoded.png"/>
          <p:cNvPicPr>
            <a:picLocks noChangeAspect="1"/>
          </p:cNvPicPr>
          <p:nvPr/>
        </p:nvPicPr>
        <p:blipFill>
          <a:blip r:embed="rId5"/>
          <a:stretch>
            <a:fillRect/>
          </a:stretch>
        </p:blipFill>
        <p:spPr>
          <a:xfrm>
            <a:off x="6903720" y="4892040"/>
            <a:ext cx="237744" cy="237744"/>
          </a:xfrm>
          <a:prstGeom prst="rect">
            <a:avLst/>
          </a:prstGeom>
        </p:spPr>
      </p:pic>
      <p:sp>
        <p:nvSpPr>
          <p:cNvPr id="23" name="Text 13"/>
          <p:cNvSpPr/>
          <p:nvPr/>
        </p:nvSpPr>
        <p:spPr>
          <a:xfrm>
            <a:off x="7287768" y="4837176"/>
            <a:ext cx="3657600" cy="457200"/>
          </a:xfrm>
          <a:prstGeom prst="rect">
            <a:avLst/>
          </a:prstGeom>
          <a:noFill/>
          <a:ln/>
        </p:spPr>
        <p:txBody>
          <a:bodyPr wrap="square" lIns="0" tIns="0" rIns="0" bIns="0" rtlCol="0" anchor="ctr"/>
          <a:lstStyle/>
          <a:p>
            <a:pPr marL="0" indent="0">
              <a:buNone/>
            </a:pPr>
            <a:r>
              <a:rPr lang="en-US" sz="1400" dirty="0">
                <a:solidFill>
                  <a:srgbClr val="1A1A1A"/>
                </a:solidFill>
                <a:latin typeface="Inter" pitchFamily="34" charset="0"/>
                <a:ea typeface="Inter" pitchFamily="34" charset="-122"/>
                <a:cs typeface="Inter" pitchFamily="34" charset="-120"/>
              </a:rPr>
              <a:t>Dependent on technology and connection  (Bondarouk and Brewster, 2016). </a:t>
            </a:r>
            <a:endParaRPr lang="en-US" sz="1400" dirty="0"/>
          </a:p>
        </p:txBody>
      </p:sp>
      <p:sp>
        <p:nvSpPr>
          <p:cNvPr id="24" name="Shape 14"/>
          <p:cNvSpPr/>
          <p:nvPr/>
        </p:nvSpPr>
        <p:spPr>
          <a:xfrm>
            <a:off x="5577840" y="3497580"/>
            <a:ext cx="1005840" cy="1005840"/>
          </a:xfrm>
          <a:prstGeom prst="ellipse">
            <a:avLst/>
          </a:prstGeom>
          <a:solidFill>
            <a:srgbClr val="00C2FF"/>
          </a:solidFill>
          <a:ln w="50800">
            <a:solidFill>
              <a:srgbClr val="F5F7FA"/>
            </a:solidFill>
            <a:prstDash val="solid"/>
          </a:ln>
          <a:effectLst>
            <a:outerShdw blurRad="114300" dist="38100" dir="5400000" algn="bl" rotWithShape="0">
              <a:srgbClr val="0B1F3B">
                <a:alpha val="12000"/>
              </a:srgbClr>
            </a:outerShdw>
          </a:effectLst>
        </p:spPr>
      </p:sp>
      <p:sp>
        <p:nvSpPr>
          <p:cNvPr id="25" name="Text 15"/>
          <p:cNvSpPr/>
          <p:nvPr/>
        </p:nvSpPr>
        <p:spPr>
          <a:xfrm>
            <a:off x="5577840" y="3497580"/>
            <a:ext cx="1005840" cy="1005840"/>
          </a:xfrm>
          <a:prstGeom prst="rect">
            <a:avLst/>
          </a:prstGeom>
          <a:noFill/>
          <a:ln/>
        </p:spPr>
        <p:txBody>
          <a:bodyPr wrap="square" lIns="0" tIns="0" rIns="0" bIns="0" rtlCol="0" anchor="ctr"/>
          <a:lstStyle/>
          <a:p>
            <a:pPr marL="0" indent="0" algn="ctr">
              <a:buNone/>
            </a:pPr>
            <a:r>
              <a:rPr lang="en-US" sz="2400" b="1" dirty="0">
                <a:solidFill>
                  <a:srgbClr val="0B1F3B"/>
                </a:solidFill>
                <a:latin typeface="Montserrat" pitchFamily="34" charset="0"/>
                <a:ea typeface="Montserrat" pitchFamily="34" charset="-122"/>
                <a:cs typeface="Montserrat" pitchFamily="34" charset="-120"/>
              </a:rPr>
              <a:t>VS</a:t>
            </a:r>
            <a:endParaRPr lang="en-US" sz="2400" dirty="0"/>
          </a:p>
        </p:txBody>
      </p:sp>
      <p:sp>
        <p:nvSpPr>
          <p:cNvPr id="26" name="Text 16"/>
          <p:cNvSpPr/>
          <p:nvPr/>
        </p:nvSpPr>
        <p:spPr>
          <a:xfrm>
            <a:off x="11247120" y="6400800"/>
            <a:ext cx="548640" cy="274320"/>
          </a:xfrm>
          <a:prstGeom prst="rect">
            <a:avLst/>
          </a:prstGeom>
          <a:noFill/>
          <a:ln/>
        </p:spPr>
        <p:txBody>
          <a:bodyPr wrap="square" lIns="0" tIns="0" rIns="0" bIns="0" rtlCol="0" anchor="ctr"/>
          <a:lstStyle/>
          <a:p>
            <a:pPr marL="0" indent="0" algn="r">
              <a:buNone/>
            </a:pPr>
            <a:r>
              <a:rPr lang="en-US" sz="1000" dirty="0">
                <a:solidFill>
                  <a:srgbClr val="5B6B82"/>
                </a:solidFill>
                <a:latin typeface="Inter" pitchFamily="34" charset="0"/>
                <a:ea typeface="Inter" pitchFamily="34" charset="-122"/>
                <a:cs typeface="Inter" pitchFamily="34" charset="-120"/>
              </a:rPr>
              <a:t>13</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B1F3B"/>
        </a:solidFill>
        <a:effectLst/>
      </p:bgPr>
    </p:bg>
    <p:spTree>
      <p:nvGrpSpPr>
        <p:cNvPr id="1" name=""/>
        <p:cNvGrpSpPr/>
        <p:nvPr/>
      </p:nvGrpSpPr>
      <p:grpSpPr>
        <a:xfrm>
          <a:off x="0" y="0"/>
          <a:ext cx="0" cy="0"/>
          <a:chOff x="0" y="0"/>
          <a:chExt cx="0" cy="0"/>
        </a:xfrm>
      </p:grpSpPr>
      <p:sp>
        <p:nvSpPr>
          <p:cNvPr id="2" name="Text 0"/>
          <p:cNvSpPr/>
          <p:nvPr/>
        </p:nvSpPr>
        <p:spPr>
          <a:xfrm>
            <a:off x="822960" y="640080"/>
            <a:ext cx="7315200" cy="320040"/>
          </a:xfrm>
          <a:prstGeom prst="rect">
            <a:avLst/>
          </a:prstGeom>
          <a:noFill/>
          <a:ln/>
        </p:spPr>
        <p:txBody>
          <a:bodyPr wrap="square" lIns="0" tIns="0" rIns="0" bIns="0" rtlCol="0" anchor="ctr"/>
          <a:lstStyle/>
          <a:p>
            <a:pPr marL="0" indent="0">
              <a:buNone/>
            </a:pPr>
            <a:r>
              <a:rPr lang="en-US" sz="1300" b="1" kern="0" spc="400" dirty="0">
                <a:solidFill>
                  <a:srgbClr val="00C2FF"/>
                </a:solidFill>
                <a:latin typeface="Montserrat" pitchFamily="34" charset="0"/>
                <a:ea typeface="Montserrat" pitchFamily="34" charset="-122"/>
                <a:cs typeface="Montserrat" pitchFamily="34" charset="-120"/>
              </a:rPr>
              <a:t>CONCLUSION</a:t>
            </a:r>
            <a:endParaRPr lang="en-US" sz="1300" dirty="0"/>
          </a:p>
        </p:txBody>
      </p:sp>
      <p:sp>
        <p:nvSpPr>
          <p:cNvPr id="3" name="Text 1"/>
          <p:cNvSpPr/>
          <p:nvPr/>
        </p:nvSpPr>
        <p:spPr>
          <a:xfrm>
            <a:off x="822960" y="1005840"/>
            <a:ext cx="10515600" cy="777240"/>
          </a:xfrm>
          <a:prstGeom prst="rect">
            <a:avLst/>
          </a:prstGeom>
          <a:noFill/>
          <a:ln/>
        </p:spPr>
        <p:txBody>
          <a:bodyPr wrap="square" lIns="0" tIns="0" rIns="0" bIns="0" rtlCol="0" anchor="ctr"/>
          <a:lstStyle/>
          <a:p>
            <a:pPr marL="0" indent="0">
              <a:buNone/>
            </a:pPr>
            <a:r>
              <a:rPr lang="en-US" sz="3200" b="1" dirty="0">
                <a:solidFill>
                  <a:srgbClr val="FFFFFF"/>
                </a:solidFill>
                <a:latin typeface="Montserrat" pitchFamily="34" charset="0"/>
                <a:ea typeface="Montserrat" pitchFamily="34" charset="-122"/>
                <a:cs typeface="Montserrat" pitchFamily="34" charset="-120"/>
              </a:rPr>
              <a:t>Key Recommendations</a:t>
            </a:r>
            <a:endParaRPr lang="en-US" sz="3200" dirty="0"/>
          </a:p>
        </p:txBody>
      </p:sp>
      <p:sp>
        <p:nvSpPr>
          <p:cNvPr id="4" name="Shape 2"/>
          <p:cNvSpPr/>
          <p:nvPr/>
        </p:nvSpPr>
        <p:spPr>
          <a:xfrm>
            <a:off x="822960" y="2148840"/>
            <a:ext cx="10515600" cy="749808"/>
          </a:xfrm>
          <a:prstGeom prst="roundRect">
            <a:avLst>
              <a:gd name="adj" fmla="val 9756"/>
            </a:avLst>
          </a:prstGeom>
          <a:solidFill>
            <a:srgbClr val="12294B"/>
          </a:solidFill>
          <a:ln/>
        </p:spPr>
      </p:sp>
      <p:sp>
        <p:nvSpPr>
          <p:cNvPr id="5" name="Shape 3"/>
          <p:cNvSpPr/>
          <p:nvPr/>
        </p:nvSpPr>
        <p:spPr>
          <a:xfrm>
            <a:off x="1097280" y="2295144"/>
            <a:ext cx="457200" cy="457200"/>
          </a:xfrm>
          <a:prstGeom prst="ellipse">
            <a:avLst/>
          </a:prstGeom>
          <a:solidFill>
            <a:srgbClr val="00C2FF"/>
          </a:solidFill>
          <a:ln/>
        </p:spPr>
      </p:sp>
      <p:sp>
        <p:nvSpPr>
          <p:cNvPr id="6" name="Text 4"/>
          <p:cNvSpPr/>
          <p:nvPr/>
        </p:nvSpPr>
        <p:spPr>
          <a:xfrm>
            <a:off x="1097280" y="2295144"/>
            <a:ext cx="457200" cy="457200"/>
          </a:xfrm>
          <a:prstGeom prst="rect">
            <a:avLst/>
          </a:prstGeom>
          <a:noFill/>
          <a:ln/>
        </p:spPr>
        <p:txBody>
          <a:bodyPr wrap="square" lIns="0" tIns="0" rIns="0" bIns="0" rtlCol="0" anchor="ctr"/>
          <a:lstStyle/>
          <a:p>
            <a:pPr marL="0" indent="0" algn="ctr">
              <a:buNone/>
            </a:pPr>
            <a:r>
              <a:rPr lang="en-US" sz="1600" b="1" dirty="0">
                <a:solidFill>
                  <a:srgbClr val="0B1F3B"/>
                </a:solidFill>
                <a:latin typeface="Montserrat" pitchFamily="34" charset="0"/>
                <a:ea typeface="Montserrat" pitchFamily="34" charset="-122"/>
                <a:cs typeface="Montserrat" pitchFamily="34" charset="-120"/>
              </a:rPr>
              <a:t>1</a:t>
            </a:r>
            <a:endParaRPr lang="en-US" sz="1600" dirty="0"/>
          </a:p>
        </p:txBody>
      </p:sp>
      <p:sp>
        <p:nvSpPr>
          <p:cNvPr id="7" name="Text 5"/>
          <p:cNvSpPr/>
          <p:nvPr/>
        </p:nvSpPr>
        <p:spPr>
          <a:xfrm>
            <a:off x="1828800" y="2148840"/>
            <a:ext cx="9326880" cy="749808"/>
          </a:xfrm>
          <a:prstGeom prst="rect">
            <a:avLst/>
          </a:prstGeom>
          <a:noFill/>
          <a:ln/>
        </p:spPr>
        <p:txBody>
          <a:bodyPr wrap="square" lIns="0" tIns="0" rIns="0" bIns="0" rtlCol="0" anchor="ctr"/>
          <a:lstStyle/>
          <a:p>
            <a:pPr marL="0" indent="0">
              <a:lnSpc>
                <a:spcPct val="100000"/>
              </a:lnSpc>
              <a:buNone/>
            </a:pPr>
            <a:r>
              <a:rPr lang="en-US" sz="1500" dirty="0">
                <a:solidFill>
                  <a:srgbClr val="FFFFFF"/>
                </a:solidFill>
                <a:latin typeface="Inter" pitchFamily="34" charset="0"/>
                <a:ea typeface="Inter" pitchFamily="34" charset="-122"/>
                <a:cs typeface="Inter" pitchFamily="34" charset="-120"/>
              </a:rPr>
              <a:t>Combine structured and competency-based interviews for fairness and predictive accuracy.</a:t>
            </a:r>
            <a:endParaRPr lang="en-US" sz="1500" dirty="0"/>
          </a:p>
        </p:txBody>
      </p:sp>
      <p:sp>
        <p:nvSpPr>
          <p:cNvPr id="8" name="Shape 6"/>
          <p:cNvSpPr/>
          <p:nvPr/>
        </p:nvSpPr>
        <p:spPr>
          <a:xfrm>
            <a:off x="822960" y="3063240"/>
            <a:ext cx="10515600" cy="749808"/>
          </a:xfrm>
          <a:prstGeom prst="roundRect">
            <a:avLst>
              <a:gd name="adj" fmla="val 9756"/>
            </a:avLst>
          </a:prstGeom>
          <a:solidFill>
            <a:srgbClr val="12294B"/>
          </a:solidFill>
          <a:ln/>
        </p:spPr>
      </p:sp>
      <p:sp>
        <p:nvSpPr>
          <p:cNvPr id="9" name="Shape 7"/>
          <p:cNvSpPr/>
          <p:nvPr/>
        </p:nvSpPr>
        <p:spPr>
          <a:xfrm>
            <a:off x="1097280" y="3209544"/>
            <a:ext cx="457200" cy="457200"/>
          </a:xfrm>
          <a:prstGeom prst="ellipse">
            <a:avLst/>
          </a:prstGeom>
          <a:solidFill>
            <a:srgbClr val="00C2FF"/>
          </a:solidFill>
          <a:ln/>
        </p:spPr>
      </p:sp>
      <p:sp>
        <p:nvSpPr>
          <p:cNvPr id="10" name="Text 8"/>
          <p:cNvSpPr/>
          <p:nvPr/>
        </p:nvSpPr>
        <p:spPr>
          <a:xfrm>
            <a:off x="1097280" y="3209544"/>
            <a:ext cx="457200" cy="457200"/>
          </a:xfrm>
          <a:prstGeom prst="rect">
            <a:avLst/>
          </a:prstGeom>
          <a:noFill/>
          <a:ln/>
        </p:spPr>
        <p:txBody>
          <a:bodyPr wrap="square" lIns="0" tIns="0" rIns="0" bIns="0" rtlCol="0" anchor="ctr"/>
          <a:lstStyle/>
          <a:p>
            <a:pPr marL="0" indent="0" algn="ctr">
              <a:buNone/>
            </a:pPr>
            <a:r>
              <a:rPr lang="en-US" sz="1600" b="1" dirty="0">
                <a:solidFill>
                  <a:srgbClr val="0B1F3B"/>
                </a:solidFill>
                <a:latin typeface="Montserrat" pitchFamily="34" charset="0"/>
                <a:ea typeface="Montserrat" pitchFamily="34" charset="-122"/>
                <a:cs typeface="Montserrat" pitchFamily="34" charset="-120"/>
              </a:rPr>
              <a:t>2</a:t>
            </a:r>
            <a:endParaRPr lang="en-US" sz="1600" dirty="0"/>
          </a:p>
        </p:txBody>
      </p:sp>
      <p:sp>
        <p:nvSpPr>
          <p:cNvPr id="11" name="Text 9"/>
          <p:cNvSpPr/>
          <p:nvPr/>
        </p:nvSpPr>
        <p:spPr>
          <a:xfrm>
            <a:off x="1828800" y="3063240"/>
            <a:ext cx="9326880" cy="749808"/>
          </a:xfrm>
          <a:prstGeom prst="rect">
            <a:avLst/>
          </a:prstGeom>
          <a:noFill/>
          <a:ln/>
        </p:spPr>
        <p:txBody>
          <a:bodyPr wrap="square" lIns="0" tIns="0" rIns="0" bIns="0" rtlCol="0" anchor="ctr"/>
          <a:lstStyle/>
          <a:p>
            <a:pPr marL="0" indent="0">
              <a:lnSpc>
                <a:spcPct val="100000"/>
              </a:lnSpc>
              <a:buNone/>
            </a:pPr>
            <a:r>
              <a:rPr lang="en-US" sz="1500" dirty="0">
                <a:solidFill>
                  <a:srgbClr val="FFFFFF"/>
                </a:solidFill>
                <a:latin typeface="Inter" pitchFamily="34" charset="0"/>
                <a:ea typeface="Inter" pitchFamily="34" charset="-122"/>
                <a:cs typeface="Inter" pitchFamily="34" charset="-120"/>
              </a:rPr>
              <a:t>Adopt a hybrid recruitment model, blending virtual reach with face-to-face depth (</a:t>
            </a:r>
            <a:r>
              <a:rPr lang="en-US" sz="1500" dirty="0" err="1">
                <a:solidFill>
                  <a:srgbClr val="FFFFFF"/>
                </a:solidFill>
                <a:latin typeface="Inter" pitchFamily="34" charset="0"/>
                <a:ea typeface="Inter" pitchFamily="34" charset="-122"/>
                <a:cs typeface="Inter" pitchFamily="34" charset="-120"/>
              </a:rPr>
              <a:t>Breitkopf</a:t>
            </a:r>
            <a:r>
              <a:rPr lang="en-US" sz="1500" dirty="0">
                <a:solidFill>
                  <a:srgbClr val="FFFFFF"/>
                </a:solidFill>
                <a:latin typeface="Inter" pitchFamily="34" charset="0"/>
                <a:ea typeface="Inter" pitchFamily="34" charset="-122"/>
                <a:cs typeface="Inter" pitchFamily="34" charset="-120"/>
              </a:rPr>
              <a:t> et al., 2022).</a:t>
            </a:r>
            <a:endParaRPr lang="en-US" sz="1500" dirty="0"/>
          </a:p>
        </p:txBody>
      </p:sp>
      <p:sp>
        <p:nvSpPr>
          <p:cNvPr id="12" name="Shape 10"/>
          <p:cNvSpPr/>
          <p:nvPr/>
        </p:nvSpPr>
        <p:spPr>
          <a:xfrm>
            <a:off x="822960" y="3977640"/>
            <a:ext cx="10515600" cy="749808"/>
          </a:xfrm>
          <a:prstGeom prst="roundRect">
            <a:avLst>
              <a:gd name="adj" fmla="val 9756"/>
            </a:avLst>
          </a:prstGeom>
          <a:solidFill>
            <a:srgbClr val="12294B"/>
          </a:solidFill>
          <a:ln/>
        </p:spPr>
      </p:sp>
      <p:sp>
        <p:nvSpPr>
          <p:cNvPr id="13" name="Shape 11"/>
          <p:cNvSpPr/>
          <p:nvPr/>
        </p:nvSpPr>
        <p:spPr>
          <a:xfrm>
            <a:off x="1097280" y="4123944"/>
            <a:ext cx="457200" cy="457200"/>
          </a:xfrm>
          <a:prstGeom prst="ellipse">
            <a:avLst/>
          </a:prstGeom>
          <a:solidFill>
            <a:srgbClr val="00C2FF"/>
          </a:solidFill>
          <a:ln/>
        </p:spPr>
      </p:sp>
      <p:sp>
        <p:nvSpPr>
          <p:cNvPr id="14" name="Text 12"/>
          <p:cNvSpPr/>
          <p:nvPr/>
        </p:nvSpPr>
        <p:spPr>
          <a:xfrm>
            <a:off x="1097280" y="4123944"/>
            <a:ext cx="457200" cy="457200"/>
          </a:xfrm>
          <a:prstGeom prst="rect">
            <a:avLst/>
          </a:prstGeom>
          <a:noFill/>
          <a:ln/>
        </p:spPr>
        <p:txBody>
          <a:bodyPr wrap="square" lIns="0" tIns="0" rIns="0" bIns="0" rtlCol="0" anchor="ctr"/>
          <a:lstStyle/>
          <a:p>
            <a:pPr marL="0" indent="0" algn="ctr">
              <a:buNone/>
            </a:pPr>
            <a:r>
              <a:rPr lang="en-US" sz="1600" b="1" dirty="0">
                <a:solidFill>
                  <a:srgbClr val="0B1F3B"/>
                </a:solidFill>
                <a:latin typeface="Montserrat" pitchFamily="34" charset="0"/>
                <a:ea typeface="Montserrat" pitchFamily="34" charset="-122"/>
                <a:cs typeface="Montserrat" pitchFamily="34" charset="-120"/>
              </a:rPr>
              <a:t>3</a:t>
            </a:r>
            <a:endParaRPr lang="en-US" sz="1600" dirty="0"/>
          </a:p>
        </p:txBody>
      </p:sp>
      <p:sp>
        <p:nvSpPr>
          <p:cNvPr id="15" name="Text 13"/>
          <p:cNvSpPr/>
          <p:nvPr/>
        </p:nvSpPr>
        <p:spPr>
          <a:xfrm>
            <a:off x="1828800" y="3977640"/>
            <a:ext cx="9326880" cy="749808"/>
          </a:xfrm>
          <a:prstGeom prst="rect">
            <a:avLst/>
          </a:prstGeom>
          <a:noFill/>
          <a:ln/>
        </p:spPr>
        <p:txBody>
          <a:bodyPr wrap="square" lIns="0" tIns="0" rIns="0" bIns="0" rtlCol="0" anchor="ctr"/>
          <a:lstStyle/>
          <a:p>
            <a:pPr marL="0" indent="0">
              <a:lnSpc>
                <a:spcPct val="100000"/>
              </a:lnSpc>
              <a:buNone/>
            </a:pPr>
            <a:r>
              <a:rPr lang="en-US" sz="1500" dirty="0">
                <a:solidFill>
                  <a:srgbClr val="FFFFFF"/>
                </a:solidFill>
                <a:latin typeface="Inter" pitchFamily="34" charset="0"/>
                <a:ea typeface="Inter" pitchFamily="34" charset="-122"/>
                <a:cs typeface="Inter" pitchFamily="34" charset="-120"/>
              </a:rPr>
              <a:t>Anchor selection in digital-skill and adaptability alignment, not legacy job profiles.</a:t>
            </a:r>
            <a:endParaRPr lang="en-US" sz="1500" dirty="0"/>
          </a:p>
        </p:txBody>
      </p:sp>
      <p:sp>
        <p:nvSpPr>
          <p:cNvPr id="16" name="Shape 14"/>
          <p:cNvSpPr/>
          <p:nvPr/>
        </p:nvSpPr>
        <p:spPr>
          <a:xfrm>
            <a:off x="822960" y="4892040"/>
            <a:ext cx="10515600" cy="749808"/>
          </a:xfrm>
          <a:prstGeom prst="roundRect">
            <a:avLst>
              <a:gd name="adj" fmla="val 9756"/>
            </a:avLst>
          </a:prstGeom>
          <a:solidFill>
            <a:srgbClr val="12294B"/>
          </a:solidFill>
          <a:ln/>
        </p:spPr>
      </p:sp>
      <p:sp>
        <p:nvSpPr>
          <p:cNvPr id="17" name="Shape 15"/>
          <p:cNvSpPr/>
          <p:nvPr/>
        </p:nvSpPr>
        <p:spPr>
          <a:xfrm>
            <a:off x="1097280" y="5038344"/>
            <a:ext cx="457200" cy="457200"/>
          </a:xfrm>
          <a:prstGeom prst="ellipse">
            <a:avLst/>
          </a:prstGeom>
          <a:solidFill>
            <a:srgbClr val="00C2FF"/>
          </a:solidFill>
          <a:ln/>
        </p:spPr>
      </p:sp>
      <p:sp>
        <p:nvSpPr>
          <p:cNvPr id="18" name="Text 16"/>
          <p:cNvSpPr/>
          <p:nvPr/>
        </p:nvSpPr>
        <p:spPr>
          <a:xfrm>
            <a:off x="1097280" y="5038344"/>
            <a:ext cx="457200" cy="457200"/>
          </a:xfrm>
          <a:prstGeom prst="rect">
            <a:avLst/>
          </a:prstGeom>
          <a:noFill/>
          <a:ln/>
        </p:spPr>
        <p:txBody>
          <a:bodyPr wrap="square" lIns="0" tIns="0" rIns="0" bIns="0" rtlCol="0" anchor="ctr"/>
          <a:lstStyle/>
          <a:p>
            <a:pPr marL="0" indent="0" algn="ctr">
              <a:buNone/>
            </a:pPr>
            <a:r>
              <a:rPr lang="en-US" sz="1600" b="1" dirty="0">
                <a:solidFill>
                  <a:srgbClr val="0B1F3B"/>
                </a:solidFill>
                <a:latin typeface="Montserrat" pitchFamily="34" charset="0"/>
                <a:ea typeface="Montserrat" pitchFamily="34" charset="-122"/>
                <a:cs typeface="Montserrat" pitchFamily="34" charset="-120"/>
              </a:rPr>
              <a:t>4</a:t>
            </a:r>
            <a:endParaRPr lang="en-US" sz="1600" dirty="0"/>
          </a:p>
        </p:txBody>
      </p:sp>
      <p:sp>
        <p:nvSpPr>
          <p:cNvPr id="19" name="Text 17"/>
          <p:cNvSpPr/>
          <p:nvPr/>
        </p:nvSpPr>
        <p:spPr>
          <a:xfrm>
            <a:off x="1828800" y="4892040"/>
            <a:ext cx="9326880" cy="749808"/>
          </a:xfrm>
          <a:prstGeom prst="rect">
            <a:avLst/>
          </a:prstGeom>
          <a:noFill/>
          <a:ln/>
        </p:spPr>
        <p:txBody>
          <a:bodyPr wrap="square" lIns="0" tIns="0" rIns="0" bIns="0" rtlCol="0" anchor="ctr"/>
          <a:lstStyle/>
          <a:p>
            <a:pPr marL="0" indent="0">
              <a:lnSpc>
                <a:spcPct val="100000"/>
              </a:lnSpc>
              <a:buNone/>
            </a:pPr>
            <a:r>
              <a:rPr lang="en-US" sz="1500" dirty="0">
                <a:solidFill>
                  <a:srgbClr val="FFFFFF"/>
                </a:solidFill>
                <a:latin typeface="Inter" pitchFamily="34" charset="0"/>
                <a:ea typeface="Inter" pitchFamily="34" charset="-122"/>
                <a:cs typeface="Inter" pitchFamily="34" charset="-120"/>
              </a:rPr>
              <a:t>Embed transparency and consistent scoring to keep hiring fair through restructuring.</a:t>
            </a:r>
            <a:endParaRPr lang="en-US" sz="1500" dirty="0"/>
          </a:p>
        </p:txBody>
      </p:sp>
      <p:sp>
        <p:nvSpPr>
          <p:cNvPr id="20" name="Shape 18"/>
          <p:cNvSpPr/>
          <p:nvPr/>
        </p:nvSpPr>
        <p:spPr>
          <a:xfrm>
            <a:off x="822960" y="5806440"/>
            <a:ext cx="10515600" cy="749808"/>
          </a:xfrm>
          <a:prstGeom prst="roundRect">
            <a:avLst>
              <a:gd name="adj" fmla="val 9756"/>
            </a:avLst>
          </a:prstGeom>
          <a:solidFill>
            <a:srgbClr val="12294B"/>
          </a:solidFill>
          <a:ln/>
        </p:spPr>
      </p:sp>
      <p:sp>
        <p:nvSpPr>
          <p:cNvPr id="21" name="Shape 19"/>
          <p:cNvSpPr/>
          <p:nvPr/>
        </p:nvSpPr>
        <p:spPr>
          <a:xfrm>
            <a:off x="1097280" y="5952744"/>
            <a:ext cx="457200" cy="457200"/>
          </a:xfrm>
          <a:prstGeom prst="ellipse">
            <a:avLst/>
          </a:prstGeom>
          <a:solidFill>
            <a:srgbClr val="00C2FF"/>
          </a:solidFill>
          <a:ln/>
        </p:spPr>
      </p:sp>
      <p:sp>
        <p:nvSpPr>
          <p:cNvPr id="22" name="Text 20"/>
          <p:cNvSpPr/>
          <p:nvPr/>
        </p:nvSpPr>
        <p:spPr>
          <a:xfrm>
            <a:off x="1097280" y="5952744"/>
            <a:ext cx="457200" cy="457200"/>
          </a:xfrm>
          <a:prstGeom prst="rect">
            <a:avLst/>
          </a:prstGeom>
          <a:noFill/>
          <a:ln/>
        </p:spPr>
        <p:txBody>
          <a:bodyPr wrap="square" lIns="0" tIns="0" rIns="0" bIns="0" rtlCol="0" anchor="ctr"/>
          <a:lstStyle/>
          <a:p>
            <a:pPr marL="0" indent="0" algn="ctr">
              <a:buNone/>
            </a:pPr>
            <a:r>
              <a:rPr lang="en-US" sz="1600" b="1" dirty="0">
                <a:solidFill>
                  <a:srgbClr val="0B1F3B"/>
                </a:solidFill>
                <a:latin typeface="Montserrat" pitchFamily="34" charset="0"/>
                <a:ea typeface="Montserrat" pitchFamily="34" charset="-122"/>
                <a:cs typeface="Montserrat" pitchFamily="34" charset="-120"/>
              </a:rPr>
              <a:t>5</a:t>
            </a:r>
            <a:endParaRPr lang="en-US" sz="1600" dirty="0"/>
          </a:p>
        </p:txBody>
      </p:sp>
      <p:sp>
        <p:nvSpPr>
          <p:cNvPr id="23" name="Text 21"/>
          <p:cNvSpPr/>
          <p:nvPr/>
        </p:nvSpPr>
        <p:spPr>
          <a:xfrm>
            <a:off x="1828800" y="5806440"/>
            <a:ext cx="9326880" cy="749808"/>
          </a:xfrm>
          <a:prstGeom prst="rect">
            <a:avLst/>
          </a:prstGeom>
          <a:noFill/>
          <a:ln/>
        </p:spPr>
        <p:txBody>
          <a:bodyPr wrap="square" lIns="0" tIns="0" rIns="0" bIns="0" rtlCol="0" anchor="ctr"/>
          <a:lstStyle/>
          <a:p>
            <a:pPr marL="0" indent="0">
              <a:lnSpc>
                <a:spcPct val="100000"/>
              </a:lnSpc>
              <a:buNone/>
            </a:pPr>
            <a:r>
              <a:rPr lang="en-US" sz="1500" dirty="0">
                <a:solidFill>
                  <a:srgbClr val="FFFFFF"/>
                </a:solidFill>
                <a:latin typeface="Inter" pitchFamily="34" charset="0"/>
                <a:ea typeface="Inter" pitchFamily="34" charset="-122"/>
                <a:cs typeface="Inter" pitchFamily="34" charset="-120"/>
              </a:rPr>
              <a:t>Treat strategic hiring as a core enabler of BT's wider transformation (Coelho, 2021).</a:t>
            </a:r>
            <a:endParaRPr lang="en-US" sz="15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5F7FA"/>
        </a:solidFill>
        <a:effectLst/>
      </p:bgPr>
    </p:bg>
    <p:spTree>
      <p:nvGrpSpPr>
        <p:cNvPr id="1" name=""/>
        <p:cNvGrpSpPr/>
        <p:nvPr/>
      </p:nvGrpSpPr>
      <p:grpSpPr>
        <a:xfrm>
          <a:off x="0" y="0"/>
          <a:ext cx="0" cy="0"/>
          <a:chOff x="0" y="0"/>
          <a:chExt cx="0" cy="0"/>
        </a:xfrm>
      </p:grpSpPr>
      <p:sp>
        <p:nvSpPr>
          <p:cNvPr id="3" name="Text 1"/>
          <p:cNvSpPr/>
          <p:nvPr/>
        </p:nvSpPr>
        <p:spPr>
          <a:xfrm>
            <a:off x="299085" y="182880"/>
            <a:ext cx="7315200" cy="777240"/>
          </a:xfrm>
          <a:prstGeom prst="rect">
            <a:avLst/>
          </a:prstGeom>
          <a:noFill/>
          <a:ln/>
        </p:spPr>
        <p:txBody>
          <a:bodyPr wrap="square" lIns="0" tIns="0" rIns="0" bIns="0" rtlCol="0" anchor="t"/>
          <a:lstStyle/>
          <a:p>
            <a:pPr marL="0" indent="0" algn="l">
              <a:buNone/>
            </a:pPr>
            <a:r>
              <a:rPr lang="en-US" sz="3000" b="1" dirty="0">
                <a:solidFill>
                  <a:srgbClr val="0B1F3B"/>
                </a:solidFill>
                <a:latin typeface="Montserrat" pitchFamily="34" charset="0"/>
                <a:ea typeface="Montserrat" pitchFamily="34" charset="-122"/>
                <a:cs typeface="Montserrat" pitchFamily="34" charset="-120"/>
              </a:rPr>
              <a:t>References</a:t>
            </a:r>
            <a:endParaRPr lang="en-US" sz="3000" dirty="0"/>
          </a:p>
        </p:txBody>
      </p:sp>
      <p:sp>
        <p:nvSpPr>
          <p:cNvPr id="5" name="Text 3"/>
          <p:cNvSpPr/>
          <p:nvPr/>
        </p:nvSpPr>
        <p:spPr>
          <a:xfrm>
            <a:off x="11247120" y="6400800"/>
            <a:ext cx="548640" cy="274320"/>
          </a:xfrm>
          <a:prstGeom prst="rect">
            <a:avLst/>
          </a:prstGeom>
          <a:noFill/>
          <a:ln/>
        </p:spPr>
        <p:txBody>
          <a:bodyPr wrap="square" lIns="0" tIns="0" rIns="0" bIns="0" rtlCol="0" anchor="ctr"/>
          <a:lstStyle/>
          <a:p>
            <a:pPr marL="0" indent="0" algn="r">
              <a:buNone/>
            </a:pPr>
            <a:r>
              <a:rPr lang="en-US" sz="1000" dirty="0">
                <a:solidFill>
                  <a:srgbClr val="5B6B82"/>
                </a:solidFill>
                <a:latin typeface="Inter" pitchFamily="34" charset="0"/>
                <a:ea typeface="Inter" pitchFamily="34" charset="-122"/>
                <a:cs typeface="Inter" pitchFamily="34" charset="-120"/>
              </a:rPr>
              <a:t>15</a:t>
            </a:r>
            <a:endParaRPr lang="en-US" sz="1000" dirty="0"/>
          </a:p>
        </p:txBody>
      </p:sp>
      <p:sp>
        <p:nvSpPr>
          <p:cNvPr id="6" name="Rectangle 1">
            <a:extLst>
              <a:ext uri="{FF2B5EF4-FFF2-40B4-BE49-F238E27FC236}">
                <a16:creationId xmlns:a16="http://schemas.microsoft.com/office/drawing/2014/main" id="{EA3017C7-DF17-4FA7-BB4C-D899B1F32605}"/>
              </a:ext>
            </a:extLst>
          </p:cNvPr>
          <p:cNvSpPr>
            <a:spLocks noChangeArrowheads="1"/>
          </p:cNvSpPr>
          <p:nvPr/>
        </p:nvSpPr>
        <p:spPr bwMode="auto">
          <a:xfrm>
            <a:off x="225097" y="649011"/>
            <a:ext cx="11877368" cy="60324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Armstrong, M. and Taylor, S. (2023).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Armstrong’s Handbook of Human Resource Management Practice: A Guide to the Theory and Practice of People Management</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Google Books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Kogan Page Publishers.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Blackburn, S., Laberge, L.,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O'toole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 and Schneider, J. (2020).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Digital strategy in a time of crisis Now is the time for bold learning at scale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Available at: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3"/>
              </a:rPr>
              <a:t>https://kolnegar.ir/wp-content/uploads/2020/07/Digital-strategy-in-a-time-of-crisis.pdf</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Bondarouk and Brewster (2016).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(PDF)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Conceptualising</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the future of HRM and technology research</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ResearchGate. Available at: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4"/>
              </a:rPr>
              <a:t>https://www.researchgate.net/publication/308816851_Conceptualising_the_future_of_HRM_and_technology_research</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Breitkopf</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Albold</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 Barlow, J., Bellamkonda, V.,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Dorcent</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Sadosty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Clarke, M. and Cabrera, D. (2022). Virtual residency recruitment: future directions in the new era.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Annals of Medicine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54(1), pp.3341–3347.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5"/>
              </a:rPr>
              <a:t>https://doi.org/10.1080/07853890.2022.2148732</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Coelho, J. (2021).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BT Fostering the Change in the British Telecom Industry - ProQuest</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www.proquest.com. Available at: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6"/>
              </a:rPr>
              <a:t>https://search.proquest.com/openview/f95dee9f54ca512f994b8007d1177ea7/1?pq-origsite=gscholar&amp;cbl=2026366&amp;diss=y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Hasan, M.M. (2024). INDUSTRIAL ENGINEERING APPROACHES TO QUALITY CONTROL IN HYBRID MANUFACTURING A REVIEW OF IMPLEMENTATION STRATEGIES.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of Business and Economics Insights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4(2), pp.01-30.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7"/>
              </a:rPr>
              <a:t>https://doi.org/10.63125/3xcabx98</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Holbeche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 (2019). Designing sustainably agile and resilient organizations.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Systems Research and Behavioral Science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36(5), pp.668–677.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://doi.org/10.1002/sres.2624.</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Malik, M.,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Raziq</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M.M., Sarwar, N. and Tariq, A. (2024). Digital leadership, business model innovation and organizational change: role of leader in steering digital transformation.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Benchmarking</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8"/>
              </a:rPr>
              <a:t>https://doi.org/10.1108/bij-04-2023-0283</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McKinsey &amp; Company (2021).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Next Normal Transformation with a capital T</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Available at: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9"/>
              </a:rPr>
              <a:t>https://www.mckinsey.com/~/media/mckinsey/business%20functions/transformation/our%20insights/the%20path%20to%20true%20transformation/mck_transformationcompendium_2021_vf.pdf</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Ogirri</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K.O. and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Idugie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I.J. (2024). A comparative analysis of traditional versus agile project management methodologies on IT project outcomes.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Asian Journal of Research in Computer Science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17(9), pp.1–12.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0"/>
              </a:rPr>
              <a:t>https://doi.org/10.9734/ajrcos/2024/v17i9495</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Oyoru</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R.A.,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Otohinoyi</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John, A. and Yusuf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Birisan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(2026). Digital Human Resource Management and Organizational Performance: The Role of E-Recruitment and...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ResearchGate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Vol.23,(Issue 1, 2026), pp.264–283.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1"/>
              </a:rPr>
              <a:t>https://doi.org/10.24191/zax2yc79</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Peters, R. (2023).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People Profession 2023 International survey report</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Available at: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2"/>
              </a:rPr>
              <a:t>https://www.cipd.org/globalassets/media/knowledge/knowledge-hub/reports/2023-pdfs/2023-people-profession-report-international.pdf</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Tippins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 Oswald, F. and McPhail, S.M. (2021). Scientific, Legal, and Ethical Concerns About AI-Based Personnel Selection Tools: A Call to Action.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Personnel Assessment and Decisions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7(2).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3"/>
              </a:rPr>
              <a:t>https://doi.org/10.25035/pad.2021.02.001</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4066</Words>
  <Application>Microsoft Office PowerPoint</Application>
  <PresentationFormat>Widescreen</PresentationFormat>
  <Paragraphs>241</Paragraphs>
  <Slides>15</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Inter</vt:lpstr>
      <vt:lpstr>Montserrat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2026-06-18T09:32:54Z</dcterms:created>
  <dcterms:modified xsi:type="dcterms:W3CDTF">2026-07-07T20:31:04Z</dcterms:modified>
</cp:coreProperties>
</file>