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14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6640B-0B69-4C64-15CF-B92309AF07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047AF9-5011-1EAB-1F3F-9565FEFD95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FA68D-FE3A-EEC8-8B6D-6A3307BFA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D6D1E-0342-180A-FC7A-12D3EB3C7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BBE92-3051-2693-F1A7-1A14BD74E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818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44172-3DDD-C462-553D-F896FF0CD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DF453-C729-BC13-1E9E-63B81B2AE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E83E21-F505-C7CA-1381-0E2F1297E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EDBC1D-157C-0F7B-1E26-5452E3802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88BA7C-DD86-3834-D410-3BFDE470C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68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E02F9-606D-02DF-1E41-EA1C10E53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98BD28-AB78-F137-74DF-BC1D7D384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94C8E-473D-453F-8432-787590B54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9C5F0-4EA9-C031-73F2-6840DEF4A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6A2A0-FEFB-BAEB-7735-C66105B01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46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B702F-FF49-C5A2-07AC-9E64C32B9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DDF25-A85B-0ABF-14C0-590C8CAB29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88261-0D80-160D-2A17-B588EA5640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E33658-5BF5-31EB-0B52-699CB0CF1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428EA-DF1C-6AA3-0E52-950A9F8A9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B34DF1-A7BE-FF90-24C7-1E4D641B1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45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60CD8-5E53-5926-86D9-5B3AFC3FE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C9A9D-9B19-454F-098D-2EED93950E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6ABD6D-E06C-C7AF-5EFE-50B16F40C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668863-DB39-8DD6-3B30-3745BE3731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8F497B-5715-7633-F6E4-EC356A73D8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D67F10-545F-0C75-DE57-202F7AC56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EED33E-F181-E147-C5B6-FEB673619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341522-FFC5-A44F-9FCA-6E00D3A05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943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B7B5-10E7-051E-D28D-3368B01ED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C81561-1424-E1CD-E270-3A027BCE6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F00197-06EE-9371-9A12-BE1899D7C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0029BB-3FB9-A915-386D-3014779A4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92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F19090-0B08-FE1C-4DAE-7FFB258A0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C09F2-AF0B-5BDD-08C7-DC368CB66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18F71-CDD7-C3AF-6A01-E5E7EBB5F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13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11BBB-6A70-1F6D-3D04-6E2D959AA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DCBE9-10C1-1740-D18B-3E1D87DE5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3A9864-4263-16C6-3C60-577A8E0C3D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49C4BF-067C-5980-856A-514B01B5D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805E34-CC02-E7A2-178F-D52075158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134A56-20E9-5768-EA86-4983343A9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824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A4966-0390-5447-DB16-34C2FBC6A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CCBC7F-8BCF-910D-2B91-F0460176F9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F0E3F2-7EB8-7024-5D04-E65C9F72AA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B6E25-7F0D-A2A3-783B-DBB16AF35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9AB6FA-AB40-B858-30E4-F65EEA3AB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B2E6A5-C967-A367-6152-4BC66CB50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613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CD5AE-806D-E3A0-587F-63102AF1F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B10535-B378-E38F-8218-C64039A118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F25A5-0A1C-4A17-2156-D2A91929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84CE2-AD3E-F25A-B818-CED07E4C5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0D5501-B7E1-3432-353A-340293114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020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8A37F3-AFB9-1CBB-56F2-D76CD48D6F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50B9E5-B1B2-D5E1-7361-EE6C9E657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A35E60-C931-154F-922A-923FB422D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E9C8B-4AD7-FE1D-8637-80A363E46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0D7B4-D09D-BE0D-46B8-FABFB6A4F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837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6A1316-3F71-D7C4-5CBD-D8E33A4BB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6CB90-D925-8CF6-4753-C5D3835793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35FC8-71F3-7E00-B3DA-E80AB2FD6A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F83BF5-737B-48CB-8A8A-1F960C630D0B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F44BC-E6E8-D73A-F56C-6178C1D3AE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39471-4354-749D-F943-B8587AB8EA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CF1CE8-679D-4BA5-BA56-4A66146FE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540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AMApxYWVuA&amp;t=86s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A2BFC-389B-17D9-0C81-F8A5AB236F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b="1" u="sng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Thermal Physics</a:t>
            </a:r>
            <a:b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B8F1DB-4130-CD0B-0065-1B1868762BA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080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4E8C3-844B-B601-81C3-8BB2D2FEC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6C199-309B-815F-AC78-3BB0C56A0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Temperature scales: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Man-made:  Celsius and Fahrenheit : we invent these by choosing two points and deciding how any degrees, or intervals  between them. The Kelvin or thermodynamic scale is derived from thermodynamic theory.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Celsius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:  at standard atmospheric pressure: let  melting point of ice ( arbitrarily make this 0 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C)  and Boiling point of water (make this 100 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 ) and  choose 100 intervals.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Fahrenheit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same two  points but melting point is arbitrarily set to  32 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 and boiling point set to  212 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F and there are 180  intervals or degrees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Kelvin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scale -  this is derived from thermodynamic theory and  the intervals are the same as degrees but with 0 K being absolute zero or -273.15 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C.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it-IT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	0 K =  -273.15 </a:t>
            </a:r>
            <a:r>
              <a:rPr lang="it-IT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it-IT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Temperature is a measure of the amount of vibration energy that the material’s atoms are experiencing. 	We call this the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Internal Energy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393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65A30-3C26-6559-E685-3700E20C2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Giving Heat energy to  a system:</a:t>
            </a:r>
            <a:b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8ACFC-889C-DCD5-6B6C-00322EC5C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b="1" u="sng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System is a solid body: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much heat energy does it take to  increase unit mass (1 kg)  of a solid body  by  1 degree ( 1 K ) ?  This is the specific heat, C. 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Specific Heat  = C  =  energy required to  raise  a solid body of unit mass by  1 degree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By simple proportions  we can then say: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Heat energy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Q required to  raise a solid body of m kg  through a temperature difference of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 degrees is simply:</a:t>
            </a:r>
          </a:p>
          <a:p>
            <a:pPr marL="9144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Q =  m C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Heat energy given   =  Increase in Internal Energy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e.g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how many Joules is required to  raise 2.5 kg of water  by from 20 </a:t>
            </a:r>
            <a:r>
              <a:rPr lang="en-GB" sz="1800" kern="100" baseline="300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to  100 </a:t>
            </a:r>
            <a:r>
              <a:rPr lang="en-GB" sz="1800" kern="100" baseline="300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?</a:t>
            </a: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specific heat of water is 4184 J kg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-1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K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-1   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so  that  energy required is  2.5 x 4184 x 80 =  836,800 J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325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34C40-B8B2-15E5-DE2F-36479BE32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Giving Heat energy to  a system: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316C5-6E5C-9939-12A3-59293821E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b="1" u="sng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System is a gas: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 introduce the First Law of Thermodynamics – essentially an energy balance equation.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the system is a gas then in addition to  raising the temperature (internal energy) of the body, the gas can now expand -  and some of the energy supplied now goes into  achieving that expansion 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Internal Energy , U, is the kinetic energy of the atoms/molecules of the has due to  its temperature.  Suppose we give a small amount of heat energy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Q to  a gas. Some of this energy will increase its Internal Energy  by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ΔU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 because it gets hotter) 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abd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some if the heat energy might expand the gas, causing the gas to  use some work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ΔW on its surroundings.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		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ΔQ   =        ΔU        +        ΔW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		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ΔQ  = 	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mCΔT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      +        ΔW</a:t>
            </a: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Heat energy given   = increase in internal energy    +  energy (work done) BY gas in expanding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737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BA23A-16D0-D75B-1F4C-065545911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B02DE-BB7F-2E51-0650-3B2754E6A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>
              <a:lnSpc>
                <a:spcPct val="115000"/>
              </a:lnSpc>
              <a:spcAft>
                <a:spcPts val="10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e.g.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700 J of heat is supplied to  600 g of gas that has specific heat of 510 kg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-1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K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-1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. If the gas expands by doing work of 200 J, what is the change in temperature of the gas?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From  first law of thermodynamics: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ΔQ  = 	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mCΔT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      +        ΔW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700  = 0.6*510* ΔT  + 200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0.6 *510* ΔT  = 700 – 200 = 500</a:t>
            </a: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ΔT  = 500/(0.6*510)  =  1.63 K to   2 D.P.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401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4DB98-CA30-9E0B-C40A-1D0FF782F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Transport of Thermal Energy</a:t>
            </a:r>
            <a:b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32DCB-F3CE-A9D7-E292-D7621F60F9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Thermal energy can be transported in three different ways: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Conduction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 here, thermal energy moves through a body by neighbouring atoms causing they neighbours to  vibrate . Body does not move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Convection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here, the vibrating atoms move taking their Internal Energy with them.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Radiation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here, thermal energy is transported  as an electromagnetic wave (photons/waves)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8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049F3-CF93-E280-D83F-2F80C1813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Remember the  electromagnetic spectrum. Photons that we can see occupy only a very small portion of the E -M spectrum from  about 400  nm to  about 750 nm.</a:t>
            </a:r>
            <a:b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4" name="Content Placeholder 3" descr="A diagram of a spectrum&#10;&#10;Description automatically generated">
            <a:extLst>
              <a:ext uri="{FF2B5EF4-FFF2-40B4-BE49-F238E27FC236}">
                <a16:creationId xmlns:a16="http://schemas.microsoft.com/office/drawing/2014/main" id="{564022D3-9078-DF2C-4617-27DEBCE07A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2672" y="1204686"/>
            <a:ext cx="9908242" cy="510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214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2E93E-7A5A-0B77-C27A-3F646C553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 remind ourselves of incandescent radiation:  If the atoms of a body vibrate faster and faster (temperature increasing)  then we see the body becoming Red hot , then Yellow hot then  Blue hot.  In reality  the thermal radiation emitted from a body at a certain temperature T  covers a range of wavelengths but might dominate (peak)  at red, yellow wavelengths for example, depending on the temperature. </a:t>
            </a:r>
            <a:b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82CB5-71CA-42D8-BBAC-A3F4BC228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957047" cy="438181"/>
          </a:xfrm>
        </p:spPr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Experimentally we observe  the range of wavelengths emitted for a perfectly emitting body: </a:t>
            </a:r>
          </a:p>
          <a:p>
            <a:endParaRPr lang="en-GB" dirty="0"/>
          </a:p>
        </p:txBody>
      </p:sp>
      <p:pic>
        <p:nvPicPr>
          <p:cNvPr id="4" name="Picture 3" descr="A diagram of a blackbody radiation&#10;&#10;Description automatically generated">
            <a:extLst>
              <a:ext uri="{FF2B5EF4-FFF2-40B4-BE49-F238E27FC236}">
                <a16:creationId xmlns:a16="http://schemas.microsoft.com/office/drawing/2014/main" id="{52E5FFCB-6B23-25E6-256A-807F70023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678" y="2398743"/>
            <a:ext cx="5400494" cy="42389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F22164D-AA84-0C37-95BB-EDF5B253E1C1}"/>
              </a:ext>
            </a:extLst>
          </p:cNvPr>
          <p:cNvSpPr txBox="1"/>
          <p:nvPr/>
        </p:nvSpPr>
        <p:spPr>
          <a:xfrm>
            <a:off x="6977849" y="4199138"/>
            <a:ext cx="4651899" cy="15610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Clearly, for temperatures such as the human body ~  35 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  ( i.e. 308.15 K )   the peak colour is not in the visible spectrum but  is at longer wavelengths in the I.R. range.</a:t>
            </a:r>
          </a:p>
        </p:txBody>
      </p:sp>
    </p:spTree>
    <p:extLst>
      <p:ext uri="{BB962C8B-B14F-4D97-AF65-F5344CB8AC3E}">
        <p14:creationId xmlns:p14="http://schemas.microsoft.com/office/powerpoint/2010/main" val="157961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CDDF-1A05-303B-0982-79D8380E4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Wien’s Formula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D7B0391-7668-8910-33B4-5F576466A0B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25624"/>
                <a:ext cx="3423082" cy="4521909"/>
              </a:xfrm>
            </p:spPr>
            <p:txBody>
              <a:bodyPr/>
              <a:lstStyle/>
              <a:p>
                <a:pPr marL="457200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Wien’s formula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allows us to  work out the peak  wavelength:</a:t>
                </a: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18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m:t>λ</m:t>
                      </m:r>
                      <m:r>
                        <m:rPr>
                          <m:sty m:val="p"/>
                        </m:rPr>
                        <a:rPr lang="it-IT" sz="1800" kern="100" baseline="-250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peak</m:t>
                      </m:r>
                      <m:r>
                        <a:rPr lang="it-IT" sz="1800" kern="100" baseline="-250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1800" i="1" kern="100" baseline="-250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it-IT" sz="1800" i="1" kern="100" baseline="-250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2.898 </m:t>
                          </m:r>
                          <m:r>
                            <a:rPr lang="it-IT" sz="1800" i="1" kern="100" baseline="-250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𝐸</m:t>
                          </m:r>
                          <m:r>
                            <a:rPr lang="it-IT" sz="1800" i="1" kern="100" baseline="-250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−3</m:t>
                          </m:r>
                        </m:num>
                        <m:den>
                          <m:r>
                            <a:rPr lang="it-IT" sz="1800" i="1" kern="100" baseline="-250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𝑇</m:t>
                          </m:r>
                        </m:den>
                      </m:f>
                      <m:r>
                        <a:rPr lang="it-IT" sz="1800" kern="100" baseline="-250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457200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example:   if T =  308.15K  then  </a:t>
                </a:r>
                <a:r>
                  <a:rPr lang="en-GB" sz="1800" kern="100" dirty="0" err="1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λ</a:t>
                </a:r>
                <a:r>
                  <a:rPr lang="en-GB" sz="1800" kern="100" dirty="0" err="1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peak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=  9.4 E-6 m or 9.4 </a:t>
                </a:r>
                <a:r>
                  <a:rPr lang="en-GB" sz="1800" kern="100" dirty="0" err="1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μ</a:t>
                </a:r>
                <a:r>
                  <a:rPr lang="en-GB" sz="1800" kern="100" dirty="0" err="1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m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 which is well into  the IR part of the E M spectrum.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D7B0391-7668-8910-33B4-5F576466A0B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25624"/>
                <a:ext cx="3423082" cy="4521909"/>
              </a:xfrm>
              <a:blipFill>
                <a:blip r:embed="rId2"/>
                <a:stretch>
                  <a:fillRect t="-539" r="-3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undefined">
            <a:extLst>
              <a:ext uri="{FF2B5EF4-FFF2-40B4-BE49-F238E27FC236}">
                <a16:creationId xmlns:a16="http://schemas.microsoft.com/office/drawing/2014/main" id="{6D7779D4-ADA9-F32E-B1C3-0D8C3E0497B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148" y="1825624"/>
            <a:ext cx="5252119" cy="42023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8368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0E6C-25AC-8369-C17A-0AA3336C0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about the thermal radiation emitted from a body at a temperature  T?  </a:t>
            </a:r>
            <a:br>
              <a:rPr lang="en-GB" sz="36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36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Stefan-Boltzmann Law</a:t>
            </a:r>
            <a:b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967AAA3-3A66-9182-37D0-0C7E7B6B5EA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Consider a perfect (Black Body)   body at a temperature T. It will be emitting E M radiation  constantly.   If the area of the body is A  m</a:t>
                </a:r>
                <a:r>
                  <a:rPr lang="en-GB" sz="1800" kern="100" baseline="300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then the thermal radiative power emitted ( in Watts  i.e.  Joules per second)  is:   </a:t>
                </a: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radiative power  =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𝑞</m:t>
                        </m:r>
                      </m:e>
                    </m:acc>
                  </m:oMath>
                </a14:m>
                <a:r>
                  <a:rPr lang="en-GB" sz="1800" kern="1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= 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 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σ ε A T</a:t>
                </a:r>
                <a:r>
                  <a:rPr lang="en-GB" sz="1800" kern="100" baseline="300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4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   Watts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where  σ  is Stefan Boltzmann constant = </a:t>
                </a:r>
                <a:r>
                  <a:rPr lang="en-GB" sz="1800" kern="100" dirty="0">
                    <a:solidFill>
                      <a:srgbClr val="202124"/>
                    </a:solidFill>
                    <a:effectLst/>
                    <a:latin typeface="Arial" panose="020B060402020202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5.67× 10</a:t>
                </a:r>
                <a:r>
                  <a:rPr lang="en-GB" sz="1800" kern="100" baseline="30000" dirty="0">
                    <a:solidFill>
                      <a:srgbClr val="202124"/>
                    </a:solidFill>
                    <a:effectLst/>
                    <a:latin typeface="Arial" panose="020B060402020202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−8</a:t>
                </a:r>
                <a:r>
                  <a:rPr lang="en-GB" sz="1800" b="1" kern="100" dirty="0">
                    <a:solidFill>
                      <a:srgbClr val="202124"/>
                    </a:solidFill>
                    <a:effectLst/>
                    <a:latin typeface="Arial" panose="020B060402020202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r>
                  <a:rPr lang="en-GB" sz="1800" kern="1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W m</a:t>
                </a:r>
                <a:r>
                  <a:rPr lang="en-GB" sz="1800" kern="100" baseline="300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-2 </a:t>
                </a:r>
                <a:r>
                  <a:rPr lang="en-GB" sz="1800" kern="1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K</a:t>
                </a:r>
                <a:r>
                  <a:rPr lang="en-GB" sz="1800" kern="100" baseline="300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-4</a:t>
                </a:r>
                <a:r>
                  <a:rPr lang="en-GB" sz="1800" kern="1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and 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ε is the emissivity of the surface of the body and ranges from 0 (totally reflecting)  to  1 (black body ) . 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967AAA3-3A66-9182-37D0-0C7E7B6B5EA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t="-560" r="-6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1510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D6CCA-7F3F-8299-F5B4-9F3C83B18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Thermal Radiation examples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EE151C5-A663-7EDB-D449-E3086F257BC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541540"/>
                <a:ext cx="10515600" cy="4351338"/>
              </a:xfrm>
            </p:spPr>
            <p:txBody>
              <a:bodyPr>
                <a:normAutofit fontScale="77500" lnSpcReduction="20000"/>
              </a:bodyPr>
              <a:lstStyle/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300" b="1" kern="100" dirty="0"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E</a:t>
                </a:r>
                <a:r>
                  <a:rPr lang="en-GB" sz="23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xample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: what is the thermal radiative power from a  body of surface area 3 m</a:t>
                </a:r>
                <a:r>
                  <a:rPr lang="en-GB" sz="1800" kern="100" baseline="300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2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  and emissivity 0.8 if its surface temperature is 200</a:t>
                </a:r>
                <a:r>
                  <a:rPr lang="en-GB" sz="1800" kern="100" baseline="300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o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 C ?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remember  S.I. units :  300 C is 573.15 K .</a:t>
                </a: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radiative power  =   </a:t>
                </a:r>
                <a:r>
                  <a:rPr lang="en-GB" sz="1800" kern="100" dirty="0">
                    <a:solidFill>
                      <a:srgbClr val="202124"/>
                    </a:solidFill>
                    <a:effectLst/>
                    <a:latin typeface="Arial" panose="020B060402020202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5.67× 10</a:t>
                </a:r>
                <a:r>
                  <a:rPr lang="en-GB" sz="1800" kern="100" baseline="30000" dirty="0">
                    <a:solidFill>
                      <a:srgbClr val="202124"/>
                    </a:solidFill>
                    <a:effectLst/>
                    <a:latin typeface="Arial" panose="020B060402020202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−8</a:t>
                </a:r>
                <a:r>
                  <a:rPr lang="en-GB" sz="1800" b="1" kern="100" dirty="0">
                    <a:solidFill>
                      <a:srgbClr val="202124"/>
                    </a:solidFill>
                    <a:effectLst/>
                    <a:latin typeface="Arial" panose="020B060402020202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r>
                  <a:rPr lang="en-GB" sz="1800" kern="1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  x 0.8  x 3 x  573.15</a:t>
                </a:r>
                <a:r>
                  <a:rPr lang="en-GB" sz="1800" kern="100" baseline="300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4     </a:t>
                </a:r>
                <a:r>
                  <a:rPr lang="en-GB" sz="1800" kern="100" dirty="0">
                    <a:effectLst/>
                    <a:latin typeface="Times New Roman" panose="020206030504050203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Watts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		=   14684.78 Watts  to  2 D.P.</a:t>
                </a:r>
              </a:p>
              <a:p>
                <a:pPr marL="457200"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Example :</a:t>
                </a:r>
              </a:p>
              <a:p>
                <a:pPr marL="457200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What is the peak wavelength of  the thermal radiation from a perfect black body at a temperature of 1200 </a:t>
                </a:r>
                <a:r>
                  <a:rPr lang="en-GB" sz="1800" kern="100" baseline="300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o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 C ?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Calibri" panose="020F0502020204030204" pitchFamily="34" charset="0"/>
                  </a:rPr>
                  <a:t>From  Wien’s formula :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Calibri" panose="020F0502020204030204" pitchFamily="34" charset="0"/>
                      </a:rPr>
                      <m:t>λ</m:t>
                    </m:r>
                    <m:r>
                      <m:rPr>
                        <m:sty m:val="p"/>
                      </m:rPr>
                      <a:rPr lang="it-IT" sz="1800" kern="100" baseline="-250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peak</m:t>
                    </m:r>
                    <m:r>
                      <a:rPr lang="it-IT" sz="1800" kern="100" baseline="-250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 </m:t>
                    </m:r>
                    <m:f>
                      <m:fPr>
                        <m:ctrlPr>
                          <a:rPr lang="en-GB" sz="1800" i="1" kern="100" baseline="-250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it-IT" sz="1800" i="1" kern="100" baseline="-250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2.898 </m:t>
                        </m:r>
                        <m:r>
                          <a:rPr lang="it-IT" sz="1800" i="1" kern="100" baseline="-250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𝐸</m:t>
                        </m:r>
                        <m:r>
                          <a:rPr lang="it-IT" sz="1800" i="1" kern="100" baseline="-250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−3</m:t>
                        </m:r>
                      </m:num>
                      <m:den>
                        <m:r>
                          <a:rPr lang="it-IT" sz="1800" i="1" kern="100" baseline="-250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𝑇</m:t>
                        </m:r>
                      </m:den>
                    </m:f>
                    <m:r>
                      <a:rPr lang="it-IT" sz="1800" kern="100" baseline="-250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it-IT" sz="1800" kern="100" baseline="-250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=    </a:t>
                </a:r>
                <a:r>
                  <a:rPr lang="it-IT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2.898E-03</a:t>
                </a:r>
                <a:r>
                  <a:rPr lang="it-IT" sz="1800" kern="100" baseline="-250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it-IT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/1473.15  = 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EE151C5-A663-7EDB-D449-E3086F257BC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541540"/>
                <a:ext cx="10515600" cy="4351338"/>
              </a:xfrm>
              <a:blipFill>
                <a:blip r:embed="rId2"/>
                <a:stretch>
                  <a:fillRect t="-16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5E4F00F0-9731-4451-C75C-061974059B6D}"/>
              </a:ext>
            </a:extLst>
          </p:cNvPr>
          <p:cNvSpPr txBox="1"/>
          <p:nvPr/>
        </p:nvSpPr>
        <p:spPr>
          <a:xfrm>
            <a:off x="838199" y="5846544"/>
            <a:ext cx="100547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Quantum Physics - Part 1 (Blackbody radiation, Wien's Displacement Law, Planck's Law)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934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EA2E8-ECE4-ED4C-9CE1-C8B04E38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08457-2B99-883E-7056-CE3D8390C9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77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56888-A387-3DF0-F5B7-F474E2A80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49E2F-D6BD-BD28-503F-DA633ED2B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2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1116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Cambria Math</vt:lpstr>
      <vt:lpstr>Times New Roman</vt:lpstr>
      <vt:lpstr>Office Theme</vt:lpstr>
      <vt:lpstr>Thermal Physics </vt:lpstr>
      <vt:lpstr>PowerPoint Presentation</vt:lpstr>
      <vt:lpstr>Giving Heat energy to  a system: </vt:lpstr>
      <vt:lpstr>Giving Heat energy to  a system:</vt:lpstr>
      <vt:lpstr>Example</vt:lpstr>
      <vt:lpstr>Transport of Thermal Energy </vt:lpstr>
      <vt:lpstr>Remember the  electromagnetic spectrum. Photons that we can see occupy only a very small portion of the E -M spectrum from  about 400  nm to  about 750 nm. </vt:lpstr>
      <vt:lpstr>We remind ourselves of incandescent radiation:  If the atoms of a body vibrate faster and faster (temperature increasing)  then we see the body becoming Red hot , then Yellow hot then  Blue hot.  In reality  the thermal radiation emitted from a body at a certain temperature T  covers a range of wavelengths but might dominate (peak)  at red, yellow wavelengths for example, depending on the temperature.  </vt:lpstr>
      <vt:lpstr>Wien’s Formula</vt:lpstr>
      <vt:lpstr>What about the thermal radiation emitted from a body at a temperature  T?   Stefan-Boltzmann Law </vt:lpstr>
      <vt:lpstr>Thermal Radiation examples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Kelvin Donne</dc:creator>
  <cp:lastModifiedBy>Kelvin Donne</cp:lastModifiedBy>
  <cp:revision>1</cp:revision>
  <dcterms:created xsi:type="dcterms:W3CDTF">2025-02-19T12:41:40Z</dcterms:created>
  <dcterms:modified xsi:type="dcterms:W3CDTF">2025-02-19T12:53:59Z</dcterms:modified>
</cp:coreProperties>
</file>