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C9BDB-59A8-978E-8D58-26DCFB3D40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319C46-C66F-B19E-E2B9-02D10BB92A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B97792-8D08-3990-6444-047775FF6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9A2BA-5B80-7BCF-0E37-64126F71E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C79985-DE50-2698-DF7B-561A2AB59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286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0B3B1-CCA9-6A1C-43C1-55502C12C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4123D-A631-C10A-1373-B3BC6A0796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105E5B-A370-1234-9FF3-AAF8BF994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11C73-43A6-775A-8775-C8A96E2F7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23B9D-DB66-B1E7-C9E2-D27843039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427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A317C-B2CA-A170-562C-CDA5A54D0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C2A2B8-2D97-877D-1F02-DE5400775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DF53B-3420-133B-B706-5E2DFB81D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C524C-E720-1595-8D73-C339F3A01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1DDB2F-4CB9-1768-24EB-84109D060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794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56D2F-1393-DD51-2ECF-6BFCFA9B2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E6996-E258-77D1-DA7C-5A32E47220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C66856-5174-215F-39DD-2E9B319BAF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3D6FD5-447A-A41C-D2C3-0DA27976E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1CC423-A0A7-D884-4FA4-9D44EB5AB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13493F-77AA-5922-1E97-A78A23B07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351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94C9B-EC84-4C28-89FA-53058293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490A64-A030-1280-7058-1FBEC54FA3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0BFE9A-55B9-A0BC-D516-6B9077A7E4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BF7880-2A0E-0F8A-8EC3-011B41CBA5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3793B6-EE25-67C5-EB50-210AAAF274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AF69D7-68DB-476F-01C4-1ED648692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B801FA-609B-1D26-0C7C-5F8FD988C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AD4688-07EF-F593-0058-E09195FB1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494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7A3BE-0D3B-5F75-7A0F-A52682630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CE781F-8CD1-E9E0-2550-F5F0A66C6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CF72FC-4ED1-8535-545D-2436EBB44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299F9-0D40-30A8-7E6B-41595EA38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082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8D7E0C-89F3-13F5-F68A-E4FD5974C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563AC7-7624-826B-0A60-79DB5D4E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D79346-C823-8807-09C8-D9CB8EAE7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350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996A5-2CBE-50AF-183B-57C19306B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D5E0D-C5F3-840C-FD66-FE70E80CB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F89BAB-4E06-51E3-1EF4-4B817FE99C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B72C74-F453-D192-01D8-8AF1C1896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D9CEB1-14D2-F302-D8C3-491108E21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AFD230-5E01-C781-08C6-0D0948A52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515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602AF-2923-F0FF-F785-904CD945A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DFFCF5-3105-CC9A-364D-6B0630F30B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1A544-CEB9-BCC1-7C01-6A112BA79A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0624A2-82F8-FCC2-BE2D-F888C6969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4C2BB-64E2-F7DC-79FD-69AE329CB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9C3C1F-C4C0-BAC5-1FC3-E116AAF2E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451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5C9B1-5349-BAB3-89FA-B6FE762A3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D026AA-BD49-ED26-CF31-F7CD28F110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350D64-DF7B-62C0-D3FC-61EC01920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B11CA-4004-8B5F-6707-0D4146F15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67C07-2E57-AB5B-7593-B49D93460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014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AAADC9-028D-6E06-D3B5-665501C61A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CED03D-8873-5C70-90ED-A4E62B1519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3224C6-8408-F5FF-D36D-5685F5DFF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7BB77-098B-44CF-26BB-F44A10792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E7749-6089-91A8-8ACD-320150D9B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366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CD4686-9406-0077-9F95-AE0BA4A7E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B99CB9-0311-C75E-7EA5-C22B9BE0FF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39870-6CB3-2D95-8F62-9BCEA2F98C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83C15-CD43-42C7-B259-7E52001D480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E5F1E3-94BC-9675-734E-0A90E9558D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3664F7-241D-B7F6-7621-000C69B173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329FE-5F33-4F44-B674-24B633BE9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228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C53B3A5-AC4A-3F2C-E029-495D0E708CCD}"/>
              </a:ext>
            </a:extLst>
          </p:cNvPr>
          <p:cNvGraphicFramePr>
            <a:graphicFrameLocks noGrp="1"/>
          </p:cNvGraphicFramePr>
          <p:nvPr/>
        </p:nvGraphicFramePr>
        <p:xfrm>
          <a:off x="1524001" y="857251"/>
          <a:ext cx="9144021" cy="51435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5641">
                  <a:extLst>
                    <a:ext uri="{9D8B030D-6E8A-4147-A177-3AD203B41FA5}">
                      <a16:colId xmlns:a16="http://schemas.microsoft.com/office/drawing/2014/main" val="2538850648"/>
                    </a:ext>
                  </a:extLst>
                </a:gridCol>
                <a:gridCol w="1747013">
                  <a:extLst>
                    <a:ext uri="{9D8B030D-6E8A-4147-A177-3AD203B41FA5}">
                      <a16:colId xmlns:a16="http://schemas.microsoft.com/office/drawing/2014/main" val="3423502500"/>
                    </a:ext>
                  </a:extLst>
                </a:gridCol>
                <a:gridCol w="933062">
                  <a:extLst>
                    <a:ext uri="{9D8B030D-6E8A-4147-A177-3AD203B41FA5}">
                      <a16:colId xmlns:a16="http://schemas.microsoft.com/office/drawing/2014/main" val="1953535556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3034169515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2815780129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1514400878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1318332488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286157342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3605594497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3610623367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3080589634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1719419787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2273186804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3809124158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2339859790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1325486268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3287749842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884130100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592827184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3305877683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2087910072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1941321352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1711814420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970229611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2207002980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2675446119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1708613912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2190524442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2004407008"/>
                    </a:ext>
                  </a:extLst>
                </a:gridCol>
                <a:gridCol w="217715">
                  <a:extLst>
                    <a:ext uri="{9D8B030D-6E8A-4147-A177-3AD203B41FA5}">
                      <a16:colId xmlns:a16="http://schemas.microsoft.com/office/drawing/2014/main" val="4138247157"/>
                    </a:ext>
                  </a:extLst>
                </a:gridCol>
              </a:tblGrid>
              <a:tr h="8146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Num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Activity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Duration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6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7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10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11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12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13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14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15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16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17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18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19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20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21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22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23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24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25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26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27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extLst>
                  <a:ext uri="{0D108BD9-81ED-4DB2-BD59-A6C34878D82A}">
                    <a16:rowId xmlns:a16="http://schemas.microsoft.com/office/drawing/2014/main" val="3259985591"/>
                  </a:ext>
                </a:extLst>
              </a:tr>
              <a:tr h="43061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1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Site </a:t>
                      </a:r>
                      <a:r>
                        <a:rPr lang="es-ES" sz="1400" dirty="0" err="1">
                          <a:effectLst/>
                        </a:rPr>
                        <a:t>Preparation</a:t>
                      </a: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4w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8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8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8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8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extLst>
                  <a:ext uri="{0D108BD9-81ED-4DB2-BD59-A6C34878D82A}">
                    <a16:rowId xmlns:a16="http://schemas.microsoft.com/office/drawing/2014/main" val="3109250147"/>
                  </a:ext>
                </a:extLst>
              </a:tr>
              <a:tr h="45330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2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Site </a:t>
                      </a:r>
                      <a:r>
                        <a:rPr lang="es-ES" sz="1400" dirty="0" err="1">
                          <a:effectLst/>
                        </a:rPr>
                        <a:t>Layout</a:t>
                      </a: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1w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s-ES" sz="800" dirty="0">
                        <a:effectLst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extLst>
                  <a:ext uri="{0D108BD9-81ED-4DB2-BD59-A6C34878D82A}">
                    <a16:rowId xmlns:a16="http://schemas.microsoft.com/office/drawing/2014/main" val="2318766811"/>
                  </a:ext>
                </a:extLst>
              </a:tr>
              <a:tr h="43061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3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Foundations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6w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extLst>
                  <a:ext uri="{0D108BD9-81ED-4DB2-BD59-A6C34878D82A}">
                    <a16:rowId xmlns:a16="http://schemas.microsoft.com/office/drawing/2014/main" val="2099515240"/>
                  </a:ext>
                </a:extLst>
              </a:tr>
              <a:tr h="43061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4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Structural</a:t>
                      </a:r>
                      <a:r>
                        <a:rPr lang="es-ES" sz="1400" dirty="0">
                          <a:effectLst/>
                        </a:rPr>
                        <a:t> </a:t>
                      </a:r>
                      <a:r>
                        <a:rPr lang="es-ES" sz="1400" dirty="0" err="1">
                          <a:effectLst/>
                        </a:rPr>
                        <a:t>Walls</a:t>
                      </a:r>
                      <a:endParaRPr lang="en-GB" sz="1400" dirty="0" err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4w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extLst>
                  <a:ext uri="{0D108BD9-81ED-4DB2-BD59-A6C34878D82A}">
                    <a16:rowId xmlns:a16="http://schemas.microsoft.com/office/drawing/2014/main" val="3666391707"/>
                  </a:ext>
                </a:extLst>
              </a:tr>
              <a:tr h="43061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5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Building</a:t>
                      </a:r>
                      <a:r>
                        <a:rPr lang="es-ES" sz="1400" dirty="0">
                          <a:effectLst/>
                        </a:rPr>
                        <a:t> </a:t>
                      </a:r>
                      <a:r>
                        <a:rPr lang="es-ES" sz="1400" dirty="0" err="1">
                          <a:effectLst/>
                        </a:rPr>
                        <a:t>envelope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4w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extLst>
                  <a:ext uri="{0D108BD9-81ED-4DB2-BD59-A6C34878D82A}">
                    <a16:rowId xmlns:a16="http://schemas.microsoft.com/office/drawing/2014/main" val="3530271512"/>
                  </a:ext>
                </a:extLst>
              </a:tr>
              <a:tr h="43061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6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Exterior </a:t>
                      </a:r>
                      <a:r>
                        <a:rPr lang="es-ES" sz="1400" dirty="0" err="1">
                          <a:effectLst/>
                        </a:rPr>
                        <a:t>finishes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2w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extLst>
                  <a:ext uri="{0D108BD9-81ED-4DB2-BD59-A6C34878D82A}">
                    <a16:rowId xmlns:a16="http://schemas.microsoft.com/office/drawing/2014/main" val="4098660885"/>
                  </a:ext>
                </a:extLst>
              </a:tr>
              <a:tr h="43061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7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err="1">
                          <a:effectLst/>
                        </a:rPr>
                        <a:t>Services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4w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extLst>
                  <a:ext uri="{0D108BD9-81ED-4DB2-BD59-A6C34878D82A}">
                    <a16:rowId xmlns:a16="http://schemas.microsoft.com/office/drawing/2014/main" val="2910668695"/>
                  </a:ext>
                </a:extLst>
              </a:tr>
              <a:tr h="43061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8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Interior </a:t>
                      </a:r>
                      <a:r>
                        <a:rPr lang="es-ES" sz="1400" dirty="0" err="1">
                          <a:effectLst/>
                        </a:rPr>
                        <a:t>finishes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5w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extLst>
                  <a:ext uri="{0D108BD9-81ED-4DB2-BD59-A6C34878D82A}">
                    <a16:rowId xmlns:a16="http://schemas.microsoft.com/office/drawing/2014/main" val="3784946232"/>
                  </a:ext>
                </a:extLst>
              </a:tr>
              <a:tr h="43061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9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err="1">
                          <a:effectLst/>
                        </a:rPr>
                        <a:t>Landscaping</a:t>
                      </a:r>
                      <a:endParaRPr lang="en-GB" sz="1400" err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2w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GB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GB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extLst>
                  <a:ext uri="{0D108BD9-81ED-4DB2-BD59-A6C34878D82A}">
                    <a16:rowId xmlns:a16="http://schemas.microsoft.com/office/drawing/2014/main" val="4083421022"/>
                  </a:ext>
                </a:extLst>
              </a:tr>
              <a:tr h="43061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10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Final </a:t>
                      </a:r>
                      <a:r>
                        <a:rPr lang="es-ES" sz="1400" dirty="0" err="1">
                          <a:effectLst/>
                        </a:rPr>
                        <a:t>acceptance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1w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338" marR="33338" marT="0" marB="0" anchor="b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89653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</Words>
  <Application>Microsoft Office PowerPoint</Application>
  <PresentationFormat>Widescreen</PresentationFormat>
  <Paragraphs>98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Rhodri Thomas</dc:creator>
  <cp:lastModifiedBy>Rhodri Thomas</cp:lastModifiedBy>
  <cp:revision>1</cp:revision>
  <dcterms:created xsi:type="dcterms:W3CDTF">2022-11-10T09:30:08Z</dcterms:created>
  <dcterms:modified xsi:type="dcterms:W3CDTF">2022-11-10T09:33:46Z</dcterms:modified>
</cp:coreProperties>
</file>