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6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7" r:id="rId9"/>
    <p:sldId id="263" r:id="rId10"/>
    <p:sldId id="264" r:id="rId11"/>
    <p:sldId id="265" r:id="rId12"/>
    <p:sldId id="266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61" autoAdjust="0"/>
    <p:restoredTop sz="94660"/>
  </p:normalViewPr>
  <p:slideViewPr>
    <p:cSldViewPr snapToGrid="0">
      <p:cViewPr varScale="1">
        <p:scale>
          <a:sx n="72" d="100"/>
          <a:sy n="72" d="100"/>
        </p:scale>
        <p:origin x="660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svg"/><Relationship Id="rId3" Type="http://schemas.openxmlformats.org/officeDocument/2006/relationships/image" Target="../media/image11.png"/><Relationship Id="rId7" Type="http://schemas.openxmlformats.org/officeDocument/2006/relationships/image" Target="../media/image15.png"/><Relationship Id="rId2" Type="http://schemas.openxmlformats.org/officeDocument/2006/relationships/image" Target="../media/image10.svg"/><Relationship Id="rId1" Type="http://schemas.openxmlformats.org/officeDocument/2006/relationships/image" Target="../media/image9.png"/><Relationship Id="rId6" Type="http://schemas.openxmlformats.org/officeDocument/2006/relationships/image" Target="../media/image14.svg"/><Relationship Id="rId5" Type="http://schemas.openxmlformats.org/officeDocument/2006/relationships/image" Target="../media/image13.png"/><Relationship Id="rId10" Type="http://schemas.openxmlformats.org/officeDocument/2006/relationships/image" Target="../media/image18.svg"/><Relationship Id="rId4" Type="http://schemas.openxmlformats.org/officeDocument/2006/relationships/image" Target="../media/image12.svg"/><Relationship Id="rId9" Type="http://schemas.openxmlformats.org/officeDocument/2006/relationships/image" Target="../media/image17.pn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svg"/><Relationship Id="rId3" Type="http://schemas.openxmlformats.org/officeDocument/2006/relationships/image" Target="../media/image11.png"/><Relationship Id="rId7" Type="http://schemas.openxmlformats.org/officeDocument/2006/relationships/image" Target="../media/image15.png"/><Relationship Id="rId2" Type="http://schemas.openxmlformats.org/officeDocument/2006/relationships/image" Target="../media/image10.svg"/><Relationship Id="rId1" Type="http://schemas.openxmlformats.org/officeDocument/2006/relationships/image" Target="../media/image9.png"/><Relationship Id="rId6" Type="http://schemas.openxmlformats.org/officeDocument/2006/relationships/image" Target="../media/image14.svg"/><Relationship Id="rId5" Type="http://schemas.openxmlformats.org/officeDocument/2006/relationships/image" Target="../media/image13.png"/><Relationship Id="rId10" Type="http://schemas.openxmlformats.org/officeDocument/2006/relationships/image" Target="../media/image18.svg"/><Relationship Id="rId4" Type="http://schemas.openxmlformats.org/officeDocument/2006/relationships/image" Target="../media/image12.svg"/><Relationship Id="rId9" Type="http://schemas.openxmlformats.org/officeDocument/2006/relationships/image" Target="../media/image17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F0E259A-0358-4C9E-B9C7-3A390134EB97}" type="doc">
      <dgm:prSet loTypeId="urn:microsoft.com/office/officeart/2018/2/layout/IconCircle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691B4183-00E9-44FB-B7C7-78575CEE19A8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So who would benefit from RC and how do we target them?</a:t>
          </a:r>
          <a:endParaRPr lang="en-US"/>
        </a:p>
      </dgm:t>
    </dgm:pt>
    <dgm:pt modelId="{C76002C9-736A-4586-9D95-BB532CDCEA1A}" type="parTrans" cxnId="{3C81B319-EFDB-494C-8167-003184452775}">
      <dgm:prSet/>
      <dgm:spPr/>
      <dgm:t>
        <a:bodyPr/>
        <a:lstStyle/>
        <a:p>
          <a:endParaRPr lang="en-US"/>
        </a:p>
      </dgm:t>
    </dgm:pt>
    <dgm:pt modelId="{C48FFB94-912D-4EE4-8564-E795E333E06B}" type="sibTrans" cxnId="{3C81B319-EFDB-494C-8167-003184452775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3A22C078-8EB0-4E38-B3B0-4F625ED15004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Primary and Secondary schools and colleges </a:t>
          </a:r>
          <a:endParaRPr lang="en-US" dirty="0"/>
        </a:p>
      </dgm:t>
    </dgm:pt>
    <dgm:pt modelId="{F11E1CD5-62AF-413D-A532-B7C122A00DDF}" type="parTrans" cxnId="{25FF5AE1-5356-47C6-89C3-6C5FD26C42EC}">
      <dgm:prSet/>
      <dgm:spPr/>
      <dgm:t>
        <a:bodyPr/>
        <a:lstStyle/>
        <a:p>
          <a:endParaRPr lang="en-US"/>
        </a:p>
      </dgm:t>
    </dgm:pt>
    <dgm:pt modelId="{EE9E89BF-4D5A-4A26-8F48-7C7966CC36DD}" type="sibTrans" cxnId="{25FF5AE1-5356-47C6-89C3-6C5FD26C42EC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1C949014-7309-41B7-9382-FBFE59B2DBB4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Work together with educational institutes throughout Wales to promote RC’s services.</a:t>
          </a:r>
          <a:endParaRPr lang="en-US"/>
        </a:p>
      </dgm:t>
    </dgm:pt>
    <dgm:pt modelId="{32A60863-F51D-4065-8B54-F979F94A4B33}" type="parTrans" cxnId="{07647E2A-7F1A-4423-8518-85AA63DDBBC5}">
      <dgm:prSet/>
      <dgm:spPr/>
      <dgm:t>
        <a:bodyPr/>
        <a:lstStyle/>
        <a:p>
          <a:endParaRPr lang="en-US"/>
        </a:p>
      </dgm:t>
    </dgm:pt>
    <dgm:pt modelId="{04597C0A-485F-4EEC-8749-81B095BB17E0}" type="sibTrans" cxnId="{07647E2A-7F1A-4423-8518-85AA63DDBBC5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892A33BE-D85A-41FD-A67F-4957AF141773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School trips to RC to show off what they have to offer.</a:t>
          </a:r>
          <a:endParaRPr lang="en-US"/>
        </a:p>
      </dgm:t>
    </dgm:pt>
    <dgm:pt modelId="{D5B2C5AD-F4BE-43A0-BBE8-92CE4714A65F}" type="parTrans" cxnId="{A7C891D6-7DCC-4EC2-8844-C6BCC62B77F7}">
      <dgm:prSet/>
      <dgm:spPr/>
      <dgm:t>
        <a:bodyPr/>
        <a:lstStyle/>
        <a:p>
          <a:endParaRPr lang="en-US"/>
        </a:p>
      </dgm:t>
    </dgm:pt>
    <dgm:pt modelId="{58927467-5578-46E1-8192-4970EEEB3FB8}" type="sibTrans" cxnId="{A7C891D6-7DCC-4EC2-8844-C6BCC62B77F7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C8656DF3-EA8A-4C7B-91AF-52074F3AD783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Guest speaker going into schools and colleges from the RC with some examples.  </a:t>
          </a:r>
          <a:endParaRPr lang="en-US"/>
        </a:p>
      </dgm:t>
    </dgm:pt>
    <dgm:pt modelId="{9DD74D72-20A9-4A09-9F28-FC7D4BFB8D0A}" type="parTrans" cxnId="{E48A3A4B-6459-41BA-9191-553BA4F577D3}">
      <dgm:prSet/>
      <dgm:spPr/>
      <dgm:t>
        <a:bodyPr/>
        <a:lstStyle/>
        <a:p>
          <a:endParaRPr lang="en-US"/>
        </a:p>
      </dgm:t>
    </dgm:pt>
    <dgm:pt modelId="{B6E75135-B356-4E4A-AA3D-C16B4BB8BEE5}" type="sibTrans" cxnId="{E48A3A4B-6459-41BA-9191-553BA4F577D3}">
      <dgm:prSet/>
      <dgm:spPr/>
      <dgm:t>
        <a:bodyPr/>
        <a:lstStyle/>
        <a:p>
          <a:endParaRPr lang="en-US"/>
        </a:p>
      </dgm:t>
    </dgm:pt>
    <dgm:pt modelId="{7E6E2B6C-7A74-4127-9018-F7B95C368B8C}" type="pres">
      <dgm:prSet presAssocID="{CF0E259A-0358-4C9E-B9C7-3A390134EB97}" presName="root" presStyleCnt="0">
        <dgm:presLayoutVars>
          <dgm:dir/>
          <dgm:resizeHandles val="exact"/>
        </dgm:presLayoutVars>
      </dgm:prSet>
      <dgm:spPr/>
    </dgm:pt>
    <dgm:pt modelId="{E524838A-220C-4465-BAEE-36B00709D344}" type="pres">
      <dgm:prSet presAssocID="{CF0E259A-0358-4C9E-B9C7-3A390134EB97}" presName="container" presStyleCnt="0">
        <dgm:presLayoutVars>
          <dgm:dir/>
          <dgm:resizeHandles val="exact"/>
        </dgm:presLayoutVars>
      </dgm:prSet>
      <dgm:spPr/>
    </dgm:pt>
    <dgm:pt modelId="{3EBDBB74-00C4-4E67-A084-7E88242FF316}" type="pres">
      <dgm:prSet presAssocID="{691B4183-00E9-44FB-B7C7-78575CEE19A8}" presName="compNode" presStyleCnt="0"/>
      <dgm:spPr/>
    </dgm:pt>
    <dgm:pt modelId="{FAAB7C74-BE6C-4064-98A9-971ADEAB6571}" type="pres">
      <dgm:prSet presAssocID="{691B4183-00E9-44FB-B7C7-78575CEE19A8}" presName="iconBgRect" presStyleLbl="bgShp" presStyleIdx="0" presStyleCnt="5"/>
      <dgm:spPr/>
    </dgm:pt>
    <dgm:pt modelId="{0E340535-51BF-4CEE-92A4-BEB713B127AC}" type="pres">
      <dgm:prSet presAssocID="{691B4183-00E9-44FB-B7C7-78575CEE19A8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NoTouch"/>
        </a:ext>
      </dgm:extLst>
    </dgm:pt>
    <dgm:pt modelId="{4D624078-8D9E-4564-B40E-377709DC3684}" type="pres">
      <dgm:prSet presAssocID="{691B4183-00E9-44FB-B7C7-78575CEE19A8}" presName="spaceRect" presStyleCnt="0"/>
      <dgm:spPr/>
    </dgm:pt>
    <dgm:pt modelId="{A0FDC758-CB02-4729-9E17-42E54C934B38}" type="pres">
      <dgm:prSet presAssocID="{691B4183-00E9-44FB-B7C7-78575CEE19A8}" presName="textRect" presStyleLbl="revTx" presStyleIdx="0" presStyleCnt="5">
        <dgm:presLayoutVars>
          <dgm:chMax val="1"/>
          <dgm:chPref val="1"/>
        </dgm:presLayoutVars>
      </dgm:prSet>
      <dgm:spPr/>
    </dgm:pt>
    <dgm:pt modelId="{BFAA881B-C0F4-43DE-8B4F-4DB1334135DC}" type="pres">
      <dgm:prSet presAssocID="{C48FFB94-912D-4EE4-8564-E795E333E06B}" presName="sibTrans" presStyleLbl="sibTrans2D1" presStyleIdx="0" presStyleCnt="0"/>
      <dgm:spPr/>
    </dgm:pt>
    <dgm:pt modelId="{9D89C95C-32CA-46A5-983E-85F98E4569C3}" type="pres">
      <dgm:prSet presAssocID="{3A22C078-8EB0-4E38-B3B0-4F625ED15004}" presName="compNode" presStyleCnt="0"/>
      <dgm:spPr/>
    </dgm:pt>
    <dgm:pt modelId="{E69DB1AB-2E40-4EDB-B3DC-15E6A3F4C35F}" type="pres">
      <dgm:prSet presAssocID="{3A22C078-8EB0-4E38-B3B0-4F625ED15004}" presName="iconBgRect" presStyleLbl="bgShp" presStyleIdx="1" presStyleCnt="5"/>
      <dgm:spPr/>
    </dgm:pt>
    <dgm:pt modelId="{9333E472-EAB9-4275-8FB5-BC19BB63C32D}" type="pres">
      <dgm:prSet presAssocID="{3A22C078-8EB0-4E38-B3B0-4F625ED15004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choolhouse"/>
        </a:ext>
      </dgm:extLst>
    </dgm:pt>
    <dgm:pt modelId="{254D365A-DE85-418C-B92C-50D48063A658}" type="pres">
      <dgm:prSet presAssocID="{3A22C078-8EB0-4E38-B3B0-4F625ED15004}" presName="spaceRect" presStyleCnt="0"/>
      <dgm:spPr/>
    </dgm:pt>
    <dgm:pt modelId="{4C3F9438-6AA9-4B79-96CC-83F3DEE744FE}" type="pres">
      <dgm:prSet presAssocID="{3A22C078-8EB0-4E38-B3B0-4F625ED15004}" presName="textRect" presStyleLbl="revTx" presStyleIdx="1" presStyleCnt="5">
        <dgm:presLayoutVars>
          <dgm:chMax val="1"/>
          <dgm:chPref val="1"/>
        </dgm:presLayoutVars>
      </dgm:prSet>
      <dgm:spPr/>
    </dgm:pt>
    <dgm:pt modelId="{D7C2E812-821F-47D4-8F0E-7A288A810793}" type="pres">
      <dgm:prSet presAssocID="{EE9E89BF-4D5A-4A26-8F48-7C7966CC36DD}" presName="sibTrans" presStyleLbl="sibTrans2D1" presStyleIdx="0" presStyleCnt="0"/>
      <dgm:spPr/>
    </dgm:pt>
    <dgm:pt modelId="{5DD0CFA9-5D65-47D6-86A5-AAFF858BE32C}" type="pres">
      <dgm:prSet presAssocID="{1C949014-7309-41B7-9382-FBFE59B2DBB4}" presName="compNode" presStyleCnt="0"/>
      <dgm:spPr/>
    </dgm:pt>
    <dgm:pt modelId="{20AF4E99-F962-4701-940D-D928FFAADBC0}" type="pres">
      <dgm:prSet presAssocID="{1C949014-7309-41B7-9382-FBFE59B2DBB4}" presName="iconBgRect" presStyleLbl="bgShp" presStyleIdx="2" presStyleCnt="5"/>
      <dgm:spPr/>
    </dgm:pt>
    <dgm:pt modelId="{2EF8BF80-C499-4DB3-889C-1D32EE6CEAC7}" type="pres">
      <dgm:prSet presAssocID="{1C949014-7309-41B7-9382-FBFE59B2DBB4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99FCF513-72A7-4F26-8B5D-E080AEA15331}" type="pres">
      <dgm:prSet presAssocID="{1C949014-7309-41B7-9382-FBFE59B2DBB4}" presName="spaceRect" presStyleCnt="0"/>
      <dgm:spPr/>
    </dgm:pt>
    <dgm:pt modelId="{F3DCDE8B-BE83-4E26-8F9D-825C81B95BD6}" type="pres">
      <dgm:prSet presAssocID="{1C949014-7309-41B7-9382-FBFE59B2DBB4}" presName="textRect" presStyleLbl="revTx" presStyleIdx="2" presStyleCnt="5">
        <dgm:presLayoutVars>
          <dgm:chMax val="1"/>
          <dgm:chPref val="1"/>
        </dgm:presLayoutVars>
      </dgm:prSet>
      <dgm:spPr/>
    </dgm:pt>
    <dgm:pt modelId="{0854EA56-99E5-474A-B87E-30C5E510C0E6}" type="pres">
      <dgm:prSet presAssocID="{04597C0A-485F-4EEC-8749-81B095BB17E0}" presName="sibTrans" presStyleLbl="sibTrans2D1" presStyleIdx="0" presStyleCnt="0"/>
      <dgm:spPr/>
    </dgm:pt>
    <dgm:pt modelId="{D6C57EE9-054D-41D4-92C6-27D283AF7885}" type="pres">
      <dgm:prSet presAssocID="{892A33BE-D85A-41FD-A67F-4957AF141773}" presName="compNode" presStyleCnt="0"/>
      <dgm:spPr/>
    </dgm:pt>
    <dgm:pt modelId="{B5FC722F-D9C8-4D2E-B112-784E255D575F}" type="pres">
      <dgm:prSet presAssocID="{892A33BE-D85A-41FD-A67F-4957AF141773}" presName="iconBgRect" presStyleLbl="bgShp" presStyleIdx="3" presStyleCnt="5"/>
      <dgm:spPr/>
    </dgm:pt>
    <dgm:pt modelId="{0CA5B473-FBF7-4CCA-B1F2-CFF6BBCEF1A3}" type="pres">
      <dgm:prSet presAssocID="{892A33BE-D85A-41FD-A67F-4957AF141773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ckpack"/>
        </a:ext>
      </dgm:extLst>
    </dgm:pt>
    <dgm:pt modelId="{DBD8266D-9C75-4E3C-9FAA-A77E6EFFAFF5}" type="pres">
      <dgm:prSet presAssocID="{892A33BE-D85A-41FD-A67F-4957AF141773}" presName="spaceRect" presStyleCnt="0"/>
      <dgm:spPr/>
    </dgm:pt>
    <dgm:pt modelId="{A8D0BE88-302D-45F5-A942-D19FDBC0496B}" type="pres">
      <dgm:prSet presAssocID="{892A33BE-D85A-41FD-A67F-4957AF141773}" presName="textRect" presStyleLbl="revTx" presStyleIdx="3" presStyleCnt="5">
        <dgm:presLayoutVars>
          <dgm:chMax val="1"/>
          <dgm:chPref val="1"/>
        </dgm:presLayoutVars>
      </dgm:prSet>
      <dgm:spPr/>
    </dgm:pt>
    <dgm:pt modelId="{2660B0EA-C798-43EC-8CDA-08203E186689}" type="pres">
      <dgm:prSet presAssocID="{58927467-5578-46E1-8192-4970EEEB3FB8}" presName="sibTrans" presStyleLbl="sibTrans2D1" presStyleIdx="0" presStyleCnt="0"/>
      <dgm:spPr/>
    </dgm:pt>
    <dgm:pt modelId="{E2A6719C-0555-41E1-971E-FE26DF71C497}" type="pres">
      <dgm:prSet presAssocID="{C8656DF3-EA8A-4C7B-91AF-52074F3AD783}" presName="compNode" presStyleCnt="0"/>
      <dgm:spPr/>
    </dgm:pt>
    <dgm:pt modelId="{76C867A5-281B-4910-B3D1-D2BD63D1446E}" type="pres">
      <dgm:prSet presAssocID="{C8656DF3-EA8A-4C7B-91AF-52074F3AD783}" presName="iconBgRect" presStyleLbl="bgShp" presStyleIdx="4" presStyleCnt="5"/>
      <dgm:spPr/>
    </dgm:pt>
    <dgm:pt modelId="{4E6FF63B-95C2-4702-A8FE-C74DBD05BB67}" type="pres">
      <dgm:prSet presAssocID="{C8656DF3-EA8A-4C7B-91AF-52074F3AD783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8D16B655-F763-4447-A641-E6DD57E0DB9D}" type="pres">
      <dgm:prSet presAssocID="{C8656DF3-EA8A-4C7B-91AF-52074F3AD783}" presName="spaceRect" presStyleCnt="0"/>
      <dgm:spPr/>
    </dgm:pt>
    <dgm:pt modelId="{0CC827D2-AC82-4CDA-9941-CA388AA2E4B7}" type="pres">
      <dgm:prSet presAssocID="{C8656DF3-EA8A-4C7B-91AF-52074F3AD783}" presName="textRect" presStyleLbl="revTx" presStyleIdx="4" presStyleCnt="5">
        <dgm:presLayoutVars>
          <dgm:chMax val="1"/>
          <dgm:chPref val="1"/>
        </dgm:presLayoutVars>
      </dgm:prSet>
      <dgm:spPr/>
    </dgm:pt>
  </dgm:ptLst>
  <dgm:cxnLst>
    <dgm:cxn modelId="{ABFE370E-6964-4DE3-BDCA-29BA110347B3}" type="presOf" srcId="{691B4183-00E9-44FB-B7C7-78575CEE19A8}" destId="{A0FDC758-CB02-4729-9E17-42E54C934B38}" srcOrd="0" destOrd="0" presId="urn:microsoft.com/office/officeart/2018/2/layout/IconCircleList"/>
    <dgm:cxn modelId="{89CA6117-756B-4861-AB70-DA8299AAC220}" type="presOf" srcId="{EE9E89BF-4D5A-4A26-8F48-7C7966CC36DD}" destId="{D7C2E812-821F-47D4-8F0E-7A288A810793}" srcOrd="0" destOrd="0" presId="urn:microsoft.com/office/officeart/2018/2/layout/IconCircleList"/>
    <dgm:cxn modelId="{3C81B319-EFDB-494C-8167-003184452775}" srcId="{CF0E259A-0358-4C9E-B9C7-3A390134EB97}" destId="{691B4183-00E9-44FB-B7C7-78575CEE19A8}" srcOrd="0" destOrd="0" parTransId="{C76002C9-736A-4586-9D95-BB532CDCEA1A}" sibTransId="{C48FFB94-912D-4EE4-8564-E795E333E06B}"/>
    <dgm:cxn modelId="{3F61271F-0D60-4152-9268-AA3D25C23B51}" type="presOf" srcId="{1C949014-7309-41B7-9382-FBFE59B2DBB4}" destId="{F3DCDE8B-BE83-4E26-8F9D-825C81B95BD6}" srcOrd="0" destOrd="0" presId="urn:microsoft.com/office/officeart/2018/2/layout/IconCircleList"/>
    <dgm:cxn modelId="{07647E2A-7F1A-4423-8518-85AA63DDBBC5}" srcId="{CF0E259A-0358-4C9E-B9C7-3A390134EB97}" destId="{1C949014-7309-41B7-9382-FBFE59B2DBB4}" srcOrd="2" destOrd="0" parTransId="{32A60863-F51D-4065-8B54-F979F94A4B33}" sibTransId="{04597C0A-485F-4EEC-8749-81B095BB17E0}"/>
    <dgm:cxn modelId="{5D261C33-C8C6-4E10-8153-9EF75E6514DF}" type="presOf" srcId="{C48FFB94-912D-4EE4-8564-E795E333E06B}" destId="{BFAA881B-C0F4-43DE-8B4F-4DB1334135DC}" srcOrd="0" destOrd="0" presId="urn:microsoft.com/office/officeart/2018/2/layout/IconCircleList"/>
    <dgm:cxn modelId="{DEB44660-5BC4-451B-944E-2AED4EEB7712}" type="presOf" srcId="{892A33BE-D85A-41FD-A67F-4957AF141773}" destId="{A8D0BE88-302D-45F5-A942-D19FDBC0496B}" srcOrd="0" destOrd="0" presId="urn:microsoft.com/office/officeart/2018/2/layout/IconCircleList"/>
    <dgm:cxn modelId="{688A6866-2B7C-4C56-A36B-C290F2839B85}" type="presOf" srcId="{C8656DF3-EA8A-4C7B-91AF-52074F3AD783}" destId="{0CC827D2-AC82-4CDA-9941-CA388AA2E4B7}" srcOrd="0" destOrd="0" presId="urn:microsoft.com/office/officeart/2018/2/layout/IconCircleList"/>
    <dgm:cxn modelId="{E48A3A4B-6459-41BA-9191-553BA4F577D3}" srcId="{CF0E259A-0358-4C9E-B9C7-3A390134EB97}" destId="{C8656DF3-EA8A-4C7B-91AF-52074F3AD783}" srcOrd="4" destOrd="0" parTransId="{9DD74D72-20A9-4A09-9F28-FC7D4BFB8D0A}" sibTransId="{B6E75135-B356-4E4A-AA3D-C16B4BB8BEE5}"/>
    <dgm:cxn modelId="{E80F8FA7-A4C4-42B9-A80E-CF1CF1189504}" type="presOf" srcId="{58927467-5578-46E1-8192-4970EEEB3FB8}" destId="{2660B0EA-C798-43EC-8CDA-08203E186689}" srcOrd="0" destOrd="0" presId="urn:microsoft.com/office/officeart/2018/2/layout/IconCircleList"/>
    <dgm:cxn modelId="{A7C891D6-7DCC-4EC2-8844-C6BCC62B77F7}" srcId="{CF0E259A-0358-4C9E-B9C7-3A390134EB97}" destId="{892A33BE-D85A-41FD-A67F-4957AF141773}" srcOrd="3" destOrd="0" parTransId="{D5B2C5AD-F4BE-43A0-BBE8-92CE4714A65F}" sibTransId="{58927467-5578-46E1-8192-4970EEEB3FB8}"/>
    <dgm:cxn modelId="{25FF5AE1-5356-47C6-89C3-6C5FD26C42EC}" srcId="{CF0E259A-0358-4C9E-B9C7-3A390134EB97}" destId="{3A22C078-8EB0-4E38-B3B0-4F625ED15004}" srcOrd="1" destOrd="0" parTransId="{F11E1CD5-62AF-413D-A532-B7C122A00DDF}" sibTransId="{EE9E89BF-4D5A-4A26-8F48-7C7966CC36DD}"/>
    <dgm:cxn modelId="{FEA5B3E2-CBE3-4CE1-B286-906CC168BD34}" type="presOf" srcId="{CF0E259A-0358-4C9E-B9C7-3A390134EB97}" destId="{7E6E2B6C-7A74-4127-9018-F7B95C368B8C}" srcOrd="0" destOrd="0" presId="urn:microsoft.com/office/officeart/2018/2/layout/IconCircleList"/>
    <dgm:cxn modelId="{48EF5DEA-C6D9-42F7-A7DC-55A564343E2A}" type="presOf" srcId="{04597C0A-485F-4EEC-8749-81B095BB17E0}" destId="{0854EA56-99E5-474A-B87E-30C5E510C0E6}" srcOrd="0" destOrd="0" presId="urn:microsoft.com/office/officeart/2018/2/layout/IconCircleList"/>
    <dgm:cxn modelId="{7DCD17FF-FD5D-49A8-9026-13C0E4E0424F}" type="presOf" srcId="{3A22C078-8EB0-4E38-B3B0-4F625ED15004}" destId="{4C3F9438-6AA9-4B79-96CC-83F3DEE744FE}" srcOrd="0" destOrd="0" presId="urn:microsoft.com/office/officeart/2018/2/layout/IconCircleList"/>
    <dgm:cxn modelId="{8D318C38-BF6D-466A-8DA1-435D8740CCB0}" type="presParOf" srcId="{7E6E2B6C-7A74-4127-9018-F7B95C368B8C}" destId="{E524838A-220C-4465-BAEE-36B00709D344}" srcOrd="0" destOrd="0" presId="urn:microsoft.com/office/officeart/2018/2/layout/IconCircleList"/>
    <dgm:cxn modelId="{284E98E2-6F32-4A0E-ACFA-5C25D91E4715}" type="presParOf" srcId="{E524838A-220C-4465-BAEE-36B00709D344}" destId="{3EBDBB74-00C4-4E67-A084-7E88242FF316}" srcOrd="0" destOrd="0" presId="urn:microsoft.com/office/officeart/2018/2/layout/IconCircleList"/>
    <dgm:cxn modelId="{5E615E57-632C-4795-8195-3FC7BA58283E}" type="presParOf" srcId="{3EBDBB74-00C4-4E67-A084-7E88242FF316}" destId="{FAAB7C74-BE6C-4064-98A9-971ADEAB6571}" srcOrd="0" destOrd="0" presId="urn:microsoft.com/office/officeart/2018/2/layout/IconCircleList"/>
    <dgm:cxn modelId="{5A33C047-C178-4569-A4BA-AB8491EA6221}" type="presParOf" srcId="{3EBDBB74-00C4-4E67-A084-7E88242FF316}" destId="{0E340535-51BF-4CEE-92A4-BEB713B127AC}" srcOrd="1" destOrd="0" presId="urn:microsoft.com/office/officeart/2018/2/layout/IconCircleList"/>
    <dgm:cxn modelId="{128965EA-0C3D-42D3-AAF7-5802A16151E4}" type="presParOf" srcId="{3EBDBB74-00C4-4E67-A084-7E88242FF316}" destId="{4D624078-8D9E-4564-B40E-377709DC3684}" srcOrd="2" destOrd="0" presId="urn:microsoft.com/office/officeart/2018/2/layout/IconCircleList"/>
    <dgm:cxn modelId="{CBA6F16A-F3CF-47A9-8A2F-D46B52AB47C9}" type="presParOf" srcId="{3EBDBB74-00C4-4E67-A084-7E88242FF316}" destId="{A0FDC758-CB02-4729-9E17-42E54C934B38}" srcOrd="3" destOrd="0" presId="urn:microsoft.com/office/officeart/2018/2/layout/IconCircleList"/>
    <dgm:cxn modelId="{3A6DFD5E-1562-4B84-BED9-FC0D912B81B7}" type="presParOf" srcId="{E524838A-220C-4465-BAEE-36B00709D344}" destId="{BFAA881B-C0F4-43DE-8B4F-4DB1334135DC}" srcOrd="1" destOrd="0" presId="urn:microsoft.com/office/officeart/2018/2/layout/IconCircleList"/>
    <dgm:cxn modelId="{5F4773D7-2AB8-4034-8FDB-6D2D5B34DCF6}" type="presParOf" srcId="{E524838A-220C-4465-BAEE-36B00709D344}" destId="{9D89C95C-32CA-46A5-983E-85F98E4569C3}" srcOrd="2" destOrd="0" presId="urn:microsoft.com/office/officeart/2018/2/layout/IconCircleList"/>
    <dgm:cxn modelId="{22BE88BA-0B0D-4B64-9537-EAFA5D4716B2}" type="presParOf" srcId="{9D89C95C-32CA-46A5-983E-85F98E4569C3}" destId="{E69DB1AB-2E40-4EDB-B3DC-15E6A3F4C35F}" srcOrd="0" destOrd="0" presId="urn:microsoft.com/office/officeart/2018/2/layout/IconCircleList"/>
    <dgm:cxn modelId="{C8D97F37-0F4A-4385-9CC2-1D519C2534F2}" type="presParOf" srcId="{9D89C95C-32CA-46A5-983E-85F98E4569C3}" destId="{9333E472-EAB9-4275-8FB5-BC19BB63C32D}" srcOrd="1" destOrd="0" presId="urn:microsoft.com/office/officeart/2018/2/layout/IconCircleList"/>
    <dgm:cxn modelId="{550A6150-CD02-411C-AA5A-495DC2856DF4}" type="presParOf" srcId="{9D89C95C-32CA-46A5-983E-85F98E4569C3}" destId="{254D365A-DE85-418C-B92C-50D48063A658}" srcOrd="2" destOrd="0" presId="urn:microsoft.com/office/officeart/2018/2/layout/IconCircleList"/>
    <dgm:cxn modelId="{80DCCE44-3985-4326-8869-A169A9D8F244}" type="presParOf" srcId="{9D89C95C-32CA-46A5-983E-85F98E4569C3}" destId="{4C3F9438-6AA9-4B79-96CC-83F3DEE744FE}" srcOrd="3" destOrd="0" presId="urn:microsoft.com/office/officeart/2018/2/layout/IconCircleList"/>
    <dgm:cxn modelId="{FF041B30-0ED6-4027-8645-675EABB9CE87}" type="presParOf" srcId="{E524838A-220C-4465-BAEE-36B00709D344}" destId="{D7C2E812-821F-47D4-8F0E-7A288A810793}" srcOrd="3" destOrd="0" presId="urn:microsoft.com/office/officeart/2018/2/layout/IconCircleList"/>
    <dgm:cxn modelId="{A4D6187B-61C4-4C66-A972-B3F8EE4CF554}" type="presParOf" srcId="{E524838A-220C-4465-BAEE-36B00709D344}" destId="{5DD0CFA9-5D65-47D6-86A5-AAFF858BE32C}" srcOrd="4" destOrd="0" presId="urn:microsoft.com/office/officeart/2018/2/layout/IconCircleList"/>
    <dgm:cxn modelId="{C80AA9CD-D95F-43A8-89C0-F55BA99AFEC5}" type="presParOf" srcId="{5DD0CFA9-5D65-47D6-86A5-AAFF858BE32C}" destId="{20AF4E99-F962-4701-940D-D928FFAADBC0}" srcOrd="0" destOrd="0" presId="urn:microsoft.com/office/officeart/2018/2/layout/IconCircleList"/>
    <dgm:cxn modelId="{50C85C22-D661-4CAF-9428-C153DA91A0D5}" type="presParOf" srcId="{5DD0CFA9-5D65-47D6-86A5-AAFF858BE32C}" destId="{2EF8BF80-C499-4DB3-889C-1D32EE6CEAC7}" srcOrd="1" destOrd="0" presId="urn:microsoft.com/office/officeart/2018/2/layout/IconCircleList"/>
    <dgm:cxn modelId="{E9D51D31-A84A-48FC-8020-68690A38F0AA}" type="presParOf" srcId="{5DD0CFA9-5D65-47D6-86A5-AAFF858BE32C}" destId="{99FCF513-72A7-4F26-8B5D-E080AEA15331}" srcOrd="2" destOrd="0" presId="urn:microsoft.com/office/officeart/2018/2/layout/IconCircleList"/>
    <dgm:cxn modelId="{5227028F-DC19-42E6-8E5C-674F950F2407}" type="presParOf" srcId="{5DD0CFA9-5D65-47D6-86A5-AAFF858BE32C}" destId="{F3DCDE8B-BE83-4E26-8F9D-825C81B95BD6}" srcOrd="3" destOrd="0" presId="urn:microsoft.com/office/officeart/2018/2/layout/IconCircleList"/>
    <dgm:cxn modelId="{49A8A002-9363-4DEE-B6F9-E8DDCF712540}" type="presParOf" srcId="{E524838A-220C-4465-BAEE-36B00709D344}" destId="{0854EA56-99E5-474A-B87E-30C5E510C0E6}" srcOrd="5" destOrd="0" presId="urn:microsoft.com/office/officeart/2018/2/layout/IconCircleList"/>
    <dgm:cxn modelId="{6F3C84E7-7FE6-4DEF-9B62-A8439B4C4E4B}" type="presParOf" srcId="{E524838A-220C-4465-BAEE-36B00709D344}" destId="{D6C57EE9-054D-41D4-92C6-27D283AF7885}" srcOrd="6" destOrd="0" presId="urn:microsoft.com/office/officeart/2018/2/layout/IconCircleList"/>
    <dgm:cxn modelId="{5BA91267-3053-4F7A-89FD-DF65A703F6E7}" type="presParOf" srcId="{D6C57EE9-054D-41D4-92C6-27D283AF7885}" destId="{B5FC722F-D9C8-4D2E-B112-784E255D575F}" srcOrd="0" destOrd="0" presId="urn:microsoft.com/office/officeart/2018/2/layout/IconCircleList"/>
    <dgm:cxn modelId="{A2DF00EB-55CC-42A1-8E61-642420090A78}" type="presParOf" srcId="{D6C57EE9-054D-41D4-92C6-27D283AF7885}" destId="{0CA5B473-FBF7-4CCA-B1F2-CFF6BBCEF1A3}" srcOrd="1" destOrd="0" presId="urn:microsoft.com/office/officeart/2018/2/layout/IconCircleList"/>
    <dgm:cxn modelId="{0A6780BE-55AC-471E-BC22-313CA391F984}" type="presParOf" srcId="{D6C57EE9-054D-41D4-92C6-27D283AF7885}" destId="{DBD8266D-9C75-4E3C-9FAA-A77E6EFFAFF5}" srcOrd="2" destOrd="0" presId="urn:microsoft.com/office/officeart/2018/2/layout/IconCircleList"/>
    <dgm:cxn modelId="{60B6BF0C-77FE-4827-9DE6-D44CCE0B9DFC}" type="presParOf" srcId="{D6C57EE9-054D-41D4-92C6-27D283AF7885}" destId="{A8D0BE88-302D-45F5-A942-D19FDBC0496B}" srcOrd="3" destOrd="0" presId="urn:microsoft.com/office/officeart/2018/2/layout/IconCircleList"/>
    <dgm:cxn modelId="{C5CBD21F-1C91-419D-8E17-0C8EEA9EC550}" type="presParOf" srcId="{E524838A-220C-4465-BAEE-36B00709D344}" destId="{2660B0EA-C798-43EC-8CDA-08203E186689}" srcOrd="7" destOrd="0" presId="urn:microsoft.com/office/officeart/2018/2/layout/IconCircleList"/>
    <dgm:cxn modelId="{DCC52F30-6A58-4145-B8AF-FF5339B34C46}" type="presParOf" srcId="{E524838A-220C-4465-BAEE-36B00709D344}" destId="{E2A6719C-0555-41E1-971E-FE26DF71C497}" srcOrd="8" destOrd="0" presId="urn:microsoft.com/office/officeart/2018/2/layout/IconCircleList"/>
    <dgm:cxn modelId="{471083E3-C134-4B5E-8842-0E8D8D1165A2}" type="presParOf" srcId="{E2A6719C-0555-41E1-971E-FE26DF71C497}" destId="{76C867A5-281B-4910-B3D1-D2BD63D1446E}" srcOrd="0" destOrd="0" presId="urn:microsoft.com/office/officeart/2018/2/layout/IconCircleList"/>
    <dgm:cxn modelId="{D1F49018-D505-4E98-A63A-D453E862121F}" type="presParOf" srcId="{E2A6719C-0555-41E1-971E-FE26DF71C497}" destId="{4E6FF63B-95C2-4702-A8FE-C74DBD05BB67}" srcOrd="1" destOrd="0" presId="urn:microsoft.com/office/officeart/2018/2/layout/IconCircleList"/>
    <dgm:cxn modelId="{CFC5FFAF-8681-4A0E-BF0F-E0CFA1EEF4AB}" type="presParOf" srcId="{E2A6719C-0555-41E1-971E-FE26DF71C497}" destId="{8D16B655-F763-4447-A641-E6DD57E0DB9D}" srcOrd="2" destOrd="0" presId="urn:microsoft.com/office/officeart/2018/2/layout/IconCircleList"/>
    <dgm:cxn modelId="{0A08884A-F305-4782-84E5-71E233A7C6EE}" type="presParOf" srcId="{E2A6719C-0555-41E1-971E-FE26DF71C497}" destId="{0CC827D2-AC82-4CDA-9941-CA388AA2E4B7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AAB7C74-BE6C-4064-98A9-971ADEAB6571}">
      <dsp:nvSpPr>
        <dsp:cNvPr id="0" name=""/>
        <dsp:cNvSpPr/>
      </dsp:nvSpPr>
      <dsp:spPr>
        <a:xfrm>
          <a:off x="34339" y="726244"/>
          <a:ext cx="891578" cy="891578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E340535-51BF-4CEE-92A4-BEB713B127AC}">
      <dsp:nvSpPr>
        <dsp:cNvPr id="0" name=""/>
        <dsp:cNvSpPr/>
      </dsp:nvSpPr>
      <dsp:spPr>
        <a:xfrm>
          <a:off x="221570" y="913476"/>
          <a:ext cx="517115" cy="51711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0FDC758-CB02-4729-9E17-42E54C934B38}">
      <dsp:nvSpPr>
        <dsp:cNvPr id="0" name=""/>
        <dsp:cNvSpPr/>
      </dsp:nvSpPr>
      <dsp:spPr>
        <a:xfrm>
          <a:off x="1116970" y="726244"/>
          <a:ext cx="2101578" cy="89157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So who would benefit from RC and how do we target them?</a:t>
          </a:r>
          <a:endParaRPr lang="en-US" sz="1500" kern="1200"/>
        </a:p>
      </dsp:txBody>
      <dsp:txXfrm>
        <a:off x="1116970" y="726244"/>
        <a:ext cx="2101578" cy="891578"/>
      </dsp:txXfrm>
    </dsp:sp>
    <dsp:sp modelId="{E69DB1AB-2E40-4EDB-B3DC-15E6A3F4C35F}">
      <dsp:nvSpPr>
        <dsp:cNvPr id="0" name=""/>
        <dsp:cNvSpPr/>
      </dsp:nvSpPr>
      <dsp:spPr>
        <a:xfrm>
          <a:off x="3584732" y="726244"/>
          <a:ext cx="891578" cy="891578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333E472-EAB9-4275-8FB5-BC19BB63C32D}">
      <dsp:nvSpPr>
        <dsp:cNvPr id="0" name=""/>
        <dsp:cNvSpPr/>
      </dsp:nvSpPr>
      <dsp:spPr>
        <a:xfrm>
          <a:off x="3771964" y="913476"/>
          <a:ext cx="517115" cy="51711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C3F9438-6AA9-4B79-96CC-83F3DEE744FE}">
      <dsp:nvSpPr>
        <dsp:cNvPr id="0" name=""/>
        <dsp:cNvSpPr/>
      </dsp:nvSpPr>
      <dsp:spPr>
        <a:xfrm>
          <a:off x="4667364" y="726244"/>
          <a:ext cx="2101578" cy="89157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Primary and Secondary schools and colleges </a:t>
          </a:r>
          <a:endParaRPr lang="en-US" sz="1500" kern="1200" dirty="0"/>
        </a:p>
      </dsp:txBody>
      <dsp:txXfrm>
        <a:off x="4667364" y="726244"/>
        <a:ext cx="2101578" cy="891578"/>
      </dsp:txXfrm>
    </dsp:sp>
    <dsp:sp modelId="{20AF4E99-F962-4701-940D-D928FFAADBC0}">
      <dsp:nvSpPr>
        <dsp:cNvPr id="0" name=""/>
        <dsp:cNvSpPr/>
      </dsp:nvSpPr>
      <dsp:spPr>
        <a:xfrm>
          <a:off x="7135126" y="726244"/>
          <a:ext cx="891578" cy="891578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EF8BF80-C499-4DB3-889C-1D32EE6CEAC7}">
      <dsp:nvSpPr>
        <dsp:cNvPr id="0" name=""/>
        <dsp:cNvSpPr/>
      </dsp:nvSpPr>
      <dsp:spPr>
        <a:xfrm>
          <a:off x="7322357" y="913476"/>
          <a:ext cx="517115" cy="51711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3DCDE8B-BE83-4E26-8F9D-825C81B95BD6}">
      <dsp:nvSpPr>
        <dsp:cNvPr id="0" name=""/>
        <dsp:cNvSpPr/>
      </dsp:nvSpPr>
      <dsp:spPr>
        <a:xfrm>
          <a:off x="8217757" y="726244"/>
          <a:ext cx="2101578" cy="89157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Work together with educational institutes throughout Wales to promote RC’s services.</a:t>
          </a:r>
          <a:endParaRPr lang="en-US" sz="1500" kern="1200"/>
        </a:p>
      </dsp:txBody>
      <dsp:txXfrm>
        <a:off x="8217757" y="726244"/>
        <a:ext cx="2101578" cy="891578"/>
      </dsp:txXfrm>
    </dsp:sp>
    <dsp:sp modelId="{B5FC722F-D9C8-4D2E-B112-784E255D575F}">
      <dsp:nvSpPr>
        <dsp:cNvPr id="0" name=""/>
        <dsp:cNvSpPr/>
      </dsp:nvSpPr>
      <dsp:spPr>
        <a:xfrm>
          <a:off x="34339" y="2280545"/>
          <a:ext cx="891578" cy="891578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CA5B473-FBF7-4CCA-B1F2-CFF6BBCEF1A3}">
      <dsp:nvSpPr>
        <dsp:cNvPr id="0" name=""/>
        <dsp:cNvSpPr/>
      </dsp:nvSpPr>
      <dsp:spPr>
        <a:xfrm>
          <a:off x="221570" y="2467777"/>
          <a:ext cx="517115" cy="517115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8D0BE88-302D-45F5-A942-D19FDBC0496B}">
      <dsp:nvSpPr>
        <dsp:cNvPr id="0" name=""/>
        <dsp:cNvSpPr/>
      </dsp:nvSpPr>
      <dsp:spPr>
        <a:xfrm>
          <a:off x="1116970" y="2280545"/>
          <a:ext cx="2101578" cy="89157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School trips to RC to show off what they have to offer.</a:t>
          </a:r>
          <a:endParaRPr lang="en-US" sz="1500" kern="1200"/>
        </a:p>
      </dsp:txBody>
      <dsp:txXfrm>
        <a:off x="1116970" y="2280545"/>
        <a:ext cx="2101578" cy="891578"/>
      </dsp:txXfrm>
    </dsp:sp>
    <dsp:sp modelId="{76C867A5-281B-4910-B3D1-D2BD63D1446E}">
      <dsp:nvSpPr>
        <dsp:cNvPr id="0" name=""/>
        <dsp:cNvSpPr/>
      </dsp:nvSpPr>
      <dsp:spPr>
        <a:xfrm>
          <a:off x="3584732" y="2280545"/>
          <a:ext cx="891578" cy="891578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E6FF63B-95C2-4702-A8FE-C74DBD05BB67}">
      <dsp:nvSpPr>
        <dsp:cNvPr id="0" name=""/>
        <dsp:cNvSpPr/>
      </dsp:nvSpPr>
      <dsp:spPr>
        <a:xfrm>
          <a:off x="3771964" y="2467777"/>
          <a:ext cx="517115" cy="517115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CC827D2-AC82-4CDA-9941-CA388AA2E4B7}">
      <dsp:nvSpPr>
        <dsp:cNvPr id="0" name=""/>
        <dsp:cNvSpPr/>
      </dsp:nvSpPr>
      <dsp:spPr>
        <a:xfrm>
          <a:off x="4667363" y="2280545"/>
          <a:ext cx="2101578" cy="89157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Guest speaker going into schools and colleges from the RC with some examples.  </a:t>
          </a:r>
          <a:endParaRPr lang="en-US" sz="1500" kern="1200"/>
        </a:p>
      </dsp:txBody>
      <dsp:txXfrm>
        <a:off x="4667363" y="2280545"/>
        <a:ext cx="2101578" cy="89157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0693" y="1769540"/>
            <a:ext cx="9440034" cy="1828801"/>
          </a:xfrm>
        </p:spPr>
        <p:txBody>
          <a:bodyPr anchor="b">
            <a:normAutofit/>
          </a:bodyPr>
          <a:lstStyle>
            <a:lvl1pPr algn="ctr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0693" y="3598339"/>
            <a:ext cx="9440034" cy="1049867"/>
          </a:xfrm>
        </p:spPr>
        <p:txBody>
          <a:bodyPr anchor="t"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93EDE5-17B8-4E49-AA3B-5B4229017295}" type="datetimeFigureOut">
              <a:rPr lang="en-GB" smtClean="0"/>
              <a:t>10/12/2019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9BEC0E-DDE4-4BB1-9E1F-0D460AC547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653145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93EDE5-17B8-4E49-AA3B-5B4229017295}" type="datetimeFigureOut">
              <a:rPr lang="en-GB" smtClean="0"/>
              <a:t>10/12/2019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9BEC0E-DDE4-4BB1-9E1F-0D460AC547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38413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1761067"/>
            <a:ext cx="9590550" cy="1828813"/>
          </a:xfrm>
        </p:spPr>
        <p:txBody>
          <a:bodyPr anchor="b"/>
          <a:lstStyle>
            <a:lvl1pPr algn="ctr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3589879"/>
            <a:ext cx="9590550" cy="1507054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93EDE5-17B8-4E49-AA3B-5B4229017295}" type="datetimeFigureOut">
              <a:rPr lang="en-GB" smtClean="0"/>
              <a:t>10/12/2019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9BEC0E-DDE4-4BB1-9E1F-0D460AC547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195062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13795" y="1732449"/>
            <a:ext cx="5060497" cy="4058750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2892" y="1732449"/>
            <a:ext cx="5064665" cy="4058751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93EDE5-17B8-4E49-AA3B-5B4229017295}" type="datetimeFigureOut">
              <a:rPr lang="en-GB" smtClean="0"/>
              <a:t>10/12/2019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9BEC0E-DDE4-4BB1-9E1F-0D460AC547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27726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Picture 19" descr="Slate-V2-HD-comp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3795" y="1734506"/>
            <a:ext cx="5089072" cy="4148769"/>
          </a:xfrm>
          <a:prstGeom prst="rect">
            <a:avLst/>
          </a:prstGeom>
        </p:spPr>
      </p:pic>
      <p:pic>
        <p:nvPicPr>
          <p:cNvPr id="21" name="Picture 20" descr="Slate-V2-HD-comp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78485" y="1734506"/>
            <a:ext cx="5089072" cy="414876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5872" y="1835254"/>
            <a:ext cx="4876344" cy="544884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5872" y="2380137"/>
            <a:ext cx="4876344" cy="3411063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94967" y="1835254"/>
            <a:ext cx="4895330" cy="544883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94967" y="2380137"/>
            <a:ext cx="4895330" cy="3411063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93EDE5-17B8-4E49-AA3B-5B4229017295}" type="datetimeFigureOut">
              <a:rPr lang="en-GB" smtClean="0"/>
              <a:t>10/12/2019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9BEC0E-DDE4-4BB1-9E1F-0D460AC547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4335196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93EDE5-17B8-4E49-AA3B-5B4229017295}" type="datetimeFigureOut">
              <a:rPr lang="en-GB" smtClean="0"/>
              <a:t>10/12/2019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9BEC0E-DDE4-4BB1-9E1F-0D460AC547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084542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93EDE5-17B8-4E49-AA3B-5B4229017295}" type="datetimeFigureOut">
              <a:rPr lang="en-GB" smtClean="0"/>
              <a:t>10/12/2019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9BEC0E-DDE4-4BB1-9E1F-0D460AC547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020622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3706889" cy="182191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55633" y="609600"/>
            <a:ext cx="6411924" cy="518160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2431518"/>
            <a:ext cx="3706889" cy="3359681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93EDE5-17B8-4E49-AA3B-5B4229017295}" type="datetimeFigureOut">
              <a:rPr lang="en-GB" smtClean="0"/>
              <a:t>10/12/2019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9BEC0E-DDE4-4BB1-9E1F-0D460AC547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503802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Picture 21" descr="Slate-V2-HD-vert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93665" y="609600"/>
            <a:ext cx="3584166" cy="5204832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923"/>
            <a:ext cx="5934949" cy="1829338"/>
          </a:xfrm>
        </p:spPr>
        <p:txBody>
          <a:bodyPr anchor="b">
            <a:noAutofit/>
          </a:bodyPr>
          <a:lstStyle>
            <a:lvl1pPr algn="ctr">
              <a:defRPr sz="32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42551" y="763702"/>
            <a:ext cx="3275751" cy="4912822"/>
          </a:xfr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2439261"/>
            <a:ext cx="5934949" cy="337613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93EDE5-17B8-4E49-AA3B-5B4229017295}" type="datetimeFigureOut">
              <a:rPr lang="en-GB" smtClean="0"/>
              <a:t>10/12/2019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9BEC0E-DDE4-4BB1-9E1F-0D460AC547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219019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Slate-V2-HD-pano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3883" y="547807"/>
            <a:ext cx="10141799" cy="3816806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806" y="4565255"/>
            <a:ext cx="10355326" cy="543472"/>
          </a:xfrm>
        </p:spPr>
        <p:txBody>
          <a:bodyPr anchor="b">
            <a:normAutofit/>
          </a:bodyPr>
          <a:lstStyle>
            <a:lvl1pPr algn="ctr"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69349" y="695009"/>
            <a:ext cx="9845346" cy="3525671"/>
          </a:xfr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000"/>
            </a:lvl2pPr>
            <a:lvl3pPr marL="914400" indent="0">
              <a:buNone/>
              <a:defRPr sz="20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5108728"/>
            <a:ext cx="10353762" cy="682472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93EDE5-17B8-4E49-AA3B-5B4229017295}" type="datetimeFigureOut">
              <a:rPr lang="en-GB" smtClean="0"/>
              <a:t>10/12/2019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9BEC0E-DDE4-4BB1-9E1F-0D460AC547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855726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8437"/>
            <a:ext cx="10353762" cy="353434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4295180"/>
            <a:ext cx="10353763" cy="1501826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93EDE5-17B8-4E49-AA3B-5B4229017295}" type="datetimeFigureOut">
              <a:rPr lang="en-GB" smtClean="0"/>
              <a:t>10/12/2019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9BEC0E-DDE4-4BB1-9E1F-0D460AC547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520024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532749"/>
          </a:xfrm>
        </p:spPr>
        <p:txBody>
          <a:bodyPr anchor="t">
            <a:normAutofit/>
          </a:bodyPr>
          <a:lstStyle>
            <a:lvl1pPr marL="0" indent="0" algn="r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4304353"/>
            <a:ext cx="10353763" cy="1489496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93EDE5-17B8-4E49-AA3B-5B4229017295}" type="datetimeFigureOut">
              <a:rPr lang="en-GB" smtClean="0"/>
              <a:t>10/12/2019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9BEC0E-DDE4-4BB1-9E1F-0D460AC5472C}" type="slidenum">
              <a:rPr lang="en-GB" smtClean="0"/>
              <a:t>‹#›</a:t>
            </a:fld>
            <a:endParaRPr lang="en-GB"/>
          </a:p>
        </p:txBody>
      </p:sp>
      <p:sp>
        <p:nvSpPr>
          <p:cNvPr id="11" name="TextBox 10"/>
          <p:cNvSpPr txBox="1"/>
          <p:nvPr/>
        </p:nvSpPr>
        <p:spPr>
          <a:xfrm>
            <a:off x="990600" y="88479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504716" y="292825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2167804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4" y="2126942"/>
            <a:ext cx="10353763" cy="2511835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84" y="4650556"/>
            <a:ext cx="10352199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93EDE5-17B8-4E49-AA3B-5B4229017295}" type="datetimeFigureOut">
              <a:rPr lang="en-GB" smtClean="0"/>
              <a:t>10/12/2019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9BEC0E-DDE4-4BB1-9E1F-0D460AC547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25378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97045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95" y="1885950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95" y="2571750"/>
            <a:ext cx="3300984" cy="3219450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6711" y="1885950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1435" y="2571750"/>
            <a:ext cx="3300984" cy="3219450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66572" y="1885950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66572" y="2571750"/>
            <a:ext cx="3300984" cy="3219450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93EDE5-17B8-4E49-AA3B-5B4229017295}" type="datetimeFigureOut">
              <a:rPr lang="en-GB" smtClean="0"/>
              <a:t>10/12/2019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9BEC0E-DDE4-4BB1-9E1F-0D460AC547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963022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Slate-V2-HD-3col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7962" y="1818214"/>
            <a:ext cx="3339972" cy="1847851"/>
          </a:xfrm>
          <a:prstGeom prst="rect">
            <a:avLst/>
          </a:prstGeom>
        </p:spPr>
      </p:pic>
      <p:pic>
        <p:nvPicPr>
          <p:cNvPr id="36" name="Picture 35" descr="Slate-V2-HD-3col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03800" y="1818214"/>
            <a:ext cx="3339972" cy="1847851"/>
          </a:xfrm>
          <a:prstGeom prst="rect">
            <a:avLst/>
          </a:prstGeom>
        </p:spPr>
      </p:pic>
      <p:pic>
        <p:nvPicPr>
          <p:cNvPr id="37" name="Picture 36" descr="Slate-V2-HD-3col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36051" y="1818214"/>
            <a:ext cx="3339972" cy="1847851"/>
          </a:xfrm>
          <a:prstGeom prst="rect">
            <a:avLst/>
          </a:prstGeom>
        </p:spPr>
      </p:pic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94" y="609600"/>
            <a:ext cx="10353763" cy="97045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95" y="3904106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018102" y="1938918"/>
            <a:ext cx="3092368" cy="1602954"/>
          </a:xfrm>
          <a:prstGeom prst="roundRect">
            <a:avLst>
              <a:gd name="adj" fmla="val 1858"/>
            </a:avLst>
          </a:prstGeo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95" y="4480368"/>
            <a:ext cx="3300984" cy="1310833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88" y="3904106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545743" y="1939094"/>
            <a:ext cx="3092368" cy="1608164"/>
          </a:xfrm>
          <a:prstGeom prst="roundRect">
            <a:avLst>
              <a:gd name="adj" fmla="val 1858"/>
            </a:avLst>
          </a:prstGeo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435" y="4480367"/>
            <a:ext cx="3300984" cy="1310833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66697" y="3904106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075698" y="1934432"/>
            <a:ext cx="3092368" cy="1607294"/>
          </a:xfrm>
          <a:prstGeom prst="roundRect">
            <a:avLst>
              <a:gd name="adj" fmla="val 1858"/>
            </a:avLst>
          </a:prstGeo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66572" y="4480365"/>
            <a:ext cx="3300984" cy="131083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93EDE5-17B8-4E49-AA3B-5B4229017295}" type="datetimeFigureOut">
              <a:rPr lang="en-GB" smtClean="0"/>
              <a:t>10/12/2019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9BEC0E-DDE4-4BB1-9E1F-0D460AC547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315782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93EDE5-17B8-4E49-AA3B-5B4229017295}" type="datetimeFigureOut">
              <a:rPr lang="en-GB" smtClean="0"/>
              <a:t>10/12/2019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9BEC0E-DDE4-4BB1-9E1F-0D460AC547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963219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83068" y="609599"/>
            <a:ext cx="2284487" cy="5181601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13796" y="609599"/>
            <a:ext cx="7916872" cy="5181601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93EDE5-17B8-4E49-AA3B-5B4229017295}" type="datetimeFigureOut">
              <a:rPr lang="en-GB" smtClean="0"/>
              <a:t>10/12/2019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9BEC0E-DDE4-4BB1-9E1F-0D460AC547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5829964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9">
            <a:duotone>
              <a:schemeClr val="bg2">
                <a:shade val="80000"/>
                <a:lumMod val="80000"/>
              </a:schemeClr>
              <a:schemeClr val="bg2">
                <a:tint val="98000"/>
              </a:schemeClr>
            </a:duotone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970450"/>
          </a:xfrm>
          <a:prstGeom prst="rect">
            <a:avLst/>
          </a:prstGeom>
          <a:effectLst>
            <a:outerShdw blurRad="25400" dir="17880000">
              <a:srgbClr val="000000">
                <a:alpha val="46000"/>
              </a:srgbClr>
            </a:outerShdw>
          </a:effectLst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95" y="1732449"/>
            <a:ext cx="10353762" cy="4058751"/>
          </a:xfrm>
          <a:prstGeom prst="rect">
            <a:avLst/>
          </a:prstGeom>
          <a:effectLst>
            <a:outerShdw blurRad="25400" dir="17880000">
              <a:srgbClr val="000000">
                <a:alpha val="46000"/>
              </a:srgbClr>
            </a:outerShdw>
          </a:effectLst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6" y="58832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lumMod val="95000"/>
                  </a:schemeClr>
                </a:solidFill>
                <a:effectLst>
                  <a:outerShdw blurRad="50800" dist="38100" dir="2700000" algn="tl" rotWithShape="0">
                    <a:schemeClr val="bg1">
                      <a:alpha val="43000"/>
                    </a:schemeClr>
                  </a:outerShdw>
                </a:effectLst>
              </a:defRPr>
            </a:lvl1pPr>
          </a:lstStyle>
          <a:p>
            <a:fld id="{6A93EDE5-17B8-4E49-AA3B-5B4229017295}" type="datetimeFigureOut">
              <a:rPr lang="en-GB" smtClean="0"/>
              <a:t>10/12/2019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95" y="5883275"/>
            <a:ext cx="667286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</a:schemeClr>
                </a:solidFill>
                <a:effectLst>
                  <a:outerShdw blurRad="50800" dist="38100" dir="2700000" algn="tl" rotWithShape="0">
                    <a:schemeClr val="bg1">
                      <a:alpha val="43000"/>
                    </a:schemeClr>
                  </a:outerShdw>
                </a:effectLst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5883275"/>
            <a:ext cx="75354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lumMod val="95000"/>
                  </a:schemeClr>
                </a:solidFill>
                <a:effectLst>
                  <a:outerShdw blurRad="50800" dist="38100" dir="2700000" algn="tl" rotWithShape="0">
                    <a:schemeClr val="bg1">
                      <a:alpha val="43000"/>
                    </a:schemeClr>
                  </a:outerShdw>
                </a:effectLst>
              </a:defRPr>
            </a:lvl1pPr>
          </a:lstStyle>
          <a:p>
            <a:fld id="{E89BEC0E-DDE4-4BB1-9E1F-0D460AC547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2978794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27" r:id="rId1"/>
    <p:sldLayoutId id="2147483728" r:id="rId2"/>
    <p:sldLayoutId id="2147483729" r:id="rId3"/>
    <p:sldLayoutId id="2147483730" r:id="rId4"/>
    <p:sldLayoutId id="2147483731" r:id="rId5"/>
    <p:sldLayoutId id="2147483732" r:id="rId6"/>
    <p:sldLayoutId id="2147483733" r:id="rId7"/>
    <p:sldLayoutId id="2147483734" r:id="rId8"/>
    <p:sldLayoutId id="2147483735" r:id="rId9"/>
    <p:sldLayoutId id="2147483736" r:id="rId10"/>
    <p:sldLayoutId id="2147483737" r:id="rId11"/>
    <p:sldLayoutId id="2147483738" r:id="rId12"/>
    <p:sldLayoutId id="2147483739" r:id="rId13"/>
    <p:sldLayoutId id="2147483740" r:id="rId14"/>
    <p:sldLayoutId id="2147483741" r:id="rId15"/>
    <p:sldLayoutId id="2147483742" r:id="rId16"/>
    <p:sldLayoutId id="2147483743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0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06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20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1pPr>
      <a:lvl2pPr marL="720000" indent="-270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"/>
        <a:defRPr sz="18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2pPr>
      <a:lvl3pPr marL="1026000" indent="-216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6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3pPr>
      <a:lvl4pPr marL="1386000" indent="-216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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4pPr>
      <a:lvl5pPr marL="1674000" indent="-216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5pPr>
      <a:lvl6pPr marL="20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6pPr>
      <a:lvl7pPr marL="240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7pPr>
      <a:lvl8pPr marL="278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8pPr>
      <a:lvl9pPr marL="310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://www.coflein.gov.uk/" TargetMode="Externa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hyperlink" Target="https://coflein.gov.uk/en" TargetMode="External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oflein.gov.uk/en/archive/search" TargetMode="External"/><Relationship Id="rId2" Type="http://schemas.openxmlformats.org/officeDocument/2006/relationships/hyperlink" Target="https://www.coflein.gov.uk/en/site/search" TargetMode="Externa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0.png"/><Relationship Id="rId5" Type="http://schemas.openxmlformats.org/officeDocument/2006/relationships/hyperlink" Target="https://www.coflein.gov.uk/en/mapping" TargetMode="External"/><Relationship Id="rId4" Type="http://schemas.openxmlformats.org/officeDocument/2006/relationships/hyperlink" Target="https://www.coflein.gov.uk/en/gallery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22.png"/><Relationship Id="rId4" Type="http://schemas.openxmlformats.org/officeDocument/2006/relationships/image" Target="../media/image21.jpe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coflein.gov.uk/" TargetMode="External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ogle.com/search?biw=1517&amp;bih=730&amp;tbm=isch&amp;sa=1&amp;ei=3W3mXanUGOXCxgOYpbvwDQ&amp;q=royal+comission+wales+maps&amp;oq=royal+comission+wales+maps&amp;gs_l=img.3...6338.7184..7492...0.0..0.82.595.8......0....1..gws-wiz-img.ThLkUSyALeE&amp;ved=0ahUKEwjptp6P1ZnmAhVloXEKHZjSDt4Q4dUDCAc&amp;uact=5#imgrc=ac048IdaIzv0XM:" TargetMode="External"/><Relationship Id="rId2" Type="http://schemas.openxmlformats.org/officeDocument/2006/relationships/hyperlink" Target="https://www.google.com/search?biw=1517&amp;bih=730&amp;tbm=isch&amp;sa=1&amp;ei=9WjmXcSUDKeH1fAPoeyJuAs&amp;q=royal+comission+wales+aerial+photography&amp;oq=royal+comission+wales+aerial+photography&amp;gs_l=img.3...775171.805456..805898...5.0..0.186.4046.40j7......0....1..gws-wiz-img.......0i67j0j0i10j0i10i30j0i10i24.xinUgJDr0YM&amp;ved=0ahUKEwiE45240JnmAhWnQxUIHSF2ArcQ4dUDCAc&amp;uact=5#imgrc=ZBQ7whZZaMsgRM:" TargetMode="External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eur01.safelinks.protection.outlook.com/?url=https%3A%2F%2Fwww.facebook.com%2FRoyal-Commission-on-the-Ancient-and-Historical-Monuments-of-Wales-146120328739808%2F%3Fepa%3DSEARCH_BOX&amp;data=02%7C01%7C%7C2db8ba84d1ed48fbb71708d77cc63da7%7C4e0f11f9046e45059cb8db2152311e21%7C0%7C0%7C637115063180514998&amp;sdata=Z8MWfCtGMCkBIpMO1m6hSh2%2BAjwakGeprDDzfrri7PU%3D&amp;reserved=0" TargetMode="External"/><Relationship Id="rId5" Type="http://schemas.openxmlformats.org/officeDocument/2006/relationships/hyperlink" Target="https://rcahmw.gov.uk/" TargetMode="External"/><Relationship Id="rId4" Type="http://schemas.openxmlformats.org/officeDocument/2006/relationships/hyperlink" Target="https://coflein.gov.uk/en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FFDF05-6059-48AA-998A-D25AA381A0C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962067" y="679060"/>
            <a:ext cx="5422969" cy="4268965"/>
          </a:xfrm>
        </p:spPr>
        <p:txBody>
          <a:bodyPr anchor="ctr">
            <a:normAutofit fontScale="90000"/>
          </a:bodyPr>
          <a:lstStyle/>
          <a:p>
            <a:br>
              <a:rPr lang="en-GB" sz="1700" dirty="0"/>
            </a:br>
            <a:br>
              <a:rPr lang="en-GB" sz="1700" dirty="0"/>
            </a:br>
            <a:br>
              <a:rPr lang="en-GB" sz="1700" dirty="0"/>
            </a:br>
            <a:br>
              <a:rPr lang="en-GB" sz="1700" dirty="0"/>
            </a:br>
            <a:br>
              <a:rPr lang="en-GB" sz="1700" dirty="0"/>
            </a:br>
            <a:br>
              <a:rPr lang="en-GB" sz="1700" dirty="0"/>
            </a:br>
            <a:br>
              <a:rPr lang="en-GB" sz="1700" dirty="0"/>
            </a:br>
            <a:br>
              <a:rPr lang="en-GB" sz="1700" dirty="0"/>
            </a:br>
            <a:br>
              <a:rPr lang="en-GB" sz="1700" dirty="0"/>
            </a:br>
            <a:br>
              <a:rPr lang="en-GB" sz="1700" dirty="0"/>
            </a:br>
            <a:r>
              <a:rPr lang="en-GB" sz="2700" dirty="0"/>
              <a:t>Rhodri Phillips - 1805871 </a:t>
            </a:r>
            <a:br>
              <a:rPr lang="en-GB" sz="2700" dirty="0"/>
            </a:br>
            <a:br>
              <a:rPr lang="en-GB" sz="2700" dirty="0"/>
            </a:br>
            <a:r>
              <a:rPr lang="en-GB" sz="2700" dirty="0"/>
              <a:t> Social and Ethical Marketing </a:t>
            </a:r>
            <a:br>
              <a:rPr lang="en-GB" sz="2700" dirty="0"/>
            </a:br>
            <a:r>
              <a:rPr lang="en-GB" sz="2700" dirty="0"/>
              <a:t>(BMSP5003)</a:t>
            </a:r>
            <a:br>
              <a:rPr lang="en-GB" sz="2700" dirty="0"/>
            </a:br>
            <a:br>
              <a:rPr lang="en-GB" sz="2700" dirty="0"/>
            </a:br>
            <a:r>
              <a:rPr lang="en-GB" sz="2700" dirty="0"/>
              <a:t>‘’A Social Marketing plan for the Royal Commission’’</a:t>
            </a:r>
            <a:br>
              <a:rPr lang="en-GB" sz="1700" dirty="0"/>
            </a:br>
            <a:br>
              <a:rPr lang="en-GB" sz="1700" dirty="0"/>
            </a:br>
            <a:endParaRPr lang="en-GB" sz="1700" dirty="0"/>
          </a:p>
        </p:txBody>
      </p:sp>
      <p:pic>
        <p:nvPicPr>
          <p:cNvPr id="1026" name="Picture 2" descr="Image result for the royal commission wales">
            <a:extLst>
              <a:ext uri="{FF2B5EF4-FFF2-40B4-BE49-F238E27FC236}">
                <a16:creationId xmlns:a16="http://schemas.microsoft.com/office/drawing/2014/main" id="{BC175B83-F981-4037-AB93-CA7658AA5BB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212" b="2122"/>
          <a:stretch/>
        </p:blipFill>
        <p:spPr bwMode="auto">
          <a:xfrm>
            <a:off x="955723" y="1333746"/>
            <a:ext cx="3491811" cy="41905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6686165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89D90F91-10B7-4DC7-9440-E5B3FD0C3E9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94872" y="572784"/>
            <a:ext cx="4983480" cy="580884"/>
          </a:xfrm>
        </p:spPr>
        <p:txBody>
          <a:bodyPr anchor="b">
            <a:normAutofit/>
          </a:bodyPr>
          <a:lstStyle/>
          <a:p>
            <a:pPr algn="l"/>
            <a:r>
              <a:rPr lang="en-GB" u="sng" dirty="0">
                <a:solidFill>
                  <a:schemeClr val="tx1"/>
                </a:solidFill>
              </a:rPr>
              <a:t>What is the Royal Commission?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6543913-C14C-4FF1-AEA2-6593758A65E7}"/>
              </a:ext>
            </a:extLst>
          </p:cNvPr>
          <p:cNvSpPr txBox="1"/>
          <p:nvPr/>
        </p:nvSpPr>
        <p:spPr>
          <a:xfrm>
            <a:off x="984738" y="1674055"/>
            <a:ext cx="9959927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Established in 1908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Funded by the Welsh Government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Holds thousands of records and archives on: </a:t>
            </a:r>
          </a:p>
          <a:p>
            <a:r>
              <a:rPr lang="en-GB" dirty="0">
                <a:solidFill>
                  <a:srgbClr val="FF0000"/>
                </a:solidFill>
              </a:rPr>
              <a:t>         </a:t>
            </a:r>
          </a:p>
          <a:p>
            <a:r>
              <a:rPr lang="en-GB" dirty="0">
                <a:solidFill>
                  <a:srgbClr val="FF0000"/>
                </a:solidFill>
              </a:rPr>
              <a:t>         </a:t>
            </a:r>
            <a:r>
              <a:rPr lang="en-GB" dirty="0"/>
              <a:t>- Aerial Photography </a:t>
            </a:r>
          </a:p>
          <a:p>
            <a:r>
              <a:rPr lang="en-GB" dirty="0">
                <a:solidFill>
                  <a:srgbClr val="FF0000"/>
                </a:solidFill>
              </a:rPr>
              <a:t>         </a:t>
            </a:r>
            <a:r>
              <a:rPr lang="en-GB" dirty="0"/>
              <a:t>- Welsh Family History</a:t>
            </a:r>
          </a:p>
          <a:p>
            <a:r>
              <a:rPr lang="en-GB" dirty="0"/>
              <a:t>         - Welsh House History </a:t>
            </a:r>
          </a:p>
          <a:p>
            <a:r>
              <a:rPr lang="en-GB" dirty="0"/>
              <a:t>         - National Monuments</a:t>
            </a:r>
          </a:p>
          <a:p>
            <a:r>
              <a:rPr lang="en-GB" dirty="0"/>
              <a:t>         - Maps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pic>
        <p:nvPicPr>
          <p:cNvPr id="2056" name="Picture 8" descr="Image result for royal commission wales maps">
            <a:extLst>
              <a:ext uri="{FF2B5EF4-FFF2-40B4-BE49-F238E27FC236}">
                <a16:creationId xmlns:a16="http://schemas.microsoft.com/office/drawing/2014/main" id="{DD7F1423-DB02-4B8F-9E52-0DD6D079AFA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45070" y="3936212"/>
            <a:ext cx="4587386" cy="21120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0" name="Picture 12" descr="Image result for royal commission wales aerial photography">
            <a:extLst>
              <a:ext uri="{FF2B5EF4-FFF2-40B4-BE49-F238E27FC236}">
                <a16:creationId xmlns:a16="http://schemas.microsoft.com/office/drawing/2014/main" id="{6620E4C3-7CCE-4788-BBB3-113A5F3EE44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03240" y="809732"/>
            <a:ext cx="3756074" cy="22719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AA672F83-B52C-4941-A1EB-0BEFD4800C33}"/>
              </a:ext>
            </a:extLst>
          </p:cNvPr>
          <p:cNvSpPr txBox="1"/>
          <p:nvPr/>
        </p:nvSpPr>
        <p:spPr>
          <a:xfrm>
            <a:off x="6096000" y="3135158"/>
            <a:ext cx="362477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Aerial view of Pre WW2 St David’s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2CDAD04B-38F9-426A-A2BF-785BA7306EB0}"/>
              </a:ext>
            </a:extLst>
          </p:cNvPr>
          <p:cNvSpPr txBox="1"/>
          <p:nvPr/>
        </p:nvSpPr>
        <p:spPr>
          <a:xfrm>
            <a:off x="7145070" y="6048268"/>
            <a:ext cx="44748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Map of The National Monuments of Wales</a:t>
            </a:r>
          </a:p>
        </p:txBody>
      </p:sp>
    </p:spTree>
    <p:extLst>
      <p:ext uri="{BB962C8B-B14F-4D97-AF65-F5344CB8AC3E}">
        <p14:creationId xmlns:p14="http://schemas.microsoft.com/office/powerpoint/2010/main" val="409172899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1DA657D7-CF5E-44E1-ABE2-C8BEAAF73AF8}"/>
              </a:ext>
            </a:extLst>
          </p:cNvPr>
          <p:cNvSpPr txBox="1"/>
          <p:nvPr/>
        </p:nvSpPr>
        <p:spPr>
          <a:xfrm>
            <a:off x="1166191" y="807519"/>
            <a:ext cx="8746435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u="sng" dirty="0"/>
              <a:t>SWOT Analysis for Royal Commission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BBA2757-580E-453E-896F-F1077953653D}"/>
              </a:ext>
            </a:extLst>
          </p:cNvPr>
          <p:cNvSpPr txBox="1"/>
          <p:nvPr/>
        </p:nvSpPr>
        <p:spPr>
          <a:xfrm>
            <a:off x="1073426" y="1582340"/>
            <a:ext cx="5022574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00B050"/>
                </a:solidFill>
              </a:rPr>
              <a:t>Strengths: </a:t>
            </a:r>
          </a:p>
          <a:p>
            <a:endParaRPr lang="en-GB" dirty="0"/>
          </a:p>
          <a:p>
            <a:pPr marL="285750" indent="-285750">
              <a:buFontTx/>
              <a:buChar char="-"/>
            </a:pPr>
            <a:r>
              <a:rPr lang="en-GB" dirty="0"/>
              <a:t>Very interesting subject, various things to offer</a:t>
            </a:r>
          </a:p>
          <a:p>
            <a:pPr marL="285750" indent="-285750">
              <a:buFontTx/>
              <a:buChar char="-"/>
            </a:pPr>
            <a:r>
              <a:rPr lang="en-GB" dirty="0"/>
              <a:t>A large database and archive of information which is mostly visual and can be accessed online at </a:t>
            </a:r>
            <a:r>
              <a:rPr lang="en-GB" dirty="0">
                <a:hlinkClick r:id="rId2"/>
              </a:rPr>
              <a:t>www.coflein.gov.uk</a:t>
            </a:r>
            <a:endParaRPr lang="en-GB" dirty="0"/>
          </a:p>
          <a:p>
            <a:pPr marL="285750" indent="-285750">
              <a:buFontTx/>
              <a:buChar char="-"/>
            </a:pPr>
            <a:r>
              <a:rPr lang="en-GB" dirty="0"/>
              <a:t>Specialist and enthusiastic staff who are keen to let others know about their work </a:t>
            </a:r>
          </a:p>
          <a:p>
            <a:pPr marL="285750" indent="-285750">
              <a:buFontTx/>
              <a:buChar char="-"/>
            </a:pPr>
            <a:r>
              <a:rPr lang="en-GB" dirty="0"/>
              <a:t>Various activities including high profile projects </a:t>
            </a:r>
            <a:r>
              <a:rPr lang="en-GB" dirty="0" err="1"/>
              <a:t>e.g</a:t>
            </a:r>
            <a:r>
              <a:rPr lang="en-GB" dirty="0"/>
              <a:t> Cherish, Unloved Heritage and Commemorating the U-boat war.</a:t>
            </a:r>
          </a:p>
          <a:p>
            <a:pPr marL="285750" indent="-285750">
              <a:buFontTx/>
              <a:buChar char="-"/>
            </a:pPr>
            <a:endParaRPr lang="en-GB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6305A5FD-115E-477D-9CC7-507B620E58B2}"/>
              </a:ext>
            </a:extLst>
          </p:cNvPr>
          <p:cNvSpPr txBox="1"/>
          <p:nvPr/>
        </p:nvSpPr>
        <p:spPr>
          <a:xfrm>
            <a:off x="7262191" y="1582340"/>
            <a:ext cx="3949148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FF0000"/>
                </a:solidFill>
              </a:rPr>
              <a:t>Weaknesses:</a:t>
            </a:r>
          </a:p>
          <a:p>
            <a:endParaRPr lang="en-GB" dirty="0"/>
          </a:p>
          <a:p>
            <a:r>
              <a:rPr lang="en-GB" dirty="0"/>
              <a:t>- Small organisation meaning no or little marketing budget.</a:t>
            </a:r>
          </a:p>
          <a:p>
            <a:pPr marL="285750" indent="-285750">
              <a:buFontTx/>
              <a:buChar char="-"/>
            </a:pPr>
            <a:r>
              <a:rPr lang="en-GB"/>
              <a:t>Limited diversity </a:t>
            </a:r>
            <a:r>
              <a:rPr lang="en-GB" dirty="0"/>
              <a:t>in current user base, which is largely over 50.</a:t>
            </a:r>
          </a:p>
          <a:p>
            <a:pPr marL="285750" indent="-285750">
              <a:buFontTx/>
              <a:buChar char="-"/>
            </a:pPr>
            <a:r>
              <a:rPr lang="en-GB" dirty="0"/>
              <a:t>Based in Aberystwyth but have a Wales-wide remit</a:t>
            </a:r>
          </a:p>
          <a:p>
            <a:pPr marL="285750" indent="-285750">
              <a:buFontTx/>
              <a:buChar char="-"/>
            </a:pPr>
            <a:r>
              <a:rPr lang="en-GB" dirty="0"/>
              <a:t>Diverse brands with long names </a:t>
            </a:r>
            <a:r>
              <a:rPr lang="en-GB" dirty="0" err="1"/>
              <a:t>e.g</a:t>
            </a:r>
            <a:r>
              <a:rPr lang="en-GB" dirty="0"/>
              <a:t> RCAHMW and NMRW</a:t>
            </a:r>
          </a:p>
          <a:p>
            <a:pPr marL="285750" indent="-285750">
              <a:buFontTx/>
              <a:buChar char="-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664937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E12B3A23-C3AD-4D08-94ED-3B6810813E33}"/>
              </a:ext>
            </a:extLst>
          </p:cNvPr>
          <p:cNvSpPr txBox="1"/>
          <p:nvPr/>
        </p:nvSpPr>
        <p:spPr>
          <a:xfrm>
            <a:off x="1311965" y="1484243"/>
            <a:ext cx="4068418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FFFF00"/>
                </a:solidFill>
              </a:rPr>
              <a:t>Opportunities:</a:t>
            </a:r>
          </a:p>
          <a:p>
            <a:endParaRPr lang="en-GB" dirty="0">
              <a:solidFill>
                <a:srgbClr val="FFC000"/>
              </a:solidFill>
            </a:endParaRPr>
          </a:p>
          <a:p>
            <a:r>
              <a:rPr lang="en-GB" dirty="0"/>
              <a:t>- Working with other organisations and campaigns to raise profile.</a:t>
            </a:r>
          </a:p>
          <a:p>
            <a:pPr marL="285750" indent="-285750">
              <a:buFontTx/>
              <a:buChar char="-"/>
            </a:pPr>
            <a:r>
              <a:rPr lang="en-GB" dirty="0"/>
              <a:t>Attracting externally funded projects with promotion and engagement budgets.</a:t>
            </a:r>
          </a:p>
          <a:p>
            <a:pPr marL="285750" indent="-285750">
              <a:buFontTx/>
              <a:buChar char="-"/>
            </a:pPr>
            <a:r>
              <a:rPr lang="en-GB" dirty="0"/>
              <a:t>Good network of friends and established social media followers.</a:t>
            </a:r>
          </a:p>
          <a:p>
            <a:pPr marL="285750" indent="-285750">
              <a:buFontTx/>
              <a:buChar char="-"/>
            </a:pPr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4FA43D8-E707-4F9E-8790-2EB06A7CC004}"/>
              </a:ext>
            </a:extLst>
          </p:cNvPr>
          <p:cNvSpPr txBox="1"/>
          <p:nvPr/>
        </p:nvSpPr>
        <p:spPr>
          <a:xfrm>
            <a:off x="7182678" y="1484243"/>
            <a:ext cx="3697357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0070C0"/>
                </a:solidFill>
              </a:rPr>
              <a:t>Threats:</a:t>
            </a:r>
          </a:p>
          <a:p>
            <a:endParaRPr lang="en-GB" dirty="0"/>
          </a:p>
          <a:p>
            <a:r>
              <a:rPr lang="en-GB" dirty="0"/>
              <a:t>- Confusion with other organisations </a:t>
            </a:r>
            <a:r>
              <a:rPr lang="en-GB" dirty="0" err="1"/>
              <a:t>e.g</a:t>
            </a:r>
            <a:r>
              <a:rPr lang="en-GB" dirty="0"/>
              <a:t> </a:t>
            </a:r>
            <a:r>
              <a:rPr lang="en-GB" dirty="0" err="1"/>
              <a:t>Cadw</a:t>
            </a:r>
            <a:r>
              <a:rPr lang="en-GB" dirty="0"/>
              <a:t>, Welsh Archaeological Trusts. </a:t>
            </a:r>
          </a:p>
          <a:p>
            <a:r>
              <a:rPr lang="en-GB" dirty="0"/>
              <a:t>- Our information can come across as too technical and inaccessible.</a:t>
            </a:r>
          </a:p>
        </p:txBody>
      </p:sp>
    </p:spTree>
    <p:extLst>
      <p:ext uri="{BB962C8B-B14F-4D97-AF65-F5344CB8AC3E}">
        <p14:creationId xmlns:p14="http://schemas.microsoft.com/office/powerpoint/2010/main" val="10130107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8D6BF1BE-D2E6-41DE-8CC9-73AB18616C35}"/>
              </a:ext>
            </a:extLst>
          </p:cNvPr>
          <p:cNvSpPr txBox="1"/>
          <p:nvPr/>
        </p:nvSpPr>
        <p:spPr>
          <a:xfrm>
            <a:off x="913795" y="609600"/>
            <a:ext cx="10353762" cy="97045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spcBef>
                <a:spcPct val="0"/>
              </a:spcBef>
              <a:spcAft>
                <a:spcPts val="600"/>
              </a:spcAft>
            </a:pPr>
            <a:r>
              <a:rPr lang="en-US" sz="4000" u="sng" spc="-5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j-lt"/>
                <a:ea typeface="+mj-ea"/>
                <a:cs typeface="+mj-cs"/>
              </a:rPr>
              <a:t>Who to Target?</a:t>
            </a:r>
          </a:p>
        </p:txBody>
      </p:sp>
      <p:pic>
        <p:nvPicPr>
          <p:cNvPr id="24" name="Picture 21">
            <a:extLst>
              <a:ext uri="{FF2B5EF4-FFF2-40B4-BE49-F238E27FC236}">
                <a16:creationId xmlns:a16="http://schemas.microsoft.com/office/drawing/2014/main" id="{A8D526D7-C782-4F65-A21F-A6B40D869B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 preferRelativeResize="0"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98" t="2669" r="616"/>
          <a:stretch/>
        </p:blipFill>
        <p:spPr>
          <a:xfrm>
            <a:off x="-1" y="1731964"/>
            <a:ext cx="12192001" cy="5126036"/>
          </a:xfrm>
          <a:prstGeom prst="rect">
            <a:avLst/>
          </a:prstGeom>
          <a:effectLst>
            <a:innerShdw blurRad="63500" dist="50800" dir="16200000">
              <a:prstClr val="black">
                <a:alpha val="50000"/>
              </a:prstClr>
            </a:innerShdw>
          </a:effectLst>
        </p:spPr>
      </p:pic>
      <p:graphicFrame>
        <p:nvGraphicFramePr>
          <p:cNvPr id="17" name="TextBox 4">
            <a:extLst>
              <a:ext uri="{FF2B5EF4-FFF2-40B4-BE49-F238E27FC236}">
                <a16:creationId xmlns:a16="http://schemas.microsoft.com/office/drawing/2014/main" id="{E5E42A0D-D660-423B-8FBA-BB0EE07C9633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322476434"/>
              </p:ext>
            </p:extLst>
          </p:nvPr>
        </p:nvGraphicFramePr>
        <p:xfrm>
          <a:off x="914400" y="1892830"/>
          <a:ext cx="10353675" cy="389836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91795744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1857759A-939E-49CF-B2CB-16E5CF94EEFD}"/>
              </a:ext>
            </a:extLst>
          </p:cNvPr>
          <p:cNvSpPr txBox="1"/>
          <p:nvPr/>
        </p:nvSpPr>
        <p:spPr>
          <a:xfrm>
            <a:off x="1457739" y="807519"/>
            <a:ext cx="7566991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u="sng" dirty="0"/>
              <a:t>What Service?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C25CF72-E82F-4017-9A0C-85EDA1D78519}"/>
              </a:ext>
            </a:extLst>
          </p:cNvPr>
          <p:cNvSpPr txBox="1"/>
          <p:nvPr/>
        </p:nvSpPr>
        <p:spPr>
          <a:xfrm>
            <a:off x="1041009" y="1702191"/>
            <a:ext cx="9973994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Out of all the services provided, concentrate on one.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u="sng" dirty="0">
                <a:hlinkClick r:id="rId2"/>
              </a:rPr>
              <a:t>https://coflein.gov.uk/en</a:t>
            </a:r>
            <a:r>
              <a:rPr lang="cy-GB" u="sng" dirty="0"/>
              <a:t> </a:t>
            </a:r>
            <a:r>
              <a:rPr lang="cy-GB" dirty="0"/>
              <a:t> is the most valued service provided by RC.</a:t>
            </a:r>
          </a:p>
          <a:p>
            <a:endParaRPr lang="cy-GB" dirty="0"/>
          </a:p>
          <a:p>
            <a:r>
              <a:rPr lang="cy-GB" dirty="0"/>
              <a:t>What is Coflein?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Online database for the National Monuments Record of Wales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dirty="0"/>
              <a:t> It holds National information about the historic environment of Wales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dirty="0"/>
              <a:t>Comes from the welsh words Cof (memory) and Lein (line)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cy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dirty="0"/>
              <a:t>Use as a learning tool for educating kids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cy-GB" dirty="0"/>
          </a:p>
          <a:p>
            <a:r>
              <a:rPr lang="cy-GB" dirty="0"/>
              <a:t>What’s Available?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dirty="0"/>
              <a:t>Name, Location and type of site, monument or building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cy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cy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endParaRPr lang="en-GB" dirty="0"/>
          </a:p>
        </p:txBody>
      </p:sp>
      <p:pic>
        <p:nvPicPr>
          <p:cNvPr id="1028" name="Picture 4" descr="top coflein logo">
            <a:extLst>
              <a:ext uri="{FF2B5EF4-FFF2-40B4-BE49-F238E27FC236}">
                <a16:creationId xmlns:a16="http://schemas.microsoft.com/office/drawing/2014/main" id="{C0B959E4-87D3-42F0-95F1-A353FAEF5D8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63261" y="5069996"/>
            <a:ext cx="3445315" cy="9804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6225477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E4A592C3-4B3D-4464-9F98-4BE760890AB2}"/>
              </a:ext>
            </a:extLst>
          </p:cNvPr>
          <p:cNvSpPr txBox="1"/>
          <p:nvPr/>
        </p:nvSpPr>
        <p:spPr>
          <a:xfrm>
            <a:off x="1258956" y="523393"/>
            <a:ext cx="6917635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u="sng" dirty="0" err="1"/>
              <a:t>Coflein</a:t>
            </a:r>
            <a:endParaRPr lang="en-GB" sz="2200" u="sng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AB0598A-70BD-4A0A-9CAB-DFF33F5BD391}"/>
              </a:ext>
            </a:extLst>
          </p:cNvPr>
          <p:cNvSpPr txBox="1"/>
          <p:nvPr/>
        </p:nvSpPr>
        <p:spPr>
          <a:xfrm>
            <a:off x="1258956" y="1220741"/>
            <a:ext cx="9674087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Show the younger generation what </a:t>
            </a:r>
            <a:r>
              <a:rPr lang="en-GB" dirty="0" err="1"/>
              <a:t>Coflein</a:t>
            </a:r>
            <a:r>
              <a:rPr lang="en-GB" dirty="0"/>
              <a:t> has to offer, for example:  </a:t>
            </a:r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hlinkClick r:id="rId2"/>
              </a:rPr>
              <a:t>https://www.coflein.gov.uk/en/site/search</a:t>
            </a: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hlinkClick r:id="rId3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hlinkClick r:id="rId3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hlinkClick r:id="rId3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hlinkClick r:id="rId3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hlinkClick r:id="rId3"/>
              </a:rPr>
              <a:t>https://www.coflein.gov.uk/en/archive/search</a:t>
            </a: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hlinkClick r:id="rId4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hlinkClick r:id="rId4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hlinkClick r:id="rId4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hlinkClick r:id="rId4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hlinkClick r:id="rId4"/>
              </a:rPr>
              <a:t>https://www.coflein.gov.uk/en/gallery</a:t>
            </a: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hlinkClick r:id="rId5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hlinkClick r:id="rId5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hlinkClick r:id="rId5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hlinkClick r:id="rId5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hlinkClick r:id="rId5"/>
              </a:rPr>
              <a:t>https://www.coflein.gov.uk/en/mapping</a:t>
            </a:r>
            <a:endParaRPr lang="en-GB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CAFAF151-9402-4B32-9703-97AC39530F17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7731" t="26245" r="72423" b="15880"/>
          <a:stretch/>
        </p:blipFill>
        <p:spPr>
          <a:xfrm>
            <a:off x="7357398" y="1786317"/>
            <a:ext cx="1842869" cy="991597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A89DC640-D275-42E4-9CFE-8A7CA1AED1C7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29107" t="22551" r="51875" b="22765"/>
          <a:stretch/>
        </p:blipFill>
        <p:spPr>
          <a:xfrm>
            <a:off x="7357398" y="3166811"/>
            <a:ext cx="1842868" cy="991597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5051C9BE-5A81-4EA1-932C-B12B645BF4AA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50981" t="28444" r="30749" b="16733"/>
          <a:stretch/>
        </p:blipFill>
        <p:spPr>
          <a:xfrm>
            <a:off x="7357399" y="4547305"/>
            <a:ext cx="1842867" cy="991596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9436FA55-EA6A-4E5B-AF22-6DB77ECB888F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71550" t="13012" r="3715" b="21304"/>
          <a:stretch/>
        </p:blipFill>
        <p:spPr>
          <a:xfrm>
            <a:off x="7357399" y="5818855"/>
            <a:ext cx="1842867" cy="9915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6740157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80000"/>
                <a:lumMod val="80000"/>
              </a:schemeClr>
              <a:schemeClr val="bg2">
                <a:tint val="98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C8940F13-B7A2-4561-AB88-0122AC3461F2}"/>
              </a:ext>
            </a:extLst>
          </p:cNvPr>
          <p:cNvSpPr txBox="1"/>
          <p:nvPr/>
        </p:nvSpPr>
        <p:spPr>
          <a:xfrm>
            <a:off x="913796" y="609600"/>
            <a:ext cx="5168052" cy="1117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spcBef>
                <a:spcPct val="0"/>
              </a:spcBef>
              <a:spcAft>
                <a:spcPts val="600"/>
              </a:spcAft>
            </a:pPr>
            <a:r>
              <a:rPr lang="en-US" sz="40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j-lt"/>
                <a:ea typeface="+mj-ea"/>
              </a:rPr>
              <a:t>Loyalty Cards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C3EF0AA-7645-4655-84BC-9DEE2F49BD38}"/>
              </a:ext>
            </a:extLst>
          </p:cNvPr>
          <p:cNvSpPr txBox="1"/>
          <p:nvPr/>
        </p:nvSpPr>
        <p:spPr>
          <a:xfrm>
            <a:off x="1052483" y="1863180"/>
            <a:ext cx="5168052" cy="3962400"/>
          </a:xfrm>
          <a:prstGeom prst="rect">
            <a:avLst/>
          </a:prstGeom>
          <a:noFill/>
          <a:ln>
            <a:noFill/>
          </a:ln>
        </p:spPr>
        <p:txBody>
          <a:bodyPr vert="horz" lIns="91440" tIns="45720" rIns="91440" bIns="45720" rtlCol="0" anchor="t">
            <a:normAutofit/>
          </a:bodyPr>
          <a:lstStyle/>
          <a:p>
            <a:pPr marL="285750" indent="-285750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70000"/>
              <a:buFont typeface="Arial" panose="020B0604020202020204" pitchFamily="34" charset="0"/>
              <a:buChar char="•"/>
            </a:pPr>
            <a:r>
              <a:rPr lang="en-US" dirty="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</a:rPr>
              <a:t>Handout loyalty cards in schools and collages to attract the younger generation to visit the monuments and buildings.</a:t>
            </a:r>
          </a:p>
          <a:p>
            <a:pPr marL="285750" indent="-285750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70000"/>
              <a:buFont typeface="Arial" panose="020B0604020202020204" pitchFamily="34" charset="0"/>
              <a:buChar char="•"/>
            </a:pPr>
            <a:r>
              <a:rPr lang="en-US" dirty="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</a:rPr>
              <a:t>Work closely with Cafes and food places to give customers a discount when showing a RC loyalty card</a:t>
            </a:r>
          </a:p>
          <a:p>
            <a:pPr marL="285750" indent="-285750">
              <a:spcBef>
                <a:spcPct val="20000"/>
              </a:spcBef>
              <a:spcAft>
                <a:spcPts val="600"/>
              </a:spcAft>
              <a:buSzPct val="70000"/>
              <a:buFont typeface="Arial" panose="020B0604020202020204" pitchFamily="34" charset="0"/>
              <a:buChar char="•"/>
            </a:pPr>
            <a:r>
              <a:rPr lang="en-US" dirty="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</a:rPr>
              <a:t>Simple idea that costs next to nothing to make.</a:t>
            </a:r>
          </a:p>
          <a:p>
            <a:pPr marL="285750" indent="-285750">
              <a:spcBef>
                <a:spcPct val="20000"/>
              </a:spcBef>
              <a:spcAft>
                <a:spcPts val="600"/>
              </a:spcAft>
              <a:buSzPct val="70000"/>
              <a:buFont typeface="Arial" panose="020B0604020202020204" pitchFamily="34" charset="0"/>
              <a:buChar char="•"/>
            </a:pPr>
            <a:r>
              <a:rPr lang="en-US" dirty="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</a:rPr>
              <a:t>Easily distributed across schools and collages along with information packs about Royal Commission. 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F15A1844-5CB8-438B-B90E-EF2A51CF87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64" r="2807" b="1446"/>
          <a:stretch/>
        </p:blipFill>
        <p:spPr>
          <a:xfrm>
            <a:off x="6586695" y="1"/>
            <a:ext cx="5605305" cy="6858000"/>
          </a:xfrm>
          <a:prstGeom prst="rect">
            <a:avLst/>
          </a:prstGeom>
        </p:spPr>
      </p:pic>
      <p:pic>
        <p:nvPicPr>
          <p:cNvPr id="6" name="Picture 2" descr="Image result for loyalty cards">
            <a:extLst>
              <a:ext uri="{FF2B5EF4-FFF2-40B4-BE49-F238E27FC236}">
                <a16:creationId xmlns:a16="http://schemas.microsoft.com/office/drawing/2014/main" id="{A0E91023-A6D0-4C3A-AEC2-5FD4C249C62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508201" y="609601"/>
            <a:ext cx="3388051" cy="25071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4" descr="Image result for royal commission of wales">
            <a:extLst>
              <a:ext uri="{FF2B5EF4-FFF2-40B4-BE49-F238E27FC236}">
                <a16:creationId xmlns:a16="http://schemas.microsoft.com/office/drawing/2014/main" id="{BD38EAC1-716D-4A49-B0C1-18991E0494B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 rot="21600000">
            <a:off x="7264936" y="3956146"/>
            <a:ext cx="3874581" cy="11501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7948527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7266E5DF-07D0-4A61-8F8A-C01257D62266}"/>
              </a:ext>
            </a:extLst>
          </p:cNvPr>
          <p:cNvSpPr txBox="1"/>
          <p:nvPr/>
        </p:nvSpPr>
        <p:spPr>
          <a:xfrm>
            <a:off x="1113183" y="728870"/>
            <a:ext cx="759349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The 4 P’s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927074D-FDD0-458D-AA1E-59DA9A5554BD}"/>
              </a:ext>
            </a:extLst>
          </p:cNvPr>
          <p:cNvSpPr txBox="1"/>
          <p:nvPr/>
        </p:nvSpPr>
        <p:spPr>
          <a:xfrm>
            <a:off x="1113183" y="1669774"/>
            <a:ext cx="9766852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FF0000"/>
                </a:solidFill>
              </a:rPr>
              <a:t>Product:</a:t>
            </a:r>
            <a:r>
              <a:rPr lang="en-GB" dirty="0"/>
              <a:t> RCAHMW have a range of services to offer to their clientele such as a large database and archive of information, much of which is visible or easily accessed online at their website (</a:t>
            </a:r>
            <a:r>
              <a:rPr lang="en-GB" dirty="0">
                <a:hlinkClick r:id="rId2"/>
              </a:rPr>
              <a:t>www.coflein.gov.uk</a:t>
            </a:r>
            <a:r>
              <a:rPr lang="en-GB" dirty="0"/>
              <a:t>) 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Unique product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No competition out there for this kind of market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Offering something educational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Something that could be personal to the customer </a:t>
            </a:r>
            <a:r>
              <a:rPr lang="en-GB" dirty="0" err="1"/>
              <a:t>e.g</a:t>
            </a:r>
            <a:r>
              <a:rPr lang="en-GB" dirty="0"/>
              <a:t> aerial pictures of properties and information on family history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r>
              <a:rPr lang="en-GB" dirty="0">
                <a:solidFill>
                  <a:srgbClr val="FF0000"/>
                </a:solidFill>
              </a:rPr>
              <a:t>Place: </a:t>
            </a:r>
            <a:r>
              <a:rPr lang="en-GB" dirty="0"/>
              <a:t>Based in Aberystwyth meaning very central.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Large building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Good system to keep the archives of information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5159079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30F3AFA7-A7FF-4A65-B4C7-4163B17739D6}"/>
              </a:ext>
            </a:extLst>
          </p:cNvPr>
          <p:cNvSpPr txBox="1"/>
          <p:nvPr/>
        </p:nvSpPr>
        <p:spPr>
          <a:xfrm>
            <a:off x="1610139" y="1338469"/>
            <a:ext cx="8971722" cy="48013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FF0000"/>
                </a:solidFill>
              </a:rPr>
              <a:t>Price: </a:t>
            </a:r>
            <a:r>
              <a:rPr lang="en-GB" dirty="0"/>
              <a:t>Government funded meaning less or no charge for service.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Draws people to use the service as it’s free.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Downside could be profit margins are too small due minimal Government funding, no money for things like marketing.</a:t>
            </a:r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r>
              <a:rPr lang="en-GB" dirty="0">
                <a:solidFill>
                  <a:srgbClr val="FF0000"/>
                </a:solidFill>
              </a:rPr>
              <a:t>Promotion: </a:t>
            </a:r>
            <a:r>
              <a:rPr lang="en-GB" dirty="0"/>
              <a:t>Good social media platform meaning free and easy advertising on any events or updates.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Good search engine results and an easy to use and professional website.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 No budget for marketing making it more difficult to move forward and raise awareness and understanding of the service provided.</a:t>
            </a:r>
          </a:p>
          <a:p>
            <a:endParaRPr lang="en-GB" dirty="0"/>
          </a:p>
          <a:p>
            <a:endParaRPr lang="en-GB" dirty="0">
              <a:solidFill>
                <a:srgbClr val="FF0000"/>
              </a:solidFill>
            </a:endParaRPr>
          </a:p>
          <a:p>
            <a:endParaRPr lang="en-GB" dirty="0"/>
          </a:p>
          <a:p>
            <a:r>
              <a:rPr lang="en-GB" dirty="0"/>
              <a:t> </a:t>
            </a:r>
          </a:p>
          <a:p>
            <a:endParaRPr lang="en-GB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3952975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B648B8E8-4210-4178-A259-D9C0F00AB3BB}"/>
              </a:ext>
            </a:extLst>
          </p:cNvPr>
          <p:cNvSpPr txBox="1"/>
          <p:nvPr/>
        </p:nvSpPr>
        <p:spPr>
          <a:xfrm>
            <a:off x="3491948" y="2630556"/>
            <a:ext cx="977347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Thanks for listening. Any questions? </a:t>
            </a:r>
          </a:p>
        </p:txBody>
      </p:sp>
    </p:spTree>
    <p:extLst>
      <p:ext uri="{BB962C8B-B14F-4D97-AF65-F5344CB8AC3E}">
        <p14:creationId xmlns:p14="http://schemas.microsoft.com/office/powerpoint/2010/main" val="75551030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9CB3B33-ABBE-40CE-9B4B-8B896D167017}"/>
              </a:ext>
            </a:extLst>
          </p:cNvPr>
          <p:cNvSpPr txBox="1"/>
          <p:nvPr/>
        </p:nvSpPr>
        <p:spPr>
          <a:xfrm>
            <a:off x="1444487" y="1152940"/>
            <a:ext cx="8772939" cy="50475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sz="1600" dirty="0"/>
              <a:t>Photo from ‘Heritage of Wales News’ (Pre WW2 Aerial Views of St Davids Area) Available at - </a:t>
            </a:r>
            <a:r>
              <a:rPr lang="cy-GB" sz="1600" u="sng" dirty="0">
                <a:hlinkClick r:id="rId2"/>
              </a:rPr>
              <a:t>https://www.google.com/search?biw=1517&amp;bih=730&amp;tbm=isch&amp;sa=1&amp;ei=9WjmXcSUDKeH1fAPoeyJuAs&amp;q=royal+comission+wales+aerial+photography&amp;oq=royal+comission+wales+aerial+photography&amp;gs_l=img.3...775171.805456..805898...5.0..0.186.4046.40j7......0....1..gws-wiz-img.......0i67j0j0i10j0i10i30j0i10i24.xinUgJDr0YM&amp;ved=0ahUKEwiE45240JnmAhWnQxUIHSF2ArcQ4dUDCAc&amp;uact=5#imgrc=ZBQ7whZZaMsgRM:</a:t>
            </a:r>
            <a:r>
              <a:rPr lang="cy-GB" sz="1600" dirty="0"/>
              <a:t> (Acessed on 03/12/2019)</a:t>
            </a:r>
            <a:endParaRPr lang="en-GB" sz="16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sz="1600" dirty="0"/>
              <a:t>Photo from ‘RCAHMW’ (Maps of the National Monuments Record of Wales) Available at - </a:t>
            </a:r>
            <a:r>
              <a:rPr lang="cy-GB" sz="1600" u="sng" dirty="0">
                <a:hlinkClick r:id="rId3"/>
              </a:rPr>
              <a:t>https://www.google.com/search?biw=1517&amp;bih=730&amp;tbm=isch&amp;sa=1&amp;ei=3W3mXanUGOXCxgOYpbvwDQ&amp;q=royal+comission+wales+maps&amp;oq=royal+comission+wales+maps&amp;gs_l=img.3...6338.7184..7492...0.0..0.82.595.8......0....1..gws-wiz-img.ThLkUSyALeE&amp;ved=0ahUKEwjptp6P1ZnmAhVloXEKHZjSDt4Q4dUDCAc&amp;uact=5#imgrc=ac048IdaIzv0XM:</a:t>
            </a:r>
            <a:r>
              <a:rPr lang="cy-GB" sz="1600" dirty="0"/>
              <a:t> ( Accessed on 03/12/2019)</a:t>
            </a:r>
            <a:endParaRPr lang="en-GB" sz="16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sz="1600" dirty="0"/>
              <a:t>Royal Comission Wales (SWOT analysis 2019) </a:t>
            </a:r>
            <a:endParaRPr lang="en-GB" sz="16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sz="1600" dirty="0"/>
              <a:t>Coflein (RCAHMW) Available at - </a:t>
            </a:r>
            <a:r>
              <a:rPr lang="cy-GB" sz="1600" u="sng" dirty="0">
                <a:hlinkClick r:id="rId4"/>
              </a:rPr>
              <a:t>https://coflein.gov.uk/en</a:t>
            </a:r>
            <a:r>
              <a:rPr lang="cy-GB" sz="1600" dirty="0"/>
              <a:t> (Acessed on 8/12/2019) </a:t>
            </a:r>
            <a:endParaRPr lang="en-GB" sz="16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sz="1600" dirty="0"/>
              <a:t>Royal Comission on the Ancient and Historical Monuments of Wales. Available at - </a:t>
            </a:r>
            <a:r>
              <a:rPr lang="cy-GB" sz="1600" u="sng" dirty="0">
                <a:hlinkClick r:id="rId5"/>
              </a:rPr>
              <a:t>https://rcahmw.gov.uk/</a:t>
            </a:r>
            <a:r>
              <a:rPr lang="cy-GB" sz="1600" dirty="0"/>
              <a:t> (Acessed on 8/12/2019)</a:t>
            </a:r>
            <a:endParaRPr lang="en-GB" sz="16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sz="1600" dirty="0"/>
              <a:t>RCAHMW (Facebook) Available at - </a:t>
            </a:r>
            <a:r>
              <a:rPr lang="cy-GB" sz="1600" u="sng" dirty="0">
                <a:hlinkClick r:id="rId6" tooltip="Original URL: https://www.facebook.com/Royal-Commission-on-the-Ancient-and-Historical-Monuments-of-Wales-146120328739808/?epa=SEARCH_BOX. Click or tap if you trust this link."/>
              </a:rPr>
              <a:t>https://www.facebook.com/Royal-Commission-on-the-Ancient-and-Historical-Monuments-of-Wales-146120328739808/?epa=SEARCH_BOX</a:t>
            </a:r>
            <a:r>
              <a:rPr lang="cy-GB" sz="1600" dirty="0"/>
              <a:t> (Accessed on 9/12/2019</a:t>
            </a:r>
            <a:r>
              <a:rPr lang="cy-GB" dirty="0"/>
              <a:t>) </a:t>
            </a:r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0003593-6EFB-427B-A8FC-EB6CEEF01880}"/>
              </a:ext>
            </a:extLst>
          </p:cNvPr>
          <p:cNvSpPr txBox="1"/>
          <p:nvPr/>
        </p:nvSpPr>
        <p:spPr>
          <a:xfrm>
            <a:off x="1444487" y="476214"/>
            <a:ext cx="693088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u="sng" dirty="0"/>
              <a:t>References</a:t>
            </a:r>
          </a:p>
        </p:txBody>
      </p:sp>
    </p:spTree>
    <p:extLst>
      <p:ext uri="{BB962C8B-B14F-4D97-AF65-F5344CB8AC3E}">
        <p14:creationId xmlns:p14="http://schemas.microsoft.com/office/powerpoint/2010/main" val="3483542804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ate">
  <a:themeElements>
    <a:clrScheme name="Slate">
      <a:dk1>
        <a:sysClr val="windowText" lastClr="000000"/>
      </a:dk1>
      <a:lt1>
        <a:sysClr val="window" lastClr="FFFFFF"/>
      </a:lt1>
      <a:dk2>
        <a:srgbClr val="212123"/>
      </a:dk2>
      <a:lt2>
        <a:srgbClr val="DADADA"/>
      </a:lt2>
      <a:accent1>
        <a:srgbClr val="BC451B"/>
      </a:accent1>
      <a:accent2>
        <a:srgbClr val="D3BA68"/>
      </a:accent2>
      <a:accent3>
        <a:srgbClr val="BB8640"/>
      </a:accent3>
      <a:accent4>
        <a:srgbClr val="AD9277"/>
      </a:accent4>
      <a:accent5>
        <a:srgbClr val="A55A43"/>
      </a:accent5>
      <a:accent6>
        <a:srgbClr val="AD9D7B"/>
      </a:accent6>
      <a:hlink>
        <a:srgbClr val="E98052"/>
      </a:hlink>
      <a:folHlink>
        <a:srgbClr val="F4B69B"/>
      </a:folHlink>
    </a:clrScheme>
    <a:fontScheme name="Slate">
      <a:majorFont>
        <a:latin typeface="Calisto MT" panose="02040603050505030304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alisto MT" panose="02040603050505030304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late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63500" dist="25400" dir="5400000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76200" dist="38100" dir="5400000" rotWithShape="0">
              <a:srgbClr val="000000">
                <a:alpha val="7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 prst="hardEdge"/>
          </a:sp3d>
        </a:effectStyle>
      </a:effectStyleLst>
      <a:bgFillStyleLst>
        <a:solidFill>
          <a:schemeClr val="phClr"/>
        </a:solidFill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shade val="80000"/>
                <a:lumMod val="80000"/>
              </a:schemeClr>
              <a:schemeClr val="phClr">
                <a:tint val="98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ate" id="{C3F70B94-7CE9-428E-ADC1-3269CC2C3385}" vid="{3F2DE9A5-64E6-437C-A389-CC4477E817E8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82</TotalTime>
  <Words>1035</Words>
  <Application>Microsoft Office PowerPoint</Application>
  <PresentationFormat>Widescreen</PresentationFormat>
  <Paragraphs>117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6" baseType="lpstr">
      <vt:lpstr>Arial</vt:lpstr>
      <vt:lpstr>Calisto MT</vt:lpstr>
      <vt:lpstr>Wingdings 2</vt:lpstr>
      <vt:lpstr>Slate</vt:lpstr>
      <vt:lpstr>          Rhodri Phillips - 1805871    Social and Ethical Marketing  (BMSP5003)  ‘’A Social Marketing plan for the Royal Commission’’ 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        Rhodri Phillips - 1805871    Social and Ethical Marketing  (BMSP5003)  ‘’A Social Marketing plan for the Royal Commission’’  </dc:title>
  <dc:creator>Caroline Phillips</dc:creator>
  <cp:lastModifiedBy>Caroline Phillips</cp:lastModifiedBy>
  <cp:revision>4</cp:revision>
  <dcterms:created xsi:type="dcterms:W3CDTF">2019-12-10T15:26:39Z</dcterms:created>
  <dcterms:modified xsi:type="dcterms:W3CDTF">2019-12-10T20:13:19Z</dcterms:modified>
</cp:coreProperties>
</file>