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diagrams/colors1.xml" ContentType="application/vnd.openxmlformats-officedocument.drawingml.diagramColors+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s/slide2.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3.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layout1.xml" ContentType="application/vnd.openxmlformats-officedocument.drawingml.diagramLayout+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diagrams/drawing1.xml" ContentType="application/vnd.ms-office.drawingml.diagramDrawing+xml"/>
  <Override PartName="/ppt/slides/slide1.xml" ContentType="application/vnd.openxmlformats-officedocument.presentationml.slide+xml"/>
  <Override PartName="/ppt/slides/slide15.xml" ContentType="application/vnd.openxmlformats-officedocument.presentationml.slide+xml"/>
  <Default Extension="jpeg" ContentType="image/jpeg"/>
  <Override PartName="/ppt/slideLayouts/slideLayout3.xml" ContentType="application/vnd.openxmlformats-officedocument.presentationml.slideLayout+xml"/>
  <Override PartName="/ppt/diagrams/quickStyle1.xml" ContentType="application/vnd.openxmlformats-officedocument.drawingml.diagramStyl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4"/>
  </p:notesMasterIdLst>
  <p:handoutMasterIdLst>
    <p:handoutMasterId r:id="rId25"/>
  </p:handoutMasterIdLst>
  <p:sldIdLst>
    <p:sldId id="256" r:id="rId2"/>
    <p:sldId id="263" r:id="rId3"/>
    <p:sldId id="257" r:id="rId4"/>
    <p:sldId id="258" r:id="rId5"/>
    <p:sldId id="259" r:id="rId6"/>
    <p:sldId id="264" r:id="rId7"/>
    <p:sldId id="265" r:id="rId8"/>
    <p:sldId id="266" r:id="rId9"/>
    <p:sldId id="272" r:id="rId10"/>
    <p:sldId id="267" r:id="rId11"/>
    <p:sldId id="273" r:id="rId12"/>
    <p:sldId id="269" r:id="rId13"/>
    <p:sldId id="260" r:id="rId14"/>
    <p:sldId id="270" r:id="rId15"/>
    <p:sldId id="274" r:id="rId16"/>
    <p:sldId id="276" r:id="rId17"/>
    <p:sldId id="261" r:id="rId18"/>
    <p:sldId id="262" r:id="rId19"/>
    <p:sldId id="277" r:id="rId20"/>
    <p:sldId id="278" r:id="rId21"/>
    <p:sldId id="279" r:id="rId22"/>
    <p:sldId id="271" r:id="rId23"/>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203" autoAdjust="0"/>
  </p:normalViewPr>
  <p:slideViewPr>
    <p:cSldViewPr>
      <p:cViewPr varScale="1">
        <p:scale>
          <a:sx n="103" d="100"/>
          <a:sy n="103" d="100"/>
        </p:scale>
        <p:origin x="-204" y="-102"/>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162E5C6-086E-4BB2-A15A-9E502DFB4D4D}"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GB"/>
        </a:p>
      </dgm:t>
    </dgm:pt>
    <dgm:pt modelId="{815BC764-8388-4EE5-84C5-D4278390E81B}">
      <dgm:prSet phldrT="[Text]"/>
      <dgm:spPr/>
      <dgm:t>
        <a:bodyPr/>
        <a:lstStyle/>
        <a:p>
          <a:r>
            <a:rPr lang="en-GB" dirty="0" smtClean="0"/>
            <a:t>Baby Boomers</a:t>
          </a:r>
          <a:endParaRPr lang="en-GB" dirty="0"/>
        </a:p>
      </dgm:t>
    </dgm:pt>
    <dgm:pt modelId="{0433ABC6-7DB5-4537-BBC7-BAE7593EE54E}" type="parTrans" cxnId="{7F95A5CB-5622-455B-BA29-DCB7EC87CE4F}">
      <dgm:prSet/>
      <dgm:spPr/>
      <dgm:t>
        <a:bodyPr/>
        <a:lstStyle/>
        <a:p>
          <a:endParaRPr lang="en-GB"/>
        </a:p>
      </dgm:t>
    </dgm:pt>
    <dgm:pt modelId="{0C2579F6-9F2C-4C5B-B523-60C18B3D40E7}" type="sibTrans" cxnId="{7F95A5CB-5622-455B-BA29-DCB7EC87CE4F}">
      <dgm:prSet/>
      <dgm:spPr/>
      <dgm:t>
        <a:bodyPr/>
        <a:lstStyle/>
        <a:p>
          <a:endParaRPr lang="en-GB"/>
        </a:p>
      </dgm:t>
    </dgm:pt>
    <dgm:pt modelId="{FD7EF337-DB21-49EB-8101-1D82A7F7E4D8}">
      <dgm:prSet phldrT="[Text]" custT="1"/>
      <dgm:spPr/>
      <dgm:t>
        <a:bodyPr/>
        <a:lstStyle/>
        <a:p>
          <a:r>
            <a:rPr lang="en-GB" sz="1400" dirty="0" smtClean="0"/>
            <a:t>Born after 1946, whilst some believe it to be 1948.</a:t>
          </a:r>
          <a:endParaRPr lang="en-GB" sz="1400" dirty="0"/>
        </a:p>
      </dgm:t>
    </dgm:pt>
    <dgm:pt modelId="{4ECAE0D6-7216-4DC7-8938-8D535062F3BF}" type="parTrans" cxnId="{CE44587E-39EA-4F3C-AEE3-500434EA5B77}">
      <dgm:prSet/>
      <dgm:spPr/>
      <dgm:t>
        <a:bodyPr/>
        <a:lstStyle/>
        <a:p>
          <a:endParaRPr lang="en-GB"/>
        </a:p>
      </dgm:t>
    </dgm:pt>
    <dgm:pt modelId="{FCBFC76A-FD00-4604-862E-8CAD59768C1D}" type="sibTrans" cxnId="{CE44587E-39EA-4F3C-AEE3-500434EA5B77}">
      <dgm:prSet/>
      <dgm:spPr/>
      <dgm:t>
        <a:bodyPr/>
        <a:lstStyle/>
        <a:p>
          <a:endParaRPr lang="en-GB"/>
        </a:p>
      </dgm:t>
    </dgm:pt>
    <dgm:pt modelId="{A37BFDAF-473A-44D8-9940-C3A8E0D63C9C}">
      <dgm:prSet phldrT="[Text]" custT="1"/>
      <dgm:spPr/>
      <dgm:t>
        <a:bodyPr/>
        <a:lstStyle/>
        <a:p>
          <a:r>
            <a:rPr lang="en-GB" sz="1400" dirty="0" smtClean="0"/>
            <a:t>There are approximately 30% of baby boomers working in the current labour market.</a:t>
          </a:r>
          <a:endParaRPr lang="en-GB" sz="1400" dirty="0"/>
        </a:p>
      </dgm:t>
    </dgm:pt>
    <dgm:pt modelId="{308DE219-53CD-44A0-895B-1ED2EB047528}" type="parTrans" cxnId="{BB5BC39F-F3E0-4438-B75B-F974508DF78B}">
      <dgm:prSet/>
      <dgm:spPr/>
      <dgm:t>
        <a:bodyPr/>
        <a:lstStyle/>
        <a:p>
          <a:endParaRPr lang="en-GB"/>
        </a:p>
      </dgm:t>
    </dgm:pt>
    <dgm:pt modelId="{89F74426-9E83-453F-B3F5-35BF62EF8197}" type="sibTrans" cxnId="{BB5BC39F-F3E0-4438-B75B-F974508DF78B}">
      <dgm:prSet/>
      <dgm:spPr/>
      <dgm:t>
        <a:bodyPr/>
        <a:lstStyle/>
        <a:p>
          <a:endParaRPr lang="en-GB"/>
        </a:p>
      </dgm:t>
    </dgm:pt>
    <dgm:pt modelId="{D1D17724-3571-4523-B13F-BA85F7D1600D}">
      <dgm:prSet phldrT="[Text]"/>
      <dgm:spPr/>
      <dgm:t>
        <a:bodyPr/>
        <a:lstStyle/>
        <a:p>
          <a:r>
            <a:rPr lang="en-GB" dirty="0" smtClean="0"/>
            <a:t>Generation X</a:t>
          </a:r>
          <a:endParaRPr lang="en-GB" dirty="0"/>
        </a:p>
      </dgm:t>
    </dgm:pt>
    <dgm:pt modelId="{92812C1E-3BC2-4F02-971D-8ACDE77FCAEC}" type="parTrans" cxnId="{7CE09044-DD5F-4497-9527-84CA91E5BCDC}">
      <dgm:prSet/>
      <dgm:spPr/>
      <dgm:t>
        <a:bodyPr/>
        <a:lstStyle/>
        <a:p>
          <a:endParaRPr lang="en-GB"/>
        </a:p>
      </dgm:t>
    </dgm:pt>
    <dgm:pt modelId="{EF0FAAEB-9D5A-466E-88EC-991604484BF1}" type="sibTrans" cxnId="{7CE09044-DD5F-4497-9527-84CA91E5BCDC}">
      <dgm:prSet/>
      <dgm:spPr/>
      <dgm:t>
        <a:bodyPr/>
        <a:lstStyle/>
        <a:p>
          <a:endParaRPr lang="en-GB"/>
        </a:p>
      </dgm:t>
    </dgm:pt>
    <dgm:pt modelId="{FDAE6C0A-DB4E-49A6-87E6-5CF1FF767CEB}">
      <dgm:prSet phldrT="[Text]" custT="1"/>
      <dgm:spPr/>
      <dgm:t>
        <a:bodyPr/>
        <a:lstStyle/>
        <a:p>
          <a:r>
            <a:rPr lang="en-GB" sz="1400" dirty="0" smtClean="0"/>
            <a:t>People who are born between 1964-1978.</a:t>
          </a:r>
          <a:endParaRPr lang="en-GB" sz="1400" dirty="0"/>
        </a:p>
      </dgm:t>
    </dgm:pt>
    <dgm:pt modelId="{462DEFB5-A028-49FB-8679-DBEBFA0B9A7B}" type="parTrans" cxnId="{97F68024-5C61-4370-869D-ABA8D8D0892B}">
      <dgm:prSet/>
      <dgm:spPr/>
      <dgm:t>
        <a:bodyPr/>
        <a:lstStyle/>
        <a:p>
          <a:endParaRPr lang="en-GB"/>
        </a:p>
      </dgm:t>
    </dgm:pt>
    <dgm:pt modelId="{9FC85017-83AB-4E09-BD1C-E5814E92FAD0}" type="sibTrans" cxnId="{97F68024-5C61-4370-869D-ABA8D8D0892B}">
      <dgm:prSet/>
      <dgm:spPr/>
      <dgm:t>
        <a:bodyPr/>
        <a:lstStyle/>
        <a:p>
          <a:endParaRPr lang="en-GB"/>
        </a:p>
      </dgm:t>
    </dgm:pt>
    <dgm:pt modelId="{43A3AA83-14E9-4F41-8FC5-DE0E1CD8DB49}">
      <dgm:prSet phldrT="[Text]" custT="1"/>
      <dgm:spPr/>
      <dgm:t>
        <a:bodyPr/>
        <a:lstStyle/>
        <a:p>
          <a:r>
            <a:rPr lang="en-GB" sz="1400" dirty="0" smtClean="0"/>
            <a:t>This group of workers are used to working in an uncertain environment as they started working at the worst time for finding job stability. They are very focused on achieving  results.</a:t>
          </a:r>
          <a:endParaRPr lang="en-GB" sz="1400" dirty="0"/>
        </a:p>
      </dgm:t>
    </dgm:pt>
    <dgm:pt modelId="{7196BE66-0957-4E91-9555-93197EF5DD00}" type="parTrans" cxnId="{AD02D73A-98C5-453A-9855-8BB9B004DF9C}">
      <dgm:prSet/>
      <dgm:spPr/>
      <dgm:t>
        <a:bodyPr/>
        <a:lstStyle/>
        <a:p>
          <a:endParaRPr lang="en-GB"/>
        </a:p>
      </dgm:t>
    </dgm:pt>
    <dgm:pt modelId="{6877E885-F5B2-40EF-9AA4-4F77330A05D6}" type="sibTrans" cxnId="{AD02D73A-98C5-453A-9855-8BB9B004DF9C}">
      <dgm:prSet/>
      <dgm:spPr/>
      <dgm:t>
        <a:bodyPr/>
        <a:lstStyle/>
        <a:p>
          <a:endParaRPr lang="en-GB"/>
        </a:p>
      </dgm:t>
    </dgm:pt>
    <dgm:pt modelId="{44B34E4F-D359-4B26-9B8A-3583BFC6209A}">
      <dgm:prSet phldrT="[Text]"/>
      <dgm:spPr/>
      <dgm:t>
        <a:bodyPr/>
        <a:lstStyle/>
        <a:p>
          <a:r>
            <a:rPr lang="en-GB" dirty="0" smtClean="0"/>
            <a:t>Generation Y</a:t>
          </a:r>
          <a:endParaRPr lang="en-GB" dirty="0"/>
        </a:p>
      </dgm:t>
    </dgm:pt>
    <dgm:pt modelId="{E2483F87-D03B-4C03-BF96-507250D7CF90}" type="parTrans" cxnId="{C0C50EFE-DAC0-4207-BDD1-7914331063C7}">
      <dgm:prSet/>
      <dgm:spPr/>
      <dgm:t>
        <a:bodyPr/>
        <a:lstStyle/>
        <a:p>
          <a:endParaRPr lang="en-GB"/>
        </a:p>
      </dgm:t>
    </dgm:pt>
    <dgm:pt modelId="{9BEBAE67-7117-497B-BE56-CDFE3650779C}" type="sibTrans" cxnId="{C0C50EFE-DAC0-4207-BDD1-7914331063C7}">
      <dgm:prSet/>
      <dgm:spPr/>
      <dgm:t>
        <a:bodyPr/>
        <a:lstStyle/>
        <a:p>
          <a:endParaRPr lang="en-GB"/>
        </a:p>
      </dgm:t>
    </dgm:pt>
    <dgm:pt modelId="{B9D30B56-D21C-4234-8ADB-CC7128926B1C}">
      <dgm:prSet phldrT="[Text]" custT="1"/>
      <dgm:spPr/>
      <dgm:t>
        <a:bodyPr/>
        <a:lstStyle/>
        <a:p>
          <a:r>
            <a:rPr lang="en-GB" sz="1400" dirty="0" smtClean="0"/>
            <a:t>People who were born between 1979 &amp; 1991 and contributes to 27% of the workforce. </a:t>
          </a:r>
          <a:endParaRPr lang="en-GB" sz="1400" dirty="0"/>
        </a:p>
      </dgm:t>
    </dgm:pt>
    <dgm:pt modelId="{28F9437F-670B-420F-B536-6ED89FBCF330}" type="parTrans" cxnId="{4D70E080-7608-4048-9AC8-66F636F1BE33}">
      <dgm:prSet/>
      <dgm:spPr/>
      <dgm:t>
        <a:bodyPr/>
        <a:lstStyle/>
        <a:p>
          <a:endParaRPr lang="en-GB"/>
        </a:p>
      </dgm:t>
    </dgm:pt>
    <dgm:pt modelId="{521F03D3-7455-40D8-BDF5-865338A4860A}" type="sibTrans" cxnId="{4D70E080-7608-4048-9AC8-66F636F1BE33}">
      <dgm:prSet/>
      <dgm:spPr/>
      <dgm:t>
        <a:bodyPr/>
        <a:lstStyle/>
        <a:p>
          <a:endParaRPr lang="en-GB"/>
        </a:p>
      </dgm:t>
    </dgm:pt>
    <dgm:pt modelId="{97B5DC31-1FD1-4D03-B07E-F8A82BDAE9EF}">
      <dgm:prSet phldrT="[Text]" custT="1"/>
      <dgm:spPr/>
      <dgm:t>
        <a:bodyPr/>
        <a:lstStyle/>
        <a:p>
          <a:r>
            <a:rPr lang="en-GB" sz="1400" dirty="0" smtClean="0"/>
            <a:t>Generation Y employees like to have fairness and flexibility and like the organisation to have an appropriate CSR policy</a:t>
          </a:r>
          <a:endParaRPr lang="en-GB" sz="1400" dirty="0"/>
        </a:p>
      </dgm:t>
    </dgm:pt>
    <dgm:pt modelId="{2B9EAA58-8D69-4C99-BDB3-40C08A3E2E1E}" type="parTrans" cxnId="{E04476BE-D0C7-450B-9362-44FA75F1C899}">
      <dgm:prSet/>
      <dgm:spPr/>
      <dgm:t>
        <a:bodyPr/>
        <a:lstStyle/>
        <a:p>
          <a:endParaRPr lang="en-GB"/>
        </a:p>
      </dgm:t>
    </dgm:pt>
    <dgm:pt modelId="{039DD5CF-B536-4688-AA38-E2308B2932DA}" type="sibTrans" cxnId="{E04476BE-D0C7-450B-9362-44FA75F1C899}">
      <dgm:prSet/>
      <dgm:spPr/>
      <dgm:t>
        <a:bodyPr/>
        <a:lstStyle/>
        <a:p>
          <a:endParaRPr lang="en-GB"/>
        </a:p>
      </dgm:t>
    </dgm:pt>
    <dgm:pt modelId="{0B986AB0-6170-4880-BD86-B504898DA11F}">
      <dgm:prSet phldrT="[Text]" custT="1"/>
      <dgm:spPr/>
      <dgm:t>
        <a:bodyPr/>
        <a:lstStyle/>
        <a:p>
          <a:r>
            <a:rPr lang="en-GB" sz="1400" dirty="0" smtClean="0"/>
            <a:t>Characteristics of this is that they are loyal and long-serving</a:t>
          </a:r>
          <a:endParaRPr lang="en-GB" sz="1400" dirty="0"/>
        </a:p>
      </dgm:t>
    </dgm:pt>
    <dgm:pt modelId="{CB4E08AA-8420-4323-BDAE-3907A5D913EF}" type="parTrans" cxnId="{73CC4EF0-04E3-41A1-9D4B-16B7CFF75966}">
      <dgm:prSet/>
      <dgm:spPr/>
    </dgm:pt>
    <dgm:pt modelId="{F916C584-4BC2-456C-92C2-591C9204DEF0}" type="sibTrans" cxnId="{73CC4EF0-04E3-41A1-9D4B-16B7CFF75966}">
      <dgm:prSet/>
      <dgm:spPr/>
    </dgm:pt>
    <dgm:pt modelId="{ECBB1559-DF26-4D55-B4D8-2EA6489694C2}">
      <dgm:prSet phldrT="[Text]" custT="1"/>
      <dgm:spPr/>
      <dgm:t>
        <a:bodyPr/>
        <a:lstStyle/>
        <a:p>
          <a:r>
            <a:rPr lang="en-GB" sz="1400" dirty="0" smtClean="0"/>
            <a:t>There are approximately 32% of Generation X working in the current labour market</a:t>
          </a:r>
          <a:endParaRPr lang="en-GB" sz="1400" dirty="0"/>
        </a:p>
      </dgm:t>
    </dgm:pt>
    <dgm:pt modelId="{EE86DEDF-F67F-4FB6-8700-5463621DBC60}" type="parTrans" cxnId="{C59D6411-C163-43ED-A5AB-08E03FF89182}">
      <dgm:prSet/>
      <dgm:spPr/>
    </dgm:pt>
    <dgm:pt modelId="{55D393B1-ECE0-4E28-BBDB-8AE2BA2922C6}" type="sibTrans" cxnId="{C59D6411-C163-43ED-A5AB-08E03FF89182}">
      <dgm:prSet/>
      <dgm:spPr/>
    </dgm:pt>
    <dgm:pt modelId="{10828CB2-C27E-4240-98A1-FC0573525270}">
      <dgm:prSet phldrT="[Text]" custT="1"/>
      <dgm:spPr/>
      <dgm:t>
        <a:bodyPr/>
        <a:lstStyle/>
        <a:p>
          <a:endParaRPr lang="en-GB" sz="1400" dirty="0"/>
        </a:p>
      </dgm:t>
    </dgm:pt>
    <dgm:pt modelId="{8D326E8D-2C9B-467A-AA60-C9C551754874}" type="parTrans" cxnId="{98C81EF3-F2F5-47D4-B27E-61D3CC9374B0}">
      <dgm:prSet/>
      <dgm:spPr/>
    </dgm:pt>
    <dgm:pt modelId="{8AEE3E4F-8EE0-4471-B512-0A1C555DF799}" type="sibTrans" cxnId="{98C81EF3-F2F5-47D4-B27E-61D3CC9374B0}">
      <dgm:prSet/>
      <dgm:spPr/>
    </dgm:pt>
    <dgm:pt modelId="{E0873F5F-0327-4C49-AD81-A6773AB4FFD6}">
      <dgm:prSet phldrT="[Text]" custT="1"/>
      <dgm:spPr/>
      <dgm:t>
        <a:bodyPr/>
        <a:lstStyle/>
        <a:p>
          <a:r>
            <a:rPr lang="en-GB" sz="1400" dirty="0" smtClean="0"/>
            <a:t>This group are technologically aware and as a result they are highly desirable , they are also more ethically diverse. </a:t>
          </a:r>
          <a:endParaRPr lang="en-GB" sz="1400" dirty="0"/>
        </a:p>
      </dgm:t>
    </dgm:pt>
    <dgm:pt modelId="{1766C65C-254F-4930-AE09-7D1A449EF1A8}" type="parTrans" cxnId="{D80FFEA3-1F57-4879-AEC3-5463E60F97DB}">
      <dgm:prSet/>
      <dgm:spPr/>
    </dgm:pt>
    <dgm:pt modelId="{D9433036-8B54-4CE8-A9F4-4A11C7618526}" type="sibTrans" cxnId="{D80FFEA3-1F57-4879-AEC3-5463E60F97DB}">
      <dgm:prSet/>
      <dgm:spPr/>
    </dgm:pt>
    <dgm:pt modelId="{F792095A-1B02-4712-BAE8-54253A137373}" type="pres">
      <dgm:prSet presAssocID="{A162E5C6-086E-4BB2-A15A-9E502DFB4D4D}" presName="Name0" presStyleCnt="0">
        <dgm:presLayoutVars>
          <dgm:dir/>
          <dgm:animLvl val="lvl"/>
          <dgm:resizeHandles val="exact"/>
        </dgm:presLayoutVars>
      </dgm:prSet>
      <dgm:spPr/>
      <dgm:t>
        <a:bodyPr/>
        <a:lstStyle/>
        <a:p>
          <a:endParaRPr lang="en-GB"/>
        </a:p>
      </dgm:t>
    </dgm:pt>
    <dgm:pt modelId="{674F58FC-D9F8-44AB-A1BF-C11733C06085}" type="pres">
      <dgm:prSet presAssocID="{815BC764-8388-4EE5-84C5-D4278390E81B}" presName="composite" presStyleCnt="0"/>
      <dgm:spPr/>
    </dgm:pt>
    <dgm:pt modelId="{8447346E-251F-43F7-BE20-4ABF35DA185F}" type="pres">
      <dgm:prSet presAssocID="{815BC764-8388-4EE5-84C5-D4278390E81B}" presName="parTx" presStyleLbl="alignNode1" presStyleIdx="0" presStyleCnt="3">
        <dgm:presLayoutVars>
          <dgm:chMax val="0"/>
          <dgm:chPref val="0"/>
          <dgm:bulletEnabled val="1"/>
        </dgm:presLayoutVars>
      </dgm:prSet>
      <dgm:spPr/>
      <dgm:t>
        <a:bodyPr/>
        <a:lstStyle/>
        <a:p>
          <a:endParaRPr lang="en-GB"/>
        </a:p>
      </dgm:t>
    </dgm:pt>
    <dgm:pt modelId="{CFC25D2F-2BD5-41EC-9629-6432EB7D75E4}" type="pres">
      <dgm:prSet presAssocID="{815BC764-8388-4EE5-84C5-D4278390E81B}" presName="desTx" presStyleLbl="alignAccFollowNode1" presStyleIdx="0" presStyleCnt="3">
        <dgm:presLayoutVars>
          <dgm:bulletEnabled val="1"/>
        </dgm:presLayoutVars>
      </dgm:prSet>
      <dgm:spPr/>
      <dgm:t>
        <a:bodyPr/>
        <a:lstStyle/>
        <a:p>
          <a:endParaRPr lang="en-GB"/>
        </a:p>
      </dgm:t>
    </dgm:pt>
    <dgm:pt modelId="{007FD04E-E22C-4546-806A-23A8E652A4CA}" type="pres">
      <dgm:prSet presAssocID="{0C2579F6-9F2C-4C5B-B523-60C18B3D40E7}" presName="space" presStyleCnt="0"/>
      <dgm:spPr/>
    </dgm:pt>
    <dgm:pt modelId="{0D5CD830-6988-4CC1-B8EB-01D28BFBBABC}" type="pres">
      <dgm:prSet presAssocID="{D1D17724-3571-4523-B13F-BA85F7D1600D}" presName="composite" presStyleCnt="0"/>
      <dgm:spPr/>
    </dgm:pt>
    <dgm:pt modelId="{22855DA7-301C-49F8-8578-32E82489E66D}" type="pres">
      <dgm:prSet presAssocID="{D1D17724-3571-4523-B13F-BA85F7D1600D}" presName="parTx" presStyleLbl="alignNode1" presStyleIdx="1" presStyleCnt="3">
        <dgm:presLayoutVars>
          <dgm:chMax val="0"/>
          <dgm:chPref val="0"/>
          <dgm:bulletEnabled val="1"/>
        </dgm:presLayoutVars>
      </dgm:prSet>
      <dgm:spPr/>
      <dgm:t>
        <a:bodyPr/>
        <a:lstStyle/>
        <a:p>
          <a:endParaRPr lang="en-GB"/>
        </a:p>
      </dgm:t>
    </dgm:pt>
    <dgm:pt modelId="{2CA8A50E-CDA9-4B34-B147-D73E7550DEDE}" type="pres">
      <dgm:prSet presAssocID="{D1D17724-3571-4523-B13F-BA85F7D1600D}" presName="desTx" presStyleLbl="alignAccFollowNode1" presStyleIdx="1" presStyleCnt="3">
        <dgm:presLayoutVars>
          <dgm:bulletEnabled val="1"/>
        </dgm:presLayoutVars>
      </dgm:prSet>
      <dgm:spPr/>
      <dgm:t>
        <a:bodyPr/>
        <a:lstStyle/>
        <a:p>
          <a:endParaRPr lang="en-GB"/>
        </a:p>
      </dgm:t>
    </dgm:pt>
    <dgm:pt modelId="{BF69BA1A-E60F-4A56-9971-FF98FDCD76A0}" type="pres">
      <dgm:prSet presAssocID="{EF0FAAEB-9D5A-466E-88EC-991604484BF1}" presName="space" presStyleCnt="0"/>
      <dgm:spPr/>
    </dgm:pt>
    <dgm:pt modelId="{BE7105D2-882F-45FF-87D0-AD9677679737}" type="pres">
      <dgm:prSet presAssocID="{44B34E4F-D359-4B26-9B8A-3583BFC6209A}" presName="composite" presStyleCnt="0"/>
      <dgm:spPr/>
    </dgm:pt>
    <dgm:pt modelId="{C5C7647A-5072-4B53-B98A-C846EC8F9F78}" type="pres">
      <dgm:prSet presAssocID="{44B34E4F-D359-4B26-9B8A-3583BFC6209A}" presName="parTx" presStyleLbl="alignNode1" presStyleIdx="2" presStyleCnt="3">
        <dgm:presLayoutVars>
          <dgm:chMax val="0"/>
          <dgm:chPref val="0"/>
          <dgm:bulletEnabled val="1"/>
        </dgm:presLayoutVars>
      </dgm:prSet>
      <dgm:spPr/>
      <dgm:t>
        <a:bodyPr/>
        <a:lstStyle/>
        <a:p>
          <a:endParaRPr lang="en-GB"/>
        </a:p>
      </dgm:t>
    </dgm:pt>
    <dgm:pt modelId="{0B9D8C81-09DA-4FBD-84E2-42FA8E7FB5C8}" type="pres">
      <dgm:prSet presAssocID="{44B34E4F-D359-4B26-9B8A-3583BFC6209A}" presName="desTx" presStyleLbl="alignAccFollowNode1" presStyleIdx="2" presStyleCnt="3">
        <dgm:presLayoutVars>
          <dgm:bulletEnabled val="1"/>
        </dgm:presLayoutVars>
      </dgm:prSet>
      <dgm:spPr/>
      <dgm:t>
        <a:bodyPr/>
        <a:lstStyle/>
        <a:p>
          <a:endParaRPr lang="en-GB"/>
        </a:p>
      </dgm:t>
    </dgm:pt>
  </dgm:ptLst>
  <dgm:cxnLst>
    <dgm:cxn modelId="{C0C50EFE-DAC0-4207-BDD1-7914331063C7}" srcId="{A162E5C6-086E-4BB2-A15A-9E502DFB4D4D}" destId="{44B34E4F-D359-4B26-9B8A-3583BFC6209A}" srcOrd="2" destOrd="0" parTransId="{E2483F87-D03B-4C03-BF96-507250D7CF90}" sibTransId="{9BEBAE67-7117-497B-BE56-CDFE3650779C}"/>
    <dgm:cxn modelId="{97F68024-5C61-4370-869D-ABA8D8D0892B}" srcId="{D1D17724-3571-4523-B13F-BA85F7D1600D}" destId="{FDAE6C0A-DB4E-49A6-87E6-5CF1FF767CEB}" srcOrd="0" destOrd="0" parTransId="{462DEFB5-A028-49FB-8679-DBEBFA0B9A7B}" sibTransId="{9FC85017-83AB-4E09-BD1C-E5814E92FAD0}"/>
    <dgm:cxn modelId="{7F95A5CB-5622-455B-BA29-DCB7EC87CE4F}" srcId="{A162E5C6-086E-4BB2-A15A-9E502DFB4D4D}" destId="{815BC764-8388-4EE5-84C5-D4278390E81B}" srcOrd="0" destOrd="0" parTransId="{0433ABC6-7DB5-4537-BBC7-BAE7593EE54E}" sibTransId="{0C2579F6-9F2C-4C5B-B523-60C18B3D40E7}"/>
    <dgm:cxn modelId="{118E0B91-F3A0-4104-884D-9FA654AA8D49}" type="presOf" srcId="{97B5DC31-1FD1-4D03-B07E-F8A82BDAE9EF}" destId="{0B9D8C81-09DA-4FBD-84E2-42FA8E7FB5C8}" srcOrd="0" destOrd="2" presId="urn:microsoft.com/office/officeart/2005/8/layout/hList1"/>
    <dgm:cxn modelId="{D7C9A19C-5DB1-4791-AE15-D23822559FEA}" type="presOf" srcId="{FD7EF337-DB21-49EB-8101-1D82A7F7E4D8}" destId="{CFC25D2F-2BD5-41EC-9629-6432EB7D75E4}" srcOrd="0" destOrd="0" presId="urn:microsoft.com/office/officeart/2005/8/layout/hList1"/>
    <dgm:cxn modelId="{0E463C3A-B03A-4B32-ABD9-59E9AB026328}" type="presOf" srcId="{B9D30B56-D21C-4234-8ADB-CC7128926B1C}" destId="{0B9D8C81-09DA-4FBD-84E2-42FA8E7FB5C8}" srcOrd="0" destOrd="0" presId="urn:microsoft.com/office/officeart/2005/8/layout/hList1"/>
    <dgm:cxn modelId="{AD02D73A-98C5-453A-9855-8BB9B004DF9C}" srcId="{D1D17724-3571-4523-B13F-BA85F7D1600D}" destId="{43A3AA83-14E9-4F41-8FC5-DE0E1CD8DB49}" srcOrd="3" destOrd="0" parTransId="{7196BE66-0957-4E91-9555-93197EF5DD00}" sibTransId="{6877E885-F5B2-40EF-9AA4-4F77330A05D6}"/>
    <dgm:cxn modelId="{CF4B6AEC-3362-4154-BF29-D7F3508E3AB5}" type="presOf" srcId="{E0873F5F-0327-4C49-AD81-A6773AB4FFD6}" destId="{0B9D8C81-09DA-4FBD-84E2-42FA8E7FB5C8}" srcOrd="0" destOrd="1" presId="urn:microsoft.com/office/officeart/2005/8/layout/hList1"/>
    <dgm:cxn modelId="{A3A82808-23BC-4976-8A3D-5E04D8E9F75F}" type="presOf" srcId="{ECBB1559-DF26-4D55-B4D8-2EA6489694C2}" destId="{2CA8A50E-CDA9-4B34-B147-D73E7550DEDE}" srcOrd="0" destOrd="2" presId="urn:microsoft.com/office/officeart/2005/8/layout/hList1"/>
    <dgm:cxn modelId="{73CC4EF0-04E3-41A1-9D4B-16B7CFF75966}" srcId="{815BC764-8388-4EE5-84C5-D4278390E81B}" destId="{0B986AB0-6170-4880-BD86-B504898DA11F}" srcOrd="2" destOrd="0" parTransId="{CB4E08AA-8420-4323-BDAE-3907A5D913EF}" sibTransId="{F916C584-4BC2-456C-92C2-591C9204DEF0}"/>
    <dgm:cxn modelId="{4A7DAEAA-4F7F-484F-B547-235E0D9DAE70}" type="presOf" srcId="{D1D17724-3571-4523-B13F-BA85F7D1600D}" destId="{22855DA7-301C-49F8-8578-32E82489E66D}" srcOrd="0" destOrd="0" presId="urn:microsoft.com/office/officeart/2005/8/layout/hList1"/>
    <dgm:cxn modelId="{98C81EF3-F2F5-47D4-B27E-61D3CC9374B0}" srcId="{D1D17724-3571-4523-B13F-BA85F7D1600D}" destId="{10828CB2-C27E-4240-98A1-FC0573525270}" srcOrd="1" destOrd="0" parTransId="{8D326E8D-2C9B-467A-AA60-C9C551754874}" sibTransId="{8AEE3E4F-8EE0-4471-B512-0A1C555DF799}"/>
    <dgm:cxn modelId="{BB5BC39F-F3E0-4438-B75B-F974508DF78B}" srcId="{815BC764-8388-4EE5-84C5-D4278390E81B}" destId="{A37BFDAF-473A-44D8-9940-C3A8E0D63C9C}" srcOrd="1" destOrd="0" parTransId="{308DE219-53CD-44A0-895B-1ED2EB047528}" sibTransId="{89F74426-9E83-453F-B3F5-35BF62EF8197}"/>
    <dgm:cxn modelId="{4F99CFCD-3F15-4C6E-98FF-E4E59F024FED}" type="presOf" srcId="{A162E5C6-086E-4BB2-A15A-9E502DFB4D4D}" destId="{F792095A-1B02-4712-BAE8-54253A137373}" srcOrd="0" destOrd="0" presId="urn:microsoft.com/office/officeart/2005/8/layout/hList1"/>
    <dgm:cxn modelId="{CF5979D3-B673-4338-A7BC-321CA2E53EDE}" type="presOf" srcId="{FDAE6C0A-DB4E-49A6-87E6-5CF1FF767CEB}" destId="{2CA8A50E-CDA9-4B34-B147-D73E7550DEDE}" srcOrd="0" destOrd="0" presId="urn:microsoft.com/office/officeart/2005/8/layout/hList1"/>
    <dgm:cxn modelId="{7CE09044-DD5F-4497-9527-84CA91E5BCDC}" srcId="{A162E5C6-086E-4BB2-A15A-9E502DFB4D4D}" destId="{D1D17724-3571-4523-B13F-BA85F7D1600D}" srcOrd="1" destOrd="0" parTransId="{92812C1E-3BC2-4F02-971D-8ACDE77FCAEC}" sibTransId="{EF0FAAEB-9D5A-466E-88EC-991604484BF1}"/>
    <dgm:cxn modelId="{DC8001D9-51D3-4AE5-A81B-C07921716F48}" type="presOf" srcId="{A37BFDAF-473A-44D8-9940-C3A8E0D63C9C}" destId="{CFC25D2F-2BD5-41EC-9629-6432EB7D75E4}" srcOrd="0" destOrd="1" presId="urn:microsoft.com/office/officeart/2005/8/layout/hList1"/>
    <dgm:cxn modelId="{C59D6411-C163-43ED-A5AB-08E03FF89182}" srcId="{D1D17724-3571-4523-B13F-BA85F7D1600D}" destId="{ECBB1559-DF26-4D55-B4D8-2EA6489694C2}" srcOrd="2" destOrd="0" parTransId="{EE86DEDF-F67F-4FB6-8700-5463621DBC60}" sibTransId="{55D393B1-ECE0-4E28-BBDB-8AE2BA2922C6}"/>
    <dgm:cxn modelId="{924D8E5A-2972-4D46-8F4C-BB70133C716F}" type="presOf" srcId="{10828CB2-C27E-4240-98A1-FC0573525270}" destId="{2CA8A50E-CDA9-4B34-B147-D73E7550DEDE}" srcOrd="0" destOrd="1" presId="urn:microsoft.com/office/officeart/2005/8/layout/hList1"/>
    <dgm:cxn modelId="{E04476BE-D0C7-450B-9362-44FA75F1C899}" srcId="{44B34E4F-D359-4B26-9B8A-3583BFC6209A}" destId="{97B5DC31-1FD1-4D03-B07E-F8A82BDAE9EF}" srcOrd="2" destOrd="0" parTransId="{2B9EAA58-8D69-4C99-BDB3-40C08A3E2E1E}" sibTransId="{039DD5CF-B536-4688-AA38-E2308B2932DA}"/>
    <dgm:cxn modelId="{C6CD65C6-FB81-438F-8FFC-15E3334B4A80}" type="presOf" srcId="{44B34E4F-D359-4B26-9B8A-3583BFC6209A}" destId="{C5C7647A-5072-4B53-B98A-C846EC8F9F78}" srcOrd="0" destOrd="0" presId="urn:microsoft.com/office/officeart/2005/8/layout/hList1"/>
    <dgm:cxn modelId="{CE44587E-39EA-4F3C-AEE3-500434EA5B77}" srcId="{815BC764-8388-4EE5-84C5-D4278390E81B}" destId="{FD7EF337-DB21-49EB-8101-1D82A7F7E4D8}" srcOrd="0" destOrd="0" parTransId="{4ECAE0D6-7216-4DC7-8938-8D535062F3BF}" sibTransId="{FCBFC76A-FD00-4604-862E-8CAD59768C1D}"/>
    <dgm:cxn modelId="{D80FFEA3-1F57-4879-AEC3-5463E60F97DB}" srcId="{44B34E4F-D359-4B26-9B8A-3583BFC6209A}" destId="{E0873F5F-0327-4C49-AD81-A6773AB4FFD6}" srcOrd="1" destOrd="0" parTransId="{1766C65C-254F-4930-AE09-7D1A449EF1A8}" sibTransId="{D9433036-8B54-4CE8-A9F4-4A11C7618526}"/>
    <dgm:cxn modelId="{E513B035-C9F2-409C-8853-32B7C5822384}" type="presOf" srcId="{815BC764-8388-4EE5-84C5-D4278390E81B}" destId="{8447346E-251F-43F7-BE20-4ABF35DA185F}" srcOrd="0" destOrd="0" presId="urn:microsoft.com/office/officeart/2005/8/layout/hList1"/>
    <dgm:cxn modelId="{F77CA976-AF21-4242-8F4D-0DC2269C13EA}" type="presOf" srcId="{43A3AA83-14E9-4F41-8FC5-DE0E1CD8DB49}" destId="{2CA8A50E-CDA9-4B34-B147-D73E7550DEDE}" srcOrd="0" destOrd="3" presId="urn:microsoft.com/office/officeart/2005/8/layout/hList1"/>
    <dgm:cxn modelId="{9F5EF457-91E6-40BA-9D5C-34974FA6F798}" type="presOf" srcId="{0B986AB0-6170-4880-BD86-B504898DA11F}" destId="{CFC25D2F-2BD5-41EC-9629-6432EB7D75E4}" srcOrd="0" destOrd="2" presId="urn:microsoft.com/office/officeart/2005/8/layout/hList1"/>
    <dgm:cxn modelId="{4D70E080-7608-4048-9AC8-66F636F1BE33}" srcId="{44B34E4F-D359-4B26-9B8A-3583BFC6209A}" destId="{B9D30B56-D21C-4234-8ADB-CC7128926B1C}" srcOrd="0" destOrd="0" parTransId="{28F9437F-670B-420F-B536-6ED89FBCF330}" sibTransId="{521F03D3-7455-40D8-BDF5-865338A4860A}"/>
    <dgm:cxn modelId="{088A862D-65D0-4CE5-B073-A2FD377B1479}" type="presParOf" srcId="{F792095A-1B02-4712-BAE8-54253A137373}" destId="{674F58FC-D9F8-44AB-A1BF-C11733C06085}" srcOrd="0" destOrd="0" presId="urn:microsoft.com/office/officeart/2005/8/layout/hList1"/>
    <dgm:cxn modelId="{BCF44DE3-305F-4F70-A52E-EDF0D4AC6FC5}" type="presParOf" srcId="{674F58FC-D9F8-44AB-A1BF-C11733C06085}" destId="{8447346E-251F-43F7-BE20-4ABF35DA185F}" srcOrd="0" destOrd="0" presId="urn:microsoft.com/office/officeart/2005/8/layout/hList1"/>
    <dgm:cxn modelId="{6793C8F1-6493-4F47-9547-68A1BD0EC2F4}" type="presParOf" srcId="{674F58FC-D9F8-44AB-A1BF-C11733C06085}" destId="{CFC25D2F-2BD5-41EC-9629-6432EB7D75E4}" srcOrd="1" destOrd="0" presId="urn:microsoft.com/office/officeart/2005/8/layout/hList1"/>
    <dgm:cxn modelId="{7CD3BE13-C3F4-40AE-811A-A2C9826BFED3}" type="presParOf" srcId="{F792095A-1B02-4712-BAE8-54253A137373}" destId="{007FD04E-E22C-4546-806A-23A8E652A4CA}" srcOrd="1" destOrd="0" presId="urn:microsoft.com/office/officeart/2005/8/layout/hList1"/>
    <dgm:cxn modelId="{B192A4A2-F2FA-4ACC-9E2E-36265D7E006D}" type="presParOf" srcId="{F792095A-1B02-4712-BAE8-54253A137373}" destId="{0D5CD830-6988-4CC1-B8EB-01D28BFBBABC}" srcOrd="2" destOrd="0" presId="urn:microsoft.com/office/officeart/2005/8/layout/hList1"/>
    <dgm:cxn modelId="{5CB77F65-7436-4F03-A519-C24CB2B1CAFD}" type="presParOf" srcId="{0D5CD830-6988-4CC1-B8EB-01D28BFBBABC}" destId="{22855DA7-301C-49F8-8578-32E82489E66D}" srcOrd="0" destOrd="0" presId="urn:microsoft.com/office/officeart/2005/8/layout/hList1"/>
    <dgm:cxn modelId="{F8CCC071-7278-4A3F-8010-684FE4C76001}" type="presParOf" srcId="{0D5CD830-6988-4CC1-B8EB-01D28BFBBABC}" destId="{2CA8A50E-CDA9-4B34-B147-D73E7550DEDE}" srcOrd="1" destOrd="0" presId="urn:microsoft.com/office/officeart/2005/8/layout/hList1"/>
    <dgm:cxn modelId="{254F061F-4AF0-490C-AF55-863B670F30B1}" type="presParOf" srcId="{F792095A-1B02-4712-BAE8-54253A137373}" destId="{BF69BA1A-E60F-4A56-9971-FF98FDCD76A0}" srcOrd="3" destOrd="0" presId="urn:microsoft.com/office/officeart/2005/8/layout/hList1"/>
    <dgm:cxn modelId="{4EC53EA2-7CD4-4382-9132-F57E2227AB7B}" type="presParOf" srcId="{F792095A-1B02-4712-BAE8-54253A137373}" destId="{BE7105D2-882F-45FF-87D0-AD9677679737}" srcOrd="4" destOrd="0" presId="urn:microsoft.com/office/officeart/2005/8/layout/hList1"/>
    <dgm:cxn modelId="{599725DD-97DC-4456-8E8D-077E803BF538}" type="presParOf" srcId="{BE7105D2-882F-45FF-87D0-AD9677679737}" destId="{C5C7647A-5072-4B53-B98A-C846EC8F9F78}" srcOrd="0" destOrd="0" presId="urn:microsoft.com/office/officeart/2005/8/layout/hList1"/>
    <dgm:cxn modelId="{EA043A9B-AAE8-4309-801A-6A5B75168746}" type="presParOf" srcId="{BE7105D2-882F-45FF-87D0-AD9677679737}" destId="{0B9D8C81-09DA-4FBD-84E2-42FA8E7FB5C8}" srcOrd="1" destOrd="0" presId="urn:microsoft.com/office/officeart/2005/8/layout/hList1"/>
  </dgm:cxnLst>
  <dgm:bg/>
  <dgm:whole/>
  <dgm:extLst>
    <a:ext uri="http://schemas.microsoft.com/office/drawing/2008/diagram">
      <dsp:dataModelExt xmlns:dsp="http://schemas.microsoft.com/office/drawing/2008/diagram" xmlns="" relId="rId7" minVer="http://schemas.openxmlformats.org/drawingml/2006/diagram"/>
    </a:ext>
  </dgm:extLst>
</dgm:dataModel>
</file>

<file path=ppt/diagrams/drawing1.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8447346E-251F-43F7-BE20-4ABF35DA185F}">
      <dsp:nvSpPr>
        <dsp:cNvPr id="0" name=""/>
        <dsp:cNvSpPr/>
      </dsp:nvSpPr>
      <dsp:spPr>
        <a:xfrm>
          <a:off x="2571" y="594"/>
          <a:ext cx="2507456" cy="460800"/>
        </a:xfrm>
        <a:prstGeom prst="rect">
          <a:avLst/>
        </a:prstGeom>
        <a:solidFill>
          <a:schemeClr val="accent1">
            <a:hueOff val="0"/>
            <a:satOff val="0"/>
            <a:lumOff val="0"/>
            <a:alphaOff val="0"/>
          </a:schemeClr>
        </a:solidFill>
        <a:ln w="55000" cap="flat" cmpd="thickThin"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65024" rIns="113792" bIns="65024" numCol="1" spcCol="1270" anchor="ctr" anchorCtr="0">
          <a:noAutofit/>
        </a:bodyPr>
        <a:lstStyle/>
        <a:p>
          <a:pPr lvl="0" algn="ctr" defTabSz="711200">
            <a:lnSpc>
              <a:spcPct val="90000"/>
            </a:lnSpc>
            <a:spcBef>
              <a:spcPct val="0"/>
            </a:spcBef>
            <a:spcAft>
              <a:spcPct val="35000"/>
            </a:spcAft>
          </a:pPr>
          <a:r>
            <a:rPr lang="en-GB" sz="1600" kern="1200" dirty="0" smtClean="0"/>
            <a:t>Baby Boomers</a:t>
          </a:r>
          <a:endParaRPr lang="en-GB" sz="1600" kern="1200" dirty="0"/>
        </a:p>
      </dsp:txBody>
      <dsp:txXfrm>
        <a:off x="2571" y="594"/>
        <a:ext cx="2507456" cy="460800"/>
      </dsp:txXfrm>
    </dsp:sp>
    <dsp:sp modelId="{CFC25D2F-2BD5-41EC-9629-6432EB7D75E4}">
      <dsp:nvSpPr>
        <dsp:cNvPr id="0" name=""/>
        <dsp:cNvSpPr/>
      </dsp:nvSpPr>
      <dsp:spPr>
        <a:xfrm>
          <a:off x="2571" y="461394"/>
          <a:ext cx="2507456" cy="4063972"/>
        </a:xfrm>
        <a:prstGeom prst="rect">
          <a:avLst/>
        </a:prstGeom>
        <a:solidFill>
          <a:schemeClr val="accent1">
            <a:alpha val="90000"/>
            <a:tint val="40000"/>
            <a:hueOff val="0"/>
            <a:satOff val="0"/>
            <a:lumOff val="0"/>
            <a:alphaOff val="0"/>
          </a:schemeClr>
        </a:solidFill>
        <a:ln w="55000" cap="flat" cmpd="thickThin"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a:lnSpc>
              <a:spcPct val="90000"/>
            </a:lnSpc>
            <a:spcBef>
              <a:spcPct val="0"/>
            </a:spcBef>
            <a:spcAft>
              <a:spcPct val="15000"/>
            </a:spcAft>
            <a:buChar char="••"/>
          </a:pPr>
          <a:r>
            <a:rPr lang="en-GB" sz="1400" kern="1200" dirty="0" smtClean="0"/>
            <a:t>Born after 1946, whilst some believe it to be 1948.</a:t>
          </a:r>
          <a:endParaRPr lang="en-GB" sz="1400" kern="1200" dirty="0"/>
        </a:p>
        <a:p>
          <a:pPr marL="114300" lvl="1" indent="-114300" algn="l" defTabSz="622300">
            <a:lnSpc>
              <a:spcPct val="90000"/>
            </a:lnSpc>
            <a:spcBef>
              <a:spcPct val="0"/>
            </a:spcBef>
            <a:spcAft>
              <a:spcPct val="15000"/>
            </a:spcAft>
            <a:buChar char="••"/>
          </a:pPr>
          <a:r>
            <a:rPr lang="en-GB" sz="1400" kern="1200" dirty="0" smtClean="0"/>
            <a:t>There are approximately 30% of baby boomers working in the current labour market.</a:t>
          </a:r>
          <a:endParaRPr lang="en-GB" sz="1400" kern="1200" dirty="0"/>
        </a:p>
        <a:p>
          <a:pPr marL="114300" lvl="1" indent="-114300" algn="l" defTabSz="622300">
            <a:lnSpc>
              <a:spcPct val="90000"/>
            </a:lnSpc>
            <a:spcBef>
              <a:spcPct val="0"/>
            </a:spcBef>
            <a:spcAft>
              <a:spcPct val="15000"/>
            </a:spcAft>
            <a:buChar char="••"/>
          </a:pPr>
          <a:r>
            <a:rPr lang="en-GB" sz="1400" kern="1200" dirty="0" smtClean="0"/>
            <a:t>Characteristics of this is that they are loyal and long-serving</a:t>
          </a:r>
          <a:endParaRPr lang="en-GB" sz="1400" kern="1200" dirty="0"/>
        </a:p>
      </dsp:txBody>
      <dsp:txXfrm>
        <a:off x="2571" y="461394"/>
        <a:ext cx="2507456" cy="4063972"/>
      </dsp:txXfrm>
    </dsp:sp>
    <dsp:sp modelId="{22855DA7-301C-49F8-8578-32E82489E66D}">
      <dsp:nvSpPr>
        <dsp:cNvPr id="0" name=""/>
        <dsp:cNvSpPr/>
      </dsp:nvSpPr>
      <dsp:spPr>
        <a:xfrm>
          <a:off x="2861071" y="594"/>
          <a:ext cx="2507456" cy="460800"/>
        </a:xfrm>
        <a:prstGeom prst="rect">
          <a:avLst/>
        </a:prstGeom>
        <a:solidFill>
          <a:schemeClr val="accent1">
            <a:hueOff val="0"/>
            <a:satOff val="0"/>
            <a:lumOff val="0"/>
            <a:alphaOff val="0"/>
          </a:schemeClr>
        </a:solidFill>
        <a:ln w="55000" cap="flat" cmpd="thickThin"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65024" rIns="113792" bIns="65024" numCol="1" spcCol="1270" anchor="ctr" anchorCtr="0">
          <a:noAutofit/>
        </a:bodyPr>
        <a:lstStyle/>
        <a:p>
          <a:pPr lvl="0" algn="ctr" defTabSz="711200">
            <a:lnSpc>
              <a:spcPct val="90000"/>
            </a:lnSpc>
            <a:spcBef>
              <a:spcPct val="0"/>
            </a:spcBef>
            <a:spcAft>
              <a:spcPct val="35000"/>
            </a:spcAft>
          </a:pPr>
          <a:r>
            <a:rPr lang="en-GB" sz="1600" kern="1200" dirty="0" smtClean="0"/>
            <a:t>Generation X</a:t>
          </a:r>
          <a:endParaRPr lang="en-GB" sz="1600" kern="1200" dirty="0"/>
        </a:p>
      </dsp:txBody>
      <dsp:txXfrm>
        <a:off x="2861071" y="594"/>
        <a:ext cx="2507456" cy="460800"/>
      </dsp:txXfrm>
    </dsp:sp>
    <dsp:sp modelId="{2CA8A50E-CDA9-4B34-B147-D73E7550DEDE}">
      <dsp:nvSpPr>
        <dsp:cNvPr id="0" name=""/>
        <dsp:cNvSpPr/>
      </dsp:nvSpPr>
      <dsp:spPr>
        <a:xfrm>
          <a:off x="2861071" y="461394"/>
          <a:ext cx="2507456" cy="4063972"/>
        </a:xfrm>
        <a:prstGeom prst="rect">
          <a:avLst/>
        </a:prstGeom>
        <a:solidFill>
          <a:schemeClr val="accent1">
            <a:alpha val="90000"/>
            <a:tint val="40000"/>
            <a:hueOff val="0"/>
            <a:satOff val="0"/>
            <a:lumOff val="0"/>
            <a:alphaOff val="0"/>
          </a:schemeClr>
        </a:solidFill>
        <a:ln w="55000" cap="flat" cmpd="thickThin"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a:lnSpc>
              <a:spcPct val="90000"/>
            </a:lnSpc>
            <a:spcBef>
              <a:spcPct val="0"/>
            </a:spcBef>
            <a:spcAft>
              <a:spcPct val="15000"/>
            </a:spcAft>
            <a:buChar char="••"/>
          </a:pPr>
          <a:r>
            <a:rPr lang="en-GB" sz="1400" kern="1200" dirty="0" smtClean="0"/>
            <a:t>People who are born between 1964-1978.</a:t>
          </a:r>
          <a:endParaRPr lang="en-GB" sz="1400" kern="1200" dirty="0"/>
        </a:p>
        <a:p>
          <a:pPr marL="114300" lvl="1" indent="-114300" algn="l" defTabSz="622300">
            <a:lnSpc>
              <a:spcPct val="90000"/>
            </a:lnSpc>
            <a:spcBef>
              <a:spcPct val="0"/>
            </a:spcBef>
            <a:spcAft>
              <a:spcPct val="15000"/>
            </a:spcAft>
            <a:buChar char="••"/>
          </a:pPr>
          <a:endParaRPr lang="en-GB" sz="1400" kern="1200" dirty="0"/>
        </a:p>
        <a:p>
          <a:pPr marL="114300" lvl="1" indent="-114300" algn="l" defTabSz="622300">
            <a:lnSpc>
              <a:spcPct val="90000"/>
            </a:lnSpc>
            <a:spcBef>
              <a:spcPct val="0"/>
            </a:spcBef>
            <a:spcAft>
              <a:spcPct val="15000"/>
            </a:spcAft>
            <a:buChar char="••"/>
          </a:pPr>
          <a:r>
            <a:rPr lang="en-GB" sz="1400" kern="1200" dirty="0" smtClean="0"/>
            <a:t>There are approximately 32% of Generation X working in the current labour market</a:t>
          </a:r>
          <a:endParaRPr lang="en-GB" sz="1400" kern="1200" dirty="0"/>
        </a:p>
        <a:p>
          <a:pPr marL="114300" lvl="1" indent="-114300" algn="l" defTabSz="622300">
            <a:lnSpc>
              <a:spcPct val="90000"/>
            </a:lnSpc>
            <a:spcBef>
              <a:spcPct val="0"/>
            </a:spcBef>
            <a:spcAft>
              <a:spcPct val="15000"/>
            </a:spcAft>
            <a:buChar char="••"/>
          </a:pPr>
          <a:r>
            <a:rPr lang="en-GB" sz="1400" kern="1200" dirty="0" smtClean="0"/>
            <a:t>This group of workers are used to working in an uncertain environment as they started working at the worst time for finding job stability. They are very focused on achieving  results.</a:t>
          </a:r>
          <a:endParaRPr lang="en-GB" sz="1400" kern="1200" dirty="0"/>
        </a:p>
      </dsp:txBody>
      <dsp:txXfrm>
        <a:off x="2861071" y="461394"/>
        <a:ext cx="2507456" cy="4063972"/>
      </dsp:txXfrm>
    </dsp:sp>
    <dsp:sp modelId="{C5C7647A-5072-4B53-B98A-C846EC8F9F78}">
      <dsp:nvSpPr>
        <dsp:cNvPr id="0" name=""/>
        <dsp:cNvSpPr/>
      </dsp:nvSpPr>
      <dsp:spPr>
        <a:xfrm>
          <a:off x="5719571" y="594"/>
          <a:ext cx="2507456" cy="460800"/>
        </a:xfrm>
        <a:prstGeom prst="rect">
          <a:avLst/>
        </a:prstGeom>
        <a:solidFill>
          <a:schemeClr val="accent1">
            <a:hueOff val="0"/>
            <a:satOff val="0"/>
            <a:lumOff val="0"/>
            <a:alphaOff val="0"/>
          </a:schemeClr>
        </a:solidFill>
        <a:ln w="55000" cap="flat" cmpd="thickThin"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65024" rIns="113792" bIns="65024" numCol="1" spcCol="1270" anchor="ctr" anchorCtr="0">
          <a:noAutofit/>
        </a:bodyPr>
        <a:lstStyle/>
        <a:p>
          <a:pPr lvl="0" algn="ctr" defTabSz="711200">
            <a:lnSpc>
              <a:spcPct val="90000"/>
            </a:lnSpc>
            <a:spcBef>
              <a:spcPct val="0"/>
            </a:spcBef>
            <a:spcAft>
              <a:spcPct val="35000"/>
            </a:spcAft>
          </a:pPr>
          <a:r>
            <a:rPr lang="en-GB" sz="1600" kern="1200" dirty="0" smtClean="0"/>
            <a:t>Generation Y</a:t>
          </a:r>
          <a:endParaRPr lang="en-GB" sz="1600" kern="1200" dirty="0"/>
        </a:p>
      </dsp:txBody>
      <dsp:txXfrm>
        <a:off x="5719571" y="594"/>
        <a:ext cx="2507456" cy="460800"/>
      </dsp:txXfrm>
    </dsp:sp>
    <dsp:sp modelId="{0B9D8C81-09DA-4FBD-84E2-42FA8E7FB5C8}">
      <dsp:nvSpPr>
        <dsp:cNvPr id="0" name=""/>
        <dsp:cNvSpPr/>
      </dsp:nvSpPr>
      <dsp:spPr>
        <a:xfrm>
          <a:off x="5719571" y="461394"/>
          <a:ext cx="2507456" cy="4063972"/>
        </a:xfrm>
        <a:prstGeom prst="rect">
          <a:avLst/>
        </a:prstGeom>
        <a:solidFill>
          <a:schemeClr val="accent1">
            <a:alpha val="90000"/>
            <a:tint val="40000"/>
            <a:hueOff val="0"/>
            <a:satOff val="0"/>
            <a:lumOff val="0"/>
            <a:alphaOff val="0"/>
          </a:schemeClr>
        </a:solidFill>
        <a:ln w="55000" cap="flat" cmpd="thickThin"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a:lnSpc>
              <a:spcPct val="90000"/>
            </a:lnSpc>
            <a:spcBef>
              <a:spcPct val="0"/>
            </a:spcBef>
            <a:spcAft>
              <a:spcPct val="15000"/>
            </a:spcAft>
            <a:buChar char="••"/>
          </a:pPr>
          <a:r>
            <a:rPr lang="en-GB" sz="1400" kern="1200" dirty="0" smtClean="0"/>
            <a:t>People who were born between 1979 &amp; 1991 and contributes to 27% of the workforce. </a:t>
          </a:r>
          <a:endParaRPr lang="en-GB" sz="1400" kern="1200" dirty="0"/>
        </a:p>
        <a:p>
          <a:pPr marL="114300" lvl="1" indent="-114300" algn="l" defTabSz="622300">
            <a:lnSpc>
              <a:spcPct val="90000"/>
            </a:lnSpc>
            <a:spcBef>
              <a:spcPct val="0"/>
            </a:spcBef>
            <a:spcAft>
              <a:spcPct val="15000"/>
            </a:spcAft>
            <a:buChar char="••"/>
          </a:pPr>
          <a:r>
            <a:rPr lang="en-GB" sz="1400" kern="1200" dirty="0" smtClean="0"/>
            <a:t>This group are technologically aware and as a result they are highly desirable , they are also more ethically diverse. </a:t>
          </a:r>
          <a:endParaRPr lang="en-GB" sz="1400" kern="1200" dirty="0"/>
        </a:p>
        <a:p>
          <a:pPr marL="114300" lvl="1" indent="-114300" algn="l" defTabSz="622300">
            <a:lnSpc>
              <a:spcPct val="90000"/>
            </a:lnSpc>
            <a:spcBef>
              <a:spcPct val="0"/>
            </a:spcBef>
            <a:spcAft>
              <a:spcPct val="15000"/>
            </a:spcAft>
            <a:buChar char="••"/>
          </a:pPr>
          <a:r>
            <a:rPr lang="en-GB" sz="1400" kern="1200" dirty="0" smtClean="0"/>
            <a:t>Generation Y employees like to have fairness and flexibility and like the organisation to have an appropriate CSR policy</a:t>
          </a:r>
          <a:endParaRPr lang="en-GB" sz="1400" kern="1200" dirty="0"/>
        </a:p>
      </dsp:txBody>
      <dsp:txXfrm>
        <a:off x="5719571" y="461394"/>
        <a:ext cx="2507456" cy="4063972"/>
      </dsp:txXfrm>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EE6BC34A-9928-4E02-A861-43BEFF6EF31B}" type="datetimeFigureOut">
              <a:rPr lang="en-GB" smtClean="0"/>
              <a:pPr/>
              <a:t>07/10/2013</a:t>
            </a:fld>
            <a:endParaRPr lang="en-GB"/>
          </a:p>
        </p:txBody>
      </p:sp>
      <p:sp>
        <p:nvSpPr>
          <p:cNvPr id="4" name="Footer Placeholder 3"/>
          <p:cNvSpPr>
            <a:spLocks noGrp="1"/>
          </p:cNvSpPr>
          <p:nvPr>
            <p:ph type="ftr" sz="quarter" idx="2"/>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49688" y="9428163"/>
            <a:ext cx="2946400" cy="496887"/>
          </a:xfrm>
          <a:prstGeom prst="rect">
            <a:avLst/>
          </a:prstGeom>
        </p:spPr>
        <p:txBody>
          <a:bodyPr vert="horz" lIns="91440" tIns="45720" rIns="91440" bIns="45720" rtlCol="0" anchor="b"/>
          <a:lstStyle>
            <a:lvl1pPr algn="r">
              <a:defRPr sz="1200"/>
            </a:lvl1pPr>
          </a:lstStyle>
          <a:p>
            <a:fld id="{47631444-0732-43F5-8D99-82CCBD315AC7}" type="slidenum">
              <a:rPr lang="en-GB" smtClean="0"/>
              <a:pPr/>
              <a:t>‹#›</a:t>
            </a:fld>
            <a:endParaRPr lang="en-GB"/>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D1DB66EE-E9C6-4831-876C-50AF434A75C7}" type="datetimeFigureOut">
              <a:rPr lang="en-GB" smtClean="0"/>
              <a:pPr/>
              <a:t>07/10/2013</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F7ADAA6D-F69F-4395-9F1E-77E2508A635E}"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None/>
            </a:pPr>
            <a:endParaRPr lang="en-GB" dirty="0" smtClean="0"/>
          </a:p>
        </p:txBody>
      </p:sp>
      <p:sp>
        <p:nvSpPr>
          <p:cNvPr id="4" name="Slide Number Placeholder 3"/>
          <p:cNvSpPr>
            <a:spLocks noGrp="1"/>
          </p:cNvSpPr>
          <p:nvPr>
            <p:ph type="sldNum" sz="quarter" idx="10"/>
          </p:nvPr>
        </p:nvSpPr>
        <p:spPr/>
        <p:txBody>
          <a:bodyPr/>
          <a:lstStyle/>
          <a:p>
            <a:fld id="{F7ADAA6D-F69F-4395-9F1E-77E2508A635E}" type="slidenum">
              <a:rPr lang="en-GB" smtClean="0"/>
              <a:pPr/>
              <a:t>3</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7ADAA6D-F69F-4395-9F1E-77E2508A635E}" type="slidenum">
              <a:rPr lang="en-GB" smtClean="0"/>
              <a:pPr/>
              <a:t>4</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7ADAA6D-F69F-4395-9F1E-77E2508A635E}" type="slidenum">
              <a:rPr lang="en-GB" smtClean="0"/>
              <a:pPr/>
              <a:t>5</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7ADAA6D-F69F-4395-9F1E-77E2508A635E}" type="slidenum">
              <a:rPr lang="en-GB" smtClean="0"/>
              <a:pPr/>
              <a:t>6</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7ADAA6D-F69F-4395-9F1E-77E2508A635E}" type="slidenum">
              <a:rPr lang="en-GB" smtClean="0"/>
              <a:pPr/>
              <a:t>8</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7ADAA6D-F69F-4395-9F1E-77E2508A635E}" type="slidenum">
              <a:rPr lang="en-GB" smtClean="0"/>
              <a:pPr/>
              <a:t>9</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7ADAA6D-F69F-4395-9F1E-77E2508A635E}" type="slidenum">
              <a:rPr lang="en-GB" smtClean="0"/>
              <a:pPr/>
              <a:t>10</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7ADAA6D-F69F-4395-9F1E-77E2508A635E}" type="slidenum">
              <a:rPr lang="en-GB" smtClean="0"/>
              <a:pPr/>
              <a:t>11</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7ADAA6D-F69F-4395-9F1E-77E2508A635E}" type="slidenum">
              <a:rPr lang="en-GB" smtClean="0"/>
              <a:pPr/>
              <a:t>13</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7ADAA6D-F69F-4395-9F1E-77E2508A635E}" type="slidenum">
              <a:rPr lang="en-GB" smtClean="0"/>
              <a:pPr/>
              <a:t>14</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7ADAA6D-F69F-4395-9F1E-77E2508A635E}" type="slidenum">
              <a:rPr lang="en-GB" smtClean="0"/>
              <a:pPr/>
              <a:t>16</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7ADAA6D-F69F-4395-9F1E-77E2508A635E}" type="slidenum">
              <a:rPr lang="en-GB" smtClean="0"/>
              <a:pPr/>
              <a:t>17</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7ADAA6D-F69F-4395-9F1E-77E2508A635E}" type="slidenum">
              <a:rPr lang="en-GB" smtClean="0"/>
              <a:pPr/>
              <a:t>18</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E888A7B5-DE78-4556-8ED3-C12656592083}" type="datetimeFigureOut">
              <a:rPr lang="en-GB" smtClean="0"/>
              <a:pPr/>
              <a:t>07/10/2013</a:t>
            </a:fld>
            <a:endParaRPr lang="en-GB"/>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80412D7A-ABF7-4EE4-B0E6-976D19361611}"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E888A7B5-DE78-4556-8ED3-C12656592083}" type="datetimeFigureOut">
              <a:rPr lang="en-GB" smtClean="0"/>
              <a:pPr/>
              <a:t>07/10/2013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80412D7A-ABF7-4EE4-B0E6-976D19361611}" type="slidenum">
              <a:rPr lang="en-GB" smtClean="0"/>
              <a:pPr/>
              <a:t>‹#›</a:t>
            </a:fld>
            <a:endParaRPr lang="en-GB"/>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E888A7B5-DE78-4556-8ED3-C12656592083}" type="datetimeFigureOut">
              <a:rPr lang="en-GB" smtClean="0"/>
              <a:pPr/>
              <a:t>07/10/2013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80412D7A-ABF7-4EE4-B0E6-976D19361611}" type="slidenum">
              <a:rPr lang="en-GB" smtClean="0"/>
              <a:pPr/>
              <a:t>‹#›</a:t>
            </a:fld>
            <a:endParaRPr lang="en-GB"/>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E888A7B5-DE78-4556-8ED3-C12656592083}" type="datetimeFigureOut">
              <a:rPr lang="en-GB" smtClean="0"/>
              <a:pPr/>
              <a:t>07/10/2013</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80412D7A-ABF7-4EE4-B0E6-976D19361611}" type="slidenum">
              <a:rPr lang="en-GB" smtClean="0"/>
              <a:pPr/>
              <a:t>‹#›</a:t>
            </a:fld>
            <a:endParaRPr lang="en-GB"/>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E888A7B5-DE78-4556-8ED3-C12656592083}" type="datetimeFigureOut">
              <a:rPr lang="en-GB" smtClean="0"/>
              <a:pPr/>
              <a:t>07/10/2013</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9" name="Slide Number Placeholder 8"/>
          <p:cNvSpPr>
            <a:spLocks noGrp="1"/>
          </p:cNvSpPr>
          <p:nvPr>
            <p:ph type="sldNum" sz="quarter" idx="12"/>
          </p:nvPr>
        </p:nvSpPr>
        <p:spPr/>
        <p:txBody>
          <a:bodyPr/>
          <a:lstStyle>
            <a:extLst/>
          </a:lstStyle>
          <a:p>
            <a:fld id="{80412D7A-ABF7-4EE4-B0E6-976D19361611}"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E888A7B5-DE78-4556-8ED3-C12656592083}" type="datetimeFigureOut">
              <a:rPr lang="en-GB" smtClean="0"/>
              <a:pPr/>
              <a:t>07/10/2013</a:t>
            </a:fld>
            <a:endParaRPr lang="en-GB"/>
          </a:p>
        </p:txBody>
      </p:sp>
      <p:sp>
        <p:nvSpPr>
          <p:cNvPr id="4" name="Footer Placeholder 3"/>
          <p:cNvSpPr>
            <a:spLocks noGrp="1"/>
          </p:cNvSpPr>
          <p:nvPr>
            <p:ph type="ftr" sz="quarter" idx="11"/>
          </p:nvPr>
        </p:nvSpPr>
        <p:spPr/>
        <p:txBody>
          <a:bodyPr/>
          <a:lstStyle>
            <a:extLst/>
          </a:lstStyle>
          <a:p>
            <a:endParaRPr lang="en-GB"/>
          </a:p>
        </p:txBody>
      </p:sp>
      <p:sp>
        <p:nvSpPr>
          <p:cNvPr id="5" name="Slide Number Placeholder 4"/>
          <p:cNvSpPr>
            <a:spLocks noGrp="1"/>
          </p:cNvSpPr>
          <p:nvPr>
            <p:ph type="sldNum" sz="quarter" idx="12"/>
          </p:nvPr>
        </p:nvSpPr>
        <p:spPr/>
        <p:txBody>
          <a:bodyPr/>
          <a:lstStyle>
            <a:extLst/>
          </a:lstStyle>
          <a:p>
            <a:fld id="{80412D7A-ABF7-4EE4-B0E6-976D19361611}" type="slidenum">
              <a:rPr lang="en-GB" smtClean="0"/>
              <a:pPr/>
              <a:t>‹#›</a:t>
            </a:fld>
            <a:endParaRPr lang="en-GB"/>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E888A7B5-DE78-4556-8ED3-C12656592083}" type="datetimeFigureOut">
              <a:rPr lang="en-GB" smtClean="0"/>
              <a:pPr/>
              <a:t>07/10/2013</a:t>
            </a:fld>
            <a:endParaRPr lang="en-GB"/>
          </a:p>
        </p:txBody>
      </p:sp>
      <p:sp>
        <p:nvSpPr>
          <p:cNvPr id="3" name="Footer Placeholder 2"/>
          <p:cNvSpPr>
            <a:spLocks noGrp="1"/>
          </p:cNvSpPr>
          <p:nvPr>
            <p:ph type="ftr" sz="quarter" idx="11"/>
          </p:nvPr>
        </p:nvSpPr>
        <p:spPr/>
        <p:txBody>
          <a:bodyPr/>
          <a:lstStyle>
            <a:extLst/>
          </a:lstStyle>
          <a:p>
            <a:endParaRPr lang="en-GB"/>
          </a:p>
        </p:txBody>
      </p:sp>
      <p:sp>
        <p:nvSpPr>
          <p:cNvPr id="4" name="Slide Number Placeholder 3"/>
          <p:cNvSpPr>
            <a:spLocks noGrp="1"/>
          </p:cNvSpPr>
          <p:nvPr>
            <p:ph type="sldNum" sz="quarter" idx="12"/>
          </p:nvPr>
        </p:nvSpPr>
        <p:spPr/>
        <p:txBody>
          <a:bodyPr/>
          <a:lstStyle>
            <a:extLst/>
          </a:lstStyle>
          <a:p>
            <a:fld id="{80412D7A-ABF7-4EE4-B0E6-976D19361611}"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E888A7B5-DE78-4556-8ED3-C12656592083}" type="datetimeFigureOut">
              <a:rPr lang="en-GB" smtClean="0"/>
              <a:pPr/>
              <a:t>07/10/2013</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80412D7A-ABF7-4EE4-B0E6-976D19361611}"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E888A7B5-DE78-4556-8ED3-C12656592083}" type="datetimeFigureOut">
              <a:rPr lang="en-GB" smtClean="0"/>
              <a:pPr/>
              <a:t>07/10/2013</a:t>
            </a:fld>
            <a:endParaRPr lang="en-GB"/>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80412D7A-ABF7-4EE4-B0E6-976D19361611}" type="slidenum">
              <a:rPr lang="en-GB" smtClean="0"/>
              <a:pPr/>
              <a:t>‹#›</a:t>
            </a:fld>
            <a:endParaRPr lang="en-GB"/>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E888A7B5-DE78-4556-8ED3-C12656592083}" type="datetimeFigureOut">
              <a:rPr lang="en-GB" smtClean="0"/>
              <a:pPr/>
              <a:t>07/10/2013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80412D7A-ABF7-4EE4-B0E6-976D19361611}"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E888A7B5-DE78-4556-8ED3-C12656592083}" type="datetimeFigureOut">
              <a:rPr lang="en-GB" smtClean="0"/>
              <a:pPr/>
              <a:t>07/10/2013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80412D7A-ABF7-4EE4-B0E6-976D19361611}"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E888A7B5-DE78-4556-8ED3-C12656592083}" type="datetimeFigureOut">
              <a:rPr lang="en-GB" smtClean="0"/>
              <a:pPr/>
              <a:t>07/10/2013</a:t>
            </a:fld>
            <a:endParaRPr lang="en-GB"/>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80412D7A-ABF7-4EE4-B0E6-976D19361611}"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Introduction to HRM</a:t>
            </a:r>
            <a:endParaRPr lang="en-GB" dirty="0"/>
          </a:p>
        </p:txBody>
      </p:sp>
      <p:sp>
        <p:nvSpPr>
          <p:cNvPr id="3" name="Subtitle 2"/>
          <p:cNvSpPr>
            <a:spLocks noGrp="1"/>
          </p:cNvSpPr>
          <p:nvPr>
            <p:ph type="subTitle" idx="1"/>
          </p:nvPr>
        </p:nvSpPr>
        <p:spPr/>
        <p:txBody>
          <a:bodyPr/>
          <a:lstStyle/>
          <a:p>
            <a:r>
              <a:rPr lang="en-GB" dirty="0" smtClean="0"/>
              <a:t>Managing People &amp; Change</a:t>
            </a:r>
          </a:p>
          <a:p>
            <a:r>
              <a:rPr lang="en-GB" dirty="0" smtClean="0"/>
              <a:t>BSc Business Information Technology Year 3</a:t>
            </a:r>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r>
              <a:rPr lang="en-GB" dirty="0" smtClean="0"/>
              <a:t>By the end of the class today you will be able to:</a:t>
            </a:r>
          </a:p>
          <a:p>
            <a:endParaRPr lang="en-GB" dirty="0" smtClean="0"/>
          </a:p>
          <a:p>
            <a:pPr>
              <a:buFont typeface="Arial" pitchFamily="34" charset="0"/>
              <a:buChar char="•"/>
            </a:pPr>
            <a:r>
              <a:rPr lang="en-GB" i="1" dirty="0" smtClean="0"/>
              <a:t>Define what is meant by  the term Human Resource Management</a:t>
            </a:r>
          </a:p>
          <a:p>
            <a:pPr>
              <a:buNone/>
            </a:pPr>
            <a:endParaRPr lang="en-GB" dirty="0" smtClean="0"/>
          </a:p>
          <a:p>
            <a:pPr>
              <a:buFont typeface="Arial" pitchFamily="34" charset="0"/>
              <a:buChar char="•"/>
            </a:pPr>
            <a:r>
              <a:rPr lang="en-GB" i="1" dirty="0" smtClean="0"/>
              <a:t>Understand  the roles of a HR practitioner and the Line Manager and  by working together  see </a:t>
            </a:r>
            <a:r>
              <a:rPr lang="en-GB" i="1" smtClean="0"/>
              <a:t>how they </a:t>
            </a:r>
            <a:r>
              <a:rPr lang="en-GB" i="1" dirty="0" smtClean="0"/>
              <a:t>are able to contribute to the organisations success. </a:t>
            </a:r>
          </a:p>
          <a:p>
            <a:pPr>
              <a:buFont typeface="Arial" pitchFamily="34" charset="0"/>
              <a:buChar char="•"/>
            </a:pPr>
            <a:endParaRPr lang="en-GB" i="1" dirty="0" smtClean="0"/>
          </a:p>
          <a:p>
            <a:pPr>
              <a:buFont typeface="Arial" pitchFamily="34" charset="0"/>
              <a:buChar char="•"/>
            </a:pPr>
            <a:r>
              <a:rPr lang="en-GB" i="1" dirty="0" smtClean="0"/>
              <a:t>Demonstrate an understanding  of the range of activities HR Practitioners are involved in. </a:t>
            </a:r>
            <a:endParaRPr lang="en-GB" i="1" dirty="0"/>
          </a:p>
        </p:txBody>
      </p:sp>
      <p:sp>
        <p:nvSpPr>
          <p:cNvPr id="3" name="Title 2"/>
          <p:cNvSpPr>
            <a:spLocks noGrp="1"/>
          </p:cNvSpPr>
          <p:nvPr>
            <p:ph type="title"/>
          </p:nvPr>
        </p:nvSpPr>
        <p:spPr/>
        <p:txBody>
          <a:bodyPr/>
          <a:lstStyle/>
          <a:p>
            <a:pPr algn="ctr"/>
            <a:r>
              <a:rPr lang="en-GB" dirty="0" smtClean="0"/>
              <a:t>Class Aims</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blinds(horizontal)">
                                      <p:cBhvr>
                                        <p:cTn id="12" dur="500"/>
                                        <p:tgtEl>
                                          <p:spTgt spid="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blinds(horizontal)">
                                      <p:cBhvr>
                                        <p:cTn id="17" dur="500"/>
                                        <p:tgtEl>
                                          <p:spTgt spid="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nodeType="clickEffect">
                                  <p:stCondLst>
                                    <p:cond delay="0"/>
                                  </p:stCondLst>
                                  <p:childTnLst>
                                    <p:set>
                                      <p:cBhvr>
                                        <p:cTn id="21" dur="1" fill="hold">
                                          <p:stCondLst>
                                            <p:cond delay="0"/>
                                          </p:stCondLst>
                                        </p:cTn>
                                        <p:tgtEl>
                                          <p:spTgt spid="2">
                                            <p:txEl>
                                              <p:pRg st="4" end="4"/>
                                            </p:txEl>
                                          </p:spTgt>
                                        </p:tgtEl>
                                        <p:attrNameLst>
                                          <p:attrName>style.visibility</p:attrName>
                                        </p:attrNameLst>
                                      </p:cBhvr>
                                      <p:to>
                                        <p:strVal val="visible"/>
                                      </p:to>
                                    </p:set>
                                    <p:animEffect transition="in" filter="blinds(horizontal)">
                                      <p:cBhvr>
                                        <p:cTn id="22" dur="500"/>
                                        <p:tgtEl>
                                          <p:spTgt spid="2">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nodeType="clickEffect">
                                  <p:stCondLst>
                                    <p:cond delay="0"/>
                                  </p:stCondLst>
                                  <p:childTnLst>
                                    <p:set>
                                      <p:cBhvr>
                                        <p:cTn id="26" dur="1" fill="hold">
                                          <p:stCondLst>
                                            <p:cond delay="0"/>
                                          </p:stCondLst>
                                        </p:cTn>
                                        <p:tgtEl>
                                          <p:spTgt spid="2">
                                            <p:txEl>
                                              <p:pRg st="6" end="6"/>
                                            </p:txEl>
                                          </p:spTgt>
                                        </p:tgtEl>
                                        <p:attrNameLst>
                                          <p:attrName>style.visibility</p:attrName>
                                        </p:attrNameLst>
                                      </p:cBhvr>
                                      <p:to>
                                        <p:strVal val="visible"/>
                                      </p:to>
                                    </p:set>
                                    <p:animEffect transition="in" filter="blinds(horizontal)">
                                      <p:cBhvr>
                                        <p:cTn id="27" dur="500"/>
                                        <p:tgtEl>
                                          <p:spTgt spid="2">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8229600" cy="4755984"/>
          </a:xfrm>
        </p:spPr>
        <p:txBody>
          <a:bodyPr>
            <a:normAutofit/>
          </a:bodyPr>
          <a:lstStyle/>
          <a:p>
            <a:r>
              <a:rPr lang="en-GB" dirty="0" smtClean="0">
                <a:solidFill>
                  <a:schemeClr val="accent1"/>
                </a:solidFill>
              </a:rPr>
              <a:t>Please take a moment to reflect on the variety of departments you can have within an organisation.</a:t>
            </a:r>
          </a:p>
          <a:p>
            <a:endParaRPr lang="en-GB" dirty="0" smtClean="0"/>
          </a:p>
          <a:p>
            <a:pPr>
              <a:buNone/>
            </a:pPr>
            <a:endParaRPr lang="en-GB" dirty="0" smtClean="0"/>
          </a:p>
          <a:p>
            <a:pPr>
              <a:buNone/>
            </a:pPr>
            <a:r>
              <a:rPr lang="en-GB" dirty="0" smtClean="0"/>
              <a:t>   </a:t>
            </a:r>
            <a:endParaRPr lang="en-GB" dirty="0"/>
          </a:p>
        </p:txBody>
      </p:sp>
      <p:sp>
        <p:nvSpPr>
          <p:cNvPr id="3" name="Title 2"/>
          <p:cNvSpPr>
            <a:spLocks noGrp="1"/>
          </p:cNvSpPr>
          <p:nvPr>
            <p:ph type="title"/>
          </p:nvPr>
        </p:nvSpPr>
        <p:spPr/>
        <p:txBody>
          <a:bodyPr/>
          <a:lstStyle/>
          <a:p>
            <a:r>
              <a:rPr lang="en-GB" dirty="0" smtClean="0"/>
              <a:t>What Makes An Organisation?</a:t>
            </a:r>
            <a:endParaRPr lang="en-GB" dirty="0"/>
          </a:p>
        </p:txBody>
      </p:sp>
      <p:sp>
        <p:nvSpPr>
          <p:cNvPr id="4" name="Explosion 2 3"/>
          <p:cNvSpPr/>
          <p:nvPr/>
        </p:nvSpPr>
        <p:spPr>
          <a:xfrm>
            <a:off x="2195736" y="2852936"/>
            <a:ext cx="4032448" cy="2088232"/>
          </a:xfrm>
          <a:prstGeom prst="irregularSeal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Various Departments</a:t>
            </a:r>
            <a:endParaRPr lang="en-GB" dirty="0"/>
          </a:p>
        </p:txBody>
      </p:sp>
      <p:cxnSp>
        <p:nvCxnSpPr>
          <p:cNvPr id="6" name="Straight Arrow Connector 5"/>
          <p:cNvCxnSpPr/>
          <p:nvPr/>
        </p:nvCxnSpPr>
        <p:spPr>
          <a:xfrm flipV="1">
            <a:off x="6228184" y="2708920"/>
            <a:ext cx="1296144" cy="72008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8" name="Straight Arrow Connector 7"/>
          <p:cNvCxnSpPr/>
          <p:nvPr/>
        </p:nvCxnSpPr>
        <p:spPr>
          <a:xfrm>
            <a:off x="5724128" y="4437112"/>
            <a:ext cx="1368152" cy="108012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p:nvPr/>
        </p:nvCxnSpPr>
        <p:spPr>
          <a:xfrm flipH="1">
            <a:off x="3923928" y="4725144"/>
            <a:ext cx="360040" cy="115212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a:stCxn id="4" idx="1"/>
          </p:cNvCxnSpPr>
          <p:nvPr/>
        </p:nvCxnSpPr>
        <p:spPr>
          <a:xfrm flipH="1">
            <a:off x="1475656" y="4097851"/>
            <a:ext cx="720080" cy="555285"/>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14" name="TextBox 13"/>
          <p:cNvSpPr txBox="1"/>
          <p:nvPr/>
        </p:nvSpPr>
        <p:spPr>
          <a:xfrm>
            <a:off x="323528" y="4725144"/>
            <a:ext cx="1872208" cy="646331"/>
          </a:xfrm>
          <a:prstGeom prst="rect">
            <a:avLst/>
          </a:prstGeom>
          <a:noFill/>
        </p:spPr>
        <p:txBody>
          <a:bodyPr wrap="square" rtlCol="0">
            <a:spAutoFit/>
          </a:bodyPr>
          <a:lstStyle/>
          <a:p>
            <a:r>
              <a:rPr lang="en-GB" dirty="0" smtClean="0"/>
              <a:t>Research &amp; Development</a:t>
            </a:r>
            <a:endParaRPr lang="en-GB" dirty="0"/>
          </a:p>
        </p:txBody>
      </p:sp>
      <p:sp>
        <p:nvSpPr>
          <p:cNvPr id="15" name="TextBox 14"/>
          <p:cNvSpPr txBox="1"/>
          <p:nvPr/>
        </p:nvSpPr>
        <p:spPr>
          <a:xfrm>
            <a:off x="7596336" y="2348880"/>
            <a:ext cx="1872208" cy="369332"/>
          </a:xfrm>
          <a:prstGeom prst="rect">
            <a:avLst/>
          </a:prstGeom>
          <a:noFill/>
        </p:spPr>
        <p:txBody>
          <a:bodyPr wrap="square" rtlCol="0">
            <a:spAutoFit/>
          </a:bodyPr>
          <a:lstStyle/>
          <a:p>
            <a:r>
              <a:rPr lang="en-GB" dirty="0" smtClean="0"/>
              <a:t>HRM/D</a:t>
            </a:r>
            <a:endParaRPr lang="en-GB" dirty="0"/>
          </a:p>
        </p:txBody>
      </p:sp>
      <p:sp>
        <p:nvSpPr>
          <p:cNvPr id="16" name="TextBox 15"/>
          <p:cNvSpPr txBox="1"/>
          <p:nvPr/>
        </p:nvSpPr>
        <p:spPr>
          <a:xfrm>
            <a:off x="3851920" y="5805264"/>
            <a:ext cx="1872208" cy="369332"/>
          </a:xfrm>
          <a:prstGeom prst="rect">
            <a:avLst/>
          </a:prstGeom>
          <a:noFill/>
        </p:spPr>
        <p:txBody>
          <a:bodyPr wrap="square" rtlCol="0">
            <a:spAutoFit/>
          </a:bodyPr>
          <a:lstStyle/>
          <a:p>
            <a:r>
              <a:rPr lang="en-GB" dirty="0" smtClean="0"/>
              <a:t>Marketing</a:t>
            </a:r>
            <a:endParaRPr lang="en-GB" dirty="0"/>
          </a:p>
        </p:txBody>
      </p:sp>
      <p:sp>
        <p:nvSpPr>
          <p:cNvPr id="17" name="TextBox 16"/>
          <p:cNvSpPr txBox="1"/>
          <p:nvPr/>
        </p:nvSpPr>
        <p:spPr>
          <a:xfrm>
            <a:off x="7424192" y="5597624"/>
            <a:ext cx="1872208" cy="369332"/>
          </a:xfrm>
          <a:prstGeom prst="rect">
            <a:avLst/>
          </a:prstGeom>
          <a:noFill/>
        </p:spPr>
        <p:txBody>
          <a:bodyPr wrap="square" rtlCol="0">
            <a:spAutoFit/>
          </a:bodyPr>
          <a:lstStyle/>
          <a:p>
            <a:r>
              <a:rPr lang="en-GB" dirty="0" smtClean="0"/>
              <a:t>Finance</a:t>
            </a:r>
            <a:endParaRPr lang="en-GB" dirty="0"/>
          </a:p>
        </p:txBody>
      </p:sp>
      <p:sp>
        <p:nvSpPr>
          <p:cNvPr id="18" name="TextBox 17"/>
          <p:cNvSpPr txBox="1"/>
          <p:nvPr/>
        </p:nvSpPr>
        <p:spPr>
          <a:xfrm>
            <a:off x="107504" y="3140968"/>
            <a:ext cx="2664296" cy="369332"/>
          </a:xfrm>
          <a:prstGeom prst="rect">
            <a:avLst/>
          </a:prstGeom>
          <a:noFill/>
        </p:spPr>
        <p:txBody>
          <a:bodyPr wrap="square" rtlCol="0">
            <a:spAutoFit/>
          </a:bodyPr>
          <a:lstStyle/>
          <a:p>
            <a:r>
              <a:rPr lang="en-GB" dirty="0" smtClean="0"/>
              <a:t>Technical/Operations</a:t>
            </a:r>
            <a:endParaRPr lang="en-GB" dirty="0"/>
          </a:p>
        </p:txBody>
      </p:sp>
      <p:sp>
        <p:nvSpPr>
          <p:cNvPr id="19" name="TextBox 18"/>
          <p:cNvSpPr txBox="1"/>
          <p:nvPr/>
        </p:nvSpPr>
        <p:spPr>
          <a:xfrm>
            <a:off x="4499992" y="2420888"/>
            <a:ext cx="1872208" cy="369332"/>
          </a:xfrm>
          <a:prstGeom prst="rect">
            <a:avLst/>
          </a:prstGeom>
          <a:noFill/>
        </p:spPr>
        <p:txBody>
          <a:bodyPr wrap="square" rtlCol="0">
            <a:spAutoFit/>
          </a:bodyPr>
          <a:lstStyle/>
          <a:p>
            <a:r>
              <a:rPr lang="en-GB" dirty="0" smtClean="0"/>
              <a:t>Logistics</a:t>
            </a:r>
            <a:endParaRPr lang="en-GB" dirty="0"/>
          </a:p>
        </p:txBody>
      </p:sp>
      <p:cxnSp>
        <p:nvCxnSpPr>
          <p:cNvPr id="21" name="Straight Arrow Connector 20"/>
          <p:cNvCxnSpPr/>
          <p:nvPr/>
        </p:nvCxnSpPr>
        <p:spPr>
          <a:xfrm flipH="1" flipV="1">
            <a:off x="2483768" y="3429000"/>
            <a:ext cx="648072" cy="144016"/>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4" name="Straight Arrow Connector 23"/>
          <p:cNvCxnSpPr/>
          <p:nvPr/>
        </p:nvCxnSpPr>
        <p:spPr>
          <a:xfrm flipV="1">
            <a:off x="4355976" y="2780928"/>
            <a:ext cx="288032" cy="36004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25" name="TextBox 24"/>
          <p:cNvSpPr txBox="1"/>
          <p:nvPr/>
        </p:nvSpPr>
        <p:spPr>
          <a:xfrm>
            <a:off x="6444208" y="3717032"/>
            <a:ext cx="2699792" cy="646331"/>
          </a:xfrm>
          <a:prstGeom prst="rect">
            <a:avLst/>
          </a:prstGeom>
          <a:noFill/>
        </p:spPr>
        <p:txBody>
          <a:bodyPr wrap="square" rtlCol="0">
            <a:spAutoFit/>
          </a:bodyPr>
          <a:lstStyle/>
          <a:p>
            <a:r>
              <a:rPr lang="en-GB" dirty="0" smtClean="0"/>
              <a:t>Procurement (act of buying/services)</a:t>
            </a:r>
            <a:endParaRPr lang="en-GB" dirty="0"/>
          </a:p>
        </p:txBody>
      </p:sp>
      <p:cxnSp>
        <p:nvCxnSpPr>
          <p:cNvPr id="27" name="Straight Arrow Connector 26"/>
          <p:cNvCxnSpPr/>
          <p:nvPr/>
        </p:nvCxnSpPr>
        <p:spPr>
          <a:xfrm flipV="1">
            <a:off x="5796136" y="3933056"/>
            <a:ext cx="576064" cy="7200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blinds(horizontal)">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blinds(horizontal)">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19"/>
                                        </p:tgtEl>
                                        <p:attrNameLst>
                                          <p:attrName>style.visibility</p:attrName>
                                        </p:attrNameLst>
                                      </p:cBhvr>
                                      <p:to>
                                        <p:strVal val="visible"/>
                                      </p:to>
                                    </p:set>
                                    <p:animEffect transition="in" filter="blinds(horizontal)">
                                      <p:cBhvr>
                                        <p:cTn id="17" dur="500"/>
                                        <p:tgtEl>
                                          <p:spTgt spid="19"/>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25"/>
                                        </p:tgtEl>
                                        <p:attrNameLst>
                                          <p:attrName>style.visibility</p:attrName>
                                        </p:attrNameLst>
                                      </p:cBhvr>
                                      <p:to>
                                        <p:strVal val="visible"/>
                                      </p:to>
                                    </p:set>
                                    <p:animEffect transition="in" filter="blinds(horizontal)">
                                      <p:cBhvr>
                                        <p:cTn id="22" dur="500"/>
                                        <p:tgtEl>
                                          <p:spTgt spid="25"/>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17"/>
                                        </p:tgtEl>
                                        <p:attrNameLst>
                                          <p:attrName>style.visibility</p:attrName>
                                        </p:attrNameLst>
                                      </p:cBhvr>
                                      <p:to>
                                        <p:strVal val="visible"/>
                                      </p:to>
                                    </p:set>
                                    <p:animEffect transition="in" filter="blinds(horizontal)">
                                      <p:cBhvr>
                                        <p:cTn id="27" dur="500"/>
                                        <p:tgtEl>
                                          <p:spTgt spid="17"/>
                                        </p:tgtEl>
                                      </p:cBhvr>
                                    </p:animEffect>
                                  </p:childTnLst>
                                </p:cTn>
                              </p:par>
                            </p:childTnLst>
                          </p:cTn>
                        </p:par>
                      </p:childTnLst>
                    </p:cTn>
                  </p:par>
                  <p:par>
                    <p:cTn id="28" fill="hold">
                      <p:stCondLst>
                        <p:cond delay="indefinite"/>
                      </p:stCondLst>
                      <p:childTnLst>
                        <p:par>
                          <p:cTn id="29" fill="hold">
                            <p:stCondLst>
                              <p:cond delay="0"/>
                            </p:stCondLst>
                            <p:childTnLst>
                              <p:par>
                                <p:cTn id="30" presetID="3" presetClass="entr" presetSubtype="10" fill="hold" grpId="0" nodeType="clickEffect">
                                  <p:stCondLst>
                                    <p:cond delay="0"/>
                                  </p:stCondLst>
                                  <p:childTnLst>
                                    <p:set>
                                      <p:cBhvr>
                                        <p:cTn id="31" dur="1" fill="hold">
                                          <p:stCondLst>
                                            <p:cond delay="0"/>
                                          </p:stCondLst>
                                        </p:cTn>
                                        <p:tgtEl>
                                          <p:spTgt spid="16"/>
                                        </p:tgtEl>
                                        <p:attrNameLst>
                                          <p:attrName>style.visibility</p:attrName>
                                        </p:attrNameLst>
                                      </p:cBhvr>
                                      <p:to>
                                        <p:strVal val="visible"/>
                                      </p:to>
                                    </p:set>
                                    <p:animEffect transition="in" filter="blinds(horizontal)">
                                      <p:cBhvr>
                                        <p:cTn id="32" dur="500"/>
                                        <p:tgtEl>
                                          <p:spTgt spid="16"/>
                                        </p:tgtEl>
                                      </p:cBhvr>
                                    </p:animEffect>
                                  </p:childTnLst>
                                </p:cTn>
                              </p:par>
                            </p:childTnLst>
                          </p:cTn>
                        </p:par>
                      </p:childTnLst>
                    </p:cTn>
                  </p:par>
                  <p:par>
                    <p:cTn id="33" fill="hold">
                      <p:stCondLst>
                        <p:cond delay="indefinite"/>
                      </p:stCondLst>
                      <p:childTnLst>
                        <p:par>
                          <p:cTn id="34" fill="hold">
                            <p:stCondLst>
                              <p:cond delay="0"/>
                            </p:stCondLst>
                            <p:childTnLst>
                              <p:par>
                                <p:cTn id="35" presetID="3" presetClass="entr" presetSubtype="10" fill="hold" grpId="0" nodeType="clickEffect">
                                  <p:stCondLst>
                                    <p:cond delay="0"/>
                                  </p:stCondLst>
                                  <p:childTnLst>
                                    <p:set>
                                      <p:cBhvr>
                                        <p:cTn id="36" dur="1" fill="hold">
                                          <p:stCondLst>
                                            <p:cond delay="0"/>
                                          </p:stCondLst>
                                        </p:cTn>
                                        <p:tgtEl>
                                          <p:spTgt spid="14"/>
                                        </p:tgtEl>
                                        <p:attrNameLst>
                                          <p:attrName>style.visibility</p:attrName>
                                        </p:attrNameLst>
                                      </p:cBhvr>
                                      <p:to>
                                        <p:strVal val="visible"/>
                                      </p:to>
                                    </p:set>
                                    <p:animEffect transition="in" filter="blinds(horizontal)">
                                      <p:cBhvr>
                                        <p:cTn id="37" dur="500"/>
                                        <p:tgtEl>
                                          <p:spTgt spid="14"/>
                                        </p:tgtEl>
                                      </p:cBhvr>
                                    </p:animEffect>
                                  </p:childTnLst>
                                </p:cTn>
                              </p:par>
                            </p:childTnLst>
                          </p:cTn>
                        </p:par>
                      </p:childTnLst>
                    </p:cTn>
                  </p:par>
                  <p:par>
                    <p:cTn id="38" fill="hold">
                      <p:stCondLst>
                        <p:cond delay="indefinite"/>
                      </p:stCondLst>
                      <p:childTnLst>
                        <p:par>
                          <p:cTn id="39" fill="hold">
                            <p:stCondLst>
                              <p:cond delay="0"/>
                            </p:stCondLst>
                            <p:childTnLst>
                              <p:par>
                                <p:cTn id="40" presetID="3" presetClass="entr" presetSubtype="10" fill="hold" grpId="0" nodeType="clickEffect">
                                  <p:stCondLst>
                                    <p:cond delay="0"/>
                                  </p:stCondLst>
                                  <p:childTnLst>
                                    <p:set>
                                      <p:cBhvr>
                                        <p:cTn id="41" dur="1" fill="hold">
                                          <p:stCondLst>
                                            <p:cond delay="0"/>
                                          </p:stCondLst>
                                        </p:cTn>
                                        <p:tgtEl>
                                          <p:spTgt spid="18"/>
                                        </p:tgtEl>
                                        <p:attrNameLst>
                                          <p:attrName>style.visibility</p:attrName>
                                        </p:attrNameLst>
                                      </p:cBhvr>
                                      <p:to>
                                        <p:strVal val="visible"/>
                                      </p:to>
                                    </p:set>
                                    <p:animEffect transition="in" filter="blinds(horizontal)">
                                      <p:cBhvr>
                                        <p:cTn id="42" dur="500"/>
                                        <p:tgtEl>
                                          <p:spTgt spid="18"/>
                                        </p:tgtEl>
                                      </p:cBhvr>
                                    </p:animEffect>
                                  </p:childTnLst>
                                </p:cTn>
                              </p:par>
                            </p:childTnLst>
                          </p:cTn>
                        </p:par>
                      </p:childTnLst>
                    </p:cTn>
                  </p:par>
                  <p:par>
                    <p:cTn id="43" fill="hold">
                      <p:stCondLst>
                        <p:cond delay="indefinite"/>
                      </p:stCondLst>
                      <p:childTnLst>
                        <p:par>
                          <p:cTn id="44" fill="hold">
                            <p:stCondLst>
                              <p:cond delay="0"/>
                            </p:stCondLst>
                            <p:childTnLst>
                              <p:par>
                                <p:cTn id="45" presetID="3" presetClass="entr" presetSubtype="10" fill="hold" grpId="0" nodeType="clickEffect">
                                  <p:stCondLst>
                                    <p:cond delay="0"/>
                                  </p:stCondLst>
                                  <p:childTnLst>
                                    <p:set>
                                      <p:cBhvr>
                                        <p:cTn id="46" dur="1" fill="hold">
                                          <p:stCondLst>
                                            <p:cond delay="0"/>
                                          </p:stCondLst>
                                        </p:cTn>
                                        <p:tgtEl>
                                          <p:spTgt spid="15"/>
                                        </p:tgtEl>
                                        <p:attrNameLst>
                                          <p:attrName>style.visibility</p:attrName>
                                        </p:attrNameLst>
                                      </p:cBhvr>
                                      <p:to>
                                        <p:strVal val="visible"/>
                                      </p:to>
                                    </p:set>
                                    <p:animEffect transition="in" filter="blinds(horizontal)">
                                      <p:cBhvr>
                                        <p:cTn id="47"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14" grpId="0"/>
      <p:bldP spid="15" grpId="0"/>
      <p:bldP spid="16" grpId="0"/>
      <p:bldP spid="17" grpId="0"/>
      <p:bldP spid="18" grpId="0"/>
      <p:bldP spid="19" grpId="0"/>
      <p:bldP spid="25"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HRM (Human Resource Management) can be defined as the strategy and coherent approach to the management of an organisations most valued assets.... </a:t>
            </a:r>
          </a:p>
          <a:p>
            <a:endParaRPr lang="en-GB" dirty="0" smtClean="0"/>
          </a:p>
          <a:p>
            <a:r>
              <a:rPr lang="en-GB" dirty="0" smtClean="0"/>
              <a:t>HRM is about the management of the people who work there both individually and collectively and contribute to the achievement of the objectives of the business.</a:t>
            </a:r>
          </a:p>
        </p:txBody>
      </p:sp>
      <p:sp>
        <p:nvSpPr>
          <p:cNvPr id="3" name="Title 2"/>
          <p:cNvSpPr>
            <a:spLocks noGrp="1"/>
          </p:cNvSpPr>
          <p:nvPr>
            <p:ph type="title"/>
          </p:nvPr>
        </p:nvSpPr>
        <p:spPr/>
        <p:txBody>
          <a:bodyPr/>
          <a:lstStyle/>
          <a:p>
            <a:pPr algn="ctr"/>
            <a:r>
              <a:rPr lang="en-GB" dirty="0" smtClean="0"/>
              <a:t>What is HRM?</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blinds(horizontal)">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2">
                                            <p:txEl>
                                              <p:pRg st="2" end="2"/>
                                            </p:txEl>
                                          </p:spTgt>
                                        </p:tgtEl>
                                        <p:attrNameLst>
                                          <p:attrName>style.visibility</p:attrName>
                                        </p:attrNameLst>
                                      </p:cBhvr>
                                      <p:to>
                                        <p:strVal val="visible"/>
                                      </p:to>
                                    </p:set>
                                    <p:animEffect transition="in" filter="blinds(horizontal)">
                                      <p:cBhvr>
                                        <p:cTn id="12" dur="500"/>
                                        <p:tgtEl>
                                          <p:spTgt spid="2">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a:bodyPr>
          <a:lstStyle/>
          <a:p>
            <a:r>
              <a:rPr lang="en-GB" dirty="0" smtClean="0"/>
              <a:t>The main aim of this department is dealing with issues related to people, such as recruitment &amp; selection, training &amp; development, performance management, grievance &amp; disciplinary procedures  </a:t>
            </a:r>
          </a:p>
          <a:p>
            <a:endParaRPr lang="en-GB" dirty="0" smtClean="0"/>
          </a:p>
          <a:p>
            <a:r>
              <a:rPr lang="en-GB" dirty="0" smtClean="0"/>
              <a:t>This department considers employees as individuals with varying goals and needs which have to be aligned with the appropriate job roles in order to achieve corporate strategy and adhere to the company’s mission</a:t>
            </a:r>
            <a:endParaRPr lang="en-GB" dirty="0"/>
          </a:p>
        </p:txBody>
      </p:sp>
      <p:sp>
        <p:nvSpPr>
          <p:cNvPr id="3" name="Title 2"/>
          <p:cNvSpPr>
            <a:spLocks noGrp="1"/>
          </p:cNvSpPr>
          <p:nvPr>
            <p:ph type="title"/>
          </p:nvPr>
        </p:nvSpPr>
        <p:spPr/>
        <p:txBody>
          <a:bodyPr/>
          <a:lstStyle/>
          <a:p>
            <a:pPr algn="ctr"/>
            <a:r>
              <a:rPr lang="en-GB" dirty="0" smtClean="0"/>
              <a:t>What is HRM?</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blinds(horizontal)">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2">
                                            <p:txEl>
                                              <p:pRg st="2" end="2"/>
                                            </p:txEl>
                                          </p:spTgt>
                                        </p:tgtEl>
                                        <p:attrNameLst>
                                          <p:attrName>style.visibility</p:attrName>
                                        </p:attrNameLst>
                                      </p:cBhvr>
                                      <p:to>
                                        <p:strVal val="visible"/>
                                      </p:to>
                                    </p:set>
                                    <p:animEffect transition="in" filter="blinds(horizontal)">
                                      <p:cBhvr>
                                        <p:cTn id="12" dur="500"/>
                                        <p:tgtEl>
                                          <p:spTgt spid="2">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GB" dirty="0" smtClean="0"/>
              <a:t>For a HR department to be successful and effective it must take into consideration the external environment</a:t>
            </a:r>
          </a:p>
          <a:p>
            <a:endParaRPr lang="en-GB" dirty="0" smtClean="0"/>
          </a:p>
          <a:p>
            <a:r>
              <a:rPr lang="en-GB" dirty="0" smtClean="0"/>
              <a:t>A successful HR department is one that responds well to the ever changing </a:t>
            </a:r>
            <a:r>
              <a:rPr lang="en-GB" b="1" dirty="0" smtClean="0"/>
              <a:t>SOCIAL, POLITCAL, ECONOMIC &amp; DEMOGRAPHIC ISSUES</a:t>
            </a:r>
          </a:p>
          <a:p>
            <a:endParaRPr lang="en-GB" b="1" dirty="0" smtClean="0"/>
          </a:p>
          <a:p>
            <a:r>
              <a:rPr lang="en-GB" b="1" dirty="0" smtClean="0">
                <a:solidFill>
                  <a:schemeClr val="accent1"/>
                </a:solidFill>
              </a:rPr>
              <a:t>Take a moment to reflect what these external factors could be.</a:t>
            </a:r>
            <a:endParaRPr lang="en-GB" dirty="0">
              <a:solidFill>
                <a:schemeClr val="accent1"/>
              </a:solidFill>
            </a:endParaRPr>
          </a:p>
        </p:txBody>
      </p:sp>
      <p:sp>
        <p:nvSpPr>
          <p:cNvPr id="3" name="Title 2"/>
          <p:cNvSpPr>
            <a:spLocks noGrp="1"/>
          </p:cNvSpPr>
          <p:nvPr>
            <p:ph type="title"/>
          </p:nvPr>
        </p:nvSpPr>
        <p:spPr/>
        <p:txBody>
          <a:bodyPr/>
          <a:lstStyle/>
          <a:p>
            <a:pPr algn="ctr"/>
            <a:r>
              <a:rPr lang="en-GB" dirty="0" smtClean="0"/>
              <a:t>HRM &amp; The Outside World</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blinds(horizontal)">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2">
                                            <p:txEl>
                                              <p:pRg st="2" end="2"/>
                                            </p:txEl>
                                          </p:spTgt>
                                        </p:tgtEl>
                                        <p:attrNameLst>
                                          <p:attrName>style.visibility</p:attrName>
                                        </p:attrNameLst>
                                      </p:cBhvr>
                                      <p:to>
                                        <p:strVal val="visible"/>
                                      </p:to>
                                    </p:set>
                                    <p:animEffect transition="in" filter="blinds(horizontal)">
                                      <p:cBhvr>
                                        <p:cTn id="12" dur="500"/>
                                        <p:tgtEl>
                                          <p:spTgt spid="2">
                                            <p:txEl>
                                              <p:pRg st="2" end="2"/>
                                            </p:txEl>
                                          </p:spTgt>
                                        </p:tgtEl>
                                      </p:cBhvr>
                                    </p:animEffect>
                                  </p:childTnLst>
                                </p:cTn>
                              </p:par>
                              <p:par>
                                <p:cTn id="13" presetID="3" presetClass="entr" presetSubtype="10" fill="hold" nodeType="withEffect">
                                  <p:stCondLst>
                                    <p:cond delay="0"/>
                                  </p:stCondLst>
                                  <p:childTnLst>
                                    <p:set>
                                      <p:cBhvr>
                                        <p:cTn id="14" dur="1" fill="hold">
                                          <p:stCondLst>
                                            <p:cond delay="0"/>
                                          </p:stCondLst>
                                        </p:cTn>
                                        <p:tgtEl>
                                          <p:spTgt spid="2">
                                            <p:txEl>
                                              <p:pRg st="4" end="4"/>
                                            </p:txEl>
                                          </p:spTgt>
                                        </p:tgtEl>
                                        <p:attrNameLst>
                                          <p:attrName>style.visibility</p:attrName>
                                        </p:attrNameLst>
                                      </p:cBhvr>
                                      <p:to>
                                        <p:strVal val="visible"/>
                                      </p:to>
                                    </p:set>
                                    <p:animEffect transition="in" filter="blinds(horizontal)">
                                      <p:cBhvr>
                                        <p:cTn id="15" dur="500"/>
                                        <p:tgtEl>
                                          <p:spTgt spid="2">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The condition of the national and global economy impacts directly on the people practices and strategies within an organisation.</a:t>
            </a:r>
          </a:p>
          <a:p>
            <a:endParaRPr lang="en-GB" dirty="0" smtClean="0"/>
          </a:p>
          <a:p>
            <a:r>
              <a:rPr lang="en-GB" dirty="0" smtClean="0"/>
              <a:t>The CIPD (2009b) deem it is vital that HR Practitioners understand the economy and the impact it has on the labour market.</a:t>
            </a:r>
          </a:p>
          <a:p>
            <a:endParaRPr lang="en-GB" dirty="0"/>
          </a:p>
        </p:txBody>
      </p:sp>
      <p:sp>
        <p:nvSpPr>
          <p:cNvPr id="3" name="Title 2"/>
          <p:cNvSpPr>
            <a:spLocks noGrp="1"/>
          </p:cNvSpPr>
          <p:nvPr>
            <p:ph type="title"/>
          </p:nvPr>
        </p:nvSpPr>
        <p:spPr/>
        <p:txBody>
          <a:bodyPr>
            <a:normAutofit fontScale="90000"/>
          </a:bodyPr>
          <a:lstStyle/>
          <a:p>
            <a:pPr algn="ctr"/>
            <a:r>
              <a:rPr lang="en-GB" dirty="0" smtClean="0"/>
              <a:t>HRM &amp; the Political &amp; Economic Environment</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blinds(horizontal)">
                                      <p:cBhvr>
                                        <p:cTn id="12" dur="500"/>
                                        <p:tgtEl>
                                          <p:spTgt spid="2">
                                            <p:txEl>
                                              <p:pRg st="0" end="0"/>
                                            </p:txEl>
                                          </p:spTgt>
                                        </p:tgtEl>
                                      </p:cBhvr>
                                    </p:animEffect>
                                  </p:childTnLst>
                                </p:cTn>
                              </p:par>
                              <p:par>
                                <p:cTn id="13" presetID="3" presetClass="entr" presetSubtype="10" fill="hold" nodeType="with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animEffect transition="in" filter="blinds(horizontal)">
                                      <p:cBhvr>
                                        <p:cTn id="15" dur="500"/>
                                        <p:tgtEl>
                                          <p:spTgt spid="2">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dirty="0" smtClean="0"/>
              <a:t>In 2008 the UK and many other countries in the developed world were affected by the credit crunch and subsequently went into recession</a:t>
            </a:r>
          </a:p>
          <a:p>
            <a:pPr algn="ctr">
              <a:buNone/>
            </a:pPr>
            <a:endParaRPr lang="en-GB" dirty="0" smtClean="0">
              <a:solidFill>
                <a:schemeClr val="accent1"/>
              </a:solidFill>
            </a:endParaRPr>
          </a:p>
          <a:p>
            <a:pPr lvl="1" algn="ctr">
              <a:buNone/>
            </a:pPr>
            <a:r>
              <a:rPr lang="en-GB" dirty="0" smtClean="0">
                <a:solidFill>
                  <a:schemeClr val="accent1"/>
                </a:solidFill>
              </a:rPr>
              <a:t>   How do you think HR departments reacted to the recent changes in the economic climate? Clue...Be mindful that you need to think of the long-term plan</a:t>
            </a:r>
          </a:p>
          <a:p>
            <a:pPr lvl="1">
              <a:buNone/>
            </a:pPr>
            <a:endParaRPr lang="en-GB" dirty="0" smtClean="0"/>
          </a:p>
        </p:txBody>
      </p:sp>
      <p:sp>
        <p:nvSpPr>
          <p:cNvPr id="3" name="Title 2"/>
          <p:cNvSpPr>
            <a:spLocks noGrp="1"/>
          </p:cNvSpPr>
          <p:nvPr>
            <p:ph type="title"/>
          </p:nvPr>
        </p:nvSpPr>
        <p:spPr/>
        <p:txBody>
          <a:bodyPr>
            <a:normAutofit fontScale="90000"/>
          </a:bodyPr>
          <a:lstStyle/>
          <a:p>
            <a:pPr algn="ctr"/>
            <a:r>
              <a:rPr lang="en-GB" dirty="0" smtClean="0"/>
              <a:t>HRM &amp; the Political &amp; Economic Environment</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blinds(horizontal)">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2">
                                            <p:txEl>
                                              <p:pRg st="2" end="2"/>
                                            </p:txEl>
                                          </p:spTgt>
                                        </p:tgtEl>
                                        <p:attrNameLst>
                                          <p:attrName>style.visibility</p:attrName>
                                        </p:attrNameLst>
                                      </p:cBhvr>
                                      <p:to>
                                        <p:strVal val="visible"/>
                                      </p:to>
                                    </p:set>
                                    <p:animEffect transition="in" filter="blinds(horizontal)">
                                      <p:cBhvr>
                                        <p:cTn id="12" dur="500"/>
                                        <p:tgtEl>
                                          <p:spTgt spid="2">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pPr algn="ctr"/>
            <a:r>
              <a:rPr lang="en-GB" dirty="0" smtClean="0"/>
              <a:t>HRM &amp; the Current Economic Climate</a:t>
            </a:r>
            <a:endParaRPr lang="en-GB" dirty="0"/>
          </a:p>
        </p:txBody>
      </p:sp>
      <p:sp>
        <p:nvSpPr>
          <p:cNvPr id="6" name="Explosion 1 5"/>
          <p:cNvSpPr/>
          <p:nvPr/>
        </p:nvSpPr>
        <p:spPr>
          <a:xfrm>
            <a:off x="611560" y="1412776"/>
            <a:ext cx="4608512" cy="2160240"/>
          </a:xfrm>
          <a:prstGeom prst="irregularSeal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HR &amp; Economic Climate How did they cope</a:t>
            </a:r>
            <a:endParaRPr lang="en-GB" dirty="0"/>
          </a:p>
        </p:txBody>
      </p:sp>
      <p:sp>
        <p:nvSpPr>
          <p:cNvPr id="7" name="Explosion 1 6"/>
          <p:cNvSpPr/>
          <p:nvPr/>
        </p:nvSpPr>
        <p:spPr>
          <a:xfrm>
            <a:off x="2123728" y="4437112"/>
            <a:ext cx="2592288" cy="1008112"/>
          </a:xfrm>
          <a:prstGeom prst="irregularSeal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smtClean="0"/>
              <a:t>Reduction in Pay</a:t>
            </a:r>
            <a:endParaRPr lang="en-GB" sz="1100" dirty="0"/>
          </a:p>
        </p:txBody>
      </p:sp>
      <p:sp>
        <p:nvSpPr>
          <p:cNvPr id="8" name="Explosion 1 7"/>
          <p:cNvSpPr/>
          <p:nvPr/>
        </p:nvSpPr>
        <p:spPr>
          <a:xfrm>
            <a:off x="5868144" y="3645024"/>
            <a:ext cx="2592288" cy="1008112"/>
          </a:xfrm>
          <a:prstGeom prst="irregularSeal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smtClean="0"/>
              <a:t>Reduction in Hours</a:t>
            </a:r>
            <a:endParaRPr lang="en-GB" sz="1100" dirty="0"/>
          </a:p>
        </p:txBody>
      </p:sp>
      <p:sp>
        <p:nvSpPr>
          <p:cNvPr id="9" name="Explosion 1 8"/>
          <p:cNvSpPr/>
          <p:nvPr/>
        </p:nvSpPr>
        <p:spPr>
          <a:xfrm>
            <a:off x="5724128" y="1556792"/>
            <a:ext cx="2592288" cy="1008112"/>
          </a:xfrm>
          <a:prstGeom prst="irregularSeal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smtClean="0"/>
              <a:t>Less redundancies </a:t>
            </a:r>
            <a:endParaRPr lang="en-GB" sz="11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linds(horizontal)">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blinds(horizontal)">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blinds(horizontal)">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blinds(horizontal)">
                                      <p:cBhvr>
                                        <p:cTn id="2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77500" lnSpcReduction="20000"/>
          </a:bodyPr>
          <a:lstStyle/>
          <a:p>
            <a:r>
              <a:rPr lang="en-GB" dirty="0" smtClean="0"/>
              <a:t>Over the past few years most western countries have experienced a falling birth rate and the average age for a woman to have her first baby is now 30 yrs old</a:t>
            </a:r>
          </a:p>
          <a:p>
            <a:pPr>
              <a:buNone/>
            </a:pPr>
            <a:endParaRPr lang="en-GB" dirty="0" smtClean="0"/>
          </a:p>
          <a:p>
            <a:r>
              <a:rPr lang="en-GB" dirty="0" smtClean="0"/>
              <a:t>Due to the improvements in health and medical advances this has resulted in an ageing workforce.</a:t>
            </a:r>
          </a:p>
          <a:p>
            <a:endParaRPr lang="en-GB" dirty="0" smtClean="0"/>
          </a:p>
          <a:p>
            <a:r>
              <a:rPr lang="en-GB" dirty="0" smtClean="0"/>
              <a:t>This means that we now live in a society where there is an ageing workforce. Change in legislation over the past few years has resulted in the abolishment of the </a:t>
            </a:r>
            <a:r>
              <a:rPr lang="en-GB" b="1" dirty="0" smtClean="0"/>
              <a:t>Default Retirement Age </a:t>
            </a:r>
            <a:r>
              <a:rPr lang="en-GB" dirty="0" smtClean="0"/>
              <a:t> it is now illegal to dismiss an individual because of their age.</a:t>
            </a:r>
          </a:p>
          <a:p>
            <a:endParaRPr lang="en-GB" dirty="0" smtClean="0"/>
          </a:p>
          <a:p>
            <a:r>
              <a:rPr lang="en-GB" dirty="0" smtClean="0"/>
              <a:t>The pension age for everyone will increase to 66 on April 6</a:t>
            </a:r>
            <a:r>
              <a:rPr lang="en-GB" baseline="30000" dirty="0" smtClean="0"/>
              <a:t>th</a:t>
            </a:r>
            <a:r>
              <a:rPr lang="en-GB" dirty="0" smtClean="0"/>
              <a:t> 2020.</a:t>
            </a:r>
          </a:p>
          <a:p>
            <a:endParaRPr lang="en-GB" dirty="0" smtClean="0"/>
          </a:p>
        </p:txBody>
      </p:sp>
      <p:sp>
        <p:nvSpPr>
          <p:cNvPr id="3" name="Title 2"/>
          <p:cNvSpPr>
            <a:spLocks noGrp="1"/>
          </p:cNvSpPr>
          <p:nvPr>
            <p:ph type="title"/>
          </p:nvPr>
        </p:nvSpPr>
        <p:spPr/>
        <p:txBody>
          <a:bodyPr>
            <a:normAutofit fontScale="90000"/>
          </a:bodyPr>
          <a:lstStyle/>
          <a:p>
            <a:pPr algn="ctr"/>
            <a:r>
              <a:rPr lang="en-GB" dirty="0" smtClean="0"/>
              <a:t>HRM &amp; the Social &amp; Demographic Trends </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blinds(horizontal)">
                                      <p:cBhvr>
                                        <p:cTn id="12" dur="500"/>
                                        <p:tgtEl>
                                          <p:spTgt spid="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blinds(horizontal)">
                                      <p:cBhvr>
                                        <p:cTn id="17" dur="500"/>
                                        <p:tgtEl>
                                          <p:spTgt spid="2">
                                            <p:txEl>
                                              <p:pRg st="2" end="2"/>
                                            </p:txEl>
                                          </p:spTgt>
                                        </p:tgtEl>
                                      </p:cBhvr>
                                    </p:animEffect>
                                  </p:childTnLst>
                                </p:cTn>
                              </p:par>
                              <p:par>
                                <p:cTn id="18" presetID="3" presetClass="entr" presetSubtype="10" fill="hold" nodeType="withEffect">
                                  <p:stCondLst>
                                    <p:cond delay="0"/>
                                  </p:stCondLst>
                                  <p:childTnLst>
                                    <p:set>
                                      <p:cBhvr>
                                        <p:cTn id="19" dur="1" fill="hold">
                                          <p:stCondLst>
                                            <p:cond delay="0"/>
                                          </p:stCondLst>
                                        </p:cTn>
                                        <p:tgtEl>
                                          <p:spTgt spid="2">
                                            <p:txEl>
                                              <p:pRg st="4" end="4"/>
                                            </p:txEl>
                                          </p:spTgt>
                                        </p:tgtEl>
                                        <p:attrNameLst>
                                          <p:attrName>style.visibility</p:attrName>
                                        </p:attrNameLst>
                                      </p:cBhvr>
                                      <p:to>
                                        <p:strVal val="visible"/>
                                      </p:to>
                                    </p:set>
                                    <p:animEffect transition="in" filter="blinds(horizontal)">
                                      <p:cBhvr>
                                        <p:cTn id="20" dur="500"/>
                                        <p:tgtEl>
                                          <p:spTgt spid="2">
                                            <p:txEl>
                                              <p:pRg st="4" end="4"/>
                                            </p:txEl>
                                          </p:spTgt>
                                        </p:tgtEl>
                                      </p:cBhvr>
                                    </p:animEffect>
                                  </p:childTnLst>
                                </p:cTn>
                              </p:par>
                              <p:par>
                                <p:cTn id="21" presetID="3" presetClass="entr" presetSubtype="10" fill="hold" nodeType="withEffect">
                                  <p:stCondLst>
                                    <p:cond delay="0"/>
                                  </p:stCondLst>
                                  <p:childTnLst>
                                    <p:set>
                                      <p:cBhvr>
                                        <p:cTn id="22" dur="1" fill="hold">
                                          <p:stCondLst>
                                            <p:cond delay="0"/>
                                          </p:stCondLst>
                                        </p:cTn>
                                        <p:tgtEl>
                                          <p:spTgt spid="2">
                                            <p:txEl>
                                              <p:pRg st="6" end="6"/>
                                            </p:txEl>
                                          </p:spTgt>
                                        </p:tgtEl>
                                        <p:attrNameLst>
                                          <p:attrName>style.visibility</p:attrName>
                                        </p:attrNameLst>
                                      </p:cBhvr>
                                      <p:to>
                                        <p:strVal val="visible"/>
                                      </p:to>
                                    </p:set>
                                    <p:animEffect transition="in" filter="blinds(horizontal)">
                                      <p:cBhvr>
                                        <p:cTn id="23" dur="500"/>
                                        <p:tgtEl>
                                          <p:spTgt spid="2">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nvPr>
        </p:nvGraphicFramePr>
        <p:xfrm>
          <a:off x="457200" y="1481138"/>
          <a:ext cx="8229600" cy="45259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itle 2"/>
          <p:cNvSpPr>
            <a:spLocks noGrp="1"/>
          </p:cNvSpPr>
          <p:nvPr>
            <p:ph type="title"/>
          </p:nvPr>
        </p:nvSpPr>
        <p:spPr/>
        <p:txBody>
          <a:bodyPr>
            <a:normAutofit fontScale="90000"/>
          </a:bodyPr>
          <a:lstStyle/>
          <a:p>
            <a:pPr algn="ctr"/>
            <a:r>
              <a:rPr lang="en-GB" dirty="0" smtClean="0"/>
              <a:t>HRM &amp; the Social &amp; Demographic Trends </a:t>
            </a:r>
            <a:endParaRPr lang="en-GB"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GB" dirty="0" smtClean="0"/>
              <a:t>Information Technology is able to assist the HR departments in their jobs</a:t>
            </a:r>
          </a:p>
          <a:p>
            <a:r>
              <a:rPr lang="en-GB" dirty="0" smtClean="0"/>
              <a:t>These include: </a:t>
            </a:r>
            <a:r>
              <a:rPr lang="en-GB" i="1" dirty="0" smtClean="0"/>
              <a:t>e-recruitment, online short-listing of applicants, online performance management, e-learning as well as recruitment &amp; selection, references &amp; pre-employment checks</a:t>
            </a:r>
            <a:r>
              <a:rPr lang="en-GB" dirty="0" smtClean="0"/>
              <a:t>.</a:t>
            </a:r>
          </a:p>
          <a:p>
            <a:r>
              <a:rPr lang="en-GB" dirty="0" smtClean="0">
                <a:solidFill>
                  <a:schemeClr val="accent1"/>
                </a:solidFill>
              </a:rPr>
              <a:t>HR now use </a:t>
            </a:r>
            <a:r>
              <a:rPr lang="en-GB" dirty="0" err="1" smtClean="0">
                <a:solidFill>
                  <a:schemeClr val="accent1"/>
                </a:solidFill>
              </a:rPr>
              <a:t>Facebook</a:t>
            </a:r>
            <a:r>
              <a:rPr lang="en-GB" dirty="0" smtClean="0">
                <a:solidFill>
                  <a:schemeClr val="accent1"/>
                </a:solidFill>
              </a:rPr>
              <a:t>, </a:t>
            </a:r>
            <a:r>
              <a:rPr lang="en-GB" dirty="0" err="1" smtClean="0">
                <a:solidFill>
                  <a:schemeClr val="accent1"/>
                </a:solidFill>
              </a:rPr>
              <a:t>Linkedin</a:t>
            </a:r>
            <a:r>
              <a:rPr lang="en-GB" dirty="0" smtClean="0">
                <a:solidFill>
                  <a:schemeClr val="accent1"/>
                </a:solidFill>
              </a:rPr>
              <a:t> as part of their R&amp;S process, what do you think of this? Draw up a list to indicate the positive and negative effect of this.</a:t>
            </a:r>
          </a:p>
          <a:p>
            <a:endParaRPr lang="en-GB" dirty="0"/>
          </a:p>
        </p:txBody>
      </p:sp>
      <p:sp>
        <p:nvSpPr>
          <p:cNvPr id="3" name="Title 2"/>
          <p:cNvSpPr>
            <a:spLocks noGrp="1"/>
          </p:cNvSpPr>
          <p:nvPr>
            <p:ph type="title"/>
          </p:nvPr>
        </p:nvSpPr>
        <p:spPr/>
        <p:txBody>
          <a:bodyPr/>
          <a:lstStyle/>
          <a:p>
            <a:pPr algn="ctr"/>
            <a:r>
              <a:rPr lang="en-GB" dirty="0" smtClean="0"/>
              <a:t>HR &amp; Information Technology</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blinds(horizontal)">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blinds(horizontal)">
                                      <p:cBhvr>
                                        <p:cTn id="12" dur="500"/>
                                        <p:tgtEl>
                                          <p:spTgt spid="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blinds(horizontal)">
                                      <p:cBhvr>
                                        <p:cTn id="17" dur="500"/>
                                        <p:tgtEl>
                                          <p:spTgt spid="2">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HRM has evolved over the years....</a:t>
            </a:r>
          </a:p>
          <a:p>
            <a:endParaRPr lang="en-GB" dirty="0" smtClean="0"/>
          </a:p>
          <a:p>
            <a:r>
              <a:rPr lang="en-GB" dirty="0" smtClean="0"/>
              <a:t>Gone are the days where HR was viewed as a supporting role...more often than not HR managers/ HR Business Partners can be found sitting in the boardroom, where they are actively involved with the decision making process.</a:t>
            </a:r>
            <a:endParaRPr lang="en-GB" dirty="0"/>
          </a:p>
        </p:txBody>
      </p:sp>
      <p:sp>
        <p:nvSpPr>
          <p:cNvPr id="3" name="Title 2"/>
          <p:cNvSpPr>
            <a:spLocks noGrp="1"/>
          </p:cNvSpPr>
          <p:nvPr>
            <p:ph type="title"/>
          </p:nvPr>
        </p:nvSpPr>
        <p:spPr/>
        <p:txBody>
          <a:bodyPr/>
          <a:lstStyle/>
          <a:p>
            <a:pPr algn="ctr"/>
            <a:r>
              <a:rPr lang="en-GB" dirty="0" smtClean="0"/>
              <a:t>HRM &amp; its Evolution</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blinds(horizontal)">
                                      <p:cBhvr>
                                        <p:cTn id="12" dur="500"/>
                                        <p:tgtEl>
                                          <p:spTgt spid="2">
                                            <p:txEl>
                                              <p:pRg st="0" end="0"/>
                                            </p:txEl>
                                          </p:spTgt>
                                        </p:tgtEl>
                                      </p:cBhvr>
                                    </p:animEffect>
                                  </p:childTnLst>
                                </p:cTn>
                              </p:par>
                              <p:par>
                                <p:cTn id="13" presetID="3" presetClass="entr" presetSubtype="10" fill="hold" nodeType="with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animEffect transition="in" filter="blinds(horizontal)">
                                      <p:cBhvr>
                                        <p:cTn id="15" dur="500"/>
                                        <p:tgtEl>
                                          <p:spTgt spid="2">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lgn="ctr"/>
            <a:r>
              <a:rPr lang="en-GB" dirty="0" smtClean="0"/>
              <a:t>HRM &amp; Ulrich</a:t>
            </a:r>
            <a:endParaRPr lang="en-GB" dirty="0"/>
          </a:p>
        </p:txBody>
      </p:sp>
      <p:sp>
        <p:nvSpPr>
          <p:cNvPr id="10242" name="AutoShape 2" descr="data:image/jpeg;base64,/9j/4AAQSkZJRgABAQAAAQABAAD/2wCEAAkGBhMRDxIQEBQSERIPEBIQEBAQDRoRDxIQFxYhFBQUEhUXJyYeGBovHxcVKy8gJDMpMTgsFSAxNTwqNScwLSoBCQoKBQUFDQUFDSkYEhgpKSkpKSkpKSkpKSkpKSkpKSkpKSkpKSkpKSkpKSkpKSkpKSkpKSkpKSkpKSkpKSkpKf/AABEIAKABPAMBIgACEQEDEQH/xAAbAAEBAQEBAQEBAAAAAAAAAAAABQYEAwIBB//EAEYQAAEDAgIDCg0EAQIFBQAAAAEAAgMEEQUSEyHTBgcVFiIxVFWSlBQyMzRBUVN1k6OytNIjYXF0QlKBJGJygvAlkaGi4//EABQBAQAAAAAAAAAAAAAAAAAAAAD/xAAUEQEAAAAAAAAAAAAAAAAAAAAA/9oADAMBAAIRAxEAPwDYYHhdTWvrZHYhWwiLEaunZHCYtG2ON9mgZmE8x9foVXiRP1riPag2ab3vi4h74r/rC1iDJ8SJ+tcR7UGzTiRP1riPag2a1iIMnxIn61xHtQbNOJE/WuI9qDZrWIgyfEifrXEe1Bs04kT9a4j2oNmtYiDJ8SJ+tcR7UGzTiRP1riPag2a1iIMnxIn61xHtQbNOJE/WuI9qDZrWIgyfEifrXEe1Bs04kT9a4j2oNmtYiDJ8SJ+tcR7UGzTiRP1riPag2a1iIMnxIn61xHtQbNOJE/WuI9qDZrWLCz0VVLjFQY55oIafwKbWZDFIA2XTwxsJ0ZzXizHXazdV9YDu4kT9a4j2oNmnEifrXEe1Bs1Ki3WYmIqN74GPdUxRyvYykkZle6aGJ9ObuOVwZJUPzG3ic1mOJ/Yt2Fe5sR0TWumnkie2SjnApntacsMhbmzhxAtI0Wsf+YIKnEifrXEe1Bs04kT9a4j2oNmp1HuurjLEx8AyurXQSlkDz+iTHo5I8xF2gPdnvZzSL2cGOW9QZPiRP1riPag2acSJ+tcR7UGzWsRBk+JE/WuI9qDZpxIn61xHtQbNaxEGT4kT9a4j2oNmnEifrXEe1Bs1rEQZPiRP1riPag2acSJ+tcR7UGzWsRBk+JE/WuI9qDZpxIn61xHtQbNaxEGT4kT9a4j2oNmnEifrXEe1Bs1rEQZPiRP1riPag2acSJ+tcR7UGzWsRBk+JE/WuI9qDZpxIn61xHtQbNaxEGY3u6uWSjdp5HzPjq6uHSSWzuZHM5jb2AHMAtOsnva+Zze8cQ+5etYgwu4rFDHwg3Qzyf8Aq9cc0UYc3ynNcka1pOHz0ar+C38lJ3vfFxD3xX/WFrEEnh89Gq/gt/JOHz0ar+C38lWRBJ4fPRqv4LfyTh89Gq/gt/JVkQSeHz0ar+C38l5xbpw4va2nqiY3BjxoByXFoeAeV/pe0/7q0pWDeXrv7bPtIEH5w+ejVfwW/knD56NV/Bb+SrIgk8Pno1X8Fv5Jw+ejVfwW/kqyIJPD56NV/Bb+ScPno1X8Fv5KsiCTw+ejVfwW/knD56NV/Bb+SrIgk8Pno1X8Fv5Jw+ejVfwW/kqyIJPD56NV/Bb+ScPno1X8EfkvzdJuogoI45Kh2Vss8cDf5edbj/ygXJPqaq6CTw+ejVfwR+ScPno1X8Fv5KsiCTw+ejVfwW/knD56NV/Bb+SrIgk8Pno1X8Fv5Jw+ejVfwW/kqyIJPD56NV/Bb+ScPno1X8Fv5KsiCTw+ejVfwW/knD56NV/Bb+SrIgis3ThznMFPVF0eXONANWYXb/kvTh89Gq/gt/JfmHee1n8U/wBBVdBJ4fPRqv4LfyTh89Gq/gt/JVkQSeHz0ar+C38k4fPRqv4LfyVZEEnh89Gq/gt/JOHz0ar+C38lWRBkt7J16KU2IviFebOFnC9S/UR61rVk97XzOb3jiH3L1rEGT3vfFxD3xX/WFrFk973xcQ98V/1haxAREQEREBSsG8vXf22faQKqpWDeXrv7bPtIEFVERARFyYq+0L9UjswyEQ30oDjlLmW13AN9XqQdaLAYZTVsQYyFjo8tmuf4OI4p7zthbPJGdbHCCJziwW1yA6r6uusr8QcTEwTN8pCZm0zdR00cDJmk6iS18surk5WhvOHFBtEWFr90VZGwud+kXOlGjdTue6GONsl5XODSTGHGmzvAcLOJB5Vm91HPVadzSHtbI9wFQKbMHaNsTG3F7NY4md1zbUGgG41hrEREEXdVhsU0Uemijly1NMG6SJr7B07GuAzA2uNR9YVhjQAAAAAAAALAD1BT8e8kz+1SfcMVIICLJ49V1RqIZIYpHxUzql4jGZpmkZTSBufVbKXuYGknnBNjqImnhA1Ek0LXNdJo4dJLTNa0xN0eQhnjNbnqKlxBJcGw2PK5g3yLEx1le5zHljw4NZdzqcAtifLLLK0tHO/RxQMt/rkHNrX3RVNcXRl7Hh7jSRzHQAXjEIdM5ptlFpJjcG2qJ4BvYINmixlFVYgItK/SWywOMb6cPl0k73GUZW2JZEySLUNZMDhq1r4jnrpXDSNnawvijyOhaBo31by98mX/ACEEUYuDa810G2RZJlXiBMTHAs0gkY6XQB+V8bw1ry1twA9ri6xIH6XO0usNagIiIJGHee1n8U/0FV1Iw7z2s/in+gqugIiICIiAiIgye9r5nN7xxD7l61iye9r5nN7xxD7l61iDJ73vi4h74r/rC1iye974uIe+K/6wqO6LdVHRuhZIOVUGQRl0jYoy5gB0ekfyRI64ytNr2OsWQW0UHjvSAyB8ujMM7qZ2kY5oMzYxK5jDblEA+j1FfU+7Wjba0weTPFTBsQMh0kri1nN/jdknK5v03DnFkFxFFl3ZUTWlzqiIAFwJzX1NGZztX+FiDm5tY1r8o911O85XvbE51RLTRsdI0l7o5NFfk3y3cWizrG7gOfUgtqVg3l67+2z7SBVVKwby9d/bZ9pAgqoiICIiDPz7sI2TOiMcmqR8LHtykSSN0YysF7+PM1lzYBwINhrXNJu7bklfHBLJoozISHsEZ/UlijAdfXmfDZtgdUrDYC9qtJucgZG5jmNl0kjpJHTRsc573Sma7rAA2ebjVqsF0swiAMMYhiDCWksELQwlpu0ltraiBb+EEB26+GR+jkge5zJHxsJY2RrpmS6EiMa3c7ZCDbmhf6RZVMIx3wh72iGWMRWD3SFmVshjjk0eoklwEtjbUDG4X5l0yYLTu8aGE+KNcDTqa4vb6PQ5zj/LifSumGBrBZjWtBJcQ1oaMxNybD03QeiIiCbj3kmf2qT7hipBTce8kz+1SfcMVIICIiCBV7r2MErxHK+KBxZJM0AMztkbE9rS4jMQXO5vZu/5c3lJu1YyQskilaQ/R3BY+8uWM5G5Xa+VMxmbmzG37qu/BKdxcXQQkyFxeTA0lxc0tcXatdwSD+xK8KPc1BHG+MsbIJXvfIZY2OLy6Qy2dYAWBOoejKPUgm1G7IhsmSmlc+IRAhzmsZpZXFkMbiTmBJDDa1wJWkgcy0oXPwbFly6OPKXMeW6JuXOywY61ucZGWPoyj1LpQEREBERBIw7z2s/in+gqupGHee1n8U/0FflfuiDKptHGx007qd9UWBwY1sLXBgJc7/IuNgP2N7AILCLP4Tu7oqhsJZM1pqGscxknIeC8OLWu9AdyJBa+ssNr2XuN2VEcn/ERfquyx8rW48g2H+0sR/6ZGu5jdBZRQ3btKT9PJJpNNIYmaNpeMwh8IFyBqaWWIdzEOBGrWvyl3Z0romSPljjLqdtS5hkDixhj0xu5t2khnK1HxRm5taC6ikM3XUZDSJ4yHyGJvK/zDmsIPq5UkQudV5Gf6hf3wPGG1UOma1zBpZoi11r5opXQuOr0XYbfsUEPe18zm944h9y9axZPe18zm944h9y9axBk973xcQ98V/1hVsf3OsrGGOVzxG6N8b4wGFjw+2sh7XWcMvJcLEXKk73vi4h74r/rC1iDL8W6SmqYpHTOie+sdUwxSTsDXzvgFK5rQ4ZnAtI1Xvcj12XnBvb07ZDLpKlz3VEFSXPlYTpYZJJGHxdY/WeNd9Vua11+bstzVRUzMlpXiKSOirYGSmVzCyabR6MgN5vJvBdzjM0i5AtxUm5qv0zTLK50B8IMcYrZGOps0z3xNeW+WGjc1pB5sgA1a0HniW9laKKKjexrItOLVMUcnIeAGRHkXfGLG4cSSLAk2FrWHbh4oZxUslmEpfO+SxZkkE0onexzS02aH3IsQ4XIuQs9h25fE2sh0kxzxz0r3A1r5I3sZTxQziTmdrcyV4sfGcL3zG39FQFKwby9d/bZ9pAqqlYN5eu/ts+0gQdGMVE0cD300TZ5mjkROmEQcf8ArIIH/nMou5zF8QlpWSVFLGyVxkzsM5hLbSOAGQtdbUBrub8/pWnRBL8Mq+jxd9OzTwyr6PF307NVEQS/DKvo8XfTs08Mq+jxd9OzVJ0gBAJAJ5gTrP8AC/WuBFwQQeYg3CCZ4ZV9Hi76dmnhlX0eLvp2aqIgl+GVfR4u+nZp4ZV9Hi76dmqiIM3jdXVaNl6eMf8AE0vNWX16dlh4nrXf4ZV9Hi77/wDmvvHvJM/tUn3DFSCCX4ZV9Hi76dmnhlX0eLvp2aqL5dIBzkD+TZBN8Mq+jxd9OzTwyr6PF307NVF+F4uBcXPML6z/AAgmeGVfR4u+nZp4ZV9Hi76dmqiIJfhlX0eLvp2aeGVfR4u+nZqoiDKMxrEeERAaNngpiY583hHk3FzgbPIGkNgOQBcc99a1aIgkYd57WfxT/QV9V+55ks7alr5IZ2wvp9LFlzOhcQ7K4PDhqcAQbXB/YkH5w7z2s/in+gqugxFLvZxNqTfVRxx0bYIGSay+nEovNdtzrnJ5LtZBJ9S7MC3MUkUsTIZzJLh0ckOQSRaRrJWsZ+sI2gk2gYA46+SbkrVr+dy7jK5pm0Egi01ZWTty1TxlMr4nQzOA8bK2OcFmvyvpubBYw7e5ggylktSXMmE4e97HOMng5pHF3I13Y7XfXfX67+Y3rqTR6PNPl0Bh8o2/mvgOkvl8fQ6vVfXa+tT6ncxiJidaQmbwmYufwjIyOWFzJ2xuawC0RBmgu0ewFvFF625bBqyGoc+okMkbqaBlnzukc2obGxjyz0ZDlcdYvckgnMbB51G9pTvFjLU28IdUkCRljKTG4G2S2rQMt+znDmK0GDYQ2liMTC5zTLNLd5BdmlkdK/xQNWZ7rLuRBk97XzOb3jiH3L1rFk97XzOb3jiH3L1rEGT3vfFxD3xX/WFrFk973xcQ98V/1haxAREQEREBSsG8vXf22faQKqpWDeXrv7bPtIEFVERAREQZWOikDasyU5nqXTyzwyOLDG5rHZ6JrHE8kDLGMuqzszuY5jwUlNiMEQpoxJlZljila2AZWgxQ5rOPiACaSxBccwBOo31OMYyymawvteRxa3M8MaMrHSPc9x8VoaxxJ182q5KiR7vARnMEgYGx5zmuWySsidEw2FrudUMaNd+S42sLoJtbitfDrme5ukAeGZYyWMvM94aWAkljXUgcQHE2dlGvMLu581TpCah7zGxuVh0TGtnBazLKbWc0mzzlsLZrf4i/FVbugxxEkBAZynOMoLWkRyzeq+bJC11ucCZt7HknS4dM98Mb5WtZI6NrpGNdma15Fy0O9IB9KDoREQTce8kz+1SfcMVIKbj3kmf2qT7hipBAWWxPDny4hpHwukhjijgYDHE9kjXuc+ckvN2gWg/c6Mgc91qVmMV3UOMf6ILc1ToGS52FxMc2Se7HXytyx1BzH0RE6tSCLVVeKQx5ppHAvDY22ZAQKiSJsbG6hc/rzNt/WcTqeAO+SmrTK2Qte7Rl2jkcIjIyGWVjX2aLAyCOJ5GqwFRblFtj+yb4UZjY8Ql7nRl+i0rdJpBCJixotyuVJFHfVy5QLc5XrDu7zOyCGx0gYM1Q0NLdLLGZL28QNppX39TTa+rMHPHV4gWyZHaR0cTXZWmJwbNnla6BxFs0gY6AnWBmi9AfroYcK01DWyukELbPDzHH+oHZyWPsbtteMatdmX/yOXkZu7Fnv0bhlp2zGIuDSzLC2omzG172np2gW1ueOblWpYTuo8IqHQCNzQwTHOXjXo5RD4vOLu0gv64nc+ooLqIiAiIgkYd57WfxT/QVXUjDvPaz+Kf6Cq6AiIgIiICIiDJ72vmc3vHEPuXrWLJ72vmc3vHEPuXrWIMnve+LiHviv+sLWLJ73vi4h74r/rC1iAiIgIiIClYN5eu/ts+0gVVSsG8vXf22faQIKqIiAiIg856ZjwA9rXgHMA5odY2tcX9Nif8A3U2DcvTskfJkDjI17HBzWkFj3Bzmu1Xc24Fg69gLCw1KsiDwdQxkWLGEa9RjBGtuQ/8A11fxqXuERAREQTce8kz+1SfcMVILN7t9yj6+KFkc0lO6Kojkc6OVzM0WYaRvJPjWALSeZzRzLRMZYADmAAGu+ofuUH0vAUMfKORnLJc79McpxGUl3rNiRf1Fe6IOduHxA5hHGDqNxGL3Fra/+1vZHqXPUYFC+SORzG3hBDW5Rk1jKCRbWQC63qzO9aoIg8TRsJuWMJzZ7lgvntbNf12A1/svplO1pu1rQSLXDQDa5da/8kn/AHK9EQEREBERBIw7z2s/in+gqupGHee1n8U/0FV0BERAREQEREGT3tfM5veOIfcvWsWT3tfM5veOIfcvWsQYXcVJUjhDQsgc3heu1yzPY6+k16mscLc3pWk01b7Ok7zJs1J3vfFxD3xX/WFrEEnTVvs6TvMmzTTVvs6TvMmzVZEEnTVvs6TvMmzTTVvs6TvMmzVZEEnTVvs6TvMmzXLR01bG+d+SlPhEolt4RIMtomRW8TX5O/8A3fstAiCTpq32dJ3mTZppq32dJ3mTZqsiCTpq32dJ3mTZppq32dJ3mTZqsiCTpq32dJ3mTZppq32dJ3mTZqsiCTpq32dJ3mTZppq32dJ3mTZqsiCTpq32dJ3mTZppq32dJ3mTZqsoe6HdfDROa2YSHNDNPmjYHNbFDl0rnawdQe02AP7XQe2mrfZ0neZNmmmrfZ0neZNmup2MQAOcZogGZc5dK1uTN4ue55N/Rdc9fump4WTOdLG408Uk0kUcrXTZI2aR9mXv4tj/ALj1oPnTVvs6TvMmzTTVvs6TvMmzXZR4lHLbI9pdkY8szDSNa8Zm5m841Ec66kEnTVvs6TvMmzTTVvs6TvMmzVZEEnTVvs6TvMmzTTVvs6TvMmzVZEEnTVvs6TvMmzTTVvs6TvMmzVZEEnTVvs6TvMmzTTVvs6TvMmzVZEGep6WtZNNLkpTptHyfCJBlyAjnya+ddemrfZ0neZNmqyIJOmrfZ0neZNmmmrfZ0neZNmqyIJOmrfZ0neZNmmmrfZ0neZNmqyIJOmrfZ0neZNmmlrfZ0neZNmqyIMlvZX8ClzWvwhX5spu2/hL72JtqWtWT3tfM5veOIfcvWsQZPe98XEPfFf8AWFrF/P8ABMSqqJ9bGcPrJxLiNXURyQ6LRujkfdpGd4PMPV6VU461HVWIfI2iDWIsnx1qOqsQ+RtE461HVWIfI2iDWIsnx1qOqsQ+RtE461HVWIfI2iDWIsnx1qOqsQ+RtE461HVWIfI2iDWIsnx1qOqsQ+RtE461HVWIfI2iDWIsnx1qOqsQ+RtE461HVWIfI2iDWIsnx1qOqsQ+RtE461HVWIfI2iDWIsnx1qOqsQ+RtE461HVWIfI2iDWKJi25hlRV01TJlcKWOZghfCHtdpcpLiTzEGNttXr/ANp3HWo6qxD5G0TjrUdVYh8jaIPCXe3YXSPEtnmqkqonmEOczSaQvjeb8tl6iUt8WxOu/pmU+9iXOqInvdHA1uipXZWvle04a3Di97gfQA85bC5ynmuFa461HVWIfI2icdajqrEPkbRB07nNxraOaWUP0hkuWl0dpGFwZpGh9zyCYmkNsLekmwto1k+OtR1ViHyNonHWo6qxD5G0QaxFk+OtR1ViHyNonHWo6qxD5G0QaxFk+OtR1ViHyNonHWo6qxD5G0QaxFk+OtR1ViHyNonHWo6qxD5G0QaxFk+OtR1ViHyNonHWo6qxD5G0QaxFk+OtR1ViHyNonHWo6qxD5G0QaxFk+OtR1ViHyNonHWo6qxD5G0QaxFk+OtR1ViHyNonHWo6qxD5G0QaxFk+OtR1ViHyNonHWo6qxD5G0QN7XzOb3jiH3L1rFmN7yjljo3aeN8L5Kurm0cls7WSTOkbfKSOYhadBHl3TxCpfSta+SSLQmXIGnRiZ2VhcCQ4j0ktBAB1rvGJRa/wBSPkvEZ/VbqkOoMOvU79udZ7G9xnhNXHUOMbXwTwywTsY5lVFGwgyQ52m0jHWeLO5tI7nUij3sHxRta2dpdAKNkOaI5XNpqt9WHTAG5cdJlNvUT/lYBthisPJ/Vi5dsn6reVd2QZdevlatXp1L9GKQ2zaWLLn0ebSttpP9F7+N+3Osfgu9roXQ6WSOUQ0tXTgiDK4PnqfCWyx5icjm8w9PpuvBu9k/Q0sb5KdxpWPp5MtM+NlTTugbTXnyPDjIGRsF72tccxQbaqxNjIpZb5204eZBGQ5wLG5nNtfU63oNlPrN1cccAqDHKWOpJK3khmYQxta9wILhyrPbqXrTYJ+lVRSaINqpJTeCDRO0cjAy8pudJLqN3nn1atSmS7lZpKR1NJJFcYfLQRvZG6x0jGsMr2k6tTG8kH0nWguvxWPO1jS17i8Mc1srMzLgm7gSDbkkWFz+3Pbnq90UMckTHOBEz5GaQPboo3sZnLZHE8k2/wDApLtxhLnOzRtc/EHVjnMjIeGOhMJY13Pm1kh3/wALkm3CSvgjie+mzRxSxF7KQs0gNK6kje8ZjdwDr+qzQ0W50Gsqa9sb42G5fM4tY0c5sMznH1NA5z+4HOQDwcZ4y0FrJXOdUTUzIg1okdJDmMlrkC1o3G5I9HpNl8S4W9tRRTDl6CGallDfVKIzpBf1OhaLep5PoXM/cq50D4y5gkdVz1MUzQ4PgMpcczLEEvAe4c4BBNwRqIe0G7OnfkMekeyQtayRsd2uldT+FMiAvmzGMgjVa5Db5tS9aLdM15yvimgOmbAdO1gAlcwSMaSxzgLgi37kDnIvyUm4mGOeB7AGR0jY9GxrnEySRw+DxyTXOUlsZIBtc8m55IC+63A3ujZD4zpK+OsmltYNbFO2oA/c2ZGwfsL+hBoUREBERAREQEREBERAREQEREBERAREQEREBERAREQEREBERB//2Q=="/>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7" name="Content Placeholder 6"/>
          <p:cNvSpPr>
            <a:spLocks noGrp="1"/>
          </p:cNvSpPr>
          <p:nvPr>
            <p:ph idx="1"/>
          </p:nvPr>
        </p:nvSpPr>
        <p:spPr/>
        <p:txBody>
          <a:bodyPr/>
          <a:lstStyle/>
          <a:p>
            <a:r>
              <a:rPr lang="en-GB" dirty="0" smtClean="0"/>
              <a:t>Over the years as the field of HRM was being established the department had been perceived as an administrative support function with a low status and a poor reputation. </a:t>
            </a:r>
          </a:p>
          <a:p>
            <a:r>
              <a:rPr lang="en-GB" dirty="0" smtClean="0"/>
              <a:t>So in order to overcome this negative viewpoint, Ulrich put forward four roles which HR Departments should adopt...</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blinds(horizontal)">
                                      <p:cBhvr>
                                        <p:cTn id="7" dur="500"/>
                                        <p:tgtEl>
                                          <p:spTgt spid="7">
                                            <p:txEl>
                                              <p:pRg st="0" end="0"/>
                                            </p:txEl>
                                          </p:spTgt>
                                        </p:tgtEl>
                                      </p:cBhvr>
                                    </p:animEffect>
                                  </p:childTnLst>
                                </p:cTn>
                              </p:par>
                              <p:par>
                                <p:cTn id="8" presetID="3" presetClass="entr" presetSubtype="10" fill="hold" nodeType="withEffect">
                                  <p:stCondLst>
                                    <p:cond delay="0"/>
                                  </p:stCondLst>
                                  <p:childTnLst>
                                    <p:set>
                                      <p:cBhvr>
                                        <p:cTn id="9" dur="1" fill="hold">
                                          <p:stCondLst>
                                            <p:cond delay="0"/>
                                          </p:stCondLst>
                                        </p:cTn>
                                        <p:tgtEl>
                                          <p:spTgt spid="7">
                                            <p:txEl>
                                              <p:pRg st="1" end="1"/>
                                            </p:txEl>
                                          </p:spTgt>
                                        </p:tgtEl>
                                        <p:attrNameLst>
                                          <p:attrName>style.visibility</p:attrName>
                                        </p:attrNameLst>
                                      </p:cBhvr>
                                      <p:to>
                                        <p:strVal val="visible"/>
                                      </p:to>
                                    </p:set>
                                    <p:animEffect transition="in" filter="blinds(horizontal)">
                                      <p:cBhvr>
                                        <p:cTn id="10" dur="500"/>
                                        <p:tgtEl>
                                          <p:spTgt spid="7">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chor="t"/>
          <a:lstStyle/>
          <a:p>
            <a:pPr algn="ctr">
              <a:buNone/>
            </a:pPr>
            <a:r>
              <a:rPr lang="en-GB" b="1" u="sng" dirty="0" smtClean="0"/>
              <a:t>Business Partner Role (Hard HR)</a:t>
            </a:r>
          </a:p>
          <a:p>
            <a:pPr lvl="1" algn="ctr">
              <a:buNone/>
            </a:pPr>
            <a:r>
              <a:rPr lang="en-GB" dirty="0" smtClean="0"/>
              <a:t>   Working with senior managers in </a:t>
            </a:r>
            <a:r>
              <a:rPr lang="en-GB" smtClean="0"/>
              <a:t>strategy execution, </a:t>
            </a:r>
            <a:r>
              <a:rPr lang="en-GB" dirty="0" smtClean="0"/>
              <a:t>this role elucidates that HRM has a voice within the organisation thus showing its credibility and importance when you consider the architecture of the company.</a:t>
            </a:r>
          </a:p>
          <a:p>
            <a:pPr algn="ctr">
              <a:buNone/>
            </a:pPr>
            <a:r>
              <a:rPr lang="en-GB" b="1" u="sng" dirty="0" smtClean="0"/>
              <a:t>Administrative Expert</a:t>
            </a:r>
          </a:p>
          <a:p>
            <a:pPr algn="ctr">
              <a:buNone/>
            </a:pPr>
            <a:r>
              <a:rPr lang="en-GB" dirty="0" smtClean="0"/>
              <a:t>  </a:t>
            </a:r>
            <a:r>
              <a:rPr lang="en-GB" sz="2300" dirty="0" smtClean="0"/>
              <a:t>Improving the administrative process often through the application of technology with the view of improving the efficiency of the HR function and the entire organisation.</a:t>
            </a:r>
          </a:p>
          <a:p>
            <a:pPr lvl="1">
              <a:buNone/>
            </a:pPr>
            <a:endParaRPr lang="en-GB" dirty="0"/>
          </a:p>
        </p:txBody>
      </p:sp>
      <p:sp>
        <p:nvSpPr>
          <p:cNvPr id="3" name="Title 2"/>
          <p:cNvSpPr>
            <a:spLocks noGrp="1"/>
          </p:cNvSpPr>
          <p:nvPr>
            <p:ph type="title"/>
          </p:nvPr>
        </p:nvSpPr>
        <p:spPr/>
        <p:txBody>
          <a:bodyPr/>
          <a:lstStyle/>
          <a:p>
            <a:pPr algn="ctr"/>
            <a:r>
              <a:rPr lang="en-GB" dirty="0" smtClean="0"/>
              <a:t>HRM &amp; Ulrich</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blinds(horizontal)">
                                      <p:cBhvr>
                                        <p:cTn id="7" dur="500"/>
                                        <p:tgtEl>
                                          <p:spTgt spid="2">
                                            <p:txEl>
                                              <p:pRg st="0" end="0"/>
                                            </p:txEl>
                                          </p:spTgt>
                                        </p:tgtEl>
                                      </p:cBhvr>
                                    </p:animEffect>
                                  </p:childTnLst>
                                </p:cTn>
                              </p:par>
                              <p:par>
                                <p:cTn id="8" presetID="3" presetClass="entr" presetSubtype="10" fill="hold" nodeType="withEffect">
                                  <p:stCondLst>
                                    <p:cond delay="0"/>
                                  </p:stCondLst>
                                  <p:childTnLst>
                                    <p:set>
                                      <p:cBhvr>
                                        <p:cTn id="9" dur="1" fill="hold">
                                          <p:stCondLst>
                                            <p:cond delay="0"/>
                                          </p:stCondLst>
                                        </p:cTn>
                                        <p:tgtEl>
                                          <p:spTgt spid="2">
                                            <p:txEl>
                                              <p:pRg st="1" end="1"/>
                                            </p:txEl>
                                          </p:spTgt>
                                        </p:tgtEl>
                                        <p:attrNameLst>
                                          <p:attrName>style.visibility</p:attrName>
                                        </p:attrNameLst>
                                      </p:cBhvr>
                                      <p:to>
                                        <p:strVal val="visible"/>
                                      </p:to>
                                    </p:set>
                                    <p:animEffect transition="in" filter="blinds(horizontal)">
                                      <p:cBhvr>
                                        <p:cTn id="10" dur="500"/>
                                        <p:tgtEl>
                                          <p:spTgt spid="2">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3" presetClass="entr" presetSubtype="1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animEffect transition="in" filter="blinds(horizontal)">
                                      <p:cBhvr>
                                        <p:cTn id="15" dur="500"/>
                                        <p:tgtEl>
                                          <p:spTgt spid="2">
                                            <p:txEl>
                                              <p:pRg st="2" end="2"/>
                                            </p:txEl>
                                          </p:spTgt>
                                        </p:tgtEl>
                                      </p:cBhvr>
                                    </p:animEffect>
                                  </p:childTnLst>
                                </p:cTn>
                              </p:par>
                              <p:par>
                                <p:cTn id="16" presetID="3" presetClass="entr" presetSubtype="10" fill="hold" nodeType="withEffect">
                                  <p:stCondLst>
                                    <p:cond delay="0"/>
                                  </p:stCondLst>
                                  <p:childTnLst>
                                    <p:set>
                                      <p:cBhvr>
                                        <p:cTn id="17" dur="1" fill="hold">
                                          <p:stCondLst>
                                            <p:cond delay="0"/>
                                          </p:stCondLst>
                                        </p:cTn>
                                        <p:tgtEl>
                                          <p:spTgt spid="2">
                                            <p:txEl>
                                              <p:pRg st="3" end="3"/>
                                            </p:txEl>
                                          </p:spTgt>
                                        </p:tgtEl>
                                        <p:attrNameLst>
                                          <p:attrName>style.visibility</p:attrName>
                                        </p:attrNameLst>
                                      </p:cBhvr>
                                      <p:to>
                                        <p:strVal val="visible"/>
                                      </p:to>
                                    </p:set>
                                    <p:animEffect transition="in" filter="blinds(horizontal)">
                                      <p:cBhvr>
                                        <p:cTn id="18" dur="500"/>
                                        <p:tgtEl>
                                          <p:spTgt spid="2">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pPr algn="ctr">
              <a:buNone/>
            </a:pPr>
            <a:r>
              <a:rPr lang="en-GB" b="1" u="sng" dirty="0" smtClean="0"/>
              <a:t>Employee Champion (Soft HR)</a:t>
            </a:r>
          </a:p>
          <a:p>
            <a:pPr algn="ctr">
              <a:buNone/>
            </a:pPr>
            <a:r>
              <a:rPr lang="en-GB" dirty="0" smtClean="0"/>
              <a:t>   Making sure that the employees feel engaged and feel committed to the organisation. The employee champion will be seen as the voice for the employees</a:t>
            </a:r>
          </a:p>
          <a:p>
            <a:pPr>
              <a:buNone/>
            </a:pPr>
            <a:endParaRPr lang="en-GB" dirty="0" smtClean="0"/>
          </a:p>
          <a:p>
            <a:pPr algn="ctr">
              <a:buNone/>
            </a:pPr>
            <a:r>
              <a:rPr lang="en-GB" b="1" u="sng" dirty="0" smtClean="0"/>
              <a:t>Change Agent( Soft HR)</a:t>
            </a:r>
          </a:p>
          <a:p>
            <a:pPr algn="ctr">
              <a:buNone/>
            </a:pPr>
            <a:r>
              <a:rPr lang="en-GB" dirty="0" smtClean="0"/>
              <a:t>   Helps the organisation with the change process, this role helps the organisation identify key success factors and assessing its strength and weakness regarding each factor</a:t>
            </a:r>
          </a:p>
          <a:p>
            <a:pPr>
              <a:buNone/>
            </a:pPr>
            <a:endParaRPr lang="en-GB" b="1" u="sng" dirty="0"/>
          </a:p>
        </p:txBody>
      </p:sp>
      <p:sp>
        <p:nvSpPr>
          <p:cNvPr id="3" name="Title 2"/>
          <p:cNvSpPr>
            <a:spLocks noGrp="1"/>
          </p:cNvSpPr>
          <p:nvPr>
            <p:ph type="title"/>
          </p:nvPr>
        </p:nvSpPr>
        <p:spPr/>
        <p:txBody>
          <a:bodyPr/>
          <a:lstStyle/>
          <a:p>
            <a:pPr algn="ctr"/>
            <a:r>
              <a:rPr lang="en-GB" dirty="0" smtClean="0"/>
              <a:t>HRM &amp; Ulrich</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blinds(horizontal)">
                                      <p:cBhvr>
                                        <p:cTn id="7" dur="500"/>
                                        <p:tgtEl>
                                          <p:spTgt spid="2">
                                            <p:txEl>
                                              <p:pRg st="0" end="0"/>
                                            </p:txEl>
                                          </p:spTgt>
                                        </p:tgtEl>
                                      </p:cBhvr>
                                    </p:animEffect>
                                  </p:childTnLst>
                                </p:cTn>
                              </p:par>
                              <p:par>
                                <p:cTn id="8" presetID="3" presetClass="entr" presetSubtype="10" fill="hold" nodeType="withEffect">
                                  <p:stCondLst>
                                    <p:cond delay="0"/>
                                  </p:stCondLst>
                                  <p:childTnLst>
                                    <p:set>
                                      <p:cBhvr>
                                        <p:cTn id="9" dur="1" fill="hold">
                                          <p:stCondLst>
                                            <p:cond delay="0"/>
                                          </p:stCondLst>
                                        </p:cTn>
                                        <p:tgtEl>
                                          <p:spTgt spid="2">
                                            <p:txEl>
                                              <p:pRg st="1" end="1"/>
                                            </p:txEl>
                                          </p:spTgt>
                                        </p:tgtEl>
                                        <p:attrNameLst>
                                          <p:attrName>style.visibility</p:attrName>
                                        </p:attrNameLst>
                                      </p:cBhvr>
                                      <p:to>
                                        <p:strVal val="visible"/>
                                      </p:to>
                                    </p:set>
                                    <p:animEffect transition="in" filter="blinds(horizontal)">
                                      <p:cBhvr>
                                        <p:cTn id="10" dur="500"/>
                                        <p:tgtEl>
                                          <p:spTgt spid="2">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3" presetClass="entr" presetSubtype="10" fill="hold" nodeType="click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animEffect transition="in" filter="blinds(horizontal)">
                                      <p:cBhvr>
                                        <p:cTn id="15" dur="500"/>
                                        <p:tgtEl>
                                          <p:spTgt spid="2">
                                            <p:txEl>
                                              <p:pRg st="3" end="3"/>
                                            </p:txEl>
                                          </p:spTgt>
                                        </p:tgtEl>
                                      </p:cBhvr>
                                    </p:animEffect>
                                  </p:childTnLst>
                                </p:cTn>
                              </p:par>
                              <p:par>
                                <p:cTn id="16" presetID="3" presetClass="entr" presetSubtype="10" fill="hold" nodeType="withEffect">
                                  <p:stCondLst>
                                    <p:cond delay="0"/>
                                  </p:stCondLst>
                                  <p:childTnLst>
                                    <p:set>
                                      <p:cBhvr>
                                        <p:cTn id="17" dur="1" fill="hold">
                                          <p:stCondLst>
                                            <p:cond delay="0"/>
                                          </p:stCondLst>
                                        </p:cTn>
                                        <p:tgtEl>
                                          <p:spTgt spid="2">
                                            <p:txEl>
                                              <p:pRg st="4" end="4"/>
                                            </p:txEl>
                                          </p:spTgt>
                                        </p:tgtEl>
                                        <p:attrNameLst>
                                          <p:attrName>style.visibility</p:attrName>
                                        </p:attrNameLst>
                                      </p:cBhvr>
                                      <p:to>
                                        <p:strVal val="visible"/>
                                      </p:to>
                                    </p:set>
                                    <p:animEffect transition="in" filter="blinds(horizontal)">
                                      <p:cBhvr>
                                        <p:cTn id="18" dur="500"/>
                                        <p:tgtEl>
                                          <p:spTgt spid="2">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55000" lnSpcReduction="20000"/>
          </a:bodyPr>
          <a:lstStyle/>
          <a:p>
            <a:r>
              <a:rPr lang="en-GB" sz="2900" dirty="0" smtClean="0"/>
              <a:t>HRM has been devolved to the line</a:t>
            </a:r>
          </a:p>
          <a:p>
            <a:endParaRPr lang="en-GB" sz="2900" dirty="0" smtClean="0"/>
          </a:p>
          <a:p>
            <a:r>
              <a:rPr lang="en-GB" sz="2900" dirty="0" smtClean="0"/>
              <a:t>This means that HR practices which were once only practised by HR practitioners are now carried out by Line Managers, it means that the HR department works collaboratively with the line managers</a:t>
            </a:r>
          </a:p>
          <a:p>
            <a:pPr>
              <a:buNone/>
            </a:pPr>
            <a:endParaRPr lang="en-GB" sz="2900" dirty="0" smtClean="0">
              <a:solidFill>
                <a:schemeClr val="accent1"/>
              </a:solidFill>
            </a:endParaRPr>
          </a:p>
          <a:p>
            <a:r>
              <a:rPr lang="en-GB" sz="2900" dirty="0" smtClean="0">
                <a:solidFill>
                  <a:schemeClr val="accent1"/>
                </a:solidFill>
              </a:rPr>
              <a:t>Take a moment to reflect which practices have been devolved to the line....</a:t>
            </a:r>
          </a:p>
          <a:p>
            <a:pPr>
              <a:buNone/>
            </a:pPr>
            <a:endParaRPr lang="en-GB" sz="2900" dirty="0" smtClean="0"/>
          </a:p>
          <a:p>
            <a:r>
              <a:rPr lang="en-GB" sz="2900" dirty="0" smtClean="0">
                <a:solidFill>
                  <a:schemeClr val="accent1"/>
                </a:solidFill>
              </a:rPr>
              <a:t>Do you think it is good that Line Managers have acquired more HR responsibilities? </a:t>
            </a:r>
          </a:p>
          <a:p>
            <a:r>
              <a:rPr lang="en-GB" sz="2900" dirty="0" smtClean="0">
                <a:solidFill>
                  <a:schemeClr val="accent1"/>
                </a:solidFill>
              </a:rPr>
              <a:t>YES</a:t>
            </a:r>
            <a:r>
              <a:rPr lang="en-GB" sz="2900" dirty="0" smtClean="0"/>
              <a:t>- Line Managers are able to resolve issues faster instead of having to wait to hear back from HR.</a:t>
            </a:r>
          </a:p>
          <a:p>
            <a:r>
              <a:rPr lang="en-GB" sz="2900" dirty="0" smtClean="0"/>
              <a:t>Line managers believe that they are more “in tune” with what is actually going on </a:t>
            </a:r>
            <a:r>
              <a:rPr lang="en-GB" sz="2900" dirty="0" err="1" smtClean="0"/>
              <a:t>on</a:t>
            </a:r>
            <a:r>
              <a:rPr lang="en-GB" sz="2900" dirty="0" smtClean="0"/>
              <a:t> the shop floor and as a result feel they are in a better position to manage their staff</a:t>
            </a:r>
          </a:p>
          <a:p>
            <a:r>
              <a:rPr lang="en-GB" sz="2900" dirty="0" smtClean="0">
                <a:solidFill>
                  <a:schemeClr val="accent1"/>
                </a:solidFill>
              </a:rPr>
              <a:t>NO</a:t>
            </a:r>
            <a:r>
              <a:rPr lang="en-GB" sz="2900" dirty="0" smtClean="0"/>
              <a:t>- Line managers do not have the necessary skills and competencies to perform the HR aspect of their  job, therefore line managers require more training on this.</a:t>
            </a:r>
          </a:p>
          <a:p>
            <a:r>
              <a:rPr lang="en-GB" sz="2900" dirty="0" smtClean="0"/>
              <a:t>They feel as if they have enough to do with their own work as well as taking on HR duties too</a:t>
            </a:r>
            <a:r>
              <a:rPr lang="en-GB" dirty="0" smtClean="0"/>
              <a:t>.</a:t>
            </a:r>
            <a:endParaRPr lang="en-GB" dirty="0"/>
          </a:p>
        </p:txBody>
      </p:sp>
      <p:sp>
        <p:nvSpPr>
          <p:cNvPr id="3" name="Title 2"/>
          <p:cNvSpPr>
            <a:spLocks noGrp="1"/>
          </p:cNvSpPr>
          <p:nvPr>
            <p:ph type="title"/>
          </p:nvPr>
        </p:nvSpPr>
        <p:spPr/>
        <p:txBody>
          <a:bodyPr/>
          <a:lstStyle/>
          <a:p>
            <a:pPr algn="ctr"/>
            <a:r>
              <a:rPr lang="en-GB" dirty="0" smtClean="0"/>
              <a:t>HRM and the Line</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blinds(horizontal)">
                                      <p:cBhvr>
                                        <p:cTn id="12" dur="500"/>
                                        <p:tgtEl>
                                          <p:spTgt spid="2">
                                            <p:txEl>
                                              <p:pRg st="0" end="0"/>
                                            </p:txEl>
                                          </p:spTgt>
                                        </p:tgtEl>
                                      </p:cBhvr>
                                    </p:animEffect>
                                  </p:childTnLst>
                                </p:cTn>
                              </p:par>
                              <p:par>
                                <p:cTn id="13" presetID="3" presetClass="entr" presetSubtype="10" fill="hold" nodeType="with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animEffect transition="in" filter="blinds(horizontal)">
                                      <p:cBhvr>
                                        <p:cTn id="15" dur="500"/>
                                        <p:tgtEl>
                                          <p:spTgt spid="2">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3" presetClass="entr" presetSubtype="10" fill="hold" nodeType="clickEffect">
                                  <p:stCondLst>
                                    <p:cond delay="0"/>
                                  </p:stCondLst>
                                  <p:childTnLst>
                                    <p:set>
                                      <p:cBhvr>
                                        <p:cTn id="19" dur="1" fill="hold">
                                          <p:stCondLst>
                                            <p:cond delay="0"/>
                                          </p:stCondLst>
                                        </p:cTn>
                                        <p:tgtEl>
                                          <p:spTgt spid="2">
                                            <p:txEl>
                                              <p:pRg st="4" end="4"/>
                                            </p:txEl>
                                          </p:spTgt>
                                        </p:tgtEl>
                                        <p:attrNameLst>
                                          <p:attrName>style.visibility</p:attrName>
                                        </p:attrNameLst>
                                      </p:cBhvr>
                                      <p:to>
                                        <p:strVal val="visible"/>
                                      </p:to>
                                    </p:set>
                                    <p:animEffect transition="in" filter="blinds(horizontal)">
                                      <p:cBhvr>
                                        <p:cTn id="20" dur="500"/>
                                        <p:tgtEl>
                                          <p:spTgt spid="2">
                                            <p:txEl>
                                              <p:pRg st="4" end="4"/>
                                            </p:txEl>
                                          </p:spTgt>
                                        </p:tgtEl>
                                      </p:cBhvr>
                                    </p:animEffect>
                                  </p:childTnLst>
                                </p:cTn>
                              </p:par>
                              <p:par>
                                <p:cTn id="21" presetID="3" presetClass="entr" presetSubtype="10" fill="hold" nodeType="withEffect">
                                  <p:stCondLst>
                                    <p:cond delay="0"/>
                                  </p:stCondLst>
                                  <p:childTnLst>
                                    <p:set>
                                      <p:cBhvr>
                                        <p:cTn id="22" dur="1" fill="hold">
                                          <p:stCondLst>
                                            <p:cond delay="0"/>
                                          </p:stCondLst>
                                        </p:cTn>
                                        <p:tgtEl>
                                          <p:spTgt spid="2">
                                            <p:txEl>
                                              <p:pRg st="6" end="6"/>
                                            </p:txEl>
                                          </p:spTgt>
                                        </p:tgtEl>
                                        <p:attrNameLst>
                                          <p:attrName>style.visibility</p:attrName>
                                        </p:attrNameLst>
                                      </p:cBhvr>
                                      <p:to>
                                        <p:strVal val="visible"/>
                                      </p:to>
                                    </p:set>
                                    <p:animEffect transition="in" filter="blinds(horizontal)">
                                      <p:cBhvr>
                                        <p:cTn id="23" dur="500"/>
                                        <p:tgtEl>
                                          <p:spTgt spid="2">
                                            <p:txEl>
                                              <p:pRg st="6" end="6"/>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3" presetClass="entr" presetSubtype="10" fill="hold" nodeType="clickEffect">
                                  <p:stCondLst>
                                    <p:cond delay="0"/>
                                  </p:stCondLst>
                                  <p:childTnLst>
                                    <p:set>
                                      <p:cBhvr>
                                        <p:cTn id="27" dur="1" fill="hold">
                                          <p:stCondLst>
                                            <p:cond delay="0"/>
                                          </p:stCondLst>
                                        </p:cTn>
                                        <p:tgtEl>
                                          <p:spTgt spid="2">
                                            <p:txEl>
                                              <p:pRg st="7" end="7"/>
                                            </p:txEl>
                                          </p:spTgt>
                                        </p:tgtEl>
                                        <p:attrNameLst>
                                          <p:attrName>style.visibility</p:attrName>
                                        </p:attrNameLst>
                                      </p:cBhvr>
                                      <p:to>
                                        <p:strVal val="visible"/>
                                      </p:to>
                                    </p:set>
                                    <p:animEffect transition="in" filter="blinds(horizontal)">
                                      <p:cBhvr>
                                        <p:cTn id="28" dur="500"/>
                                        <p:tgtEl>
                                          <p:spTgt spid="2">
                                            <p:txEl>
                                              <p:pRg st="7" end="7"/>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3" presetClass="entr" presetSubtype="10" fill="hold" nodeType="clickEffect">
                                  <p:stCondLst>
                                    <p:cond delay="0"/>
                                  </p:stCondLst>
                                  <p:childTnLst>
                                    <p:set>
                                      <p:cBhvr>
                                        <p:cTn id="32" dur="1" fill="hold">
                                          <p:stCondLst>
                                            <p:cond delay="0"/>
                                          </p:stCondLst>
                                        </p:cTn>
                                        <p:tgtEl>
                                          <p:spTgt spid="2">
                                            <p:txEl>
                                              <p:pRg st="8" end="8"/>
                                            </p:txEl>
                                          </p:spTgt>
                                        </p:tgtEl>
                                        <p:attrNameLst>
                                          <p:attrName>style.visibility</p:attrName>
                                        </p:attrNameLst>
                                      </p:cBhvr>
                                      <p:to>
                                        <p:strVal val="visible"/>
                                      </p:to>
                                    </p:set>
                                    <p:animEffect transition="in" filter="blinds(horizontal)">
                                      <p:cBhvr>
                                        <p:cTn id="33" dur="500"/>
                                        <p:tgtEl>
                                          <p:spTgt spid="2">
                                            <p:txEl>
                                              <p:pRg st="8" end="8"/>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3" presetClass="entr" presetSubtype="10" fill="hold" nodeType="clickEffect">
                                  <p:stCondLst>
                                    <p:cond delay="0"/>
                                  </p:stCondLst>
                                  <p:childTnLst>
                                    <p:set>
                                      <p:cBhvr>
                                        <p:cTn id="37" dur="1" fill="hold">
                                          <p:stCondLst>
                                            <p:cond delay="0"/>
                                          </p:stCondLst>
                                        </p:cTn>
                                        <p:tgtEl>
                                          <p:spTgt spid="2">
                                            <p:txEl>
                                              <p:pRg st="9" end="9"/>
                                            </p:txEl>
                                          </p:spTgt>
                                        </p:tgtEl>
                                        <p:attrNameLst>
                                          <p:attrName>style.visibility</p:attrName>
                                        </p:attrNameLst>
                                      </p:cBhvr>
                                      <p:to>
                                        <p:strVal val="visible"/>
                                      </p:to>
                                    </p:set>
                                    <p:animEffect transition="in" filter="blinds(horizontal)">
                                      <p:cBhvr>
                                        <p:cTn id="38" dur="500"/>
                                        <p:tgtEl>
                                          <p:spTgt spid="2">
                                            <p:txEl>
                                              <p:pRg st="9" end="9"/>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3" presetClass="entr" presetSubtype="10" fill="hold" nodeType="clickEffect">
                                  <p:stCondLst>
                                    <p:cond delay="0"/>
                                  </p:stCondLst>
                                  <p:childTnLst>
                                    <p:set>
                                      <p:cBhvr>
                                        <p:cTn id="42" dur="1" fill="hold">
                                          <p:stCondLst>
                                            <p:cond delay="0"/>
                                          </p:stCondLst>
                                        </p:cTn>
                                        <p:tgtEl>
                                          <p:spTgt spid="2">
                                            <p:txEl>
                                              <p:pRg st="10" end="10"/>
                                            </p:txEl>
                                          </p:spTgt>
                                        </p:tgtEl>
                                        <p:attrNameLst>
                                          <p:attrName>style.visibility</p:attrName>
                                        </p:attrNameLst>
                                      </p:cBhvr>
                                      <p:to>
                                        <p:strVal val="visible"/>
                                      </p:to>
                                    </p:set>
                                    <p:animEffect transition="in" filter="blinds(horizontal)">
                                      <p:cBhvr>
                                        <p:cTn id="43" dur="500"/>
                                        <p:tgtEl>
                                          <p:spTgt spid="2">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solidFill>
                  <a:schemeClr val="accent1"/>
                </a:solidFill>
              </a:rPr>
              <a:t>What do you think are the main areas HR &amp; Line managers are likely to be involved in?</a:t>
            </a:r>
          </a:p>
          <a:p>
            <a:endParaRPr lang="en-GB" dirty="0" smtClean="0"/>
          </a:p>
          <a:p>
            <a:r>
              <a:rPr lang="en-GB" dirty="0" smtClean="0"/>
              <a:t>e.g. </a:t>
            </a:r>
          </a:p>
          <a:p>
            <a:endParaRPr lang="en-GB" dirty="0" smtClean="0"/>
          </a:p>
          <a:p>
            <a:endParaRPr lang="en-GB" dirty="0" smtClean="0"/>
          </a:p>
        </p:txBody>
      </p:sp>
      <p:sp>
        <p:nvSpPr>
          <p:cNvPr id="3" name="Title 2"/>
          <p:cNvSpPr>
            <a:spLocks noGrp="1"/>
          </p:cNvSpPr>
          <p:nvPr>
            <p:ph type="title"/>
          </p:nvPr>
        </p:nvSpPr>
        <p:spPr/>
        <p:txBody>
          <a:bodyPr/>
          <a:lstStyle/>
          <a:p>
            <a:r>
              <a:rPr lang="en-GB" dirty="0" smtClean="0"/>
              <a:t>Activity....</a:t>
            </a:r>
            <a:endParaRPr lang="en-GB" dirty="0"/>
          </a:p>
        </p:txBody>
      </p:sp>
      <p:graphicFrame>
        <p:nvGraphicFramePr>
          <p:cNvPr id="4" name="Table 3"/>
          <p:cNvGraphicFramePr>
            <a:graphicFrameLocks noGrp="1"/>
          </p:cNvGraphicFramePr>
          <p:nvPr/>
        </p:nvGraphicFramePr>
        <p:xfrm>
          <a:off x="1115616" y="3429000"/>
          <a:ext cx="7200801" cy="1554480"/>
        </p:xfrm>
        <a:graphic>
          <a:graphicData uri="http://schemas.openxmlformats.org/drawingml/2006/table">
            <a:tbl>
              <a:tblPr firstRow="1" bandRow="1">
                <a:tableStyleId>{5C22544A-7EE6-4342-B048-85BDC9FD1C3A}</a:tableStyleId>
              </a:tblPr>
              <a:tblGrid>
                <a:gridCol w="2400267"/>
                <a:gridCol w="2400267"/>
                <a:gridCol w="2400267"/>
              </a:tblGrid>
              <a:tr h="370840">
                <a:tc>
                  <a:txBody>
                    <a:bodyPr/>
                    <a:lstStyle/>
                    <a:p>
                      <a:r>
                        <a:rPr lang="en-GB" dirty="0" smtClean="0"/>
                        <a:t>Main</a:t>
                      </a:r>
                      <a:r>
                        <a:rPr lang="en-GB" baseline="0" dirty="0" smtClean="0"/>
                        <a:t> areas of activity  for HR Practitioners</a:t>
                      </a:r>
                      <a:endParaRPr lang="en-GB" dirty="0"/>
                    </a:p>
                  </a:txBody>
                  <a:tcPr/>
                </a:tc>
                <a:tc>
                  <a:txBody>
                    <a:bodyPr/>
                    <a:lstStyle/>
                    <a:p>
                      <a:r>
                        <a:rPr lang="en-GB" dirty="0" smtClean="0"/>
                        <a:t>Type</a:t>
                      </a:r>
                      <a:r>
                        <a:rPr lang="en-GB" baseline="0" dirty="0" smtClean="0"/>
                        <a:t> of Involvement from the HR Practitioners</a:t>
                      </a:r>
                      <a:endParaRPr lang="en-GB" dirty="0"/>
                    </a:p>
                  </a:txBody>
                  <a:tcPr/>
                </a:tc>
                <a:tc>
                  <a:txBody>
                    <a:bodyPr/>
                    <a:lstStyle/>
                    <a:p>
                      <a:r>
                        <a:rPr lang="en-GB" dirty="0" smtClean="0"/>
                        <a:t>Type of Involvement from the Line</a:t>
                      </a:r>
                      <a:r>
                        <a:rPr lang="en-GB" baseline="0" dirty="0" smtClean="0"/>
                        <a:t> Manager</a:t>
                      </a:r>
                      <a:endParaRPr lang="en-GB" dirty="0"/>
                    </a:p>
                  </a:txBody>
                  <a:tcPr/>
                </a:tc>
              </a:tr>
              <a:tr h="370840">
                <a:tc>
                  <a:txBody>
                    <a:bodyPr/>
                    <a:lstStyle/>
                    <a:p>
                      <a:r>
                        <a:rPr lang="en-GB" dirty="0" smtClean="0"/>
                        <a:t>R&amp; S</a:t>
                      </a:r>
                      <a:endParaRPr lang="en-GB" dirty="0"/>
                    </a:p>
                  </a:txBody>
                  <a:tcPr/>
                </a:tc>
                <a:tc>
                  <a:txBody>
                    <a:bodyPr/>
                    <a:lstStyle/>
                    <a:p>
                      <a:r>
                        <a:rPr lang="en-GB" dirty="0" smtClean="0"/>
                        <a:t>Design Practices &amp; Procedures</a:t>
                      </a:r>
                      <a:endParaRPr lang="en-GB" dirty="0"/>
                    </a:p>
                  </a:txBody>
                  <a:tcPr/>
                </a:tc>
                <a:tc>
                  <a:txBody>
                    <a:bodyPr/>
                    <a:lstStyle/>
                    <a:p>
                      <a:r>
                        <a:rPr lang="en-GB" dirty="0" smtClean="0"/>
                        <a:t>Prepare</a:t>
                      </a:r>
                      <a:r>
                        <a:rPr lang="en-GB" baseline="0" dirty="0" smtClean="0"/>
                        <a:t> and carry out interviews</a:t>
                      </a:r>
                      <a:endParaRPr lang="en-GB" dirty="0"/>
                    </a:p>
                  </a:txBody>
                  <a:tcPr/>
                </a:tc>
              </a:tr>
            </a:tbl>
          </a:graphicData>
        </a:graphic>
      </p:graphicFrame>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a:buNone/>
            </a:pPr>
            <a:r>
              <a:rPr lang="en-GB" dirty="0" smtClean="0"/>
              <a:t>  During the later stages of the 20</a:t>
            </a:r>
            <a:r>
              <a:rPr lang="en-GB" baseline="30000" dirty="0" smtClean="0"/>
              <a:t>th</a:t>
            </a:r>
            <a:r>
              <a:rPr lang="en-GB" dirty="0" smtClean="0"/>
              <a:t> century and early stages of the 21</a:t>
            </a:r>
            <a:r>
              <a:rPr lang="en-GB" baseline="30000" dirty="0" smtClean="0"/>
              <a:t>st</a:t>
            </a:r>
            <a:r>
              <a:rPr lang="en-GB" dirty="0" smtClean="0"/>
              <a:t> century we have seen the following areas emerge as important HR considerations:</a:t>
            </a:r>
          </a:p>
          <a:p>
            <a:r>
              <a:rPr lang="en-GB" dirty="0" smtClean="0"/>
              <a:t>Flexible Working Pattern</a:t>
            </a:r>
          </a:p>
          <a:p>
            <a:r>
              <a:rPr lang="en-GB" dirty="0" smtClean="0"/>
              <a:t>Empowerment</a:t>
            </a:r>
          </a:p>
          <a:p>
            <a:r>
              <a:rPr lang="en-GB" dirty="0" smtClean="0"/>
              <a:t>Organisational Culture </a:t>
            </a:r>
          </a:p>
          <a:p>
            <a:r>
              <a:rPr lang="en-GB" dirty="0" smtClean="0"/>
              <a:t>Motivation &amp; Job Satisfaction</a:t>
            </a:r>
          </a:p>
          <a:p>
            <a:r>
              <a:rPr lang="en-GB" dirty="0" smtClean="0"/>
              <a:t>Employee Well-Being</a:t>
            </a:r>
            <a:endParaRPr lang="en-GB" dirty="0"/>
          </a:p>
        </p:txBody>
      </p:sp>
      <p:sp>
        <p:nvSpPr>
          <p:cNvPr id="3" name="Title 2"/>
          <p:cNvSpPr>
            <a:spLocks noGrp="1"/>
          </p:cNvSpPr>
          <p:nvPr>
            <p:ph type="title"/>
          </p:nvPr>
        </p:nvSpPr>
        <p:spPr/>
        <p:txBody>
          <a:bodyPr/>
          <a:lstStyle/>
          <a:p>
            <a:pPr algn="ctr"/>
            <a:r>
              <a:rPr lang="en-GB" dirty="0" smtClean="0"/>
              <a:t>HRM and its New Initiatives</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blinds(horizontal)">
                                      <p:cBhvr>
                                        <p:cTn id="12" dur="500"/>
                                        <p:tgtEl>
                                          <p:spTgt spid="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2">
                                            <p:txEl>
                                              <p:pRg st="1" end="1"/>
                                            </p:txEl>
                                          </p:spTgt>
                                        </p:tgtEl>
                                        <p:attrNameLst>
                                          <p:attrName>style.visibility</p:attrName>
                                        </p:attrNameLst>
                                      </p:cBhvr>
                                      <p:to>
                                        <p:strVal val="visible"/>
                                      </p:to>
                                    </p:set>
                                    <p:animEffect transition="in" filter="blinds(horizontal)">
                                      <p:cBhvr>
                                        <p:cTn id="17" dur="500"/>
                                        <p:tgtEl>
                                          <p:spTgt spid="2">
                                            <p:txEl>
                                              <p:pRg st="1" end="1"/>
                                            </p:txEl>
                                          </p:spTgt>
                                        </p:tgtEl>
                                      </p:cBhvr>
                                    </p:animEffect>
                                  </p:childTnLst>
                                </p:cTn>
                              </p:par>
                              <p:par>
                                <p:cTn id="18" presetID="3" presetClass="entr" presetSubtype="10" fill="hold" nodeType="withEffect">
                                  <p:stCondLst>
                                    <p:cond delay="0"/>
                                  </p:stCondLst>
                                  <p:childTnLst>
                                    <p:set>
                                      <p:cBhvr>
                                        <p:cTn id="19" dur="1" fill="hold">
                                          <p:stCondLst>
                                            <p:cond delay="0"/>
                                          </p:stCondLst>
                                        </p:cTn>
                                        <p:tgtEl>
                                          <p:spTgt spid="2">
                                            <p:txEl>
                                              <p:pRg st="2" end="2"/>
                                            </p:txEl>
                                          </p:spTgt>
                                        </p:tgtEl>
                                        <p:attrNameLst>
                                          <p:attrName>style.visibility</p:attrName>
                                        </p:attrNameLst>
                                      </p:cBhvr>
                                      <p:to>
                                        <p:strVal val="visible"/>
                                      </p:to>
                                    </p:set>
                                    <p:animEffect transition="in" filter="blinds(horizontal)">
                                      <p:cBhvr>
                                        <p:cTn id="20" dur="500"/>
                                        <p:tgtEl>
                                          <p:spTgt spid="2">
                                            <p:txEl>
                                              <p:pRg st="2" end="2"/>
                                            </p:txEl>
                                          </p:spTgt>
                                        </p:tgtEl>
                                      </p:cBhvr>
                                    </p:animEffect>
                                  </p:childTnLst>
                                </p:cTn>
                              </p:par>
                              <p:par>
                                <p:cTn id="21" presetID="3" presetClass="entr" presetSubtype="10" fill="hold" nodeType="withEffect">
                                  <p:stCondLst>
                                    <p:cond delay="0"/>
                                  </p:stCondLst>
                                  <p:childTnLst>
                                    <p:set>
                                      <p:cBhvr>
                                        <p:cTn id="22" dur="1" fill="hold">
                                          <p:stCondLst>
                                            <p:cond delay="0"/>
                                          </p:stCondLst>
                                        </p:cTn>
                                        <p:tgtEl>
                                          <p:spTgt spid="2">
                                            <p:txEl>
                                              <p:pRg st="3" end="3"/>
                                            </p:txEl>
                                          </p:spTgt>
                                        </p:tgtEl>
                                        <p:attrNameLst>
                                          <p:attrName>style.visibility</p:attrName>
                                        </p:attrNameLst>
                                      </p:cBhvr>
                                      <p:to>
                                        <p:strVal val="visible"/>
                                      </p:to>
                                    </p:set>
                                    <p:animEffect transition="in" filter="blinds(horizontal)">
                                      <p:cBhvr>
                                        <p:cTn id="23" dur="500"/>
                                        <p:tgtEl>
                                          <p:spTgt spid="2">
                                            <p:txEl>
                                              <p:pRg st="3" end="3"/>
                                            </p:txEl>
                                          </p:spTgt>
                                        </p:tgtEl>
                                      </p:cBhvr>
                                    </p:animEffect>
                                  </p:childTnLst>
                                </p:cTn>
                              </p:par>
                              <p:par>
                                <p:cTn id="24" presetID="3" presetClass="entr" presetSubtype="10" fill="hold" nodeType="withEffect">
                                  <p:stCondLst>
                                    <p:cond delay="0"/>
                                  </p:stCondLst>
                                  <p:childTnLst>
                                    <p:set>
                                      <p:cBhvr>
                                        <p:cTn id="25" dur="1" fill="hold">
                                          <p:stCondLst>
                                            <p:cond delay="0"/>
                                          </p:stCondLst>
                                        </p:cTn>
                                        <p:tgtEl>
                                          <p:spTgt spid="2">
                                            <p:txEl>
                                              <p:pRg st="4" end="4"/>
                                            </p:txEl>
                                          </p:spTgt>
                                        </p:tgtEl>
                                        <p:attrNameLst>
                                          <p:attrName>style.visibility</p:attrName>
                                        </p:attrNameLst>
                                      </p:cBhvr>
                                      <p:to>
                                        <p:strVal val="visible"/>
                                      </p:to>
                                    </p:set>
                                    <p:animEffect transition="in" filter="blinds(horizontal)">
                                      <p:cBhvr>
                                        <p:cTn id="26" dur="500"/>
                                        <p:tgtEl>
                                          <p:spTgt spid="2">
                                            <p:txEl>
                                              <p:pRg st="4" end="4"/>
                                            </p:txEl>
                                          </p:spTgt>
                                        </p:tgtEl>
                                      </p:cBhvr>
                                    </p:animEffect>
                                  </p:childTnLst>
                                </p:cTn>
                              </p:par>
                              <p:par>
                                <p:cTn id="27" presetID="3" presetClass="entr" presetSubtype="10" fill="hold" nodeType="withEffect">
                                  <p:stCondLst>
                                    <p:cond delay="0"/>
                                  </p:stCondLst>
                                  <p:childTnLst>
                                    <p:set>
                                      <p:cBhvr>
                                        <p:cTn id="28" dur="1" fill="hold">
                                          <p:stCondLst>
                                            <p:cond delay="0"/>
                                          </p:stCondLst>
                                        </p:cTn>
                                        <p:tgtEl>
                                          <p:spTgt spid="2">
                                            <p:txEl>
                                              <p:pRg st="5" end="5"/>
                                            </p:txEl>
                                          </p:spTgt>
                                        </p:tgtEl>
                                        <p:attrNameLst>
                                          <p:attrName>style.visibility</p:attrName>
                                        </p:attrNameLst>
                                      </p:cBhvr>
                                      <p:to>
                                        <p:strVal val="visible"/>
                                      </p:to>
                                    </p:set>
                                    <p:animEffect transition="in" filter="blinds(horizontal)">
                                      <p:cBhvr>
                                        <p:cTn id="29" dur="500"/>
                                        <p:tgtEl>
                                          <p:spTgt spid="2">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dirty="0" smtClean="0"/>
              <a:t>During the past 20 years research has paid particular attention to the link between the practice of </a:t>
            </a:r>
            <a:r>
              <a:rPr lang="en-GB" b="1" dirty="0" smtClean="0"/>
              <a:t>HRM &amp; Organisational Performance, </a:t>
            </a:r>
            <a:r>
              <a:rPr lang="en-GB" dirty="0" smtClean="0"/>
              <a:t>evidence has shown improved employee commitment, lower levels of absenteeism and turnover, higher levels of knowledge and skills and higher productivity amongst the employees.</a:t>
            </a:r>
          </a:p>
          <a:p>
            <a:r>
              <a:rPr lang="en-GB" sz="900" b="1" dirty="0" smtClean="0"/>
              <a:t>Golding (2010) Strategic Human Resource Management,” in </a:t>
            </a:r>
            <a:r>
              <a:rPr lang="en-GB" sz="900" b="1" dirty="0" err="1" smtClean="0"/>
              <a:t>Beardwell,J</a:t>
            </a:r>
            <a:r>
              <a:rPr lang="en-GB" sz="900" b="1" dirty="0" smtClean="0"/>
              <a:t> &amp; </a:t>
            </a:r>
            <a:r>
              <a:rPr lang="en-GB" sz="900" b="1" dirty="0" err="1" smtClean="0"/>
              <a:t>Claydon</a:t>
            </a:r>
            <a:r>
              <a:rPr lang="en-GB" sz="900" b="1" dirty="0" smtClean="0"/>
              <a:t>, T (2010) </a:t>
            </a:r>
            <a:r>
              <a:rPr lang="en-GB" sz="900" b="1" i="1" dirty="0" smtClean="0"/>
              <a:t>Human Resource Management </a:t>
            </a:r>
            <a:endParaRPr lang="en-GB" sz="900" b="1" dirty="0"/>
          </a:p>
        </p:txBody>
      </p:sp>
      <p:sp>
        <p:nvSpPr>
          <p:cNvPr id="3" name="Title 2"/>
          <p:cNvSpPr>
            <a:spLocks noGrp="1"/>
          </p:cNvSpPr>
          <p:nvPr>
            <p:ph type="title"/>
          </p:nvPr>
        </p:nvSpPr>
        <p:spPr/>
        <p:txBody>
          <a:bodyPr/>
          <a:lstStyle/>
          <a:p>
            <a:r>
              <a:rPr lang="en-GB" dirty="0" smtClean="0"/>
              <a:t>HRM and its New Initiatives</a:t>
            </a:r>
            <a:endParaRPr lang="en-GB" dirty="0"/>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a:bodyPr>
          <a:lstStyle/>
          <a:p>
            <a:r>
              <a:rPr lang="en-GB" dirty="0" smtClean="0"/>
              <a:t>This class has hopefully given you an idea of what HRM is, so during semester 1 we will be looking at </a:t>
            </a:r>
          </a:p>
          <a:p>
            <a:r>
              <a:rPr lang="en-GB" i="1" dirty="0" smtClean="0"/>
              <a:t>Work Design ( job enrichment, job satisfaction)</a:t>
            </a:r>
          </a:p>
          <a:p>
            <a:r>
              <a:rPr lang="en-GB" i="1" dirty="0" smtClean="0"/>
              <a:t>Work Schedule Options ( flexible working initiatives)</a:t>
            </a:r>
          </a:p>
          <a:p>
            <a:r>
              <a:rPr lang="en-GB" i="1" dirty="0" smtClean="0"/>
              <a:t>Human Resource Initiative ( recruitment &amp; selection, training &amp; development, work-life balance)</a:t>
            </a:r>
          </a:p>
          <a:p>
            <a:r>
              <a:rPr lang="en-GB" dirty="0" smtClean="0"/>
              <a:t>So </a:t>
            </a:r>
            <a:r>
              <a:rPr lang="en-GB" dirty="0" smtClean="0">
                <a:solidFill>
                  <a:schemeClr val="accent1"/>
                </a:solidFill>
              </a:rPr>
              <a:t>PLEASE FAMILIARISE </a:t>
            </a:r>
            <a:r>
              <a:rPr lang="en-GB" dirty="0" smtClean="0"/>
              <a:t>yourselves with these issues</a:t>
            </a:r>
          </a:p>
          <a:p>
            <a:endParaRPr lang="en-GB" dirty="0"/>
          </a:p>
        </p:txBody>
      </p:sp>
      <p:sp>
        <p:nvSpPr>
          <p:cNvPr id="3" name="Title 2"/>
          <p:cNvSpPr>
            <a:spLocks noGrp="1"/>
          </p:cNvSpPr>
          <p:nvPr>
            <p:ph type="title"/>
          </p:nvPr>
        </p:nvSpPr>
        <p:spPr/>
        <p:txBody>
          <a:bodyPr/>
          <a:lstStyle/>
          <a:p>
            <a:r>
              <a:rPr lang="en-GB" dirty="0" smtClean="0"/>
              <a:t>So...........</a:t>
            </a:r>
            <a:endParaRPr lang="en-GB" dirty="0"/>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r>
              <a:rPr lang="en-GB" i="1" dirty="0" err="1" smtClean="0"/>
              <a:t>Beardwell</a:t>
            </a:r>
            <a:r>
              <a:rPr lang="en-GB" i="1" dirty="0" smtClean="0"/>
              <a:t>, J &amp; </a:t>
            </a:r>
            <a:r>
              <a:rPr lang="en-GB" i="1" dirty="0" err="1" smtClean="0"/>
              <a:t>Claydon</a:t>
            </a:r>
            <a:r>
              <a:rPr lang="en-GB" i="1" dirty="0" smtClean="0"/>
              <a:t>, T. (2007) Human Resource Management, A Contemporary Approach, </a:t>
            </a:r>
            <a:r>
              <a:rPr lang="en-GB" dirty="0" smtClean="0"/>
              <a:t>5</a:t>
            </a:r>
            <a:r>
              <a:rPr lang="en-GB" baseline="30000" dirty="0" smtClean="0"/>
              <a:t>th</a:t>
            </a:r>
            <a:r>
              <a:rPr lang="en-GB" dirty="0" smtClean="0"/>
              <a:t> Edition, Harlow: Pearson </a:t>
            </a:r>
          </a:p>
          <a:p>
            <a:r>
              <a:rPr lang="en-GB" dirty="0" smtClean="0"/>
              <a:t>Foot, M &amp; Hook, C. (2011) </a:t>
            </a:r>
            <a:r>
              <a:rPr lang="en-GB" i="1" dirty="0" smtClean="0"/>
              <a:t>Introducing Human Resource Management, </a:t>
            </a:r>
            <a:r>
              <a:rPr lang="en-GB" dirty="0" smtClean="0"/>
              <a:t>6</a:t>
            </a:r>
            <a:r>
              <a:rPr lang="en-GB" baseline="30000" dirty="0" smtClean="0"/>
              <a:t>th</a:t>
            </a:r>
            <a:r>
              <a:rPr lang="en-GB" dirty="0" smtClean="0"/>
              <a:t> Edition, Harlow: Prentice Hall</a:t>
            </a:r>
          </a:p>
          <a:p>
            <a:r>
              <a:rPr lang="en-GB" dirty="0" err="1" smtClean="0"/>
              <a:t>Marchington</a:t>
            </a:r>
            <a:r>
              <a:rPr lang="en-GB" dirty="0" smtClean="0"/>
              <a:t>, M &amp; Wilkinson, A. (2008) </a:t>
            </a:r>
            <a:r>
              <a:rPr lang="en-GB" i="1" dirty="0" smtClean="0"/>
              <a:t>Human Resource Management at Work, People Management &amp; Development, </a:t>
            </a:r>
            <a:r>
              <a:rPr lang="en-GB" dirty="0" smtClean="0"/>
              <a:t>London: CIPD</a:t>
            </a:r>
          </a:p>
          <a:p>
            <a:r>
              <a:rPr lang="en-GB" dirty="0" smtClean="0"/>
              <a:t>Torrington. D, </a:t>
            </a:r>
            <a:r>
              <a:rPr lang="en-GB" dirty="0" err="1" smtClean="0"/>
              <a:t>Hall.L</a:t>
            </a:r>
            <a:r>
              <a:rPr lang="en-GB" dirty="0" smtClean="0"/>
              <a:t>, </a:t>
            </a:r>
            <a:r>
              <a:rPr lang="en-GB" dirty="0" err="1" smtClean="0"/>
              <a:t>Taylor.s</a:t>
            </a:r>
            <a:r>
              <a:rPr lang="en-GB" dirty="0" smtClean="0"/>
              <a:t> &amp; </a:t>
            </a:r>
            <a:r>
              <a:rPr lang="en-GB" dirty="0" err="1" smtClean="0"/>
              <a:t>Atkinson.C</a:t>
            </a:r>
            <a:r>
              <a:rPr lang="en-GB" dirty="0" smtClean="0"/>
              <a:t> (2011) </a:t>
            </a:r>
            <a:r>
              <a:rPr lang="en-GB" i="1" dirty="0" smtClean="0"/>
              <a:t>Human Resource Management,</a:t>
            </a:r>
            <a:r>
              <a:rPr lang="en-GB" dirty="0" smtClean="0"/>
              <a:t> 8</a:t>
            </a:r>
            <a:r>
              <a:rPr lang="en-GB" baseline="30000" dirty="0" smtClean="0"/>
              <a:t>th</a:t>
            </a:r>
            <a:r>
              <a:rPr lang="en-GB" dirty="0" smtClean="0"/>
              <a:t> Edition, Harlow: Pearson</a:t>
            </a:r>
          </a:p>
          <a:p>
            <a:endParaRPr lang="en-GB" dirty="0"/>
          </a:p>
        </p:txBody>
      </p:sp>
      <p:sp>
        <p:nvSpPr>
          <p:cNvPr id="3" name="Title 2"/>
          <p:cNvSpPr>
            <a:spLocks noGrp="1"/>
          </p:cNvSpPr>
          <p:nvPr>
            <p:ph type="title"/>
          </p:nvPr>
        </p:nvSpPr>
        <p:spPr/>
        <p:txBody>
          <a:bodyPr/>
          <a:lstStyle/>
          <a:p>
            <a:r>
              <a:rPr lang="en-GB" dirty="0" smtClean="0"/>
              <a:t>References</a:t>
            </a:r>
            <a:endParaRPr lang="en-GB" dirty="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ustom 1">
      <a:dk1>
        <a:sysClr val="windowText" lastClr="000000"/>
      </a:dk1>
      <a:lt1>
        <a:sysClr val="window" lastClr="FFFFFF"/>
      </a:lt1>
      <a:dk2>
        <a:srgbClr val="464646"/>
      </a:dk2>
      <a:lt2>
        <a:srgbClr val="DEF5FA"/>
      </a:lt2>
      <a:accent1>
        <a:srgbClr val="DA1F28"/>
      </a:accent1>
      <a:accent2>
        <a:srgbClr val="DA1F28"/>
      </a:accent2>
      <a:accent3>
        <a:srgbClr val="92D050"/>
      </a:accent3>
      <a:accent4>
        <a:srgbClr val="000000"/>
      </a:accent4>
      <a:accent5>
        <a:srgbClr val="000000"/>
      </a:accent5>
      <a:accent6>
        <a:srgbClr val="FF0000"/>
      </a:accent6>
      <a:hlink>
        <a:srgbClr val="92D050"/>
      </a:hlink>
      <a:folHlink>
        <a:srgbClr val="FF0000"/>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690</TotalTime>
  <Words>1563</Words>
  <Application>Microsoft Office PowerPoint</Application>
  <PresentationFormat>On-screen Show (4:3)</PresentationFormat>
  <Paragraphs>150</Paragraphs>
  <Slides>22</Slides>
  <Notes>13</Notes>
  <HiddenSlides>0</HiddenSlides>
  <MMClips>0</MMClip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Concourse</vt:lpstr>
      <vt:lpstr>Introduction to HRM</vt:lpstr>
      <vt:lpstr>Class Aims</vt:lpstr>
      <vt:lpstr>What Makes An Organisation?</vt:lpstr>
      <vt:lpstr>What is HRM?</vt:lpstr>
      <vt:lpstr>What is HRM?</vt:lpstr>
      <vt:lpstr>HRM &amp; The Outside World</vt:lpstr>
      <vt:lpstr>HRM &amp; the Political &amp; Economic Environment</vt:lpstr>
      <vt:lpstr>HRM &amp; the Political &amp; Economic Environment</vt:lpstr>
      <vt:lpstr>HRM &amp; the Current Economic Climate</vt:lpstr>
      <vt:lpstr>HRM &amp; the Social &amp; Demographic Trends </vt:lpstr>
      <vt:lpstr>HRM &amp; the Social &amp; Demographic Trends </vt:lpstr>
      <vt:lpstr>HR &amp; Information Technology</vt:lpstr>
      <vt:lpstr>HRM &amp; its Evolution</vt:lpstr>
      <vt:lpstr>HRM &amp; Ulrich</vt:lpstr>
      <vt:lpstr>HRM &amp; Ulrich</vt:lpstr>
      <vt:lpstr>HRM &amp; Ulrich</vt:lpstr>
      <vt:lpstr>HRM and the Line</vt:lpstr>
      <vt:lpstr>Activity....</vt:lpstr>
      <vt:lpstr>HRM and its New Initiatives</vt:lpstr>
      <vt:lpstr>HRM and its New Initiatives</vt:lpstr>
      <vt:lpstr>So...........</vt:lpstr>
      <vt:lpstr>References</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HRM</dc:title>
  <dc:creator>kevlar</dc:creator>
  <cp:lastModifiedBy>sc-ft</cp:lastModifiedBy>
  <cp:revision>57</cp:revision>
  <dcterms:created xsi:type="dcterms:W3CDTF">2013-09-23T19:07:46Z</dcterms:created>
  <dcterms:modified xsi:type="dcterms:W3CDTF">2013-10-07T08:17:41Z</dcterms:modified>
</cp:coreProperties>
</file>