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Hutchings" initials="LH" lastIdx="1" clrIdx="0">
    <p:extLst>
      <p:ext uri="{19B8F6BF-5375-455C-9EA6-DF929625EA0E}">
        <p15:presenceInfo xmlns:p15="http://schemas.microsoft.com/office/powerpoint/2012/main" userId="S-1-5-21-809251214-2178901256-4152538893-267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9" y="6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8-08T10:57:22.899"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633CA5-A73E-4DD2-8E36-3DD822CF360F}" type="doc">
      <dgm:prSet loTypeId="urn:microsoft.com/office/officeart/2005/8/layout/process1" loCatId="process" qsTypeId="urn:microsoft.com/office/officeart/2005/8/quickstyle/simple1" qsCatId="simple" csTypeId="urn:microsoft.com/office/officeart/2005/8/colors/colorful2" csCatId="colorful" phldr="1"/>
      <dgm:spPr/>
    </dgm:pt>
    <dgm:pt modelId="{326C48AA-6F68-4259-868A-D539DA5CDE22}">
      <dgm:prSet phldrT="[Text]"/>
      <dgm:spPr/>
      <dgm:t>
        <a:bodyPr/>
        <a:lstStyle/>
        <a:p>
          <a:r>
            <a:rPr lang="en-US" dirty="0"/>
            <a:t>Planning and preparation </a:t>
          </a:r>
        </a:p>
      </dgm:t>
    </dgm:pt>
    <dgm:pt modelId="{9B5F831D-8939-438A-94FC-4B1B8F954359}" type="parTrans" cxnId="{8BA03574-18FA-4EE9-83F9-86370731AB4C}">
      <dgm:prSet/>
      <dgm:spPr/>
      <dgm:t>
        <a:bodyPr/>
        <a:lstStyle/>
        <a:p>
          <a:endParaRPr lang="en-US"/>
        </a:p>
      </dgm:t>
    </dgm:pt>
    <dgm:pt modelId="{F2FBC7F0-47A2-43DC-B247-83F8233AA4A3}" type="sibTrans" cxnId="{8BA03574-18FA-4EE9-83F9-86370731AB4C}">
      <dgm:prSet/>
      <dgm:spPr/>
      <dgm:t>
        <a:bodyPr/>
        <a:lstStyle/>
        <a:p>
          <a:endParaRPr lang="en-US"/>
        </a:p>
      </dgm:t>
    </dgm:pt>
    <dgm:pt modelId="{D30ACC66-59AB-4608-A5F9-B9C85D683A26}">
      <dgm:prSet phldrT="[Text]"/>
      <dgm:spPr/>
      <dgm:t>
        <a:bodyPr/>
        <a:lstStyle/>
        <a:p>
          <a:r>
            <a:rPr lang="en-US" dirty="0"/>
            <a:t>The ground rules</a:t>
          </a:r>
        </a:p>
      </dgm:t>
    </dgm:pt>
    <dgm:pt modelId="{99C67071-FC7E-402D-905E-F392FDE6CFE9}" type="parTrans" cxnId="{1296C8EE-09CB-490F-AF27-26686B415EB8}">
      <dgm:prSet/>
      <dgm:spPr/>
      <dgm:t>
        <a:bodyPr/>
        <a:lstStyle/>
        <a:p>
          <a:endParaRPr lang="en-US"/>
        </a:p>
      </dgm:t>
    </dgm:pt>
    <dgm:pt modelId="{E812D8AA-B265-4639-8111-B48BAD872A14}" type="sibTrans" cxnId="{1296C8EE-09CB-490F-AF27-26686B415EB8}">
      <dgm:prSet/>
      <dgm:spPr/>
      <dgm:t>
        <a:bodyPr/>
        <a:lstStyle/>
        <a:p>
          <a:endParaRPr lang="en-US"/>
        </a:p>
      </dgm:t>
    </dgm:pt>
    <dgm:pt modelId="{FF8818BE-EBC2-4D88-B0A0-1E3FC8F47548}">
      <dgm:prSet phldrT="[Text]"/>
      <dgm:spPr/>
      <dgm:t>
        <a:bodyPr/>
        <a:lstStyle/>
        <a:p>
          <a:r>
            <a:rPr lang="en-US" dirty="0"/>
            <a:t>Clarification and justification of demands</a:t>
          </a:r>
        </a:p>
      </dgm:t>
    </dgm:pt>
    <dgm:pt modelId="{2D42796B-3F68-40CD-9EF7-0BBFBBFA9649}" type="parTrans" cxnId="{C2F53AAA-BC41-477E-9856-38CD4A9E5BDF}">
      <dgm:prSet/>
      <dgm:spPr/>
      <dgm:t>
        <a:bodyPr/>
        <a:lstStyle/>
        <a:p>
          <a:endParaRPr lang="en-US"/>
        </a:p>
      </dgm:t>
    </dgm:pt>
    <dgm:pt modelId="{DA98C7F9-BEBB-4C20-96D8-AF284AEE56AB}" type="sibTrans" cxnId="{C2F53AAA-BC41-477E-9856-38CD4A9E5BDF}">
      <dgm:prSet/>
      <dgm:spPr/>
      <dgm:t>
        <a:bodyPr/>
        <a:lstStyle/>
        <a:p>
          <a:endParaRPr lang="en-US"/>
        </a:p>
      </dgm:t>
    </dgm:pt>
    <dgm:pt modelId="{AF4D9656-1AD9-4A10-B17C-270C97B48299}">
      <dgm:prSet/>
      <dgm:spPr/>
      <dgm:t>
        <a:bodyPr/>
        <a:lstStyle/>
        <a:p>
          <a:r>
            <a:rPr lang="en-US" dirty="0"/>
            <a:t>Bargaining and solving problems</a:t>
          </a:r>
        </a:p>
      </dgm:t>
    </dgm:pt>
    <dgm:pt modelId="{8253D0B9-35A5-426A-A5E5-9891605EF82B}" type="parTrans" cxnId="{7EC29017-78F1-4D19-A5EE-FAF0A6B3CDF1}">
      <dgm:prSet/>
      <dgm:spPr/>
      <dgm:t>
        <a:bodyPr/>
        <a:lstStyle/>
        <a:p>
          <a:endParaRPr lang="en-US"/>
        </a:p>
      </dgm:t>
    </dgm:pt>
    <dgm:pt modelId="{13ABD467-F2D6-4EAB-B41B-26BD22FE1A14}" type="sibTrans" cxnId="{7EC29017-78F1-4D19-A5EE-FAF0A6B3CDF1}">
      <dgm:prSet/>
      <dgm:spPr/>
      <dgm:t>
        <a:bodyPr/>
        <a:lstStyle/>
        <a:p>
          <a:endParaRPr lang="en-US"/>
        </a:p>
      </dgm:t>
    </dgm:pt>
    <dgm:pt modelId="{29DBB9D5-F9F5-433E-B929-AD113B5C8B4B}">
      <dgm:prSet/>
      <dgm:spPr/>
      <dgm:t>
        <a:bodyPr/>
        <a:lstStyle/>
        <a:p>
          <a:r>
            <a:rPr lang="en-US" dirty="0"/>
            <a:t>Closure </a:t>
          </a:r>
        </a:p>
      </dgm:t>
    </dgm:pt>
    <dgm:pt modelId="{20F3AC23-E054-48A3-B486-414E056A5DF4}" type="parTrans" cxnId="{A1FD7761-60D3-464C-A3CD-23E81B8408CA}">
      <dgm:prSet/>
      <dgm:spPr/>
      <dgm:t>
        <a:bodyPr/>
        <a:lstStyle/>
        <a:p>
          <a:endParaRPr lang="en-US"/>
        </a:p>
      </dgm:t>
    </dgm:pt>
    <dgm:pt modelId="{861477DC-4467-488C-A70E-D4C5C0CF1735}" type="sibTrans" cxnId="{A1FD7761-60D3-464C-A3CD-23E81B8408CA}">
      <dgm:prSet/>
      <dgm:spPr/>
      <dgm:t>
        <a:bodyPr/>
        <a:lstStyle/>
        <a:p>
          <a:endParaRPr lang="en-US"/>
        </a:p>
      </dgm:t>
    </dgm:pt>
    <dgm:pt modelId="{E693C501-B025-455B-B2BD-A48319BB2A68}" type="pres">
      <dgm:prSet presAssocID="{BF633CA5-A73E-4DD2-8E36-3DD822CF360F}" presName="Name0" presStyleCnt="0">
        <dgm:presLayoutVars>
          <dgm:dir/>
          <dgm:resizeHandles val="exact"/>
        </dgm:presLayoutVars>
      </dgm:prSet>
      <dgm:spPr/>
    </dgm:pt>
    <dgm:pt modelId="{FD9DEF63-2ADC-47EE-A2FB-282EB894D974}" type="pres">
      <dgm:prSet presAssocID="{326C48AA-6F68-4259-868A-D539DA5CDE22}" presName="node" presStyleLbl="node1" presStyleIdx="0" presStyleCnt="5">
        <dgm:presLayoutVars>
          <dgm:bulletEnabled val="1"/>
        </dgm:presLayoutVars>
      </dgm:prSet>
      <dgm:spPr/>
      <dgm:t>
        <a:bodyPr/>
        <a:lstStyle/>
        <a:p>
          <a:endParaRPr lang="en-US"/>
        </a:p>
      </dgm:t>
    </dgm:pt>
    <dgm:pt modelId="{C1FD7082-D91D-46DE-9A22-92217ABD01D4}" type="pres">
      <dgm:prSet presAssocID="{F2FBC7F0-47A2-43DC-B247-83F8233AA4A3}" presName="sibTrans" presStyleLbl="sibTrans2D1" presStyleIdx="0" presStyleCnt="4"/>
      <dgm:spPr/>
      <dgm:t>
        <a:bodyPr/>
        <a:lstStyle/>
        <a:p>
          <a:endParaRPr lang="en-US"/>
        </a:p>
      </dgm:t>
    </dgm:pt>
    <dgm:pt modelId="{B8579484-9DD1-4ABD-A44D-259FE71DB25C}" type="pres">
      <dgm:prSet presAssocID="{F2FBC7F0-47A2-43DC-B247-83F8233AA4A3}" presName="connectorText" presStyleLbl="sibTrans2D1" presStyleIdx="0" presStyleCnt="4"/>
      <dgm:spPr/>
      <dgm:t>
        <a:bodyPr/>
        <a:lstStyle/>
        <a:p>
          <a:endParaRPr lang="en-US"/>
        </a:p>
      </dgm:t>
    </dgm:pt>
    <dgm:pt modelId="{7A28731D-68DF-4D01-9AA5-177AD7F06629}" type="pres">
      <dgm:prSet presAssocID="{D30ACC66-59AB-4608-A5F9-B9C85D683A26}" presName="node" presStyleLbl="node1" presStyleIdx="1" presStyleCnt="5">
        <dgm:presLayoutVars>
          <dgm:bulletEnabled val="1"/>
        </dgm:presLayoutVars>
      </dgm:prSet>
      <dgm:spPr/>
      <dgm:t>
        <a:bodyPr/>
        <a:lstStyle/>
        <a:p>
          <a:endParaRPr lang="en-US"/>
        </a:p>
      </dgm:t>
    </dgm:pt>
    <dgm:pt modelId="{65520E90-DF96-48EF-A69B-559B0C01660F}" type="pres">
      <dgm:prSet presAssocID="{E812D8AA-B265-4639-8111-B48BAD872A14}" presName="sibTrans" presStyleLbl="sibTrans2D1" presStyleIdx="1" presStyleCnt="4"/>
      <dgm:spPr/>
      <dgm:t>
        <a:bodyPr/>
        <a:lstStyle/>
        <a:p>
          <a:endParaRPr lang="en-US"/>
        </a:p>
      </dgm:t>
    </dgm:pt>
    <dgm:pt modelId="{3E0F020E-CBF9-4FA9-B51F-61BD6ECA6C1D}" type="pres">
      <dgm:prSet presAssocID="{E812D8AA-B265-4639-8111-B48BAD872A14}" presName="connectorText" presStyleLbl="sibTrans2D1" presStyleIdx="1" presStyleCnt="4"/>
      <dgm:spPr/>
      <dgm:t>
        <a:bodyPr/>
        <a:lstStyle/>
        <a:p>
          <a:endParaRPr lang="en-US"/>
        </a:p>
      </dgm:t>
    </dgm:pt>
    <dgm:pt modelId="{D757F83C-5E8B-41DC-B88E-547960CA161C}" type="pres">
      <dgm:prSet presAssocID="{FF8818BE-EBC2-4D88-B0A0-1E3FC8F47548}" presName="node" presStyleLbl="node1" presStyleIdx="2" presStyleCnt="5">
        <dgm:presLayoutVars>
          <dgm:bulletEnabled val="1"/>
        </dgm:presLayoutVars>
      </dgm:prSet>
      <dgm:spPr/>
      <dgm:t>
        <a:bodyPr/>
        <a:lstStyle/>
        <a:p>
          <a:endParaRPr lang="en-US"/>
        </a:p>
      </dgm:t>
    </dgm:pt>
    <dgm:pt modelId="{71E3E07D-7034-4A52-ABF7-0430FD984593}" type="pres">
      <dgm:prSet presAssocID="{DA98C7F9-BEBB-4C20-96D8-AF284AEE56AB}" presName="sibTrans" presStyleLbl="sibTrans2D1" presStyleIdx="2" presStyleCnt="4"/>
      <dgm:spPr/>
      <dgm:t>
        <a:bodyPr/>
        <a:lstStyle/>
        <a:p>
          <a:endParaRPr lang="en-US"/>
        </a:p>
      </dgm:t>
    </dgm:pt>
    <dgm:pt modelId="{B97FF330-9070-4F1A-A7D0-EE1FBDF5347E}" type="pres">
      <dgm:prSet presAssocID="{DA98C7F9-BEBB-4C20-96D8-AF284AEE56AB}" presName="connectorText" presStyleLbl="sibTrans2D1" presStyleIdx="2" presStyleCnt="4"/>
      <dgm:spPr/>
      <dgm:t>
        <a:bodyPr/>
        <a:lstStyle/>
        <a:p>
          <a:endParaRPr lang="en-US"/>
        </a:p>
      </dgm:t>
    </dgm:pt>
    <dgm:pt modelId="{5C9C79EE-CA79-4464-96BD-9EC32B3A6FAC}" type="pres">
      <dgm:prSet presAssocID="{AF4D9656-1AD9-4A10-B17C-270C97B48299}" presName="node" presStyleLbl="node1" presStyleIdx="3" presStyleCnt="5">
        <dgm:presLayoutVars>
          <dgm:bulletEnabled val="1"/>
        </dgm:presLayoutVars>
      </dgm:prSet>
      <dgm:spPr/>
      <dgm:t>
        <a:bodyPr/>
        <a:lstStyle/>
        <a:p>
          <a:endParaRPr lang="en-US"/>
        </a:p>
      </dgm:t>
    </dgm:pt>
    <dgm:pt modelId="{1F771A57-E364-406D-BAE8-F7F0C70BE78A}" type="pres">
      <dgm:prSet presAssocID="{13ABD467-F2D6-4EAB-B41B-26BD22FE1A14}" presName="sibTrans" presStyleLbl="sibTrans2D1" presStyleIdx="3" presStyleCnt="4"/>
      <dgm:spPr/>
      <dgm:t>
        <a:bodyPr/>
        <a:lstStyle/>
        <a:p>
          <a:endParaRPr lang="en-US"/>
        </a:p>
      </dgm:t>
    </dgm:pt>
    <dgm:pt modelId="{CA25CB13-298A-4A0D-9C56-E84D692CCB31}" type="pres">
      <dgm:prSet presAssocID="{13ABD467-F2D6-4EAB-B41B-26BD22FE1A14}" presName="connectorText" presStyleLbl="sibTrans2D1" presStyleIdx="3" presStyleCnt="4"/>
      <dgm:spPr/>
      <dgm:t>
        <a:bodyPr/>
        <a:lstStyle/>
        <a:p>
          <a:endParaRPr lang="en-US"/>
        </a:p>
      </dgm:t>
    </dgm:pt>
    <dgm:pt modelId="{7BB1A01B-180C-4DB1-9136-30BF3720D0EF}" type="pres">
      <dgm:prSet presAssocID="{29DBB9D5-F9F5-433E-B929-AD113B5C8B4B}" presName="node" presStyleLbl="node1" presStyleIdx="4" presStyleCnt="5">
        <dgm:presLayoutVars>
          <dgm:bulletEnabled val="1"/>
        </dgm:presLayoutVars>
      </dgm:prSet>
      <dgm:spPr/>
      <dgm:t>
        <a:bodyPr/>
        <a:lstStyle/>
        <a:p>
          <a:endParaRPr lang="en-US"/>
        </a:p>
      </dgm:t>
    </dgm:pt>
  </dgm:ptLst>
  <dgm:cxnLst>
    <dgm:cxn modelId="{EEE0BADD-82A5-4E10-B899-C9A79FC162EB}" type="presOf" srcId="{326C48AA-6F68-4259-868A-D539DA5CDE22}" destId="{FD9DEF63-2ADC-47EE-A2FB-282EB894D974}" srcOrd="0" destOrd="0" presId="urn:microsoft.com/office/officeart/2005/8/layout/process1"/>
    <dgm:cxn modelId="{5CD3FE12-5343-475D-A9B8-B74B41A61E85}" type="presOf" srcId="{F2FBC7F0-47A2-43DC-B247-83F8233AA4A3}" destId="{C1FD7082-D91D-46DE-9A22-92217ABD01D4}" srcOrd="0" destOrd="0" presId="urn:microsoft.com/office/officeart/2005/8/layout/process1"/>
    <dgm:cxn modelId="{03467C7F-B2F4-4336-8407-F04DDC570828}" type="presOf" srcId="{DA98C7F9-BEBB-4C20-96D8-AF284AEE56AB}" destId="{B97FF330-9070-4F1A-A7D0-EE1FBDF5347E}" srcOrd="1" destOrd="0" presId="urn:microsoft.com/office/officeart/2005/8/layout/process1"/>
    <dgm:cxn modelId="{8BA03574-18FA-4EE9-83F9-86370731AB4C}" srcId="{BF633CA5-A73E-4DD2-8E36-3DD822CF360F}" destId="{326C48AA-6F68-4259-868A-D539DA5CDE22}" srcOrd="0" destOrd="0" parTransId="{9B5F831D-8939-438A-94FC-4B1B8F954359}" sibTransId="{F2FBC7F0-47A2-43DC-B247-83F8233AA4A3}"/>
    <dgm:cxn modelId="{A1FD7761-60D3-464C-A3CD-23E81B8408CA}" srcId="{BF633CA5-A73E-4DD2-8E36-3DD822CF360F}" destId="{29DBB9D5-F9F5-433E-B929-AD113B5C8B4B}" srcOrd="4" destOrd="0" parTransId="{20F3AC23-E054-48A3-B486-414E056A5DF4}" sibTransId="{861477DC-4467-488C-A70E-D4C5C0CF1735}"/>
    <dgm:cxn modelId="{85AF75B6-985F-44B6-BDF3-35E4B3C91C5F}" type="presOf" srcId="{13ABD467-F2D6-4EAB-B41B-26BD22FE1A14}" destId="{CA25CB13-298A-4A0D-9C56-E84D692CCB31}" srcOrd="1" destOrd="0" presId="urn:microsoft.com/office/officeart/2005/8/layout/process1"/>
    <dgm:cxn modelId="{C8D239F7-6B32-4CCC-B4B7-98F712449F06}" type="presOf" srcId="{29DBB9D5-F9F5-433E-B929-AD113B5C8B4B}" destId="{7BB1A01B-180C-4DB1-9136-30BF3720D0EF}" srcOrd="0" destOrd="0" presId="urn:microsoft.com/office/officeart/2005/8/layout/process1"/>
    <dgm:cxn modelId="{7EC29017-78F1-4D19-A5EE-FAF0A6B3CDF1}" srcId="{BF633CA5-A73E-4DD2-8E36-3DD822CF360F}" destId="{AF4D9656-1AD9-4A10-B17C-270C97B48299}" srcOrd="3" destOrd="0" parTransId="{8253D0B9-35A5-426A-A5E5-9891605EF82B}" sibTransId="{13ABD467-F2D6-4EAB-B41B-26BD22FE1A14}"/>
    <dgm:cxn modelId="{22F6376A-5876-4ABC-BC7E-124FBF3CA62B}" type="presOf" srcId="{E812D8AA-B265-4639-8111-B48BAD872A14}" destId="{3E0F020E-CBF9-4FA9-B51F-61BD6ECA6C1D}" srcOrd="1" destOrd="0" presId="urn:microsoft.com/office/officeart/2005/8/layout/process1"/>
    <dgm:cxn modelId="{638450BF-A20C-4864-8295-9690F7AE8B96}" type="presOf" srcId="{D30ACC66-59AB-4608-A5F9-B9C85D683A26}" destId="{7A28731D-68DF-4D01-9AA5-177AD7F06629}" srcOrd="0" destOrd="0" presId="urn:microsoft.com/office/officeart/2005/8/layout/process1"/>
    <dgm:cxn modelId="{80A13FE9-36EE-46F1-8DDE-44A9E1CC48D9}" type="presOf" srcId="{13ABD467-F2D6-4EAB-B41B-26BD22FE1A14}" destId="{1F771A57-E364-406D-BAE8-F7F0C70BE78A}" srcOrd="0" destOrd="0" presId="urn:microsoft.com/office/officeart/2005/8/layout/process1"/>
    <dgm:cxn modelId="{166F5262-599B-4763-B3C5-454C9970FE05}" type="presOf" srcId="{F2FBC7F0-47A2-43DC-B247-83F8233AA4A3}" destId="{B8579484-9DD1-4ABD-A44D-259FE71DB25C}" srcOrd="1" destOrd="0" presId="urn:microsoft.com/office/officeart/2005/8/layout/process1"/>
    <dgm:cxn modelId="{7CCAE41B-AB55-41F2-B67B-0CDB15EA6C26}" type="presOf" srcId="{FF8818BE-EBC2-4D88-B0A0-1E3FC8F47548}" destId="{D757F83C-5E8B-41DC-B88E-547960CA161C}" srcOrd="0" destOrd="0" presId="urn:microsoft.com/office/officeart/2005/8/layout/process1"/>
    <dgm:cxn modelId="{1296C8EE-09CB-490F-AF27-26686B415EB8}" srcId="{BF633CA5-A73E-4DD2-8E36-3DD822CF360F}" destId="{D30ACC66-59AB-4608-A5F9-B9C85D683A26}" srcOrd="1" destOrd="0" parTransId="{99C67071-FC7E-402D-905E-F392FDE6CFE9}" sibTransId="{E812D8AA-B265-4639-8111-B48BAD872A14}"/>
    <dgm:cxn modelId="{9FAEA9DD-2F83-468D-A37B-D7DCCCDB8C0F}" type="presOf" srcId="{BF633CA5-A73E-4DD2-8E36-3DD822CF360F}" destId="{E693C501-B025-455B-B2BD-A48319BB2A68}" srcOrd="0" destOrd="0" presId="urn:microsoft.com/office/officeart/2005/8/layout/process1"/>
    <dgm:cxn modelId="{1162ACAB-F526-40DE-881D-A4EF5FDEFDAA}" type="presOf" srcId="{AF4D9656-1AD9-4A10-B17C-270C97B48299}" destId="{5C9C79EE-CA79-4464-96BD-9EC32B3A6FAC}" srcOrd="0" destOrd="0" presId="urn:microsoft.com/office/officeart/2005/8/layout/process1"/>
    <dgm:cxn modelId="{E8E1761D-8563-44E7-BF6A-8E3320EE6389}" type="presOf" srcId="{DA98C7F9-BEBB-4C20-96D8-AF284AEE56AB}" destId="{71E3E07D-7034-4A52-ABF7-0430FD984593}" srcOrd="0" destOrd="0" presId="urn:microsoft.com/office/officeart/2005/8/layout/process1"/>
    <dgm:cxn modelId="{E86B9E6C-E7EA-4EB5-A4C2-28AA67CB0BA4}" type="presOf" srcId="{E812D8AA-B265-4639-8111-B48BAD872A14}" destId="{65520E90-DF96-48EF-A69B-559B0C01660F}" srcOrd="0" destOrd="0" presId="urn:microsoft.com/office/officeart/2005/8/layout/process1"/>
    <dgm:cxn modelId="{C2F53AAA-BC41-477E-9856-38CD4A9E5BDF}" srcId="{BF633CA5-A73E-4DD2-8E36-3DD822CF360F}" destId="{FF8818BE-EBC2-4D88-B0A0-1E3FC8F47548}" srcOrd="2" destOrd="0" parTransId="{2D42796B-3F68-40CD-9EF7-0BBFBBFA9649}" sibTransId="{DA98C7F9-BEBB-4C20-96D8-AF284AEE56AB}"/>
    <dgm:cxn modelId="{19ED6669-0F26-4D53-9653-670605D9BFB3}" type="presParOf" srcId="{E693C501-B025-455B-B2BD-A48319BB2A68}" destId="{FD9DEF63-2ADC-47EE-A2FB-282EB894D974}" srcOrd="0" destOrd="0" presId="urn:microsoft.com/office/officeart/2005/8/layout/process1"/>
    <dgm:cxn modelId="{2A54C4A2-A8CF-4A6E-BAC5-66FDDE90A599}" type="presParOf" srcId="{E693C501-B025-455B-B2BD-A48319BB2A68}" destId="{C1FD7082-D91D-46DE-9A22-92217ABD01D4}" srcOrd="1" destOrd="0" presId="urn:microsoft.com/office/officeart/2005/8/layout/process1"/>
    <dgm:cxn modelId="{9F0C9C7E-BFCD-45B6-80D2-4E868F9E982D}" type="presParOf" srcId="{C1FD7082-D91D-46DE-9A22-92217ABD01D4}" destId="{B8579484-9DD1-4ABD-A44D-259FE71DB25C}" srcOrd="0" destOrd="0" presId="urn:microsoft.com/office/officeart/2005/8/layout/process1"/>
    <dgm:cxn modelId="{936B6073-EBCD-4B2B-9CE3-19A9E6717016}" type="presParOf" srcId="{E693C501-B025-455B-B2BD-A48319BB2A68}" destId="{7A28731D-68DF-4D01-9AA5-177AD7F06629}" srcOrd="2" destOrd="0" presId="urn:microsoft.com/office/officeart/2005/8/layout/process1"/>
    <dgm:cxn modelId="{0AF06B75-087B-4131-9341-13FF9399EC0D}" type="presParOf" srcId="{E693C501-B025-455B-B2BD-A48319BB2A68}" destId="{65520E90-DF96-48EF-A69B-559B0C01660F}" srcOrd="3" destOrd="0" presId="urn:microsoft.com/office/officeart/2005/8/layout/process1"/>
    <dgm:cxn modelId="{ED2F22F7-9CCE-454D-995D-436639DA6B28}" type="presParOf" srcId="{65520E90-DF96-48EF-A69B-559B0C01660F}" destId="{3E0F020E-CBF9-4FA9-B51F-61BD6ECA6C1D}" srcOrd="0" destOrd="0" presId="urn:microsoft.com/office/officeart/2005/8/layout/process1"/>
    <dgm:cxn modelId="{509B7FEC-3CC3-4279-8005-95BBBA6928FF}" type="presParOf" srcId="{E693C501-B025-455B-B2BD-A48319BB2A68}" destId="{D757F83C-5E8B-41DC-B88E-547960CA161C}" srcOrd="4" destOrd="0" presId="urn:microsoft.com/office/officeart/2005/8/layout/process1"/>
    <dgm:cxn modelId="{6EBB9624-2B02-4364-BBD8-7ACD8AC47560}" type="presParOf" srcId="{E693C501-B025-455B-B2BD-A48319BB2A68}" destId="{71E3E07D-7034-4A52-ABF7-0430FD984593}" srcOrd="5" destOrd="0" presId="urn:microsoft.com/office/officeart/2005/8/layout/process1"/>
    <dgm:cxn modelId="{AF3BE421-D7F3-456C-93D7-FD37006A603D}" type="presParOf" srcId="{71E3E07D-7034-4A52-ABF7-0430FD984593}" destId="{B97FF330-9070-4F1A-A7D0-EE1FBDF5347E}" srcOrd="0" destOrd="0" presId="urn:microsoft.com/office/officeart/2005/8/layout/process1"/>
    <dgm:cxn modelId="{38171A45-5100-4399-9570-0AC76AB2B8D0}" type="presParOf" srcId="{E693C501-B025-455B-B2BD-A48319BB2A68}" destId="{5C9C79EE-CA79-4464-96BD-9EC32B3A6FAC}" srcOrd="6" destOrd="0" presId="urn:microsoft.com/office/officeart/2005/8/layout/process1"/>
    <dgm:cxn modelId="{8F7B04B6-6033-463E-B95C-D6227989DA72}" type="presParOf" srcId="{E693C501-B025-455B-B2BD-A48319BB2A68}" destId="{1F771A57-E364-406D-BAE8-F7F0C70BE78A}" srcOrd="7" destOrd="0" presId="urn:microsoft.com/office/officeart/2005/8/layout/process1"/>
    <dgm:cxn modelId="{3E2C65F1-A04A-4BAE-BD2B-17B012BBD9AA}" type="presParOf" srcId="{1F771A57-E364-406D-BAE8-F7F0C70BE78A}" destId="{CA25CB13-298A-4A0D-9C56-E84D692CCB31}" srcOrd="0" destOrd="0" presId="urn:microsoft.com/office/officeart/2005/8/layout/process1"/>
    <dgm:cxn modelId="{59E2C419-C0F6-406C-9137-A03BBDCA4FDD}" type="presParOf" srcId="{E693C501-B025-455B-B2BD-A48319BB2A68}" destId="{7BB1A01B-180C-4DB1-9136-30BF3720D0EF}"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DEF63-2ADC-47EE-A2FB-282EB894D974}">
      <dsp:nvSpPr>
        <dsp:cNvPr id="0" name=""/>
        <dsp:cNvSpPr/>
      </dsp:nvSpPr>
      <dsp:spPr>
        <a:xfrm>
          <a:off x="3626" y="734097"/>
          <a:ext cx="1124284" cy="1022395"/>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Planning and preparation </a:t>
          </a:r>
        </a:p>
      </dsp:txBody>
      <dsp:txXfrm>
        <a:off x="33571" y="764042"/>
        <a:ext cx="1064394" cy="962505"/>
      </dsp:txXfrm>
    </dsp:sp>
    <dsp:sp modelId="{C1FD7082-D91D-46DE-9A22-92217ABD01D4}">
      <dsp:nvSpPr>
        <dsp:cNvPr id="0" name=""/>
        <dsp:cNvSpPr/>
      </dsp:nvSpPr>
      <dsp:spPr>
        <a:xfrm>
          <a:off x="1240339" y="1105883"/>
          <a:ext cx="238348" cy="2788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240339" y="1161647"/>
        <a:ext cx="166844" cy="167294"/>
      </dsp:txXfrm>
    </dsp:sp>
    <dsp:sp modelId="{7A28731D-68DF-4D01-9AA5-177AD7F06629}">
      <dsp:nvSpPr>
        <dsp:cNvPr id="0" name=""/>
        <dsp:cNvSpPr/>
      </dsp:nvSpPr>
      <dsp:spPr>
        <a:xfrm>
          <a:off x="1577624" y="734097"/>
          <a:ext cx="1124284" cy="1022395"/>
        </a:xfrm>
        <a:prstGeom prst="roundRect">
          <a:avLst>
            <a:gd name="adj" fmla="val 10000"/>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The ground rules</a:t>
          </a:r>
        </a:p>
      </dsp:txBody>
      <dsp:txXfrm>
        <a:off x="1607569" y="764042"/>
        <a:ext cx="1064394" cy="962505"/>
      </dsp:txXfrm>
    </dsp:sp>
    <dsp:sp modelId="{65520E90-DF96-48EF-A69B-559B0C01660F}">
      <dsp:nvSpPr>
        <dsp:cNvPr id="0" name=""/>
        <dsp:cNvSpPr/>
      </dsp:nvSpPr>
      <dsp:spPr>
        <a:xfrm>
          <a:off x="2814337" y="1105883"/>
          <a:ext cx="238348" cy="278822"/>
        </a:xfrm>
        <a:prstGeom prst="rightArrow">
          <a:avLst>
            <a:gd name="adj1" fmla="val 60000"/>
            <a:gd name="adj2" fmla="val 50000"/>
          </a:avLst>
        </a:prstGeom>
        <a:solidFill>
          <a:schemeClr val="accent2">
            <a:hueOff val="1560506"/>
            <a:satOff val="-1946"/>
            <a:lumOff val="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2814337" y="1161647"/>
        <a:ext cx="166844" cy="167294"/>
      </dsp:txXfrm>
    </dsp:sp>
    <dsp:sp modelId="{D757F83C-5E8B-41DC-B88E-547960CA161C}">
      <dsp:nvSpPr>
        <dsp:cNvPr id="0" name=""/>
        <dsp:cNvSpPr/>
      </dsp:nvSpPr>
      <dsp:spPr>
        <a:xfrm>
          <a:off x="3151622" y="734097"/>
          <a:ext cx="1124284" cy="1022395"/>
        </a:xfrm>
        <a:prstGeom prst="roundRect">
          <a:avLst>
            <a:gd name="adj" fmla="val 1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Clarification and justification of demands</a:t>
          </a:r>
        </a:p>
      </dsp:txBody>
      <dsp:txXfrm>
        <a:off x="3181567" y="764042"/>
        <a:ext cx="1064394" cy="962505"/>
      </dsp:txXfrm>
    </dsp:sp>
    <dsp:sp modelId="{71E3E07D-7034-4A52-ABF7-0430FD984593}">
      <dsp:nvSpPr>
        <dsp:cNvPr id="0" name=""/>
        <dsp:cNvSpPr/>
      </dsp:nvSpPr>
      <dsp:spPr>
        <a:xfrm>
          <a:off x="4388335" y="1105883"/>
          <a:ext cx="238348" cy="278822"/>
        </a:xfrm>
        <a:prstGeom prst="rightArrow">
          <a:avLst>
            <a:gd name="adj1" fmla="val 60000"/>
            <a:gd name="adj2" fmla="val 50000"/>
          </a:avLst>
        </a:prstGeom>
        <a:solidFill>
          <a:schemeClr val="accent2">
            <a:hueOff val="3121013"/>
            <a:satOff val="-3893"/>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4388335" y="1161647"/>
        <a:ext cx="166844" cy="167294"/>
      </dsp:txXfrm>
    </dsp:sp>
    <dsp:sp modelId="{5C9C79EE-CA79-4464-96BD-9EC32B3A6FAC}">
      <dsp:nvSpPr>
        <dsp:cNvPr id="0" name=""/>
        <dsp:cNvSpPr/>
      </dsp:nvSpPr>
      <dsp:spPr>
        <a:xfrm>
          <a:off x="4725620" y="734097"/>
          <a:ext cx="1124284" cy="1022395"/>
        </a:xfrm>
        <a:prstGeom prst="roundRect">
          <a:avLst>
            <a:gd name="adj" fmla="val 10000"/>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Bargaining and solving problems</a:t>
          </a:r>
        </a:p>
      </dsp:txBody>
      <dsp:txXfrm>
        <a:off x="4755565" y="764042"/>
        <a:ext cx="1064394" cy="962505"/>
      </dsp:txXfrm>
    </dsp:sp>
    <dsp:sp modelId="{1F771A57-E364-406D-BAE8-F7F0C70BE78A}">
      <dsp:nvSpPr>
        <dsp:cNvPr id="0" name=""/>
        <dsp:cNvSpPr/>
      </dsp:nvSpPr>
      <dsp:spPr>
        <a:xfrm>
          <a:off x="5962332" y="1105883"/>
          <a:ext cx="238348" cy="278822"/>
        </a:xfrm>
        <a:prstGeom prst="rightArrow">
          <a:avLst>
            <a:gd name="adj1" fmla="val 60000"/>
            <a:gd name="adj2" fmla="val 50000"/>
          </a:avLst>
        </a:prstGeom>
        <a:solidFill>
          <a:schemeClr val="accent2">
            <a:hueOff val="4681519"/>
            <a:satOff val="-5839"/>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962332" y="1161647"/>
        <a:ext cx="166844" cy="167294"/>
      </dsp:txXfrm>
    </dsp:sp>
    <dsp:sp modelId="{7BB1A01B-180C-4DB1-9136-30BF3720D0EF}">
      <dsp:nvSpPr>
        <dsp:cNvPr id="0" name=""/>
        <dsp:cNvSpPr/>
      </dsp:nvSpPr>
      <dsp:spPr>
        <a:xfrm>
          <a:off x="6299618" y="734097"/>
          <a:ext cx="1124284" cy="1022395"/>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Closure </a:t>
          </a:r>
        </a:p>
      </dsp:txBody>
      <dsp:txXfrm>
        <a:off x="6329563" y="764042"/>
        <a:ext cx="1064394" cy="9625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DF845-AAF4-4F88-BA4C-F50771886ABC}" type="datetimeFigureOut">
              <a:rPr lang="en-GB" smtClean="0"/>
              <a:t>24/05/2021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769414-BC72-44C7-94D6-1B44810E3F6C}" type="slidenum">
              <a:rPr lang="en-GB" smtClean="0"/>
              <a:t>‹#›</a:t>
            </a:fld>
            <a:endParaRPr lang="en-GB"/>
          </a:p>
        </p:txBody>
      </p:sp>
    </p:spTree>
    <p:extLst>
      <p:ext uri="{BB962C8B-B14F-4D97-AF65-F5344CB8AC3E}">
        <p14:creationId xmlns:p14="http://schemas.microsoft.com/office/powerpoint/2010/main" val="1559455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a:t>
            </a:r>
            <a:r>
              <a:rPr lang="en-GB" baseline="0" dirty="0"/>
              <a:t> for students understand that the session focuses on their current ways of dealing with conflict and negotiation strategies.  At the end of the session the students will be asked to reflect on what they have learned to determine whether the session has altered the way they think about conflict and future negotiation strategies they could use to resolve conflict effectively.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085970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a:t>
            </a:r>
            <a:r>
              <a:rPr lang="en-GB" baseline="0" dirty="0"/>
              <a:t> activity is to get students to consider how they currently deal with conflict. After the students have worked through the questions on the slide get the students to feedback to rest of the class.  During feedback get students to further elaborate their response to conflict and strengths – are there any similarities in the group? Why do students think this is.   </a:t>
            </a:r>
          </a:p>
          <a:p>
            <a:endParaRPr lang="en-GB" baseline="0" dirty="0"/>
          </a:p>
          <a:p>
            <a:r>
              <a:rPr lang="en-GB" baseline="0" dirty="0"/>
              <a:t>At the end of the session the questions link back to these questions.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226983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in the wor</a:t>
            </a:r>
            <a:r>
              <a:rPr lang="en-GB" baseline="0" dirty="0"/>
              <a:t>k place facts, facts demonstrate that conflict is common in the workplace and has a knock on effect on the productivity of the workforce.  Ask students why they think there is a difference between the UK and other G7 nations.  </a:t>
            </a:r>
          </a:p>
          <a:p>
            <a:endParaRPr lang="en-GB" baseline="0" dirty="0"/>
          </a:p>
          <a:p>
            <a:r>
              <a:rPr lang="en-GB" baseline="0" dirty="0"/>
              <a:t>When considering the causes of conflict ask students if they believe culture influences conflict – would there be the same causes of conflict in other countries?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558745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an example for each cause</a:t>
            </a:r>
          </a:p>
          <a:p>
            <a:endParaRPr lang="en-GB" dirty="0"/>
          </a:p>
          <a:p>
            <a:r>
              <a:rPr lang="en-GB" dirty="0"/>
              <a:t>Ask students to provide example</a:t>
            </a:r>
            <a:r>
              <a:rPr lang="en-GB" baseline="0" dirty="0"/>
              <a:t> of how conflict could be provided.</a:t>
            </a:r>
          </a:p>
          <a:p>
            <a:endParaRPr lang="en-GB" baseline="0" dirty="0"/>
          </a:p>
          <a:p>
            <a:r>
              <a:rPr lang="en-GB" baseline="0" dirty="0"/>
              <a:t>Get students to complete worksheet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79200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illustrates that we all</a:t>
            </a:r>
            <a:r>
              <a:rPr lang="en-GB" baseline="0" dirty="0"/>
              <a:t> see things differently and it is important to recognise the whole picture in a scenario of conflict.  Discuss with students that by being aware of others situations it can help us to make informed decisions that are beneficial for both parties involved.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406018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well we respond with</a:t>
            </a:r>
            <a:r>
              <a:rPr lang="en-GB" baseline="0" dirty="0"/>
              <a:t> the following affects the whole conflict resolution process. Work through the list and get students to consider how each one affects the process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573595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recognise that conflict isn’t always</a:t>
            </a:r>
            <a:r>
              <a:rPr lang="en-GB" baseline="0" dirty="0"/>
              <a:t> a negative aspect but the way we deal with a scenario can impact on the consequences of conflict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425257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 to complete the activity (full guidance provided on separate sheet) so they can</a:t>
            </a:r>
            <a:r>
              <a:rPr lang="en-GB" baseline="0" dirty="0"/>
              <a:t> experience a mini-conflict in the classroom.</a:t>
            </a:r>
          </a:p>
          <a:p>
            <a:endParaRPr lang="en-GB" baseline="0" dirty="0"/>
          </a:p>
          <a:p>
            <a:r>
              <a:rPr lang="en-GB" baseline="0" dirty="0"/>
              <a:t>Discuss the questions on the slide with students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658224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a:t>
            </a:r>
          </a:p>
          <a:p>
            <a:r>
              <a:rPr lang="en-GB" dirty="0"/>
              <a:t>Planning</a:t>
            </a:r>
            <a:r>
              <a:rPr lang="en-GB" baseline="0" dirty="0"/>
              <a:t> and prep: finding out the pre-determined goals and expectations of other party</a:t>
            </a:r>
          </a:p>
          <a:p>
            <a:r>
              <a:rPr lang="en-GB" baseline="0" dirty="0"/>
              <a:t>Ground rules: procedures of negotiation </a:t>
            </a:r>
            <a:r>
              <a:rPr lang="en-GB" baseline="0" dirty="0" err="1"/>
              <a:t>e.g</a:t>
            </a:r>
            <a:r>
              <a:rPr lang="en-GB" baseline="0" dirty="0"/>
              <a:t> how it will happen</a:t>
            </a:r>
          </a:p>
          <a:p>
            <a:r>
              <a:rPr lang="en-GB" baseline="0" dirty="0"/>
              <a:t>Justification and clarification: parties will justify their own demands and explain why they are important</a:t>
            </a:r>
          </a:p>
          <a:p>
            <a:r>
              <a:rPr lang="en-GB" baseline="0" dirty="0"/>
              <a:t>Bargaining and problem solving: compromise is needed from both parties in order to work out an agreement</a:t>
            </a:r>
          </a:p>
          <a:p>
            <a:r>
              <a:rPr lang="en-GB" baseline="0" dirty="0"/>
              <a:t>Closure: agreement is formalised and parties will work together to implement plan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6467434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a:t>
            </a:r>
            <a:r>
              <a:rPr lang="en-GB" baseline="0" dirty="0"/>
              <a:t> the scenario on the slide – ask students how they would respond, at this point do not ask students why they would respond in such way.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7834942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is linked to previous scenario, work back through</a:t>
            </a:r>
            <a:r>
              <a:rPr lang="en-GB" baseline="0" dirty="0"/>
              <a:t> the scenario and get students to reflect on how the factors influenced the decisions made during the first part and then the second part of the scenario.</a:t>
            </a:r>
          </a:p>
          <a:p>
            <a:endParaRPr lang="en-GB" baseline="0" dirty="0"/>
          </a:p>
          <a:p>
            <a:r>
              <a:rPr lang="en-GB" baseline="0" dirty="0"/>
              <a:t>Provide students with article for additional reading</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5784358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how would they react and why their</a:t>
            </a:r>
            <a:r>
              <a:rPr lang="en-GB" baseline="0" dirty="0"/>
              <a:t> reaction has changed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464924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code of practice/Code of conduct?</a:t>
            </a:r>
          </a:p>
          <a:p>
            <a:endParaRPr lang="en-GB" dirty="0"/>
          </a:p>
          <a:p>
            <a:r>
              <a:rPr lang="en-GB" dirty="0"/>
              <a:t>A SET OF STANDARDS – WHAT YOU SHOULD DO AND HOW YOU SHOULD BEHAVE </a:t>
            </a:r>
          </a:p>
          <a:p>
            <a:endParaRPr lang="en-GB" dirty="0"/>
          </a:p>
          <a:p>
            <a:r>
              <a:rPr lang="en-GB" dirty="0"/>
              <a:t>THERE ARE MANY CODES OF PROFESSIONAL PRACTICE ACROSS WALES</a:t>
            </a:r>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8390764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 ethical dilemma – this is a problem in the decision making process between two possible options, neither of which is absolutely acceptable from an ethical perspective.</a:t>
            </a:r>
          </a:p>
          <a:p>
            <a:endParaRPr lang="en-GB" dirty="0"/>
          </a:p>
          <a:p>
            <a:r>
              <a:rPr lang="en-GB" dirty="0"/>
              <a:t>Ethical dilemmas are extremely complicated challenges that cannot be easily solved.</a:t>
            </a:r>
          </a:p>
          <a:p>
            <a:endParaRPr lang="en-GB" dirty="0"/>
          </a:p>
          <a:p>
            <a:r>
              <a:rPr lang="en-GB" dirty="0"/>
              <a:t>EVERY person can encounter an ethical dilemma in almost every aspect of his/her life – personal, social and professional</a:t>
            </a:r>
          </a:p>
          <a:p>
            <a:endParaRPr lang="en-GB" dirty="0"/>
          </a:p>
          <a:p>
            <a:r>
              <a:rPr lang="en-GB" dirty="0"/>
              <a:t>BIGGEST challenge of an ethical dilemma – is that is does not offer an obvious solution.</a:t>
            </a:r>
          </a:p>
          <a:p>
            <a:endParaRPr lang="en-GB" dirty="0"/>
          </a:p>
          <a:p>
            <a:r>
              <a:rPr lang="en-GB" dirty="0"/>
              <a:t>What is the difference between ethics and morals?</a:t>
            </a:r>
          </a:p>
          <a:p>
            <a:endParaRPr lang="en-GB" dirty="0"/>
          </a:p>
          <a:p>
            <a:r>
              <a:rPr lang="en-GB" dirty="0"/>
              <a:t>‘ETHICS’ – leans towards decisions based on individual character/values – good or bad. This is restricted to one’s own view</a:t>
            </a:r>
          </a:p>
          <a:p>
            <a:endParaRPr lang="en-GB" dirty="0"/>
          </a:p>
          <a:p>
            <a:r>
              <a:rPr lang="en-GB" dirty="0"/>
              <a:t>‘MORALS’ – emphasises the communal or societal norms about right or wrong – morality is more community. </a:t>
            </a:r>
          </a:p>
          <a:p>
            <a:endParaRPr lang="en-GB" dirty="0"/>
          </a:p>
          <a:p>
            <a:r>
              <a:rPr lang="en-GB" dirty="0"/>
              <a:t>In ethical dilemmas, individual decision-making takes place</a:t>
            </a:r>
          </a:p>
          <a:p>
            <a:r>
              <a:rPr lang="en-GB" dirty="0"/>
              <a:t>In moral dilemmas – the importance of others is recognised – these decisions will impact on others/the community/the world. </a:t>
            </a:r>
          </a:p>
          <a:p>
            <a:endParaRPr lang="en-GB" dirty="0"/>
          </a:p>
          <a:p>
            <a:r>
              <a:rPr lang="en-GB" dirty="0"/>
              <a:t>Issues to think about:</a:t>
            </a:r>
          </a:p>
          <a:p>
            <a:r>
              <a:rPr lang="en-GB" dirty="0"/>
              <a:t>Euthanasia – ethical dilemma</a:t>
            </a:r>
          </a:p>
          <a:p>
            <a:r>
              <a:rPr lang="en-GB" sz="1200" b="0" i="0" u="none" strike="noStrike" kern="1200" dirty="0">
                <a:solidFill>
                  <a:schemeClr val="tx1"/>
                </a:solidFill>
                <a:effectLst/>
                <a:latin typeface="+mn-lt"/>
                <a:ea typeface="+mn-ea"/>
                <a:cs typeface="+mn-cs"/>
              </a:rPr>
              <a:t>Tuskegee Experiment – moral dilemma</a:t>
            </a:r>
          </a:p>
          <a:p>
            <a:r>
              <a:rPr lang="en-GB" sz="1200" b="0" i="0" u="none" strike="noStrike" kern="1200" dirty="0">
                <a:solidFill>
                  <a:schemeClr val="tx1"/>
                </a:solidFill>
                <a:effectLst/>
                <a:latin typeface="+mn-lt"/>
                <a:ea typeface="+mn-ea"/>
                <a:cs typeface="+mn-cs"/>
              </a:rPr>
              <a:t>Stanford Prison Experiment – moral dilemma</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Can you think of any dilemmas that you have faces which are either ethical or moral? </a:t>
            </a:r>
          </a:p>
          <a:p>
            <a:endParaRPr lang="en-GB" sz="1200" b="0" i="0" u="none" strike="noStrike" kern="1200" dirty="0">
              <a:solidFill>
                <a:schemeClr val="tx1"/>
              </a:solidFill>
              <a:effectLst/>
              <a:latin typeface="+mn-lt"/>
              <a:ea typeface="+mn-ea"/>
              <a:cs typeface="+mn-cs"/>
            </a:endParaRPr>
          </a:p>
          <a:p>
            <a:endParaRPr lang="en-GB" dirty="0"/>
          </a:p>
          <a:p>
            <a:r>
              <a:rPr lang="en-GB" dirty="0"/>
              <a:t>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1730190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a:t>
            </a:r>
            <a:r>
              <a:rPr lang="en-GB" baseline="0" dirty="0"/>
              <a:t> students of questions first asked to see if anything has changed after the session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4122709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24/05/2021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24/05/2021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24/05/2021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24/05/2021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eb-a-ebscohost-com.ezproxy.uwtsd.ac.uk/ehost/detail/detail?vid=0&amp;sid=0243945a-a7cb-4f52-8507-cb4e8f053f7c%40sessionmgr4007&amp;bdata=JnNpdGU9ZWhvc3QtbGl2ZQ%3d%3d#AN=126975577&amp;db=aph" TargetMode="External"/><Relationship Id="rId2" Type="http://schemas.openxmlformats.org/officeDocument/2006/relationships/hyperlink" Target="https://whel-primo.hosted.exlibrisgroup.com/primo-explore/search?query=any,contains,The%207%20habits%20of%20highly%20effective%20people:%20powerful%20lessons%20in%20personal%20change&amp;tab=tab1&amp;search_scope=CSCOP_EVERYTHING&amp;vid=44WHELF_UWTSD_VU1&amp;lang=en_US&amp;offset=0"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700808"/>
            <a:ext cx="2232248" cy="115212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860032" y="309870"/>
            <a:ext cx="2736304" cy="167897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702648" y="3068624"/>
            <a:ext cx="3117824"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339752" y="2996952"/>
            <a:ext cx="1838294"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293491" y="2048600"/>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93491" y="3284984"/>
            <a:ext cx="1286621"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smtClean="0"/>
              <a:t>ECGE4006Q</a:t>
            </a:r>
            <a:r>
              <a:rPr lang="en-GB" sz="2400" b="1" dirty="0"/>
              <a:t>: </a:t>
            </a:r>
            <a:r>
              <a:rPr lang="en-GB" sz="2400" b="1" dirty="0" smtClean="0"/>
              <a:t>Contemporary Challenges: Making a Difference</a:t>
            </a:r>
            <a:endParaRPr lang="en-GB" sz="2400" b="1" dirty="0"/>
          </a:p>
        </p:txBody>
      </p:sp>
      <p:sp>
        <p:nvSpPr>
          <p:cNvPr id="18" name="TextBox 17"/>
          <p:cNvSpPr txBox="1"/>
          <p:nvPr/>
        </p:nvSpPr>
        <p:spPr>
          <a:xfrm>
            <a:off x="338948" y="5343599"/>
            <a:ext cx="8496944" cy="461665"/>
          </a:xfrm>
          <a:prstGeom prst="rect">
            <a:avLst/>
          </a:prstGeom>
          <a:noFill/>
        </p:spPr>
        <p:txBody>
          <a:bodyPr wrap="square" rtlCol="0">
            <a:spAutoFit/>
          </a:bodyPr>
          <a:lstStyle/>
          <a:p>
            <a:r>
              <a:rPr lang="en-GB" sz="2400" b="1" dirty="0"/>
              <a:t>Theme 4: Conflict Resolution and Negotiation  </a:t>
            </a:r>
          </a:p>
        </p:txBody>
      </p:sp>
      <p:sp>
        <p:nvSpPr>
          <p:cNvPr id="20" name="Rectangle 19"/>
          <p:cNvSpPr/>
          <p:nvPr/>
        </p:nvSpPr>
        <p:spPr>
          <a:xfrm>
            <a:off x="5683690" y="2063912"/>
            <a:ext cx="187220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2"/>
          <a:stretch>
            <a:fillRect/>
          </a:stretch>
        </p:blipFill>
        <p:spPr>
          <a:xfrm>
            <a:off x="467544" y="1772816"/>
            <a:ext cx="1941760" cy="973943"/>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130425"/>
            <a:ext cx="7790136" cy="4351338"/>
          </a:xfrm>
        </p:spPr>
        <p:txBody>
          <a:bodyPr vert="horz" lIns="91440" tIns="45720" rIns="91440" bIns="45720" rtlCol="0" anchor="t">
            <a:normAutofit/>
          </a:bodyPr>
          <a:lstStyle/>
          <a:p>
            <a:r>
              <a:rPr lang="en-GB" sz="1800" dirty="0"/>
              <a:t>To critically analyse the main causes of conflict and consider ways in which conflict could be prevented.</a:t>
            </a:r>
            <a:endParaRPr lang="en-GB" sz="1800" dirty="0">
              <a:cs typeface="Calibri"/>
            </a:endParaRPr>
          </a:p>
          <a:p>
            <a:endParaRPr lang="en-GB" sz="1800" dirty="0"/>
          </a:p>
          <a:p>
            <a:r>
              <a:rPr lang="en-GB" sz="1800" dirty="0"/>
              <a:t>To critically evaluate the consequences of conflict and the effect that conflict has on you and individuals in the workplace</a:t>
            </a:r>
          </a:p>
          <a:p>
            <a:endParaRPr lang="en-GB" sz="1800" dirty="0"/>
          </a:p>
          <a:p>
            <a:r>
              <a:rPr lang="en-GB" sz="1800" dirty="0"/>
              <a:t>To critically reflect on your response to conflict and the conflict management and negotiation strategies you use to resolve conflict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8064" y="162910"/>
            <a:ext cx="4809633" cy="1743075"/>
          </a:xfrm>
          <a:prstGeom prst="rect">
            <a:avLst/>
          </a:prstGeom>
        </p:spPr>
      </p:pic>
    </p:spTree>
    <p:extLst>
      <p:ext uri="{BB962C8B-B14F-4D97-AF65-F5344CB8AC3E}">
        <p14:creationId xmlns:p14="http://schemas.microsoft.com/office/powerpoint/2010/main" val="3643629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Consider…..</a:t>
            </a:r>
          </a:p>
        </p:txBody>
      </p:sp>
      <p:sp>
        <p:nvSpPr>
          <p:cNvPr id="3" name="Content Placeholder 2"/>
          <p:cNvSpPr>
            <a:spLocks noGrp="1"/>
          </p:cNvSpPr>
          <p:nvPr>
            <p:ph sz="half" idx="1"/>
          </p:nvPr>
        </p:nvSpPr>
        <p:spPr>
          <a:xfrm>
            <a:off x="628650" y="1825625"/>
            <a:ext cx="7779626" cy="4351338"/>
          </a:xfrm>
        </p:spPr>
        <p:txBody>
          <a:bodyPr/>
          <a:lstStyle/>
          <a:p>
            <a:r>
              <a:rPr lang="en-GB" dirty="0"/>
              <a:t>How do you define conflict?</a:t>
            </a:r>
          </a:p>
          <a:p>
            <a:r>
              <a:rPr lang="en-GB" dirty="0"/>
              <a:t>What is your typical response to conflict?</a:t>
            </a:r>
          </a:p>
          <a:p>
            <a:r>
              <a:rPr lang="en-GB" dirty="0"/>
              <a:t>What is your greatest strength when dealing with a conflict?</a:t>
            </a:r>
          </a:p>
          <a:p>
            <a:r>
              <a:rPr lang="en-GB" dirty="0"/>
              <a:t>What is the most important outcome of conflict?</a:t>
            </a:r>
          </a:p>
        </p:txBody>
      </p:sp>
    </p:spTree>
    <p:extLst>
      <p:ext uri="{BB962C8B-B14F-4D97-AF65-F5344CB8AC3E}">
        <p14:creationId xmlns:p14="http://schemas.microsoft.com/office/powerpoint/2010/main" val="677538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159"/>
            <a:ext cx="7886700" cy="1325563"/>
          </a:xfrm>
        </p:spPr>
        <p:txBody>
          <a:bodyPr/>
          <a:lstStyle/>
          <a:p>
            <a:r>
              <a:rPr lang="en-GB" i="1" dirty="0"/>
              <a:t>Conflict in the workplace</a:t>
            </a:r>
          </a:p>
        </p:txBody>
      </p:sp>
      <p:sp>
        <p:nvSpPr>
          <p:cNvPr id="3" name="Content Placeholder 2"/>
          <p:cNvSpPr>
            <a:spLocks noGrp="1"/>
          </p:cNvSpPr>
          <p:nvPr>
            <p:ph sz="half" idx="1"/>
          </p:nvPr>
        </p:nvSpPr>
        <p:spPr>
          <a:xfrm>
            <a:off x="395536" y="1253331"/>
            <a:ext cx="7590440" cy="4351338"/>
          </a:xfrm>
        </p:spPr>
        <p:txBody>
          <a:bodyPr>
            <a:normAutofit lnSpcReduction="10000"/>
          </a:bodyPr>
          <a:lstStyle/>
          <a:p>
            <a:r>
              <a:rPr lang="en-GB" dirty="0"/>
              <a:t>4 out of 10 employees in the UK have experienced some type of interpersonal conflict within the last 12 months</a:t>
            </a:r>
          </a:p>
          <a:p>
            <a:r>
              <a:rPr lang="en-GB" dirty="0"/>
              <a:t>UK has the lowest productivity levels of the G7 nations (Canada, France, Germany, Italy, Japan, the United Kingdom, and the United States)</a:t>
            </a:r>
          </a:p>
          <a:p>
            <a:pPr marL="0" indent="0">
              <a:buNone/>
            </a:pPr>
            <a:r>
              <a:rPr lang="en-GB" dirty="0"/>
              <a:t>                                                                    </a:t>
            </a:r>
            <a:r>
              <a:rPr lang="en-GB" i="1" dirty="0"/>
              <a:t>Liddle (2017)</a:t>
            </a:r>
          </a:p>
          <a:p>
            <a:pPr marL="0" indent="0">
              <a:buNone/>
            </a:pPr>
            <a:r>
              <a:rPr lang="en-GB" b="1" dirty="0"/>
              <a:t>Consider:</a:t>
            </a:r>
          </a:p>
          <a:p>
            <a:pPr marL="0" indent="0">
              <a:buNone/>
            </a:pPr>
            <a:r>
              <a:rPr lang="en-GB" dirty="0"/>
              <a:t>What are the main causes of conflict in the workplace?</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5417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t>Causes of conflict</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165340747"/>
              </p:ext>
            </p:extLst>
          </p:nvPr>
        </p:nvGraphicFramePr>
        <p:xfrm>
          <a:off x="628650" y="1825625"/>
          <a:ext cx="7612064" cy="1854200"/>
        </p:xfrm>
        <a:graphic>
          <a:graphicData uri="http://schemas.openxmlformats.org/drawingml/2006/table">
            <a:tbl>
              <a:tblPr firstRow="1" bandRow="1">
                <a:tableStyleId>{5C22544A-7EE6-4342-B048-85BDC9FD1C3A}</a:tableStyleId>
              </a:tblPr>
              <a:tblGrid>
                <a:gridCol w="3806032">
                  <a:extLst>
                    <a:ext uri="{9D8B030D-6E8A-4147-A177-3AD203B41FA5}">
                      <a16:colId xmlns:a16="http://schemas.microsoft.com/office/drawing/2014/main" val="3499481884"/>
                    </a:ext>
                  </a:extLst>
                </a:gridCol>
                <a:gridCol w="3806032">
                  <a:extLst>
                    <a:ext uri="{9D8B030D-6E8A-4147-A177-3AD203B41FA5}">
                      <a16:colId xmlns:a16="http://schemas.microsoft.com/office/drawing/2014/main" val="2666140707"/>
                    </a:ext>
                  </a:extLst>
                </a:gridCol>
              </a:tblGrid>
              <a:tr h="370840">
                <a:tc gridSpan="2">
                  <a:txBody>
                    <a:bodyPr/>
                    <a:lstStyle/>
                    <a:p>
                      <a:pPr algn="ctr"/>
                      <a:r>
                        <a:rPr lang="en-GB" dirty="0"/>
                        <a:t>Main</a:t>
                      </a:r>
                      <a:r>
                        <a:rPr lang="en-GB" baseline="0" dirty="0"/>
                        <a:t> causes of conflict (Bell and Hart, 2002)</a:t>
                      </a:r>
                      <a:endParaRPr lang="en-GB" dirty="0"/>
                    </a:p>
                  </a:txBody>
                  <a:tcPr/>
                </a:tc>
                <a:tc hMerge="1">
                  <a:txBody>
                    <a:bodyPr/>
                    <a:lstStyle/>
                    <a:p>
                      <a:endParaRPr lang="en-GB"/>
                    </a:p>
                  </a:txBody>
                  <a:tcPr/>
                </a:tc>
                <a:extLst>
                  <a:ext uri="{0D108BD9-81ED-4DB2-BD59-A6C34878D82A}">
                    <a16:rowId xmlns:a16="http://schemas.microsoft.com/office/drawing/2014/main" val="842544455"/>
                  </a:ext>
                </a:extLst>
              </a:tr>
              <a:tr h="370840">
                <a:tc>
                  <a:txBody>
                    <a:bodyPr/>
                    <a:lstStyle/>
                    <a:p>
                      <a:r>
                        <a:rPr lang="en-GB" dirty="0"/>
                        <a:t>Conflicting</a:t>
                      </a:r>
                      <a:r>
                        <a:rPr lang="en-GB" baseline="0" dirty="0"/>
                        <a:t> resources </a:t>
                      </a:r>
                      <a:endParaRPr lang="en-GB" dirty="0"/>
                    </a:p>
                  </a:txBody>
                  <a:tcPr/>
                </a:tc>
                <a:tc>
                  <a:txBody>
                    <a:bodyPr/>
                    <a:lstStyle/>
                    <a:p>
                      <a:r>
                        <a:rPr lang="en-GB" dirty="0"/>
                        <a:t>Conflicting styles</a:t>
                      </a:r>
                    </a:p>
                  </a:txBody>
                  <a:tcPr/>
                </a:tc>
                <a:extLst>
                  <a:ext uri="{0D108BD9-81ED-4DB2-BD59-A6C34878D82A}">
                    <a16:rowId xmlns:a16="http://schemas.microsoft.com/office/drawing/2014/main" val="417862512"/>
                  </a:ext>
                </a:extLst>
              </a:tr>
              <a:tr h="370840">
                <a:tc>
                  <a:txBody>
                    <a:bodyPr/>
                    <a:lstStyle/>
                    <a:p>
                      <a:r>
                        <a:rPr lang="en-GB" dirty="0"/>
                        <a:t>Conflicting</a:t>
                      </a:r>
                      <a:r>
                        <a:rPr lang="en-GB" baseline="0" dirty="0"/>
                        <a:t> perceptions</a:t>
                      </a:r>
                      <a:endParaRPr lang="en-GB" dirty="0"/>
                    </a:p>
                  </a:txBody>
                  <a:tcPr/>
                </a:tc>
                <a:tc>
                  <a:txBody>
                    <a:bodyPr/>
                    <a:lstStyle/>
                    <a:p>
                      <a:r>
                        <a:rPr lang="en-GB" dirty="0"/>
                        <a:t>Conflicting</a:t>
                      </a:r>
                      <a:r>
                        <a:rPr lang="en-GB" baseline="0" dirty="0"/>
                        <a:t> goals</a:t>
                      </a:r>
                      <a:endParaRPr lang="en-GB" dirty="0"/>
                    </a:p>
                  </a:txBody>
                  <a:tcPr/>
                </a:tc>
                <a:extLst>
                  <a:ext uri="{0D108BD9-81ED-4DB2-BD59-A6C34878D82A}">
                    <a16:rowId xmlns:a16="http://schemas.microsoft.com/office/drawing/2014/main" val="4021026825"/>
                  </a:ext>
                </a:extLst>
              </a:tr>
              <a:tr h="370840">
                <a:tc>
                  <a:txBody>
                    <a:bodyPr/>
                    <a:lstStyle/>
                    <a:p>
                      <a:r>
                        <a:rPr lang="en-GB" dirty="0"/>
                        <a:t>Different</a:t>
                      </a:r>
                      <a:r>
                        <a:rPr lang="en-GB" baseline="0" dirty="0"/>
                        <a:t> personal values</a:t>
                      </a:r>
                      <a:endParaRPr lang="en-GB" dirty="0"/>
                    </a:p>
                  </a:txBody>
                  <a:tcPr/>
                </a:tc>
                <a:tc>
                  <a:txBody>
                    <a:bodyPr/>
                    <a:lstStyle/>
                    <a:p>
                      <a:r>
                        <a:rPr lang="en-GB" dirty="0"/>
                        <a:t>Unpredictable</a:t>
                      </a:r>
                      <a:r>
                        <a:rPr lang="en-GB" baseline="0" dirty="0"/>
                        <a:t> policies</a:t>
                      </a:r>
                      <a:endParaRPr lang="en-GB" dirty="0"/>
                    </a:p>
                  </a:txBody>
                  <a:tcPr/>
                </a:tc>
                <a:extLst>
                  <a:ext uri="{0D108BD9-81ED-4DB2-BD59-A6C34878D82A}">
                    <a16:rowId xmlns:a16="http://schemas.microsoft.com/office/drawing/2014/main" val="2374758078"/>
                  </a:ext>
                </a:extLst>
              </a:tr>
              <a:tr h="370840">
                <a:tc>
                  <a:txBody>
                    <a:bodyPr/>
                    <a:lstStyle/>
                    <a:p>
                      <a:r>
                        <a:rPr lang="en-GB" dirty="0"/>
                        <a:t>Conflicting pressures</a:t>
                      </a:r>
                    </a:p>
                  </a:txBody>
                  <a:tcPr/>
                </a:tc>
                <a:tc>
                  <a:txBody>
                    <a:bodyPr/>
                    <a:lstStyle/>
                    <a:p>
                      <a:r>
                        <a:rPr lang="en-GB" dirty="0"/>
                        <a:t>Conflicting roles</a:t>
                      </a:r>
                    </a:p>
                  </a:txBody>
                  <a:tcPr/>
                </a:tc>
                <a:extLst>
                  <a:ext uri="{0D108BD9-81ED-4DB2-BD59-A6C34878D82A}">
                    <a16:rowId xmlns:a16="http://schemas.microsoft.com/office/drawing/2014/main" val="2217808177"/>
                  </a:ext>
                </a:extLst>
              </a:tr>
            </a:tbl>
          </a:graphicData>
        </a:graphic>
      </p:graphicFrame>
      <p:sp>
        <p:nvSpPr>
          <p:cNvPr id="6" name="TextBox 5"/>
          <p:cNvSpPr txBox="1"/>
          <p:nvPr/>
        </p:nvSpPr>
        <p:spPr>
          <a:xfrm>
            <a:off x="628650" y="4004441"/>
            <a:ext cx="6796909" cy="1477328"/>
          </a:xfrm>
          <a:prstGeom prst="rect">
            <a:avLst/>
          </a:prstGeom>
          <a:noFill/>
        </p:spPr>
        <p:txBody>
          <a:bodyPr wrap="square" rtlCol="0">
            <a:spAutoFit/>
          </a:bodyPr>
          <a:lstStyle/>
          <a:p>
            <a:endParaRPr lang="en-GB" dirty="0"/>
          </a:p>
          <a:p>
            <a:r>
              <a:rPr lang="en-GB" u="sng" dirty="0">
                <a:solidFill>
                  <a:srgbClr val="FF0000"/>
                </a:solidFill>
              </a:rPr>
              <a:t>Give an example </a:t>
            </a:r>
            <a:r>
              <a:rPr lang="en-GB" dirty="0"/>
              <a:t>of how you could prevent the causes of conflict happening </a:t>
            </a:r>
          </a:p>
          <a:p>
            <a:endParaRPr lang="en-GB" dirty="0"/>
          </a:p>
          <a:p>
            <a:r>
              <a:rPr lang="en-GB" dirty="0"/>
              <a:t>See conflict scenario worksheet </a:t>
            </a:r>
          </a:p>
        </p:txBody>
      </p:sp>
    </p:spTree>
    <p:extLst>
      <p:ext uri="{BB962C8B-B14F-4D97-AF65-F5344CB8AC3E}">
        <p14:creationId xmlns:p14="http://schemas.microsoft.com/office/powerpoint/2010/main" val="2312161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70927" y="116632"/>
            <a:ext cx="9885854" cy="5980249"/>
          </a:xfrm>
          <a:prstGeom prst="rect">
            <a:avLst/>
          </a:prstGeom>
        </p:spPr>
      </p:pic>
    </p:spTree>
    <p:extLst>
      <p:ext uri="{BB962C8B-B14F-4D97-AF65-F5344CB8AC3E}">
        <p14:creationId xmlns:p14="http://schemas.microsoft.com/office/powerpoint/2010/main" val="698631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‘F’ word</a:t>
            </a:r>
          </a:p>
        </p:txBody>
      </p:sp>
      <p:sp>
        <p:nvSpPr>
          <p:cNvPr id="3" name="Content Placeholder 2"/>
          <p:cNvSpPr>
            <a:spLocks noGrp="1"/>
          </p:cNvSpPr>
          <p:nvPr>
            <p:ph sz="half" idx="1"/>
          </p:nvPr>
        </p:nvSpPr>
        <p:spPr>
          <a:xfrm>
            <a:off x="755576" y="1446914"/>
            <a:ext cx="6912522" cy="4351338"/>
          </a:xfrm>
        </p:spPr>
        <p:txBody>
          <a:bodyPr>
            <a:normAutofit/>
          </a:bodyPr>
          <a:lstStyle/>
          <a:p>
            <a:pPr>
              <a:buFontTx/>
              <a:buChar char="-"/>
            </a:pPr>
            <a:r>
              <a:rPr lang="en-GB" sz="2400" dirty="0"/>
              <a:t>Fights</a:t>
            </a:r>
          </a:p>
          <a:p>
            <a:pPr>
              <a:buFontTx/>
              <a:buChar char="-"/>
            </a:pPr>
            <a:r>
              <a:rPr lang="en-GB" sz="2400" dirty="0"/>
              <a:t>Feelings</a:t>
            </a:r>
          </a:p>
          <a:p>
            <a:pPr>
              <a:buFontTx/>
              <a:buChar char="-"/>
            </a:pPr>
            <a:r>
              <a:rPr lang="en-GB" sz="2400" dirty="0"/>
              <a:t>Fear </a:t>
            </a:r>
          </a:p>
          <a:p>
            <a:pPr>
              <a:buFontTx/>
              <a:buChar char="-"/>
            </a:pPr>
            <a:r>
              <a:rPr lang="en-GB" sz="2400" dirty="0"/>
              <a:t>Failure </a:t>
            </a:r>
          </a:p>
          <a:p>
            <a:pPr>
              <a:buFontTx/>
              <a:buChar char="-"/>
            </a:pPr>
            <a:r>
              <a:rPr lang="en-GB" sz="2400" dirty="0"/>
              <a:t>Forgiveness </a:t>
            </a:r>
          </a:p>
          <a:p>
            <a:pPr>
              <a:buFontTx/>
              <a:buChar char="-"/>
            </a:pPr>
            <a:r>
              <a:rPr lang="en-GB" sz="2400" dirty="0"/>
              <a:t>Flow</a:t>
            </a:r>
          </a:p>
          <a:p>
            <a:pPr marL="0" indent="0">
              <a:buNone/>
            </a:pPr>
            <a:endParaRPr lang="en-GB" sz="2000" dirty="0"/>
          </a:p>
          <a:p>
            <a:pPr marL="0" indent="0">
              <a:buNone/>
            </a:pPr>
            <a:r>
              <a:rPr lang="en-GB" i="1" dirty="0"/>
              <a:t>Conflict resolution depends on how well an individual responds to the above (Liddle, 2017)</a:t>
            </a:r>
          </a:p>
        </p:txBody>
      </p:sp>
    </p:spTree>
    <p:extLst>
      <p:ext uri="{BB962C8B-B14F-4D97-AF65-F5344CB8AC3E}">
        <p14:creationId xmlns:p14="http://schemas.microsoft.com/office/powerpoint/2010/main" val="2885548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Conflict management strategies</a:t>
            </a:r>
          </a:p>
        </p:txBody>
      </p:sp>
      <p:pic>
        <p:nvPicPr>
          <p:cNvPr id="5" name="Picture 4"/>
          <p:cNvPicPr>
            <a:picLocks noChangeAspect="1"/>
          </p:cNvPicPr>
          <p:nvPr/>
        </p:nvPicPr>
        <p:blipFill>
          <a:blip r:embed="rId3"/>
          <a:stretch>
            <a:fillRect/>
          </a:stretch>
        </p:blipFill>
        <p:spPr>
          <a:xfrm>
            <a:off x="628650" y="1754367"/>
            <a:ext cx="7583214" cy="2112824"/>
          </a:xfrm>
          <a:prstGeom prst="rect">
            <a:avLst/>
          </a:prstGeom>
        </p:spPr>
      </p:pic>
      <p:sp>
        <p:nvSpPr>
          <p:cNvPr id="6" name="TextBox 5"/>
          <p:cNvSpPr txBox="1"/>
          <p:nvPr/>
        </p:nvSpPr>
        <p:spPr>
          <a:xfrm>
            <a:off x="530772" y="3930869"/>
            <a:ext cx="7478111" cy="2523768"/>
          </a:xfrm>
          <a:prstGeom prst="rect">
            <a:avLst/>
          </a:prstGeom>
          <a:noFill/>
        </p:spPr>
        <p:txBody>
          <a:bodyPr wrap="square" rtlCol="0">
            <a:spAutoFit/>
          </a:bodyPr>
          <a:lstStyle/>
          <a:p>
            <a:r>
              <a:rPr lang="en-GB" sz="2000" b="1" dirty="0"/>
              <a:t>Accommodation</a:t>
            </a:r>
            <a:r>
              <a:rPr lang="en-GB" sz="2000" dirty="0"/>
              <a:t>: providing the other individual with what they want</a:t>
            </a:r>
          </a:p>
          <a:p>
            <a:r>
              <a:rPr lang="en-GB" sz="2000" b="1" dirty="0"/>
              <a:t>Avoidance:  </a:t>
            </a:r>
            <a:r>
              <a:rPr lang="en-GB" sz="2000" dirty="0"/>
              <a:t>avoiding the individual and any related matters</a:t>
            </a:r>
          </a:p>
          <a:p>
            <a:r>
              <a:rPr lang="en-GB" sz="2000" b="1" dirty="0"/>
              <a:t>Collaboration: </a:t>
            </a:r>
            <a:r>
              <a:rPr lang="en-GB" sz="2000" dirty="0"/>
              <a:t>creating a solution together </a:t>
            </a:r>
          </a:p>
          <a:p>
            <a:r>
              <a:rPr lang="en-GB" sz="2000" b="1" dirty="0"/>
              <a:t>Compromise: </a:t>
            </a:r>
            <a:r>
              <a:rPr lang="en-GB" sz="2000" dirty="0"/>
              <a:t>to give up certain elements in order to establish a solution </a:t>
            </a:r>
          </a:p>
          <a:p>
            <a:r>
              <a:rPr lang="en-GB" sz="2000" b="1" dirty="0"/>
              <a:t>Competition: </a:t>
            </a:r>
            <a:r>
              <a:rPr lang="en-GB" sz="2000" dirty="0"/>
              <a:t>where one side wins and the other side loses  </a:t>
            </a:r>
          </a:p>
          <a:p>
            <a:r>
              <a:rPr lang="en-GB" sz="2000" b="1" dirty="0"/>
              <a:t>                                                                                                       Singh (2008)</a:t>
            </a:r>
          </a:p>
          <a:p>
            <a:endParaRPr lang="en-GB" dirty="0"/>
          </a:p>
        </p:txBody>
      </p:sp>
      <p:sp>
        <p:nvSpPr>
          <p:cNvPr id="7" name="TextBox 6"/>
          <p:cNvSpPr txBox="1"/>
          <p:nvPr/>
        </p:nvSpPr>
        <p:spPr>
          <a:xfrm>
            <a:off x="530772" y="1385035"/>
            <a:ext cx="3358055" cy="369332"/>
          </a:xfrm>
          <a:prstGeom prst="rect">
            <a:avLst/>
          </a:prstGeom>
          <a:noFill/>
        </p:spPr>
        <p:txBody>
          <a:bodyPr wrap="square" rtlCol="0">
            <a:spAutoFit/>
          </a:bodyPr>
          <a:lstStyle/>
          <a:p>
            <a:r>
              <a:rPr lang="en-GB" b="1" dirty="0"/>
              <a:t>Consequences of conflict: </a:t>
            </a:r>
          </a:p>
        </p:txBody>
      </p:sp>
    </p:spTree>
    <p:extLst>
      <p:ext uri="{BB962C8B-B14F-4D97-AF65-F5344CB8AC3E}">
        <p14:creationId xmlns:p14="http://schemas.microsoft.com/office/powerpoint/2010/main" val="2344028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t>
            </a:r>
            <a:r>
              <a:rPr lang="en-GB" i="1" dirty="0"/>
              <a:t>Anything goes’ conflict resolution activity  (</a:t>
            </a:r>
            <a:r>
              <a:rPr lang="en-GB" i="1" dirty="0" err="1"/>
              <a:t>Scannell</a:t>
            </a:r>
            <a:r>
              <a:rPr lang="en-GB" i="1" dirty="0"/>
              <a:t>, 2010)</a:t>
            </a:r>
          </a:p>
        </p:txBody>
      </p:sp>
      <p:sp>
        <p:nvSpPr>
          <p:cNvPr id="3" name="Content Placeholder 2"/>
          <p:cNvSpPr>
            <a:spLocks noGrp="1"/>
          </p:cNvSpPr>
          <p:nvPr>
            <p:ph sz="half" idx="1"/>
          </p:nvPr>
        </p:nvSpPr>
        <p:spPr>
          <a:xfrm>
            <a:off x="628650" y="1825625"/>
            <a:ext cx="7096453" cy="3876237"/>
          </a:xfrm>
        </p:spPr>
        <p:txBody>
          <a:bodyPr/>
          <a:lstStyle/>
          <a:p>
            <a:pPr marL="0" indent="0">
              <a:buNone/>
            </a:pPr>
            <a:r>
              <a:rPr lang="en-GB" dirty="0"/>
              <a:t>Complete the activity</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p:cNvPicPr>
            <a:picLocks noChangeAspect="1"/>
          </p:cNvPicPr>
          <p:nvPr/>
        </p:nvPicPr>
        <p:blipFill>
          <a:blip r:embed="rId3"/>
          <a:stretch>
            <a:fillRect/>
          </a:stretch>
        </p:blipFill>
        <p:spPr>
          <a:xfrm>
            <a:off x="278524" y="2482451"/>
            <a:ext cx="5982357" cy="2998694"/>
          </a:xfrm>
          <a:prstGeom prst="rect">
            <a:avLst/>
          </a:prstGeom>
        </p:spPr>
      </p:pic>
    </p:spTree>
    <p:extLst>
      <p:ext uri="{BB962C8B-B14F-4D97-AF65-F5344CB8AC3E}">
        <p14:creationId xmlns:p14="http://schemas.microsoft.com/office/powerpoint/2010/main" val="1361383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Negotiation </a:t>
            </a:r>
          </a:p>
        </p:txBody>
      </p:sp>
      <p:sp>
        <p:nvSpPr>
          <p:cNvPr id="3" name="Content Placeholder 2"/>
          <p:cNvSpPr>
            <a:spLocks noGrp="1"/>
          </p:cNvSpPr>
          <p:nvPr>
            <p:ph sz="half" idx="1"/>
          </p:nvPr>
        </p:nvSpPr>
        <p:spPr>
          <a:xfrm>
            <a:off x="444718" y="1350909"/>
            <a:ext cx="7795391" cy="4351338"/>
          </a:xfrm>
        </p:spPr>
        <p:txBody>
          <a:bodyPr/>
          <a:lstStyle/>
          <a:p>
            <a:pPr marL="0" indent="0">
              <a:buNone/>
            </a:pPr>
            <a:r>
              <a:rPr lang="en-GB" sz="2400" b="1" dirty="0"/>
              <a:t>Characteristics:</a:t>
            </a:r>
          </a:p>
          <a:p>
            <a:pPr>
              <a:buFontTx/>
              <a:buChar char="-"/>
            </a:pPr>
            <a:r>
              <a:rPr lang="en-GB" sz="2400" dirty="0"/>
              <a:t>Two or more parties involved</a:t>
            </a:r>
          </a:p>
          <a:p>
            <a:pPr>
              <a:buFontTx/>
              <a:buChar char="-"/>
            </a:pPr>
            <a:r>
              <a:rPr lang="en-GB" sz="2400" dirty="0"/>
              <a:t>Clash of pre-determined goals between parties</a:t>
            </a:r>
          </a:p>
          <a:p>
            <a:pPr>
              <a:buFontTx/>
              <a:buChar char="-"/>
            </a:pPr>
            <a:r>
              <a:rPr lang="en-GB" sz="2400" dirty="0"/>
              <a:t>Must be compromise from both parties in order to achieve goals</a:t>
            </a:r>
          </a:p>
          <a:p>
            <a:pPr marL="0" indent="0" algn="ctr">
              <a:buNone/>
            </a:pPr>
            <a:r>
              <a:rPr lang="en-GB" sz="2400" dirty="0"/>
              <a:t>                     (Kolb and Porter, 2015)    </a:t>
            </a:r>
          </a:p>
          <a:p>
            <a:pPr marL="0" indent="0">
              <a:buNone/>
            </a:pPr>
            <a:r>
              <a:rPr lang="en-GB" sz="1600" dirty="0"/>
              <a:t>The process: </a:t>
            </a:r>
          </a:p>
          <a:p>
            <a:pPr marL="0" indent="0">
              <a:buNone/>
            </a:pPr>
            <a:endParaRPr lang="en-GB" sz="1600" dirty="0"/>
          </a:p>
        </p:txBody>
      </p:sp>
      <p:graphicFrame>
        <p:nvGraphicFramePr>
          <p:cNvPr id="5" name="Diagram 4"/>
          <p:cNvGraphicFramePr/>
          <p:nvPr>
            <p:extLst>
              <p:ext uri="{D42A27DB-BD31-4B8C-83A1-F6EECF244321}">
                <p14:modId xmlns:p14="http://schemas.microsoft.com/office/powerpoint/2010/main" val="2640547119"/>
              </p:ext>
            </p:extLst>
          </p:nvPr>
        </p:nvGraphicFramePr>
        <p:xfrm>
          <a:off x="1035925" y="3861048"/>
          <a:ext cx="7427529" cy="24905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228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FD9DEF63-2ADC-47EE-A2FB-282EB894D974}"/>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C1FD7082-D91D-46DE-9A22-92217ABD01D4}"/>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graphicEl>
                                              <a:dgm id="{7A28731D-68DF-4D01-9AA5-177AD7F06629}"/>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graphicEl>
                                              <a:dgm id="{65520E90-DF96-48EF-A69B-559B0C01660F}"/>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graphicEl>
                                              <a:dgm id="{D757F83C-5E8B-41DC-B88E-547960CA161C}"/>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graphicEl>
                                              <a:dgm id="{71E3E07D-7034-4A52-ABF7-0430FD984593}"/>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
                                            <p:graphicEl>
                                              <a:dgm id="{5C9C79EE-CA79-4464-96BD-9EC32B3A6FAC}"/>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5">
                                            <p:graphicEl>
                                              <a:dgm id="{1F771A57-E364-406D-BAE8-F7F0C70BE78A}"/>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5">
                                            <p:graphicEl>
                                              <a:dgm id="{7BB1A01B-180C-4DB1-9136-30BF3720D0E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t>How would you deal with the following scenario?</a:t>
            </a:r>
          </a:p>
        </p:txBody>
      </p:sp>
      <p:sp>
        <p:nvSpPr>
          <p:cNvPr id="3" name="Content Placeholder 2"/>
          <p:cNvSpPr>
            <a:spLocks noGrp="1"/>
          </p:cNvSpPr>
          <p:nvPr>
            <p:ph sz="half" idx="1"/>
          </p:nvPr>
        </p:nvSpPr>
        <p:spPr>
          <a:xfrm>
            <a:off x="628649" y="1825625"/>
            <a:ext cx="7706053" cy="4351338"/>
          </a:xfrm>
        </p:spPr>
        <p:txBody>
          <a:bodyPr/>
          <a:lstStyle/>
          <a:p>
            <a:pPr marL="0" indent="0">
              <a:buNone/>
            </a:pPr>
            <a:r>
              <a:rPr lang="en-GB" sz="2400" dirty="0"/>
              <a:t>You are on a train ride after a busy day in university and are trying to complete a task that has been set by your lecturer. There are a three children in the same carriage as you who are jumping around and being very noisy.  As this is bothering you and other people, you approach the children’s father and ask him to keep the children quiet. The father responds by saying he didn’t notice that his children were being noisy.  </a:t>
            </a:r>
          </a:p>
          <a:p>
            <a:pPr marL="0" indent="0">
              <a:buNone/>
            </a:pPr>
            <a:endParaRPr lang="en-GB" sz="2400" dirty="0"/>
          </a:p>
          <a:p>
            <a:pPr marL="0" indent="0">
              <a:buNone/>
            </a:pPr>
            <a:r>
              <a:rPr lang="en-GB" sz="2400" dirty="0"/>
              <a:t>Scenario adapted from Covey (2004)</a:t>
            </a:r>
          </a:p>
          <a:p>
            <a:pPr marL="0" indent="0">
              <a:buNone/>
            </a:pPr>
            <a:endParaRPr lang="en-GB" dirty="0"/>
          </a:p>
        </p:txBody>
      </p:sp>
    </p:spTree>
    <p:extLst>
      <p:ext uri="{BB962C8B-B14F-4D97-AF65-F5344CB8AC3E}">
        <p14:creationId xmlns:p14="http://schemas.microsoft.com/office/powerpoint/2010/main" val="2890810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that influence negotiation</a:t>
            </a:r>
          </a:p>
        </p:txBody>
      </p:sp>
      <p:sp>
        <p:nvSpPr>
          <p:cNvPr id="3" name="Content Placeholder 2"/>
          <p:cNvSpPr>
            <a:spLocks noGrp="1"/>
          </p:cNvSpPr>
          <p:nvPr>
            <p:ph sz="half" idx="1"/>
          </p:nvPr>
        </p:nvSpPr>
        <p:spPr>
          <a:xfrm>
            <a:off x="628650" y="1825625"/>
            <a:ext cx="7742840" cy="4351338"/>
          </a:xfrm>
        </p:spPr>
        <p:txBody>
          <a:bodyPr>
            <a:normAutofit/>
          </a:bodyPr>
          <a:lstStyle/>
          <a:p>
            <a:r>
              <a:rPr lang="en-GB" sz="2000" dirty="0"/>
              <a:t>Mood </a:t>
            </a:r>
          </a:p>
          <a:p>
            <a:r>
              <a:rPr lang="en-GB" sz="2000" dirty="0"/>
              <a:t>Personality</a:t>
            </a:r>
          </a:p>
          <a:p>
            <a:r>
              <a:rPr lang="en-GB" sz="2000" dirty="0"/>
              <a:t>Perception </a:t>
            </a:r>
          </a:p>
          <a:p>
            <a:r>
              <a:rPr lang="en-GB" sz="2000" dirty="0"/>
              <a:t>Emotions </a:t>
            </a:r>
          </a:p>
          <a:p>
            <a:pPr>
              <a:buFontTx/>
              <a:buChar char="-"/>
            </a:pPr>
            <a:r>
              <a:rPr lang="en-GB" sz="2000" dirty="0"/>
              <a:t>Factors apply to both parties in negotiation</a:t>
            </a:r>
          </a:p>
          <a:p>
            <a:pPr marL="0" indent="0" algn="ctr">
              <a:buNone/>
            </a:pPr>
            <a:r>
              <a:rPr lang="en-GB" sz="1600" dirty="0"/>
              <a:t>                                                                                   Gates (2015)</a:t>
            </a:r>
          </a:p>
          <a:p>
            <a:pPr marL="0" indent="0">
              <a:buNone/>
            </a:pPr>
            <a:r>
              <a:rPr lang="en-GB" sz="2000" dirty="0"/>
              <a:t>Task: Work back through scenario and consider how the above may have affected the negotiation process</a:t>
            </a:r>
          </a:p>
          <a:p>
            <a:pPr marL="0" indent="0">
              <a:buNone/>
            </a:pPr>
            <a:endParaRPr lang="en-GB" dirty="0"/>
          </a:p>
          <a:p>
            <a:pPr marL="0" indent="0">
              <a:buNone/>
            </a:pPr>
            <a:r>
              <a:rPr lang="en-GB" sz="1400" dirty="0"/>
              <a:t>* See reading about negotiation and emotions</a:t>
            </a:r>
          </a:p>
        </p:txBody>
      </p:sp>
    </p:spTree>
    <p:extLst>
      <p:ext uri="{BB962C8B-B14F-4D97-AF65-F5344CB8AC3E}">
        <p14:creationId xmlns:p14="http://schemas.microsoft.com/office/powerpoint/2010/main" val="1893569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 </a:t>
            </a:r>
          </a:p>
        </p:txBody>
      </p:sp>
      <p:sp>
        <p:nvSpPr>
          <p:cNvPr id="3" name="Content Placeholder 2"/>
          <p:cNvSpPr>
            <a:spLocks noGrp="1"/>
          </p:cNvSpPr>
          <p:nvPr>
            <p:ph sz="half" idx="1"/>
          </p:nvPr>
        </p:nvSpPr>
        <p:spPr>
          <a:xfrm>
            <a:off x="628650" y="1825625"/>
            <a:ext cx="7942536" cy="4351338"/>
          </a:xfrm>
        </p:spPr>
        <p:txBody>
          <a:bodyPr/>
          <a:lstStyle/>
          <a:p>
            <a:pPr marL="0" indent="0">
              <a:buNone/>
            </a:pPr>
            <a:r>
              <a:rPr lang="en-GB" dirty="0"/>
              <a:t>The father then tells you that he and his children had just left the hospital where they had witnessed his wife (the children’s mother) dying.  The father explains that he has no idea how to deal with the situation. </a:t>
            </a:r>
          </a:p>
          <a:p>
            <a:pPr marL="0" indent="0">
              <a:buNone/>
            </a:pPr>
            <a:endParaRPr lang="en-GB" dirty="0"/>
          </a:p>
          <a:p>
            <a:pPr marL="0" indent="0">
              <a:buNone/>
            </a:pPr>
            <a:r>
              <a:rPr lang="en-GB" dirty="0"/>
              <a:t>How to you react now? </a:t>
            </a:r>
          </a:p>
        </p:txBody>
      </p:sp>
    </p:spTree>
    <p:extLst>
      <p:ext uri="{BB962C8B-B14F-4D97-AF65-F5344CB8AC3E}">
        <p14:creationId xmlns:p14="http://schemas.microsoft.com/office/powerpoint/2010/main" val="2320260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latin typeface="Arial" panose="020B0604020202020204" pitchFamily="34" charset="0"/>
                <a:cs typeface="Arial" panose="020B0604020202020204" pitchFamily="34" charset="0"/>
              </a:rPr>
              <a:t>Codau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ymddwyn</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Professional codes of conduct</a:t>
            </a:r>
          </a:p>
        </p:txBody>
      </p:sp>
      <p:sp>
        <p:nvSpPr>
          <p:cNvPr id="4" name="Content Placeholder 3"/>
          <p:cNvSpPr>
            <a:spLocks noGrp="1"/>
          </p:cNvSpPr>
          <p:nvPr>
            <p:ph sz="half" idx="2"/>
          </p:nvPr>
        </p:nvSpPr>
        <p:spPr>
          <a:xfrm>
            <a:off x="2915816" y="1700808"/>
            <a:ext cx="4038600" cy="4525963"/>
          </a:xfrm>
        </p:spPr>
        <p:txBody>
          <a:bodyPr>
            <a:normAutofit/>
          </a:bodyPr>
          <a:lstStyle/>
          <a:p>
            <a:pPr marL="0" indent="0">
              <a:buNone/>
            </a:pPr>
            <a:r>
              <a:rPr lang="en-GB" dirty="0"/>
              <a:t>Focus on the need to consider:</a:t>
            </a:r>
          </a:p>
          <a:p>
            <a:r>
              <a:rPr lang="en-GB" dirty="0"/>
              <a:t>Behaviour</a:t>
            </a:r>
          </a:p>
          <a:p>
            <a:r>
              <a:rPr lang="en-GB" dirty="0"/>
              <a:t>Respect</a:t>
            </a:r>
          </a:p>
          <a:p>
            <a:r>
              <a:rPr lang="en-GB" dirty="0"/>
              <a:t>Having knowledge, understanding and skills to do your job well</a:t>
            </a:r>
          </a:p>
          <a:p>
            <a:r>
              <a:rPr lang="en-GB" dirty="0"/>
              <a:t>Language you use</a:t>
            </a:r>
          </a:p>
        </p:txBody>
      </p:sp>
    </p:spTree>
    <p:extLst>
      <p:ext uri="{BB962C8B-B14F-4D97-AF65-F5344CB8AC3E}">
        <p14:creationId xmlns:p14="http://schemas.microsoft.com/office/powerpoint/2010/main" val="3675364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1331"/>
            <a:ext cx="7886700" cy="1325563"/>
          </a:xfrm>
        </p:spPr>
        <p:txBody>
          <a:bodyPr>
            <a:normAutofit fontScale="90000"/>
          </a:bodyPr>
          <a:lstStyle/>
          <a:p>
            <a:r>
              <a:rPr lang="en-GB" dirty="0" err="1">
                <a:latin typeface="Arial" panose="020B0604020202020204" pitchFamily="34" charset="0"/>
                <a:cs typeface="Arial" panose="020B0604020202020204" pitchFamily="34" charset="0"/>
              </a:rPr>
              <a:t>Dilemâu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moeseg</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Ethical and moral dilemmas</a:t>
            </a:r>
          </a:p>
        </p:txBody>
      </p:sp>
      <p:sp>
        <p:nvSpPr>
          <p:cNvPr id="4" name="Content Placeholder 3"/>
          <p:cNvSpPr>
            <a:spLocks noGrp="1"/>
          </p:cNvSpPr>
          <p:nvPr>
            <p:ph sz="half" idx="2"/>
          </p:nvPr>
        </p:nvSpPr>
        <p:spPr>
          <a:xfrm>
            <a:off x="2987824" y="1772816"/>
            <a:ext cx="4038600" cy="4525963"/>
          </a:xfrm>
        </p:spPr>
        <p:txBody>
          <a:bodyPr/>
          <a:lstStyle/>
          <a:p>
            <a:r>
              <a:rPr lang="en-GB" dirty="0">
                <a:latin typeface="Arial" panose="020B0604020202020204" pitchFamily="34" charset="0"/>
                <a:cs typeface="Arial" panose="020B0604020202020204" pitchFamily="34" charset="0"/>
              </a:rPr>
              <a:t>What is an ethical dilemma?</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What is a moral dilemma?</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What’s the difference?</a:t>
            </a:r>
          </a:p>
          <a:p>
            <a:endParaRPr lang="en-GB" dirty="0"/>
          </a:p>
          <a:p>
            <a:endParaRPr lang="en-GB" dirty="0"/>
          </a:p>
        </p:txBody>
      </p:sp>
    </p:spTree>
    <p:extLst>
      <p:ext uri="{BB962C8B-B14F-4D97-AF65-F5344CB8AC3E}">
        <p14:creationId xmlns:p14="http://schemas.microsoft.com/office/powerpoint/2010/main" val="333128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a:t>
            </a:r>
          </a:p>
        </p:txBody>
      </p:sp>
      <p:sp>
        <p:nvSpPr>
          <p:cNvPr id="3" name="Content Placeholder 2"/>
          <p:cNvSpPr>
            <a:spLocks noGrp="1"/>
          </p:cNvSpPr>
          <p:nvPr>
            <p:ph sz="half" idx="1"/>
          </p:nvPr>
        </p:nvSpPr>
        <p:spPr>
          <a:xfrm>
            <a:off x="628649" y="1825625"/>
            <a:ext cx="7480081" cy="4351338"/>
          </a:xfrm>
        </p:spPr>
        <p:txBody>
          <a:bodyPr/>
          <a:lstStyle/>
          <a:p>
            <a:r>
              <a:rPr lang="en-GB" dirty="0"/>
              <a:t>Has the way you would deal with conflict in the future changed after this session? How? Why?</a:t>
            </a:r>
          </a:p>
          <a:p>
            <a:r>
              <a:rPr lang="en-GB" dirty="0"/>
              <a:t>What strategy would you use to manage conflict? Why?</a:t>
            </a:r>
          </a:p>
          <a:p>
            <a:r>
              <a:rPr lang="en-GB" dirty="0"/>
              <a:t>Do you feel you would have any difficulties with conflict resolution or negotiation? What? Why?</a:t>
            </a:r>
          </a:p>
          <a:p>
            <a:r>
              <a:rPr lang="en-GB" dirty="0"/>
              <a:t>How could you overcome those difficulties?</a:t>
            </a:r>
          </a:p>
        </p:txBody>
      </p:sp>
    </p:spTree>
    <p:extLst>
      <p:ext uri="{BB962C8B-B14F-4D97-AF65-F5344CB8AC3E}">
        <p14:creationId xmlns:p14="http://schemas.microsoft.com/office/powerpoint/2010/main" val="4133116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sz="half" idx="1"/>
          </p:nvPr>
        </p:nvSpPr>
        <p:spPr>
          <a:xfrm>
            <a:off x="451317" y="1417638"/>
            <a:ext cx="8229600" cy="4351338"/>
          </a:xfrm>
        </p:spPr>
        <p:txBody>
          <a:bodyPr>
            <a:normAutofit/>
          </a:bodyPr>
          <a:lstStyle/>
          <a:p>
            <a:pPr>
              <a:spcBef>
                <a:spcPts val="600"/>
              </a:spcBef>
              <a:spcAft>
                <a:spcPts val="600"/>
              </a:spcAft>
            </a:pPr>
            <a:r>
              <a:rPr lang="en-GB" sz="2000" dirty="0"/>
              <a:t>Covey, S. (2004) </a:t>
            </a:r>
            <a:r>
              <a:rPr lang="en-GB" sz="2000" i="1" dirty="0"/>
              <a:t>The 7 habits of highly effective people: powerful lessons in personal change. </a:t>
            </a:r>
            <a:r>
              <a:rPr lang="en-GB" sz="2000" dirty="0"/>
              <a:t>New York: Free Press </a:t>
            </a:r>
            <a:r>
              <a:rPr lang="en-GB" sz="2000" dirty="0">
                <a:hlinkClick r:id="rId2"/>
              </a:rPr>
              <a:t>Alternatives</a:t>
            </a:r>
            <a:endParaRPr lang="en-GB" sz="2000" dirty="0"/>
          </a:p>
          <a:p>
            <a:pPr>
              <a:spcBef>
                <a:spcPts val="600"/>
              </a:spcBef>
              <a:spcAft>
                <a:spcPts val="600"/>
              </a:spcAft>
            </a:pPr>
            <a:r>
              <a:rPr lang="en-GB" sz="2000" dirty="0"/>
              <a:t>Gates, S. (2015) The Negotiation book: your definitive guide to successful negotiation. New Jersey: John Wiley and Sons</a:t>
            </a:r>
          </a:p>
          <a:p>
            <a:pPr>
              <a:spcBef>
                <a:spcPts val="600"/>
              </a:spcBef>
              <a:spcAft>
                <a:spcPts val="600"/>
              </a:spcAft>
            </a:pPr>
            <a:r>
              <a:rPr lang="en-GB" sz="2000" dirty="0"/>
              <a:t>Kolb, D. and Porter, J. (2015) </a:t>
            </a:r>
            <a:r>
              <a:rPr lang="en-GB" sz="2000" i="1" dirty="0"/>
              <a:t>Negotiation at work: turning small wins into big gains</a:t>
            </a:r>
            <a:r>
              <a:rPr lang="en-GB" sz="2000" dirty="0"/>
              <a:t>. New Jersey: John Wiley and Sons</a:t>
            </a:r>
          </a:p>
          <a:p>
            <a:pPr>
              <a:spcBef>
                <a:spcPts val="600"/>
              </a:spcBef>
              <a:spcAft>
                <a:spcPts val="600"/>
              </a:spcAft>
            </a:pPr>
            <a:r>
              <a:rPr lang="en-GB" sz="2000" dirty="0"/>
              <a:t>Liddle, D. (2017)</a:t>
            </a:r>
            <a:r>
              <a:rPr lang="en-GB" sz="2000" i="1" dirty="0"/>
              <a:t> Managing Conflict: A practical guide to resolution in the workplace. </a:t>
            </a:r>
            <a:r>
              <a:rPr lang="en-GB" sz="2000" dirty="0"/>
              <a:t>London: Kogan Page LTD </a:t>
            </a:r>
            <a:r>
              <a:rPr lang="en-GB" sz="2000" dirty="0">
                <a:hlinkClick r:id="rId3"/>
              </a:rPr>
              <a:t>Alternative</a:t>
            </a:r>
            <a:endParaRPr lang="en-GB" sz="2000" dirty="0"/>
          </a:p>
          <a:p>
            <a:pPr>
              <a:spcBef>
                <a:spcPts val="600"/>
              </a:spcBef>
              <a:spcAft>
                <a:spcPts val="600"/>
              </a:spcAft>
            </a:pPr>
            <a:r>
              <a:rPr lang="en-GB" sz="2000" dirty="0" err="1"/>
              <a:t>Scannell</a:t>
            </a:r>
            <a:r>
              <a:rPr lang="en-GB" sz="2000" dirty="0"/>
              <a:t>, M. (2010) The big book of conflict resolution games. </a:t>
            </a:r>
            <a:r>
              <a:rPr lang="en-GB" sz="2000" dirty="0" err="1"/>
              <a:t>London:McGraw</a:t>
            </a:r>
            <a:r>
              <a:rPr lang="en-GB" sz="2000" dirty="0"/>
              <a:t> Hill </a:t>
            </a:r>
          </a:p>
          <a:p>
            <a:pPr>
              <a:spcBef>
                <a:spcPts val="600"/>
              </a:spcBef>
              <a:spcAft>
                <a:spcPts val="600"/>
              </a:spcAft>
            </a:pPr>
            <a:r>
              <a:rPr lang="en-GB" sz="2000" dirty="0"/>
              <a:t>Singh, B. (2008) Managing Conflict and Negotiation. India: Excel Books</a:t>
            </a:r>
          </a:p>
        </p:txBody>
      </p:sp>
    </p:spTree>
    <p:extLst>
      <p:ext uri="{BB962C8B-B14F-4D97-AF65-F5344CB8AC3E}">
        <p14:creationId xmlns:p14="http://schemas.microsoft.com/office/powerpoint/2010/main" val="1677737307"/>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274</TotalTime>
  <Words>1633</Words>
  <Application>Microsoft Office PowerPoint</Application>
  <PresentationFormat>On-screen Show (4:3)</PresentationFormat>
  <Paragraphs>186</Paragraphs>
  <Slides>17</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UWTSD blue background</vt:lpstr>
      <vt:lpstr>PowerPoint Presentation</vt:lpstr>
      <vt:lpstr>PowerPoint Presentation</vt:lpstr>
      <vt:lpstr>Consider…..</vt:lpstr>
      <vt:lpstr>Conflict in the workplace</vt:lpstr>
      <vt:lpstr>Causes of conflict</vt:lpstr>
      <vt:lpstr>PowerPoint Presentation</vt:lpstr>
      <vt:lpstr>The ‘F’ word</vt:lpstr>
      <vt:lpstr>Conflict management strategies</vt:lpstr>
      <vt:lpstr>‘Anything goes’ conflict resolution activity  (Scannell, 2010)</vt:lpstr>
      <vt:lpstr>Negotiation </vt:lpstr>
      <vt:lpstr>How would you deal with the following scenario?</vt:lpstr>
      <vt:lpstr>Factors that influence negotiation</vt:lpstr>
      <vt:lpstr>Continued </vt:lpstr>
      <vt:lpstr>Codau proffesiynol o ymddwyn Professional codes of conduct</vt:lpstr>
      <vt:lpstr>Dilemâu moeseg Ethical and moral dilemmas</vt:lpstr>
      <vt:lpstr>In summary..</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21</cp:revision>
  <dcterms:created xsi:type="dcterms:W3CDTF">2021-02-09T14:04:40Z</dcterms:created>
  <dcterms:modified xsi:type="dcterms:W3CDTF">2021-05-24T13:46:24Z</dcterms:modified>
</cp:coreProperties>
</file>