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63" r:id="rId5"/>
    <p:sldId id="265" r:id="rId6"/>
    <p:sldId id="267" r:id="rId7"/>
    <p:sldId id="258" r:id="rId8"/>
    <p:sldId id="268" r:id="rId9"/>
    <p:sldId id="270" r:id="rId10"/>
    <p:sldId id="269"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660"/>
  </p:normalViewPr>
  <p:slideViewPr>
    <p:cSldViewPr snapToGrid="0">
      <p:cViewPr varScale="1">
        <p:scale>
          <a:sx n="85" d="100"/>
          <a:sy n="85" d="100"/>
        </p:scale>
        <p:origin x="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2/19/2018</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2/19/2018</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2/19/2018</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2/19/2018</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2/19/2018</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5.emf"/><Relationship Id="rId4" Type="http://schemas.openxmlformats.org/officeDocument/2006/relationships/package" Target="../embeddings/Microsoft_Excel_Worksheet1.xlsx"/></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tourismswanseabay.co.uk/swansea-tourism-news-and-events/bbc-music-biggest-weekend-feat-ed-sheeran-taylor-swift" TargetMode="External"/><Relationship Id="rId3" Type="http://schemas.openxmlformats.org/officeDocument/2006/relationships/hyperlink" Target="https://www.fodors.com/world/europe/england/thesoutheast/brighton/experiences/news/photos/10-reasons-to-visit-brighton-uk" TargetMode="External"/><Relationship Id="rId7" Type="http://schemas.openxmlformats.org/officeDocument/2006/relationships/hyperlink" Target="https://www.walesonline.co.uk/news/wales-news/projects-could-make-2018-year-14097488" TargetMode="External"/><Relationship Id="rId2" Type="http://schemas.openxmlformats.org/officeDocument/2006/relationships/hyperlink" Target="https://www.fodors.com/world/europe/england/the-southeast/brighton/experiences/news/photos/10-reasons-to-visit-brighton-uk" TargetMode="External"/><Relationship Id="rId1" Type="http://schemas.openxmlformats.org/officeDocument/2006/relationships/slideLayout" Target="../slideLayouts/slideLayout2.xml"/><Relationship Id="rId6" Type="http://schemas.openxmlformats.org/officeDocument/2006/relationships/hyperlink" Target="https://www.visitbrighton.com/dbimgs/Brighton%20and%20Hove%20Visitor%20Survey%202014%20-%20Final%20Report.pdf" TargetMode="External"/><Relationship Id="rId5" Type="http://schemas.openxmlformats.org/officeDocument/2006/relationships/hyperlink" Target="https://books.google.co.uk/books?id=oO93wXNU2mMC&amp;dq=what+is+a+consultant?&amp;source=gbs_navlinks_s" TargetMode="External"/><Relationship Id="rId4" Type="http://schemas.openxmlformats.org/officeDocument/2006/relationships/hyperlink" Target="https://www.swansea.gov.uk/article/6406/tourism-research-and-statistics" TargetMode="External"/><Relationship Id="rId9" Type="http://schemas.openxmlformats.org/officeDocument/2006/relationships/hyperlink" Target="https://www.swansea.gov.uk/dm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Consultancy Project </a:t>
            </a:r>
            <a:r>
              <a:rPr lang="en-GB" dirty="0" smtClean="0"/>
              <a:t>(M6X02113)</a:t>
            </a:r>
            <a:br>
              <a:rPr lang="en-GB" dirty="0" smtClean="0"/>
            </a:br>
            <a:r>
              <a:rPr lang="en-GB" dirty="0" smtClean="0"/>
              <a:t>BID PRESENTATION PITCH</a:t>
            </a:r>
            <a:endParaRPr lang="en-GB" dirty="0"/>
          </a:p>
        </p:txBody>
      </p:sp>
      <p:sp>
        <p:nvSpPr>
          <p:cNvPr id="3" name="Subtitle 2"/>
          <p:cNvSpPr>
            <a:spLocks noGrp="1"/>
          </p:cNvSpPr>
          <p:nvPr>
            <p:ph type="subTitle" idx="1"/>
          </p:nvPr>
        </p:nvSpPr>
        <p:spPr/>
        <p:txBody>
          <a:bodyPr>
            <a:normAutofit/>
          </a:bodyPr>
          <a:lstStyle/>
          <a:p>
            <a:r>
              <a:rPr lang="en-GB" dirty="0" smtClean="0"/>
              <a:t>Molly Allard p145232</a:t>
            </a:r>
          </a:p>
        </p:txBody>
      </p:sp>
      <p:pic>
        <p:nvPicPr>
          <p:cNvPr id="4" name="Picture 3"/>
          <p:cNvPicPr>
            <a:picLocks noChangeAspect="1"/>
          </p:cNvPicPr>
          <p:nvPr/>
        </p:nvPicPr>
        <p:blipFill>
          <a:blip r:embed="rId2"/>
          <a:stretch>
            <a:fillRect/>
          </a:stretch>
        </p:blipFill>
        <p:spPr>
          <a:xfrm>
            <a:off x="1066613" y="3541908"/>
            <a:ext cx="4258557" cy="2443353"/>
          </a:xfrm>
          <a:prstGeom prst="rect">
            <a:avLst/>
          </a:prstGeom>
        </p:spPr>
      </p:pic>
      <p:sp>
        <p:nvSpPr>
          <p:cNvPr id="5" name="TextBox 4"/>
          <p:cNvSpPr txBox="1"/>
          <p:nvPr/>
        </p:nvSpPr>
        <p:spPr>
          <a:xfrm>
            <a:off x="6618918" y="5338930"/>
            <a:ext cx="4842933" cy="646331"/>
          </a:xfrm>
          <a:prstGeom prst="rect">
            <a:avLst/>
          </a:prstGeom>
          <a:noFill/>
        </p:spPr>
        <p:txBody>
          <a:bodyPr wrap="square" rtlCol="0">
            <a:spAutoFit/>
          </a:bodyPr>
          <a:lstStyle/>
          <a:p>
            <a:r>
              <a:rPr lang="en-GB" dirty="0" smtClean="0">
                <a:solidFill>
                  <a:schemeClr val="bg1"/>
                </a:solidFill>
              </a:rPr>
              <a:t>‘</a:t>
            </a:r>
            <a:r>
              <a:rPr lang="en-GB" i="1" dirty="0" smtClean="0">
                <a:solidFill>
                  <a:schemeClr val="bg1"/>
                </a:solidFill>
              </a:rPr>
              <a:t>The supply of independent advice and assistance of clients about management issues</a:t>
            </a:r>
            <a:r>
              <a:rPr lang="en-GB" dirty="0" smtClean="0">
                <a:solidFill>
                  <a:schemeClr val="bg1"/>
                </a:solidFill>
              </a:rPr>
              <a:t>’ (Sadler, 2001). </a:t>
            </a:r>
            <a:endParaRPr lang="en-GB" dirty="0">
              <a:solidFill>
                <a:schemeClr val="bg1"/>
              </a:solidFill>
            </a:endParaRPr>
          </a:p>
        </p:txBody>
      </p:sp>
    </p:spTree>
    <p:extLst>
      <p:ext uri="{BB962C8B-B14F-4D97-AF65-F5344CB8AC3E}">
        <p14:creationId xmlns:p14="http://schemas.microsoft.com/office/powerpoint/2010/main" val="20414579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project – The client</a:t>
            </a:r>
            <a:endParaRPr lang="en-GB" dirty="0"/>
          </a:p>
        </p:txBody>
      </p:sp>
      <p:pic>
        <p:nvPicPr>
          <p:cNvPr id="8" name="Picture 7"/>
          <p:cNvPicPr>
            <a:picLocks noChangeAspect="1"/>
          </p:cNvPicPr>
          <p:nvPr/>
        </p:nvPicPr>
        <p:blipFill>
          <a:blip r:embed="rId2"/>
          <a:stretch>
            <a:fillRect/>
          </a:stretch>
        </p:blipFill>
        <p:spPr>
          <a:xfrm>
            <a:off x="9946218" y="764742"/>
            <a:ext cx="1557160" cy="879561"/>
          </a:xfrm>
          <a:prstGeom prst="rect">
            <a:avLst/>
          </a:prstGeom>
        </p:spPr>
      </p:pic>
      <p:pic>
        <p:nvPicPr>
          <p:cNvPr id="9" name="Picture 8"/>
          <p:cNvPicPr>
            <a:picLocks noChangeAspect="1"/>
          </p:cNvPicPr>
          <p:nvPr/>
        </p:nvPicPr>
        <p:blipFill>
          <a:blip r:embed="rId3"/>
          <a:stretch>
            <a:fillRect/>
          </a:stretch>
        </p:blipFill>
        <p:spPr>
          <a:xfrm>
            <a:off x="8015112" y="771034"/>
            <a:ext cx="1715910" cy="873269"/>
          </a:xfrm>
          <a:prstGeom prst="rect">
            <a:avLst/>
          </a:prstGeom>
        </p:spPr>
      </p:pic>
      <p:sp>
        <p:nvSpPr>
          <p:cNvPr id="10" name="TextBox 9"/>
          <p:cNvSpPr txBox="1"/>
          <p:nvPr/>
        </p:nvSpPr>
        <p:spPr>
          <a:xfrm>
            <a:off x="581192" y="1975556"/>
            <a:ext cx="11497919" cy="4739759"/>
          </a:xfrm>
          <a:prstGeom prst="rect">
            <a:avLst/>
          </a:prstGeom>
          <a:noFill/>
        </p:spPr>
        <p:txBody>
          <a:bodyPr wrap="square" rtlCol="0">
            <a:spAutoFit/>
          </a:bodyPr>
          <a:lstStyle/>
          <a:p>
            <a:r>
              <a:rPr lang="en-GB" sz="1400" dirty="0" smtClean="0"/>
              <a:t>Swansea Council- The Tourism Team is made from six individuals, responsible for the strategic tourism planning and management in Swansea for the future of sustainable tourism in the city.</a:t>
            </a:r>
          </a:p>
          <a:p>
            <a:endParaRPr lang="en-GB" sz="1400" dirty="0" smtClean="0"/>
          </a:p>
          <a:p>
            <a:r>
              <a:rPr lang="en-GB" sz="1400" b="1" dirty="0" smtClean="0"/>
              <a:t>The importance of the tourism council’s actions in Swansea;</a:t>
            </a:r>
          </a:p>
          <a:p>
            <a:pPr marL="285750" indent="-285750">
              <a:buFont typeface="Wingdings" panose="05000000000000000000" pitchFamily="2" charset="2"/>
              <a:buChar char="Ø"/>
            </a:pPr>
            <a:r>
              <a:rPr lang="en-GB" sz="1400" dirty="0" smtClean="0"/>
              <a:t>Expenditure of ‘£400.3 million from visitors (2015)</a:t>
            </a:r>
          </a:p>
          <a:p>
            <a:pPr marL="285750" indent="-285750">
              <a:buFont typeface="Wingdings" panose="05000000000000000000" pitchFamily="2" charset="2"/>
              <a:buChar char="Ø"/>
            </a:pPr>
            <a:r>
              <a:rPr lang="en-GB" sz="1400" dirty="0" smtClean="0"/>
              <a:t>4.59 million visitors</a:t>
            </a:r>
          </a:p>
          <a:p>
            <a:pPr marL="285750" indent="-285750">
              <a:buFont typeface="Wingdings" panose="05000000000000000000" pitchFamily="2" charset="2"/>
              <a:buChar char="Ø"/>
            </a:pPr>
            <a:r>
              <a:rPr lang="en-GB" sz="1400" dirty="0" smtClean="0"/>
              <a:t>5,674 jobs’ </a:t>
            </a:r>
          </a:p>
          <a:p>
            <a:r>
              <a:rPr lang="en-GB" sz="1400" dirty="0" smtClean="0"/>
              <a:t>(swanseagov,2015). </a:t>
            </a:r>
          </a:p>
          <a:p>
            <a:endParaRPr lang="en-GB" sz="1400" dirty="0" smtClean="0"/>
          </a:p>
          <a:p>
            <a:r>
              <a:rPr lang="en-GB" sz="1400" b="1" dirty="0" smtClean="0"/>
              <a:t>What they do?</a:t>
            </a:r>
          </a:p>
          <a:p>
            <a:r>
              <a:rPr lang="en-GB" sz="1400" dirty="0" smtClean="0"/>
              <a:t>‘We </a:t>
            </a:r>
            <a:r>
              <a:rPr lang="en-GB" sz="1400" dirty="0"/>
              <a:t>are responsible for promoting Swansea through destination marketing, tourism development, tourism research, visitor information provision through </a:t>
            </a:r>
            <a:r>
              <a:rPr lang="en-GB" sz="1400" dirty="0" smtClean="0"/>
              <a:t>visitswanseabay.com’ (swanseagov.com)</a:t>
            </a:r>
          </a:p>
          <a:p>
            <a:endParaRPr lang="en-GB" sz="1400" b="1" dirty="0" smtClean="0"/>
          </a:p>
          <a:p>
            <a:r>
              <a:rPr lang="en-GB" sz="1400" b="1" dirty="0"/>
              <a:t>Recent Developments/ Projects </a:t>
            </a:r>
          </a:p>
          <a:p>
            <a:pPr marL="285750" indent="-285750">
              <a:buFont typeface="Wingdings" panose="05000000000000000000" pitchFamily="2" charset="2"/>
              <a:buChar char="Ø"/>
            </a:pPr>
            <a:r>
              <a:rPr lang="en-GB" sz="1400" dirty="0" smtClean="0"/>
              <a:t>Involved in the planning for ‘BBC Big Weekend Festival 2018’ in Singleton Park (May 26/27</a:t>
            </a:r>
            <a:r>
              <a:rPr lang="en-GB" sz="1400" baseline="30000" dirty="0" smtClean="0"/>
              <a:t>th</a:t>
            </a:r>
            <a:r>
              <a:rPr lang="en-GB" sz="1400" dirty="0" smtClean="0"/>
              <a:t>)</a:t>
            </a:r>
          </a:p>
          <a:p>
            <a:pPr marL="285750" indent="-285750">
              <a:buFont typeface="Wingdings" panose="05000000000000000000" pitchFamily="2" charset="2"/>
              <a:buChar char="Ø"/>
            </a:pPr>
            <a:r>
              <a:rPr lang="en-GB" sz="1400" dirty="0" smtClean="0"/>
              <a:t>Tidal Lagoon Development </a:t>
            </a:r>
          </a:p>
          <a:p>
            <a:pPr marL="285750" indent="-285750">
              <a:buFont typeface="Wingdings" panose="05000000000000000000" pitchFamily="2" charset="2"/>
              <a:buChar char="Ø"/>
            </a:pPr>
            <a:r>
              <a:rPr lang="en-GB" sz="1400" dirty="0" smtClean="0"/>
              <a:t>Swansea Destination Management Plan 2017-2020 – this document outlines the proposed aims for Swansea tourism and what they hope to achieve within the next several to ensure a sustainable future for Swansea tourism. New plans for the city such as; Hydro </a:t>
            </a:r>
            <a:r>
              <a:rPr lang="en-GB" sz="1400" dirty="0"/>
              <a:t>H</a:t>
            </a:r>
            <a:r>
              <a:rPr lang="en-GB" sz="1400" dirty="0" smtClean="0"/>
              <a:t>ub Site, A new 3,500 seat digital arena for concerts and events, a public aquarium, new hotels, shops and restaurants. </a:t>
            </a:r>
          </a:p>
          <a:p>
            <a:pPr marL="285750" indent="-28575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16056652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destination management plan (2017-2020)</a:t>
            </a:r>
            <a:endParaRPr lang="en-GB" dirty="0"/>
          </a:p>
        </p:txBody>
      </p:sp>
      <p:pic>
        <p:nvPicPr>
          <p:cNvPr id="4" name="Picture 3"/>
          <p:cNvPicPr>
            <a:picLocks noChangeAspect="1"/>
          </p:cNvPicPr>
          <p:nvPr/>
        </p:nvPicPr>
        <p:blipFill rotWithShape="1">
          <a:blip r:embed="rId2"/>
          <a:srcRect l="53426" t="21057" r="14259" b="31184"/>
          <a:stretch/>
        </p:blipFill>
        <p:spPr>
          <a:xfrm>
            <a:off x="8884588" y="1964265"/>
            <a:ext cx="3070345" cy="2551290"/>
          </a:xfrm>
          <a:prstGeom prst="rect">
            <a:avLst/>
          </a:prstGeom>
        </p:spPr>
      </p:pic>
      <p:pic>
        <p:nvPicPr>
          <p:cNvPr id="5" name="Picture 4"/>
          <p:cNvPicPr>
            <a:picLocks noChangeAspect="1"/>
          </p:cNvPicPr>
          <p:nvPr/>
        </p:nvPicPr>
        <p:blipFill rotWithShape="1">
          <a:blip r:embed="rId3"/>
          <a:srcRect l="9643" t="20881" r="13481" b="15921"/>
          <a:stretch/>
        </p:blipFill>
        <p:spPr>
          <a:xfrm>
            <a:off x="395111" y="1827178"/>
            <a:ext cx="8231062" cy="3635025"/>
          </a:xfrm>
          <a:prstGeom prst="rect">
            <a:avLst/>
          </a:prstGeom>
        </p:spPr>
      </p:pic>
      <p:cxnSp>
        <p:nvCxnSpPr>
          <p:cNvPr id="9" name="Straight Arrow Connector 8"/>
          <p:cNvCxnSpPr/>
          <p:nvPr/>
        </p:nvCxnSpPr>
        <p:spPr>
          <a:xfrm>
            <a:off x="344311" y="3153622"/>
            <a:ext cx="440267" cy="3273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699909" y="5693578"/>
            <a:ext cx="10261602" cy="646331"/>
          </a:xfrm>
          <a:prstGeom prst="rect">
            <a:avLst/>
          </a:prstGeom>
          <a:noFill/>
        </p:spPr>
        <p:txBody>
          <a:bodyPr wrap="square" rtlCol="0">
            <a:spAutoFit/>
          </a:bodyPr>
          <a:lstStyle/>
          <a:p>
            <a:r>
              <a:rPr lang="en-GB" dirty="0" smtClean="0"/>
              <a:t>Reason for consultancy- seasonality has been identified as a priority for Swansea tourism, and there aim is to consult this issue within the next two years.</a:t>
            </a:r>
          </a:p>
        </p:txBody>
      </p:sp>
    </p:spTree>
    <p:extLst>
      <p:ext uri="{BB962C8B-B14F-4D97-AF65-F5344CB8AC3E}">
        <p14:creationId xmlns:p14="http://schemas.microsoft.com/office/powerpoint/2010/main" val="2916987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vs Brighton – where would you rather be?</a:t>
            </a:r>
            <a:endParaRPr lang="en-GB" dirty="0"/>
          </a:p>
        </p:txBody>
      </p:sp>
      <p:pic>
        <p:nvPicPr>
          <p:cNvPr id="4" name="Content Placeholder 3"/>
          <p:cNvPicPr>
            <a:picLocks noGrp="1" noChangeAspect="1"/>
          </p:cNvPicPr>
          <p:nvPr>
            <p:ph idx="1"/>
          </p:nvPr>
        </p:nvPicPr>
        <p:blipFill>
          <a:blip r:embed="rId2"/>
          <a:stretch>
            <a:fillRect/>
          </a:stretch>
        </p:blipFill>
        <p:spPr>
          <a:xfrm>
            <a:off x="90312" y="2020711"/>
            <a:ext cx="2758310" cy="2111022"/>
          </a:xfrm>
          <a:prstGeom prst="rect">
            <a:avLst/>
          </a:prstGeom>
        </p:spPr>
      </p:pic>
      <p:pic>
        <p:nvPicPr>
          <p:cNvPr id="5" name="Picture 4"/>
          <p:cNvPicPr>
            <a:picLocks noChangeAspect="1"/>
          </p:cNvPicPr>
          <p:nvPr/>
        </p:nvPicPr>
        <p:blipFill>
          <a:blip r:embed="rId3"/>
          <a:stretch>
            <a:fillRect/>
          </a:stretch>
        </p:blipFill>
        <p:spPr>
          <a:xfrm>
            <a:off x="90312" y="4543524"/>
            <a:ext cx="2758310" cy="2010897"/>
          </a:xfrm>
          <a:prstGeom prst="rect">
            <a:avLst/>
          </a:prstGeom>
        </p:spPr>
      </p:pic>
      <p:sp>
        <p:nvSpPr>
          <p:cNvPr id="3" name="TextBox 2"/>
          <p:cNvSpPr txBox="1"/>
          <p:nvPr/>
        </p:nvSpPr>
        <p:spPr>
          <a:xfrm>
            <a:off x="2980266" y="1883350"/>
            <a:ext cx="8207023" cy="4739759"/>
          </a:xfrm>
          <a:prstGeom prst="rect">
            <a:avLst/>
          </a:prstGeom>
          <a:noFill/>
        </p:spPr>
        <p:txBody>
          <a:bodyPr wrap="square" rtlCol="0">
            <a:spAutoFit/>
          </a:bodyPr>
          <a:lstStyle/>
          <a:p>
            <a:r>
              <a:rPr lang="en-GB" b="1" u="sng" dirty="0" smtClean="0"/>
              <a:t>Why this type of Project?</a:t>
            </a:r>
          </a:p>
          <a:p>
            <a:endParaRPr lang="en-GB" sz="1400" dirty="0"/>
          </a:p>
          <a:p>
            <a:pPr marL="285750" indent="-285750">
              <a:buFont typeface="Wingdings" panose="05000000000000000000" pitchFamily="2" charset="2"/>
              <a:buChar char="§"/>
            </a:pPr>
            <a:r>
              <a:rPr lang="en-GB" sz="1400" dirty="0" smtClean="0"/>
              <a:t>The initial thought of this type of consultancy project came to mind when comparing Swansea to other competitive seaside cities, such as Brighton. I looked at what Brighton is doing to ease seasonality and how they attract visitors all year round through the use of their resources.</a:t>
            </a:r>
          </a:p>
          <a:p>
            <a:pPr marL="285750" indent="-285750">
              <a:buFont typeface="Wingdings" panose="05000000000000000000" pitchFamily="2" charset="2"/>
              <a:buChar char="§"/>
            </a:pPr>
            <a:endParaRPr lang="en-GB" sz="1400" dirty="0" smtClean="0"/>
          </a:p>
          <a:p>
            <a:pPr marL="285750" indent="-285750">
              <a:buFont typeface="Wingdings" panose="05000000000000000000" pitchFamily="2" charset="2"/>
              <a:buChar char="§"/>
            </a:pPr>
            <a:r>
              <a:rPr lang="en-GB" sz="1400" dirty="0" smtClean="0"/>
              <a:t>I looked into visitor surveys conducted by Visit Brighton and Visit Swansea Bay; the two highest motives to visit the cities was to ‘visit the beach’. </a:t>
            </a:r>
          </a:p>
          <a:p>
            <a:pPr marL="285750" indent="-285750">
              <a:buFont typeface="Wingdings" panose="05000000000000000000" pitchFamily="2" charset="2"/>
              <a:buChar char="§"/>
            </a:pPr>
            <a:endParaRPr lang="en-GB" sz="1400" dirty="0"/>
          </a:p>
          <a:p>
            <a:pPr marL="285750" indent="-285750">
              <a:buFont typeface="Wingdings" panose="05000000000000000000" pitchFamily="2" charset="2"/>
              <a:buChar char="§"/>
            </a:pPr>
            <a:r>
              <a:rPr lang="en-GB" sz="1400" dirty="0" smtClean="0"/>
              <a:t>As a regular visitor to Brighton my first perception of Brighton was a city with A LOT to do;</a:t>
            </a:r>
          </a:p>
          <a:p>
            <a:pPr marL="285750" indent="-285750">
              <a:buFont typeface="Wingdings" panose="05000000000000000000" pitchFamily="2" charset="2"/>
              <a:buChar char="§"/>
            </a:pPr>
            <a:r>
              <a:rPr lang="en-GB" sz="1400" dirty="0" smtClean="0"/>
              <a:t>Brighton Pier, Excellent Venues, Varied Events all year round, Quirky Independent Shops and Large Shopping Centres.</a:t>
            </a:r>
            <a:endParaRPr lang="en-GB" sz="1400" dirty="0"/>
          </a:p>
          <a:p>
            <a:pPr marL="285750" indent="-285750">
              <a:buFont typeface="Wingdings" panose="05000000000000000000" pitchFamily="2" charset="2"/>
              <a:buChar char="§"/>
            </a:pPr>
            <a:endParaRPr lang="en-GB" sz="1400" dirty="0" smtClean="0"/>
          </a:p>
          <a:p>
            <a:pPr marL="285750" indent="-285750">
              <a:buFont typeface="Wingdings" panose="05000000000000000000" pitchFamily="2" charset="2"/>
              <a:buChar char="§"/>
            </a:pPr>
            <a:r>
              <a:rPr lang="en-GB" sz="1400" dirty="0" smtClean="0"/>
              <a:t>Brighton has a varied visitor profile with visitors coming from all over the world and from other distant parts of the UK. They successfully encourage varied markets to visit by what they have in the city, tailoring events to varied markets and having the ‘perfect seaside city’ perception to visit.</a:t>
            </a:r>
          </a:p>
          <a:p>
            <a:endParaRPr lang="en-GB" sz="1400" dirty="0"/>
          </a:p>
          <a:p>
            <a:pPr marL="285750" indent="-285750">
              <a:buFont typeface="Wingdings" panose="05000000000000000000" pitchFamily="2" charset="2"/>
              <a:buChar char="§"/>
            </a:pPr>
            <a:r>
              <a:rPr lang="en-GB" sz="1400" dirty="0" smtClean="0"/>
              <a:t>Swansea however, does struggle with seasonality, with the main motive to visit the beach, there needs to be core research into how we can change the perception of Swansea and what could be put in place to attract visitors all year round. </a:t>
            </a:r>
            <a:endParaRPr lang="en-GB" sz="1400" dirty="0"/>
          </a:p>
          <a:p>
            <a:endParaRPr lang="en-GB" dirty="0"/>
          </a:p>
        </p:txBody>
      </p:sp>
    </p:spTree>
    <p:extLst>
      <p:ext uri="{BB962C8B-B14F-4D97-AF65-F5344CB8AC3E}">
        <p14:creationId xmlns:p14="http://schemas.microsoft.com/office/powerpoint/2010/main" val="35848599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Rationale- Market Research </a:t>
            </a:r>
            <a:endParaRPr lang="en-GB" dirty="0"/>
          </a:p>
        </p:txBody>
      </p:sp>
      <p:sp>
        <p:nvSpPr>
          <p:cNvPr id="3" name="Content Placeholder 2"/>
          <p:cNvSpPr>
            <a:spLocks noGrp="1"/>
          </p:cNvSpPr>
          <p:nvPr>
            <p:ph idx="1"/>
          </p:nvPr>
        </p:nvSpPr>
        <p:spPr>
          <a:xfrm>
            <a:off x="581192" y="2180496"/>
            <a:ext cx="11029615" cy="4457371"/>
          </a:xfrm>
        </p:spPr>
        <p:txBody>
          <a:bodyPr>
            <a:normAutofit/>
          </a:bodyPr>
          <a:lstStyle/>
          <a:p>
            <a:pPr>
              <a:buFont typeface="Wingdings" panose="05000000000000000000" pitchFamily="2" charset="2"/>
              <a:buChar char="§"/>
            </a:pPr>
            <a:r>
              <a:rPr lang="en-GB" dirty="0"/>
              <a:t>According to Swansea Council’s visitor survey conducted in 2015, the main influence of visiting the city was for its beaches. However, as the top motivation to travel to Swansea, there needs to be something else in place for visitors to come, especially during the winter months when the beaches are not as appealing to visit. </a:t>
            </a:r>
            <a:endParaRPr lang="en-GB" dirty="0" smtClean="0"/>
          </a:p>
          <a:p>
            <a:pPr>
              <a:buFont typeface="Wingdings" panose="05000000000000000000" pitchFamily="2" charset="2"/>
              <a:buChar char="§"/>
            </a:pPr>
            <a:r>
              <a:rPr lang="en-GB" dirty="0" smtClean="0"/>
              <a:t>In </a:t>
            </a:r>
            <a:r>
              <a:rPr lang="en-GB" dirty="0"/>
              <a:t>2017 Swansea lost in the ‘City of Culture’ bid, therefore demonstrating that there is simply not enough here, I want Swansea to succeed in being able to attract all types of tourists, especially young people and international visitors</a:t>
            </a:r>
            <a:r>
              <a:rPr lang="en-GB" dirty="0" smtClean="0"/>
              <a:t>.</a:t>
            </a:r>
          </a:p>
          <a:p>
            <a:pPr>
              <a:buFont typeface="Wingdings" panose="05000000000000000000" pitchFamily="2" charset="2"/>
              <a:buChar char="§"/>
            </a:pPr>
            <a:r>
              <a:rPr lang="en-GB" dirty="0" smtClean="0"/>
              <a:t>I </a:t>
            </a:r>
            <a:r>
              <a:rPr lang="en-GB" dirty="0"/>
              <a:t>will be able to engage with others in my age demographic and investigate what they want, what is needed here and how we could do this strategically and successfully. </a:t>
            </a:r>
            <a:endParaRPr lang="en-GB" dirty="0" smtClean="0"/>
          </a:p>
          <a:p>
            <a:pPr>
              <a:buFont typeface="Wingdings" panose="05000000000000000000" pitchFamily="2" charset="2"/>
              <a:buChar char="§"/>
            </a:pPr>
            <a:r>
              <a:rPr lang="en-GB" dirty="0" smtClean="0"/>
              <a:t> </a:t>
            </a:r>
            <a:r>
              <a:rPr lang="en-GB" dirty="0"/>
              <a:t>I will look into what other competitive cities are doing to draw </a:t>
            </a:r>
            <a:r>
              <a:rPr lang="en-GB" dirty="0" smtClean="0"/>
              <a:t>in tourists, especially in the off-peak and shoulder seasons. From this research I intend to forward strategic recommendations to Swansea Council in which they could use for the future.</a:t>
            </a: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857068" y="640907"/>
            <a:ext cx="1388534" cy="1136297"/>
          </a:xfrm>
          <a:prstGeom prst="rect">
            <a:avLst/>
          </a:prstGeom>
        </p:spPr>
      </p:pic>
      <p:pic>
        <p:nvPicPr>
          <p:cNvPr id="5" name="Picture 4"/>
          <p:cNvPicPr>
            <a:picLocks noChangeAspect="1"/>
          </p:cNvPicPr>
          <p:nvPr/>
        </p:nvPicPr>
        <p:blipFill>
          <a:blip r:embed="rId3"/>
          <a:stretch>
            <a:fillRect/>
          </a:stretch>
        </p:blipFill>
        <p:spPr>
          <a:xfrm>
            <a:off x="9513711" y="640907"/>
            <a:ext cx="1944511" cy="1093788"/>
          </a:xfrm>
          <a:prstGeom prst="rect">
            <a:avLst/>
          </a:prstGeom>
        </p:spPr>
      </p:pic>
    </p:spTree>
    <p:extLst>
      <p:ext uri="{BB962C8B-B14F-4D97-AF65-F5344CB8AC3E}">
        <p14:creationId xmlns:p14="http://schemas.microsoft.com/office/powerpoint/2010/main" val="41800118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OUTCOMES of my consultancy project</a:t>
            </a:r>
            <a:endParaRPr lang="en-GB" dirty="0"/>
          </a:p>
        </p:txBody>
      </p:sp>
      <p:sp>
        <p:nvSpPr>
          <p:cNvPr id="3" name="Content Placeholder 2"/>
          <p:cNvSpPr>
            <a:spLocks noGrp="1"/>
          </p:cNvSpPr>
          <p:nvPr>
            <p:ph idx="1"/>
          </p:nvPr>
        </p:nvSpPr>
        <p:spPr>
          <a:xfrm>
            <a:off x="389281" y="1851377"/>
            <a:ext cx="11029615" cy="3138177"/>
          </a:xfrm>
        </p:spPr>
        <p:txBody>
          <a:bodyPr>
            <a:normAutofit/>
          </a:bodyPr>
          <a:lstStyle/>
          <a:p>
            <a:pPr>
              <a:buFont typeface="Wingdings" panose="05000000000000000000" pitchFamily="2" charset="2"/>
              <a:buChar char="§"/>
            </a:pPr>
            <a:r>
              <a:rPr lang="en-GB" sz="2800" b="1" dirty="0" smtClean="0"/>
              <a:t>MAKING SWANSEA AN ALL YEAR ROUND DESTINATION;</a:t>
            </a:r>
            <a:r>
              <a:rPr lang="en-GB" sz="2800" b="1" dirty="0"/>
              <a:t> </a:t>
            </a:r>
            <a:r>
              <a:rPr lang="en-GB" sz="2800" b="1" dirty="0" smtClean="0"/>
              <a:t>EASING SEASONALITY FROM THE USE OF MARKET RESEARCH ON-</a:t>
            </a:r>
            <a:endParaRPr lang="en-GB" sz="2800" dirty="0" smtClean="0"/>
          </a:p>
          <a:p>
            <a:pPr>
              <a:buFont typeface="Wingdings" panose="05000000000000000000" pitchFamily="2" charset="2"/>
              <a:buChar char="§"/>
            </a:pPr>
            <a:r>
              <a:rPr lang="en-GB" sz="2800" dirty="0" smtClean="0"/>
              <a:t>IDENTIFYING THE DEMAND TO INCREASE A VARIED VISITOR PROFILE </a:t>
            </a:r>
          </a:p>
          <a:p>
            <a:pPr>
              <a:buFont typeface="Wingdings" panose="05000000000000000000" pitchFamily="2" charset="2"/>
              <a:buChar char="§"/>
            </a:pPr>
            <a:r>
              <a:rPr lang="en-GB" sz="2800" dirty="0" smtClean="0"/>
              <a:t>CREATING MORE THAN JUST ‘THE BEACH’ PERCEPTION</a:t>
            </a:r>
            <a:endParaRPr lang="en-GB" sz="2800" dirty="0"/>
          </a:p>
        </p:txBody>
      </p:sp>
      <p:pic>
        <p:nvPicPr>
          <p:cNvPr id="4" name="Picture 3"/>
          <p:cNvPicPr>
            <a:picLocks noChangeAspect="1"/>
          </p:cNvPicPr>
          <p:nvPr/>
        </p:nvPicPr>
        <p:blipFill>
          <a:blip r:embed="rId2"/>
          <a:stretch>
            <a:fillRect/>
          </a:stretch>
        </p:blipFill>
        <p:spPr>
          <a:xfrm>
            <a:off x="276195" y="5124975"/>
            <a:ext cx="2090849" cy="1394178"/>
          </a:xfrm>
          <a:prstGeom prst="rect">
            <a:avLst/>
          </a:prstGeom>
        </p:spPr>
      </p:pic>
      <p:pic>
        <p:nvPicPr>
          <p:cNvPr id="5" name="Picture 4"/>
          <p:cNvPicPr>
            <a:picLocks noChangeAspect="1"/>
          </p:cNvPicPr>
          <p:nvPr/>
        </p:nvPicPr>
        <p:blipFill>
          <a:blip r:embed="rId3"/>
          <a:stretch>
            <a:fillRect/>
          </a:stretch>
        </p:blipFill>
        <p:spPr>
          <a:xfrm>
            <a:off x="2657657" y="5124975"/>
            <a:ext cx="2014538" cy="1394178"/>
          </a:xfrm>
          <a:prstGeom prst="rect">
            <a:avLst/>
          </a:prstGeom>
        </p:spPr>
      </p:pic>
      <p:pic>
        <p:nvPicPr>
          <p:cNvPr id="6" name="Picture 5"/>
          <p:cNvPicPr>
            <a:picLocks noChangeAspect="1"/>
          </p:cNvPicPr>
          <p:nvPr/>
        </p:nvPicPr>
        <p:blipFill>
          <a:blip r:embed="rId4"/>
          <a:stretch>
            <a:fillRect/>
          </a:stretch>
        </p:blipFill>
        <p:spPr>
          <a:xfrm>
            <a:off x="4971264" y="5124975"/>
            <a:ext cx="2156178" cy="1394178"/>
          </a:xfrm>
          <a:prstGeom prst="rect">
            <a:avLst/>
          </a:prstGeom>
        </p:spPr>
      </p:pic>
      <p:pic>
        <p:nvPicPr>
          <p:cNvPr id="7" name="Picture 6"/>
          <p:cNvPicPr>
            <a:picLocks noChangeAspect="1"/>
          </p:cNvPicPr>
          <p:nvPr/>
        </p:nvPicPr>
        <p:blipFill>
          <a:blip r:embed="rId5"/>
          <a:stretch>
            <a:fillRect/>
          </a:stretch>
        </p:blipFill>
        <p:spPr>
          <a:xfrm>
            <a:off x="7492838" y="5124975"/>
            <a:ext cx="1991083" cy="1416936"/>
          </a:xfrm>
          <a:prstGeom prst="rect">
            <a:avLst/>
          </a:prstGeom>
        </p:spPr>
      </p:pic>
      <p:pic>
        <p:nvPicPr>
          <p:cNvPr id="8" name="Picture 7"/>
          <p:cNvPicPr>
            <a:picLocks noChangeAspect="1"/>
          </p:cNvPicPr>
          <p:nvPr/>
        </p:nvPicPr>
        <p:blipFill>
          <a:blip r:embed="rId6"/>
          <a:stretch>
            <a:fillRect/>
          </a:stretch>
        </p:blipFill>
        <p:spPr>
          <a:xfrm>
            <a:off x="9782990" y="5124975"/>
            <a:ext cx="2125057" cy="1394178"/>
          </a:xfrm>
          <a:prstGeom prst="rect">
            <a:avLst/>
          </a:prstGeom>
        </p:spPr>
      </p:pic>
    </p:spTree>
    <p:extLst>
      <p:ext uri="{BB962C8B-B14F-4D97-AF65-F5344CB8AC3E}">
        <p14:creationId xmlns:p14="http://schemas.microsoft.com/office/powerpoint/2010/main" val="39897995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aims / strategy</a:t>
            </a:r>
            <a:endParaRPr lang="en-GB" dirty="0"/>
          </a:p>
        </p:txBody>
      </p:sp>
      <p:sp>
        <p:nvSpPr>
          <p:cNvPr id="3" name="Content Placeholder 2"/>
          <p:cNvSpPr>
            <a:spLocks noGrp="1"/>
          </p:cNvSpPr>
          <p:nvPr>
            <p:ph idx="1"/>
          </p:nvPr>
        </p:nvSpPr>
        <p:spPr>
          <a:xfrm>
            <a:off x="423148" y="1885245"/>
            <a:ext cx="11029615" cy="3905955"/>
          </a:xfrm>
        </p:spPr>
        <p:txBody>
          <a:bodyPr>
            <a:normAutofit/>
          </a:bodyPr>
          <a:lstStyle/>
          <a:p>
            <a:r>
              <a:rPr lang="en-GB" b="1" dirty="0" smtClean="0"/>
              <a:t>Aims- </a:t>
            </a:r>
            <a:r>
              <a:rPr lang="en-GB" dirty="0" smtClean="0"/>
              <a:t> </a:t>
            </a:r>
            <a:r>
              <a:rPr lang="en-GB" dirty="0"/>
              <a:t>The main motive for wanting to work with Swansea tourism council is to ease seasonality and to change the ‘perception and visitor profiles’ in </a:t>
            </a:r>
            <a:r>
              <a:rPr lang="en-GB" dirty="0" smtClean="0"/>
              <a:t>Swansea.</a:t>
            </a:r>
          </a:p>
          <a:p>
            <a:r>
              <a:rPr lang="en-GB" b="1" dirty="0"/>
              <a:t>Strategy- </a:t>
            </a:r>
            <a:r>
              <a:rPr lang="en-GB" dirty="0"/>
              <a:t>I intend to gain more visitors to Swansea throughout the year. I plan to do this by working with Swansea Council and identifying the demand in the city, such as what could we bring to the city to encourage people to visit. I also plan to engage with different types of visitors to find out what Swansea is missing, and why they chose other competitive cities to visit rather than Swansea</a:t>
            </a:r>
            <a:r>
              <a:rPr lang="en-GB" dirty="0" smtClean="0"/>
              <a:t>.</a:t>
            </a:r>
            <a:endParaRPr lang="en-GB" b="1"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788134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research strategy</a:t>
            </a:r>
            <a:endParaRPr lang="en-GB" dirty="0"/>
          </a:p>
        </p:txBody>
      </p:sp>
      <p:sp>
        <p:nvSpPr>
          <p:cNvPr id="3" name="Content Placeholder 2"/>
          <p:cNvSpPr>
            <a:spLocks noGrp="1"/>
          </p:cNvSpPr>
          <p:nvPr>
            <p:ph idx="1"/>
          </p:nvPr>
        </p:nvSpPr>
        <p:spPr>
          <a:xfrm>
            <a:off x="581193" y="1715956"/>
            <a:ext cx="11029615" cy="2720488"/>
          </a:xfrm>
        </p:spPr>
        <p:txBody>
          <a:bodyPr/>
          <a:lstStyle/>
          <a:p>
            <a:r>
              <a:rPr lang="en-GB" dirty="0" smtClean="0"/>
              <a:t>Online Surveys – to target a wider audience on their perceptions of Swansea </a:t>
            </a:r>
          </a:p>
          <a:p>
            <a:r>
              <a:rPr lang="en-GB" dirty="0" smtClean="0"/>
              <a:t>Talk to local residents </a:t>
            </a:r>
          </a:p>
          <a:p>
            <a:r>
              <a:rPr lang="en-GB" dirty="0" smtClean="0"/>
              <a:t>Regular meetings with the tourism council </a:t>
            </a:r>
          </a:p>
          <a:p>
            <a:r>
              <a:rPr lang="en-GB" dirty="0" smtClean="0"/>
              <a:t>Interviews with University Students – to identify what influenced them to move and study in Swansea, and what they would like to see in the city such as events etc. </a:t>
            </a:r>
          </a:p>
          <a:p>
            <a:r>
              <a:rPr lang="en-GB" dirty="0" smtClean="0"/>
              <a:t>Primary and secondary research</a:t>
            </a:r>
            <a:endParaRPr lang="en-GB" dirty="0"/>
          </a:p>
        </p:txBody>
      </p:sp>
    </p:spTree>
    <p:extLst>
      <p:ext uri="{BB962C8B-B14F-4D97-AF65-F5344CB8AC3E}">
        <p14:creationId xmlns:p14="http://schemas.microsoft.com/office/powerpoint/2010/main" val="34598350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880" y="657001"/>
            <a:ext cx="11029616" cy="1013800"/>
          </a:xfrm>
        </p:spPr>
        <p:txBody>
          <a:bodyPr/>
          <a:lstStyle/>
          <a:p>
            <a:r>
              <a:rPr lang="en-GB" dirty="0" smtClean="0"/>
              <a:t>GANTT CHART</a:t>
            </a:r>
            <a:endParaRPr lang="en-GB" dirty="0"/>
          </a:p>
        </p:txBody>
      </p:sp>
      <p:graphicFrame>
        <p:nvGraphicFramePr>
          <p:cNvPr id="3" name="Object 2"/>
          <p:cNvGraphicFramePr>
            <a:graphicFrameLocks noChangeAspect="1"/>
          </p:cNvGraphicFramePr>
          <p:nvPr>
            <p:extLst>
              <p:ext uri="{D42A27DB-BD31-4B8C-83A1-F6EECF244321}">
                <p14:modId xmlns:p14="http://schemas.microsoft.com/office/powerpoint/2010/main" val="1390947123"/>
              </p:ext>
            </p:extLst>
          </p:nvPr>
        </p:nvGraphicFramePr>
        <p:xfrm>
          <a:off x="306563" y="1808016"/>
          <a:ext cx="11625792" cy="4959672"/>
        </p:xfrm>
        <a:graphic>
          <a:graphicData uri="http://schemas.openxmlformats.org/presentationml/2006/ole">
            <mc:AlternateContent xmlns:mc="http://schemas.openxmlformats.org/markup-compatibility/2006">
              <mc:Choice xmlns:v="urn:schemas-microsoft-com:vml" Requires="v">
                <p:oleObj spid="_x0000_s1038" name="Worksheet" r:id="rId4" imgW="9772735" imgH="5724710" progId="Excel.Sheet.12">
                  <p:embed/>
                </p:oleObj>
              </mc:Choice>
              <mc:Fallback>
                <p:oleObj name="Worksheet" r:id="rId4" imgW="9772735" imgH="5724710" progId="Excel.Sheet.12">
                  <p:embed/>
                  <p:pic>
                    <p:nvPicPr>
                      <p:cNvPr id="0" name=""/>
                      <p:cNvPicPr/>
                      <p:nvPr/>
                    </p:nvPicPr>
                    <p:blipFill>
                      <a:blip r:embed="rId5"/>
                      <a:stretch>
                        <a:fillRect/>
                      </a:stretch>
                    </p:blipFill>
                    <p:spPr>
                      <a:xfrm>
                        <a:off x="306563" y="1808016"/>
                        <a:ext cx="11625792" cy="4959672"/>
                      </a:xfrm>
                      <a:prstGeom prst="rect">
                        <a:avLst/>
                      </a:prstGeom>
                    </p:spPr>
                  </p:pic>
                </p:oleObj>
              </mc:Fallback>
            </mc:AlternateContent>
          </a:graphicData>
        </a:graphic>
      </p:graphicFrame>
    </p:spTree>
    <p:extLst>
      <p:ext uri="{BB962C8B-B14F-4D97-AF65-F5344CB8AC3E}">
        <p14:creationId xmlns:p14="http://schemas.microsoft.com/office/powerpoint/2010/main" val="7360828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Constraints of consultancy project</a:t>
            </a:r>
            <a:endParaRPr lang="en-GB" dirty="0"/>
          </a:p>
        </p:txBody>
      </p:sp>
      <p:sp>
        <p:nvSpPr>
          <p:cNvPr id="3" name="Content Placeholder 2"/>
          <p:cNvSpPr>
            <a:spLocks noGrp="1"/>
          </p:cNvSpPr>
          <p:nvPr>
            <p:ph idx="1"/>
          </p:nvPr>
        </p:nvSpPr>
        <p:spPr>
          <a:xfrm>
            <a:off x="310259" y="2088443"/>
            <a:ext cx="11029615" cy="2178621"/>
          </a:xfrm>
        </p:spPr>
        <p:txBody>
          <a:bodyPr/>
          <a:lstStyle/>
          <a:p>
            <a:r>
              <a:rPr lang="en-GB" dirty="0" smtClean="0"/>
              <a:t>Time Constraints- client cannot first meet with myself until the end of March.</a:t>
            </a:r>
          </a:p>
          <a:p>
            <a:r>
              <a:rPr lang="en-GB" dirty="0" smtClean="0"/>
              <a:t>Number of responses from online surveys- cannot ensure I will have a fair number of opinions </a:t>
            </a:r>
          </a:p>
          <a:p>
            <a:r>
              <a:rPr lang="en-GB" dirty="0" smtClean="0"/>
              <a:t>Scale of project – being too big to take on from one person?</a:t>
            </a:r>
          </a:p>
          <a:p>
            <a:r>
              <a:rPr lang="en-GB" dirty="0" smtClean="0"/>
              <a:t>If the council do not need my help- if there new developments are already planned to ease seasonality</a:t>
            </a:r>
            <a:endParaRPr lang="en-GB" dirty="0"/>
          </a:p>
        </p:txBody>
      </p:sp>
    </p:spTree>
    <p:extLst>
      <p:ext uri="{BB962C8B-B14F-4D97-AF65-F5344CB8AC3E}">
        <p14:creationId xmlns:p14="http://schemas.microsoft.com/office/powerpoint/2010/main" val="4017622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895" y="722489"/>
            <a:ext cx="11029616" cy="580144"/>
          </a:xfrm>
        </p:spPr>
        <p:txBody>
          <a:bodyPr/>
          <a:lstStyle/>
          <a:p>
            <a:r>
              <a:rPr lang="en-GB" dirty="0" smtClean="0"/>
              <a:t>References / bibliography</a:t>
            </a:r>
            <a:endParaRPr lang="en-GB" dirty="0"/>
          </a:p>
        </p:txBody>
      </p:sp>
      <p:sp>
        <p:nvSpPr>
          <p:cNvPr id="3" name="Content Placeholder 2"/>
          <p:cNvSpPr>
            <a:spLocks noGrp="1"/>
          </p:cNvSpPr>
          <p:nvPr>
            <p:ph idx="1"/>
          </p:nvPr>
        </p:nvSpPr>
        <p:spPr/>
        <p:txBody>
          <a:bodyPr>
            <a:normAutofit/>
          </a:bodyPr>
          <a:lstStyle/>
          <a:p>
            <a:pPr marL="0" indent="0">
              <a:buNone/>
            </a:pPr>
            <a:endParaRPr lang="en-GB" u="sng" dirty="0" smtClean="0">
              <a:hlinkClick r:id="rId2"/>
            </a:endParaRPr>
          </a:p>
          <a:p>
            <a:endParaRPr lang="en-GB" dirty="0"/>
          </a:p>
        </p:txBody>
      </p:sp>
      <p:sp>
        <p:nvSpPr>
          <p:cNvPr id="7" name="Rectangle 6"/>
          <p:cNvSpPr/>
          <p:nvPr/>
        </p:nvSpPr>
        <p:spPr>
          <a:xfrm>
            <a:off x="270746" y="1813449"/>
            <a:ext cx="11650505" cy="5249450"/>
          </a:xfrm>
          <a:prstGeom prst="rect">
            <a:avLst/>
          </a:prstGeom>
        </p:spPr>
        <p:txBody>
          <a:bodyPr wrap="square">
            <a:spAutoFit/>
          </a:bodyPr>
          <a:lstStyle/>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 (Chauvin, K) </a:t>
            </a:r>
            <a:r>
              <a:rPr lang="en-GB" sz="900" dirty="0" err="1">
                <a:latin typeface="Calibri" panose="020F0502020204030204" pitchFamily="34" charset="0"/>
                <a:ea typeface="Calibri" panose="020F0502020204030204" pitchFamily="34" charset="0"/>
                <a:cs typeface="Times New Roman" panose="02020603050405020304" pitchFamily="18" charset="0"/>
              </a:rPr>
              <a:t>Fodors</a:t>
            </a:r>
            <a:r>
              <a:rPr lang="en-GB" sz="900" dirty="0">
                <a:latin typeface="Calibri" panose="020F0502020204030204" pitchFamily="34" charset="0"/>
                <a:ea typeface="Calibri" panose="020F0502020204030204" pitchFamily="34" charset="0"/>
                <a:cs typeface="Times New Roman" panose="02020603050405020304" pitchFamily="18" charset="0"/>
              </a:rPr>
              <a:t> Travel </a:t>
            </a:r>
            <a:r>
              <a:rPr lang="en-GB" sz="900" u="sng" dirty="0">
                <a:latin typeface="Calibri" panose="020F0502020204030204" pitchFamily="34" charset="0"/>
                <a:ea typeface="Calibri" panose="020F0502020204030204" pitchFamily="34" charset="0"/>
                <a:cs typeface="Times New Roman" panose="02020603050405020304" pitchFamily="18" charset="0"/>
              </a:rPr>
              <a:t>’10 reasons to visit Brighton, U.K.’</a:t>
            </a:r>
            <a:r>
              <a:rPr lang="en-GB" sz="900" dirty="0">
                <a:latin typeface="Calibri" panose="020F0502020204030204" pitchFamily="34" charset="0"/>
                <a:ea typeface="Calibri" panose="020F0502020204030204" pitchFamily="34" charset="0"/>
                <a:cs typeface="Times New Roman" panose="02020603050405020304" pitchFamily="18" charset="0"/>
              </a:rPr>
              <a:t> [Online] Available –</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https://www.fodors.com/world/europe/england/thesoutheast/brighton/experiences/news/photos/10-reasons-to-visit-brighton-uk</a:t>
            </a:r>
            <a:r>
              <a:rPr lang="en-GB" sz="900" i="1" dirty="0">
                <a:latin typeface="Calibri" panose="020F0502020204030204" pitchFamily="34" charset="0"/>
                <a:ea typeface="Calibri" panose="020F0502020204030204" pitchFamily="34"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5/2/18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Swansea Council </a:t>
            </a:r>
            <a:r>
              <a:rPr lang="en-GB" sz="900" u="sng" dirty="0">
                <a:latin typeface="Calibri" panose="020F0502020204030204" pitchFamily="34" charset="0"/>
                <a:ea typeface="Calibri" panose="020F0502020204030204" pitchFamily="34" charset="0"/>
                <a:cs typeface="Times New Roman" panose="02020603050405020304" pitchFamily="18" charset="0"/>
              </a:rPr>
              <a:t>‘Tourism Research and Statistics’</a:t>
            </a:r>
            <a:r>
              <a:rPr lang="en-GB" sz="900" dirty="0">
                <a:latin typeface="Calibri" panose="020F0502020204030204" pitchFamily="34" charset="0"/>
                <a:ea typeface="Calibri" panose="020F0502020204030204" pitchFamily="34" charset="0"/>
                <a:cs typeface="Times New Roman" panose="02020603050405020304" pitchFamily="18" charset="0"/>
              </a:rPr>
              <a:t> (2016) [Online] Available – </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https://www.swansea.gov.uk/article/6406/tourism-research-and-statistics</a:t>
            </a:r>
            <a:r>
              <a:rPr lang="en-GB" sz="900" i="1" dirty="0">
                <a:latin typeface="Calibri" panose="020F0502020204030204" pitchFamily="34" charset="0"/>
                <a:ea typeface="Calibri" panose="020F0502020204030204" pitchFamily="34"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5/2/18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(Sadler, P) </a:t>
            </a:r>
            <a:r>
              <a:rPr lang="en-GB" sz="900" i="1" dirty="0">
                <a:latin typeface="Calibri" panose="020F0502020204030204" pitchFamily="34" charset="0"/>
                <a:ea typeface="Calibri" panose="020F0502020204030204" pitchFamily="34" charset="0"/>
                <a:cs typeface="Times New Roman" panose="02020603050405020304" pitchFamily="18" charset="0"/>
              </a:rPr>
              <a:t>‘Management Consultancy: A Handbook for Best Practice’</a:t>
            </a:r>
            <a:r>
              <a:rPr lang="en-GB" sz="900" dirty="0">
                <a:latin typeface="Calibri" panose="020F0502020204030204" pitchFamily="34" charset="0"/>
                <a:ea typeface="Calibri" panose="020F0502020204030204" pitchFamily="34" charset="0"/>
                <a:cs typeface="Times New Roman" panose="02020603050405020304" pitchFamily="18" charset="0"/>
              </a:rPr>
              <a:t> (2001) [Online] Available-</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https://books.google.co.uk/books?id=oO93wXNU2mMC&amp;dq=what+is+a+consultant%3F&amp;source=gbs_navlinks_s</a:t>
            </a:r>
            <a:r>
              <a:rPr lang="en-GB" sz="900" i="1" dirty="0">
                <a:latin typeface="Calibri" panose="020F0502020204030204" pitchFamily="34" charset="0"/>
                <a:ea typeface="Calibri" panose="020F0502020204030204" pitchFamily="34"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7/2/18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Visit Brighton </a:t>
            </a:r>
            <a:r>
              <a:rPr lang="en-GB" sz="900" u="sng" dirty="0">
                <a:latin typeface="Calibri" panose="020F0502020204030204" pitchFamily="34" charset="0"/>
                <a:ea typeface="Calibri" panose="020F0502020204030204" pitchFamily="34" charset="0"/>
                <a:cs typeface="Times New Roman" panose="02020603050405020304" pitchFamily="18" charset="0"/>
              </a:rPr>
              <a:t>‘Report of Findings for Visit Brighton- Brighton Visitor Survey 2014’</a:t>
            </a:r>
            <a:r>
              <a:rPr lang="en-GB" sz="900" dirty="0">
                <a:latin typeface="Calibri" panose="020F0502020204030204" pitchFamily="34" charset="0"/>
                <a:ea typeface="Calibri" panose="020F0502020204030204" pitchFamily="34" charset="0"/>
                <a:cs typeface="Times New Roman" panose="02020603050405020304" pitchFamily="18" charset="0"/>
              </a:rPr>
              <a:t> [Online] Available-</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https://www.visitbrighton.com/dbimgs/Brighton%20and%20Hove%20Visitor%20Survey%202014%20-%20Final%20Report.pdf</a:t>
            </a:r>
            <a:r>
              <a:rPr lang="en-GB" sz="900" i="1" dirty="0">
                <a:latin typeface="Calibri" panose="020F0502020204030204" pitchFamily="34" charset="0"/>
                <a:ea typeface="Calibri" panose="020F0502020204030204" pitchFamily="34"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7/2/18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t>
            </a:r>
            <a:r>
              <a:rPr lang="en-GB" sz="900" dirty="0" err="1">
                <a:latin typeface="Calibri" panose="020F0502020204030204" pitchFamily="34" charset="0"/>
                <a:ea typeface="Calibri" panose="020F0502020204030204" pitchFamily="34" charset="0"/>
                <a:cs typeface="Times New Roman" panose="02020603050405020304" pitchFamily="18" charset="0"/>
              </a:rPr>
              <a:t>Youle</a:t>
            </a:r>
            <a:r>
              <a:rPr lang="en-GB" sz="900" dirty="0">
                <a:latin typeface="Calibri" panose="020F0502020204030204" pitchFamily="34" charset="0"/>
                <a:ea typeface="Calibri" panose="020F0502020204030204" pitchFamily="34" charset="0"/>
                <a:cs typeface="Times New Roman" panose="02020603050405020304" pitchFamily="18" charset="0"/>
              </a:rPr>
              <a:t>, R) Wales Online </a:t>
            </a:r>
            <a:r>
              <a:rPr lang="en-GB" sz="900" u="sng" dirty="0">
                <a:latin typeface="Calibri" panose="020F0502020204030204" pitchFamily="34" charset="0"/>
                <a:ea typeface="Calibri" panose="020F0502020204030204" pitchFamily="34" charset="0"/>
                <a:cs typeface="Times New Roman" panose="02020603050405020304" pitchFamily="18" charset="0"/>
              </a:rPr>
              <a:t>‘Projects that could make 2018 a year to remember for Swansea’</a:t>
            </a:r>
            <a:r>
              <a:rPr lang="en-GB" sz="900" dirty="0">
                <a:latin typeface="Calibri" panose="020F0502020204030204" pitchFamily="34" charset="0"/>
                <a:ea typeface="Calibri" panose="020F0502020204030204" pitchFamily="34" charset="0"/>
                <a:cs typeface="Times New Roman" panose="02020603050405020304" pitchFamily="18" charset="0"/>
              </a:rPr>
              <a:t> (2017) [Online] Available-</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https://www.walesonline.co.uk/news/wales-news/projects-could-make-2018-year-14097488</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8/2/18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Tourism Swansea Bay </a:t>
            </a:r>
            <a:r>
              <a:rPr lang="en-GB" sz="900" u="sng" dirty="0">
                <a:latin typeface="Calibri" panose="020F0502020204030204" pitchFamily="34" charset="0"/>
                <a:ea typeface="Calibri" panose="020F0502020204030204" pitchFamily="34" charset="0"/>
                <a:cs typeface="Times New Roman" panose="02020603050405020304" pitchFamily="18" charset="0"/>
              </a:rPr>
              <a:t>‘BBC Music- The Biggest Weekend’</a:t>
            </a:r>
            <a:r>
              <a:rPr lang="en-GB" sz="900" dirty="0">
                <a:latin typeface="Calibri" panose="020F0502020204030204" pitchFamily="34" charset="0"/>
                <a:ea typeface="Calibri" panose="020F0502020204030204" pitchFamily="34" charset="0"/>
                <a:cs typeface="Times New Roman" panose="02020603050405020304" pitchFamily="18" charset="0"/>
              </a:rPr>
              <a:t> [Online] Available –</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http://tourismswanseabay.co.uk/swansea-tourism-news-and-events/bbc-music-biggest-weekend-feat-ed-sheeran-taylor-swift</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10/2/18</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Swansea Council ‘</a:t>
            </a:r>
            <a:r>
              <a:rPr lang="en-GB" sz="900" u="sng" dirty="0">
                <a:latin typeface="Calibri" panose="020F0502020204030204" pitchFamily="34" charset="0"/>
                <a:ea typeface="Calibri" panose="020F0502020204030204" pitchFamily="34" charset="0"/>
                <a:cs typeface="Times New Roman" panose="02020603050405020304" pitchFamily="18" charset="0"/>
              </a:rPr>
              <a:t>Destination Management Plan 2017-2020’</a:t>
            </a:r>
            <a:r>
              <a:rPr lang="en-GB" sz="900" dirty="0">
                <a:latin typeface="Calibri" panose="020F0502020204030204" pitchFamily="34" charset="0"/>
                <a:ea typeface="Calibri" panose="020F0502020204030204" pitchFamily="34" charset="0"/>
                <a:cs typeface="Times New Roman" panose="02020603050405020304" pitchFamily="18" charset="0"/>
              </a:rPr>
              <a:t> [Online] Available- </a:t>
            </a:r>
          </a:p>
          <a:p>
            <a:pPr>
              <a:lnSpc>
                <a:spcPct val="107000"/>
              </a:lnSpc>
              <a:spcAft>
                <a:spcPts val="800"/>
              </a:spcAft>
            </a:pPr>
            <a:r>
              <a:rPr lang="en-GB" sz="9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https://www.swansea.gov.uk/dmp</a:t>
            </a:r>
            <a:r>
              <a:rPr lang="en-GB" sz="900" i="1" dirty="0">
                <a:latin typeface="Calibri" panose="020F0502020204030204" pitchFamily="34" charset="0"/>
                <a:ea typeface="Calibri" panose="020F0502020204030204" pitchFamily="34"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Accessed 12/2/18</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6947458"/>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963</TotalTime>
  <Words>1124</Words>
  <Application>Microsoft Office PowerPoint</Application>
  <PresentationFormat>Widescreen</PresentationFormat>
  <Paragraphs>80</Paragraphs>
  <Slides>11</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9" baseType="lpstr">
      <vt:lpstr>Arial</vt:lpstr>
      <vt:lpstr>Calibri</vt:lpstr>
      <vt:lpstr>Gill Sans MT</vt:lpstr>
      <vt:lpstr>Times New Roman</vt:lpstr>
      <vt:lpstr>Wingdings</vt:lpstr>
      <vt:lpstr>Wingdings 2</vt:lpstr>
      <vt:lpstr>Dividend</vt:lpstr>
      <vt:lpstr>Worksheet</vt:lpstr>
      <vt:lpstr>Consultancy Project (M6X02113) BID PRESENTATION PITCH</vt:lpstr>
      <vt:lpstr>Consultancy project – The client</vt:lpstr>
      <vt:lpstr>Swansea destination management plan (2017-2020)</vt:lpstr>
      <vt:lpstr>Swansea vs Brighton – where would you rather be?</vt:lpstr>
      <vt:lpstr>Rationale- Market Research </vt:lpstr>
      <vt:lpstr>POTENTIAL OUTCOMES of my consultancy project</vt:lpstr>
      <vt:lpstr>aims / strategy</vt:lpstr>
      <vt:lpstr>Proposed research strategy</vt:lpstr>
      <vt:lpstr>GANTT CHART</vt:lpstr>
      <vt:lpstr>Constraints of consultancy project</vt:lpstr>
      <vt:lpstr>References / 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(M6X02113) BID PRESENTATION PITCH</dc:title>
  <dc:creator>Molly Allard</dc:creator>
  <cp:lastModifiedBy>Molly Allard</cp:lastModifiedBy>
  <cp:revision>55</cp:revision>
  <dcterms:created xsi:type="dcterms:W3CDTF">2018-02-09T15:14:21Z</dcterms:created>
  <dcterms:modified xsi:type="dcterms:W3CDTF">2018-02-19T17:51:01Z</dcterms:modified>
</cp:coreProperties>
</file>