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7" r:id="rId3"/>
    <p:sldId id="265" r:id="rId4"/>
    <p:sldId id="258" r:id="rId5"/>
    <p:sldId id="263" r:id="rId6"/>
    <p:sldId id="259" r:id="rId7"/>
    <p:sldId id="264"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CE80FD-5343-A949-B6C8-C23F53781A0E}" v="65" dt="2026-06-21T22:01:40.7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636"/>
    <p:restoredTop sz="94624"/>
  </p:normalViewPr>
  <p:slideViewPr>
    <p:cSldViewPr snapToGrid="0">
      <p:cViewPr varScale="1">
        <p:scale>
          <a:sx n="109" d="100"/>
          <a:sy n="109" d="100"/>
        </p:scale>
        <p:origin x="192"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EBB06E-EA80-4678-8D55-F185193D80EA}"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87CA3D2-60DD-4576-8460-488323F03754}">
      <dgm:prSet/>
      <dgm:spPr/>
      <dgm:t>
        <a:bodyPr/>
        <a:lstStyle/>
        <a:p>
          <a:r>
            <a:rPr lang="en-US"/>
            <a:t>The link between Isaac and Erikson </a:t>
          </a:r>
        </a:p>
      </dgm:t>
    </dgm:pt>
    <dgm:pt modelId="{FC8A1C8D-66DB-48AA-8B16-2703911CEEBE}" type="parTrans" cxnId="{4322284E-F13B-41E3-A0AF-4AE6A39D5D8B}">
      <dgm:prSet/>
      <dgm:spPr/>
      <dgm:t>
        <a:bodyPr/>
        <a:lstStyle/>
        <a:p>
          <a:endParaRPr lang="en-US"/>
        </a:p>
      </dgm:t>
    </dgm:pt>
    <dgm:pt modelId="{9E804816-2D69-485B-A714-BA6429AF88B5}" type="sibTrans" cxnId="{4322284E-F13B-41E3-A0AF-4AE6A39D5D8B}">
      <dgm:prSet/>
      <dgm:spPr/>
      <dgm:t>
        <a:bodyPr/>
        <a:lstStyle/>
        <a:p>
          <a:endParaRPr lang="en-US"/>
        </a:p>
      </dgm:t>
    </dgm:pt>
    <dgm:pt modelId="{506239FE-B9B1-40F4-BFCD-CE32576B855E}">
      <dgm:prSet/>
      <dgm:spPr/>
      <dgm:t>
        <a:bodyPr/>
        <a:lstStyle/>
        <a:p>
          <a:r>
            <a:rPr lang="en-US"/>
            <a:t>Isaacs believed that children learn and develop through play, exploration, and interactions with others. She saw emotional and social experiences as crucial to development.</a:t>
          </a:r>
        </a:p>
      </dgm:t>
    </dgm:pt>
    <dgm:pt modelId="{47C3BBB3-F7CC-45B6-919B-8DB877E2584B}" type="parTrans" cxnId="{90BF2484-6C5B-4AA8-BE0B-700D15B4F7B9}">
      <dgm:prSet/>
      <dgm:spPr/>
      <dgm:t>
        <a:bodyPr/>
        <a:lstStyle/>
        <a:p>
          <a:endParaRPr lang="en-US"/>
        </a:p>
      </dgm:t>
    </dgm:pt>
    <dgm:pt modelId="{9AECEDC8-D1EA-4BBA-8273-50220476AC22}" type="sibTrans" cxnId="{90BF2484-6C5B-4AA8-BE0B-700D15B4F7B9}">
      <dgm:prSet/>
      <dgm:spPr/>
      <dgm:t>
        <a:bodyPr/>
        <a:lstStyle/>
        <a:p>
          <a:endParaRPr lang="en-US"/>
        </a:p>
      </dgm:t>
    </dgm:pt>
    <dgm:pt modelId="{1AEA5F4B-8EBC-4DF1-80B4-3FA6B761AE91}">
      <dgm:prSet/>
      <dgm:spPr/>
      <dgm:t>
        <a:bodyPr/>
        <a:lstStyle/>
        <a:p>
          <a:r>
            <a:rPr lang="en-US"/>
            <a:t>Erikson proposed that people pass through a series of psychosocial stages, such as trust vs. shame and doubt, where social relationships influence personality and identity.</a:t>
          </a:r>
        </a:p>
      </dgm:t>
    </dgm:pt>
    <dgm:pt modelId="{07BD3AD0-2C1F-418A-A8A9-AE71DA04580B}" type="parTrans" cxnId="{2BB1D730-B9F6-4E12-B80C-E4CAE32871CF}">
      <dgm:prSet/>
      <dgm:spPr/>
      <dgm:t>
        <a:bodyPr/>
        <a:lstStyle/>
        <a:p>
          <a:endParaRPr lang="en-US"/>
        </a:p>
      </dgm:t>
    </dgm:pt>
    <dgm:pt modelId="{71336184-C30E-4F76-B01D-2A6FC01BE118}" type="sibTrans" cxnId="{2BB1D730-B9F6-4E12-B80C-E4CAE32871CF}">
      <dgm:prSet/>
      <dgm:spPr/>
      <dgm:t>
        <a:bodyPr/>
        <a:lstStyle/>
        <a:p>
          <a:endParaRPr lang="en-US"/>
        </a:p>
      </dgm:t>
    </dgm:pt>
    <dgm:pt modelId="{4B1831F9-6B14-434D-AC77-FC48800AFC1F}">
      <dgm:prSet/>
      <dgm:spPr/>
      <dgm:t>
        <a:bodyPr/>
        <a:lstStyle/>
        <a:p>
          <a:r>
            <a:rPr lang="en-US"/>
            <a:t>The connection is that both theorists viewed development as being strongly affected by a child’s environment and social experience, rather than being determined solely by biology.</a:t>
          </a:r>
        </a:p>
      </dgm:t>
    </dgm:pt>
    <dgm:pt modelId="{B78791A9-48F2-41B4-997A-98E7B84B1150}" type="parTrans" cxnId="{899463E6-B05C-4891-A1B4-0E9003033A26}">
      <dgm:prSet/>
      <dgm:spPr/>
      <dgm:t>
        <a:bodyPr/>
        <a:lstStyle/>
        <a:p>
          <a:endParaRPr lang="en-US"/>
        </a:p>
      </dgm:t>
    </dgm:pt>
    <dgm:pt modelId="{A84783ED-D5B1-44B4-A260-97885D856611}" type="sibTrans" cxnId="{899463E6-B05C-4891-A1B4-0E9003033A26}">
      <dgm:prSet/>
      <dgm:spPr/>
      <dgm:t>
        <a:bodyPr/>
        <a:lstStyle/>
        <a:p>
          <a:endParaRPr lang="en-US"/>
        </a:p>
      </dgm:t>
    </dgm:pt>
    <dgm:pt modelId="{D563FDA6-D00C-4FA5-A92A-44D15A0443A7}" type="pres">
      <dgm:prSet presAssocID="{C3EBB06E-EA80-4678-8D55-F185193D80EA}" presName="root" presStyleCnt="0">
        <dgm:presLayoutVars>
          <dgm:dir/>
          <dgm:resizeHandles val="exact"/>
        </dgm:presLayoutVars>
      </dgm:prSet>
      <dgm:spPr/>
    </dgm:pt>
    <dgm:pt modelId="{1A34ED62-5C16-44C1-9927-AFEAEB3ECD2B}" type="pres">
      <dgm:prSet presAssocID="{987CA3D2-60DD-4576-8460-488323F03754}" presName="compNode" presStyleCnt="0"/>
      <dgm:spPr/>
    </dgm:pt>
    <dgm:pt modelId="{60575E5E-11FB-463F-BE15-BB30FFBF14E0}" type="pres">
      <dgm:prSet presAssocID="{987CA3D2-60DD-4576-8460-488323F0375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nk"/>
        </a:ext>
      </dgm:extLst>
    </dgm:pt>
    <dgm:pt modelId="{84FB7578-EB0F-4131-BF66-8B30D348148C}" type="pres">
      <dgm:prSet presAssocID="{987CA3D2-60DD-4576-8460-488323F03754}" presName="spaceRect" presStyleCnt="0"/>
      <dgm:spPr/>
    </dgm:pt>
    <dgm:pt modelId="{3DA4A847-6324-4079-A556-7EE642F6072D}" type="pres">
      <dgm:prSet presAssocID="{987CA3D2-60DD-4576-8460-488323F03754}" presName="textRect" presStyleLbl="revTx" presStyleIdx="0" presStyleCnt="4">
        <dgm:presLayoutVars>
          <dgm:chMax val="1"/>
          <dgm:chPref val="1"/>
        </dgm:presLayoutVars>
      </dgm:prSet>
      <dgm:spPr/>
    </dgm:pt>
    <dgm:pt modelId="{F053DC79-C200-4EB5-ABCA-B0FE4E2609E6}" type="pres">
      <dgm:prSet presAssocID="{9E804816-2D69-485B-A714-BA6429AF88B5}" presName="sibTrans" presStyleCnt="0"/>
      <dgm:spPr/>
    </dgm:pt>
    <dgm:pt modelId="{0AEBCF86-05C5-4EAC-A64E-0C65B843A07B}" type="pres">
      <dgm:prSet presAssocID="{506239FE-B9B1-40F4-BFCD-CE32576B855E}" presName="compNode" presStyleCnt="0"/>
      <dgm:spPr/>
    </dgm:pt>
    <dgm:pt modelId="{A7360595-B777-449D-91B2-293DD0394292}" type="pres">
      <dgm:prSet presAssocID="{506239FE-B9B1-40F4-BFCD-CE32576B855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ent and Child"/>
        </a:ext>
      </dgm:extLst>
    </dgm:pt>
    <dgm:pt modelId="{8123967B-1C84-4E89-9333-35F47B6A6E9B}" type="pres">
      <dgm:prSet presAssocID="{506239FE-B9B1-40F4-BFCD-CE32576B855E}" presName="spaceRect" presStyleCnt="0"/>
      <dgm:spPr/>
    </dgm:pt>
    <dgm:pt modelId="{510914C7-8FBE-4B24-BD84-35C65F86E59F}" type="pres">
      <dgm:prSet presAssocID="{506239FE-B9B1-40F4-BFCD-CE32576B855E}" presName="textRect" presStyleLbl="revTx" presStyleIdx="1" presStyleCnt="4">
        <dgm:presLayoutVars>
          <dgm:chMax val="1"/>
          <dgm:chPref val="1"/>
        </dgm:presLayoutVars>
      </dgm:prSet>
      <dgm:spPr/>
    </dgm:pt>
    <dgm:pt modelId="{80C3CF2C-F5E9-4914-B611-6ECE8EED791C}" type="pres">
      <dgm:prSet presAssocID="{9AECEDC8-D1EA-4BBA-8273-50220476AC22}" presName="sibTrans" presStyleCnt="0"/>
      <dgm:spPr/>
    </dgm:pt>
    <dgm:pt modelId="{9D595DD7-925F-43A0-B3C4-F8AD3ECDD2A3}" type="pres">
      <dgm:prSet presAssocID="{1AEA5F4B-8EBC-4DF1-80B4-3FA6B761AE91}" presName="compNode" presStyleCnt="0"/>
      <dgm:spPr/>
    </dgm:pt>
    <dgm:pt modelId="{5513FD59-9283-47B9-BBD6-C3E5AD86B615}" type="pres">
      <dgm:prSet presAssocID="{1AEA5F4B-8EBC-4DF1-80B4-3FA6B761AE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E927A1B9-BBB6-4CE6-92AB-2BCCE0981907}" type="pres">
      <dgm:prSet presAssocID="{1AEA5F4B-8EBC-4DF1-80B4-3FA6B761AE91}" presName="spaceRect" presStyleCnt="0"/>
      <dgm:spPr/>
    </dgm:pt>
    <dgm:pt modelId="{E8D56C84-94D9-4C85-B24C-1C97050977D5}" type="pres">
      <dgm:prSet presAssocID="{1AEA5F4B-8EBC-4DF1-80B4-3FA6B761AE91}" presName="textRect" presStyleLbl="revTx" presStyleIdx="2" presStyleCnt="4">
        <dgm:presLayoutVars>
          <dgm:chMax val="1"/>
          <dgm:chPref val="1"/>
        </dgm:presLayoutVars>
      </dgm:prSet>
      <dgm:spPr/>
    </dgm:pt>
    <dgm:pt modelId="{283D926B-F992-45BF-92D8-1A316400F65C}" type="pres">
      <dgm:prSet presAssocID="{71336184-C30E-4F76-B01D-2A6FC01BE118}" presName="sibTrans" presStyleCnt="0"/>
      <dgm:spPr/>
    </dgm:pt>
    <dgm:pt modelId="{A2D47670-CD14-44D9-B4C6-327DD059CF3D}" type="pres">
      <dgm:prSet presAssocID="{4B1831F9-6B14-434D-AC77-FC48800AFC1F}" presName="compNode" presStyleCnt="0"/>
      <dgm:spPr/>
    </dgm:pt>
    <dgm:pt modelId="{77B89E54-A59B-4FDE-905F-23E580EC9A4A}" type="pres">
      <dgm:prSet presAssocID="{4B1831F9-6B14-434D-AC77-FC48800AFC1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NA"/>
        </a:ext>
      </dgm:extLst>
    </dgm:pt>
    <dgm:pt modelId="{36AF71DE-4128-451F-9AA6-DAA313BFFB95}" type="pres">
      <dgm:prSet presAssocID="{4B1831F9-6B14-434D-AC77-FC48800AFC1F}" presName="spaceRect" presStyleCnt="0"/>
      <dgm:spPr/>
    </dgm:pt>
    <dgm:pt modelId="{379ED621-EAB5-4589-9AF5-7102776FA187}" type="pres">
      <dgm:prSet presAssocID="{4B1831F9-6B14-434D-AC77-FC48800AFC1F}" presName="textRect" presStyleLbl="revTx" presStyleIdx="3" presStyleCnt="4">
        <dgm:presLayoutVars>
          <dgm:chMax val="1"/>
          <dgm:chPref val="1"/>
        </dgm:presLayoutVars>
      </dgm:prSet>
      <dgm:spPr/>
    </dgm:pt>
  </dgm:ptLst>
  <dgm:cxnLst>
    <dgm:cxn modelId="{D271E40E-3814-4D6E-B9D2-C405C453A674}" type="presOf" srcId="{506239FE-B9B1-40F4-BFCD-CE32576B855E}" destId="{510914C7-8FBE-4B24-BD84-35C65F86E59F}" srcOrd="0" destOrd="0" presId="urn:microsoft.com/office/officeart/2018/2/layout/IconLabelList"/>
    <dgm:cxn modelId="{9B582A11-ED0E-4F64-B0E7-CAB4DF79A7A1}" type="presOf" srcId="{C3EBB06E-EA80-4678-8D55-F185193D80EA}" destId="{D563FDA6-D00C-4FA5-A92A-44D15A0443A7}" srcOrd="0" destOrd="0" presId="urn:microsoft.com/office/officeart/2018/2/layout/IconLabelList"/>
    <dgm:cxn modelId="{2BB1D730-B9F6-4E12-B80C-E4CAE32871CF}" srcId="{C3EBB06E-EA80-4678-8D55-F185193D80EA}" destId="{1AEA5F4B-8EBC-4DF1-80B4-3FA6B761AE91}" srcOrd="2" destOrd="0" parTransId="{07BD3AD0-2C1F-418A-A8A9-AE71DA04580B}" sibTransId="{71336184-C30E-4F76-B01D-2A6FC01BE118}"/>
    <dgm:cxn modelId="{4322284E-F13B-41E3-A0AF-4AE6A39D5D8B}" srcId="{C3EBB06E-EA80-4678-8D55-F185193D80EA}" destId="{987CA3D2-60DD-4576-8460-488323F03754}" srcOrd="0" destOrd="0" parTransId="{FC8A1C8D-66DB-48AA-8B16-2703911CEEBE}" sibTransId="{9E804816-2D69-485B-A714-BA6429AF88B5}"/>
    <dgm:cxn modelId="{F856E27C-6486-4AD3-8B62-1E5099F3069C}" type="presOf" srcId="{987CA3D2-60DD-4576-8460-488323F03754}" destId="{3DA4A847-6324-4079-A556-7EE642F6072D}" srcOrd="0" destOrd="0" presId="urn:microsoft.com/office/officeart/2018/2/layout/IconLabelList"/>
    <dgm:cxn modelId="{90BF2484-6C5B-4AA8-BE0B-700D15B4F7B9}" srcId="{C3EBB06E-EA80-4678-8D55-F185193D80EA}" destId="{506239FE-B9B1-40F4-BFCD-CE32576B855E}" srcOrd="1" destOrd="0" parTransId="{47C3BBB3-F7CC-45B6-919B-8DB877E2584B}" sibTransId="{9AECEDC8-D1EA-4BBA-8273-50220476AC22}"/>
    <dgm:cxn modelId="{0611B9B3-4465-4EB9-A2B7-ED76CAF5578D}" type="presOf" srcId="{4B1831F9-6B14-434D-AC77-FC48800AFC1F}" destId="{379ED621-EAB5-4589-9AF5-7102776FA187}" srcOrd="0" destOrd="0" presId="urn:microsoft.com/office/officeart/2018/2/layout/IconLabelList"/>
    <dgm:cxn modelId="{4FE847B5-06C5-45F2-A4F8-8AD8A79F3BCB}" type="presOf" srcId="{1AEA5F4B-8EBC-4DF1-80B4-3FA6B761AE91}" destId="{E8D56C84-94D9-4C85-B24C-1C97050977D5}" srcOrd="0" destOrd="0" presId="urn:microsoft.com/office/officeart/2018/2/layout/IconLabelList"/>
    <dgm:cxn modelId="{899463E6-B05C-4891-A1B4-0E9003033A26}" srcId="{C3EBB06E-EA80-4678-8D55-F185193D80EA}" destId="{4B1831F9-6B14-434D-AC77-FC48800AFC1F}" srcOrd="3" destOrd="0" parTransId="{B78791A9-48F2-41B4-997A-98E7B84B1150}" sibTransId="{A84783ED-D5B1-44B4-A260-97885D856611}"/>
    <dgm:cxn modelId="{1004572A-3F8A-4E75-A306-83012C4EE0C7}" type="presParOf" srcId="{D563FDA6-D00C-4FA5-A92A-44D15A0443A7}" destId="{1A34ED62-5C16-44C1-9927-AFEAEB3ECD2B}" srcOrd="0" destOrd="0" presId="urn:microsoft.com/office/officeart/2018/2/layout/IconLabelList"/>
    <dgm:cxn modelId="{EB6E7734-B8A7-416E-9DDF-B70C0B990C53}" type="presParOf" srcId="{1A34ED62-5C16-44C1-9927-AFEAEB3ECD2B}" destId="{60575E5E-11FB-463F-BE15-BB30FFBF14E0}" srcOrd="0" destOrd="0" presId="urn:microsoft.com/office/officeart/2018/2/layout/IconLabelList"/>
    <dgm:cxn modelId="{8EF2ECEA-478B-4A9B-B059-0BDF705C5973}" type="presParOf" srcId="{1A34ED62-5C16-44C1-9927-AFEAEB3ECD2B}" destId="{84FB7578-EB0F-4131-BF66-8B30D348148C}" srcOrd="1" destOrd="0" presId="urn:microsoft.com/office/officeart/2018/2/layout/IconLabelList"/>
    <dgm:cxn modelId="{5BB8D60C-D774-4D4D-A4A2-F6B34B4342EA}" type="presParOf" srcId="{1A34ED62-5C16-44C1-9927-AFEAEB3ECD2B}" destId="{3DA4A847-6324-4079-A556-7EE642F6072D}" srcOrd="2" destOrd="0" presId="urn:microsoft.com/office/officeart/2018/2/layout/IconLabelList"/>
    <dgm:cxn modelId="{D4715BEC-65CE-404B-93D5-9F910BE720B6}" type="presParOf" srcId="{D563FDA6-D00C-4FA5-A92A-44D15A0443A7}" destId="{F053DC79-C200-4EB5-ABCA-B0FE4E2609E6}" srcOrd="1" destOrd="0" presId="urn:microsoft.com/office/officeart/2018/2/layout/IconLabelList"/>
    <dgm:cxn modelId="{9CB2ED83-C5B7-4F98-9C31-2A447A5C1C40}" type="presParOf" srcId="{D563FDA6-D00C-4FA5-A92A-44D15A0443A7}" destId="{0AEBCF86-05C5-4EAC-A64E-0C65B843A07B}" srcOrd="2" destOrd="0" presId="urn:microsoft.com/office/officeart/2018/2/layout/IconLabelList"/>
    <dgm:cxn modelId="{BF1B9062-C46E-4F7E-B16A-F757FE56855C}" type="presParOf" srcId="{0AEBCF86-05C5-4EAC-A64E-0C65B843A07B}" destId="{A7360595-B777-449D-91B2-293DD0394292}" srcOrd="0" destOrd="0" presId="urn:microsoft.com/office/officeart/2018/2/layout/IconLabelList"/>
    <dgm:cxn modelId="{8A1E5769-F232-4774-971D-9870720318F0}" type="presParOf" srcId="{0AEBCF86-05C5-4EAC-A64E-0C65B843A07B}" destId="{8123967B-1C84-4E89-9333-35F47B6A6E9B}" srcOrd="1" destOrd="0" presId="urn:microsoft.com/office/officeart/2018/2/layout/IconLabelList"/>
    <dgm:cxn modelId="{6F1253FD-1296-44B3-B429-5281F0547057}" type="presParOf" srcId="{0AEBCF86-05C5-4EAC-A64E-0C65B843A07B}" destId="{510914C7-8FBE-4B24-BD84-35C65F86E59F}" srcOrd="2" destOrd="0" presId="urn:microsoft.com/office/officeart/2018/2/layout/IconLabelList"/>
    <dgm:cxn modelId="{46564B0F-3133-450A-BF4D-B6B7C3480ADC}" type="presParOf" srcId="{D563FDA6-D00C-4FA5-A92A-44D15A0443A7}" destId="{80C3CF2C-F5E9-4914-B611-6ECE8EED791C}" srcOrd="3" destOrd="0" presId="urn:microsoft.com/office/officeart/2018/2/layout/IconLabelList"/>
    <dgm:cxn modelId="{FF8A3CB0-3423-4350-87CE-FB167097F1E2}" type="presParOf" srcId="{D563FDA6-D00C-4FA5-A92A-44D15A0443A7}" destId="{9D595DD7-925F-43A0-B3C4-F8AD3ECDD2A3}" srcOrd="4" destOrd="0" presId="urn:microsoft.com/office/officeart/2018/2/layout/IconLabelList"/>
    <dgm:cxn modelId="{AAA27569-D4ED-4CDC-AC7C-AE2107E1EA41}" type="presParOf" srcId="{9D595DD7-925F-43A0-B3C4-F8AD3ECDD2A3}" destId="{5513FD59-9283-47B9-BBD6-C3E5AD86B615}" srcOrd="0" destOrd="0" presId="urn:microsoft.com/office/officeart/2018/2/layout/IconLabelList"/>
    <dgm:cxn modelId="{C48C6D3E-BA19-4BD2-9002-4E872D7E9354}" type="presParOf" srcId="{9D595DD7-925F-43A0-B3C4-F8AD3ECDD2A3}" destId="{E927A1B9-BBB6-4CE6-92AB-2BCCE0981907}" srcOrd="1" destOrd="0" presId="urn:microsoft.com/office/officeart/2018/2/layout/IconLabelList"/>
    <dgm:cxn modelId="{A06140E7-2113-4E21-9786-4C9515329C0E}" type="presParOf" srcId="{9D595DD7-925F-43A0-B3C4-F8AD3ECDD2A3}" destId="{E8D56C84-94D9-4C85-B24C-1C97050977D5}" srcOrd="2" destOrd="0" presId="urn:microsoft.com/office/officeart/2018/2/layout/IconLabelList"/>
    <dgm:cxn modelId="{81B5E476-7813-4742-B521-45F2B8BC00B2}" type="presParOf" srcId="{D563FDA6-D00C-4FA5-A92A-44D15A0443A7}" destId="{283D926B-F992-45BF-92D8-1A316400F65C}" srcOrd="5" destOrd="0" presId="urn:microsoft.com/office/officeart/2018/2/layout/IconLabelList"/>
    <dgm:cxn modelId="{70929E4A-16F1-4BA1-B2F2-14D7C0EF93B7}" type="presParOf" srcId="{D563FDA6-D00C-4FA5-A92A-44D15A0443A7}" destId="{A2D47670-CD14-44D9-B4C6-327DD059CF3D}" srcOrd="6" destOrd="0" presId="urn:microsoft.com/office/officeart/2018/2/layout/IconLabelList"/>
    <dgm:cxn modelId="{DE6587F8-1A78-4C01-BD67-E566AB0A67E0}" type="presParOf" srcId="{A2D47670-CD14-44D9-B4C6-327DD059CF3D}" destId="{77B89E54-A59B-4FDE-905F-23E580EC9A4A}" srcOrd="0" destOrd="0" presId="urn:microsoft.com/office/officeart/2018/2/layout/IconLabelList"/>
    <dgm:cxn modelId="{1EF020A4-937F-41EF-AD34-D5D331B7B49C}" type="presParOf" srcId="{A2D47670-CD14-44D9-B4C6-327DD059CF3D}" destId="{36AF71DE-4128-451F-9AA6-DAA313BFFB95}" srcOrd="1" destOrd="0" presId="urn:microsoft.com/office/officeart/2018/2/layout/IconLabelList"/>
    <dgm:cxn modelId="{B155D4F2-2529-409A-A549-4111E125F463}" type="presParOf" srcId="{A2D47670-CD14-44D9-B4C6-327DD059CF3D}" destId="{379ED621-EAB5-4589-9AF5-7102776FA18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BDD380-02EC-4F9D-81F7-3C4F993435E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1FB3FFF-691E-4B77-A2BA-4CBDE820245F}">
      <dgm:prSet/>
      <dgm:spPr/>
      <dgm:t>
        <a:bodyPr/>
        <a:lstStyle/>
        <a:p>
          <a:r>
            <a:rPr lang="en-US"/>
            <a:t>Isaac’s approach is generally considered a care-based approach because it focused on.</a:t>
          </a:r>
        </a:p>
      </dgm:t>
    </dgm:pt>
    <dgm:pt modelId="{B05E6D9F-06ED-48CE-AE98-78D098571513}" type="parTrans" cxnId="{8B01EAD3-C2C9-4CFD-931D-184B44F8630A}">
      <dgm:prSet/>
      <dgm:spPr/>
      <dgm:t>
        <a:bodyPr/>
        <a:lstStyle/>
        <a:p>
          <a:endParaRPr lang="en-US"/>
        </a:p>
      </dgm:t>
    </dgm:pt>
    <dgm:pt modelId="{75EE34E8-B0A7-4820-B4E8-8366D75ECF98}" type="sibTrans" cxnId="{8B01EAD3-C2C9-4CFD-931D-184B44F8630A}">
      <dgm:prSet/>
      <dgm:spPr/>
      <dgm:t>
        <a:bodyPr/>
        <a:lstStyle/>
        <a:p>
          <a:endParaRPr lang="en-US"/>
        </a:p>
      </dgm:t>
    </dgm:pt>
    <dgm:pt modelId="{DAA45EA7-AF10-4A48-92BE-AC9DA10959A9}">
      <dgm:prSet/>
      <dgm:spPr/>
      <dgm:t>
        <a:bodyPr/>
        <a:lstStyle/>
        <a:p>
          <a:r>
            <a:rPr lang="en-US"/>
            <a:t>Learning through experience </a:t>
          </a:r>
        </a:p>
      </dgm:t>
    </dgm:pt>
    <dgm:pt modelId="{394421E9-918A-4FCB-B790-4DD5CD81CDD9}" type="parTrans" cxnId="{2B39832E-FB4A-479F-B12B-F9968D237E84}">
      <dgm:prSet/>
      <dgm:spPr/>
      <dgm:t>
        <a:bodyPr/>
        <a:lstStyle/>
        <a:p>
          <a:endParaRPr lang="en-US"/>
        </a:p>
      </dgm:t>
    </dgm:pt>
    <dgm:pt modelId="{7200C558-58CD-4BF5-99D0-BACD9127C311}" type="sibTrans" cxnId="{2B39832E-FB4A-479F-B12B-F9968D237E84}">
      <dgm:prSet/>
      <dgm:spPr/>
      <dgm:t>
        <a:bodyPr/>
        <a:lstStyle/>
        <a:p>
          <a:endParaRPr lang="en-US"/>
        </a:p>
      </dgm:t>
    </dgm:pt>
    <dgm:pt modelId="{E40EDF16-F381-4E86-B2D6-757D4307F570}">
      <dgm:prSet/>
      <dgm:spPr/>
      <dgm:t>
        <a:bodyPr/>
        <a:lstStyle/>
        <a:p>
          <a:r>
            <a:rPr lang="en-US" dirty="0"/>
            <a:t>The influence of family, teacher, and peers </a:t>
          </a:r>
        </a:p>
      </dgm:t>
    </dgm:pt>
    <dgm:pt modelId="{08341C10-C337-4ADC-9CEA-B69365768E9D}" type="parTrans" cxnId="{4CCB6EBC-6007-48D4-A246-C2930A6829FD}">
      <dgm:prSet/>
      <dgm:spPr/>
      <dgm:t>
        <a:bodyPr/>
        <a:lstStyle/>
        <a:p>
          <a:endParaRPr lang="en-US"/>
        </a:p>
      </dgm:t>
    </dgm:pt>
    <dgm:pt modelId="{2CA61432-B057-432F-BEC3-15E88FAF0EAD}" type="sibTrans" cxnId="{4CCB6EBC-6007-48D4-A246-C2930A6829FD}">
      <dgm:prSet/>
      <dgm:spPr/>
      <dgm:t>
        <a:bodyPr/>
        <a:lstStyle/>
        <a:p>
          <a:endParaRPr lang="en-US"/>
        </a:p>
      </dgm:t>
    </dgm:pt>
    <dgm:pt modelId="{20B4EE65-29B3-4783-B219-0CABA39BE7FA}">
      <dgm:prSet/>
      <dgm:spPr/>
      <dgm:t>
        <a:bodyPr/>
        <a:lstStyle/>
        <a:p>
          <a:r>
            <a:rPr lang="en-US"/>
            <a:t>Play and social interaction </a:t>
          </a:r>
        </a:p>
      </dgm:t>
    </dgm:pt>
    <dgm:pt modelId="{A6D3221E-7EFE-463A-B1F3-84C2F9088D16}" type="parTrans" cxnId="{970E0B6A-6BFE-473E-90E8-8BC022A03A52}">
      <dgm:prSet/>
      <dgm:spPr/>
      <dgm:t>
        <a:bodyPr/>
        <a:lstStyle/>
        <a:p>
          <a:endParaRPr lang="en-US"/>
        </a:p>
      </dgm:t>
    </dgm:pt>
    <dgm:pt modelId="{C8EF7B47-74CE-4523-B553-EC3E7024D067}" type="sibTrans" cxnId="{970E0B6A-6BFE-473E-90E8-8BC022A03A52}">
      <dgm:prSet/>
      <dgm:spPr/>
      <dgm:t>
        <a:bodyPr/>
        <a:lstStyle/>
        <a:p>
          <a:endParaRPr lang="en-US"/>
        </a:p>
      </dgm:t>
    </dgm:pt>
    <dgm:pt modelId="{8E3E6903-DFFC-44FB-B56B-CFA9010731E8}">
      <dgm:prSet/>
      <dgm:spPr/>
      <dgm:t>
        <a:bodyPr/>
        <a:lstStyle/>
        <a:p>
          <a:r>
            <a:rPr lang="en-US"/>
            <a:t>Erikson is also usually associated more with nurture, since his stages depend on how individuals interact with their social environment. However, Erikson acknowledged that development follows a biologically influenced sequence of stages, so his theory includes both nature and nurture.</a:t>
          </a:r>
        </a:p>
      </dgm:t>
    </dgm:pt>
    <dgm:pt modelId="{A50F2935-E67C-4494-A8FC-59C071D5C73B}" type="parTrans" cxnId="{8FF029D0-1A28-4DF5-BAC9-994B90250787}">
      <dgm:prSet/>
      <dgm:spPr/>
      <dgm:t>
        <a:bodyPr/>
        <a:lstStyle/>
        <a:p>
          <a:endParaRPr lang="en-US"/>
        </a:p>
      </dgm:t>
    </dgm:pt>
    <dgm:pt modelId="{E4713979-9D57-43EA-BDBF-1C8C250F7AA1}" type="sibTrans" cxnId="{8FF029D0-1A28-4DF5-BAC9-994B90250787}">
      <dgm:prSet/>
      <dgm:spPr/>
      <dgm:t>
        <a:bodyPr/>
        <a:lstStyle/>
        <a:p>
          <a:endParaRPr lang="en-US"/>
        </a:p>
      </dgm:t>
    </dgm:pt>
    <dgm:pt modelId="{332BA225-611D-C149-819D-874E8A287BF7}" type="pres">
      <dgm:prSet presAssocID="{E7BDD380-02EC-4F9D-81F7-3C4F993435E4}" presName="linear" presStyleCnt="0">
        <dgm:presLayoutVars>
          <dgm:animLvl val="lvl"/>
          <dgm:resizeHandles val="exact"/>
        </dgm:presLayoutVars>
      </dgm:prSet>
      <dgm:spPr/>
    </dgm:pt>
    <dgm:pt modelId="{A19C3593-5F19-3E4F-834D-CDE6612C2847}" type="pres">
      <dgm:prSet presAssocID="{91FB3FFF-691E-4B77-A2BA-4CBDE820245F}" presName="parentText" presStyleLbl="node1" presStyleIdx="0" presStyleCnt="5">
        <dgm:presLayoutVars>
          <dgm:chMax val="0"/>
          <dgm:bulletEnabled val="1"/>
        </dgm:presLayoutVars>
      </dgm:prSet>
      <dgm:spPr/>
    </dgm:pt>
    <dgm:pt modelId="{999A33D5-FC3F-C741-9F3B-FBACA9834F57}" type="pres">
      <dgm:prSet presAssocID="{75EE34E8-B0A7-4820-B4E8-8366D75ECF98}" presName="spacer" presStyleCnt="0"/>
      <dgm:spPr/>
    </dgm:pt>
    <dgm:pt modelId="{BCD82584-440A-D142-B207-E5C1B1DF67A4}" type="pres">
      <dgm:prSet presAssocID="{DAA45EA7-AF10-4A48-92BE-AC9DA10959A9}" presName="parentText" presStyleLbl="node1" presStyleIdx="1" presStyleCnt="5">
        <dgm:presLayoutVars>
          <dgm:chMax val="0"/>
          <dgm:bulletEnabled val="1"/>
        </dgm:presLayoutVars>
      </dgm:prSet>
      <dgm:spPr/>
    </dgm:pt>
    <dgm:pt modelId="{8205C963-9D4C-EB4C-805F-56A844C51862}" type="pres">
      <dgm:prSet presAssocID="{7200C558-58CD-4BF5-99D0-BACD9127C311}" presName="spacer" presStyleCnt="0"/>
      <dgm:spPr/>
    </dgm:pt>
    <dgm:pt modelId="{BB39F9D9-5B35-E941-B946-D21685C2C378}" type="pres">
      <dgm:prSet presAssocID="{E40EDF16-F381-4E86-B2D6-757D4307F570}" presName="parentText" presStyleLbl="node1" presStyleIdx="2" presStyleCnt="5">
        <dgm:presLayoutVars>
          <dgm:chMax val="0"/>
          <dgm:bulletEnabled val="1"/>
        </dgm:presLayoutVars>
      </dgm:prSet>
      <dgm:spPr/>
    </dgm:pt>
    <dgm:pt modelId="{9CBB149F-1D8E-5244-A667-D522E87813E8}" type="pres">
      <dgm:prSet presAssocID="{2CA61432-B057-432F-BEC3-15E88FAF0EAD}" presName="spacer" presStyleCnt="0"/>
      <dgm:spPr/>
    </dgm:pt>
    <dgm:pt modelId="{875F6BD3-02EB-1B4E-AD5D-468329420C2E}" type="pres">
      <dgm:prSet presAssocID="{20B4EE65-29B3-4783-B219-0CABA39BE7FA}" presName="parentText" presStyleLbl="node1" presStyleIdx="3" presStyleCnt="5">
        <dgm:presLayoutVars>
          <dgm:chMax val="0"/>
          <dgm:bulletEnabled val="1"/>
        </dgm:presLayoutVars>
      </dgm:prSet>
      <dgm:spPr/>
    </dgm:pt>
    <dgm:pt modelId="{7CFC30A7-8165-204A-99F9-086A458F8585}" type="pres">
      <dgm:prSet presAssocID="{C8EF7B47-74CE-4523-B553-EC3E7024D067}" presName="spacer" presStyleCnt="0"/>
      <dgm:spPr/>
    </dgm:pt>
    <dgm:pt modelId="{3530D39D-8DA1-BF4A-BFED-74E39A8445F4}" type="pres">
      <dgm:prSet presAssocID="{8E3E6903-DFFC-44FB-B56B-CFA9010731E8}" presName="parentText" presStyleLbl="node1" presStyleIdx="4" presStyleCnt="5">
        <dgm:presLayoutVars>
          <dgm:chMax val="0"/>
          <dgm:bulletEnabled val="1"/>
        </dgm:presLayoutVars>
      </dgm:prSet>
      <dgm:spPr/>
    </dgm:pt>
  </dgm:ptLst>
  <dgm:cxnLst>
    <dgm:cxn modelId="{2B39832E-FB4A-479F-B12B-F9968D237E84}" srcId="{E7BDD380-02EC-4F9D-81F7-3C4F993435E4}" destId="{DAA45EA7-AF10-4A48-92BE-AC9DA10959A9}" srcOrd="1" destOrd="0" parTransId="{394421E9-918A-4FCB-B790-4DD5CD81CDD9}" sibTransId="{7200C558-58CD-4BF5-99D0-BACD9127C311}"/>
    <dgm:cxn modelId="{4E939D3B-51D7-A54B-A75D-D7A0A6C489F3}" type="presOf" srcId="{E40EDF16-F381-4E86-B2D6-757D4307F570}" destId="{BB39F9D9-5B35-E941-B946-D21685C2C378}" srcOrd="0" destOrd="0" presId="urn:microsoft.com/office/officeart/2005/8/layout/vList2"/>
    <dgm:cxn modelId="{970E0B6A-6BFE-473E-90E8-8BC022A03A52}" srcId="{E7BDD380-02EC-4F9D-81F7-3C4F993435E4}" destId="{20B4EE65-29B3-4783-B219-0CABA39BE7FA}" srcOrd="3" destOrd="0" parTransId="{A6D3221E-7EFE-463A-B1F3-84C2F9088D16}" sibTransId="{C8EF7B47-74CE-4523-B553-EC3E7024D067}"/>
    <dgm:cxn modelId="{120C8C74-222B-3747-A8D3-FE68BEC005AB}" type="presOf" srcId="{E7BDD380-02EC-4F9D-81F7-3C4F993435E4}" destId="{332BA225-611D-C149-819D-874E8A287BF7}" srcOrd="0" destOrd="0" presId="urn:microsoft.com/office/officeart/2005/8/layout/vList2"/>
    <dgm:cxn modelId="{B5E10291-3679-274B-A8E4-5CEEF15E7E78}" type="presOf" srcId="{91FB3FFF-691E-4B77-A2BA-4CBDE820245F}" destId="{A19C3593-5F19-3E4F-834D-CDE6612C2847}" srcOrd="0" destOrd="0" presId="urn:microsoft.com/office/officeart/2005/8/layout/vList2"/>
    <dgm:cxn modelId="{DC4EF79E-FA7D-BF4A-9883-FEDF764B1550}" type="presOf" srcId="{8E3E6903-DFFC-44FB-B56B-CFA9010731E8}" destId="{3530D39D-8DA1-BF4A-BFED-74E39A8445F4}" srcOrd="0" destOrd="0" presId="urn:microsoft.com/office/officeart/2005/8/layout/vList2"/>
    <dgm:cxn modelId="{4CCB6EBC-6007-48D4-A246-C2930A6829FD}" srcId="{E7BDD380-02EC-4F9D-81F7-3C4F993435E4}" destId="{E40EDF16-F381-4E86-B2D6-757D4307F570}" srcOrd="2" destOrd="0" parTransId="{08341C10-C337-4ADC-9CEA-B69365768E9D}" sibTransId="{2CA61432-B057-432F-BEC3-15E88FAF0EAD}"/>
    <dgm:cxn modelId="{8FF029D0-1A28-4DF5-BAC9-994B90250787}" srcId="{E7BDD380-02EC-4F9D-81F7-3C4F993435E4}" destId="{8E3E6903-DFFC-44FB-B56B-CFA9010731E8}" srcOrd="4" destOrd="0" parTransId="{A50F2935-E67C-4494-A8FC-59C071D5C73B}" sibTransId="{E4713979-9D57-43EA-BDBF-1C8C250F7AA1}"/>
    <dgm:cxn modelId="{8B01EAD3-C2C9-4CFD-931D-184B44F8630A}" srcId="{E7BDD380-02EC-4F9D-81F7-3C4F993435E4}" destId="{91FB3FFF-691E-4B77-A2BA-4CBDE820245F}" srcOrd="0" destOrd="0" parTransId="{B05E6D9F-06ED-48CE-AE98-78D098571513}" sibTransId="{75EE34E8-B0A7-4820-B4E8-8366D75ECF98}"/>
    <dgm:cxn modelId="{6602CFDD-093E-314C-912C-E5A9D6D395C9}" type="presOf" srcId="{DAA45EA7-AF10-4A48-92BE-AC9DA10959A9}" destId="{BCD82584-440A-D142-B207-E5C1B1DF67A4}" srcOrd="0" destOrd="0" presId="urn:microsoft.com/office/officeart/2005/8/layout/vList2"/>
    <dgm:cxn modelId="{D5F16EE6-0011-B341-A712-0527BAA97316}" type="presOf" srcId="{20B4EE65-29B3-4783-B219-0CABA39BE7FA}" destId="{875F6BD3-02EB-1B4E-AD5D-468329420C2E}" srcOrd="0" destOrd="0" presId="urn:microsoft.com/office/officeart/2005/8/layout/vList2"/>
    <dgm:cxn modelId="{E04D4BCA-C2B0-3A47-94CF-D346D84DFA88}" type="presParOf" srcId="{332BA225-611D-C149-819D-874E8A287BF7}" destId="{A19C3593-5F19-3E4F-834D-CDE6612C2847}" srcOrd="0" destOrd="0" presId="urn:microsoft.com/office/officeart/2005/8/layout/vList2"/>
    <dgm:cxn modelId="{B638A6D8-2D95-B244-B9D0-9364F953F8AD}" type="presParOf" srcId="{332BA225-611D-C149-819D-874E8A287BF7}" destId="{999A33D5-FC3F-C741-9F3B-FBACA9834F57}" srcOrd="1" destOrd="0" presId="urn:microsoft.com/office/officeart/2005/8/layout/vList2"/>
    <dgm:cxn modelId="{E8ED64E2-8727-7C4A-956A-F3A84035BBEF}" type="presParOf" srcId="{332BA225-611D-C149-819D-874E8A287BF7}" destId="{BCD82584-440A-D142-B207-E5C1B1DF67A4}" srcOrd="2" destOrd="0" presId="urn:microsoft.com/office/officeart/2005/8/layout/vList2"/>
    <dgm:cxn modelId="{8FF53A24-3178-5C47-B25B-65383DAA7DDD}" type="presParOf" srcId="{332BA225-611D-C149-819D-874E8A287BF7}" destId="{8205C963-9D4C-EB4C-805F-56A844C51862}" srcOrd="3" destOrd="0" presId="urn:microsoft.com/office/officeart/2005/8/layout/vList2"/>
    <dgm:cxn modelId="{75042F35-0045-A149-A6C6-D4DA107B41CB}" type="presParOf" srcId="{332BA225-611D-C149-819D-874E8A287BF7}" destId="{BB39F9D9-5B35-E941-B946-D21685C2C378}" srcOrd="4" destOrd="0" presId="urn:microsoft.com/office/officeart/2005/8/layout/vList2"/>
    <dgm:cxn modelId="{6517CCAB-01BF-704D-92C8-37A86C625ED8}" type="presParOf" srcId="{332BA225-611D-C149-819D-874E8A287BF7}" destId="{9CBB149F-1D8E-5244-A667-D522E87813E8}" srcOrd="5" destOrd="0" presId="urn:microsoft.com/office/officeart/2005/8/layout/vList2"/>
    <dgm:cxn modelId="{9C4032A2-E4EA-8945-9463-01176E0CEB06}" type="presParOf" srcId="{332BA225-611D-C149-819D-874E8A287BF7}" destId="{875F6BD3-02EB-1B4E-AD5D-468329420C2E}" srcOrd="6" destOrd="0" presId="urn:microsoft.com/office/officeart/2005/8/layout/vList2"/>
    <dgm:cxn modelId="{1DAF5407-B387-214D-AC4E-7AE9D96D2232}" type="presParOf" srcId="{332BA225-611D-C149-819D-874E8A287BF7}" destId="{7CFC30A7-8165-204A-99F9-086A458F8585}" srcOrd="7" destOrd="0" presId="urn:microsoft.com/office/officeart/2005/8/layout/vList2"/>
    <dgm:cxn modelId="{087DAE97-FD61-AC4A-AA08-8817223613C4}" type="presParOf" srcId="{332BA225-611D-C149-819D-874E8A287BF7}" destId="{3530D39D-8DA1-BF4A-BFED-74E39A8445F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75E5E-11FB-463F-BE15-BB30FFBF14E0}">
      <dsp:nvSpPr>
        <dsp:cNvPr id="0" name=""/>
        <dsp:cNvSpPr/>
      </dsp:nvSpPr>
      <dsp:spPr>
        <a:xfrm>
          <a:off x="1302309" y="334235"/>
          <a:ext cx="741181" cy="7411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A4A847-6324-4079-A556-7EE642F6072D}">
      <dsp:nvSpPr>
        <dsp:cNvPr id="0" name=""/>
        <dsp:cNvSpPr/>
      </dsp:nvSpPr>
      <dsp:spPr>
        <a:xfrm>
          <a:off x="849365" y="1382092"/>
          <a:ext cx="1647070" cy="967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The link between Isaac and Erikson </a:t>
          </a:r>
        </a:p>
      </dsp:txBody>
      <dsp:txXfrm>
        <a:off x="849365" y="1382092"/>
        <a:ext cx="1647070" cy="967653"/>
      </dsp:txXfrm>
    </dsp:sp>
    <dsp:sp modelId="{A7360595-B777-449D-91B2-293DD0394292}">
      <dsp:nvSpPr>
        <dsp:cNvPr id="0" name=""/>
        <dsp:cNvSpPr/>
      </dsp:nvSpPr>
      <dsp:spPr>
        <a:xfrm>
          <a:off x="3237617" y="334235"/>
          <a:ext cx="741181" cy="7411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0914C7-8FBE-4B24-BD84-35C65F86E59F}">
      <dsp:nvSpPr>
        <dsp:cNvPr id="0" name=""/>
        <dsp:cNvSpPr/>
      </dsp:nvSpPr>
      <dsp:spPr>
        <a:xfrm>
          <a:off x="2784672" y="1382092"/>
          <a:ext cx="1647070" cy="967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Isaacs believed that children learn and develop through play, exploration, and interactions with others. She saw emotional and social experiences as crucial to development.</a:t>
          </a:r>
        </a:p>
      </dsp:txBody>
      <dsp:txXfrm>
        <a:off x="2784672" y="1382092"/>
        <a:ext cx="1647070" cy="967653"/>
      </dsp:txXfrm>
    </dsp:sp>
    <dsp:sp modelId="{5513FD59-9283-47B9-BBD6-C3E5AD86B615}">
      <dsp:nvSpPr>
        <dsp:cNvPr id="0" name=""/>
        <dsp:cNvSpPr/>
      </dsp:nvSpPr>
      <dsp:spPr>
        <a:xfrm>
          <a:off x="5172924" y="334235"/>
          <a:ext cx="741181" cy="7411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56C84-94D9-4C85-B24C-1C97050977D5}">
      <dsp:nvSpPr>
        <dsp:cNvPr id="0" name=""/>
        <dsp:cNvSpPr/>
      </dsp:nvSpPr>
      <dsp:spPr>
        <a:xfrm>
          <a:off x="4719980" y="1382092"/>
          <a:ext cx="1647070" cy="967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Erikson proposed that people pass through a series of psychosocial stages, such as trust vs. shame and doubt, where social relationships influence personality and identity.</a:t>
          </a:r>
        </a:p>
      </dsp:txBody>
      <dsp:txXfrm>
        <a:off x="4719980" y="1382092"/>
        <a:ext cx="1647070" cy="967653"/>
      </dsp:txXfrm>
    </dsp:sp>
    <dsp:sp modelId="{77B89E54-A59B-4FDE-905F-23E580EC9A4A}">
      <dsp:nvSpPr>
        <dsp:cNvPr id="0" name=""/>
        <dsp:cNvSpPr/>
      </dsp:nvSpPr>
      <dsp:spPr>
        <a:xfrm>
          <a:off x="3237617" y="2761513"/>
          <a:ext cx="741181" cy="7411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9ED621-EAB5-4589-9AF5-7102776FA187}">
      <dsp:nvSpPr>
        <dsp:cNvPr id="0" name=""/>
        <dsp:cNvSpPr/>
      </dsp:nvSpPr>
      <dsp:spPr>
        <a:xfrm>
          <a:off x="2784672" y="3809371"/>
          <a:ext cx="1647070" cy="967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The connection is that both theorists viewed development as being strongly affected by a child’s environment and social experience, rather than being determined solely by biology.</a:t>
          </a:r>
        </a:p>
      </dsp:txBody>
      <dsp:txXfrm>
        <a:off x="2784672" y="3809371"/>
        <a:ext cx="1647070" cy="9676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C3593-5F19-3E4F-834D-CDE6612C2847}">
      <dsp:nvSpPr>
        <dsp:cNvPr id="0" name=""/>
        <dsp:cNvSpPr/>
      </dsp:nvSpPr>
      <dsp:spPr>
        <a:xfrm>
          <a:off x="0" y="9032"/>
          <a:ext cx="7216416" cy="98638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Isaac’s approach is generally considered a care-based approach because it focused on.</a:t>
          </a:r>
        </a:p>
      </dsp:txBody>
      <dsp:txXfrm>
        <a:off x="48151" y="57183"/>
        <a:ext cx="7120114" cy="890081"/>
      </dsp:txXfrm>
    </dsp:sp>
    <dsp:sp modelId="{BCD82584-440A-D142-B207-E5C1B1DF67A4}">
      <dsp:nvSpPr>
        <dsp:cNvPr id="0" name=""/>
        <dsp:cNvSpPr/>
      </dsp:nvSpPr>
      <dsp:spPr>
        <a:xfrm>
          <a:off x="0" y="1035735"/>
          <a:ext cx="7216416" cy="986383"/>
        </a:xfrm>
        <a:prstGeom prst="roundRect">
          <a:avLst/>
        </a:prstGeom>
        <a:solidFill>
          <a:schemeClr val="accent2">
            <a:hueOff val="1768024"/>
            <a:satOff val="-6660"/>
            <a:lumOff val="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Learning through experience </a:t>
          </a:r>
        </a:p>
      </dsp:txBody>
      <dsp:txXfrm>
        <a:off x="48151" y="1083886"/>
        <a:ext cx="7120114" cy="890081"/>
      </dsp:txXfrm>
    </dsp:sp>
    <dsp:sp modelId="{BB39F9D9-5B35-E941-B946-D21685C2C378}">
      <dsp:nvSpPr>
        <dsp:cNvPr id="0" name=""/>
        <dsp:cNvSpPr/>
      </dsp:nvSpPr>
      <dsp:spPr>
        <a:xfrm>
          <a:off x="0" y="2062438"/>
          <a:ext cx="7216416" cy="986383"/>
        </a:xfrm>
        <a:prstGeom prst="roundRect">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The influence of family, teacher, and peers </a:t>
          </a:r>
        </a:p>
      </dsp:txBody>
      <dsp:txXfrm>
        <a:off x="48151" y="2110589"/>
        <a:ext cx="7120114" cy="890081"/>
      </dsp:txXfrm>
    </dsp:sp>
    <dsp:sp modelId="{875F6BD3-02EB-1B4E-AD5D-468329420C2E}">
      <dsp:nvSpPr>
        <dsp:cNvPr id="0" name=""/>
        <dsp:cNvSpPr/>
      </dsp:nvSpPr>
      <dsp:spPr>
        <a:xfrm>
          <a:off x="0" y="3089141"/>
          <a:ext cx="7216416" cy="986383"/>
        </a:xfrm>
        <a:prstGeom prst="roundRect">
          <a:avLst/>
        </a:prstGeom>
        <a:solidFill>
          <a:schemeClr val="accent2">
            <a:hueOff val="5304073"/>
            <a:satOff val="-19979"/>
            <a:lumOff val="16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Play and social interaction </a:t>
          </a:r>
        </a:p>
      </dsp:txBody>
      <dsp:txXfrm>
        <a:off x="48151" y="3137292"/>
        <a:ext cx="7120114" cy="890081"/>
      </dsp:txXfrm>
    </dsp:sp>
    <dsp:sp modelId="{3530D39D-8DA1-BF4A-BFED-74E39A8445F4}">
      <dsp:nvSpPr>
        <dsp:cNvPr id="0" name=""/>
        <dsp:cNvSpPr/>
      </dsp:nvSpPr>
      <dsp:spPr>
        <a:xfrm>
          <a:off x="0" y="4115844"/>
          <a:ext cx="7216416" cy="986383"/>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Erikson is also usually associated more with nurture, since his stages depend on how individuals interact with their social environment. However, Erikson acknowledged that development follows a biologically influenced sequence of stages, so his theory includes both nature and nurture.</a:t>
          </a:r>
        </a:p>
      </dsp:txBody>
      <dsp:txXfrm>
        <a:off x="48151" y="4163995"/>
        <a:ext cx="7120114" cy="89008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6/22/26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10584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6/22/26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09915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6/22/26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6081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6/22/26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55364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6/22/26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3394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6/22/26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10519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6/22/26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47589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6/22/26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1768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6/22/26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05836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6/22/26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23361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6/22/26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4942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6/22/26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30302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53A79-F92A-0128-3289-3BBBFE01B412}"/>
              </a:ext>
            </a:extLst>
          </p:cNvPr>
          <p:cNvSpPr>
            <a:spLocks noGrp="1"/>
          </p:cNvSpPr>
          <p:nvPr>
            <p:ph type="ctrTitle"/>
          </p:nvPr>
        </p:nvSpPr>
        <p:spPr>
          <a:xfrm>
            <a:off x="640080" y="1371599"/>
            <a:ext cx="8932183" cy="4948167"/>
          </a:xfrm>
        </p:spPr>
        <p:txBody>
          <a:bodyPr>
            <a:normAutofit/>
          </a:bodyPr>
          <a:lstStyle/>
          <a:p>
            <a:pPr>
              <a:lnSpc>
                <a:spcPct val="90000"/>
              </a:lnSpc>
            </a:pPr>
            <a:r>
              <a:rPr lang="en-US" sz="3000" dirty="0"/>
              <a:t>Name: Hanan Aljaser</a:t>
            </a:r>
            <a:br>
              <a:rPr lang="en-US" sz="3000" dirty="0"/>
            </a:br>
            <a:r>
              <a:rPr lang="en-US" sz="3000" dirty="0"/>
              <a:t>Student number: 2509439</a:t>
            </a:r>
            <a:br>
              <a:rPr lang="en-US" sz="3000" dirty="0"/>
            </a:br>
            <a:r>
              <a:rPr lang="en-US" sz="3000" dirty="0"/>
              <a:t>Module Name: Psychology in health and social care</a:t>
            </a:r>
            <a:br>
              <a:rPr lang="en-US" sz="3000" dirty="0"/>
            </a:br>
            <a:r>
              <a:rPr lang="en-US" sz="3000" dirty="0"/>
              <a:t>Module code: LCHS</a:t>
            </a:r>
            <a:br>
              <a:rPr lang="en-US" sz="3000" dirty="0"/>
            </a:br>
            <a:r>
              <a:rPr lang="en-US" sz="3000" dirty="0"/>
              <a:t>Lecturer: Besty Jose</a:t>
            </a:r>
          </a:p>
        </p:txBody>
      </p:sp>
      <p:cxnSp>
        <p:nvCxnSpPr>
          <p:cNvPr id="30" name="Straight Connector 29">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F92A4D22-9EB4-A38E-5428-1D61040068F5}"/>
              </a:ext>
            </a:extLst>
          </p:cNvPr>
          <p:cNvPicPr>
            <a:picLocks noChangeAspect="1"/>
          </p:cNvPicPr>
          <p:nvPr/>
        </p:nvPicPr>
        <p:blipFill>
          <a:blip r:embed="rId2"/>
          <a:srcRect l="37917"/>
          <a:stretch>
            <a:fillRect/>
          </a:stretch>
        </p:blipFill>
        <p:spPr>
          <a:xfrm>
            <a:off x="10127848" y="10"/>
            <a:ext cx="2064152" cy="6857990"/>
          </a:xfrm>
          <a:prstGeom prst="rect">
            <a:avLst/>
          </a:prstGeom>
        </p:spPr>
      </p:pic>
    </p:spTree>
    <p:extLst>
      <p:ext uri="{BB962C8B-B14F-4D97-AF65-F5344CB8AC3E}">
        <p14:creationId xmlns:p14="http://schemas.microsoft.com/office/powerpoint/2010/main" val="3584333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D4C55-CED4-19F5-B497-ECC937E7FAAD}"/>
              </a:ext>
            </a:extLst>
          </p:cNvPr>
          <p:cNvSpPr>
            <a:spLocks noGrp="1"/>
          </p:cNvSpPr>
          <p:nvPr>
            <p:ph type="title"/>
          </p:nvPr>
        </p:nvSpPr>
        <p:spPr>
          <a:xfrm>
            <a:off x="650535" y="387753"/>
            <a:ext cx="10890929" cy="1097280"/>
          </a:xfrm>
        </p:spPr>
        <p:txBody>
          <a:bodyPr>
            <a:normAutofit/>
          </a:bodyPr>
          <a:lstStyle/>
          <a:p>
            <a:r>
              <a:rPr lang="en-GB" dirty="0"/>
              <a:t>Introduction  </a:t>
            </a:r>
            <a:endParaRPr lang="en-US" dirty="0"/>
          </a:p>
        </p:txBody>
      </p:sp>
      <p:sp>
        <p:nvSpPr>
          <p:cNvPr id="3" name="Content Placeholder 2">
            <a:extLst>
              <a:ext uri="{FF2B5EF4-FFF2-40B4-BE49-F238E27FC236}">
                <a16:creationId xmlns:a16="http://schemas.microsoft.com/office/drawing/2014/main" id="{E41F9028-2092-80C2-07ED-65E6B34961E2}"/>
              </a:ext>
            </a:extLst>
          </p:cNvPr>
          <p:cNvSpPr>
            <a:spLocks noGrp="1"/>
          </p:cNvSpPr>
          <p:nvPr>
            <p:ph idx="1"/>
          </p:nvPr>
        </p:nvSpPr>
        <p:spPr>
          <a:xfrm>
            <a:off x="640079" y="1088021"/>
            <a:ext cx="10890928" cy="5042162"/>
          </a:xfrm>
        </p:spPr>
        <p:txBody>
          <a:bodyPr/>
          <a:lstStyle/>
          <a:p>
            <a:pPr lvl="1"/>
            <a:r>
              <a:rPr lang="en-US" dirty="0"/>
              <a:t>Erikson Psychosocial developmental theory </a:t>
            </a:r>
          </a:p>
          <a:p>
            <a:pPr lvl="1"/>
            <a:r>
              <a:rPr lang="en-US" dirty="0"/>
              <a:t>Key concepts and stages </a:t>
            </a:r>
          </a:p>
          <a:p>
            <a:pPr lvl="1"/>
            <a:r>
              <a:rPr lang="en-US" dirty="0"/>
              <a:t>Identity and personality formation </a:t>
            </a:r>
          </a:p>
          <a:p>
            <a:pPr lvl="1"/>
            <a:r>
              <a:rPr lang="en-US" dirty="0"/>
              <a:t>Importance of social relationships </a:t>
            </a:r>
          </a:p>
          <a:p>
            <a:pPr lvl="1"/>
            <a:r>
              <a:rPr lang="en-US" dirty="0"/>
              <a:t>Application of Erikson’s theory in development </a:t>
            </a:r>
          </a:p>
          <a:p>
            <a:pPr lvl="1"/>
            <a:endParaRPr lang="en-US" dirty="0"/>
          </a:p>
        </p:txBody>
      </p:sp>
    </p:spTree>
    <p:extLst>
      <p:ext uri="{BB962C8B-B14F-4D97-AF65-F5344CB8AC3E}">
        <p14:creationId xmlns:p14="http://schemas.microsoft.com/office/powerpoint/2010/main" val="1967532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A861B-BEC2-7EDF-9E1D-85B27B164B75}"/>
              </a:ext>
            </a:extLst>
          </p:cNvPr>
          <p:cNvSpPr>
            <a:spLocks noGrp="1"/>
          </p:cNvSpPr>
          <p:nvPr>
            <p:ph type="title"/>
          </p:nvPr>
        </p:nvSpPr>
        <p:spPr>
          <a:xfrm>
            <a:off x="650535" y="272007"/>
            <a:ext cx="10890929" cy="1097280"/>
          </a:xfrm>
        </p:spPr>
        <p:txBody>
          <a:bodyPr/>
          <a:lstStyle/>
          <a:p>
            <a:r>
              <a:rPr lang="en-US" dirty="0"/>
              <a:t>Key concept and stages </a:t>
            </a:r>
          </a:p>
        </p:txBody>
      </p:sp>
      <p:sp>
        <p:nvSpPr>
          <p:cNvPr id="4" name="Rectangle 1">
            <a:extLst>
              <a:ext uri="{FF2B5EF4-FFF2-40B4-BE49-F238E27FC236}">
                <a16:creationId xmlns:a16="http://schemas.microsoft.com/office/drawing/2014/main" id="{F4EF450F-B1CB-707C-D21E-4C2CFB07DD68}"/>
              </a:ext>
            </a:extLst>
          </p:cNvPr>
          <p:cNvSpPr>
            <a:spLocks noGrp="1" noChangeArrowheads="1"/>
          </p:cNvSpPr>
          <p:nvPr>
            <p:ph idx="1"/>
          </p:nvPr>
        </p:nvSpPr>
        <p:spPr bwMode="auto">
          <a:xfrm>
            <a:off x="650535" y="1218816"/>
            <a:ext cx="830715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mn-lt"/>
              </a:rPr>
              <a:t>Erikson's </a:t>
            </a:r>
            <a:r>
              <a:rPr kumimoji="0" lang="en-US" altLang="en-US" sz="1800" i="0" u="none" strike="noStrike" cap="none" normalizeH="0" baseline="0" dirty="0">
                <a:ln>
                  <a:noFill/>
                </a:ln>
                <a:solidFill>
                  <a:srgbClr val="000000"/>
                </a:solidFill>
                <a:effectLst/>
                <a:latin typeface="+mn-lt"/>
              </a:rPr>
              <a:t>Psychosocial Development Theory</a:t>
            </a:r>
            <a:r>
              <a:rPr kumimoji="0" lang="en-US" altLang="en-US" sz="1800" b="0" i="0" u="none" strike="noStrike" cap="none" normalizeH="0" baseline="0" dirty="0">
                <a:ln>
                  <a:noFill/>
                </a:ln>
                <a:solidFill>
                  <a:srgbClr val="000000"/>
                </a:solidFill>
                <a:effectLst/>
                <a:latin typeface="+mn-lt"/>
              </a:rPr>
              <a:t> explains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mn-lt"/>
              </a:rPr>
              <a:t>how personality develops through </a:t>
            </a:r>
            <a:r>
              <a:rPr kumimoji="0" lang="en-US" altLang="en-US" sz="1800" i="0" u="none" strike="noStrike" cap="none" normalizeH="0" baseline="0" dirty="0">
                <a:ln>
                  <a:noFill/>
                </a:ln>
                <a:solidFill>
                  <a:srgbClr val="000000"/>
                </a:solidFill>
                <a:effectLst/>
                <a:latin typeface="+mn-lt"/>
              </a:rPr>
              <a:t>8 stages across the lifespan.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mn-lt"/>
              </a:rPr>
              <a:t>Each stage involves a</a:t>
            </a:r>
            <a:r>
              <a:rPr kumimoji="0" lang="en-US" altLang="en-US" sz="1800" i="0" u="none" strike="noStrike" cap="none" normalizeH="0" baseline="0" dirty="0">
                <a:ln>
                  <a:noFill/>
                </a:ln>
                <a:solidFill>
                  <a:srgbClr val="000000"/>
                </a:solidFill>
                <a:effectLst/>
                <a:latin typeface="+mn-lt"/>
              </a:rPr>
              <a:t> psychosocial crisis (conflict) </a:t>
            </a:r>
            <a:r>
              <a:rPr kumimoji="0" lang="en-US" altLang="en-US" sz="1800" b="0" i="0" u="none" strike="noStrike" cap="none" normalizeH="0" baseline="0" dirty="0">
                <a:ln>
                  <a:noFill/>
                </a:ln>
                <a:solidFill>
                  <a:srgbClr val="000000"/>
                </a:solidFill>
                <a:effectLst/>
                <a:latin typeface="+mn-lt"/>
              </a:rPr>
              <a:t>that must be resolved for healthy development.</a:t>
            </a:r>
          </a:p>
        </p:txBody>
      </p:sp>
      <p:sp>
        <p:nvSpPr>
          <p:cNvPr id="6" name="TextBox 5">
            <a:extLst>
              <a:ext uri="{FF2B5EF4-FFF2-40B4-BE49-F238E27FC236}">
                <a16:creationId xmlns:a16="http://schemas.microsoft.com/office/drawing/2014/main" id="{E48F11DC-774C-8906-AAD0-856AA33BC3F1}"/>
              </a:ext>
            </a:extLst>
          </p:cNvPr>
          <p:cNvSpPr txBox="1"/>
          <p:nvPr/>
        </p:nvSpPr>
        <p:spPr>
          <a:xfrm>
            <a:off x="104052" y="2437949"/>
            <a:ext cx="10588482" cy="2585323"/>
          </a:xfrm>
          <a:prstGeom prst="rect">
            <a:avLst/>
          </a:prstGeom>
          <a:noFill/>
        </p:spPr>
        <p:txBody>
          <a:bodyPr wrap="square" rtlCol="0">
            <a:spAutoFit/>
          </a:bodyPr>
          <a:lstStyle/>
          <a:p>
            <a:r>
              <a:rPr lang="en-US" dirty="0">
                <a:highlight>
                  <a:srgbClr val="FFFF00"/>
                </a:highlight>
              </a:rPr>
              <a:t>Stage:</a:t>
            </a:r>
          </a:p>
          <a:p>
            <a:pPr marL="342900" indent="-342900">
              <a:buFont typeface="+mj-lt"/>
              <a:buAutoNum type="arabicPeriod"/>
            </a:pPr>
            <a:r>
              <a:rPr lang="en-US" dirty="0"/>
              <a:t>Infancy </a:t>
            </a:r>
          </a:p>
          <a:p>
            <a:pPr marL="342900" indent="-342900">
              <a:buFont typeface="+mj-lt"/>
              <a:buAutoNum type="arabicPeriod"/>
            </a:pPr>
            <a:r>
              <a:rPr lang="en-US" dirty="0"/>
              <a:t>Early childhood </a:t>
            </a:r>
          </a:p>
          <a:p>
            <a:pPr marL="342900" indent="-342900">
              <a:buFont typeface="+mj-lt"/>
              <a:buAutoNum type="arabicPeriod"/>
            </a:pPr>
            <a:r>
              <a:rPr lang="en-US" dirty="0"/>
              <a:t>Preschool </a:t>
            </a:r>
          </a:p>
          <a:p>
            <a:pPr marL="342900" indent="-342900">
              <a:buFont typeface="+mj-lt"/>
              <a:buAutoNum type="arabicPeriod"/>
            </a:pPr>
            <a:r>
              <a:rPr lang="en-US" dirty="0"/>
              <a:t>School age </a:t>
            </a:r>
          </a:p>
          <a:p>
            <a:pPr marL="342900" indent="-342900">
              <a:buFont typeface="+mj-lt"/>
              <a:buAutoNum type="arabicPeriod"/>
            </a:pPr>
            <a:r>
              <a:rPr lang="en-US" dirty="0"/>
              <a:t>Adolescence </a:t>
            </a:r>
          </a:p>
          <a:p>
            <a:pPr marL="342900" indent="-342900">
              <a:buFont typeface="+mj-lt"/>
              <a:buAutoNum type="arabicPeriod"/>
            </a:pPr>
            <a:r>
              <a:rPr lang="en-US" dirty="0"/>
              <a:t>Young adulthood </a:t>
            </a:r>
          </a:p>
          <a:p>
            <a:pPr marL="342900" indent="-342900">
              <a:buFont typeface="+mj-lt"/>
              <a:buAutoNum type="arabicPeriod"/>
            </a:pPr>
            <a:r>
              <a:rPr lang="en-US" dirty="0"/>
              <a:t>Middle adulthood </a:t>
            </a:r>
          </a:p>
          <a:p>
            <a:pPr marL="342900" indent="-342900">
              <a:buFont typeface="+mj-lt"/>
              <a:buAutoNum type="arabicPeriod"/>
            </a:pPr>
            <a:r>
              <a:rPr lang="en-US" dirty="0"/>
              <a:t>Late adulthood</a:t>
            </a:r>
          </a:p>
        </p:txBody>
      </p:sp>
      <p:sp>
        <p:nvSpPr>
          <p:cNvPr id="7" name="TextBox 6">
            <a:extLst>
              <a:ext uri="{FF2B5EF4-FFF2-40B4-BE49-F238E27FC236}">
                <a16:creationId xmlns:a16="http://schemas.microsoft.com/office/drawing/2014/main" id="{91B87035-4D07-A3EE-63A7-3917987322B3}"/>
              </a:ext>
            </a:extLst>
          </p:cNvPr>
          <p:cNvSpPr txBox="1"/>
          <p:nvPr/>
        </p:nvSpPr>
        <p:spPr>
          <a:xfrm>
            <a:off x="2586108" y="2456760"/>
            <a:ext cx="2638564" cy="2585323"/>
          </a:xfrm>
          <a:prstGeom prst="rect">
            <a:avLst/>
          </a:prstGeom>
          <a:noFill/>
        </p:spPr>
        <p:txBody>
          <a:bodyPr wrap="square" rtlCol="0">
            <a:spAutoFit/>
          </a:bodyPr>
          <a:lstStyle/>
          <a:p>
            <a:r>
              <a:rPr lang="en-US" dirty="0">
                <a:highlight>
                  <a:srgbClr val="FFFF00"/>
                </a:highlight>
              </a:rPr>
              <a:t>Age:</a:t>
            </a:r>
          </a:p>
          <a:p>
            <a:r>
              <a:rPr lang="en-US" dirty="0"/>
              <a:t>0-1 year </a:t>
            </a:r>
          </a:p>
          <a:p>
            <a:r>
              <a:rPr lang="en-US" dirty="0"/>
              <a:t>1-3 year</a:t>
            </a:r>
          </a:p>
          <a:p>
            <a:r>
              <a:rPr lang="en-US" dirty="0"/>
              <a:t>3-6 year</a:t>
            </a:r>
          </a:p>
          <a:p>
            <a:r>
              <a:rPr lang="en-US" dirty="0"/>
              <a:t>6-12 year </a:t>
            </a:r>
          </a:p>
          <a:p>
            <a:r>
              <a:rPr lang="en-US" dirty="0"/>
              <a:t>12-18 year </a:t>
            </a:r>
          </a:p>
          <a:p>
            <a:r>
              <a:rPr lang="en-US" dirty="0"/>
              <a:t>18-40 year </a:t>
            </a:r>
          </a:p>
          <a:p>
            <a:r>
              <a:rPr lang="en-US" dirty="0"/>
              <a:t>40-65 year </a:t>
            </a:r>
          </a:p>
          <a:p>
            <a:r>
              <a:rPr lang="en-US" dirty="0"/>
              <a:t>65+ year</a:t>
            </a:r>
          </a:p>
        </p:txBody>
      </p:sp>
      <p:sp>
        <p:nvSpPr>
          <p:cNvPr id="8" name="TextBox 7">
            <a:extLst>
              <a:ext uri="{FF2B5EF4-FFF2-40B4-BE49-F238E27FC236}">
                <a16:creationId xmlns:a16="http://schemas.microsoft.com/office/drawing/2014/main" id="{A20B5CBF-619C-A030-CEB6-8C7811280B9E}"/>
              </a:ext>
            </a:extLst>
          </p:cNvPr>
          <p:cNvSpPr txBox="1"/>
          <p:nvPr/>
        </p:nvSpPr>
        <p:spPr>
          <a:xfrm>
            <a:off x="3905390" y="2437950"/>
            <a:ext cx="3379451" cy="2585323"/>
          </a:xfrm>
          <a:prstGeom prst="rect">
            <a:avLst/>
          </a:prstGeom>
          <a:noFill/>
        </p:spPr>
        <p:txBody>
          <a:bodyPr wrap="none" rtlCol="0">
            <a:spAutoFit/>
          </a:bodyPr>
          <a:lstStyle/>
          <a:p>
            <a:r>
              <a:rPr lang="en-GB" dirty="0">
                <a:highlight>
                  <a:srgbClr val="FFFF00"/>
                </a:highlight>
              </a:rPr>
              <a:t>Psychosocial Crisis:</a:t>
            </a:r>
          </a:p>
          <a:p>
            <a:r>
              <a:rPr lang="en-GB" dirty="0"/>
              <a:t>Trust vs. Mistrust</a:t>
            </a:r>
          </a:p>
          <a:p>
            <a:r>
              <a:rPr lang="en-GB" dirty="0"/>
              <a:t>Autonomy vs. Shame and Doubt</a:t>
            </a:r>
          </a:p>
          <a:p>
            <a:r>
              <a:rPr lang="en-GB" dirty="0"/>
              <a:t>Initiative vs. Guilt</a:t>
            </a:r>
          </a:p>
          <a:p>
            <a:r>
              <a:rPr lang="en-GB" dirty="0"/>
              <a:t>Industry vs. Inferiority</a:t>
            </a:r>
          </a:p>
          <a:p>
            <a:r>
              <a:rPr lang="en-GB" dirty="0"/>
              <a:t>Identity vs. Role Confusion</a:t>
            </a:r>
          </a:p>
          <a:p>
            <a:r>
              <a:rPr lang="en-GB" dirty="0"/>
              <a:t>Intimacy vs. Isolation</a:t>
            </a:r>
          </a:p>
          <a:p>
            <a:r>
              <a:rPr lang="en-GB" dirty="0"/>
              <a:t>Generativity vs. Stagnation</a:t>
            </a:r>
          </a:p>
          <a:p>
            <a:r>
              <a:rPr lang="en-GB" dirty="0"/>
              <a:t>Integrity vs. Despair</a:t>
            </a:r>
            <a:endParaRPr lang="en-US" dirty="0"/>
          </a:p>
        </p:txBody>
      </p:sp>
      <p:sp>
        <p:nvSpPr>
          <p:cNvPr id="9" name="TextBox 8">
            <a:extLst>
              <a:ext uri="{FF2B5EF4-FFF2-40B4-BE49-F238E27FC236}">
                <a16:creationId xmlns:a16="http://schemas.microsoft.com/office/drawing/2014/main" id="{D62B6272-07DE-5B29-C3DC-9B2D89F84FEE}"/>
              </a:ext>
            </a:extLst>
          </p:cNvPr>
          <p:cNvSpPr txBox="1"/>
          <p:nvPr/>
        </p:nvSpPr>
        <p:spPr>
          <a:xfrm>
            <a:off x="7284841" y="2316096"/>
            <a:ext cx="4803107" cy="3693319"/>
          </a:xfrm>
          <a:prstGeom prst="rect">
            <a:avLst/>
          </a:prstGeom>
          <a:noFill/>
        </p:spPr>
        <p:txBody>
          <a:bodyPr wrap="square" rtlCol="0">
            <a:spAutoFit/>
          </a:bodyPr>
          <a:lstStyle/>
          <a:p>
            <a:r>
              <a:rPr lang="en-GB" dirty="0">
                <a:highlight>
                  <a:srgbClr val="FFFF00"/>
                </a:highlight>
              </a:rPr>
              <a:t>Key Concept</a:t>
            </a:r>
            <a:r>
              <a:rPr lang="en-GB" dirty="0"/>
              <a:t>:</a:t>
            </a:r>
          </a:p>
          <a:p>
            <a:r>
              <a:rPr lang="en-GB" dirty="0"/>
              <a:t>Developing trust in caregivers and the world.</a:t>
            </a:r>
          </a:p>
          <a:p>
            <a:r>
              <a:rPr lang="en-GB" dirty="0"/>
              <a:t>Learning independence and self-control.</a:t>
            </a:r>
          </a:p>
          <a:p>
            <a:r>
              <a:rPr lang="en-GB" dirty="0"/>
              <a:t>Taking initiative, exploring, and planning activities.</a:t>
            </a:r>
          </a:p>
          <a:p>
            <a:r>
              <a:rPr lang="en-GB" dirty="0"/>
              <a:t>Developing competence through learning and achievement.</a:t>
            </a:r>
          </a:p>
          <a:p>
            <a:r>
              <a:rPr lang="en-GB" dirty="0"/>
              <a:t>Forming a personal identity and sense of self.</a:t>
            </a:r>
          </a:p>
          <a:p>
            <a:r>
              <a:rPr lang="en-GB" dirty="0"/>
              <a:t>Building close relationships and commitment.</a:t>
            </a:r>
          </a:p>
          <a:p>
            <a:r>
              <a:rPr lang="en-GB" dirty="0"/>
              <a:t>Contributing to society and supporting future generations.</a:t>
            </a:r>
          </a:p>
          <a:p>
            <a:r>
              <a:rPr lang="en-GB" dirty="0"/>
              <a:t>Reflecting on life with satisfaction or regret.</a:t>
            </a:r>
          </a:p>
          <a:p>
            <a:endParaRPr lang="en-US" dirty="0"/>
          </a:p>
        </p:txBody>
      </p:sp>
    </p:spTree>
    <p:extLst>
      <p:ext uri="{BB962C8B-B14F-4D97-AF65-F5344CB8AC3E}">
        <p14:creationId xmlns:p14="http://schemas.microsoft.com/office/powerpoint/2010/main" val="2702672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F57C9-1B64-E8B1-5172-E0351CF74932}"/>
              </a:ext>
            </a:extLst>
          </p:cNvPr>
          <p:cNvSpPr>
            <a:spLocks noGrp="1"/>
          </p:cNvSpPr>
          <p:nvPr>
            <p:ph type="title"/>
          </p:nvPr>
        </p:nvSpPr>
        <p:spPr/>
        <p:txBody>
          <a:bodyPr/>
          <a:lstStyle/>
          <a:p>
            <a:r>
              <a:rPr lang="en-US" dirty="0"/>
              <a:t>Theory </a:t>
            </a:r>
          </a:p>
        </p:txBody>
      </p:sp>
      <p:sp>
        <p:nvSpPr>
          <p:cNvPr id="3" name="Content Placeholder 2">
            <a:extLst>
              <a:ext uri="{FF2B5EF4-FFF2-40B4-BE49-F238E27FC236}">
                <a16:creationId xmlns:a16="http://schemas.microsoft.com/office/drawing/2014/main" id="{8937CE84-BC8C-D653-C6C9-0F5FA3B362E7}"/>
              </a:ext>
            </a:extLst>
          </p:cNvPr>
          <p:cNvSpPr>
            <a:spLocks noGrp="1"/>
          </p:cNvSpPr>
          <p:nvPr>
            <p:ph idx="1"/>
          </p:nvPr>
        </p:nvSpPr>
        <p:spPr/>
        <p:txBody>
          <a:bodyPr>
            <a:normAutofit fontScale="85000" lnSpcReduction="20000"/>
          </a:bodyPr>
          <a:lstStyle/>
          <a:p>
            <a:pPr marL="0" indent="0">
              <a:buNone/>
            </a:pPr>
            <a:r>
              <a:rPr lang="en-GB" dirty="0"/>
              <a:t>Erikson's psychosocial theory states that human development occurs throughout the entire lifespan as individuals interact with their social environment. At each stage of life, people face a psychosocial crisis or conflict that must be resolved. The way these conflicts are handled influences personality, identity, relationships, and psychological well-being. Successful resolution of each crisis strengthens the ego and leads to the development of positive virtues, while unsuccessful resolution may create difficulties in later stages.</a:t>
            </a:r>
          </a:p>
          <a:p>
            <a:pPr marL="0" indent="0">
              <a:buNone/>
            </a:pPr>
            <a:r>
              <a:rPr lang="en-GB" dirty="0"/>
              <a:t>The theory emphasizes that development is not determined solely by biological factors but results from the interaction between individual psychological needs and societal expectations. Erikson viewed the ego as an active force that helps people adapt to life's challenges and build a coherent sense of self.</a:t>
            </a:r>
          </a:p>
          <a:p>
            <a:pPr marL="0" indent="0">
              <a:buNone/>
            </a:pPr>
            <a:r>
              <a:rPr lang="en-GB" dirty="0"/>
              <a:t>A central feature of the theory is that each stage presents a developmental task that contributes to identity formation. The successful completion of earlier stages provides a foundation for resolving later challenges. Thus, personality develops continuously from infancy to old age through a sequence of psychosocial crises, culminating in a sense of integrity and wisdom in later life.</a:t>
            </a:r>
          </a:p>
          <a:p>
            <a:pPr marL="0" indent="0">
              <a:buNone/>
            </a:pPr>
            <a:endParaRPr lang="en-US" dirty="0"/>
          </a:p>
        </p:txBody>
      </p:sp>
    </p:spTree>
    <p:extLst>
      <p:ext uri="{BB962C8B-B14F-4D97-AF65-F5344CB8AC3E}">
        <p14:creationId xmlns:p14="http://schemas.microsoft.com/office/powerpoint/2010/main" val="2465315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231A7C-5ADB-4FA5-C8EE-3B5905A53B77}"/>
              </a:ext>
            </a:extLst>
          </p:cNvPr>
          <p:cNvSpPr>
            <a:spLocks noGrp="1"/>
          </p:cNvSpPr>
          <p:nvPr>
            <p:ph type="title"/>
          </p:nvPr>
        </p:nvSpPr>
        <p:spPr>
          <a:xfrm>
            <a:off x="640080" y="914399"/>
            <a:ext cx="3000587" cy="4160520"/>
          </a:xfrm>
        </p:spPr>
        <p:txBody>
          <a:bodyPr anchor="t">
            <a:normAutofit/>
          </a:bodyPr>
          <a:lstStyle/>
          <a:p>
            <a:r>
              <a:rPr lang="en-US" sz="3600"/>
              <a:t>Isaac’s </a:t>
            </a:r>
          </a:p>
        </p:txBody>
      </p:sp>
      <p:cxnSp>
        <p:nvCxnSpPr>
          <p:cNvPr id="25" name="Straight Connector 24">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9" name="Content Placeholder 8">
            <a:extLst>
              <a:ext uri="{FF2B5EF4-FFF2-40B4-BE49-F238E27FC236}">
                <a16:creationId xmlns:a16="http://schemas.microsoft.com/office/drawing/2014/main" id="{4FA78570-E124-1FB3-3D2E-C2188432A5BD}"/>
              </a:ext>
            </a:extLst>
          </p:cNvPr>
          <p:cNvGraphicFramePr>
            <a:graphicFrameLocks noGrp="1"/>
          </p:cNvGraphicFramePr>
          <p:nvPr>
            <p:ph idx="1"/>
            <p:extLst>
              <p:ext uri="{D42A27DB-BD31-4B8C-83A1-F6EECF244321}">
                <p14:modId xmlns:p14="http://schemas.microsoft.com/office/powerpoint/2010/main" val="3251373768"/>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83659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3F974D-79D4-4982-5BBE-6F304CFFB778}"/>
              </a:ext>
            </a:extLst>
          </p:cNvPr>
          <p:cNvSpPr>
            <a:spLocks noGrp="1"/>
          </p:cNvSpPr>
          <p:nvPr>
            <p:ph type="title"/>
          </p:nvPr>
        </p:nvSpPr>
        <p:spPr>
          <a:xfrm>
            <a:off x="640080" y="914399"/>
            <a:ext cx="3000587" cy="4160520"/>
          </a:xfrm>
        </p:spPr>
        <p:txBody>
          <a:bodyPr anchor="t">
            <a:normAutofit/>
          </a:bodyPr>
          <a:lstStyle/>
          <a:p>
            <a:r>
              <a:rPr lang="en-US" sz="3600"/>
              <a:t>Nature or Nurture  </a:t>
            </a:r>
          </a:p>
        </p:txBody>
      </p:sp>
      <p:cxnSp>
        <p:nvCxnSpPr>
          <p:cNvPr id="51" name="Straight Connector 5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3" name="Content Placeholder 2">
            <a:extLst>
              <a:ext uri="{FF2B5EF4-FFF2-40B4-BE49-F238E27FC236}">
                <a16:creationId xmlns:a16="http://schemas.microsoft.com/office/drawing/2014/main" id="{78E20E2D-B8FC-5981-066E-B3BE2D783D7B}"/>
              </a:ext>
            </a:extLst>
          </p:cNvPr>
          <p:cNvGraphicFramePr>
            <a:graphicFrameLocks noGrp="1"/>
          </p:cNvGraphicFramePr>
          <p:nvPr>
            <p:ph idx="1"/>
            <p:extLst>
              <p:ext uri="{D42A27DB-BD31-4B8C-83A1-F6EECF244321}">
                <p14:modId xmlns:p14="http://schemas.microsoft.com/office/powerpoint/2010/main" val="232468972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7901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606D9AF6-0B39-5080-AA16-D20142FAB926}"/>
              </a:ext>
            </a:extLst>
          </p:cNvPr>
          <p:cNvSpPr>
            <a:spLocks noGrp="1"/>
          </p:cNvSpPr>
          <p:nvPr>
            <p:ph type="title"/>
          </p:nvPr>
        </p:nvSpPr>
        <p:spPr>
          <a:xfrm>
            <a:off x="640080" y="914400"/>
            <a:ext cx="4070143" cy="1839433"/>
          </a:xfrm>
        </p:spPr>
        <p:txBody>
          <a:bodyPr>
            <a:normAutofit/>
          </a:bodyPr>
          <a:lstStyle/>
          <a:p>
            <a:r>
              <a:rPr lang="en-US"/>
              <a:t>Short answer </a:t>
            </a:r>
            <a:endParaRPr lang="en-US" dirty="0"/>
          </a:p>
        </p:txBody>
      </p:sp>
      <p:sp>
        <p:nvSpPr>
          <p:cNvPr id="3" name="Content Placeholder 2">
            <a:extLst>
              <a:ext uri="{FF2B5EF4-FFF2-40B4-BE49-F238E27FC236}">
                <a16:creationId xmlns:a16="http://schemas.microsoft.com/office/drawing/2014/main" id="{1BE8CDEA-B7BF-2CA1-5FCC-CD1F6704C127}"/>
              </a:ext>
            </a:extLst>
          </p:cNvPr>
          <p:cNvSpPr>
            <a:spLocks noGrp="1"/>
          </p:cNvSpPr>
          <p:nvPr>
            <p:ph idx="1"/>
          </p:nvPr>
        </p:nvSpPr>
        <p:spPr>
          <a:xfrm>
            <a:off x="5410186" y="1010097"/>
            <a:ext cx="6141734" cy="5314686"/>
          </a:xfrm>
        </p:spPr>
        <p:txBody>
          <a:bodyPr>
            <a:normAutofit/>
          </a:bodyPr>
          <a:lstStyle/>
          <a:p>
            <a:r>
              <a:rPr lang="en-US" dirty="0"/>
              <a:t>Isaacs’ ideas link to Erikson because both believed that children’s social and emotional experiences shape development. Isaacs emphasized learning through play and interaction, while Erikson focused on psychosocial stages influenced by relationships. Both theories lean towards nurture, although Erikson also recognized some biological influences on development.</a:t>
            </a:r>
          </a:p>
        </p:txBody>
      </p:sp>
    </p:spTree>
    <p:extLst>
      <p:ext uri="{BB962C8B-B14F-4D97-AF65-F5344CB8AC3E}">
        <p14:creationId xmlns:p14="http://schemas.microsoft.com/office/powerpoint/2010/main" val="4290121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B1EA7-7235-F04A-A932-1AC432E1E932}"/>
              </a:ext>
            </a:extLst>
          </p:cNvPr>
          <p:cNvSpPr>
            <a:spLocks noGrp="1"/>
          </p:cNvSpPr>
          <p:nvPr>
            <p:ph type="title"/>
          </p:nvPr>
        </p:nvSpPr>
        <p:spPr>
          <a:xfrm>
            <a:off x="5496821" y="1371600"/>
            <a:ext cx="6034187" cy="1097280"/>
          </a:xfrm>
        </p:spPr>
        <p:txBody>
          <a:bodyPr>
            <a:normAutofit/>
          </a:bodyPr>
          <a:lstStyle/>
          <a:p>
            <a:r>
              <a:rPr lang="en-US" dirty="0"/>
              <a:t>Support plan </a:t>
            </a:r>
          </a:p>
        </p:txBody>
      </p:sp>
      <p:pic>
        <p:nvPicPr>
          <p:cNvPr id="5" name="Picture 4" descr="Colourful carved figures of humans">
            <a:extLst>
              <a:ext uri="{FF2B5EF4-FFF2-40B4-BE49-F238E27FC236}">
                <a16:creationId xmlns:a16="http://schemas.microsoft.com/office/drawing/2014/main" id="{817A23E9-6469-2D2E-F73D-8AAC113D7574}"/>
              </a:ext>
            </a:extLst>
          </p:cNvPr>
          <p:cNvPicPr>
            <a:picLocks noChangeAspect="1"/>
          </p:cNvPicPr>
          <p:nvPr/>
        </p:nvPicPr>
        <p:blipFill>
          <a:blip r:embed="rId2"/>
          <a:srcRect l="24881" r="24648"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2E8473-6F5A-4274-050C-CB6034090B1A}"/>
              </a:ext>
            </a:extLst>
          </p:cNvPr>
          <p:cNvSpPr>
            <a:spLocks noGrp="1"/>
          </p:cNvSpPr>
          <p:nvPr>
            <p:ph idx="1"/>
          </p:nvPr>
        </p:nvSpPr>
        <p:spPr>
          <a:xfrm>
            <a:off x="5496821" y="2633236"/>
            <a:ext cx="6034187" cy="3664687"/>
          </a:xfrm>
        </p:spPr>
        <p:txBody>
          <a:bodyPr>
            <a:normAutofit fontScale="85000" lnSpcReduction="20000"/>
          </a:bodyPr>
          <a:lstStyle/>
          <a:p>
            <a:pPr>
              <a:lnSpc>
                <a:spcPct val="110000"/>
              </a:lnSpc>
            </a:pPr>
            <a:r>
              <a:rPr lang="en-GB" dirty="0"/>
              <a:t>To support Isaac's psychosocial development, it is important that he is provided with a safe, supportive, and encouraging environment where he feels valued and respected. Positive feedback can help increase his confidence and self-esteem, particularly if he experiences difficulties with social interactions or independence. Encouraging Isaac to participate in meaningful activities and build relationships with others can help develop his social skills and sense of belonging. Consistent support from family members, carers, teachers, and healthcare professionals can help Isaac manage challenges, develop resilience, and strengthen his identity. By receiving appropriate emotional support and opportunities for social engagement, Isaac is more likely to achieve positive psychosocial outcomes and improve his overall well-being.</a:t>
            </a:r>
            <a:endParaRPr lang="en-US" sz="1600" dirty="0"/>
          </a:p>
        </p:txBody>
      </p:sp>
    </p:spTree>
    <p:extLst>
      <p:ext uri="{BB962C8B-B14F-4D97-AF65-F5344CB8AC3E}">
        <p14:creationId xmlns:p14="http://schemas.microsoft.com/office/powerpoint/2010/main" val="3476158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AF81F9-BC78-0F06-013A-D381F114114D}"/>
              </a:ext>
            </a:extLst>
          </p:cNvPr>
          <p:cNvSpPr>
            <a:spLocks noGrp="1"/>
          </p:cNvSpPr>
          <p:nvPr>
            <p:ph type="title"/>
          </p:nvPr>
        </p:nvSpPr>
        <p:spPr>
          <a:xfrm>
            <a:off x="640080" y="1371600"/>
            <a:ext cx="5852160" cy="1097280"/>
          </a:xfrm>
        </p:spPr>
        <p:txBody>
          <a:bodyPr anchor="t">
            <a:normAutofit/>
          </a:bodyPr>
          <a:lstStyle/>
          <a:p>
            <a:r>
              <a:rPr lang="en-US" dirty="0"/>
              <a:t>Evaluation </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4568EE-9256-BB13-6516-2C307E71F829}"/>
              </a:ext>
            </a:extLst>
          </p:cNvPr>
          <p:cNvSpPr>
            <a:spLocks noGrp="1"/>
          </p:cNvSpPr>
          <p:nvPr>
            <p:ph idx="1"/>
          </p:nvPr>
        </p:nvSpPr>
        <p:spPr>
          <a:xfrm>
            <a:off x="640080" y="2633236"/>
            <a:ext cx="5852160" cy="3664685"/>
          </a:xfrm>
        </p:spPr>
        <p:txBody>
          <a:bodyPr>
            <a:normAutofit/>
          </a:bodyPr>
          <a:lstStyle/>
          <a:p>
            <a:pPr marL="0" indent="0">
              <a:lnSpc>
                <a:spcPct val="110000"/>
              </a:lnSpc>
              <a:buNone/>
            </a:pPr>
            <a:r>
              <a:rPr lang="en-GB" sz="1400" dirty="0"/>
              <a:t>The support plan was effective in helping the individual progress through their psychosocial developmental stage. The individual showed increased confidence in expressing their thoughts and feelings and became more willing to participate in social and educational activities. Positive relationships with peers, family members, and support staff improved, contributing to a stronger sense of belonging and self-worth. The opportunities provided for independence and decision-making helped the individual develop greater self-confidence and a clearer sense of identity. Overall, the planned interventions successfully supported the individual's emotional and social development, although ongoing encouragement and support will be beneficial to maintain progress and address any future challenges.</a:t>
            </a:r>
          </a:p>
          <a:p>
            <a:pPr>
              <a:lnSpc>
                <a:spcPct val="110000"/>
              </a:lnSpc>
            </a:pPr>
            <a:endParaRPr lang="en-US" sz="1400" dirty="0"/>
          </a:p>
        </p:txBody>
      </p:sp>
      <p:pic>
        <p:nvPicPr>
          <p:cNvPr id="5" name="Picture 4" descr="Colourful carved figures of humans">
            <a:extLst>
              <a:ext uri="{FF2B5EF4-FFF2-40B4-BE49-F238E27FC236}">
                <a16:creationId xmlns:a16="http://schemas.microsoft.com/office/drawing/2014/main" id="{38DD1116-6FDD-3968-DF84-1A3DA105771B}"/>
              </a:ext>
            </a:extLst>
          </p:cNvPr>
          <p:cNvPicPr>
            <a:picLocks noChangeAspect="1"/>
          </p:cNvPicPr>
          <p:nvPr/>
        </p:nvPicPr>
        <p:blipFill>
          <a:blip r:embed="rId2"/>
          <a:srcRect l="24941" r="24708"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2006150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FB4A3D-17F3-5536-B115-5C7210A707BC}"/>
              </a:ext>
            </a:extLst>
          </p:cNvPr>
          <p:cNvSpPr>
            <a:spLocks noGrp="1"/>
          </p:cNvSpPr>
          <p:nvPr>
            <p:ph type="title"/>
          </p:nvPr>
        </p:nvSpPr>
        <p:spPr>
          <a:xfrm>
            <a:off x="802125" y="86456"/>
            <a:ext cx="10890929" cy="1387934"/>
          </a:xfrm>
        </p:spPr>
        <p:txBody>
          <a:bodyPr anchor="b">
            <a:normAutofit/>
          </a:bodyPr>
          <a:lstStyle/>
          <a:p>
            <a:r>
              <a:rPr lang="en-US" dirty="0" err="1"/>
              <a:t>Refrences</a:t>
            </a:r>
            <a:r>
              <a:rPr lang="en-US" dirty="0"/>
              <a:t> </a:t>
            </a:r>
          </a:p>
        </p:txBody>
      </p:sp>
      <p:sp>
        <p:nvSpPr>
          <p:cNvPr id="15" name="Content Placeholder 2">
            <a:extLst>
              <a:ext uri="{FF2B5EF4-FFF2-40B4-BE49-F238E27FC236}">
                <a16:creationId xmlns:a16="http://schemas.microsoft.com/office/drawing/2014/main" id="{1E64E13B-72D3-EB2E-3F44-34F171A8A77F}"/>
              </a:ext>
            </a:extLst>
          </p:cNvPr>
          <p:cNvSpPr>
            <a:spLocks noGrp="1"/>
          </p:cNvSpPr>
          <p:nvPr>
            <p:ph idx="1"/>
          </p:nvPr>
        </p:nvSpPr>
        <p:spPr>
          <a:xfrm>
            <a:off x="498946" y="1433623"/>
            <a:ext cx="10890929" cy="3536241"/>
          </a:xfrm>
        </p:spPr>
        <p:txBody>
          <a:bodyPr>
            <a:normAutofit/>
          </a:bodyPr>
          <a:lstStyle/>
          <a:p>
            <a:r>
              <a:rPr lang="en-US" dirty="0"/>
              <a:t>The library </a:t>
            </a:r>
          </a:p>
          <a:p>
            <a:endParaRPr lang="en-US" dirty="0"/>
          </a:p>
          <a:p>
            <a:endParaRPr lang="en-US" dirty="0"/>
          </a:p>
        </p:txBody>
      </p:sp>
      <p:cxnSp>
        <p:nvCxnSpPr>
          <p:cNvPr id="16" name="Straight Connector 15">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B223C7A8-F031-7CD1-D5AC-A74FD12815CC}"/>
              </a:ext>
            </a:extLst>
          </p:cNvPr>
          <p:cNvSpPr>
            <a:spLocks noChangeArrowheads="1"/>
          </p:cNvSpPr>
          <p:nvPr/>
        </p:nvSpPr>
        <p:spPr bwMode="auto">
          <a:xfrm>
            <a:off x="587839" y="1932837"/>
            <a:ext cx="9200378"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i="0" u="none" strike="noStrike" cap="none" normalizeH="0" baseline="0" dirty="0">
                <a:ln>
                  <a:noFill/>
                </a:ln>
                <a:solidFill>
                  <a:srgbClr val="000000"/>
                </a:solidFill>
                <a:effectLst/>
                <a:latin typeface="+mn-lt"/>
                <a:cs typeface="Al Bayan Plain" pitchFamily="2" charset="-78"/>
              </a:rPr>
              <a:t>Erik Erikson (1968) </a:t>
            </a:r>
            <a:r>
              <a:rPr kumimoji="0" lang="en-US" altLang="en-US" sz="1800" i="1" u="none" strike="noStrike" cap="none" normalizeH="0" baseline="0" dirty="0">
                <a:ln>
                  <a:noFill/>
                </a:ln>
                <a:solidFill>
                  <a:srgbClr val="000000"/>
                </a:solidFill>
                <a:effectLst/>
                <a:latin typeface="+mn-lt"/>
                <a:cs typeface="AL BAYAN PLAIN" pitchFamily="2" charset="-78"/>
              </a:rPr>
              <a:t>Identity: Youth and Crisis</a:t>
            </a:r>
            <a:r>
              <a:rPr kumimoji="0" lang="en-US" altLang="en-US" sz="1800" i="0" u="none" strike="noStrike" cap="none" normalizeH="0" baseline="0" dirty="0">
                <a:ln>
                  <a:noFill/>
                </a:ln>
                <a:solidFill>
                  <a:srgbClr val="000000"/>
                </a:solidFill>
                <a:effectLst/>
                <a:latin typeface="+mn-lt"/>
                <a:cs typeface="Al Bayan Plain" pitchFamily="2" charset="-78"/>
              </a:rPr>
              <a:t>. New York: W.W. Norton &amp; Company</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dirty="0">
              <a:solidFill>
                <a:srgbClr val="000000"/>
              </a:solidFill>
              <a:latin typeface="+mn-l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BEF196AF-C7B8-F5E3-C1DC-E034342406AB}"/>
              </a:ext>
            </a:extLst>
          </p:cNvPr>
          <p:cNvSpPr>
            <a:spLocks noChangeArrowheads="1"/>
          </p:cNvSpPr>
          <p:nvPr/>
        </p:nvSpPr>
        <p:spPr bwMode="auto">
          <a:xfrm>
            <a:off x="587839" y="2392444"/>
            <a:ext cx="967425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rgbClr val="000000"/>
                </a:solidFill>
                <a:effectLst/>
                <a:latin typeface="+mn-lt"/>
              </a:rPr>
              <a:t>Erik Erikson (1963) </a:t>
            </a:r>
            <a:r>
              <a:rPr kumimoji="0" lang="en-US" altLang="en-US" sz="1800" b="0" i="1" u="none" strike="noStrike" cap="none" normalizeH="0" baseline="0" dirty="0">
                <a:ln>
                  <a:noFill/>
                </a:ln>
                <a:solidFill>
                  <a:srgbClr val="000000"/>
                </a:solidFill>
                <a:effectLst/>
                <a:latin typeface="+mn-lt"/>
              </a:rPr>
              <a:t>Childhood and Society</a:t>
            </a:r>
            <a:r>
              <a:rPr kumimoji="0" lang="en-US" altLang="en-US" sz="1800" b="0" i="0" u="none" strike="noStrike" cap="none" normalizeH="0" baseline="0" dirty="0">
                <a:ln>
                  <a:noFill/>
                </a:ln>
                <a:solidFill>
                  <a:srgbClr val="000000"/>
                </a:solidFill>
                <a:effectLst/>
                <a:latin typeface="+mn-lt"/>
              </a:rPr>
              <a:t>. 2nd </a:t>
            </a:r>
            <a:r>
              <a:rPr kumimoji="0" lang="en-US" altLang="en-US" sz="1800" b="0" i="0" u="none" strike="noStrike" cap="none" normalizeH="0" baseline="0" dirty="0" err="1">
                <a:ln>
                  <a:noFill/>
                </a:ln>
                <a:solidFill>
                  <a:srgbClr val="000000"/>
                </a:solidFill>
                <a:effectLst/>
                <a:latin typeface="+mn-lt"/>
              </a:rPr>
              <a:t>edn</a:t>
            </a:r>
            <a:r>
              <a:rPr kumimoji="0" lang="en-US" altLang="en-US" sz="1800" b="0" i="0" u="none" strike="noStrike" cap="none" normalizeH="0" baseline="0" dirty="0">
                <a:ln>
                  <a:noFill/>
                </a:ln>
                <a:solidFill>
                  <a:srgbClr val="000000"/>
                </a:solidFill>
                <a:effectLst/>
                <a:latin typeface="+mn-lt"/>
              </a:rPr>
              <a:t>. New York: W.W. Norton &amp; </a:t>
            </a:r>
            <a:r>
              <a:rPr kumimoji="0" lang="en-US" altLang="en-US" sz="1800" b="0" i="0" u="none" strike="noStrike" cap="none" normalizeH="0" baseline="0" dirty="0" err="1">
                <a:ln>
                  <a:noFill/>
                </a:ln>
                <a:solidFill>
                  <a:srgbClr val="000000"/>
                </a:solidFill>
                <a:effectLst/>
                <a:latin typeface="+mn-lt"/>
              </a:rPr>
              <a:t>Companpany</a:t>
            </a:r>
            <a:r>
              <a:rPr kumimoji="0" lang="en-US" altLang="en-US" sz="1800" b="0" i="0" u="none" strike="noStrike" cap="none" normalizeH="0" baseline="0" dirty="0">
                <a:ln>
                  <a:noFill/>
                </a:ln>
                <a:solidFill>
                  <a:srgbClr val="000000"/>
                </a:solidFill>
                <a:effectLst/>
                <a:latin typeface="-webkit-standard"/>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3">
            <a:extLst>
              <a:ext uri="{FF2B5EF4-FFF2-40B4-BE49-F238E27FC236}">
                <a16:creationId xmlns:a16="http://schemas.microsoft.com/office/drawing/2014/main" id="{385200DA-B3F4-22CE-6313-CF5A1BEB80CC}"/>
              </a:ext>
            </a:extLst>
          </p:cNvPr>
          <p:cNvSpPr>
            <a:spLocks noChangeArrowheads="1"/>
          </p:cNvSpPr>
          <p:nvPr/>
        </p:nvSpPr>
        <p:spPr bwMode="auto">
          <a:xfrm>
            <a:off x="628558" y="2820042"/>
            <a:ext cx="614615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rgbClr val="000000"/>
                </a:solidFill>
                <a:effectLst/>
              </a:rPr>
              <a:t>Simply Psychology – Nature vs Nurture</a:t>
            </a:r>
            <a:endParaRPr kumimoji="0" lang="en-US" altLang="en-US" sz="1800" b="0" i="0" u="none" strike="noStrike" cap="none" normalizeH="0" baseline="0" dirty="0">
              <a:ln>
                <a:noFill/>
              </a:ln>
              <a:solidFill>
                <a:schemeClr val="tx1"/>
              </a:solidFill>
              <a:effectLst/>
            </a:endParaRPr>
          </a:p>
        </p:txBody>
      </p:sp>
      <p:sp>
        <p:nvSpPr>
          <p:cNvPr id="7" name="Rectangle 5">
            <a:extLst>
              <a:ext uri="{FF2B5EF4-FFF2-40B4-BE49-F238E27FC236}">
                <a16:creationId xmlns:a16="http://schemas.microsoft.com/office/drawing/2014/main" id="{23F751BD-E2CB-D0B0-413B-BFCC3EAF99EB}"/>
              </a:ext>
            </a:extLst>
          </p:cNvPr>
          <p:cNvSpPr>
            <a:spLocks noChangeArrowheads="1"/>
          </p:cNvSpPr>
          <p:nvPr/>
        </p:nvSpPr>
        <p:spPr bwMode="auto">
          <a:xfrm>
            <a:off x="615879" y="3244334"/>
            <a:ext cx="969528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rgbClr val="000000"/>
                </a:solidFill>
                <a:effectLst/>
                <a:latin typeface="+mn-lt"/>
              </a:rPr>
              <a:t>Jan Belsky (2024) </a:t>
            </a:r>
            <a:r>
              <a:rPr kumimoji="0" lang="en-US" altLang="en-US" sz="1800" b="0" i="1" u="none" strike="noStrike" cap="none" normalizeH="0" baseline="0" dirty="0">
                <a:ln>
                  <a:noFill/>
                </a:ln>
                <a:solidFill>
                  <a:srgbClr val="000000"/>
                </a:solidFill>
                <a:effectLst/>
                <a:latin typeface="+mn-lt"/>
              </a:rPr>
              <a:t>Developmental Psychology: An Introduction</a:t>
            </a:r>
            <a:r>
              <a:rPr kumimoji="0" lang="en-US" altLang="en-US" sz="1800" b="0" i="0" u="none" strike="noStrike" cap="none" normalizeH="0" baseline="0" dirty="0">
                <a:ln>
                  <a:noFill/>
                </a:ln>
                <a:solidFill>
                  <a:srgbClr val="000000"/>
                </a:solidFill>
                <a:effectLst/>
                <a:latin typeface="+mn-lt"/>
              </a:rPr>
              <a:t>. 3rd </a:t>
            </a:r>
            <a:r>
              <a:rPr kumimoji="0" lang="en-US" altLang="en-US" sz="1800" b="0" i="0" u="none" strike="noStrike" cap="none" normalizeH="0" baseline="0" dirty="0" err="1">
                <a:ln>
                  <a:noFill/>
                </a:ln>
                <a:solidFill>
                  <a:srgbClr val="000000"/>
                </a:solidFill>
                <a:effectLst/>
                <a:latin typeface="+mn-lt"/>
              </a:rPr>
              <a:t>edn</a:t>
            </a:r>
            <a:r>
              <a:rPr kumimoji="0" lang="en-US" altLang="en-US" sz="1800" b="0" i="0" u="none" strike="noStrike" cap="none" normalizeH="0" baseline="0" dirty="0">
                <a:ln>
                  <a:noFill/>
                </a:ln>
                <a:solidFill>
                  <a:srgbClr val="000000"/>
                </a:solidFill>
                <a:effectLst/>
                <a:latin typeface="+mn-lt"/>
              </a:rPr>
              <a:t>. Hoboken, NJ: Wiley</a:t>
            </a:r>
            <a:r>
              <a:rPr kumimoji="0" lang="en-US" altLang="en-US" sz="1800" b="0" i="0" u="none" strike="noStrike" cap="none" normalizeH="0" baseline="0" dirty="0">
                <a:ln>
                  <a:noFill/>
                </a:ln>
                <a:solidFill>
                  <a:srgbClr val="000000"/>
                </a:solidFill>
                <a:effectLst/>
                <a:latin typeface="-webkit-standard"/>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1F9F5384-572C-3463-AD7C-59331177493A}"/>
              </a:ext>
            </a:extLst>
          </p:cNvPr>
          <p:cNvSpPr txBox="1"/>
          <p:nvPr/>
        </p:nvSpPr>
        <p:spPr>
          <a:xfrm>
            <a:off x="674857" y="3731708"/>
            <a:ext cx="6099858" cy="2862322"/>
          </a:xfrm>
          <a:prstGeom prst="rect">
            <a:avLst/>
          </a:prstGeom>
          <a:noFill/>
        </p:spPr>
        <p:txBody>
          <a:bodyPr wrap="square">
            <a:spAutoFit/>
          </a:bodyPr>
          <a:lstStyle/>
          <a:p>
            <a:pPr marL="285750" indent="-285750">
              <a:buFont typeface="Arial" panose="020B0604020202020204" pitchFamily="34" charset="0"/>
              <a:buChar char="•"/>
            </a:pPr>
            <a:r>
              <a:rPr lang="en-GB" b="0" i="0" u="none" strike="noStrike" dirty="0">
                <a:solidFill>
                  <a:srgbClr val="000000"/>
                </a:solidFill>
                <a:effectLst/>
              </a:rPr>
              <a:t>Both Isaacs and Erikson emphasised the importance of environmental influences on development. Isaacs believed that children develop through play, exploration, and social interaction, demonstrating a strong nurture perspective (Isaacs, 1930). Similarly, Erikson argued that personality develops through psychosocial stages shaped by social experiences and relationships (Erikson, 1963). However, Erikson also recognised biological maturation, meaning his theory incorporates both nature and nurture.</a:t>
            </a:r>
            <a:endParaRPr lang="en-US" dirty="0"/>
          </a:p>
        </p:txBody>
      </p:sp>
    </p:spTree>
    <p:extLst>
      <p:ext uri="{BB962C8B-B14F-4D97-AF65-F5344CB8AC3E}">
        <p14:creationId xmlns:p14="http://schemas.microsoft.com/office/powerpoint/2010/main" val="260162761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9698</TotalTime>
  <Words>1030</Words>
  <Application>Microsoft Macintosh PowerPoint</Application>
  <PresentationFormat>Widescreen</PresentationFormat>
  <Paragraphs>75</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-webkit-standard</vt:lpstr>
      <vt:lpstr>Arial</vt:lpstr>
      <vt:lpstr>Bierstadt</vt:lpstr>
      <vt:lpstr>Grandview Display</vt:lpstr>
      <vt:lpstr>DashVTI</vt:lpstr>
      <vt:lpstr>Name: Hanan Aljaser Student number: 2509439 Module Name: Psychology in health and social care Module code: LCHS Lecturer: Besty Jose</vt:lpstr>
      <vt:lpstr>Introduction  </vt:lpstr>
      <vt:lpstr>Key concept and stages </vt:lpstr>
      <vt:lpstr>Theory </vt:lpstr>
      <vt:lpstr>Isaac’s </vt:lpstr>
      <vt:lpstr>Nature or Nurture  </vt:lpstr>
      <vt:lpstr>Short answer </vt:lpstr>
      <vt:lpstr>Support plan </vt:lpstr>
      <vt:lpstr>Evaluation </vt:lpstr>
      <vt:lpstr>Refrences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Hanan Aljaser (2509439)</dc:creator>
  <cp:lastModifiedBy>Hanan Aljaser (2509439)</cp:lastModifiedBy>
  <cp:revision>2</cp:revision>
  <dcterms:created xsi:type="dcterms:W3CDTF">2026-06-03T15:25:03Z</dcterms:created>
  <dcterms:modified xsi:type="dcterms:W3CDTF">2026-06-22T01:39:50Z</dcterms:modified>
</cp:coreProperties>
</file>