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51" r:id="rId1"/>
  </p:sldMasterIdLst>
  <p:notesMasterIdLst>
    <p:notesMasterId r:id="rId4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</p:sldIdLst>
  <p:sldSz cx="9144000" cy="6858000" type="screen4x3"/>
  <p:notesSz cx="6858000" cy="9144000"/>
  <p:embeddedFontLst>
    <p:embeddedFont>
      <p:font typeface="GB Pinyinok-D" panose="02010600030101010101" charset="-122"/>
      <p:regular r:id="rId46"/>
    </p:embeddedFont>
    <p:embeddedFont>
      <p:font typeface="Calibri" panose="020F0502020204030204" pitchFamily="34" charset="0"/>
      <p:regular r:id="rId47"/>
      <p:bold r:id="rId48"/>
      <p:italic r:id="rId49"/>
      <p:boldItalic r:id="rId50"/>
    </p:embeddedFont>
    <p:embeddedFont>
      <p:font typeface="Corbel" panose="020B0503020204020204" pitchFamily="34" charset="0"/>
      <p:regular r:id="rId51"/>
      <p:bold r:id="rId52"/>
      <p:italic r:id="rId53"/>
      <p:boldItalic r:id="rId54"/>
    </p:embeddedFont>
    <p:embeddedFont>
      <p:font typeface="黑体" panose="02010609060101010101" pitchFamily="49" charset="-122"/>
      <p:regular r:id="rId55"/>
    </p:embeddedFont>
    <p:embeddedFont>
      <p:font typeface="华文楷体" panose="02010600040101010101" pitchFamily="2" charset="-122"/>
      <p:regular r:id="rId56"/>
    </p:embeddedFont>
    <p:embeddedFont>
      <p:font typeface="华文细黑" panose="02010600040101010101" pitchFamily="2" charset="-122"/>
      <p:regular r:id="rId5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802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2.fntdata"/><Relationship Id="rId50" Type="http://schemas.openxmlformats.org/officeDocument/2006/relationships/font" Target="fonts/font5.fntdata"/><Relationship Id="rId55" Type="http://schemas.openxmlformats.org/officeDocument/2006/relationships/font" Target="fonts/font10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3" Type="http://schemas.openxmlformats.org/officeDocument/2006/relationships/font" Target="fonts/font8.fntdata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4.fntdata"/><Relationship Id="rId57" Type="http://schemas.openxmlformats.org/officeDocument/2006/relationships/font" Target="fonts/font12.fntdata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7.fntdata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3.fntdata"/><Relationship Id="rId56" Type="http://schemas.openxmlformats.org/officeDocument/2006/relationships/font" Target="fonts/font11.fntdata"/><Relationship Id="rId8" Type="http://schemas.openxmlformats.org/officeDocument/2006/relationships/slide" Target="slides/slide7.xml"/><Relationship Id="rId51" Type="http://schemas.openxmlformats.org/officeDocument/2006/relationships/font" Target="fonts/font6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1.fntdata"/><Relationship Id="rId5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1559750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232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024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318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128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906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623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202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586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381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26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8925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214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7777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172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564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1587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44229520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17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  <p:sldLayoutId id="2147483664" r:id="rId13"/>
    <p:sldLayoutId id="2147483665" r:id="rId14"/>
    <p:sldLayoutId id="2147483666" r:id="rId15"/>
    <p:sldLayoutId id="2147483667" r:id="rId16"/>
    <p:sldLayoutId id="2147483668" r:id="rId17"/>
    <p:sldLayoutId id="2147483669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第十三课  我是走回来的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>
                <a:solidFill>
                  <a:srgbClr val="A6A6A6"/>
                </a:solidFill>
              </a:rPr>
              <a:t>Part</a:t>
            </a:r>
            <a:r>
              <a:rPr lang="en-US" sz="3200" dirty="0">
                <a:solidFill>
                  <a:srgbClr val="A6A6A6"/>
                </a:solidFill>
              </a:rPr>
              <a:t> 1 </a:t>
            </a:r>
            <a:r>
              <a:rPr sz="3200" dirty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3032442" y="1196975"/>
            <a:ext cx="3456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你明白这句话的意思吗？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3340769" y="5684837"/>
            <a:ext cx="259938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dirty="0"/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lǐ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qīng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qíngyì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zhòng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礼  轻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情意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重  </a:t>
            </a:r>
          </a:p>
        </p:txBody>
      </p:sp>
      <p:pic>
        <p:nvPicPr>
          <p:cNvPr id="18" name="1311 qiantuku-Opening-A-Special-Present-Box-48434684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65726" y="1822925"/>
            <a:ext cx="4812548" cy="34671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22850" y="1993900"/>
            <a:ext cx="147246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adv. finally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993900"/>
            <a:ext cx="1008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终于</a:t>
            </a:r>
          </a:p>
        </p:txBody>
      </p:sp>
      <p:sp>
        <p:nvSpPr>
          <p:cNvPr id="26" name="Shape 26"/>
          <p:cNvSpPr/>
          <p:nvPr/>
        </p:nvSpPr>
        <p:spPr>
          <a:xfrm>
            <a:off x="5026025" y="2959100"/>
            <a:ext cx="181358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grandfather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95433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爷爷</a:t>
            </a:r>
          </a:p>
        </p:txBody>
      </p:sp>
      <p:sp>
        <p:nvSpPr>
          <p:cNvPr id="28" name="Shape 28"/>
          <p:cNvSpPr/>
          <p:nvPr/>
        </p:nvSpPr>
        <p:spPr>
          <a:xfrm>
            <a:off x="5026025" y="3962400"/>
            <a:ext cx="338455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gift, present</a:t>
            </a:r>
          </a:p>
        </p:txBody>
      </p:sp>
      <p:sp>
        <p:nvSpPr>
          <p:cNvPr id="29" name="Shape 29"/>
          <p:cNvSpPr/>
          <p:nvPr/>
        </p:nvSpPr>
        <p:spPr>
          <a:xfrm>
            <a:off x="1042987" y="396398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礼物</a:t>
            </a:r>
          </a:p>
        </p:txBody>
      </p:sp>
      <p:sp>
        <p:nvSpPr>
          <p:cNvPr id="30" name="Shape 30"/>
          <p:cNvSpPr/>
          <p:nvPr/>
        </p:nvSpPr>
        <p:spPr>
          <a:xfrm>
            <a:off x="2519362" y="19939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zhōngyú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1" name="Shape 31"/>
          <p:cNvSpPr/>
          <p:nvPr/>
        </p:nvSpPr>
        <p:spPr>
          <a:xfrm>
            <a:off x="2514600" y="295433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yéye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484437" y="396398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lǐwù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1049337" y="490378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奶奶</a:t>
            </a:r>
          </a:p>
        </p:txBody>
      </p:sp>
      <p:sp>
        <p:nvSpPr>
          <p:cNvPr id="34" name="Shape 34"/>
          <p:cNvSpPr/>
          <p:nvPr/>
        </p:nvSpPr>
        <p:spPr>
          <a:xfrm>
            <a:off x="5026025" y="4864100"/>
            <a:ext cx="338455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grandmother</a:t>
            </a:r>
          </a:p>
        </p:txBody>
      </p:sp>
      <p:sp>
        <p:nvSpPr>
          <p:cNvPr id="35" name="Shape 35"/>
          <p:cNvSpPr/>
          <p:nvPr/>
        </p:nvSpPr>
        <p:spPr>
          <a:xfrm>
            <a:off x="2395537" y="486568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nǎinɑi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1" animBg="1" advAuto="0"/>
      <p:bldP spid="26" grpId="2" animBg="1" advAuto="0"/>
      <p:bldP spid="28" grpId="3" animBg="1" advAuto="0"/>
      <p:bldP spid="34" grpId="4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8" name="Shape 3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9" name="Shape 3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1" name="Shape 41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2" name="Shape 42"/>
          <p:cNvSpPr/>
          <p:nvPr/>
        </p:nvSpPr>
        <p:spPr>
          <a:xfrm>
            <a:off x="5028455" y="4080110"/>
            <a:ext cx="1244413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adv. finally</a:t>
            </a:r>
          </a:p>
        </p:txBody>
      </p:sp>
      <p:sp>
        <p:nvSpPr>
          <p:cNvPr id="43" name="Shape 43"/>
          <p:cNvSpPr/>
          <p:nvPr/>
        </p:nvSpPr>
        <p:spPr>
          <a:xfrm>
            <a:off x="1049337" y="2108200"/>
            <a:ext cx="10080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终于</a:t>
            </a:r>
          </a:p>
        </p:txBody>
      </p:sp>
      <p:sp>
        <p:nvSpPr>
          <p:cNvPr id="44" name="Shape 44"/>
          <p:cNvSpPr/>
          <p:nvPr/>
        </p:nvSpPr>
        <p:spPr>
          <a:xfrm>
            <a:off x="5026025" y="3073400"/>
            <a:ext cx="152867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grandfather</a:t>
            </a:r>
          </a:p>
        </p:txBody>
      </p:sp>
      <p:sp>
        <p:nvSpPr>
          <p:cNvPr id="45" name="Shape 45"/>
          <p:cNvSpPr/>
          <p:nvPr/>
        </p:nvSpPr>
        <p:spPr>
          <a:xfrm>
            <a:off x="1049337" y="4081065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爷爷</a:t>
            </a:r>
          </a:p>
        </p:txBody>
      </p:sp>
      <p:sp>
        <p:nvSpPr>
          <p:cNvPr id="46" name="Shape 46"/>
          <p:cNvSpPr/>
          <p:nvPr/>
        </p:nvSpPr>
        <p:spPr>
          <a:xfrm>
            <a:off x="5026025" y="2108200"/>
            <a:ext cx="338455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gift, present</a:t>
            </a:r>
          </a:p>
        </p:txBody>
      </p:sp>
      <p:sp>
        <p:nvSpPr>
          <p:cNvPr id="47" name="Shape 47"/>
          <p:cNvSpPr/>
          <p:nvPr/>
        </p:nvSpPr>
        <p:spPr>
          <a:xfrm>
            <a:off x="1049337" y="3067843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礼物</a:t>
            </a:r>
          </a:p>
        </p:txBody>
      </p:sp>
      <p:sp>
        <p:nvSpPr>
          <p:cNvPr id="48" name="Shape 48"/>
          <p:cNvSpPr/>
          <p:nvPr/>
        </p:nvSpPr>
        <p:spPr>
          <a:xfrm>
            <a:off x="2509837" y="5017454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zhōngyú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9" name="Shape 49"/>
          <p:cNvSpPr/>
          <p:nvPr/>
        </p:nvSpPr>
        <p:spPr>
          <a:xfrm>
            <a:off x="2514600" y="3068637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yéye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0" name="Shape 50"/>
          <p:cNvSpPr/>
          <p:nvPr/>
        </p:nvSpPr>
        <p:spPr>
          <a:xfrm>
            <a:off x="2509837" y="4078287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lǐwù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Shape 51"/>
          <p:cNvSpPr/>
          <p:nvPr/>
        </p:nvSpPr>
        <p:spPr>
          <a:xfrm>
            <a:off x="1049337" y="5018087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奶奶</a:t>
            </a:r>
          </a:p>
        </p:txBody>
      </p:sp>
      <p:sp>
        <p:nvSpPr>
          <p:cNvPr id="52" name="Shape 52"/>
          <p:cNvSpPr/>
          <p:nvPr/>
        </p:nvSpPr>
        <p:spPr>
          <a:xfrm>
            <a:off x="5026025" y="5016500"/>
            <a:ext cx="338455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grandmother</a:t>
            </a:r>
          </a:p>
        </p:txBody>
      </p:sp>
      <p:sp>
        <p:nvSpPr>
          <p:cNvPr id="53" name="Shape 53"/>
          <p:cNvSpPr/>
          <p:nvPr/>
        </p:nvSpPr>
        <p:spPr>
          <a:xfrm>
            <a:off x="2514600" y="2109154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nǎinɑi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58" name="Group 5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6" name="Shape 5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7" name="Shape 5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9" name="Shape 59"/>
          <p:cNvSpPr/>
          <p:nvPr/>
        </p:nvSpPr>
        <p:spPr>
          <a:xfrm>
            <a:off x="3338753" y="1705292"/>
            <a:ext cx="1799744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v＋来／去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60" name="Shape 60"/>
          <p:cNvSpPr/>
          <p:nvPr/>
        </p:nvSpPr>
        <p:spPr>
          <a:xfrm>
            <a:off x="1908175" y="2891155"/>
            <a:ext cx="28473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小狗从房间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跑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出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1" name="Shape 61"/>
          <p:cNvSpPr/>
          <p:nvPr/>
        </p:nvSpPr>
        <p:spPr>
          <a:xfrm>
            <a:off x="1908175" y="3832542"/>
            <a:ext cx="25425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我给你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拿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过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</p:txBody>
      </p:sp>
      <p:sp>
        <p:nvSpPr>
          <p:cNvPr id="62" name="Shape 62"/>
          <p:cNvSpPr/>
          <p:nvPr/>
        </p:nvSpPr>
        <p:spPr>
          <a:xfrm>
            <a:off x="1835696" y="4773929"/>
            <a:ext cx="4980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走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上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一下好吗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我有事告诉你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7" name="Group 6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5" name="Shape 6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6" name="Shape 6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8" name="Shape 68"/>
          <p:cNvSpPr/>
          <p:nvPr/>
        </p:nvSpPr>
        <p:spPr>
          <a:xfrm>
            <a:off x="3338753" y="1705292"/>
            <a:ext cx="1799744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v＋来／去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69" name="Shape 69"/>
          <p:cNvSpPr/>
          <p:nvPr/>
        </p:nvSpPr>
        <p:spPr>
          <a:xfrm>
            <a:off x="1908175" y="2873044"/>
            <a:ext cx="2542540" cy="4324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老师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走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进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教室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0" name="Shape 70"/>
          <p:cNvSpPr/>
          <p:nvPr/>
        </p:nvSpPr>
        <p:spPr>
          <a:xfrm>
            <a:off x="1908175" y="3814432"/>
            <a:ext cx="3152140" cy="4324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周太太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走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进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咖啡店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1" name="Shape 71"/>
          <p:cNvSpPr/>
          <p:nvPr/>
        </p:nvSpPr>
        <p:spPr>
          <a:xfrm>
            <a:off x="1835696" y="4773929"/>
            <a:ext cx="3761741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她现在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跑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u="sng" dirty="0" err="1">
                <a:latin typeface="华文细黑"/>
                <a:ea typeface="华文细黑"/>
                <a:cs typeface="华文细黑"/>
                <a:sym typeface="华文细黑"/>
              </a:rPr>
              <a:t>家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拿雨伞了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4" name="Shape 7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5" name="Shape 7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7" name="Shape 77"/>
          <p:cNvSpPr/>
          <p:nvPr/>
        </p:nvSpPr>
        <p:spPr>
          <a:xfrm>
            <a:off x="3338753" y="1705292"/>
            <a:ext cx="1799744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v＋来／去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78" name="Shape 78"/>
          <p:cNvSpPr/>
          <p:nvPr/>
        </p:nvSpPr>
        <p:spPr>
          <a:xfrm>
            <a:off x="395536" y="2755251"/>
            <a:ext cx="6962140" cy="4324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    哥哥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一个西瓜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。＝ 哥哥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一个西瓜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9" name="Shape 79"/>
          <p:cNvSpPr/>
          <p:nvPr/>
        </p:nvSpPr>
        <p:spPr>
          <a:xfrm>
            <a:off x="801211" y="4398632"/>
            <a:ext cx="8409941" cy="4324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爸爸从国外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一些礼物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。＝ 爸爸从国外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一些礼物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0" name="Shape 80"/>
          <p:cNvSpPr/>
          <p:nvPr/>
        </p:nvSpPr>
        <p:spPr>
          <a:xfrm>
            <a:off x="788084" y="3436302"/>
            <a:ext cx="3456941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哥哥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dirty="0" err="1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 u="sng" dirty="0" err="1">
                <a:latin typeface="华文细黑"/>
                <a:ea typeface="华文细黑"/>
                <a:cs typeface="华文细黑"/>
                <a:sym typeface="华文细黑"/>
              </a:rPr>
              <a:t>一个西瓜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1" name="Shape 81"/>
          <p:cNvSpPr/>
          <p:nvPr/>
        </p:nvSpPr>
        <p:spPr>
          <a:xfrm>
            <a:off x="755576" y="5116511"/>
            <a:ext cx="3456941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爸爸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dirty="0" err="1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 u="sng" dirty="0" err="1">
                <a:latin typeface="华文细黑"/>
                <a:ea typeface="华文细黑"/>
                <a:cs typeface="华文细黑"/>
                <a:sym typeface="华文细黑"/>
              </a:rPr>
              <a:t>一些礼物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/>
        </p:nvSpPr>
        <p:spPr>
          <a:xfrm>
            <a:off x="2541587" y="862012"/>
            <a:ext cx="112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连词成句</a:t>
            </a:r>
          </a:p>
        </p:txBody>
      </p:sp>
      <p:grpSp>
        <p:nvGrpSpPr>
          <p:cNvPr id="88" name="Group 88"/>
          <p:cNvGrpSpPr/>
          <p:nvPr/>
        </p:nvGrpSpPr>
        <p:grpSpPr>
          <a:xfrm>
            <a:off x="470022" y="305519"/>
            <a:ext cx="1821138" cy="919241"/>
            <a:chOff x="0" y="0"/>
            <a:chExt cx="1821136" cy="919239"/>
          </a:xfrm>
        </p:grpSpPr>
        <p:grpSp>
          <p:nvGrpSpPr>
            <p:cNvPr id="86" name="Group 8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4" name="Shape 8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5" name="Shape 8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87" name="Shape 87"/>
            <p:cNvSpPr/>
            <p:nvPr/>
          </p:nvSpPr>
          <p:spPr>
            <a:xfrm>
              <a:off x="574552" y="286618"/>
              <a:ext cx="1246585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9" name="Shape 89"/>
          <p:cNvSpPr/>
          <p:nvPr/>
        </p:nvSpPr>
        <p:spPr>
          <a:xfrm>
            <a:off x="1666875" y="2090983"/>
            <a:ext cx="39924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小狗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出      去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房间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跑        </a:t>
            </a:r>
          </a:p>
        </p:txBody>
      </p:sp>
      <p:sp>
        <p:nvSpPr>
          <p:cNvPr id="90" name="Shape 90"/>
          <p:cNvSpPr/>
          <p:nvPr/>
        </p:nvSpPr>
        <p:spPr>
          <a:xfrm>
            <a:off x="1659174" y="4365104"/>
            <a:ext cx="428097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衣服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过去了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一件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我们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带</a:t>
            </a:r>
          </a:p>
        </p:txBody>
      </p:sp>
      <p:sp>
        <p:nvSpPr>
          <p:cNvPr id="91" name="Shape 91"/>
          <p:cNvSpPr/>
          <p:nvPr/>
        </p:nvSpPr>
        <p:spPr>
          <a:xfrm>
            <a:off x="1666875" y="2852582"/>
            <a:ext cx="38077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几瓶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买回来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饮料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小刚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</a:p>
        </p:txBody>
      </p:sp>
      <p:sp>
        <p:nvSpPr>
          <p:cNvPr id="92" name="Shape 92"/>
          <p:cNvSpPr/>
          <p:nvPr/>
        </p:nvSpPr>
        <p:spPr>
          <a:xfrm>
            <a:off x="1691680" y="3645024"/>
            <a:ext cx="37442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办公室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去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周明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进     走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roup 98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4" name="Shape 94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97" name="Group 97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5" name="Shape 95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6" name="Shape 96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99" name="Shape 99"/>
          <p:cNvSpPr/>
          <p:nvPr/>
        </p:nvSpPr>
        <p:spPr>
          <a:xfrm>
            <a:off x="3924300" y="1427889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在家</a:t>
            </a:r>
          </a:p>
        </p:txBody>
      </p:sp>
      <p:sp>
        <p:nvSpPr>
          <p:cNvPr id="100" name="Shape 100"/>
          <p:cNvSpPr/>
          <p:nvPr/>
        </p:nvSpPr>
        <p:spPr>
          <a:xfrm>
            <a:off x="838200" y="2057400"/>
            <a:ext cx="5955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小丽：你终于回来了！从哪儿买回来这么多东西啊？</a:t>
            </a:r>
          </a:p>
        </p:txBody>
      </p:sp>
      <p:sp>
        <p:nvSpPr>
          <p:cNvPr id="101" name="Shape 101"/>
          <p:cNvSpPr/>
          <p:nvPr/>
        </p:nvSpPr>
        <p:spPr>
          <a:xfrm>
            <a:off x="827087" y="2806700"/>
            <a:ext cx="417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小刚：都是从那边的商店买回来的。</a:t>
            </a:r>
          </a:p>
        </p:txBody>
      </p:sp>
      <p:sp>
        <p:nvSpPr>
          <p:cNvPr id="102" name="Shape 102"/>
          <p:cNvSpPr/>
          <p:nvPr/>
        </p:nvSpPr>
        <p:spPr>
          <a:xfrm>
            <a:off x="827087" y="3527425"/>
            <a:ext cx="443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小丽：怎么还买红酒回来了？谁喝啊？</a:t>
            </a:r>
          </a:p>
        </p:txBody>
      </p:sp>
      <p:sp>
        <p:nvSpPr>
          <p:cNvPr id="103" name="Shape 103"/>
          <p:cNvSpPr/>
          <p:nvPr/>
        </p:nvSpPr>
        <p:spPr>
          <a:xfrm>
            <a:off x="827087" y="4246562"/>
            <a:ext cx="7479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小刚：这是给爷爷的礼物，明天我们一起送过去，看看爷爷奶奶。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827087" y="5013325"/>
            <a:ext cx="493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小丽：那我的礼物呢？快拿出来让我看看。</a:t>
            </a:r>
          </a:p>
        </p:txBody>
      </p:sp>
      <p:sp>
        <p:nvSpPr>
          <p:cNvPr id="105" name="Shape 105"/>
          <p:cNvSpPr/>
          <p:nvPr/>
        </p:nvSpPr>
        <p:spPr>
          <a:xfrm>
            <a:off x="827087" y="5687695"/>
            <a:ext cx="3415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小刚：我不是已经回来了吗？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/>
          <p:nvPr/>
        </p:nvSpPr>
        <p:spPr>
          <a:xfrm>
            <a:off x="2541587" y="1143000"/>
            <a:ext cx="2390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12" name="Group 112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10" name="Group 11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8" name="Shape 10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9" name="Shape 10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1" name="Shape 111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3" name="Shape 113"/>
          <p:cNvSpPr/>
          <p:nvPr/>
        </p:nvSpPr>
        <p:spPr>
          <a:xfrm>
            <a:off x="1783844" y="2897187"/>
            <a:ext cx="2644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小刚买了不少的东西</a:t>
            </a:r>
            <a:r>
              <a:rPr sz="2000" dirty="0"/>
              <a:t>。</a:t>
            </a:r>
          </a:p>
        </p:txBody>
      </p:sp>
      <p:sp>
        <p:nvSpPr>
          <p:cNvPr id="114" name="Shape 114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5" name="Shape 115"/>
          <p:cNvSpPr/>
          <p:nvPr/>
        </p:nvSpPr>
        <p:spPr>
          <a:xfrm>
            <a:off x="1186944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6" name="Shape 116"/>
          <p:cNvSpPr/>
          <p:nvPr/>
        </p:nvSpPr>
        <p:spPr>
          <a:xfrm>
            <a:off x="1764124" y="3749675"/>
            <a:ext cx="518414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小刚打算明天和小丽一起去和爷爷奶奶喝酒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17" name="Shape 117"/>
          <p:cNvSpPr/>
          <p:nvPr/>
        </p:nvSpPr>
        <p:spPr>
          <a:xfrm>
            <a:off x="1167224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8" name="Shape 118"/>
          <p:cNvSpPr/>
          <p:nvPr/>
        </p:nvSpPr>
        <p:spPr>
          <a:xfrm>
            <a:off x="1738630" y="2103437"/>
            <a:ext cx="3152141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小丽终于等到小刚回家了。</a:t>
            </a:r>
          </a:p>
        </p:txBody>
      </p:sp>
      <p:sp>
        <p:nvSpPr>
          <p:cNvPr id="119" name="Shape 119"/>
          <p:cNvSpPr/>
          <p:nvPr/>
        </p:nvSpPr>
        <p:spPr>
          <a:xfrm>
            <a:off x="1144587" y="4595415"/>
            <a:ext cx="457201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20" name="Shape 120"/>
          <p:cNvSpPr/>
          <p:nvPr/>
        </p:nvSpPr>
        <p:spPr>
          <a:xfrm>
            <a:off x="1741487" y="4581128"/>
            <a:ext cx="4676141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小刚送给小丽的礼物是自己回家这件事。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</p:spPr>
        <p:txBody>
          <a:bodyPr anchor="t"/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第十三课  我是走回来的</a:t>
            </a:r>
          </a:p>
        </p:txBody>
      </p:sp>
      <p:sp>
        <p:nvSpPr>
          <p:cNvPr id="15" name="Shape 15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6" name="Shape 16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2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9" name="Shape 1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0" name="Shape 2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2" name="Shape 22"/>
          <p:cNvSpPr/>
          <p:nvPr/>
        </p:nvSpPr>
        <p:spPr>
          <a:xfrm>
            <a:off x="1916430" y="1173717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说说做下边这些事情的同时还可以做什么</a:t>
            </a:r>
          </a:p>
        </p:txBody>
      </p:sp>
      <p:pic>
        <p:nvPicPr>
          <p:cNvPr id="23" name="202microfotos_1715145 25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  <p:graphicFrame>
        <p:nvGraphicFramePr>
          <p:cNvPr id="24" name="Table 24"/>
          <p:cNvGraphicFramePr/>
          <p:nvPr/>
        </p:nvGraphicFramePr>
        <p:xfrm>
          <a:off x="1508993" y="1841500"/>
          <a:ext cx="6392762" cy="4306884"/>
        </p:xfrm>
        <a:graphic>
          <a:graphicData uri="http://schemas.openxmlformats.org/drawingml/2006/table">
            <a:tbl>
              <a:tblPr firstRow="1" firstCol="1" bandRow="1">
                <a:tableStyleId>{4C3C2611-4C71-4FC5-86AE-919BDF0F9419}</a:tableStyleId>
              </a:tblPr>
              <a:tblGrid>
                <a:gridCol w="31963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963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看报纸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kàn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bàozhǐ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喝茶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hē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chá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做作业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zuò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zuòyè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运动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yùndòng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等人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děng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rén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爬山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pá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shān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看电视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kàn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diànshì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9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7" name="Shape 27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8" name="Shape 28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0" name="Shape 30"/>
          <p:cNvSpPr/>
          <p:nvPr/>
        </p:nvSpPr>
        <p:spPr>
          <a:xfrm>
            <a:off x="4572000" y="1739900"/>
            <a:ext cx="3622735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come across, to run into</a:t>
            </a:r>
          </a:p>
        </p:txBody>
      </p:sp>
      <p:sp>
        <p:nvSpPr>
          <p:cNvPr id="31" name="Shape 31"/>
          <p:cNvSpPr/>
          <p:nvPr/>
        </p:nvSpPr>
        <p:spPr>
          <a:xfrm>
            <a:off x="1049337" y="1747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遇到</a:t>
            </a:r>
          </a:p>
        </p:txBody>
      </p:sp>
      <p:sp>
        <p:nvSpPr>
          <p:cNvPr id="32" name="Shape 32"/>
          <p:cNvSpPr/>
          <p:nvPr/>
        </p:nvSpPr>
        <p:spPr>
          <a:xfrm>
            <a:off x="4587875" y="2611437"/>
            <a:ext cx="4282937" cy="7642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adv. indicating two actions taking</a:t>
            </a:r>
          </a:p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      place at the same time</a:t>
            </a:r>
          </a:p>
        </p:txBody>
      </p:sp>
      <p:sp>
        <p:nvSpPr>
          <p:cNvPr id="33" name="Shape 33"/>
          <p:cNvSpPr/>
          <p:nvPr/>
        </p:nvSpPr>
        <p:spPr>
          <a:xfrm>
            <a:off x="1049337" y="26241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一边</a:t>
            </a:r>
          </a:p>
        </p:txBody>
      </p:sp>
      <p:sp>
        <p:nvSpPr>
          <p:cNvPr id="34" name="Shape 34"/>
          <p:cNvSpPr/>
          <p:nvPr/>
        </p:nvSpPr>
        <p:spPr>
          <a:xfrm>
            <a:off x="4587875" y="3492500"/>
            <a:ext cx="89992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past</a:t>
            </a:r>
          </a:p>
        </p:txBody>
      </p:sp>
      <p:sp>
        <p:nvSpPr>
          <p:cNvPr id="35" name="Shape 35"/>
          <p:cNvSpPr/>
          <p:nvPr/>
        </p:nvSpPr>
        <p:spPr>
          <a:xfrm>
            <a:off x="1049337" y="3500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过去</a:t>
            </a:r>
          </a:p>
        </p:txBody>
      </p:sp>
      <p:sp>
        <p:nvSpPr>
          <p:cNvPr id="36" name="Shape 36"/>
          <p:cNvSpPr/>
          <p:nvPr/>
        </p:nvSpPr>
        <p:spPr>
          <a:xfrm>
            <a:off x="2519362" y="1751012"/>
            <a:ext cx="97558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yùdào</a:t>
            </a:r>
            <a:r>
              <a:rPr sz="2400" dirty="0">
                <a:latin typeface="GB Pinyinok-D" pitchFamily="2" charset="-122"/>
                <a:ea typeface="GB Pinyinok-D" pitchFamily="2" charset="-122"/>
                <a:cs typeface="Arial"/>
                <a:sym typeface="Arial"/>
              </a:rPr>
              <a:t> </a:t>
            </a:r>
          </a:p>
        </p:txBody>
      </p:sp>
      <p:sp>
        <p:nvSpPr>
          <p:cNvPr id="37" name="Shape 37"/>
          <p:cNvSpPr/>
          <p:nvPr/>
        </p:nvSpPr>
        <p:spPr>
          <a:xfrm>
            <a:off x="2514600" y="2616200"/>
            <a:ext cx="82811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yìbān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8" name="Shape 38"/>
          <p:cNvSpPr/>
          <p:nvPr/>
        </p:nvSpPr>
        <p:spPr>
          <a:xfrm>
            <a:off x="2514600" y="3492500"/>
            <a:ext cx="98680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guòqù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 advAuto="0"/>
      <p:bldP spid="32" grpId="0" animBg="1" advAuto="0"/>
      <p:bldP spid="34" grpId="0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1" name="Shape 4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2" name="Shape 4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4" name="Shape 44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5" name="Shape 45"/>
          <p:cNvSpPr/>
          <p:nvPr/>
        </p:nvSpPr>
        <p:spPr>
          <a:xfrm>
            <a:off x="4921250" y="2342003"/>
            <a:ext cx="3036303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come across, to run into</a:t>
            </a:r>
          </a:p>
        </p:txBody>
      </p:sp>
      <p:sp>
        <p:nvSpPr>
          <p:cNvPr id="46" name="Shape 46"/>
          <p:cNvSpPr/>
          <p:nvPr/>
        </p:nvSpPr>
        <p:spPr>
          <a:xfrm>
            <a:off x="947737" y="3218303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遇到</a:t>
            </a:r>
          </a:p>
        </p:txBody>
      </p:sp>
      <p:sp>
        <p:nvSpPr>
          <p:cNvPr id="47" name="Shape 47"/>
          <p:cNvSpPr/>
          <p:nvPr/>
        </p:nvSpPr>
        <p:spPr>
          <a:xfrm>
            <a:off x="4937125" y="3213541"/>
            <a:ext cx="3586471" cy="6648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adv. indicating two actions taking</a:t>
            </a:r>
          </a:p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      place at the same time</a:t>
            </a:r>
          </a:p>
        </p:txBody>
      </p:sp>
      <p:sp>
        <p:nvSpPr>
          <p:cNvPr id="48" name="Shape 48"/>
          <p:cNvSpPr/>
          <p:nvPr/>
        </p:nvSpPr>
        <p:spPr>
          <a:xfrm>
            <a:off x="947737" y="2342003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一边</a:t>
            </a:r>
          </a:p>
        </p:txBody>
      </p:sp>
      <p:sp>
        <p:nvSpPr>
          <p:cNvPr id="49" name="Shape 49"/>
          <p:cNvSpPr/>
          <p:nvPr/>
        </p:nvSpPr>
        <p:spPr>
          <a:xfrm>
            <a:off x="4937125" y="4094603"/>
            <a:ext cx="76729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past</a:t>
            </a:r>
          </a:p>
        </p:txBody>
      </p:sp>
      <p:sp>
        <p:nvSpPr>
          <p:cNvPr id="50" name="Shape 50"/>
          <p:cNvSpPr/>
          <p:nvPr/>
        </p:nvSpPr>
        <p:spPr>
          <a:xfrm>
            <a:off x="947737" y="4102541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过去</a:t>
            </a:r>
          </a:p>
        </p:txBody>
      </p:sp>
      <p:sp>
        <p:nvSpPr>
          <p:cNvPr id="51" name="Shape 51"/>
          <p:cNvSpPr/>
          <p:nvPr/>
        </p:nvSpPr>
        <p:spPr>
          <a:xfrm>
            <a:off x="2374667" y="4080948"/>
            <a:ext cx="82811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yùdào</a:t>
            </a:r>
            <a:r>
              <a:rPr sz="2000"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52" name="Shape 52"/>
          <p:cNvSpPr/>
          <p:nvPr/>
        </p:nvSpPr>
        <p:spPr>
          <a:xfrm>
            <a:off x="2374900" y="3218303"/>
            <a:ext cx="76078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yìbiān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Shape 53"/>
          <p:cNvSpPr/>
          <p:nvPr/>
        </p:nvSpPr>
        <p:spPr>
          <a:xfrm>
            <a:off x="2370708" y="2342958"/>
            <a:ext cx="83452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guòqù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5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6" name="Shape 5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7" name="Shape 5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9" name="Shape 59"/>
          <p:cNvSpPr/>
          <p:nvPr/>
        </p:nvSpPr>
        <p:spPr>
          <a:xfrm>
            <a:off x="-1" y="1479867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 algn="ctr">
              <a:def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FF2600"/>
                </a:solidFill>
              </a:rPr>
              <a:t>一边……一边……</a:t>
            </a:r>
          </a:p>
        </p:txBody>
      </p:sp>
      <p:sp>
        <p:nvSpPr>
          <p:cNvPr id="60" name="Shape 60"/>
          <p:cNvSpPr/>
          <p:nvPr/>
        </p:nvSpPr>
        <p:spPr>
          <a:xfrm>
            <a:off x="2399030" y="2665063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妈妈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唱歌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做饭。</a:t>
            </a:r>
          </a:p>
        </p:txBody>
      </p:sp>
      <p:sp>
        <p:nvSpPr>
          <p:cNvPr id="61" name="Shape 61"/>
          <p:cNvSpPr/>
          <p:nvPr/>
        </p:nvSpPr>
        <p:spPr>
          <a:xfrm>
            <a:off x="2399029" y="3619610"/>
            <a:ext cx="2237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老师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说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笑。</a:t>
            </a:r>
          </a:p>
        </p:txBody>
      </p:sp>
      <p:sp>
        <p:nvSpPr>
          <p:cNvPr id="62" name="Shape 62"/>
          <p:cNvSpPr/>
          <p:nvPr/>
        </p:nvSpPr>
        <p:spPr>
          <a:xfrm>
            <a:off x="2400300" y="4574158"/>
            <a:ext cx="5285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他们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喝咖啡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说了些过去的事。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2541765" y="861289"/>
            <a:ext cx="86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连线题</a:t>
            </a:r>
          </a:p>
        </p:txBody>
      </p:sp>
      <p:grpSp>
        <p:nvGrpSpPr>
          <p:cNvPr id="2" name="Group 69"/>
          <p:cNvGrpSpPr/>
          <p:nvPr/>
        </p:nvGrpSpPr>
        <p:grpSpPr>
          <a:xfrm>
            <a:off x="469717" y="305520"/>
            <a:ext cx="1843567" cy="919826"/>
            <a:chOff x="0" y="0"/>
            <a:chExt cx="1843566" cy="919824"/>
          </a:xfrm>
        </p:grpSpPr>
        <p:grpSp>
          <p:nvGrpSpPr>
            <p:cNvPr id="3" name="Group 67"/>
            <p:cNvGrpSpPr/>
            <p:nvPr/>
          </p:nvGrpSpPr>
          <p:grpSpPr>
            <a:xfrm>
              <a:off x="0" y="0"/>
              <a:ext cx="607420" cy="919825"/>
              <a:chOff x="0" y="0"/>
              <a:chExt cx="607419" cy="919824"/>
            </a:xfrm>
          </p:grpSpPr>
          <p:sp>
            <p:nvSpPr>
              <p:cNvPr id="65" name="Shape 65"/>
              <p:cNvSpPr/>
              <p:nvPr/>
            </p:nvSpPr>
            <p:spPr>
              <a:xfrm>
                <a:off x="0" y="0"/>
                <a:ext cx="607420" cy="91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66" name="Shape 66"/>
              <p:cNvSpPr/>
              <p:nvPr/>
            </p:nvSpPr>
            <p:spPr>
              <a:xfrm>
                <a:off x="192699" y="403848"/>
                <a:ext cx="224224" cy="40829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68" name="Shape 68"/>
            <p:cNvSpPr/>
            <p:nvPr/>
          </p:nvSpPr>
          <p:spPr>
            <a:xfrm>
              <a:off x="573891" y="287311"/>
              <a:ext cx="1269676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0" name="Shape 70"/>
          <p:cNvSpPr/>
          <p:nvPr/>
        </p:nvSpPr>
        <p:spPr>
          <a:xfrm>
            <a:off x="5751829" y="2189987"/>
            <a:ext cx="1902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边聊天边爬山</a:t>
            </a:r>
          </a:p>
        </p:txBody>
      </p:sp>
      <p:sp>
        <p:nvSpPr>
          <p:cNvPr id="71" name="Shape 71"/>
          <p:cNvSpPr/>
          <p:nvPr/>
        </p:nvSpPr>
        <p:spPr>
          <a:xfrm>
            <a:off x="621030" y="2186558"/>
            <a:ext cx="5146295" cy="85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marL="267368" lvl="0" indent="-267368">
              <a:buSzPct val="100000"/>
              <a:buAutoNum type="arabicPeriod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周末你和小丽去哪儿了？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我跟她去饭馆了，我们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，很高兴。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</a:p>
        </p:txBody>
      </p:sp>
      <p:sp>
        <p:nvSpPr>
          <p:cNvPr id="72" name="Shape 72"/>
          <p:cNvSpPr/>
          <p:nvPr/>
        </p:nvSpPr>
        <p:spPr>
          <a:xfrm>
            <a:off x="5764529" y="3167887"/>
            <a:ext cx="257705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一边聊天一边吃饭</a:t>
            </a:r>
          </a:p>
        </p:txBody>
      </p:sp>
      <p:sp>
        <p:nvSpPr>
          <p:cNvPr id="73" name="Shape 73"/>
          <p:cNvSpPr/>
          <p:nvPr/>
        </p:nvSpPr>
        <p:spPr>
          <a:xfrm>
            <a:off x="621030" y="4142358"/>
            <a:ext cx="3812033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休息的时候你喜欢做什么？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我一般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4" name="Shape 74"/>
          <p:cNvSpPr/>
          <p:nvPr/>
        </p:nvSpPr>
        <p:spPr>
          <a:xfrm>
            <a:off x="621030" y="3164458"/>
            <a:ext cx="38127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A: 你们爬山很累吧？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，一点儿也不累。</a:t>
            </a:r>
          </a:p>
        </p:txBody>
      </p:sp>
      <p:sp>
        <p:nvSpPr>
          <p:cNvPr id="75" name="Shape 75"/>
          <p:cNvSpPr/>
          <p:nvPr/>
        </p:nvSpPr>
        <p:spPr>
          <a:xfrm>
            <a:off x="5777229" y="4142358"/>
            <a:ext cx="2410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 边听音乐边看书。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/>
        </p:nvSpPr>
        <p:spPr>
          <a:xfrm>
            <a:off x="2541765" y="861289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82"/>
          <p:cNvGrpSpPr/>
          <p:nvPr/>
        </p:nvGrpSpPr>
        <p:grpSpPr>
          <a:xfrm>
            <a:off x="469717" y="305520"/>
            <a:ext cx="1843567" cy="919826"/>
            <a:chOff x="0" y="0"/>
            <a:chExt cx="1843566" cy="919824"/>
          </a:xfrm>
        </p:grpSpPr>
        <p:grpSp>
          <p:nvGrpSpPr>
            <p:cNvPr id="3" name="Group 80"/>
            <p:cNvGrpSpPr/>
            <p:nvPr/>
          </p:nvGrpSpPr>
          <p:grpSpPr>
            <a:xfrm>
              <a:off x="0" y="0"/>
              <a:ext cx="607420" cy="919825"/>
              <a:chOff x="0" y="0"/>
              <a:chExt cx="607419" cy="919824"/>
            </a:xfrm>
          </p:grpSpPr>
          <p:sp>
            <p:nvSpPr>
              <p:cNvPr id="78" name="Shape 78"/>
              <p:cNvSpPr/>
              <p:nvPr/>
            </p:nvSpPr>
            <p:spPr>
              <a:xfrm>
                <a:off x="0" y="0"/>
                <a:ext cx="607420" cy="91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9" name="Shape 79"/>
              <p:cNvSpPr/>
              <p:nvPr/>
            </p:nvSpPr>
            <p:spPr>
              <a:xfrm>
                <a:off x="192699" y="403848"/>
                <a:ext cx="224224" cy="40829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1" name="Shape 81"/>
            <p:cNvSpPr/>
            <p:nvPr/>
          </p:nvSpPr>
          <p:spPr>
            <a:xfrm>
              <a:off x="573891" y="287311"/>
              <a:ext cx="1269676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3" name="Shape 83"/>
          <p:cNvSpPr/>
          <p:nvPr/>
        </p:nvSpPr>
        <p:spPr>
          <a:xfrm>
            <a:off x="1827529" y="2491358"/>
            <a:ext cx="4384295" cy="85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marL="267368" lvl="0" indent="-267368">
              <a:buSzPct val="100000"/>
              <a:buAutoNum type="arabicPeriod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我忘了把这本书还给他了。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没关系，明天我帮你送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</a:p>
        </p:txBody>
      </p:sp>
      <p:sp>
        <p:nvSpPr>
          <p:cNvPr id="84" name="Shape 84"/>
          <p:cNvSpPr/>
          <p:nvPr/>
        </p:nvSpPr>
        <p:spPr>
          <a:xfrm>
            <a:off x="1865629" y="4132198"/>
            <a:ext cx="5082033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下个月是爷爷的生日，你有什么打算？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我要送他一件特别的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5" name="Shape 85"/>
          <p:cNvSpPr/>
          <p:nvPr/>
        </p:nvSpPr>
        <p:spPr>
          <a:xfrm>
            <a:off x="1827529" y="3278758"/>
            <a:ext cx="58447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A: 你怎么回来这么晚？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回家的路上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张老师了，跟他聊了一会儿。</a:t>
            </a:r>
          </a:p>
        </p:txBody>
      </p:sp>
      <p:sp>
        <p:nvSpPr>
          <p:cNvPr id="86" name="Shape 86"/>
          <p:cNvSpPr/>
          <p:nvPr/>
        </p:nvSpPr>
        <p:spPr>
          <a:xfrm>
            <a:off x="2297429" y="1780158"/>
            <a:ext cx="3914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一边     终于     过去     遇到     礼物</a:t>
            </a:r>
          </a:p>
        </p:txBody>
      </p:sp>
      <p:sp>
        <p:nvSpPr>
          <p:cNvPr id="87" name="Shape 87"/>
          <p:cNvSpPr/>
          <p:nvPr/>
        </p:nvSpPr>
        <p:spPr>
          <a:xfrm>
            <a:off x="1835696" y="5696076"/>
            <a:ext cx="4569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司机一边开车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打电话是不对的。</a:t>
            </a:r>
          </a:p>
        </p:txBody>
      </p:sp>
      <p:sp>
        <p:nvSpPr>
          <p:cNvPr id="88" name="Shape 88"/>
          <p:cNvSpPr/>
          <p:nvPr/>
        </p:nvSpPr>
        <p:spPr>
          <a:xfrm>
            <a:off x="1835696" y="5020436"/>
            <a:ext cx="4823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考完试了，我们去哪儿玩儿玩儿？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4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0" name="Shape 90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3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1" name="Shape 91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2" name="Shape 92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5" name="Shape 95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在家</a:t>
            </a:r>
          </a:p>
        </p:txBody>
      </p:sp>
      <p:sp>
        <p:nvSpPr>
          <p:cNvPr id="96" name="Shape 96"/>
          <p:cNvSpPr/>
          <p:nvPr/>
        </p:nvSpPr>
        <p:spPr>
          <a:xfrm>
            <a:off x="838200" y="2057400"/>
            <a:ext cx="6412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：我今天看见你和一个女的进了咖啡店，她是谁啊？</a:t>
            </a:r>
          </a:p>
        </p:txBody>
      </p:sp>
      <p:sp>
        <p:nvSpPr>
          <p:cNvPr id="97" name="Shape 97"/>
          <p:cNvSpPr/>
          <p:nvPr/>
        </p:nvSpPr>
        <p:spPr>
          <a:xfrm>
            <a:off x="839787" y="2692400"/>
            <a:ext cx="5142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：她是我今天在路上遇到的一个老同学。</a:t>
            </a:r>
          </a:p>
        </p:txBody>
      </p:sp>
      <p:sp>
        <p:nvSpPr>
          <p:cNvPr id="98" name="Shape 98"/>
          <p:cNvSpPr/>
          <p:nvPr/>
        </p:nvSpPr>
        <p:spPr>
          <a:xfrm>
            <a:off x="827087" y="3324225"/>
            <a:ext cx="36188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：你们就一起去喝咖啡了。</a:t>
            </a:r>
          </a:p>
        </p:txBody>
      </p:sp>
      <p:sp>
        <p:nvSpPr>
          <p:cNvPr id="99" name="Shape 99"/>
          <p:cNvSpPr/>
          <p:nvPr/>
        </p:nvSpPr>
        <p:spPr>
          <a:xfrm>
            <a:off x="827087" y="4594225"/>
            <a:ext cx="56508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：你回来得这么晚，是说了很多过去的事吗？</a:t>
            </a:r>
          </a:p>
        </p:txBody>
      </p:sp>
      <p:sp>
        <p:nvSpPr>
          <p:cNvPr id="100" name="Shape 100"/>
          <p:cNvSpPr/>
          <p:nvPr/>
        </p:nvSpPr>
        <p:spPr>
          <a:xfrm>
            <a:off x="827087" y="3967162"/>
            <a:ext cx="5519590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：是啊，一边喝咖啡一边说了些过去的事。</a:t>
            </a:r>
          </a:p>
        </p:txBody>
      </p:sp>
      <p:sp>
        <p:nvSpPr>
          <p:cNvPr id="101" name="Shape 101"/>
          <p:cNvSpPr/>
          <p:nvPr/>
        </p:nvSpPr>
        <p:spPr>
          <a:xfrm>
            <a:off x="827087" y="5232400"/>
            <a:ext cx="5519590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：不是。没有公共汽车了，我是走回来的。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8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10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4" name="Shape 10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5" name="Shape 10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7" name="Shape 107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9" name="Shape 109"/>
          <p:cNvSpPr/>
          <p:nvPr/>
        </p:nvSpPr>
        <p:spPr>
          <a:xfrm>
            <a:off x="1692275" y="2060575"/>
            <a:ext cx="5193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小丽想知道和小刚一起进咖啡店的女人是谁。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1" name="Shape 111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2" name="Shape 112"/>
          <p:cNvSpPr/>
          <p:nvPr/>
        </p:nvSpPr>
        <p:spPr>
          <a:xfrm>
            <a:off x="1692275" y="2852737"/>
            <a:ext cx="4685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今天小刚在路上见到了一个以前的同学。</a:t>
            </a:r>
          </a:p>
        </p:txBody>
      </p:sp>
      <p:sp>
        <p:nvSpPr>
          <p:cNvPr id="113" name="Shape 113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4" name="Shape 114"/>
          <p:cNvSpPr/>
          <p:nvPr/>
        </p:nvSpPr>
        <p:spPr>
          <a:xfrm>
            <a:off x="1692275" y="3573462"/>
            <a:ext cx="443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小刚和女同学喝着咖啡聊着过去的事。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1080184" y="429418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16" name="Shape 116"/>
          <p:cNvSpPr/>
          <p:nvPr/>
        </p:nvSpPr>
        <p:spPr>
          <a:xfrm>
            <a:off x="1656447" y="4294187"/>
            <a:ext cx="3923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小刚见完同学后，坐公交车回家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第十三课  我是走回来的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2757804" y="1028700"/>
            <a:ext cx="43713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你明白下面这两个词的意思吗？</a:t>
            </a:r>
          </a:p>
        </p:txBody>
      </p:sp>
      <p:pic>
        <p:nvPicPr>
          <p:cNvPr id="17" name="202microfotos_1715145 25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20100120025616466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98674" y="1758950"/>
            <a:ext cx="5080001" cy="3340100"/>
          </a:xfrm>
          <a:prstGeom prst="rect">
            <a:avLst/>
          </a:prstGeom>
          <a:ln w="12700">
            <a:miter lim="400000"/>
          </a:ln>
        </p:spPr>
      </p:pic>
      <p:sp>
        <p:nvSpPr>
          <p:cNvPr id="19" name="Shape 19"/>
          <p:cNvSpPr/>
          <p:nvPr/>
        </p:nvSpPr>
        <p:spPr>
          <a:xfrm>
            <a:off x="4291329" y="3266058"/>
            <a:ext cx="561341" cy="325884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/>
          <a:p>
            <a:pPr lvl="0"/>
            <a:endParaRPr/>
          </a:p>
        </p:txBody>
      </p:sp>
      <p:sp>
        <p:nvSpPr>
          <p:cNvPr id="20" name="Shape 20"/>
          <p:cNvSpPr/>
          <p:nvPr/>
        </p:nvSpPr>
        <p:spPr>
          <a:xfrm>
            <a:off x="4984416" y="5433059"/>
            <a:ext cx="893832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zhái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nǚ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/>
              <a:t>   宅 女</a:t>
            </a:r>
          </a:p>
        </p:txBody>
      </p:sp>
      <p:sp>
        <p:nvSpPr>
          <p:cNvPr id="21" name="Shape 21"/>
          <p:cNvSpPr/>
          <p:nvPr/>
        </p:nvSpPr>
        <p:spPr>
          <a:xfrm>
            <a:off x="3130113" y="5433059"/>
            <a:ext cx="905697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zhái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nán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/>
              <a:t>    宅 男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 advAuto="0"/>
      <p:bldP spid="21" grpId="0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hape 2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4" name="Shape 2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7" name="Shape 27"/>
          <p:cNvSpPr/>
          <p:nvPr/>
        </p:nvSpPr>
        <p:spPr>
          <a:xfrm>
            <a:off x="5003800" y="1730375"/>
            <a:ext cx="156840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adj.general</a:t>
            </a:r>
          </a:p>
        </p:txBody>
      </p:sp>
      <p:sp>
        <p:nvSpPr>
          <p:cNvPr id="28" name="Shape 28"/>
          <p:cNvSpPr/>
          <p:nvPr/>
        </p:nvSpPr>
        <p:spPr>
          <a:xfrm>
            <a:off x="1119187" y="1722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一般</a:t>
            </a:r>
          </a:p>
        </p:txBody>
      </p:sp>
      <p:sp>
        <p:nvSpPr>
          <p:cNvPr id="29" name="Shape 29"/>
          <p:cNvSpPr/>
          <p:nvPr/>
        </p:nvSpPr>
        <p:spPr>
          <a:xfrm>
            <a:off x="5003800" y="2611437"/>
            <a:ext cx="199768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would like to</a:t>
            </a:r>
          </a:p>
        </p:txBody>
      </p:sp>
      <p:sp>
        <p:nvSpPr>
          <p:cNvPr id="30" name="Shape 30"/>
          <p:cNvSpPr/>
          <p:nvPr/>
        </p:nvSpPr>
        <p:spPr>
          <a:xfrm>
            <a:off x="1116012" y="2611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愿意</a:t>
            </a:r>
          </a:p>
        </p:txBody>
      </p:sp>
      <p:sp>
        <p:nvSpPr>
          <p:cNvPr id="31" name="Shape 31"/>
          <p:cNvSpPr/>
          <p:nvPr/>
        </p:nvSpPr>
        <p:spPr>
          <a:xfrm>
            <a:off x="2547937" y="1722437"/>
            <a:ext cx="82811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yìbān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555875" y="2611437"/>
            <a:ext cx="97238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yuànyì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5003800" y="3500437"/>
            <a:ext cx="3216137" cy="11071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(indicating an upward </a:t>
            </a:r>
          </a:p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    movement) to rise</a:t>
            </a:r>
          </a:p>
        </p:txBody>
      </p:sp>
      <p:sp>
        <p:nvSpPr>
          <p:cNvPr id="34" name="Shape 34"/>
          <p:cNvSpPr/>
          <p:nvPr/>
        </p:nvSpPr>
        <p:spPr>
          <a:xfrm>
            <a:off x="1116012" y="3500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起来</a:t>
            </a:r>
          </a:p>
        </p:txBody>
      </p:sp>
      <p:sp>
        <p:nvSpPr>
          <p:cNvPr id="35" name="Shape 35"/>
          <p:cNvSpPr/>
          <p:nvPr/>
        </p:nvSpPr>
        <p:spPr>
          <a:xfrm>
            <a:off x="2634781" y="3500437"/>
            <a:ext cx="569067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qǐlai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Shape 36"/>
          <p:cNvSpPr/>
          <p:nvPr/>
        </p:nvSpPr>
        <p:spPr>
          <a:xfrm>
            <a:off x="5003800" y="4389437"/>
            <a:ext cx="1202046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should</a:t>
            </a:r>
          </a:p>
        </p:txBody>
      </p:sp>
      <p:sp>
        <p:nvSpPr>
          <p:cNvPr id="37" name="Shape 37"/>
          <p:cNvSpPr/>
          <p:nvPr/>
        </p:nvSpPr>
        <p:spPr>
          <a:xfrm>
            <a:off x="1116012" y="4389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应该</a:t>
            </a:r>
          </a:p>
        </p:txBody>
      </p:sp>
      <p:sp>
        <p:nvSpPr>
          <p:cNvPr id="38" name="Shape 38"/>
          <p:cNvSpPr/>
          <p:nvPr/>
        </p:nvSpPr>
        <p:spPr>
          <a:xfrm>
            <a:off x="2555875" y="4389437"/>
            <a:ext cx="106535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yīnggāi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9" name="Shape 39"/>
          <p:cNvSpPr/>
          <p:nvPr/>
        </p:nvSpPr>
        <p:spPr>
          <a:xfrm>
            <a:off x="5003800" y="5278437"/>
            <a:ext cx="815092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life</a:t>
            </a:r>
          </a:p>
        </p:txBody>
      </p:sp>
      <p:sp>
        <p:nvSpPr>
          <p:cNvPr id="40" name="Shape 40"/>
          <p:cNvSpPr/>
          <p:nvPr/>
        </p:nvSpPr>
        <p:spPr>
          <a:xfrm>
            <a:off x="1128712" y="5278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生活</a:t>
            </a:r>
          </a:p>
        </p:txBody>
      </p:sp>
      <p:sp>
        <p:nvSpPr>
          <p:cNvPr id="41" name="Shape 41"/>
          <p:cNvSpPr/>
          <p:nvPr/>
        </p:nvSpPr>
        <p:spPr>
          <a:xfrm>
            <a:off x="2555875" y="5278437"/>
            <a:ext cx="127919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shēnghuò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 advAuto="0"/>
      <p:bldP spid="29" grpId="0" animBg="1" advAuto="0"/>
      <p:bldP spid="33" grpId="0" animBg="1" advAuto="0"/>
      <p:bldP spid="36" grpId="0" animBg="1" advAuto="0"/>
      <p:bldP spid="39" grpId="0" animBg="1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8" name="Shape 48"/>
          <p:cNvSpPr/>
          <p:nvPr/>
        </p:nvSpPr>
        <p:spPr>
          <a:xfrm>
            <a:off x="5003800" y="2047875"/>
            <a:ext cx="156840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adj.general</a:t>
            </a:r>
          </a:p>
        </p:txBody>
      </p:sp>
      <p:sp>
        <p:nvSpPr>
          <p:cNvPr id="49" name="Shape 49"/>
          <p:cNvSpPr/>
          <p:nvPr/>
        </p:nvSpPr>
        <p:spPr>
          <a:xfrm>
            <a:off x="1116012" y="379062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一般</a:t>
            </a:r>
          </a:p>
        </p:txBody>
      </p:sp>
      <p:sp>
        <p:nvSpPr>
          <p:cNvPr id="50" name="Shape 50"/>
          <p:cNvSpPr/>
          <p:nvPr/>
        </p:nvSpPr>
        <p:spPr>
          <a:xfrm>
            <a:off x="4997754" y="3776972"/>
            <a:ext cx="1682091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would like to</a:t>
            </a:r>
          </a:p>
        </p:txBody>
      </p:sp>
      <p:sp>
        <p:nvSpPr>
          <p:cNvPr id="51" name="Shape 51"/>
          <p:cNvSpPr/>
          <p:nvPr/>
        </p:nvSpPr>
        <p:spPr>
          <a:xfrm>
            <a:off x="1116012" y="292893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愿意</a:t>
            </a:r>
          </a:p>
        </p:txBody>
      </p:sp>
      <p:sp>
        <p:nvSpPr>
          <p:cNvPr id="52" name="Shape 52"/>
          <p:cNvSpPr/>
          <p:nvPr/>
        </p:nvSpPr>
        <p:spPr>
          <a:xfrm>
            <a:off x="2547937" y="2039937"/>
            <a:ext cx="70307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yìbān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Shape 53"/>
          <p:cNvSpPr/>
          <p:nvPr/>
        </p:nvSpPr>
        <p:spPr>
          <a:xfrm>
            <a:off x="2546985" y="4704078"/>
            <a:ext cx="82330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yuànyì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5003800" y="2750817"/>
            <a:ext cx="2697471" cy="9569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(indicating an upward </a:t>
            </a:r>
          </a:p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    movement) to rise</a:t>
            </a:r>
          </a:p>
        </p:txBody>
      </p:sp>
      <p:sp>
        <p:nvSpPr>
          <p:cNvPr id="55" name="Shape 55"/>
          <p:cNvSpPr/>
          <p:nvPr/>
        </p:nvSpPr>
        <p:spPr>
          <a:xfrm>
            <a:off x="1113536" y="2061529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起来</a:t>
            </a:r>
          </a:p>
        </p:txBody>
      </p:sp>
      <p:sp>
        <p:nvSpPr>
          <p:cNvPr id="56" name="Shape 56"/>
          <p:cNvSpPr/>
          <p:nvPr/>
        </p:nvSpPr>
        <p:spPr>
          <a:xfrm>
            <a:off x="2555875" y="3817937"/>
            <a:ext cx="469680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qǐlai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7" name="Shape 57"/>
          <p:cNvSpPr/>
          <p:nvPr/>
        </p:nvSpPr>
        <p:spPr>
          <a:xfrm>
            <a:off x="5003800" y="4706937"/>
            <a:ext cx="1019061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should</a:t>
            </a:r>
          </a:p>
        </p:txBody>
      </p:sp>
      <p:sp>
        <p:nvSpPr>
          <p:cNvPr id="58" name="Shape 58"/>
          <p:cNvSpPr/>
          <p:nvPr/>
        </p:nvSpPr>
        <p:spPr>
          <a:xfrm>
            <a:off x="1113536" y="565055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应该</a:t>
            </a:r>
          </a:p>
        </p:txBody>
      </p:sp>
      <p:sp>
        <p:nvSpPr>
          <p:cNvPr id="59" name="Shape 59"/>
          <p:cNvSpPr/>
          <p:nvPr/>
        </p:nvSpPr>
        <p:spPr>
          <a:xfrm>
            <a:off x="2555875" y="2926078"/>
            <a:ext cx="89864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yīnggāi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0" name="Shape 60"/>
          <p:cNvSpPr/>
          <p:nvPr/>
        </p:nvSpPr>
        <p:spPr>
          <a:xfrm>
            <a:off x="5003800" y="5595937"/>
            <a:ext cx="696600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life</a:t>
            </a:r>
          </a:p>
        </p:txBody>
      </p:sp>
      <p:sp>
        <p:nvSpPr>
          <p:cNvPr id="61" name="Shape 61"/>
          <p:cNvSpPr/>
          <p:nvPr/>
        </p:nvSpPr>
        <p:spPr>
          <a:xfrm>
            <a:off x="1113536" y="4720592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生活</a:t>
            </a:r>
          </a:p>
        </p:txBody>
      </p:sp>
      <p:sp>
        <p:nvSpPr>
          <p:cNvPr id="62" name="Shape 62"/>
          <p:cNvSpPr/>
          <p:nvPr/>
        </p:nvSpPr>
        <p:spPr>
          <a:xfrm>
            <a:off x="2555875" y="5595937"/>
            <a:ext cx="1062791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shēnghuò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6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5" name="Shape 6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6" name="Shape 6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8" name="Shape 68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意思</a:t>
            </a:r>
          </a:p>
        </p:txBody>
      </p:sp>
      <p:sp>
        <p:nvSpPr>
          <p:cNvPr id="69" name="Shape 69"/>
          <p:cNvSpPr/>
          <p:nvPr/>
        </p:nvSpPr>
        <p:spPr>
          <a:xfrm>
            <a:off x="1547812" y="2653918"/>
            <a:ext cx="7020968" cy="3997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/>
              <a:t>你应该多出去走走，这样你们的生活会更有</a:t>
            </a:r>
            <a:r>
              <a:rPr sz="2400">
                <a:solidFill>
                  <a:srgbClr val="0433FF"/>
                </a:solidFill>
              </a:rPr>
              <a:t>意思</a:t>
            </a:r>
            <a:r>
              <a:rPr sz="2400"/>
              <a:t>。</a:t>
            </a:r>
          </a:p>
        </p:txBody>
      </p:sp>
      <p:sp>
        <p:nvSpPr>
          <p:cNvPr id="70" name="Shape 70"/>
          <p:cNvSpPr/>
          <p:nvPr/>
        </p:nvSpPr>
        <p:spPr>
          <a:xfrm>
            <a:off x="1475656" y="3604355"/>
            <a:ext cx="4371341" cy="3997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/>
              <a:t>打篮球是很有</a:t>
            </a:r>
            <a:r>
              <a:rPr sz="2400" dirty="0" err="1">
                <a:solidFill>
                  <a:srgbClr val="0433FF"/>
                </a:solidFill>
              </a:rPr>
              <a:t>意思</a:t>
            </a:r>
            <a:r>
              <a:rPr sz="2400" dirty="0" err="1"/>
              <a:t>的一种运动</a:t>
            </a:r>
            <a:r>
              <a:rPr sz="2400" dirty="0"/>
              <a:t>。</a:t>
            </a:r>
          </a:p>
        </p:txBody>
      </p:sp>
      <p:sp>
        <p:nvSpPr>
          <p:cNvPr id="71" name="Shape 71"/>
          <p:cNvSpPr/>
          <p:nvPr/>
        </p:nvSpPr>
        <p:spPr>
          <a:xfrm>
            <a:off x="1535275" y="4554792"/>
            <a:ext cx="4980941" cy="3997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/>
              <a:t>这个电影真的很没</a:t>
            </a:r>
            <a:r>
              <a:rPr sz="2400" dirty="0" err="1">
                <a:solidFill>
                  <a:srgbClr val="0433FF"/>
                </a:solidFill>
              </a:rPr>
              <a:t>意思</a:t>
            </a:r>
            <a:r>
              <a:rPr sz="2400" dirty="0" err="1"/>
              <a:t>，别去看了</a:t>
            </a:r>
            <a:r>
              <a:rPr sz="2400" dirty="0"/>
              <a:t>！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/>
          <p:nvPr/>
        </p:nvSpPr>
        <p:spPr>
          <a:xfrm>
            <a:off x="2541587" y="862012"/>
            <a:ext cx="467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选择与例句中的“意思”相同意思的句子</a:t>
            </a:r>
          </a:p>
        </p:txBody>
      </p:sp>
      <p:grpSp>
        <p:nvGrpSpPr>
          <p:cNvPr id="2" name="Group 78"/>
          <p:cNvGrpSpPr/>
          <p:nvPr/>
        </p:nvGrpSpPr>
        <p:grpSpPr>
          <a:xfrm>
            <a:off x="470022" y="305519"/>
            <a:ext cx="1860428" cy="919241"/>
            <a:chOff x="0" y="0"/>
            <a:chExt cx="1860427" cy="919239"/>
          </a:xfrm>
        </p:grpSpPr>
        <p:grpSp>
          <p:nvGrpSpPr>
            <p:cNvPr id="3" name="Group 7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4" name="Shape 7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5" name="Shape 7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7" name="Shape 77"/>
            <p:cNvSpPr/>
            <p:nvPr/>
          </p:nvSpPr>
          <p:spPr>
            <a:xfrm>
              <a:off x="573825" y="287128"/>
              <a:ext cx="1286603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9" name="Shape 79"/>
          <p:cNvSpPr/>
          <p:nvPr/>
        </p:nvSpPr>
        <p:spPr>
          <a:xfrm>
            <a:off x="1295400" y="2446337"/>
            <a:ext cx="4784725" cy="34620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在家看电视有什么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啊？</a:t>
            </a:r>
          </a:p>
        </p:txBody>
      </p:sp>
      <p:sp>
        <p:nvSpPr>
          <p:cNvPr id="80" name="Shape 80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81" name="Shape 81"/>
          <p:cNvSpPr/>
          <p:nvPr/>
        </p:nvSpPr>
        <p:spPr>
          <a:xfrm>
            <a:off x="1292225" y="3081337"/>
            <a:ext cx="5110163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我还是不明白你的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 </a:t>
            </a:r>
          </a:p>
        </p:txBody>
      </p:sp>
      <p:sp>
        <p:nvSpPr>
          <p:cNvPr id="82" name="Shape 82"/>
          <p:cNvSpPr/>
          <p:nvPr/>
        </p:nvSpPr>
        <p:spPr>
          <a:xfrm>
            <a:off x="1292225" y="3754437"/>
            <a:ext cx="6720517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这次的汉语考试很难，很多汉字我都不知道是什么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3" name="Shape 83"/>
          <p:cNvSpPr/>
          <p:nvPr/>
        </p:nvSpPr>
        <p:spPr>
          <a:xfrm>
            <a:off x="1298575" y="4460240"/>
            <a:ext cx="5621338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她的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是我们不应该让小孩子一个人在家。</a:t>
            </a:r>
          </a:p>
        </p:txBody>
      </p:sp>
      <p:sp>
        <p:nvSpPr>
          <p:cNvPr id="84" name="Shape 84"/>
          <p:cNvSpPr/>
          <p:nvPr/>
        </p:nvSpPr>
        <p:spPr>
          <a:xfrm>
            <a:off x="-1" y="1628775"/>
            <a:ext cx="9144002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有他在，我的生活已经很有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85" name="Shape 85"/>
          <p:cNvSpPr/>
          <p:nvPr/>
        </p:nvSpPr>
        <p:spPr>
          <a:xfrm>
            <a:off x="1259632" y="5178742"/>
            <a:ext cx="4442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5.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这个电影特别有</a:t>
            </a:r>
            <a:r>
              <a:rPr sz="2000" u="sng" dirty="0" err="1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，我边看边笑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Shape 8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9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8" name="Shape 8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89" name="Shape 8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91" name="Shape 91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一般</a:t>
            </a:r>
          </a:p>
        </p:txBody>
      </p:sp>
      <p:sp>
        <p:nvSpPr>
          <p:cNvPr id="92" name="Shape 92"/>
          <p:cNvSpPr/>
          <p:nvPr/>
        </p:nvSpPr>
        <p:spPr>
          <a:xfrm>
            <a:off x="2195736" y="2655696"/>
            <a:ext cx="3573194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一般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骑车去上学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3" name="Shape 93"/>
          <p:cNvSpPr/>
          <p:nvPr/>
        </p:nvSpPr>
        <p:spPr>
          <a:xfrm>
            <a:off x="2195829" y="3604355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她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一般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不会和不认识的人一起去吃饭的。</a:t>
            </a:r>
          </a:p>
        </p:txBody>
      </p:sp>
      <p:sp>
        <p:nvSpPr>
          <p:cNvPr id="94" name="Shape 94"/>
          <p:cNvSpPr/>
          <p:nvPr/>
        </p:nvSpPr>
        <p:spPr>
          <a:xfrm>
            <a:off x="2195829" y="4554792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小丽，周末你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一般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跟小刚出去看电影吗？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101"/>
          <p:cNvGrpSpPr/>
          <p:nvPr/>
        </p:nvGrpSpPr>
        <p:grpSpPr>
          <a:xfrm>
            <a:off x="470022" y="305519"/>
            <a:ext cx="1860428" cy="919241"/>
            <a:chOff x="0" y="0"/>
            <a:chExt cx="1860427" cy="919239"/>
          </a:xfrm>
        </p:grpSpPr>
        <p:grpSp>
          <p:nvGrpSpPr>
            <p:cNvPr id="3" name="Group 9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7" name="Shape 9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8" name="Shape 9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0" name="Shape 100"/>
            <p:cNvSpPr/>
            <p:nvPr/>
          </p:nvSpPr>
          <p:spPr>
            <a:xfrm>
              <a:off x="573825" y="287128"/>
              <a:ext cx="1286603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2" name="Shape 102"/>
          <p:cNvSpPr/>
          <p:nvPr/>
        </p:nvSpPr>
        <p:spPr>
          <a:xfrm>
            <a:off x="1295400" y="2446337"/>
            <a:ext cx="5993504" cy="34620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周末你们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在哪儿吃饭？在家吃还是出去吃？</a:t>
            </a:r>
          </a:p>
        </p:txBody>
      </p:sp>
      <p:sp>
        <p:nvSpPr>
          <p:cNvPr id="103" name="Shape 103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104" name="Shape 104"/>
          <p:cNvSpPr/>
          <p:nvPr/>
        </p:nvSpPr>
        <p:spPr>
          <a:xfrm>
            <a:off x="1292225" y="3081337"/>
            <a:ext cx="5634038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我不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去那个公司工作，太远，也太累。 </a:t>
            </a:r>
          </a:p>
        </p:txBody>
      </p:sp>
      <p:sp>
        <p:nvSpPr>
          <p:cNvPr id="105" name="Shape 105"/>
          <p:cNvSpPr/>
          <p:nvPr/>
        </p:nvSpPr>
        <p:spPr>
          <a:xfrm>
            <a:off x="1292225" y="3754437"/>
            <a:ext cx="6720517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这本书太有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了！</a:t>
            </a:r>
          </a:p>
        </p:txBody>
      </p:sp>
      <p:sp>
        <p:nvSpPr>
          <p:cNvPr id="106" name="Shape 106"/>
          <p:cNvSpPr/>
          <p:nvPr/>
        </p:nvSpPr>
        <p:spPr>
          <a:xfrm>
            <a:off x="1298575" y="4460240"/>
            <a:ext cx="5621338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早睡早起，别睡得那么晚。</a:t>
            </a:r>
          </a:p>
        </p:txBody>
      </p:sp>
      <p:sp>
        <p:nvSpPr>
          <p:cNvPr id="107" name="Shape 107"/>
          <p:cNvSpPr/>
          <p:nvPr/>
        </p:nvSpPr>
        <p:spPr>
          <a:xfrm>
            <a:off x="-1" y="1628775"/>
            <a:ext cx="9144002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一般     应该     愿意     起来     意思</a:t>
            </a:r>
          </a:p>
        </p:txBody>
      </p:sp>
      <p:sp>
        <p:nvSpPr>
          <p:cNvPr id="108" name="Shape 108"/>
          <p:cNvSpPr/>
          <p:nvPr/>
        </p:nvSpPr>
        <p:spPr>
          <a:xfrm>
            <a:off x="1294130" y="5178742"/>
            <a:ext cx="5971033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A: 一会儿周经理走进来的时候，请大家站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好，我们知道了。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4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10" name="Shape 110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13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11" name="Shape 111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2" name="Shape 112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15" name="Shape 115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在打电话</a:t>
            </a:r>
          </a:p>
        </p:txBody>
      </p:sp>
      <p:sp>
        <p:nvSpPr>
          <p:cNvPr id="116" name="Shape 116"/>
          <p:cNvSpPr/>
          <p:nvPr/>
        </p:nvSpPr>
        <p:spPr>
          <a:xfrm>
            <a:off x="838200" y="2057400"/>
            <a:ext cx="5396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同事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：小丽，周末你一般跟小刚出去看电影吗？</a:t>
            </a:r>
          </a:p>
        </p:txBody>
      </p:sp>
      <p:sp>
        <p:nvSpPr>
          <p:cNvPr id="117" name="Shape 117"/>
          <p:cNvSpPr/>
          <p:nvPr/>
        </p:nvSpPr>
        <p:spPr>
          <a:xfrm>
            <a:off x="850900" y="3429000"/>
            <a:ext cx="3364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同事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：看电视有什么意思啊？</a:t>
            </a:r>
          </a:p>
        </p:txBody>
      </p:sp>
      <p:sp>
        <p:nvSpPr>
          <p:cNvPr id="118" name="Shape 118"/>
          <p:cNvSpPr/>
          <p:nvPr/>
        </p:nvSpPr>
        <p:spPr>
          <a:xfrm>
            <a:off x="850900" y="4114800"/>
            <a:ext cx="6920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：可以一边吃一边看，坐久了还可以站起来休息一会儿。</a:t>
            </a:r>
          </a:p>
        </p:txBody>
      </p:sp>
      <p:sp>
        <p:nvSpPr>
          <p:cNvPr id="119" name="Shape 119"/>
          <p:cNvSpPr/>
          <p:nvPr/>
        </p:nvSpPr>
        <p:spPr>
          <a:xfrm>
            <a:off x="850900" y="2743200"/>
            <a:ext cx="61588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：我很少去电影院看电影，我更愿意在家看电视。</a:t>
            </a:r>
          </a:p>
        </p:txBody>
      </p:sp>
      <p:sp>
        <p:nvSpPr>
          <p:cNvPr id="120" name="Shape 120"/>
          <p:cNvSpPr/>
          <p:nvPr/>
        </p:nvSpPr>
        <p:spPr>
          <a:xfrm>
            <a:off x="838200" y="4851400"/>
            <a:ext cx="6412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同事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：你应该多出去走走，这样你们的生活会更有意思。</a:t>
            </a:r>
          </a:p>
        </p:txBody>
      </p:sp>
      <p:sp>
        <p:nvSpPr>
          <p:cNvPr id="121" name="Shape 121"/>
          <p:cNvSpPr/>
          <p:nvPr/>
        </p:nvSpPr>
        <p:spPr>
          <a:xfrm>
            <a:off x="850900" y="5588000"/>
            <a:ext cx="4888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：有他在，我的生活已经很有意思了。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28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12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4" name="Shape 12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25" name="Shape 12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27" name="Shape 127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9" name="Shape 129"/>
          <p:cNvSpPr/>
          <p:nvPr/>
        </p:nvSpPr>
        <p:spPr>
          <a:xfrm>
            <a:off x="1639887" y="1852612"/>
            <a:ext cx="443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小丽和小刚有时候也去电影院看电影。</a:t>
            </a:r>
          </a:p>
        </p:txBody>
      </p:sp>
      <p:sp>
        <p:nvSpPr>
          <p:cNvPr id="130" name="Shape 130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31" name="Shape 131"/>
          <p:cNvSpPr/>
          <p:nvPr/>
        </p:nvSpPr>
        <p:spPr>
          <a:xfrm>
            <a:off x="1106487" y="26828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32" name="Shape 132"/>
          <p:cNvSpPr/>
          <p:nvPr/>
        </p:nvSpPr>
        <p:spPr>
          <a:xfrm>
            <a:off x="1639887" y="2668587"/>
            <a:ext cx="417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同事觉得周末在家看电视很有意思。</a:t>
            </a:r>
          </a:p>
        </p:txBody>
      </p:sp>
      <p:sp>
        <p:nvSpPr>
          <p:cNvPr id="133" name="Shape 133"/>
          <p:cNvSpPr/>
          <p:nvPr/>
        </p:nvSpPr>
        <p:spPr>
          <a:xfrm>
            <a:off x="1106487" y="35099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34" name="Shape 134"/>
          <p:cNvSpPr/>
          <p:nvPr/>
        </p:nvSpPr>
        <p:spPr>
          <a:xfrm>
            <a:off x="1639887" y="3494087"/>
            <a:ext cx="366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小丽喜欢看电视的时候吃东西。</a:t>
            </a:r>
          </a:p>
        </p:txBody>
      </p:sp>
      <p:sp>
        <p:nvSpPr>
          <p:cNvPr id="135" name="Shape 135"/>
          <p:cNvSpPr/>
          <p:nvPr/>
        </p:nvSpPr>
        <p:spPr>
          <a:xfrm>
            <a:off x="1090821" y="43513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</a:p>
        </p:txBody>
      </p:sp>
      <p:sp>
        <p:nvSpPr>
          <p:cNvPr id="136" name="Shape 136"/>
          <p:cNvSpPr/>
          <p:nvPr/>
        </p:nvSpPr>
        <p:spPr>
          <a:xfrm>
            <a:off x="1624221" y="4335462"/>
            <a:ext cx="443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同事觉得出去走走比在家看电视更好。</a:t>
            </a:r>
          </a:p>
        </p:txBody>
      </p:sp>
      <p:sp>
        <p:nvSpPr>
          <p:cNvPr id="137" name="Shape 137"/>
          <p:cNvSpPr/>
          <p:nvPr/>
        </p:nvSpPr>
        <p:spPr>
          <a:xfrm>
            <a:off x="1624221" y="5135562"/>
            <a:ext cx="316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小丽对现在的生活很满意。</a:t>
            </a:r>
          </a:p>
        </p:txBody>
      </p:sp>
      <p:sp>
        <p:nvSpPr>
          <p:cNvPr id="138" name="Shape 138"/>
          <p:cNvSpPr/>
          <p:nvPr/>
        </p:nvSpPr>
        <p:spPr>
          <a:xfrm>
            <a:off x="1090821" y="51482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第十三课  我是走回来的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4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-1" y="1471612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你知道这个成语的意思吗？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sp>
        <p:nvSpPr>
          <p:cNvPr id="18" name="Shape 18"/>
          <p:cNvSpPr/>
          <p:nvPr/>
        </p:nvSpPr>
        <p:spPr>
          <a:xfrm>
            <a:off x="3563888" y="5745450"/>
            <a:ext cx="1695334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xiāng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rú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yǐ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mò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Times"/>
              <a:sym typeface="Times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相   濡 以 沫</a:t>
            </a:r>
          </a:p>
        </p:txBody>
      </p:sp>
      <p:pic>
        <p:nvPicPr>
          <p:cNvPr id="19" name="5882b2b7d0a20cf4ae8b1b0274094b36adaf99d0.jpg"/>
          <p:cNvPicPr/>
          <p:nvPr/>
        </p:nvPicPr>
        <p:blipFill>
          <a:blip r:embed="rId2" cstate="print"/>
          <a:srcRect l="376" t="4712" r="376" b="20981"/>
          <a:stretch>
            <a:fillRect/>
          </a:stretch>
        </p:blipFill>
        <p:spPr>
          <a:xfrm>
            <a:off x="2881804" y="2060848"/>
            <a:ext cx="3202364" cy="36724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2" name="Shape 2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5" name="Shape 25"/>
          <p:cNvSpPr/>
          <p:nvPr/>
        </p:nvSpPr>
        <p:spPr>
          <a:xfrm>
            <a:off x="5022850" y="1843087"/>
            <a:ext cx="1796763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headmaster</a:t>
            </a:r>
          </a:p>
        </p:txBody>
      </p:sp>
      <p:sp>
        <p:nvSpPr>
          <p:cNvPr id="26" name="Shape 26"/>
          <p:cNvSpPr/>
          <p:nvPr/>
        </p:nvSpPr>
        <p:spPr>
          <a:xfrm>
            <a:off x="1049337" y="183832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校长</a:t>
            </a:r>
          </a:p>
        </p:txBody>
      </p:sp>
      <p:sp>
        <p:nvSpPr>
          <p:cNvPr id="27" name="Shape 27"/>
          <p:cNvSpPr/>
          <p:nvPr/>
        </p:nvSpPr>
        <p:spPr>
          <a:xfrm>
            <a:off x="5038725" y="2541587"/>
            <a:ext cx="2406363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broken, ruined</a:t>
            </a:r>
          </a:p>
        </p:txBody>
      </p:sp>
      <p:sp>
        <p:nvSpPr>
          <p:cNvPr id="28" name="Shape 28"/>
          <p:cNvSpPr/>
          <p:nvPr/>
        </p:nvSpPr>
        <p:spPr>
          <a:xfrm>
            <a:off x="1049337" y="254158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坏</a:t>
            </a:r>
          </a:p>
        </p:txBody>
      </p:sp>
      <p:sp>
        <p:nvSpPr>
          <p:cNvPr id="29" name="Shape 29"/>
          <p:cNvSpPr/>
          <p:nvPr/>
        </p:nvSpPr>
        <p:spPr>
          <a:xfrm>
            <a:off x="5038725" y="3214687"/>
            <a:ext cx="1303100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adv. often</a:t>
            </a:r>
          </a:p>
        </p:txBody>
      </p:sp>
      <p:sp>
        <p:nvSpPr>
          <p:cNvPr id="30" name="Shape 30"/>
          <p:cNvSpPr/>
          <p:nvPr/>
        </p:nvSpPr>
        <p:spPr>
          <a:xfrm>
            <a:off x="1049337" y="323532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经常</a:t>
            </a:r>
          </a:p>
        </p:txBody>
      </p:sp>
      <p:sp>
        <p:nvSpPr>
          <p:cNvPr id="31" name="Shape 31"/>
          <p:cNvSpPr/>
          <p:nvPr/>
        </p:nvSpPr>
        <p:spPr>
          <a:xfrm>
            <a:off x="2519362" y="1843087"/>
            <a:ext cx="140999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xiàozhǎng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514600" y="2533650"/>
            <a:ext cx="64216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huài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514599" y="3214687"/>
            <a:ext cx="138755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jīngcháng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 advAuto="0"/>
      <p:bldP spid="27" grpId="0" animBg="1" advAuto="0"/>
      <p:bldP spid="29" grpId="0" animBg="1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3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6" name="Shape 3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7" name="Shape 3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9" name="Shape 39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0" name="Shape 40"/>
          <p:cNvSpPr/>
          <p:nvPr/>
        </p:nvSpPr>
        <p:spPr>
          <a:xfrm>
            <a:off x="5022850" y="2287587"/>
            <a:ext cx="151465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headmaster</a:t>
            </a:r>
          </a:p>
        </p:txBody>
      </p:sp>
      <p:sp>
        <p:nvSpPr>
          <p:cNvPr id="41" name="Shape 41"/>
          <p:cNvSpPr/>
          <p:nvPr/>
        </p:nvSpPr>
        <p:spPr>
          <a:xfrm>
            <a:off x="1049337" y="298608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校长</a:t>
            </a:r>
          </a:p>
        </p:txBody>
      </p:sp>
      <p:sp>
        <p:nvSpPr>
          <p:cNvPr id="42" name="Shape 42"/>
          <p:cNvSpPr/>
          <p:nvPr/>
        </p:nvSpPr>
        <p:spPr>
          <a:xfrm>
            <a:off x="5038725" y="2986087"/>
            <a:ext cx="202265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broken, ruined</a:t>
            </a:r>
          </a:p>
        </p:txBody>
      </p:sp>
      <p:sp>
        <p:nvSpPr>
          <p:cNvPr id="43" name="Shape 43"/>
          <p:cNvSpPr/>
          <p:nvPr/>
        </p:nvSpPr>
        <p:spPr>
          <a:xfrm>
            <a:off x="1036700" y="2288542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坏</a:t>
            </a:r>
          </a:p>
        </p:txBody>
      </p:sp>
      <p:sp>
        <p:nvSpPr>
          <p:cNvPr id="44" name="Shape 44"/>
          <p:cNvSpPr/>
          <p:nvPr/>
        </p:nvSpPr>
        <p:spPr>
          <a:xfrm>
            <a:off x="5038725" y="3659187"/>
            <a:ext cx="1103273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adv. often</a:t>
            </a:r>
          </a:p>
        </p:txBody>
      </p:sp>
      <p:sp>
        <p:nvSpPr>
          <p:cNvPr id="45" name="Shape 45"/>
          <p:cNvSpPr/>
          <p:nvPr/>
        </p:nvSpPr>
        <p:spPr>
          <a:xfrm>
            <a:off x="1049337" y="365442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经常</a:t>
            </a:r>
          </a:p>
        </p:txBody>
      </p:sp>
      <p:sp>
        <p:nvSpPr>
          <p:cNvPr id="46" name="Shape 46"/>
          <p:cNvSpPr/>
          <p:nvPr/>
        </p:nvSpPr>
        <p:spPr>
          <a:xfrm>
            <a:off x="2519362" y="2287587"/>
            <a:ext cx="1096454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xiàozhǎng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7" name="Shape 47"/>
          <p:cNvSpPr/>
          <p:nvPr/>
        </p:nvSpPr>
        <p:spPr>
          <a:xfrm>
            <a:off x="2501681" y="3661097"/>
            <a:ext cx="456856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huài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8" name="Shape 48"/>
          <p:cNvSpPr/>
          <p:nvPr/>
        </p:nvSpPr>
        <p:spPr>
          <a:xfrm>
            <a:off x="2513012" y="2987042"/>
            <a:ext cx="1074012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jīngcháng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5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1" name="Shape 5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2" name="Shape 5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4" name="Shape 54"/>
          <p:cNvSpPr/>
          <p:nvPr/>
        </p:nvSpPr>
        <p:spPr>
          <a:xfrm>
            <a:off x="2554149" y="3873018"/>
            <a:ext cx="11332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忙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坏了</a:t>
            </a:r>
          </a:p>
        </p:txBody>
      </p:sp>
      <p:sp>
        <p:nvSpPr>
          <p:cNvPr id="55" name="Shape 55"/>
          <p:cNvSpPr/>
          <p:nvPr/>
        </p:nvSpPr>
        <p:spPr>
          <a:xfrm>
            <a:off x="6083715" y="3863616"/>
            <a:ext cx="11332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饿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坏了</a:t>
            </a:r>
          </a:p>
        </p:txBody>
      </p:sp>
      <p:pic>
        <p:nvPicPr>
          <p:cNvPr id="56" name="0936310_meitu_1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28519" y="2026917"/>
            <a:ext cx="2984501" cy="1854201"/>
          </a:xfrm>
          <a:prstGeom prst="rect">
            <a:avLst/>
          </a:prstGeom>
          <a:ln w="12700">
            <a:miter lim="400000"/>
          </a:ln>
        </p:spPr>
      </p:pic>
      <p:sp>
        <p:nvSpPr>
          <p:cNvPr id="57" name="Shape 57"/>
          <p:cNvSpPr/>
          <p:nvPr/>
        </p:nvSpPr>
        <p:spPr>
          <a:xfrm>
            <a:off x="2483768" y="6297005"/>
            <a:ext cx="1018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累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坏了</a:t>
            </a:r>
            <a:endParaRPr sz="2400" dirty="0">
              <a:solidFill>
                <a:srgbClr val="FF2600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pic>
        <p:nvPicPr>
          <p:cNvPr id="58" name="bc305bb437610faeb8a308.jpg"/>
          <p:cNvPicPr/>
          <p:nvPr/>
        </p:nvPicPr>
        <p:blipFill>
          <a:blip r:embed="rId3" cstate="print"/>
          <a:srcRect b="46512"/>
          <a:stretch>
            <a:fillRect/>
          </a:stretch>
        </p:blipFill>
        <p:spPr>
          <a:xfrm>
            <a:off x="5187899" y="2026548"/>
            <a:ext cx="2984501" cy="1834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9" name="44_120616175316_1.jpg"/>
          <p:cNvPicPr/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1628519" y="4460959"/>
            <a:ext cx="2984501" cy="1853809"/>
          </a:xfrm>
          <a:prstGeom prst="rect">
            <a:avLst/>
          </a:prstGeom>
          <a:ln w="12700">
            <a:miter lim="400000"/>
          </a:ln>
        </p:spPr>
      </p:pic>
      <p:sp>
        <p:nvSpPr>
          <p:cNvPr id="60" name="Shape 60"/>
          <p:cNvSpPr/>
          <p:nvPr/>
        </p:nvSpPr>
        <p:spPr>
          <a:xfrm>
            <a:off x="3593058" y="1340768"/>
            <a:ext cx="2313484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 dirty="0" err="1">
                <a:solidFill>
                  <a:srgbClr val="FF2600"/>
                </a:solidFill>
              </a:rPr>
              <a:t>V／Adj.+坏了</a:t>
            </a:r>
            <a:endParaRPr sz="2800" dirty="0">
              <a:solidFill>
                <a:srgbClr val="FF2600"/>
              </a:solidFill>
            </a:endParaRPr>
          </a:p>
        </p:txBody>
      </p:sp>
      <p:pic>
        <p:nvPicPr>
          <p:cNvPr id="61" name="4-1036721-21893137.jpg"/>
          <p:cNvPicPr/>
          <p:nvPr/>
        </p:nvPicPr>
        <p:blipFill>
          <a:blip r:embed="rId5" cstate="print"/>
          <a:srcRect l="961" t="1060" r="961" b="49982"/>
          <a:stretch>
            <a:fillRect/>
          </a:stretch>
        </p:blipFill>
        <p:spPr>
          <a:xfrm>
            <a:off x="5158085" y="4460760"/>
            <a:ext cx="2984501" cy="1854201"/>
          </a:xfrm>
          <a:prstGeom prst="rect">
            <a:avLst/>
          </a:prstGeom>
          <a:ln w="12700">
            <a:miter lim="400000"/>
          </a:ln>
        </p:spPr>
      </p:pic>
      <p:sp>
        <p:nvSpPr>
          <p:cNvPr id="62" name="Shape 62"/>
          <p:cNvSpPr/>
          <p:nvPr/>
        </p:nvSpPr>
        <p:spPr>
          <a:xfrm>
            <a:off x="6012160" y="6268684"/>
            <a:ext cx="1018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用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坏了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3692842" y="925512"/>
            <a:ext cx="289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根据图片选择恰当的词语</a:t>
            </a:r>
          </a:p>
        </p:txBody>
      </p:sp>
      <p:grpSp>
        <p:nvGrpSpPr>
          <p:cNvPr id="2" name="Group 69"/>
          <p:cNvGrpSpPr/>
          <p:nvPr/>
        </p:nvGrpSpPr>
        <p:grpSpPr>
          <a:xfrm>
            <a:off x="470022" y="305519"/>
            <a:ext cx="1693245" cy="919241"/>
            <a:chOff x="0" y="0"/>
            <a:chExt cx="1693243" cy="919239"/>
          </a:xfrm>
        </p:grpSpPr>
        <p:grpSp>
          <p:nvGrpSpPr>
            <p:cNvPr id="3" name="Group 6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65" name="Shape 6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66" name="Shape 6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68" name="Shape 68"/>
            <p:cNvSpPr/>
            <p:nvPr/>
          </p:nvSpPr>
          <p:spPr>
            <a:xfrm>
              <a:off x="574552" y="286618"/>
              <a:ext cx="1118692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0" name="Shape 70"/>
          <p:cNvSpPr/>
          <p:nvPr/>
        </p:nvSpPr>
        <p:spPr>
          <a:xfrm>
            <a:off x="2124128" y="5881782"/>
            <a:ext cx="5393437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穿坏了      2. 画坏了      3. 急坏了      4. 气坏了</a:t>
            </a:r>
          </a:p>
        </p:txBody>
      </p:sp>
      <p:pic>
        <p:nvPicPr>
          <p:cNvPr id="71" name="676f7c1ed21b0ef496142fc8dfc451da83cb3ed1.jpg"/>
          <p:cNvPicPr/>
          <p:nvPr/>
        </p:nvPicPr>
        <p:blipFill>
          <a:blip r:embed="rId2" cstate="print"/>
          <a:srcRect l="1774" t="2082" r="1774" b="7997"/>
          <a:stretch>
            <a:fillRect/>
          </a:stretch>
        </p:blipFill>
        <p:spPr>
          <a:xfrm>
            <a:off x="1682276" y="1581483"/>
            <a:ext cx="2984501" cy="1854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2" name="1b4c510fd9f9d72a97387d88d42a2834359bbbc3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87012" y="1581483"/>
            <a:ext cx="2984501" cy="1854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3" name="109 qiantuku bigstock-Real-estate-market--Young-Ind-46029412 (1)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82276" y="3666983"/>
            <a:ext cx="2984501" cy="1854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4" name="aa64034f78f0f736060c30440f55b319eac41380.jp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887012" y="3666983"/>
            <a:ext cx="2984501" cy="1854201"/>
          </a:xfrm>
          <a:prstGeom prst="rect">
            <a:avLst/>
          </a:prstGeom>
          <a:ln w="12700">
            <a:miter lim="400000"/>
          </a:ln>
        </p:spPr>
      </p:pic>
      <p:sp>
        <p:nvSpPr>
          <p:cNvPr id="75" name="Shape 75"/>
          <p:cNvSpPr/>
          <p:nvPr/>
        </p:nvSpPr>
        <p:spPr>
          <a:xfrm>
            <a:off x="1673128" y="1581483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76" name="Shape 76"/>
          <p:cNvSpPr/>
          <p:nvPr/>
        </p:nvSpPr>
        <p:spPr>
          <a:xfrm>
            <a:off x="4855555" y="1581483"/>
            <a:ext cx="371476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77" name="Shape 77"/>
          <p:cNvSpPr/>
          <p:nvPr/>
        </p:nvSpPr>
        <p:spPr>
          <a:xfrm>
            <a:off x="1674716" y="3661508"/>
            <a:ext cx="3571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78" name="Shape 78"/>
          <p:cNvSpPr/>
          <p:nvPr/>
        </p:nvSpPr>
        <p:spPr>
          <a:xfrm>
            <a:off x="4857143" y="3661508"/>
            <a:ext cx="342901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8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1" name="Shape 8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82" name="Shape 8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4" name="Shape 84"/>
          <p:cNvSpPr/>
          <p:nvPr/>
        </p:nvSpPr>
        <p:spPr>
          <a:xfrm>
            <a:off x="1040797" y="4459477"/>
            <a:ext cx="7726814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虽然她只是一个女生，但是她不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害怕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一个人走夜路。</a:t>
            </a:r>
          </a:p>
        </p:txBody>
      </p:sp>
      <p:sp>
        <p:nvSpPr>
          <p:cNvPr id="85" name="Shape 85"/>
          <p:cNvSpPr/>
          <p:nvPr/>
        </p:nvSpPr>
        <p:spPr>
          <a:xfrm>
            <a:off x="1041400" y="3443605"/>
            <a:ext cx="670560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小明不认真学习，所以他很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害怕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考试。</a:t>
            </a:r>
          </a:p>
        </p:txBody>
      </p:sp>
      <p:sp>
        <p:nvSpPr>
          <p:cNvPr id="86" name="Shape 86"/>
          <p:cNvSpPr/>
          <p:nvPr/>
        </p:nvSpPr>
        <p:spPr>
          <a:xfrm>
            <a:off x="1041400" y="2427731"/>
            <a:ext cx="693420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我真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害怕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他累坏了。</a:t>
            </a:r>
          </a:p>
        </p:txBody>
      </p:sp>
      <p:sp>
        <p:nvSpPr>
          <p:cNvPr id="87" name="Shape 87"/>
          <p:cNvSpPr/>
          <p:nvPr/>
        </p:nvSpPr>
        <p:spPr>
          <a:xfrm>
            <a:off x="3986529" y="1361058"/>
            <a:ext cx="15265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怕＝</a:t>
            </a:r>
            <a:r>
              <a: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害怕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94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9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0" name="Shape 9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1" name="Shape 9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3" name="Shape 93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5" name="Shape 95"/>
          <p:cNvSpPr/>
          <p:nvPr/>
        </p:nvSpPr>
        <p:spPr>
          <a:xfrm>
            <a:off x="1028700" y="2590736"/>
            <a:ext cx="6705600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那个饭馆离我们学校很近，我们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去。</a:t>
            </a:r>
          </a:p>
        </p:txBody>
      </p:sp>
      <p:sp>
        <p:nvSpPr>
          <p:cNvPr id="96" name="Shape 96"/>
          <p:cNvSpPr/>
          <p:nvPr/>
        </p:nvSpPr>
        <p:spPr>
          <a:xfrm>
            <a:off x="1014412" y="3527361"/>
            <a:ext cx="6705601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天天只吃不运动，我很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我会胖。</a:t>
            </a:r>
          </a:p>
        </p:txBody>
      </p:sp>
      <p:sp>
        <p:nvSpPr>
          <p:cNvPr id="97" name="Shape 97"/>
          <p:cNvSpPr/>
          <p:nvPr/>
        </p:nvSpPr>
        <p:spPr>
          <a:xfrm>
            <a:off x="1014412" y="4492561"/>
            <a:ext cx="6705601" cy="600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前边那位老人是谁？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他是我们的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8" name="Shape 98"/>
          <p:cNvSpPr/>
          <p:nvPr/>
        </p:nvSpPr>
        <p:spPr>
          <a:xfrm>
            <a:off x="2860675" y="1737296"/>
            <a:ext cx="428625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怕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经常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校长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</a:p>
        </p:txBody>
      </p:sp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4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0" name="Shape 100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3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1" name="Shape 101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2" name="Shape 102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05" name="Shape 105"/>
          <p:cNvSpPr/>
          <p:nvPr/>
        </p:nvSpPr>
        <p:spPr>
          <a:xfrm>
            <a:off x="3276600" y="1367154"/>
            <a:ext cx="206092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听课文回答问题</a:t>
            </a:r>
          </a:p>
        </p:txBody>
      </p:sp>
      <p:sp>
        <p:nvSpPr>
          <p:cNvPr id="106" name="Shape 106"/>
          <p:cNvSpPr/>
          <p:nvPr/>
        </p:nvSpPr>
        <p:spPr>
          <a:xfrm>
            <a:off x="1433830" y="2529458"/>
            <a:ext cx="4188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刚结婚的时候，丈夫习惯做什么？</a:t>
            </a:r>
          </a:p>
        </p:txBody>
      </p:sp>
      <p:sp>
        <p:nvSpPr>
          <p:cNvPr id="107" name="Shape 107"/>
          <p:cNvSpPr/>
          <p:nvPr/>
        </p:nvSpPr>
        <p:spPr>
          <a:xfrm>
            <a:off x="1435710" y="3249929"/>
            <a:ext cx="2918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妻子希望丈夫怎么样？</a:t>
            </a: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3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9" name="Shape 109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12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10" name="Shape 110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1" name="Shape 111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14" name="Shape 114"/>
          <p:cNvSpPr/>
          <p:nvPr/>
        </p:nvSpPr>
        <p:spPr>
          <a:xfrm>
            <a:off x="899592" y="2204864"/>
            <a:ext cx="6840760" cy="23083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lvl="0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刚结婚的时候，我丈夫是中学老师，他喜欢每天早上起床后，一边吃早饭一边看报纸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十年过去了，现在他已经是校长了，因为太忙，每天早上我起床后都看不到他，晚上很晚他才回到家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我真怕他累坏了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希望他能少一些会议，多一些休息，可以经常和我还有孩子在一起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2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1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7" name="Shape 11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8" name="Shape 11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20" name="Shape 12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2" name="Shape 122"/>
          <p:cNvSpPr/>
          <p:nvPr/>
        </p:nvSpPr>
        <p:spPr>
          <a:xfrm>
            <a:off x="1122045" y="3001277"/>
            <a:ext cx="5318126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A：你去商店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点儿蛋糕和饮料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B：一会儿有朋友过来吗？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A：是的，一会儿我们一边吃东西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聊天。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B：好，我马上去买。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23" name="Shape 123"/>
          <p:cNvSpPr/>
          <p:nvPr/>
        </p:nvSpPr>
        <p:spPr>
          <a:xfrm>
            <a:off x="3051175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来</a:t>
            </a:r>
          </a:p>
        </p:txBody>
      </p:sp>
      <p:sp>
        <p:nvSpPr>
          <p:cNvPr id="124" name="Shape 124"/>
          <p:cNvSpPr/>
          <p:nvPr/>
        </p:nvSpPr>
        <p:spPr>
          <a:xfrm>
            <a:off x="3920172" y="1989137"/>
            <a:ext cx="668656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买回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5" name="Shape 125"/>
          <p:cNvSpPr/>
          <p:nvPr/>
        </p:nvSpPr>
        <p:spPr>
          <a:xfrm>
            <a:off x="4954587" y="1916832"/>
            <a:ext cx="60529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一边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26" name="1307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63364" y="2717750"/>
            <a:ext cx="2540001" cy="1689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33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3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9" name="Shape 12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0" name="Shape 13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32" name="Shape 132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4" name="Shape 134"/>
          <p:cNvSpPr/>
          <p:nvPr/>
        </p:nvSpPr>
        <p:spPr>
          <a:xfrm>
            <a:off x="2301875" y="2852737"/>
            <a:ext cx="4005961" cy="163258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A：饭做好了！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B：累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了吧？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A：跟你一起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做边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一点儿也不累。</a:t>
            </a:r>
            <a:endParaRPr sz="2000" u="sng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B：我们给楼下的朋友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一些，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怎么样？</a:t>
            </a:r>
          </a:p>
        </p:txBody>
      </p:sp>
      <p:sp>
        <p:nvSpPr>
          <p:cNvPr id="135" name="Shape 135"/>
          <p:cNvSpPr/>
          <p:nvPr/>
        </p:nvSpPr>
        <p:spPr>
          <a:xfrm>
            <a:off x="3873500" y="1989137"/>
            <a:ext cx="230832" cy="27699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dirty="0">
                <a:latin typeface="华文楷体" pitchFamily="2" charset="-122"/>
                <a:ea typeface="华文楷体" pitchFamily="2" charset="-122"/>
              </a:rPr>
              <a:t>边</a:t>
            </a:r>
          </a:p>
        </p:txBody>
      </p:sp>
      <p:sp>
        <p:nvSpPr>
          <p:cNvPr id="136" name="Shape 136"/>
          <p:cNvSpPr/>
          <p:nvPr/>
        </p:nvSpPr>
        <p:spPr>
          <a:xfrm>
            <a:off x="4716462" y="1989137"/>
            <a:ext cx="230832" cy="27699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>
                <a:latin typeface="华文楷体" pitchFamily="2" charset="-122"/>
                <a:ea typeface="华文楷体" pitchFamily="2" charset="-122"/>
              </a:rPr>
              <a:t>坏</a:t>
            </a:r>
          </a:p>
        </p:txBody>
      </p:sp>
      <p:pic>
        <p:nvPicPr>
          <p:cNvPr id="137" name="1308 全01732ap08572.jpg"/>
          <p:cNvPicPr/>
          <p:nvPr/>
        </p:nvPicPr>
        <p:blipFill>
          <a:blip r:embed="rId2" cstate="print"/>
          <a:srcRect t="3922" b="9804"/>
          <a:stretch>
            <a:fillRect/>
          </a:stretch>
        </p:blipFill>
        <p:spPr>
          <a:xfrm>
            <a:off x="6336250" y="2420888"/>
            <a:ext cx="2540001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8" name="Shape 138"/>
          <p:cNvSpPr/>
          <p:nvPr/>
        </p:nvSpPr>
        <p:spPr>
          <a:xfrm>
            <a:off x="5592762" y="1941840"/>
            <a:ext cx="55399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1800"/>
            </a:pPr>
            <a:r>
              <a:rPr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聊天</a:t>
            </a:r>
            <a:endParaRPr dirty="0">
              <a:latin typeface="华文楷体" pitchFamily="2" charset="-122"/>
              <a:ea typeface="华文楷体" pitchFamily="2" charset="-122"/>
              <a:cs typeface="华文细黑"/>
              <a:sym typeface="华文细黑"/>
            </a:endParaRPr>
          </a:p>
        </p:txBody>
      </p:sp>
      <p:sp>
        <p:nvSpPr>
          <p:cNvPr id="139" name="Shape 139"/>
          <p:cNvSpPr/>
          <p:nvPr/>
        </p:nvSpPr>
        <p:spPr>
          <a:xfrm>
            <a:off x="2483768" y="1956304"/>
            <a:ext cx="86177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送下去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46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4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42" name="Shape 14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3" name="Shape 14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5" name="Shape 145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47" name="Shape 147"/>
          <p:cNvSpPr/>
          <p:nvPr/>
        </p:nvSpPr>
        <p:spPr>
          <a:xfrm>
            <a:off x="1463674" y="2852737"/>
            <a:ext cx="4556126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A：这么多礼物，都是你丈夫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的？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B：对，他刚从国外回来。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A：这是什么？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B：是红酒，一会儿我们可以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48" name="Shape 148"/>
          <p:cNvSpPr/>
          <p:nvPr/>
        </p:nvSpPr>
        <p:spPr>
          <a:xfrm>
            <a:off x="3457575" y="1989137"/>
            <a:ext cx="461665" cy="27699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dirty="0" err="1">
                <a:latin typeface="华文楷体" pitchFamily="2" charset="-122"/>
                <a:ea typeface="华文楷体" pitchFamily="2" charset="-122"/>
              </a:rPr>
              <a:t>还是</a:t>
            </a:r>
            <a:endParaRPr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9" name="Shape 149"/>
          <p:cNvSpPr/>
          <p:nvPr/>
        </p:nvSpPr>
        <p:spPr>
          <a:xfrm>
            <a:off x="4335024" y="1989137"/>
            <a:ext cx="692497" cy="27699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华文楷体" pitchFamily="2" charset="-122"/>
                <a:ea typeface="华文楷体" pitchFamily="2" charset="-122"/>
              </a:rPr>
              <a:t>买回来</a:t>
            </a:r>
            <a:endParaRPr sz="1800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50" name="1309 qiantuku -Bottle-and-wine-glasses-with-c-50757176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36455" y="2584450"/>
            <a:ext cx="2540001" cy="16891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1" name="Shape 151"/>
          <p:cNvSpPr/>
          <p:nvPr/>
        </p:nvSpPr>
        <p:spPr>
          <a:xfrm>
            <a:off x="1835696" y="1954540"/>
            <a:ext cx="1246493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华文楷体" pitchFamily="2" charset="-122"/>
                <a:ea typeface="华文楷体" pitchFamily="2" charset="-122"/>
              </a:rPr>
              <a:t>边喝边聊天</a:t>
            </a:r>
            <a:endParaRPr sz="18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58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5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54" name="Shape 15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55" name="Shape 15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57" name="Shape 157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59" name="Shape 159"/>
          <p:cNvSpPr/>
          <p:nvPr/>
        </p:nvSpPr>
        <p:spPr>
          <a:xfrm>
            <a:off x="1778000" y="2971800"/>
            <a:ext cx="4831461" cy="112458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A：太累了，我们别跑了，走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B：好，我们可以边走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每天都跑步吗？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B：对，我一般每天早上都出来跑一会儿。</a:t>
            </a:r>
          </a:p>
        </p:txBody>
      </p:sp>
      <p:sp>
        <p:nvSpPr>
          <p:cNvPr id="160" name="Shape 160"/>
          <p:cNvSpPr/>
          <p:nvPr/>
        </p:nvSpPr>
        <p:spPr>
          <a:xfrm>
            <a:off x="2903537" y="1989137"/>
            <a:ext cx="76944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边聊天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1" name="Shape 161"/>
          <p:cNvSpPr/>
          <p:nvPr/>
        </p:nvSpPr>
        <p:spPr>
          <a:xfrm>
            <a:off x="4127500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过去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2" name="Shape 162"/>
          <p:cNvSpPr/>
          <p:nvPr/>
        </p:nvSpPr>
        <p:spPr>
          <a:xfrm>
            <a:off x="5220072" y="1916832"/>
            <a:ext cx="60529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一般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63" name="1310 qiantuku -Tired-Woman-Sweating-After-Run-52155052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29289" y="2689542"/>
            <a:ext cx="2540001" cy="1689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视差">
  <a:themeElements>
    <a:clrScheme name="视差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视差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视差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视差</Template>
  <TotalTime>19</TotalTime>
  <Words>1048</Words>
  <Application>Microsoft Office PowerPoint</Application>
  <PresentationFormat>全屏显示(4:3)</PresentationFormat>
  <Paragraphs>352</Paragraphs>
  <Slides>43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43</vt:i4>
      </vt:variant>
    </vt:vector>
  </HeadingPairs>
  <TitlesOfParts>
    <vt:vector size="53" baseType="lpstr">
      <vt:lpstr>Helvetica Neue</vt:lpstr>
      <vt:lpstr>华文细黑</vt:lpstr>
      <vt:lpstr>黑体</vt:lpstr>
      <vt:lpstr>GB Pinyinok-D</vt:lpstr>
      <vt:lpstr>Arial</vt:lpstr>
      <vt:lpstr>Times New Roman</vt:lpstr>
      <vt:lpstr>Corbel</vt:lpstr>
      <vt:lpstr>华文楷体</vt:lpstr>
      <vt:lpstr>Calibri</vt:lpstr>
      <vt:lpstr>视差</vt:lpstr>
      <vt:lpstr>第十三课  我是走回来的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第十三课  我是走回来的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第十三课  我是走回来的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第十三课  我是走回来的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第十三课  我是走回来的</dc:title>
  <dc:creator>888</dc:creator>
  <cp:lastModifiedBy>越 栾</cp:lastModifiedBy>
  <cp:revision>11</cp:revision>
  <dcterms:modified xsi:type="dcterms:W3CDTF">2019-10-25T18:16:24Z</dcterms:modified>
</cp:coreProperties>
</file>