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0E6D38-4A6D-79E2-F4E4-FA3D6B50FBAC}" v="1109" dt="2026-04-10T14:09:41.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7017"/>
            <a:ext cx="9144000" cy="1236134"/>
          </a:xfrm>
        </p:spPr>
        <p:txBody>
          <a:bodyPr>
            <a:normAutofit/>
          </a:bodyPr>
          <a:lstStyle/>
          <a:p>
            <a:r>
              <a:rPr lang="en-GB" dirty="0" err="1"/>
              <a:t>presenations</a:t>
            </a:r>
            <a:r>
              <a:rPr lang="en-GB" dirty="0"/>
              <a:t> theory task 1</a:t>
            </a:r>
          </a:p>
        </p:txBody>
      </p:sp>
      <p:sp>
        <p:nvSpPr>
          <p:cNvPr id="3" name="Subtitle 2"/>
          <p:cNvSpPr>
            <a:spLocks noGrp="1"/>
          </p:cNvSpPr>
          <p:nvPr>
            <p:ph type="subTitle" idx="1"/>
          </p:nvPr>
        </p:nvSpPr>
        <p:spPr>
          <a:xfrm>
            <a:off x="1524000" y="1884309"/>
            <a:ext cx="9144000" cy="2676067"/>
          </a:xfrm>
        </p:spPr>
        <p:txBody>
          <a:bodyPr vert="horz" lIns="91440" tIns="45720" rIns="91440" bIns="45720" rtlCol="0" anchor="t">
            <a:normAutofit/>
          </a:bodyPr>
          <a:lstStyle/>
          <a:p>
            <a:pPr algn="l"/>
            <a:r>
              <a:rPr lang="en-GB" sz="1800" dirty="0" err="1">
                <a:solidFill>
                  <a:srgbClr val="E6E8F0"/>
                </a:solidFill>
                <a:highlight>
                  <a:srgbClr val="1F1F1F"/>
                </a:highlight>
                <a:latin typeface="Calibri"/>
                <a:ea typeface="Calibri"/>
                <a:cs typeface="Calibri"/>
              </a:rPr>
              <a:t>Bulby</a:t>
            </a:r>
            <a:r>
              <a:rPr lang="en-GB" sz="1800" dirty="0">
                <a:solidFill>
                  <a:srgbClr val="E6E8F0"/>
                </a:solidFill>
                <a:highlight>
                  <a:srgbClr val="1F1F1F"/>
                </a:highlight>
                <a:latin typeface="Calibri"/>
                <a:ea typeface="Calibri"/>
                <a:cs typeface="Calibri"/>
              </a:rPr>
              <a:t> theory</a:t>
            </a:r>
          </a:p>
          <a:p>
            <a:pPr algn="l"/>
            <a:endParaRPr lang="en-GB" sz="1800" dirty="0">
              <a:solidFill>
                <a:srgbClr val="E6E8F0"/>
              </a:solidFill>
              <a:highlight>
                <a:srgbClr val="1F1F1F"/>
              </a:highlight>
              <a:latin typeface="Calibri"/>
              <a:ea typeface="Calibri"/>
              <a:cs typeface="Calibri"/>
            </a:endParaRPr>
          </a:p>
          <a:p>
            <a:pPr algn="l"/>
            <a:r>
              <a:rPr lang="en-GB" sz="1800">
                <a:solidFill>
                  <a:srgbClr val="E6E8F0"/>
                </a:solidFill>
                <a:highlight>
                  <a:srgbClr val="1F1F1F"/>
                </a:highlight>
                <a:latin typeface="Calibri"/>
                <a:ea typeface="Calibri"/>
                <a:cs typeface="Calibri"/>
              </a:rPr>
              <a:t>According to his first formulation, Bowlby had argued that the attachment behavioural system (ABS) of modern infants evolved to protect infants against danger.</a:t>
            </a:r>
            <a:endParaRPr lang="en-GB"/>
          </a:p>
          <a:p>
            <a:pPr algn="l"/>
            <a:r>
              <a:rPr lang="en-GB" sz="1800" dirty="0">
                <a:solidFill>
                  <a:srgbClr val="E6E8F0"/>
                </a:solidFill>
                <a:highlight>
                  <a:srgbClr val="1F1F1F"/>
                </a:highlight>
                <a:latin typeface="Calibri"/>
                <a:ea typeface="Calibri"/>
                <a:cs typeface="Calibri"/>
              </a:rPr>
              <a:t>Theres three kinds of attachments in the </a:t>
            </a:r>
            <a:r>
              <a:rPr lang="en-GB" sz="1800" dirty="0" err="1">
                <a:solidFill>
                  <a:srgbClr val="E6E8F0"/>
                </a:solidFill>
                <a:highlight>
                  <a:srgbClr val="1F1F1F"/>
                </a:highlight>
                <a:latin typeface="Calibri"/>
                <a:ea typeface="Calibri"/>
                <a:cs typeface="Calibri"/>
              </a:rPr>
              <a:t>bowlby</a:t>
            </a:r>
            <a:r>
              <a:rPr lang="en-GB" sz="1800" dirty="0">
                <a:solidFill>
                  <a:srgbClr val="E6E8F0"/>
                </a:solidFill>
                <a:highlight>
                  <a:srgbClr val="1F1F1F"/>
                </a:highlight>
                <a:latin typeface="Calibri"/>
                <a:ea typeface="Calibri"/>
                <a:cs typeface="Calibri"/>
              </a:rPr>
              <a:t> attachment theory...</a:t>
            </a:r>
            <a:r>
              <a:rPr lang="en-GB" sz="1800" dirty="0">
                <a:solidFill>
                  <a:srgbClr val="EEF0FF"/>
                </a:solidFill>
                <a:highlight>
                  <a:srgbClr val="1F1F1F"/>
                </a:highlight>
                <a:ea typeface="+mn-lt"/>
                <a:cs typeface="+mn-lt"/>
              </a:rPr>
              <a:t>pre-attachment, attachment-in-the-making, clear-cut attachment, and reciprocal relationships</a:t>
            </a:r>
            <a:r>
              <a:rPr lang="en-GB" sz="1800" dirty="0">
                <a:solidFill>
                  <a:srgbClr val="E6E8F0"/>
                </a:solidFill>
                <a:highlight>
                  <a:srgbClr val="1F1F1F"/>
                </a:highlight>
                <a:ea typeface="+mn-lt"/>
                <a:cs typeface="+mn-lt"/>
              </a:rPr>
              <a:t>—describe a progression from indiscriminate social behaviours to specific, secure emotional bonds and eventual independence.</a:t>
            </a:r>
            <a:endParaRPr lang="en-GB" sz="1800" dirty="0">
              <a:solidFill>
                <a:srgbClr val="E6E8F0"/>
              </a:solidFill>
              <a:highlight>
                <a:srgbClr val="1F1F1F"/>
              </a:highlight>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2AAA8-3B0F-604A-07E7-3D63F288CC90}"/>
              </a:ext>
            </a:extLst>
          </p:cNvPr>
          <p:cNvSpPr>
            <a:spLocks noGrp="1"/>
          </p:cNvSpPr>
          <p:nvPr>
            <p:ph type="title"/>
          </p:nvPr>
        </p:nvSpPr>
        <p:spPr/>
        <p:txBody>
          <a:bodyPr/>
          <a:lstStyle/>
          <a:p>
            <a:r>
              <a:rPr lang="en-GB" dirty="0"/>
              <a:t>The key </a:t>
            </a:r>
            <a:r>
              <a:rPr lang="en-GB"/>
              <a:t>components</a:t>
            </a:r>
            <a:endParaRPr lang="en-GB" dirty="0"/>
          </a:p>
        </p:txBody>
      </p:sp>
      <p:sp>
        <p:nvSpPr>
          <p:cNvPr id="3" name="Content Placeholder 2">
            <a:extLst>
              <a:ext uri="{FF2B5EF4-FFF2-40B4-BE49-F238E27FC236}">
                <a16:creationId xmlns:a16="http://schemas.microsoft.com/office/drawing/2014/main" id="{BA4F2B86-C8E1-FD01-6A25-66144F9FAC4B}"/>
              </a:ext>
            </a:extLst>
          </p:cNvPr>
          <p:cNvSpPr>
            <a:spLocks noGrp="1"/>
          </p:cNvSpPr>
          <p:nvPr>
            <p:ph idx="1"/>
          </p:nvPr>
        </p:nvSpPr>
        <p:spPr/>
        <p:txBody>
          <a:bodyPr vert="horz" lIns="91440" tIns="45720" rIns="91440" bIns="45720" rtlCol="0" anchor="t">
            <a:normAutofit lnSpcReduction="10000"/>
          </a:bodyPr>
          <a:lstStyle/>
          <a:p>
            <a:r>
              <a:rPr lang="en-GB" dirty="0"/>
              <a:t>One way it is very genuinely considerate to her is that her feelings to being pre attachments was a </a:t>
            </a:r>
            <a:r>
              <a:rPr lang="en-GB" dirty="0" err="1"/>
              <a:t>beingining</a:t>
            </a:r>
            <a:r>
              <a:rPr lang="en-GB" dirty="0"/>
              <a:t> of going through </a:t>
            </a:r>
            <a:r>
              <a:rPr lang="en-GB" dirty="0" err="1"/>
              <a:t>bulbys</a:t>
            </a:r>
            <a:r>
              <a:rPr lang="en-GB" dirty="0"/>
              <a:t> theory.</a:t>
            </a:r>
          </a:p>
          <a:p>
            <a:r>
              <a:rPr lang="en-GB" dirty="0"/>
              <a:t>Jenny will be going through a lot but she will be prepared for </a:t>
            </a:r>
            <a:r>
              <a:rPr lang="en-GB" dirty="0" err="1"/>
              <a:t>whats</a:t>
            </a:r>
            <a:r>
              <a:rPr lang="en-GB" dirty="0"/>
              <a:t> coming because if she is dedicated and happy while doing it she can be happy with her mother.</a:t>
            </a:r>
          </a:p>
          <a:p>
            <a:r>
              <a:rPr lang="en-GB" dirty="0"/>
              <a:t>Jenny will grow not only closer bond with her mother then ever before but also have her trust more then before.</a:t>
            </a:r>
          </a:p>
          <a:p>
            <a:r>
              <a:rPr lang="en-GB" dirty="0"/>
              <a:t>Secure attachments where jenny will feel </a:t>
            </a:r>
            <a:r>
              <a:rPr lang="en-GB" dirty="0" err="1"/>
              <a:t>shes</a:t>
            </a:r>
            <a:r>
              <a:rPr lang="en-GB" dirty="0"/>
              <a:t> where she belongs but also feels almost empty because she may not be ready for all this as 16 year old</a:t>
            </a:r>
          </a:p>
          <a:p>
            <a:pPr marL="0" indent="0">
              <a:buNone/>
            </a:pPr>
            <a:endParaRPr lang="en-GB" dirty="0"/>
          </a:p>
        </p:txBody>
      </p:sp>
    </p:spTree>
    <p:extLst>
      <p:ext uri="{BB962C8B-B14F-4D97-AF65-F5344CB8AC3E}">
        <p14:creationId xmlns:p14="http://schemas.microsoft.com/office/powerpoint/2010/main" val="2964760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D640-8C8A-0675-5695-257152230159}"/>
              </a:ext>
            </a:extLst>
          </p:cNvPr>
          <p:cNvSpPr>
            <a:spLocks noGrp="1"/>
          </p:cNvSpPr>
          <p:nvPr>
            <p:ph type="title"/>
          </p:nvPr>
        </p:nvSpPr>
        <p:spPr/>
        <p:txBody>
          <a:bodyPr/>
          <a:lstStyle/>
          <a:p>
            <a:r>
              <a:rPr lang="en-GB" dirty="0"/>
              <a:t>Why its relevant to </a:t>
            </a:r>
            <a:r>
              <a:rPr lang="en-GB" dirty="0" err="1"/>
              <a:t>jennys</a:t>
            </a:r>
            <a:r>
              <a:rPr lang="en-GB" dirty="0"/>
              <a:t> experiences </a:t>
            </a:r>
          </a:p>
        </p:txBody>
      </p:sp>
      <p:sp>
        <p:nvSpPr>
          <p:cNvPr id="3" name="Content Placeholder 2">
            <a:extLst>
              <a:ext uri="{FF2B5EF4-FFF2-40B4-BE49-F238E27FC236}">
                <a16:creationId xmlns:a16="http://schemas.microsoft.com/office/drawing/2014/main" id="{4C219A6F-F058-E444-3E34-8C1F4653F21D}"/>
              </a:ext>
            </a:extLst>
          </p:cNvPr>
          <p:cNvSpPr>
            <a:spLocks noGrp="1"/>
          </p:cNvSpPr>
          <p:nvPr>
            <p:ph idx="1"/>
          </p:nvPr>
        </p:nvSpPr>
        <p:spPr/>
        <p:txBody>
          <a:bodyPr vert="horz" lIns="91440" tIns="45720" rIns="91440" bIns="45720" rtlCol="0" anchor="t">
            <a:normAutofit/>
          </a:bodyPr>
          <a:lstStyle/>
          <a:p>
            <a:r>
              <a:rPr lang="en-GB" dirty="0"/>
              <a:t>It is relevant to jennies experience because she learns more as a 16 year old girl then  girl then of those at her age at 16.</a:t>
            </a:r>
          </a:p>
          <a:p>
            <a:r>
              <a:rPr lang="en-GB" dirty="0"/>
              <a:t>Jenny has to work a lot harder then she should to get her mum to point here for her admin skills and also she needs to be there for her guidance.</a:t>
            </a:r>
          </a:p>
          <a:p>
            <a:r>
              <a:rPr lang="en-GB" dirty="0"/>
              <a:t>Jenny may feel overworked as she may go throughout unhealthy life style such as not eating on time and having stressful days of work because it was her dads work because it was her dads responsibilities to guide her </a:t>
            </a:r>
            <a:r>
              <a:rPr lang="en-GB" dirty="0" err="1"/>
              <a:t>mohter</a:t>
            </a:r>
            <a:r>
              <a:rPr lang="en-GB" dirty="0"/>
              <a:t>.</a:t>
            </a:r>
          </a:p>
        </p:txBody>
      </p:sp>
    </p:spTree>
    <p:extLst>
      <p:ext uri="{BB962C8B-B14F-4D97-AF65-F5344CB8AC3E}">
        <p14:creationId xmlns:p14="http://schemas.microsoft.com/office/powerpoint/2010/main" val="3177499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484E-33C2-DA26-FF3E-0663B5447AEB}"/>
              </a:ext>
            </a:extLst>
          </p:cNvPr>
          <p:cNvSpPr>
            <a:spLocks noGrp="1"/>
          </p:cNvSpPr>
          <p:nvPr>
            <p:ph type="title"/>
          </p:nvPr>
        </p:nvSpPr>
        <p:spPr>
          <a:xfrm>
            <a:off x="838200" y="-2960"/>
            <a:ext cx="10515600" cy="1325563"/>
          </a:xfrm>
        </p:spPr>
        <p:txBody>
          <a:bodyPr/>
          <a:lstStyle/>
          <a:p>
            <a:r>
              <a:rPr lang="en-GB"/>
              <a:t>Practical strategies and interventions for </a:t>
            </a:r>
            <a:r>
              <a:rPr lang="en-GB" dirty="0"/>
              <a:t>jenny</a:t>
            </a:r>
          </a:p>
        </p:txBody>
      </p:sp>
      <p:sp>
        <p:nvSpPr>
          <p:cNvPr id="3" name="Content Placeholder 2">
            <a:extLst>
              <a:ext uri="{FF2B5EF4-FFF2-40B4-BE49-F238E27FC236}">
                <a16:creationId xmlns:a16="http://schemas.microsoft.com/office/drawing/2014/main" id="{EBFC9B30-853D-A9D1-EB34-DC7A5F535846}"/>
              </a:ext>
            </a:extLst>
          </p:cNvPr>
          <p:cNvSpPr>
            <a:spLocks noGrp="1"/>
          </p:cNvSpPr>
          <p:nvPr>
            <p:ph idx="1"/>
          </p:nvPr>
        </p:nvSpPr>
        <p:spPr/>
        <p:txBody>
          <a:bodyPr vert="horz" lIns="91440" tIns="45720" rIns="91440" bIns="45720" rtlCol="0" anchor="t">
            <a:normAutofit/>
          </a:bodyPr>
          <a:lstStyle/>
          <a:p>
            <a:r>
              <a:rPr lang="en-GB" dirty="0"/>
              <a:t>Jenny will be having to build trust and attachments and ruptures </a:t>
            </a:r>
            <a:r>
              <a:rPr lang="en-GB"/>
              <a:t>between teens and adults.</a:t>
            </a:r>
          </a:p>
          <a:p>
            <a:r>
              <a:rPr lang="en-GB" dirty="0"/>
              <a:t>Therapists and caregivers provide stability and enabling teens to </a:t>
            </a:r>
            <a:r>
              <a:rPr lang="en-GB"/>
              <a:t>explore while they have independence.</a:t>
            </a:r>
          </a:p>
          <a:p>
            <a:endParaRPr lang="en-GB" dirty="0"/>
          </a:p>
        </p:txBody>
      </p:sp>
    </p:spTree>
    <p:extLst>
      <p:ext uri="{BB962C8B-B14F-4D97-AF65-F5344CB8AC3E}">
        <p14:creationId xmlns:p14="http://schemas.microsoft.com/office/powerpoint/2010/main" val="3017278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7C710-49BA-D0BD-4CA6-D3C9698E6A27}"/>
              </a:ext>
            </a:extLst>
          </p:cNvPr>
          <p:cNvSpPr>
            <a:spLocks noGrp="1"/>
          </p:cNvSpPr>
          <p:nvPr>
            <p:ph type="title"/>
          </p:nvPr>
        </p:nvSpPr>
        <p:spPr/>
        <p:txBody>
          <a:bodyPr/>
          <a:lstStyle/>
          <a:p>
            <a:r>
              <a:rPr lang="en-GB" dirty="0"/>
              <a:t>Biological and </a:t>
            </a:r>
            <a:r>
              <a:rPr lang="en-GB"/>
              <a:t>Biological and environmental</a:t>
            </a:r>
            <a:br>
              <a:rPr lang="en-GB" dirty="0"/>
            </a:br>
            <a:r>
              <a:rPr lang="en-GB"/>
              <a:t>Influence.</a:t>
            </a:r>
            <a:endParaRPr lang="en-GB" dirty="0"/>
          </a:p>
        </p:txBody>
      </p:sp>
      <p:sp>
        <p:nvSpPr>
          <p:cNvPr id="3" name="Content Placeholder 2">
            <a:extLst>
              <a:ext uri="{FF2B5EF4-FFF2-40B4-BE49-F238E27FC236}">
                <a16:creationId xmlns:a16="http://schemas.microsoft.com/office/drawing/2014/main" id="{636AEBF3-3CB0-559E-C300-032E21980920}"/>
              </a:ext>
            </a:extLst>
          </p:cNvPr>
          <p:cNvSpPr>
            <a:spLocks noGrp="1"/>
          </p:cNvSpPr>
          <p:nvPr>
            <p:ph idx="1"/>
          </p:nvPr>
        </p:nvSpPr>
        <p:spPr/>
        <p:txBody>
          <a:bodyPr vert="horz" lIns="91440" tIns="45720" rIns="91440" bIns="45720" rtlCol="0" anchor="t">
            <a:normAutofit/>
          </a:bodyPr>
          <a:lstStyle/>
          <a:p>
            <a:r>
              <a:rPr lang="en-GB" dirty="0"/>
              <a:t>Biologically it is normalised for the attachments as for jenny to her </a:t>
            </a:r>
            <a:r>
              <a:rPr lang="en-GB"/>
              <a:t>mother.</a:t>
            </a:r>
          </a:p>
          <a:p>
            <a:r>
              <a:rPr lang="en-GB" dirty="0"/>
              <a:t>For jenny as she is only 16 her early bond with her mother relationships bond and it’d help and her make her more </a:t>
            </a:r>
            <a:r>
              <a:rPr lang="en-GB" dirty="0" err="1"/>
              <a:t>proficent</a:t>
            </a:r>
            <a:r>
              <a:rPr lang="en-GB" dirty="0"/>
              <a:t> in her future  in her future relationships.</a:t>
            </a:r>
          </a:p>
          <a:p>
            <a:r>
              <a:rPr lang="en-GB" dirty="0"/>
              <a:t>Jenny will have her mental growth more </a:t>
            </a:r>
            <a:r>
              <a:rPr lang="en-GB" err="1"/>
              <a:t>indepth</a:t>
            </a:r>
            <a:r>
              <a:rPr lang="en-GB" dirty="0"/>
              <a:t> then those </a:t>
            </a:r>
            <a:r>
              <a:rPr lang="en-GB"/>
              <a:t>around her age.</a:t>
            </a:r>
            <a:endParaRPr lang="en-GB" dirty="0"/>
          </a:p>
        </p:txBody>
      </p:sp>
    </p:spTree>
    <p:extLst>
      <p:ext uri="{BB962C8B-B14F-4D97-AF65-F5344CB8AC3E}">
        <p14:creationId xmlns:p14="http://schemas.microsoft.com/office/powerpoint/2010/main" val="292957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1</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presenations theory task 1</vt:lpstr>
      <vt:lpstr>The key components</vt:lpstr>
      <vt:lpstr>Why its relevant to jennys experiences </vt:lpstr>
      <vt:lpstr>Practical strategies and interventions for jenny</vt:lpstr>
      <vt:lpstr>Biological and Biological and environmental Influence.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173</cp:revision>
  <dcterms:created xsi:type="dcterms:W3CDTF">2026-04-10T13:22:13Z</dcterms:created>
  <dcterms:modified xsi:type="dcterms:W3CDTF">2026-04-10T14:13:34Z</dcterms:modified>
</cp:coreProperties>
</file>