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84" r:id="rId2"/>
    <p:sldId id="271" r:id="rId3"/>
    <p:sldId id="273" r:id="rId4"/>
    <p:sldId id="289" r:id="rId5"/>
    <p:sldId id="288" r:id="rId6"/>
    <p:sldId id="285" r:id="rId7"/>
    <p:sldId id="279" r:id="rId8"/>
    <p:sldId id="290" r:id="rId9"/>
    <p:sldId id="281" r:id="rId10"/>
    <p:sldId id="28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6" d="100"/>
          <a:sy n="76" d="100"/>
        </p:scale>
        <p:origin x="62" y="125"/>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6DEAD1-589E-4890-9094-42264EC44020}" type="datetimeFigureOut">
              <a:rPr lang="en-GB" smtClean="0"/>
              <a:t>07/11/2024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3086E7-DB47-49F2-AF1D-C73BEE34912D}" type="slidenum">
              <a:rPr lang="en-GB" smtClean="0"/>
              <a:t>‹#›</a:t>
            </a:fld>
            <a:endParaRPr lang="en-GB"/>
          </a:p>
        </p:txBody>
      </p:sp>
    </p:spTree>
    <p:extLst>
      <p:ext uri="{BB962C8B-B14F-4D97-AF65-F5344CB8AC3E}">
        <p14:creationId xmlns:p14="http://schemas.microsoft.com/office/powerpoint/2010/main" val="42580904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3086E7-DB47-49F2-AF1D-C73BEE34912D}" type="slidenum">
              <a:rPr lang="en-GB" smtClean="0"/>
              <a:t>1</a:t>
            </a:fld>
            <a:endParaRPr lang="en-GB"/>
          </a:p>
        </p:txBody>
      </p:sp>
    </p:spTree>
    <p:extLst>
      <p:ext uri="{BB962C8B-B14F-4D97-AF65-F5344CB8AC3E}">
        <p14:creationId xmlns:p14="http://schemas.microsoft.com/office/powerpoint/2010/main" val="23014574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Digital technology cam improve hospitality and tourism guest experience and efficiency. AI, mobile apps, data analytics, and </a:t>
            </a:r>
            <a:r>
              <a:rPr lang="en-US" dirty="0" err="1"/>
              <a:t>IoT</a:t>
            </a:r>
            <a:r>
              <a:rPr lang="en-US" dirty="0"/>
              <a:t> are changing service personalization, engagement, and efficiency. In 2021, over 70% of UK hotel guests used smartphone check-in, contactless payments, and smart room features </a:t>
            </a:r>
            <a:r>
              <a:rPr lang="en-GB" dirty="0"/>
              <a:t>(Statista.com, 2024)</a:t>
            </a:r>
            <a:r>
              <a:rPr lang="en-US" dirty="0"/>
              <a:t>. Marriott Hotel Leicester competes and pleases guests with current technology. While AI </a:t>
            </a:r>
            <a:r>
              <a:rPr lang="en-US" dirty="0" err="1"/>
              <a:t>chatbots</a:t>
            </a:r>
            <a:r>
              <a:rPr lang="en-US" dirty="0"/>
              <a:t> and virtual assistants provide 24/7 customer support, smart technologies automate room management, cleaning, and maintenance </a:t>
            </a:r>
            <a:r>
              <a:rPr lang="en-GB" dirty="0"/>
              <a:t>(Rezaid.co.uk, 2023)</a:t>
            </a:r>
            <a:r>
              <a:rPr lang="en-US" dirty="0"/>
              <a:t>. This digital transformation helps tech-savvy guests and prepares hotels for market difficulties. </a:t>
            </a:r>
          </a:p>
          <a:p>
            <a:pPr algn="just"/>
            <a:br>
              <a:rPr lang="en-US" dirty="0"/>
            </a:br>
            <a:br>
              <a:rPr lang="en-US" dirty="0"/>
            </a:br>
            <a:br>
              <a:rPr lang="en-US" dirty="0"/>
            </a:b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2</a:t>
            </a:fld>
            <a:endParaRPr lang="en-GB"/>
          </a:p>
        </p:txBody>
      </p:sp>
    </p:spTree>
    <p:extLst>
      <p:ext uri="{BB962C8B-B14F-4D97-AF65-F5344CB8AC3E}">
        <p14:creationId xmlns:p14="http://schemas.microsoft.com/office/powerpoint/2010/main" val="5121526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Research shows that AI has improved hospitality and tourism visitor services, operational efficiency, and customer satisfaction. AI helps hotels personalize guest experiences, increasing satisfaction and loyalty. Limna (2023) claims AI-driven recommendations retain guests. However, AI adoption raises ethical and data privacy problems. Data privacy policies foster trust, protect guests' data, and promote responsible use </a:t>
            </a:r>
            <a:r>
              <a:rPr lang="en-GB" dirty="0"/>
              <a:t>(</a:t>
            </a:r>
            <a:r>
              <a:rPr lang="en-GB" dirty="0" err="1"/>
              <a:t>Ruel</a:t>
            </a:r>
            <a:r>
              <a:rPr lang="en-GB" dirty="0"/>
              <a:t> and </a:t>
            </a:r>
            <a:r>
              <a:rPr lang="en-GB" dirty="0" err="1"/>
              <a:t>Njoku</a:t>
            </a:r>
            <a:r>
              <a:rPr lang="en-GB" dirty="0"/>
              <a:t>, 2020)</a:t>
            </a:r>
            <a:r>
              <a:rPr lang="en-GB" sz="1200" kern="1200" dirty="0">
                <a:solidFill>
                  <a:schemeClr val="tx1"/>
                </a:solidFill>
                <a:effectLst/>
                <a:latin typeface="+mn-lt"/>
                <a:ea typeface="+mn-ea"/>
                <a:cs typeface="+mn-cs"/>
              </a:rPr>
              <a:t>. To maintain customer trust and ethical AI adoption, hotels using AI to improve guest experiences must have transparent and effective data security policies. Chatbots and virtual assistants serve hotel guests 24/7, eliminating tedious tasks. Huang et al. (2021) observed that these AI systems may tackle basic consumer issues, but a high reliance on automation can limit customized interactions, especially in luxury hotels where customer satisfaction depends on a personal touch. Rauf et al. (2022) state predictive analytics predicts visitor demand, controls supplies, and allocates resources to improve hotel service. By matching peak and off-peak demand with booking trends, guest feedback, and social media, predictive analytics optimises operations. Predictive analytics efficiency depends on data quality. Data collection or processing errors can disrupt operations and frustrate guests. Data management is essential for AI-driven prediction and service excellence. These technologies automate hotels, but customization matters</a:t>
            </a: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Research shows that AI has improved hospitality and tourism visitor services, operational efficiency, and customer satisfaction. AI helps hotels personalize guest experiences, increasing satisfaction and loyalty. </a:t>
            </a:r>
            <a:r>
              <a:rPr lang="en-GB" sz="1200" kern="1200" dirty="0" err="1">
                <a:solidFill>
                  <a:schemeClr val="tx1"/>
                </a:solidFill>
                <a:effectLst/>
                <a:latin typeface="+mn-lt"/>
                <a:ea typeface="+mn-ea"/>
                <a:cs typeface="+mn-cs"/>
              </a:rPr>
              <a:t>Limna</a:t>
            </a:r>
            <a:r>
              <a:rPr lang="en-GB" sz="1200" kern="1200" dirty="0">
                <a:solidFill>
                  <a:schemeClr val="tx1"/>
                </a:solidFill>
                <a:effectLst/>
                <a:latin typeface="+mn-lt"/>
                <a:ea typeface="+mn-ea"/>
                <a:cs typeface="+mn-cs"/>
              </a:rPr>
              <a:t> (2023) claims AI-driven recommendations retain guests. However, AI adoption raises ethical and data privacy problems. Data privacy policies foster trust, protect guests' data, and promote responsible use </a:t>
            </a:r>
            <a:r>
              <a:rPr lang="en-GB" dirty="0"/>
              <a:t>(Ruel and Njoku, 2020)</a:t>
            </a:r>
            <a:r>
              <a:rPr lang="en-GB" sz="1200" kern="1200" dirty="0">
                <a:solidFill>
                  <a:schemeClr val="tx1"/>
                </a:solidFill>
                <a:effectLst/>
                <a:latin typeface="+mn-lt"/>
                <a:ea typeface="+mn-ea"/>
                <a:cs typeface="+mn-cs"/>
              </a:rPr>
              <a:t>. To maintain customer trust and ethical AI adoption, hotels using AI to improve guest experiences must have transparent and effective data security policies. </a:t>
            </a:r>
          </a:p>
          <a:p>
            <a:pPr algn="just"/>
            <a:endParaRPr lang="en-GB" sz="1200" kern="1200" dirty="0">
              <a:solidFill>
                <a:schemeClr val="tx1"/>
              </a:solidFill>
              <a:effectLst/>
              <a:latin typeface="+mn-lt"/>
              <a:ea typeface="+mn-ea"/>
              <a:cs typeface="+mn-cs"/>
            </a:endParaRPr>
          </a:p>
          <a:p>
            <a:pPr algn="just"/>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3</a:t>
            </a:fld>
            <a:endParaRPr lang="en-GB"/>
          </a:p>
        </p:txBody>
      </p:sp>
    </p:spTree>
    <p:extLst>
      <p:ext uri="{BB962C8B-B14F-4D97-AF65-F5344CB8AC3E}">
        <p14:creationId xmlns:p14="http://schemas.microsoft.com/office/powerpoint/2010/main" val="15855091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Chatbots and virtual assistants serve hotel guests 24/7, eliminating tedious tasks. Huang et al. (2021) observed that these AI systems may tackle basic consumer issues, but a high reliance on automation can limit customized interactions, especially in luxury hotels where customer satisfaction depends on a personal touch. Rauf et al. (2022) state predictive analytics predicts visitor demand, controls supplies, and allocates resources to improve hotel service. By matching peak and off-peak demand with booking trends, guest feedback, and social media, predictive analytics optimises operations. Predictive analytics efficiency depends on data quality. Data collection or processing errors can disrupt operations and frustrate guests. Data management is essential for AI-driven prediction and service excellence. These technologies automate hotels, but customization matters. </a:t>
            </a:r>
          </a:p>
          <a:p>
            <a:pPr algn="just"/>
            <a:br>
              <a:rPr lang="en-GB" sz="1200" kern="1200" dirty="0">
                <a:solidFill>
                  <a:schemeClr val="tx1"/>
                </a:solidFill>
                <a:effectLst/>
                <a:latin typeface="+mn-lt"/>
                <a:ea typeface="+mn-ea"/>
                <a:cs typeface="+mn-cs"/>
              </a:rPr>
            </a:br>
            <a:endParaRPr lang="en-GB" dirty="0"/>
          </a:p>
          <a:p>
            <a:endParaRPr lang="en-GB" dirty="0"/>
          </a:p>
        </p:txBody>
      </p:sp>
      <p:sp>
        <p:nvSpPr>
          <p:cNvPr id="4" name="Slide Number Placeholder 3"/>
          <p:cNvSpPr>
            <a:spLocks noGrp="1"/>
          </p:cNvSpPr>
          <p:nvPr>
            <p:ph type="sldNum" sz="quarter" idx="5"/>
          </p:nvPr>
        </p:nvSpPr>
        <p:spPr/>
        <p:txBody>
          <a:bodyPr/>
          <a:lstStyle/>
          <a:p>
            <a:fld id="{FE3086E7-DB47-49F2-AF1D-C73BEE34912D}" type="slidenum">
              <a:rPr lang="en-GB" smtClean="0"/>
              <a:t>4</a:t>
            </a:fld>
            <a:endParaRPr lang="en-GB"/>
          </a:p>
        </p:txBody>
      </p:sp>
    </p:spTree>
    <p:extLst>
      <p:ext uri="{BB962C8B-B14F-4D97-AF65-F5344CB8AC3E}">
        <p14:creationId xmlns:p14="http://schemas.microsoft.com/office/powerpoint/2010/main" val="38305948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Hotel housekeeping, maintenance, and energy management benefit from AI. According to Astuti et al. (2024), predictive maintenance employs AI to predict equipment demands and identify faults before they occur, minimizing downtime and enhancing guest satisfaction. AI-powered energy management systems adjust lighting, heating, and cooling to occupancy, saving energy and the environment. This keeps the industry going and saves money. AI technology's high installation costs restrict smaller hotels from improving efficiency </a:t>
            </a:r>
            <a:r>
              <a:rPr lang="en-GB" dirty="0"/>
              <a:t>(Ford and Sturman, 2020)</a:t>
            </a:r>
            <a:r>
              <a:rPr lang="en-GB" sz="1200" kern="1200" dirty="0">
                <a:solidFill>
                  <a:schemeClr val="tx1"/>
                </a:solidFill>
                <a:effectLst/>
                <a:latin typeface="+mn-lt"/>
                <a:ea typeface="+mn-ea"/>
                <a:cs typeface="+mn-cs"/>
              </a:rPr>
              <a:t>. AI systems use sensitive guest data, compromising privacy. Worries exist that AI may replace labour in automated activities. Balance AI benefits with privacy and hospitality worker stability to use it ethically. </a:t>
            </a:r>
          </a:p>
          <a:p>
            <a:endParaRPr lang="en-GB" dirty="0"/>
          </a:p>
        </p:txBody>
      </p:sp>
      <p:sp>
        <p:nvSpPr>
          <p:cNvPr id="4" name="Slide Number Placeholder 3"/>
          <p:cNvSpPr>
            <a:spLocks noGrp="1"/>
          </p:cNvSpPr>
          <p:nvPr>
            <p:ph type="sldNum" sz="quarter" idx="5"/>
          </p:nvPr>
        </p:nvSpPr>
        <p:spPr/>
        <p:txBody>
          <a:bodyPr/>
          <a:lstStyle/>
          <a:p>
            <a:fld id="{FE3086E7-DB47-49F2-AF1D-C73BEE34912D}" type="slidenum">
              <a:rPr lang="en-GB" smtClean="0"/>
              <a:t>5</a:t>
            </a:fld>
            <a:endParaRPr lang="en-GB"/>
          </a:p>
        </p:txBody>
      </p:sp>
    </p:spTree>
    <p:extLst>
      <p:ext uri="{BB962C8B-B14F-4D97-AF65-F5344CB8AC3E}">
        <p14:creationId xmlns:p14="http://schemas.microsoft.com/office/powerpoint/2010/main" val="31621704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GDPR data management and guest privacy requirements affect hospitality's digital transformation, notably AI adoption. Jayawardena et al. (2023) found that GDPR violation can cost £20 million or 4% global income penalty for noncompliance. Brexit slows data flow, but hotels get IT tax benefits. Smaller hotels may struggle with £500,000–£2 million AI. Check-ins and customer support are automated by AI, saving money. Hoteliers may forgo digital technologies during recessions to save money (Statista, 2024). Most customers (72%) demand customized digital transformation (Ratna et al., 2023). AI personalizes rooms and suggests fun activities. While some visitors prefer human interaction, AI may combine customisation with traditional service. </a:t>
            </a:r>
          </a:p>
          <a:p>
            <a:pPr marL="0" marR="0" indent="0" algn="just"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FE3086E7-DB47-49F2-AF1D-C73BEE34912D}" type="slidenum">
              <a:rPr lang="en-GB" smtClean="0"/>
              <a:t>6</a:t>
            </a:fld>
            <a:endParaRPr lang="en-GB"/>
          </a:p>
        </p:txBody>
      </p:sp>
    </p:spTree>
    <p:extLst>
      <p:ext uri="{BB962C8B-B14F-4D97-AF65-F5344CB8AC3E}">
        <p14:creationId xmlns:p14="http://schemas.microsoft.com/office/powerpoint/2010/main" val="16484523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AI, cloud computing, and </a:t>
            </a:r>
            <a:r>
              <a:rPr lang="en-GB" sz="1200" kern="1200" dirty="0" err="1">
                <a:solidFill>
                  <a:schemeClr val="tx1"/>
                </a:solidFill>
                <a:effectLst/>
                <a:latin typeface="+mn-lt"/>
                <a:ea typeface="+mn-ea"/>
                <a:cs typeface="+mn-cs"/>
              </a:rPr>
              <a:t>IoT</a:t>
            </a:r>
            <a:r>
              <a:rPr lang="en-GB" sz="1200" kern="1200" dirty="0">
                <a:solidFill>
                  <a:schemeClr val="tx1"/>
                </a:solidFill>
                <a:effectLst/>
                <a:latin typeface="+mn-lt"/>
                <a:ea typeface="+mn-ea"/>
                <a:cs typeface="+mn-cs"/>
              </a:rPr>
              <a:t> automate and improve hotel guest experiences. AI systems handle passenger inquiries, reservations, and personalization well but need large infrastructure. These technologies are expensive and need staff training, which may challenge smaller hotels. AI optimises hotel lighting and HVAC, saving 25% (</a:t>
            </a:r>
            <a:r>
              <a:rPr lang="en-GB" sz="1200" kern="1200" dirty="0" err="1">
                <a:solidFill>
                  <a:schemeClr val="tx1"/>
                </a:solidFill>
                <a:effectLst/>
                <a:latin typeface="+mn-lt"/>
                <a:ea typeface="+mn-ea"/>
                <a:cs typeface="+mn-cs"/>
              </a:rPr>
              <a:t>Suder</a:t>
            </a:r>
            <a:r>
              <a:rPr lang="en-GB" sz="1200" kern="1200" dirty="0">
                <a:solidFill>
                  <a:schemeClr val="tx1"/>
                </a:solidFill>
                <a:effectLst/>
                <a:latin typeface="+mn-lt"/>
                <a:ea typeface="+mn-ea"/>
                <a:cs typeface="+mn-cs"/>
              </a:rPr>
              <a:t> et al., 2022). The sustainability measure saves money. AI adoption generates server and data centre waste, therefore hotels must evaluate and mitigate its environmental impact. GDPR data privacy infractions might severely impact AI-powered hotel guest services (Wilkinson, 2024). Data security is crucial due to </a:t>
            </a:r>
            <a:r>
              <a:rPr lang="en-GB" sz="1200" kern="1200" dirty="0" err="1">
                <a:solidFill>
                  <a:schemeClr val="tx1"/>
                </a:solidFill>
                <a:effectLst/>
                <a:latin typeface="+mn-lt"/>
                <a:ea typeface="+mn-ea"/>
                <a:cs typeface="+mn-cs"/>
              </a:rPr>
              <a:t>cyberattacks</a:t>
            </a:r>
            <a:r>
              <a:rPr lang="en-GB" sz="1200" kern="1200" dirty="0">
                <a:solidFill>
                  <a:schemeClr val="tx1"/>
                </a:solidFill>
                <a:effectLst/>
                <a:latin typeface="+mn-lt"/>
                <a:ea typeface="+mn-ea"/>
                <a:cs typeface="+mn-cs"/>
              </a:rPr>
              <a:t>. AI may replace 30% of hotel jobs by 2030 (Rezaid.co.uk, 2023), raising employment law concerns. </a:t>
            </a:r>
          </a:p>
          <a:p>
            <a:pPr algn="just"/>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7</a:t>
            </a:fld>
            <a:endParaRPr lang="en-GB"/>
          </a:p>
        </p:txBody>
      </p:sp>
    </p:spTree>
    <p:extLst>
      <p:ext uri="{BB962C8B-B14F-4D97-AF65-F5344CB8AC3E}">
        <p14:creationId xmlns:p14="http://schemas.microsoft.com/office/powerpoint/2010/main" val="32131795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Future Marriott Hotel Leicester digital transformation should prioritize customer experience, data security, staff development, sustainability, and adaptability </a:t>
            </a:r>
            <a:r>
              <a:rPr lang="en-GB" sz="1200" kern="1200" dirty="0">
                <a:solidFill>
                  <a:schemeClr val="tx1"/>
                </a:solidFill>
                <a:effectLst/>
                <a:latin typeface="+mn-lt"/>
                <a:ea typeface="+mn-ea"/>
                <a:cs typeface="+mn-cs"/>
              </a:rPr>
              <a:t>(Ruel and Njoku, 2020)</a:t>
            </a:r>
            <a:r>
              <a:rPr lang="en-US" dirty="0"/>
              <a:t>. Personalizing services and predicting demand with AI and data boost passenger satisfaction. GDPR, audits, and incident response build visitor trust. Complete AI and digital tool training helps workers communicate and solve challenges to maximize technological benefits </a:t>
            </a:r>
            <a:r>
              <a:rPr lang="en-GB" sz="1200" kern="1200" dirty="0">
                <a:solidFill>
                  <a:schemeClr val="tx1"/>
                </a:solidFill>
                <a:effectLst/>
                <a:latin typeface="+mn-lt"/>
                <a:ea typeface="+mn-ea"/>
                <a:cs typeface="+mn-cs"/>
              </a:rPr>
              <a:t>(Rauf et al., 2022)</a:t>
            </a:r>
            <a:r>
              <a:rPr lang="en-US" dirty="0"/>
              <a:t>. AI-driven energy and waste management will reduce the hotel's carbon footprint and attract green guests. </a:t>
            </a:r>
          </a:p>
          <a:p>
            <a:endParaRPr lang="en-GB" dirty="0"/>
          </a:p>
        </p:txBody>
      </p:sp>
      <p:sp>
        <p:nvSpPr>
          <p:cNvPr id="4" name="Slide Number Placeholder 3"/>
          <p:cNvSpPr>
            <a:spLocks noGrp="1"/>
          </p:cNvSpPr>
          <p:nvPr>
            <p:ph type="sldNum" sz="quarter" idx="5"/>
          </p:nvPr>
        </p:nvSpPr>
        <p:spPr/>
        <p:txBody>
          <a:bodyPr/>
          <a:lstStyle/>
          <a:p>
            <a:fld id="{FE3086E7-DB47-49F2-AF1D-C73BEE34912D}" type="slidenum">
              <a:rPr lang="en-GB" smtClean="0"/>
              <a:t>8</a:t>
            </a:fld>
            <a:endParaRPr lang="en-GB"/>
          </a:p>
        </p:txBody>
      </p:sp>
    </p:spTree>
    <p:extLst>
      <p:ext uri="{BB962C8B-B14F-4D97-AF65-F5344CB8AC3E}">
        <p14:creationId xmlns:p14="http://schemas.microsoft.com/office/powerpoint/2010/main" val="18710372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Digital expansion by AI has improved hotel operations and guest experiences. Marriott Hotel Leicester provides seamless tech-driven experiences by digitally tailoring services, improving procedures, and optimising resource allocation. Marriott improves efficiency and guest relations via virtual assistants, </a:t>
            </a:r>
            <a:r>
              <a:rPr lang="en-GB" dirty="0" err="1"/>
              <a:t>chatbots</a:t>
            </a:r>
            <a:r>
              <a:rPr lang="en-GB" dirty="0"/>
              <a:t>, and predictive analytics. Marriott must train staff on data protection and human-tech relationships for GDPR compliance. Smart energy-saving technology helps Marriott accomplish operational and environmental goals in tech-driven hospitality. </a:t>
            </a:r>
            <a:r>
              <a:rPr lang="en-US" dirty="0"/>
              <a:t>Future Marriott Hotel Leicester digital transformation should prioritize customer experience, data security, staff development, sustainability, and adaptability </a:t>
            </a:r>
            <a:r>
              <a:rPr lang="en-GB" sz="1200" kern="1200" dirty="0">
                <a:solidFill>
                  <a:schemeClr val="tx1"/>
                </a:solidFill>
                <a:effectLst/>
                <a:latin typeface="+mn-lt"/>
                <a:ea typeface="+mn-ea"/>
                <a:cs typeface="+mn-cs"/>
              </a:rPr>
              <a:t>(Ruel and Njoku, 2020)</a:t>
            </a:r>
            <a:r>
              <a:rPr lang="en-US" dirty="0"/>
              <a:t>. Personalizing services and predicting demand with AI and data boost passenger satisfaction. GDPR, audits, and incident response build visitor trust. Complete AI and digital tool training helps workers communicate and solve challenges to maximize technological benefits </a:t>
            </a:r>
            <a:r>
              <a:rPr lang="en-GB" sz="1200" kern="1200" dirty="0">
                <a:solidFill>
                  <a:schemeClr val="tx1"/>
                </a:solidFill>
                <a:effectLst/>
                <a:latin typeface="+mn-lt"/>
                <a:ea typeface="+mn-ea"/>
                <a:cs typeface="+mn-cs"/>
              </a:rPr>
              <a:t>(Rauf et al., 2022)</a:t>
            </a:r>
            <a:r>
              <a:rPr lang="en-US" dirty="0"/>
              <a:t>. AI-driven energy and waste management will reduce the hotel's carbon footprint and attract green guests. </a:t>
            </a:r>
          </a:p>
          <a:p>
            <a:pPr algn="just"/>
            <a:endParaRPr lang="en-GB" dirty="0"/>
          </a:p>
          <a:p>
            <a:pPr algn="just"/>
            <a:endParaRPr lang="en-GB" dirty="0"/>
          </a:p>
          <a:p>
            <a:br>
              <a:rPr lang="en-US" dirty="0"/>
            </a:br>
            <a:br>
              <a:rPr lang="en-US" dirty="0"/>
            </a:br>
            <a:br>
              <a:rPr lang="en-GB" dirty="0"/>
            </a:br>
            <a:br>
              <a:rPr lang="en-GB" dirty="0"/>
            </a:br>
            <a:br>
              <a:rPr lang="en-GB" dirty="0"/>
            </a:b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9</a:t>
            </a:fld>
            <a:endParaRPr lang="en-GB"/>
          </a:p>
        </p:txBody>
      </p:sp>
    </p:spTree>
    <p:extLst>
      <p:ext uri="{BB962C8B-B14F-4D97-AF65-F5344CB8AC3E}">
        <p14:creationId xmlns:p14="http://schemas.microsoft.com/office/powerpoint/2010/main" val="23470702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F5B9B-EF48-B8C1-C036-E067FE81DC7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75A66C9-9EB3-4501-F81B-0F29EA0CA74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1B558D0-425B-5ABA-D3E6-0D6B5FA5330F}"/>
              </a:ext>
            </a:extLst>
          </p:cNvPr>
          <p:cNvSpPr>
            <a:spLocks noGrp="1"/>
          </p:cNvSpPr>
          <p:nvPr>
            <p:ph type="dt" sz="half" idx="10"/>
          </p:nvPr>
        </p:nvSpPr>
        <p:spPr/>
        <p:txBody>
          <a:bodyPr/>
          <a:lstStyle/>
          <a:p>
            <a:fld id="{7937B844-AAFE-4A04-8433-3EF2F436907D}" type="datetimeFigureOut">
              <a:rPr lang="en-GB" smtClean="0"/>
              <a:t>07/11/2024</a:t>
            </a:fld>
            <a:endParaRPr lang="en-GB"/>
          </a:p>
        </p:txBody>
      </p:sp>
      <p:sp>
        <p:nvSpPr>
          <p:cNvPr id="5" name="Footer Placeholder 4">
            <a:extLst>
              <a:ext uri="{FF2B5EF4-FFF2-40B4-BE49-F238E27FC236}">
                <a16:creationId xmlns:a16="http://schemas.microsoft.com/office/drawing/2014/main" id="{C9DF2DC0-0069-85EB-44C1-2C95898526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8D3B91-4200-9B5E-6FCA-E73D267E137C}"/>
              </a:ext>
            </a:extLst>
          </p:cNvPr>
          <p:cNvSpPr>
            <a:spLocks noGrp="1"/>
          </p:cNvSpPr>
          <p:nvPr>
            <p:ph type="sldNum" sz="quarter" idx="12"/>
          </p:nvPr>
        </p:nvSpPr>
        <p:spPr/>
        <p:txBody>
          <a:bodyPr/>
          <a:lstStyle/>
          <a:p>
            <a:fld id="{7AE4E9A9-BC3C-453F-973C-E16D75AFA5B4}" type="slidenum">
              <a:rPr lang="en-GB" smtClean="0"/>
              <a:t>‹#›</a:t>
            </a:fld>
            <a:endParaRPr lang="en-GB"/>
          </a:p>
        </p:txBody>
      </p:sp>
    </p:spTree>
    <p:extLst>
      <p:ext uri="{BB962C8B-B14F-4D97-AF65-F5344CB8AC3E}">
        <p14:creationId xmlns:p14="http://schemas.microsoft.com/office/powerpoint/2010/main" val="23180527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23EDB-980F-F90F-C801-80F123D1E6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BB2220C-903B-5D5F-9282-A142E62329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CF2D0C-B5B9-F119-D0E6-39A9A1E5A9F2}"/>
              </a:ext>
            </a:extLst>
          </p:cNvPr>
          <p:cNvSpPr>
            <a:spLocks noGrp="1"/>
          </p:cNvSpPr>
          <p:nvPr>
            <p:ph type="dt" sz="half" idx="10"/>
          </p:nvPr>
        </p:nvSpPr>
        <p:spPr/>
        <p:txBody>
          <a:bodyPr/>
          <a:lstStyle/>
          <a:p>
            <a:fld id="{7937B844-AAFE-4A04-8433-3EF2F436907D}" type="datetimeFigureOut">
              <a:rPr lang="en-GB" smtClean="0"/>
              <a:t>07/11/2024</a:t>
            </a:fld>
            <a:endParaRPr lang="en-GB"/>
          </a:p>
        </p:txBody>
      </p:sp>
      <p:sp>
        <p:nvSpPr>
          <p:cNvPr id="5" name="Footer Placeholder 4">
            <a:extLst>
              <a:ext uri="{FF2B5EF4-FFF2-40B4-BE49-F238E27FC236}">
                <a16:creationId xmlns:a16="http://schemas.microsoft.com/office/drawing/2014/main" id="{AA6C76AD-ED1F-75A0-CC5F-B7A18E3274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8EC12A-2B97-E136-ADC6-AA41C6A5FE84}"/>
              </a:ext>
            </a:extLst>
          </p:cNvPr>
          <p:cNvSpPr>
            <a:spLocks noGrp="1"/>
          </p:cNvSpPr>
          <p:nvPr>
            <p:ph type="sldNum" sz="quarter" idx="12"/>
          </p:nvPr>
        </p:nvSpPr>
        <p:spPr/>
        <p:txBody>
          <a:bodyPr/>
          <a:lstStyle/>
          <a:p>
            <a:fld id="{7AE4E9A9-BC3C-453F-973C-E16D75AFA5B4}" type="slidenum">
              <a:rPr lang="en-GB" smtClean="0"/>
              <a:t>‹#›</a:t>
            </a:fld>
            <a:endParaRPr lang="en-GB"/>
          </a:p>
        </p:txBody>
      </p:sp>
    </p:spTree>
    <p:extLst>
      <p:ext uri="{BB962C8B-B14F-4D97-AF65-F5344CB8AC3E}">
        <p14:creationId xmlns:p14="http://schemas.microsoft.com/office/powerpoint/2010/main" val="21053686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D01FC-B32B-3149-4E74-602D4596A0A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2A81B0E-56A7-9443-7654-E7CC3C1F82D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A233487-0DEF-73D9-649D-359464451D2F}"/>
              </a:ext>
            </a:extLst>
          </p:cNvPr>
          <p:cNvSpPr>
            <a:spLocks noGrp="1"/>
          </p:cNvSpPr>
          <p:nvPr>
            <p:ph type="dt" sz="half" idx="10"/>
          </p:nvPr>
        </p:nvSpPr>
        <p:spPr/>
        <p:txBody>
          <a:bodyPr/>
          <a:lstStyle/>
          <a:p>
            <a:fld id="{7937B844-AAFE-4A04-8433-3EF2F436907D}" type="datetimeFigureOut">
              <a:rPr lang="en-GB" smtClean="0"/>
              <a:t>07/11/2024</a:t>
            </a:fld>
            <a:endParaRPr lang="en-GB"/>
          </a:p>
        </p:txBody>
      </p:sp>
      <p:sp>
        <p:nvSpPr>
          <p:cNvPr id="5" name="Footer Placeholder 4">
            <a:extLst>
              <a:ext uri="{FF2B5EF4-FFF2-40B4-BE49-F238E27FC236}">
                <a16:creationId xmlns:a16="http://schemas.microsoft.com/office/drawing/2014/main" id="{E527E424-2FB1-C7A6-D945-8C80840CD2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9A5EE1-64B7-F239-783F-3E76FFDAEAFB}"/>
              </a:ext>
            </a:extLst>
          </p:cNvPr>
          <p:cNvSpPr>
            <a:spLocks noGrp="1"/>
          </p:cNvSpPr>
          <p:nvPr>
            <p:ph type="sldNum" sz="quarter" idx="12"/>
          </p:nvPr>
        </p:nvSpPr>
        <p:spPr/>
        <p:txBody>
          <a:bodyPr/>
          <a:lstStyle/>
          <a:p>
            <a:fld id="{7AE4E9A9-BC3C-453F-973C-E16D75AFA5B4}" type="slidenum">
              <a:rPr lang="en-GB" smtClean="0"/>
              <a:t>‹#›</a:t>
            </a:fld>
            <a:endParaRPr lang="en-GB"/>
          </a:p>
        </p:txBody>
      </p:sp>
    </p:spTree>
    <p:extLst>
      <p:ext uri="{BB962C8B-B14F-4D97-AF65-F5344CB8AC3E}">
        <p14:creationId xmlns:p14="http://schemas.microsoft.com/office/powerpoint/2010/main" val="2758350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8AFBF-B798-8711-A338-993BECBD21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E73ED8-F41B-971D-B617-E317248F75B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56A0388-4C80-86A5-BAC2-0B619329D41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49919C0-22EE-9D74-AE33-80D1997537E1}"/>
              </a:ext>
            </a:extLst>
          </p:cNvPr>
          <p:cNvSpPr>
            <a:spLocks noGrp="1"/>
          </p:cNvSpPr>
          <p:nvPr>
            <p:ph type="dt" sz="half" idx="10"/>
          </p:nvPr>
        </p:nvSpPr>
        <p:spPr/>
        <p:txBody>
          <a:bodyPr/>
          <a:lstStyle/>
          <a:p>
            <a:fld id="{7937B844-AAFE-4A04-8433-3EF2F436907D}" type="datetimeFigureOut">
              <a:rPr lang="en-GB" smtClean="0"/>
              <a:t>07/11/2024</a:t>
            </a:fld>
            <a:endParaRPr lang="en-GB"/>
          </a:p>
        </p:txBody>
      </p:sp>
      <p:sp>
        <p:nvSpPr>
          <p:cNvPr id="6" name="Footer Placeholder 5">
            <a:extLst>
              <a:ext uri="{FF2B5EF4-FFF2-40B4-BE49-F238E27FC236}">
                <a16:creationId xmlns:a16="http://schemas.microsoft.com/office/drawing/2014/main" id="{3C0F6193-1CD3-547B-1B87-1127244304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E0FC48-0571-1879-2819-5A8098F64557}"/>
              </a:ext>
            </a:extLst>
          </p:cNvPr>
          <p:cNvSpPr>
            <a:spLocks noGrp="1"/>
          </p:cNvSpPr>
          <p:nvPr>
            <p:ph type="sldNum" sz="quarter" idx="12"/>
          </p:nvPr>
        </p:nvSpPr>
        <p:spPr/>
        <p:txBody>
          <a:bodyPr/>
          <a:lstStyle/>
          <a:p>
            <a:fld id="{7AE4E9A9-BC3C-453F-973C-E16D75AFA5B4}" type="slidenum">
              <a:rPr lang="en-GB" smtClean="0"/>
              <a:t>‹#›</a:t>
            </a:fld>
            <a:endParaRPr lang="en-GB"/>
          </a:p>
        </p:txBody>
      </p:sp>
    </p:spTree>
    <p:extLst>
      <p:ext uri="{BB962C8B-B14F-4D97-AF65-F5344CB8AC3E}">
        <p14:creationId xmlns:p14="http://schemas.microsoft.com/office/powerpoint/2010/main" val="34930802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3A8EF-3015-1A4A-B8C0-1742B78444E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118C25-EAA8-2BD0-80BF-9C7606CB30D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6670990-06D1-BCA8-F5AF-6B95322A2E9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D772EED-75D3-3E36-A8C8-F4CB8FBEA78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96EC3D7-771C-2E13-1F13-67C34AB6ECF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6C909D0-BC4C-CA50-FE02-9675A79BFFE9}"/>
              </a:ext>
            </a:extLst>
          </p:cNvPr>
          <p:cNvSpPr>
            <a:spLocks noGrp="1"/>
          </p:cNvSpPr>
          <p:nvPr>
            <p:ph type="dt" sz="half" idx="10"/>
          </p:nvPr>
        </p:nvSpPr>
        <p:spPr/>
        <p:txBody>
          <a:bodyPr/>
          <a:lstStyle/>
          <a:p>
            <a:fld id="{7937B844-AAFE-4A04-8433-3EF2F436907D}" type="datetimeFigureOut">
              <a:rPr lang="en-GB" smtClean="0"/>
              <a:t>07/11/2024</a:t>
            </a:fld>
            <a:endParaRPr lang="en-GB"/>
          </a:p>
        </p:txBody>
      </p:sp>
      <p:sp>
        <p:nvSpPr>
          <p:cNvPr id="8" name="Footer Placeholder 7">
            <a:extLst>
              <a:ext uri="{FF2B5EF4-FFF2-40B4-BE49-F238E27FC236}">
                <a16:creationId xmlns:a16="http://schemas.microsoft.com/office/drawing/2014/main" id="{0DF25A8B-6D77-95FF-B11C-0DF36F1EA70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661340C-D2A2-6715-FF49-B2D406F7048C}"/>
              </a:ext>
            </a:extLst>
          </p:cNvPr>
          <p:cNvSpPr>
            <a:spLocks noGrp="1"/>
          </p:cNvSpPr>
          <p:nvPr>
            <p:ph type="sldNum" sz="quarter" idx="12"/>
          </p:nvPr>
        </p:nvSpPr>
        <p:spPr/>
        <p:txBody>
          <a:bodyPr/>
          <a:lstStyle/>
          <a:p>
            <a:fld id="{7AE4E9A9-BC3C-453F-973C-E16D75AFA5B4}" type="slidenum">
              <a:rPr lang="en-GB" smtClean="0"/>
              <a:t>‹#›</a:t>
            </a:fld>
            <a:endParaRPr lang="en-GB"/>
          </a:p>
        </p:txBody>
      </p:sp>
    </p:spTree>
    <p:extLst>
      <p:ext uri="{BB962C8B-B14F-4D97-AF65-F5344CB8AC3E}">
        <p14:creationId xmlns:p14="http://schemas.microsoft.com/office/powerpoint/2010/main" val="15278984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4B6FF-57AD-BD43-D6D8-3A55DF8A47D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04F1633-7D14-3FBF-B5CF-D83637C91D04}"/>
              </a:ext>
            </a:extLst>
          </p:cNvPr>
          <p:cNvSpPr>
            <a:spLocks noGrp="1"/>
          </p:cNvSpPr>
          <p:nvPr>
            <p:ph type="dt" sz="half" idx="10"/>
          </p:nvPr>
        </p:nvSpPr>
        <p:spPr/>
        <p:txBody>
          <a:bodyPr/>
          <a:lstStyle/>
          <a:p>
            <a:fld id="{7937B844-AAFE-4A04-8433-3EF2F436907D}" type="datetimeFigureOut">
              <a:rPr lang="en-GB" smtClean="0"/>
              <a:t>07/11/2024</a:t>
            </a:fld>
            <a:endParaRPr lang="en-GB"/>
          </a:p>
        </p:txBody>
      </p:sp>
      <p:sp>
        <p:nvSpPr>
          <p:cNvPr id="4" name="Footer Placeholder 3">
            <a:extLst>
              <a:ext uri="{FF2B5EF4-FFF2-40B4-BE49-F238E27FC236}">
                <a16:creationId xmlns:a16="http://schemas.microsoft.com/office/drawing/2014/main" id="{1E59BD42-962E-CE5A-BF75-7C1ADCE3F3C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C70ED27-4F6C-D440-0D77-E760CBA7A879}"/>
              </a:ext>
            </a:extLst>
          </p:cNvPr>
          <p:cNvSpPr>
            <a:spLocks noGrp="1"/>
          </p:cNvSpPr>
          <p:nvPr>
            <p:ph type="sldNum" sz="quarter" idx="12"/>
          </p:nvPr>
        </p:nvSpPr>
        <p:spPr/>
        <p:txBody>
          <a:bodyPr/>
          <a:lstStyle/>
          <a:p>
            <a:fld id="{7AE4E9A9-BC3C-453F-973C-E16D75AFA5B4}" type="slidenum">
              <a:rPr lang="en-GB" smtClean="0"/>
              <a:t>‹#›</a:t>
            </a:fld>
            <a:endParaRPr lang="en-GB"/>
          </a:p>
        </p:txBody>
      </p:sp>
    </p:spTree>
    <p:extLst>
      <p:ext uri="{BB962C8B-B14F-4D97-AF65-F5344CB8AC3E}">
        <p14:creationId xmlns:p14="http://schemas.microsoft.com/office/powerpoint/2010/main" val="3993044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1D7A64-A11A-D22F-348F-DD06744FF0B6}"/>
              </a:ext>
            </a:extLst>
          </p:cNvPr>
          <p:cNvSpPr>
            <a:spLocks noGrp="1"/>
          </p:cNvSpPr>
          <p:nvPr>
            <p:ph type="dt" sz="half" idx="10"/>
          </p:nvPr>
        </p:nvSpPr>
        <p:spPr/>
        <p:txBody>
          <a:bodyPr/>
          <a:lstStyle/>
          <a:p>
            <a:fld id="{7937B844-AAFE-4A04-8433-3EF2F436907D}" type="datetimeFigureOut">
              <a:rPr lang="en-GB" smtClean="0"/>
              <a:t>07/11/2024</a:t>
            </a:fld>
            <a:endParaRPr lang="en-GB"/>
          </a:p>
        </p:txBody>
      </p:sp>
      <p:sp>
        <p:nvSpPr>
          <p:cNvPr id="3" name="Footer Placeholder 2">
            <a:extLst>
              <a:ext uri="{FF2B5EF4-FFF2-40B4-BE49-F238E27FC236}">
                <a16:creationId xmlns:a16="http://schemas.microsoft.com/office/drawing/2014/main" id="{C7213A9C-13F5-594E-C604-2FF7E63F76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EEB484D-FA57-A398-8292-827255BED3D0}"/>
              </a:ext>
            </a:extLst>
          </p:cNvPr>
          <p:cNvSpPr>
            <a:spLocks noGrp="1"/>
          </p:cNvSpPr>
          <p:nvPr>
            <p:ph type="sldNum" sz="quarter" idx="12"/>
          </p:nvPr>
        </p:nvSpPr>
        <p:spPr/>
        <p:txBody>
          <a:bodyPr/>
          <a:lstStyle/>
          <a:p>
            <a:fld id="{7AE4E9A9-BC3C-453F-973C-E16D75AFA5B4}" type="slidenum">
              <a:rPr lang="en-GB" smtClean="0"/>
              <a:t>‹#›</a:t>
            </a:fld>
            <a:endParaRPr lang="en-GB"/>
          </a:p>
        </p:txBody>
      </p:sp>
    </p:spTree>
    <p:extLst>
      <p:ext uri="{BB962C8B-B14F-4D97-AF65-F5344CB8AC3E}">
        <p14:creationId xmlns:p14="http://schemas.microsoft.com/office/powerpoint/2010/main" val="25174348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33E67-62B2-DF5B-E0D6-028B3E8F37B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B953E07-4F69-812C-89A3-DB7F14909B3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C94F32B-7176-2605-9BBD-6F698B3A5E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ABACA-106E-7FBA-D729-D61B0A8BAF31}"/>
              </a:ext>
            </a:extLst>
          </p:cNvPr>
          <p:cNvSpPr>
            <a:spLocks noGrp="1"/>
          </p:cNvSpPr>
          <p:nvPr>
            <p:ph type="dt" sz="half" idx="10"/>
          </p:nvPr>
        </p:nvSpPr>
        <p:spPr/>
        <p:txBody>
          <a:bodyPr/>
          <a:lstStyle/>
          <a:p>
            <a:fld id="{7937B844-AAFE-4A04-8433-3EF2F436907D}" type="datetimeFigureOut">
              <a:rPr lang="en-GB" smtClean="0"/>
              <a:t>07/11/2024</a:t>
            </a:fld>
            <a:endParaRPr lang="en-GB"/>
          </a:p>
        </p:txBody>
      </p:sp>
      <p:sp>
        <p:nvSpPr>
          <p:cNvPr id="6" name="Footer Placeholder 5">
            <a:extLst>
              <a:ext uri="{FF2B5EF4-FFF2-40B4-BE49-F238E27FC236}">
                <a16:creationId xmlns:a16="http://schemas.microsoft.com/office/drawing/2014/main" id="{F5B405CA-5AAA-34CC-B27E-80E6E2FBF3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685302-7E2F-2F88-E247-BD2855E23F0C}"/>
              </a:ext>
            </a:extLst>
          </p:cNvPr>
          <p:cNvSpPr>
            <a:spLocks noGrp="1"/>
          </p:cNvSpPr>
          <p:nvPr>
            <p:ph type="sldNum" sz="quarter" idx="12"/>
          </p:nvPr>
        </p:nvSpPr>
        <p:spPr/>
        <p:txBody>
          <a:bodyPr/>
          <a:lstStyle/>
          <a:p>
            <a:fld id="{7AE4E9A9-BC3C-453F-973C-E16D75AFA5B4}" type="slidenum">
              <a:rPr lang="en-GB" smtClean="0"/>
              <a:t>‹#›</a:t>
            </a:fld>
            <a:endParaRPr lang="en-GB"/>
          </a:p>
        </p:txBody>
      </p:sp>
    </p:spTree>
    <p:extLst>
      <p:ext uri="{BB962C8B-B14F-4D97-AF65-F5344CB8AC3E}">
        <p14:creationId xmlns:p14="http://schemas.microsoft.com/office/powerpoint/2010/main" val="26101543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69095-3087-D8A9-1912-82B1D9A377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9163049-300B-5EF6-AB17-3A363A5E890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6B3AB44-A2BE-887B-F4C7-3E3FE6D6F1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A317C9-8AEB-C11B-7CF3-E0C203725011}"/>
              </a:ext>
            </a:extLst>
          </p:cNvPr>
          <p:cNvSpPr>
            <a:spLocks noGrp="1"/>
          </p:cNvSpPr>
          <p:nvPr>
            <p:ph type="dt" sz="half" idx="10"/>
          </p:nvPr>
        </p:nvSpPr>
        <p:spPr/>
        <p:txBody>
          <a:bodyPr/>
          <a:lstStyle/>
          <a:p>
            <a:fld id="{7937B844-AAFE-4A04-8433-3EF2F436907D}" type="datetimeFigureOut">
              <a:rPr lang="en-GB" smtClean="0"/>
              <a:t>07/11/2024</a:t>
            </a:fld>
            <a:endParaRPr lang="en-GB"/>
          </a:p>
        </p:txBody>
      </p:sp>
      <p:sp>
        <p:nvSpPr>
          <p:cNvPr id="6" name="Footer Placeholder 5">
            <a:extLst>
              <a:ext uri="{FF2B5EF4-FFF2-40B4-BE49-F238E27FC236}">
                <a16:creationId xmlns:a16="http://schemas.microsoft.com/office/drawing/2014/main" id="{9A485336-88B5-6DF6-1743-CDB6182E63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91B697-5E09-5557-E66E-9E24B89951A6}"/>
              </a:ext>
            </a:extLst>
          </p:cNvPr>
          <p:cNvSpPr>
            <a:spLocks noGrp="1"/>
          </p:cNvSpPr>
          <p:nvPr>
            <p:ph type="sldNum" sz="quarter" idx="12"/>
          </p:nvPr>
        </p:nvSpPr>
        <p:spPr/>
        <p:txBody>
          <a:bodyPr/>
          <a:lstStyle/>
          <a:p>
            <a:fld id="{7AE4E9A9-BC3C-453F-973C-E16D75AFA5B4}" type="slidenum">
              <a:rPr lang="en-GB" smtClean="0"/>
              <a:t>‹#›</a:t>
            </a:fld>
            <a:endParaRPr lang="en-GB"/>
          </a:p>
        </p:txBody>
      </p:sp>
    </p:spTree>
    <p:extLst>
      <p:ext uri="{BB962C8B-B14F-4D97-AF65-F5344CB8AC3E}">
        <p14:creationId xmlns:p14="http://schemas.microsoft.com/office/powerpoint/2010/main" val="24620775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21274-5276-CD77-6D16-45665CA53C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8B4F430-9439-A329-1B34-13E2C852F85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96EF15-75AE-F572-E152-DBEBB8998882}"/>
              </a:ext>
            </a:extLst>
          </p:cNvPr>
          <p:cNvSpPr>
            <a:spLocks noGrp="1"/>
          </p:cNvSpPr>
          <p:nvPr>
            <p:ph type="dt" sz="half" idx="10"/>
          </p:nvPr>
        </p:nvSpPr>
        <p:spPr/>
        <p:txBody>
          <a:bodyPr/>
          <a:lstStyle/>
          <a:p>
            <a:fld id="{7937B844-AAFE-4A04-8433-3EF2F436907D}" type="datetimeFigureOut">
              <a:rPr lang="en-GB" smtClean="0"/>
              <a:t>07/11/2024</a:t>
            </a:fld>
            <a:endParaRPr lang="en-GB"/>
          </a:p>
        </p:txBody>
      </p:sp>
      <p:sp>
        <p:nvSpPr>
          <p:cNvPr id="5" name="Footer Placeholder 4">
            <a:extLst>
              <a:ext uri="{FF2B5EF4-FFF2-40B4-BE49-F238E27FC236}">
                <a16:creationId xmlns:a16="http://schemas.microsoft.com/office/drawing/2014/main" id="{DB1B17F6-5196-CE31-FA5C-C3D71498C8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5A7D15-FB83-C2E2-4C7A-E8C52AFD8461}"/>
              </a:ext>
            </a:extLst>
          </p:cNvPr>
          <p:cNvSpPr>
            <a:spLocks noGrp="1"/>
          </p:cNvSpPr>
          <p:nvPr>
            <p:ph type="sldNum" sz="quarter" idx="12"/>
          </p:nvPr>
        </p:nvSpPr>
        <p:spPr/>
        <p:txBody>
          <a:bodyPr/>
          <a:lstStyle/>
          <a:p>
            <a:fld id="{7AE4E9A9-BC3C-453F-973C-E16D75AFA5B4}" type="slidenum">
              <a:rPr lang="en-GB" smtClean="0"/>
              <a:t>‹#›</a:t>
            </a:fld>
            <a:endParaRPr lang="en-GB"/>
          </a:p>
        </p:txBody>
      </p:sp>
    </p:spTree>
    <p:extLst>
      <p:ext uri="{BB962C8B-B14F-4D97-AF65-F5344CB8AC3E}">
        <p14:creationId xmlns:p14="http://schemas.microsoft.com/office/powerpoint/2010/main" val="16626597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169A6E-EA48-10A8-E246-11FBB7D1A9F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1F27DE4-F9F0-35EE-A14D-09B5BA15976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623840-5A63-8D2B-BDF0-CE1379D909DD}"/>
              </a:ext>
            </a:extLst>
          </p:cNvPr>
          <p:cNvSpPr>
            <a:spLocks noGrp="1"/>
          </p:cNvSpPr>
          <p:nvPr>
            <p:ph type="dt" sz="half" idx="10"/>
          </p:nvPr>
        </p:nvSpPr>
        <p:spPr/>
        <p:txBody>
          <a:bodyPr/>
          <a:lstStyle/>
          <a:p>
            <a:fld id="{7937B844-AAFE-4A04-8433-3EF2F436907D}" type="datetimeFigureOut">
              <a:rPr lang="en-GB" smtClean="0"/>
              <a:t>07/11/2024</a:t>
            </a:fld>
            <a:endParaRPr lang="en-GB"/>
          </a:p>
        </p:txBody>
      </p:sp>
      <p:sp>
        <p:nvSpPr>
          <p:cNvPr id="5" name="Footer Placeholder 4">
            <a:extLst>
              <a:ext uri="{FF2B5EF4-FFF2-40B4-BE49-F238E27FC236}">
                <a16:creationId xmlns:a16="http://schemas.microsoft.com/office/drawing/2014/main" id="{EF8E901C-1947-94AF-DC2A-E253507985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EFF45F-734D-DBC2-A3BD-FA3DA4EDE4B2}"/>
              </a:ext>
            </a:extLst>
          </p:cNvPr>
          <p:cNvSpPr>
            <a:spLocks noGrp="1"/>
          </p:cNvSpPr>
          <p:nvPr>
            <p:ph type="sldNum" sz="quarter" idx="12"/>
          </p:nvPr>
        </p:nvSpPr>
        <p:spPr/>
        <p:txBody>
          <a:bodyPr/>
          <a:lstStyle/>
          <a:p>
            <a:fld id="{7AE4E9A9-BC3C-453F-973C-E16D75AFA5B4}" type="slidenum">
              <a:rPr lang="en-GB" smtClean="0"/>
              <a:t>‹#›</a:t>
            </a:fld>
            <a:endParaRPr lang="en-GB"/>
          </a:p>
        </p:txBody>
      </p:sp>
    </p:spTree>
    <p:extLst>
      <p:ext uri="{BB962C8B-B14F-4D97-AF65-F5344CB8AC3E}">
        <p14:creationId xmlns:p14="http://schemas.microsoft.com/office/powerpoint/2010/main" val="9468171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75C1B8-44C3-669B-6C02-39AE5D5C9F7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098450D-9249-63DF-968A-EC7F64F436A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A7F716-785B-C596-2456-AF82D0FA307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937B844-AAFE-4A04-8433-3EF2F436907D}" type="datetimeFigureOut">
              <a:rPr lang="en-GB" smtClean="0"/>
              <a:t>07/11/2024</a:t>
            </a:fld>
            <a:endParaRPr lang="en-GB"/>
          </a:p>
        </p:txBody>
      </p:sp>
      <p:sp>
        <p:nvSpPr>
          <p:cNvPr id="5" name="Footer Placeholder 4">
            <a:extLst>
              <a:ext uri="{FF2B5EF4-FFF2-40B4-BE49-F238E27FC236}">
                <a16:creationId xmlns:a16="http://schemas.microsoft.com/office/drawing/2014/main" id="{DB6BD088-2FCD-70B6-FEF4-F7129F122E3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569CF6E-719A-6144-8419-91898902B39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AE4E9A9-BC3C-453F-973C-E16D75AFA5B4}" type="slidenum">
              <a:rPr lang="en-GB" smtClean="0"/>
              <a:t>‹#›</a:t>
            </a:fld>
            <a:endParaRPr lang="en-GB"/>
          </a:p>
        </p:txBody>
      </p:sp>
    </p:spTree>
    <p:extLst>
      <p:ext uri="{BB962C8B-B14F-4D97-AF65-F5344CB8AC3E}">
        <p14:creationId xmlns:p14="http://schemas.microsoft.com/office/powerpoint/2010/main" val="18700386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stepacademic.net/ijcsr/article/view/337"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6CA6422-BAE5-1F56-E795-475567FA9D45}"/>
              </a:ext>
            </a:extLst>
          </p:cNvPr>
          <p:cNvSpPr txBox="1"/>
          <p:nvPr/>
        </p:nvSpPr>
        <p:spPr>
          <a:xfrm>
            <a:off x="632298" y="457200"/>
            <a:ext cx="10894978" cy="4985980"/>
          </a:xfrm>
          <a:prstGeom prst="rect">
            <a:avLst/>
          </a:prstGeom>
          <a:noFill/>
        </p:spPr>
        <p:txBody>
          <a:bodyPr wrap="square" rtlCol="0">
            <a:spAutoFit/>
          </a:bodyPr>
          <a:lstStyle/>
          <a:p>
            <a:pPr algn="ctr"/>
            <a:r>
              <a:rPr lang="en-GB" sz="2800" dirty="0">
                <a:latin typeface="Arial Black" panose="020B0A04020102020204" pitchFamily="34" charset="0"/>
              </a:rPr>
              <a:t>BMIH6001</a:t>
            </a:r>
          </a:p>
          <a:p>
            <a:pPr algn="ctr"/>
            <a:endParaRPr lang="en-GB" sz="2800" dirty="0">
              <a:latin typeface="Arial Black" panose="020B0A04020102020204" pitchFamily="34" charset="0"/>
            </a:endParaRPr>
          </a:p>
          <a:p>
            <a:pPr algn="ctr"/>
            <a:r>
              <a:rPr lang="en-GB" sz="2800" dirty="0">
                <a:latin typeface="Arial Black" panose="020B0A04020102020204" pitchFamily="34" charset="0"/>
              </a:rPr>
              <a:t>Contemporary Themes in the Hotel and Hospitality Sector</a:t>
            </a:r>
          </a:p>
          <a:p>
            <a:pPr algn="ctr"/>
            <a:endParaRPr lang="en-GB" sz="2800" dirty="0">
              <a:latin typeface="Arial Black" panose="020B0A04020102020204" pitchFamily="34" charset="0"/>
            </a:endParaRPr>
          </a:p>
          <a:p>
            <a:pPr algn="ctr"/>
            <a:r>
              <a:rPr lang="en-GB" sz="2800" dirty="0">
                <a:latin typeface="Arial Black" panose="020B0A04020102020204" pitchFamily="34" charset="0"/>
              </a:rPr>
              <a:t>Digital Transformation in Hospitality and Tourism</a:t>
            </a:r>
          </a:p>
          <a:p>
            <a:pPr algn="ctr"/>
            <a:endParaRPr lang="en-GB" sz="2800" dirty="0">
              <a:latin typeface="Arial Black" panose="020B0A04020102020204" pitchFamily="34" charset="0"/>
            </a:endParaRPr>
          </a:p>
          <a:p>
            <a:pPr algn="ctr"/>
            <a:r>
              <a:rPr lang="en-GB" sz="2800" dirty="0">
                <a:latin typeface="Arial Black" panose="020B0A04020102020204" pitchFamily="34" charset="0"/>
              </a:rPr>
              <a:t>Badrun Nahar</a:t>
            </a:r>
          </a:p>
          <a:p>
            <a:pPr algn="ctr"/>
            <a:r>
              <a:rPr lang="en-GB" sz="2800" dirty="0">
                <a:latin typeface="Arial Black" panose="020B0A04020102020204" pitchFamily="34" charset="0"/>
              </a:rPr>
              <a:t>2122374</a:t>
            </a:r>
          </a:p>
          <a:p>
            <a:pPr algn="ctr"/>
            <a:endParaRPr lang="en-GB" sz="2400" dirty="0">
              <a:latin typeface="Arial Black" panose="020B0A04020102020204" pitchFamily="34" charset="0"/>
            </a:endParaRPr>
          </a:p>
          <a:p>
            <a:pPr algn="ctr"/>
            <a:endParaRPr lang="en-GB" sz="2400" dirty="0">
              <a:latin typeface="Arial Black" panose="020B0A04020102020204" pitchFamily="34" charset="0"/>
            </a:endParaRPr>
          </a:p>
          <a:p>
            <a:endParaRPr lang="en-GB" dirty="0"/>
          </a:p>
        </p:txBody>
      </p:sp>
      <p:pic>
        <p:nvPicPr>
          <p:cNvPr id="3076" name="Picture 4" descr="Digital Transformation in the Hospitality Industry">
            <a:extLst>
              <a:ext uri="{FF2B5EF4-FFF2-40B4-BE49-F238E27FC236}">
                <a16:creationId xmlns:a16="http://schemas.microsoft.com/office/drawing/2014/main" id="{2419D3A6-4533-6253-2CDC-EA26ED6780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73378" y="3768133"/>
            <a:ext cx="3471131" cy="2359636"/>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Digital transformation in the hospitality industry - CiHMS">
            <a:extLst>
              <a:ext uri="{FF2B5EF4-FFF2-40B4-BE49-F238E27FC236}">
                <a16:creationId xmlns:a16="http://schemas.microsoft.com/office/drawing/2014/main" id="{3C93DDA6-1C22-7B4E-C81F-FA0AB97369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4724" y="3098064"/>
            <a:ext cx="3582237" cy="35822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89130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41161"/>
          </a:xfrm>
        </p:spPr>
        <p:txBody>
          <a:bodyPr>
            <a:normAutofit/>
          </a:bodyPr>
          <a:lstStyle/>
          <a:p>
            <a:r>
              <a:rPr lang="en-GB" sz="4800" b="1" dirty="0">
                <a:latin typeface="Arial" panose="020B0604020202020204" pitchFamily="34" charset="0"/>
                <a:cs typeface="Arial" panose="020B0604020202020204" pitchFamily="34" charset="0"/>
              </a:rPr>
              <a:t>Introduction </a:t>
            </a:r>
          </a:p>
        </p:txBody>
      </p:sp>
      <p:sp>
        <p:nvSpPr>
          <p:cNvPr id="3" name="Content Placeholder 2"/>
          <p:cNvSpPr>
            <a:spLocks noGrp="1"/>
          </p:cNvSpPr>
          <p:nvPr>
            <p:ph idx="1"/>
          </p:nvPr>
        </p:nvSpPr>
        <p:spPr>
          <a:xfrm>
            <a:off x="627184" y="1306286"/>
            <a:ext cx="10515600" cy="3389470"/>
          </a:xfrm>
        </p:spPr>
        <p:txBody>
          <a:bodyPr>
            <a:normAutofit/>
          </a:bodyPr>
          <a:lstStyle/>
          <a:p>
            <a:pPr algn="just"/>
            <a:r>
              <a:rPr lang="en-US" sz="2600" dirty="0">
                <a:latin typeface="Arial" panose="020B0604020202020204" pitchFamily="34" charset="0"/>
                <a:cs typeface="Arial" panose="020B0604020202020204" pitchFamily="34" charset="0"/>
              </a:rPr>
              <a:t>Digital revolution can boost tourism, hospitality, and service. </a:t>
            </a:r>
          </a:p>
          <a:p>
            <a:pPr algn="just"/>
            <a:r>
              <a:rPr lang="en-US" sz="2600" dirty="0">
                <a:latin typeface="Arial" panose="020B0604020202020204" pitchFamily="34" charset="0"/>
                <a:cs typeface="Arial" panose="020B0604020202020204" pitchFamily="34" charset="0"/>
              </a:rPr>
              <a:t>Data analytics, AI, IoT, and mobile apps boost efficiency, consumer engagement, and service customization. </a:t>
            </a:r>
          </a:p>
          <a:p>
            <a:pPr algn="just"/>
            <a:r>
              <a:rPr lang="en-US" sz="2600" dirty="0">
                <a:latin typeface="Arial" panose="020B0604020202020204" pitchFamily="34" charset="0"/>
                <a:cs typeface="Arial" panose="020B0604020202020204" pitchFamily="34" charset="0"/>
              </a:rPr>
              <a:t>Over 70% of 2021 hotel customers chose smartphone check-in and smart room features, changing the £20 billion UK hotel business </a:t>
            </a:r>
            <a:r>
              <a:rPr lang="en-GB" sz="2600" dirty="0">
                <a:latin typeface="Arial" panose="020B0604020202020204" pitchFamily="34" charset="0"/>
                <a:cs typeface="Arial" panose="020B0604020202020204" pitchFamily="34" charset="0"/>
              </a:rPr>
              <a:t>(Statista.com, 2024)</a:t>
            </a:r>
            <a:r>
              <a:rPr lang="en-US" sz="2600" dirty="0">
                <a:latin typeface="Arial" panose="020B0604020202020204" pitchFamily="34" charset="0"/>
                <a:cs typeface="Arial" panose="020B0604020202020204" pitchFamily="34" charset="0"/>
              </a:rPr>
              <a:t>. </a:t>
            </a:r>
          </a:p>
          <a:p>
            <a:pPr marL="0" indent="0" algn="just">
              <a:buNone/>
            </a:pPr>
            <a:br>
              <a:rPr lang="en-US" sz="2600" dirty="0">
                <a:latin typeface="Arial" panose="020B0604020202020204" pitchFamily="34" charset="0"/>
                <a:cs typeface="Arial" panose="020B0604020202020204" pitchFamily="34" charset="0"/>
              </a:rPr>
            </a:br>
            <a:endParaRPr lang="en-GB" sz="2600" dirty="0">
              <a:latin typeface="Arial" panose="020B0604020202020204" pitchFamily="34" charset="0"/>
              <a:cs typeface="Arial" panose="020B0604020202020204" pitchFamily="34" charset="0"/>
            </a:endParaRPr>
          </a:p>
          <a:p>
            <a:pPr algn="just"/>
            <a:endParaRPr lang="en-GB" dirty="0"/>
          </a:p>
        </p:txBody>
      </p:sp>
      <p:pic>
        <p:nvPicPr>
          <p:cNvPr id="1032" name="Picture 8" descr="Digital Transformation in the Hotel Industry - Universidade Portucalense -  Infante D. Henrique">
            <a:extLst>
              <a:ext uri="{FF2B5EF4-FFF2-40B4-BE49-F238E27FC236}">
                <a16:creationId xmlns:a16="http://schemas.microsoft.com/office/drawing/2014/main" id="{00B4C3E2-935B-E45D-E022-8DE3B45E3F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24960" y="4068961"/>
            <a:ext cx="4039856" cy="24239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03916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91779"/>
          </a:xfrm>
        </p:spPr>
        <p:txBody>
          <a:bodyPr>
            <a:noAutofit/>
          </a:bodyPr>
          <a:lstStyle/>
          <a:p>
            <a:r>
              <a:rPr lang="en-GB" sz="4800" b="1" dirty="0">
                <a:latin typeface="Arial" panose="020B0604020202020204" pitchFamily="34" charset="0"/>
                <a:cs typeface="Arial" panose="020B0604020202020204" pitchFamily="34" charset="0"/>
              </a:rPr>
              <a:t>Literature Review </a:t>
            </a:r>
          </a:p>
        </p:txBody>
      </p:sp>
      <p:sp>
        <p:nvSpPr>
          <p:cNvPr id="3" name="Content Placeholder 2"/>
          <p:cNvSpPr>
            <a:spLocks noGrp="1"/>
          </p:cNvSpPr>
          <p:nvPr>
            <p:ph idx="1"/>
          </p:nvPr>
        </p:nvSpPr>
        <p:spPr>
          <a:xfrm>
            <a:off x="838200" y="1223158"/>
            <a:ext cx="10515600" cy="4953805"/>
          </a:xfrm>
        </p:spPr>
        <p:txBody>
          <a:bodyPr numCol="2">
            <a:normAutofit/>
          </a:bodyPr>
          <a:lstStyle/>
          <a:p>
            <a:r>
              <a:rPr lang="en-GB" sz="2400" dirty="0">
                <a:latin typeface="Arial" panose="020B0604020202020204" pitchFamily="34" charset="0"/>
                <a:cs typeface="Arial" panose="020B0604020202020204" pitchFamily="34" charset="0"/>
              </a:rPr>
              <a:t>Research shows that digital transformation, especially AI, improves hospitality and tourism guest services, operational efficiency, and customer pleasure. </a:t>
            </a:r>
          </a:p>
          <a:p>
            <a:r>
              <a:rPr lang="en-GB" sz="2400" dirty="0">
                <a:latin typeface="Arial" panose="020B0604020202020204" pitchFamily="34" charset="0"/>
                <a:cs typeface="Arial" panose="020B0604020202020204" pitchFamily="34" charset="0"/>
              </a:rPr>
              <a:t>AI-personalised guest services improve satisfaction and loyalty. </a:t>
            </a:r>
          </a:p>
          <a:p>
            <a:r>
              <a:rPr lang="en-GB" sz="2400" dirty="0">
                <a:latin typeface="Arial" panose="020B0604020202020204" pitchFamily="34" charset="0"/>
                <a:cs typeface="Arial" panose="020B0604020202020204" pitchFamily="34" charset="0"/>
              </a:rPr>
              <a:t>Limna (2023) found that AI-based recommendations retain guests but create data privacy concerns. </a:t>
            </a:r>
          </a:p>
          <a:p>
            <a:r>
              <a:rPr lang="en-GB" sz="2400" dirty="0">
                <a:latin typeface="Arial" panose="020B0604020202020204" pitchFamily="34" charset="0"/>
                <a:cs typeface="Arial" panose="020B0604020202020204" pitchFamily="34" charset="0"/>
              </a:rPr>
              <a:t>Strong data privacy measures must protect hotel visitors' data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68577" y="2675106"/>
            <a:ext cx="3929853" cy="2565303"/>
          </a:xfrm>
          <a:prstGeom prst="rect">
            <a:avLst/>
          </a:prstGeom>
        </p:spPr>
      </p:pic>
      <p:sp>
        <p:nvSpPr>
          <p:cNvPr id="5" name="Rectangle 4"/>
          <p:cNvSpPr/>
          <p:nvPr/>
        </p:nvSpPr>
        <p:spPr>
          <a:xfrm>
            <a:off x="7609585" y="5339354"/>
            <a:ext cx="2839239" cy="369332"/>
          </a:xfrm>
          <a:prstGeom prst="rect">
            <a:avLst/>
          </a:prstGeom>
        </p:spPr>
        <p:txBody>
          <a:bodyPr wrap="none">
            <a:spAutoFit/>
          </a:bodyPr>
          <a:lstStyle/>
          <a:p>
            <a:r>
              <a:rPr lang="en-GB" dirty="0"/>
              <a:t>(Ford and </a:t>
            </a:r>
            <a:r>
              <a:rPr lang="en-GB" dirty="0" err="1"/>
              <a:t>Sturman</a:t>
            </a:r>
            <a:r>
              <a:rPr lang="en-GB" dirty="0"/>
              <a:t>, 2020)</a:t>
            </a:r>
          </a:p>
        </p:txBody>
      </p:sp>
    </p:spTree>
    <p:extLst>
      <p:ext uri="{BB962C8B-B14F-4D97-AF65-F5344CB8AC3E}">
        <p14:creationId xmlns:p14="http://schemas.microsoft.com/office/powerpoint/2010/main" val="2386155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D3FDC-8F8E-9170-6E44-F6A80C959149}"/>
              </a:ext>
            </a:extLst>
          </p:cNvPr>
          <p:cNvSpPr>
            <a:spLocks noGrp="1"/>
          </p:cNvSpPr>
          <p:nvPr>
            <p:ph type="title"/>
          </p:nvPr>
        </p:nvSpPr>
        <p:spPr>
          <a:xfrm>
            <a:off x="838200" y="365125"/>
            <a:ext cx="9512030" cy="500637"/>
          </a:xfrm>
        </p:spPr>
        <p:txBody>
          <a:bodyPr>
            <a:noAutofit/>
          </a:bodyPr>
          <a:lstStyle/>
          <a:p>
            <a:r>
              <a:rPr lang="en-GB" sz="4800" b="1" dirty="0">
                <a:latin typeface="Arial" panose="020B0604020202020204" pitchFamily="34" charset="0"/>
                <a:cs typeface="Arial" panose="020B0604020202020204" pitchFamily="34" charset="0"/>
              </a:rPr>
              <a:t>continued…</a:t>
            </a:r>
          </a:p>
        </p:txBody>
      </p:sp>
      <p:sp>
        <p:nvSpPr>
          <p:cNvPr id="3" name="Content Placeholder 2">
            <a:extLst>
              <a:ext uri="{FF2B5EF4-FFF2-40B4-BE49-F238E27FC236}">
                <a16:creationId xmlns:a16="http://schemas.microsoft.com/office/drawing/2014/main" id="{21F2E094-B463-9B28-13FE-C6BFCDCF45F8}"/>
              </a:ext>
            </a:extLst>
          </p:cNvPr>
          <p:cNvSpPr>
            <a:spLocks noGrp="1"/>
          </p:cNvSpPr>
          <p:nvPr>
            <p:ph idx="1"/>
          </p:nvPr>
        </p:nvSpPr>
        <p:spPr>
          <a:xfrm>
            <a:off x="653374" y="1065126"/>
            <a:ext cx="10515600" cy="4160018"/>
          </a:xfrm>
        </p:spPr>
        <p:txBody>
          <a:bodyPr>
            <a:normAutofit/>
          </a:bodyPr>
          <a:lstStyle/>
          <a:p>
            <a:r>
              <a:rPr lang="en-GB" sz="2400" dirty="0">
                <a:latin typeface="Arial" panose="020B0604020202020204" pitchFamily="34" charset="0"/>
                <a:cs typeface="Arial" panose="020B0604020202020204" pitchFamily="34" charset="0"/>
              </a:rPr>
              <a:t>Automation alters hospitality customer service with AI. </a:t>
            </a:r>
          </a:p>
          <a:p>
            <a:r>
              <a:rPr lang="en-GB" sz="2400" dirty="0">
                <a:latin typeface="Arial" panose="020B0604020202020204" pitchFamily="34" charset="0"/>
                <a:cs typeface="Arial" panose="020B0604020202020204" pitchFamily="34" charset="0"/>
              </a:rPr>
              <a:t>Chatbots and virtual assistants answer simple questions 24/7, reducing staff workload. </a:t>
            </a:r>
          </a:p>
          <a:p>
            <a:r>
              <a:rPr lang="en-GB" sz="2400" dirty="0">
                <a:latin typeface="Arial" panose="020B0604020202020204" pitchFamily="34" charset="0"/>
                <a:cs typeface="Arial" panose="020B0604020202020204" pitchFamily="34" charset="0"/>
              </a:rPr>
              <a:t>These AI systems answer basic consumer questions well, however Huang et al. (2021) found that overreliance on automation may hinder individualized involvement in premium hotels. </a:t>
            </a:r>
          </a:p>
          <a:p>
            <a:r>
              <a:rPr lang="en-GB" sz="2400" dirty="0">
                <a:latin typeface="Arial" panose="020B0604020202020204" pitchFamily="34" charset="0"/>
                <a:cs typeface="Arial" panose="020B0604020202020204" pitchFamily="34" charset="0"/>
              </a:rPr>
              <a:t>Predictive analytics forecasts demand and optimizes resource allocation, improving service performance, claim Rauf et al. (2022)</a:t>
            </a:r>
          </a:p>
          <a:p>
            <a:r>
              <a:rPr lang="en-GB" sz="2400" dirty="0">
                <a:latin typeface="Arial" panose="020B0604020202020204" pitchFamily="34" charset="0"/>
                <a:cs typeface="Arial" panose="020B0604020202020204" pitchFamily="34" charset="0"/>
              </a:rPr>
              <a:t>While data inaccuracies lower service quality, predictive analytics boosts productivity. </a:t>
            </a:r>
          </a:p>
          <a:p>
            <a:endParaRPr lang="en-GB" dirty="0"/>
          </a:p>
          <a:p>
            <a:endParaRPr lang="en-GB" dirty="0"/>
          </a:p>
        </p:txBody>
      </p:sp>
      <p:pic>
        <p:nvPicPr>
          <p:cNvPr id="2050" name="Picture 2" descr="16,400+ Literature Review Stock Photos, Pictures &amp; Royalty-Free Images -  iStock | Literature review icon">
            <a:extLst>
              <a:ext uri="{FF2B5EF4-FFF2-40B4-BE49-F238E27FC236}">
                <a16:creationId xmlns:a16="http://schemas.microsoft.com/office/drawing/2014/main" id="{33B653FC-343C-8B6A-8DFC-EBDC33FDA5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02629" y="4869408"/>
            <a:ext cx="2682909" cy="1770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69181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D93FE1F-1912-8B70-8C7D-C9383C467A40}"/>
              </a:ext>
            </a:extLst>
          </p:cNvPr>
          <p:cNvSpPr txBox="1"/>
          <p:nvPr/>
        </p:nvSpPr>
        <p:spPr>
          <a:xfrm>
            <a:off x="573932" y="1527243"/>
            <a:ext cx="11079804" cy="3046988"/>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AI improves housekeeping, maintenance and energy management.</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AI predictive maintenance and energy savings improve sustainability and cost-efficiency according to Astuti et al. (2024)</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AI costs and ethical concerns about data privacy and job displacement may prevent smaller hotels from using it. (Ford and Sturman, 2020)</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For ethical and effective hospitality AI integration, tackle these issues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a:t>
            </a:r>
          </a:p>
        </p:txBody>
      </p:sp>
      <p:pic>
        <p:nvPicPr>
          <p:cNvPr id="3" name="Content Placeholder 3">
            <a:extLst>
              <a:ext uri="{FF2B5EF4-FFF2-40B4-BE49-F238E27FC236}">
                <a16:creationId xmlns:a16="http://schemas.microsoft.com/office/drawing/2014/main" id="{9B29B13F-F62B-8760-09C0-561B322FBCD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54014" y="3974444"/>
            <a:ext cx="2519639" cy="2402298"/>
          </a:xfrm>
          <a:prstGeom prst="rect">
            <a:avLst/>
          </a:prstGeom>
        </p:spPr>
      </p:pic>
      <p:sp>
        <p:nvSpPr>
          <p:cNvPr id="4" name="TextBox 3">
            <a:extLst>
              <a:ext uri="{FF2B5EF4-FFF2-40B4-BE49-F238E27FC236}">
                <a16:creationId xmlns:a16="http://schemas.microsoft.com/office/drawing/2014/main" id="{DFBB80CF-D13D-1CB1-5793-464123E70F77}"/>
              </a:ext>
            </a:extLst>
          </p:cNvPr>
          <p:cNvSpPr txBox="1"/>
          <p:nvPr/>
        </p:nvSpPr>
        <p:spPr>
          <a:xfrm>
            <a:off x="680936" y="359923"/>
            <a:ext cx="3474028" cy="830997"/>
          </a:xfrm>
          <a:prstGeom prst="rect">
            <a:avLst/>
          </a:prstGeom>
          <a:noFill/>
        </p:spPr>
        <p:txBody>
          <a:bodyPr wrap="none" rtlCol="0">
            <a:spAutoFit/>
          </a:bodyPr>
          <a:lstStyle/>
          <a:p>
            <a:r>
              <a:rPr lang="en-GB" sz="4800" b="1" dirty="0">
                <a:latin typeface="Arial" panose="020B0604020202020204" pitchFamily="34" charset="0"/>
                <a:cs typeface="Arial" panose="020B0604020202020204" pitchFamily="34" charset="0"/>
              </a:rPr>
              <a:t>continued</a:t>
            </a:r>
            <a:r>
              <a:rPr lang="en-GB" sz="48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3213183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8CF2796-D67F-B3FA-92BE-35ACE85E9B3A}"/>
              </a:ext>
            </a:extLst>
          </p:cNvPr>
          <p:cNvSpPr txBox="1"/>
          <p:nvPr/>
        </p:nvSpPr>
        <p:spPr>
          <a:xfrm>
            <a:off x="773723" y="214009"/>
            <a:ext cx="9780788" cy="1446550"/>
          </a:xfrm>
          <a:prstGeom prst="rect">
            <a:avLst/>
          </a:prstGeom>
          <a:noFill/>
        </p:spPr>
        <p:txBody>
          <a:bodyPr wrap="square" rtlCol="0">
            <a:spAutoFit/>
          </a:bodyPr>
          <a:lstStyle/>
          <a:p>
            <a:r>
              <a:rPr lang="en-GB" sz="4400" b="1" dirty="0">
                <a:latin typeface="Arial" panose="020B0604020202020204" pitchFamily="34" charset="0"/>
                <a:cs typeface="Arial" panose="020B0604020202020204" pitchFamily="34" charset="0"/>
              </a:rPr>
              <a:t>Application to the Hotel and Hospitality Sector</a:t>
            </a:r>
          </a:p>
        </p:txBody>
      </p:sp>
      <p:sp>
        <p:nvSpPr>
          <p:cNvPr id="4" name="TextBox 3">
            <a:extLst>
              <a:ext uri="{FF2B5EF4-FFF2-40B4-BE49-F238E27FC236}">
                <a16:creationId xmlns:a16="http://schemas.microsoft.com/office/drawing/2014/main" id="{FF3FB94B-D68B-7EFD-158B-CF93BAF60316}"/>
              </a:ext>
            </a:extLst>
          </p:cNvPr>
          <p:cNvSpPr txBox="1"/>
          <p:nvPr/>
        </p:nvSpPr>
        <p:spPr>
          <a:xfrm>
            <a:off x="734311" y="2461846"/>
            <a:ext cx="10389214" cy="4616648"/>
          </a:xfrm>
          <a:prstGeom prst="rect">
            <a:avLst/>
          </a:prstGeom>
          <a:noFill/>
        </p:spPr>
        <p:txBody>
          <a:bodyPr wrap="square" rtlCol="0">
            <a:spAutoFit/>
          </a:bodyPr>
          <a:lstStyle/>
          <a:p>
            <a:pPr marL="342900" lvl="0" indent="-342900" algn="just">
              <a:buFont typeface="Arial" panose="020B0604020202020204" pitchFamily="34" charset="0"/>
              <a:buChar char="•"/>
            </a:pPr>
            <a:r>
              <a:rPr lang="en-GB" sz="2400" b="1" dirty="0">
                <a:latin typeface="Arial" panose="020B0604020202020204" pitchFamily="34" charset="0"/>
                <a:cs typeface="Arial" panose="020B0604020202020204" pitchFamily="34" charset="0"/>
              </a:rPr>
              <a:t>Political, </a:t>
            </a:r>
            <a:r>
              <a:rPr lang="en-GB" sz="2400" dirty="0">
                <a:latin typeface="Arial" panose="020B0604020202020204" pitchFamily="34" charset="0"/>
                <a:cs typeface="Arial" panose="020B0604020202020204" pitchFamily="34" charset="0"/>
              </a:rPr>
              <a:t>Hotels must follow GDPR data handling or be punished. </a:t>
            </a:r>
          </a:p>
          <a:p>
            <a:pPr lvl="0" algn="just"/>
            <a:r>
              <a:rPr lang="en-GB" sz="2400" dirty="0">
                <a:latin typeface="Arial" panose="020B0604020202020204" pitchFamily="34" charset="0"/>
                <a:cs typeface="Arial" panose="020B0604020202020204" pitchFamily="34" charset="0"/>
              </a:rPr>
              <a:t>    Government incentives boost ICT adoption, while Brexit slows data </a:t>
            </a:r>
          </a:p>
          <a:p>
            <a:pPr lvl="0" algn="just"/>
            <a:r>
              <a:rPr lang="en-GB" sz="2400" dirty="0">
                <a:latin typeface="Arial" panose="020B0604020202020204" pitchFamily="34" charset="0"/>
                <a:cs typeface="Arial" panose="020B0604020202020204" pitchFamily="34" charset="0"/>
              </a:rPr>
              <a:t>    flows (Jayawardena et al., 2023). </a:t>
            </a:r>
          </a:p>
          <a:p>
            <a:pPr marL="342900" indent="-342900">
              <a:buFont typeface="Arial" panose="020B0604020202020204" pitchFamily="34" charset="0"/>
              <a:buChar char="•"/>
            </a:pPr>
            <a:r>
              <a:rPr lang="en-GB" sz="2400" b="1" dirty="0">
                <a:latin typeface="Arial" panose="020B0604020202020204" pitchFamily="34" charset="0"/>
                <a:cs typeface="Arial" panose="020B0604020202020204" pitchFamily="34" charset="0"/>
              </a:rPr>
              <a:t>Economical,</a:t>
            </a:r>
            <a:r>
              <a:rPr lang="en-GB" sz="2400" dirty="0">
                <a:latin typeface="Arial" panose="020B0604020202020204" pitchFamily="34" charset="0"/>
                <a:cs typeface="Arial" panose="020B0604020202020204" pitchFamily="34" charset="0"/>
              </a:rPr>
              <a:t> Smaller hotels face £500,000–£2 million AI implementation costs. AI-powered check-ins and 24/7 customer service cut expenses and improve performance (Statista, 2024). </a:t>
            </a:r>
          </a:p>
          <a:p>
            <a:pPr marL="342900" lvl="0" indent="-342900" algn="just">
              <a:buFont typeface="Arial" panose="020B0604020202020204" pitchFamily="34" charset="0"/>
              <a:buChar char="•"/>
            </a:pPr>
            <a:r>
              <a:rPr lang="en-GB" sz="2400" b="1" dirty="0">
                <a:latin typeface="Arial" panose="020B0604020202020204" pitchFamily="34" charset="0"/>
                <a:cs typeface="Arial" panose="020B0604020202020204" pitchFamily="34" charset="0"/>
              </a:rPr>
              <a:t>Social,</a:t>
            </a:r>
            <a:r>
              <a:rPr lang="en-GB" sz="2400" dirty="0">
                <a:latin typeface="Arial" panose="020B0604020202020204" pitchFamily="34" charset="0"/>
                <a:cs typeface="Arial" panose="020B0604020202020204" pitchFamily="34" charset="0"/>
              </a:rPr>
              <a:t> AI meets consumer expectations for personalisation but may diminish visitor interaction, which some prefer (Ratna et al., 2023). </a:t>
            </a:r>
          </a:p>
          <a:p>
            <a:pPr lvl="0" algn="just"/>
            <a:r>
              <a:rPr lang="en-GB" sz="2400" dirty="0">
                <a:latin typeface="Arial" panose="020B0604020202020204" pitchFamily="34" charset="0"/>
                <a:cs typeface="Arial" panose="020B0604020202020204" pitchFamily="34" charset="0"/>
              </a:rPr>
              <a:t>    Guest happiness requires matching AI with traditional service. </a:t>
            </a:r>
          </a:p>
          <a:p>
            <a:pPr lvl="0" algn="just"/>
            <a:endParaRPr lang="en-GB" sz="2400" dirty="0">
              <a:latin typeface="Arial" panose="020B0604020202020204" pitchFamily="34" charset="0"/>
              <a:cs typeface="Arial" panose="020B0604020202020204" pitchFamily="34" charset="0"/>
            </a:endParaRPr>
          </a:p>
          <a:p>
            <a:pPr lvl="0" algn="just"/>
            <a:endParaRPr lang="en-GB" dirty="0"/>
          </a:p>
          <a:p>
            <a:pPr lvl="0" algn="just"/>
            <a:endParaRPr lang="en-GB" dirty="0"/>
          </a:p>
          <a:p>
            <a:endParaRPr lang="en-GB" dirty="0"/>
          </a:p>
        </p:txBody>
      </p:sp>
      <p:pic>
        <p:nvPicPr>
          <p:cNvPr id="2054" name="Picture 6" descr="How to Write a PESTLE Analysis to Examine Factors That ...">
            <a:extLst>
              <a:ext uri="{FF2B5EF4-FFF2-40B4-BE49-F238E27FC236}">
                <a16:creationId xmlns:a16="http://schemas.microsoft.com/office/drawing/2014/main" id="{8DDB90B6-4B84-A39B-F0E0-6F027015AD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9518" y="475265"/>
            <a:ext cx="3337874" cy="16298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95350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4980" y="365126"/>
            <a:ext cx="10210952" cy="501774"/>
          </a:xfrm>
        </p:spPr>
        <p:txBody>
          <a:bodyPr>
            <a:normAutofit fontScale="90000"/>
          </a:bodyPr>
          <a:lstStyle/>
          <a:p>
            <a:r>
              <a:rPr lang="en-GB" b="1" dirty="0"/>
              <a:t>Continued…</a:t>
            </a:r>
          </a:p>
        </p:txBody>
      </p:sp>
      <p:sp>
        <p:nvSpPr>
          <p:cNvPr id="3" name="Content Placeholder 2"/>
          <p:cNvSpPr>
            <a:spLocks noGrp="1"/>
          </p:cNvSpPr>
          <p:nvPr>
            <p:ph idx="1"/>
          </p:nvPr>
        </p:nvSpPr>
        <p:spPr>
          <a:xfrm>
            <a:off x="838200" y="973777"/>
            <a:ext cx="10515600" cy="5203186"/>
          </a:xfrm>
        </p:spPr>
        <p:txBody>
          <a:bodyPr numCol="2">
            <a:normAutofit/>
          </a:bodyPr>
          <a:lstStyle/>
          <a:p>
            <a:r>
              <a:rPr lang="en-GB" sz="2400" b="1" dirty="0">
                <a:latin typeface="Arial" panose="020B0604020202020204" pitchFamily="34" charset="0"/>
                <a:cs typeface="Arial" panose="020B0604020202020204" pitchFamily="34" charset="0"/>
              </a:rPr>
              <a:t>Technological: </a:t>
            </a:r>
            <a:r>
              <a:rPr lang="en-GB" sz="2400" dirty="0">
                <a:latin typeface="Arial" panose="020B0604020202020204" pitchFamily="34" charset="0"/>
                <a:cs typeface="Arial" panose="020B0604020202020204" pitchFamily="34" charset="0"/>
              </a:rPr>
              <a:t>AI, IoT, and cloud computing improve services but require sophisticated infrastructure and training. </a:t>
            </a:r>
          </a:p>
          <a:p>
            <a:r>
              <a:rPr lang="en-GB" sz="2400" b="1" dirty="0">
                <a:latin typeface="Arial" panose="020B0604020202020204" pitchFamily="34" charset="0"/>
                <a:cs typeface="Arial" panose="020B0604020202020204" pitchFamily="34" charset="0"/>
              </a:rPr>
              <a:t>Environmental: </a:t>
            </a:r>
            <a:r>
              <a:rPr lang="en-GB" sz="2400" dirty="0">
                <a:latin typeface="Arial" panose="020B0604020202020204" pitchFamily="34" charset="0"/>
                <a:cs typeface="Arial" panose="020B0604020202020204" pitchFamily="34" charset="0"/>
              </a:rPr>
              <a:t>Digital revolution increases equipment e-waste, whereas AI cuts energy use by 25% (</a:t>
            </a:r>
            <a:r>
              <a:rPr lang="en-GB" sz="2400" dirty="0" err="1">
                <a:latin typeface="Arial" panose="020B0604020202020204" pitchFamily="34" charset="0"/>
                <a:cs typeface="Arial" panose="020B0604020202020204" pitchFamily="34" charset="0"/>
              </a:rPr>
              <a:t>Suder</a:t>
            </a:r>
            <a:r>
              <a:rPr lang="en-GB" sz="2400" dirty="0">
                <a:latin typeface="Arial" panose="020B0604020202020204" pitchFamily="34" charset="0"/>
                <a:cs typeface="Arial" panose="020B0604020202020204" pitchFamily="34" charset="0"/>
              </a:rPr>
              <a:t> et al., 2022). Hotels must go green to reduce this. </a:t>
            </a:r>
          </a:p>
          <a:p>
            <a:r>
              <a:rPr lang="en-GB" sz="2400" b="1" dirty="0">
                <a:latin typeface="Arial" panose="020B0604020202020204" pitchFamily="34" charset="0"/>
                <a:cs typeface="Arial" panose="020B0604020202020204" pitchFamily="34" charset="0"/>
              </a:rPr>
              <a:t>Legal: </a:t>
            </a:r>
            <a:r>
              <a:rPr lang="en-GB" sz="2400" dirty="0">
                <a:latin typeface="Arial" panose="020B0604020202020204" pitchFamily="34" charset="0"/>
                <a:cs typeface="Arial" panose="020B0604020202020204" pitchFamily="34" charset="0"/>
              </a:rPr>
              <a:t>GDPR protects guest services data. HR challenges like layoffs and cyber-security arise from AI-driven automation (Wilkinson, 2024).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51366" y="2259878"/>
            <a:ext cx="4212353" cy="1817620"/>
          </a:xfrm>
          <a:prstGeom prst="rect">
            <a:avLst/>
          </a:prstGeom>
        </p:spPr>
      </p:pic>
    </p:spTree>
    <p:extLst>
      <p:ext uri="{BB962C8B-B14F-4D97-AF65-F5344CB8AC3E}">
        <p14:creationId xmlns:p14="http://schemas.microsoft.com/office/powerpoint/2010/main" val="12909213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A51CF31-819A-8C9E-7023-1FB3ACE54E84}"/>
              </a:ext>
            </a:extLst>
          </p:cNvPr>
          <p:cNvSpPr txBox="1"/>
          <p:nvPr/>
        </p:nvSpPr>
        <p:spPr>
          <a:xfrm>
            <a:off x="1089498" y="525294"/>
            <a:ext cx="10885251" cy="1446550"/>
          </a:xfrm>
          <a:prstGeom prst="rect">
            <a:avLst/>
          </a:prstGeom>
          <a:noFill/>
        </p:spPr>
        <p:txBody>
          <a:bodyPr wrap="square" rtlCol="0">
            <a:spAutoFit/>
          </a:bodyPr>
          <a:lstStyle/>
          <a:p>
            <a:r>
              <a:rPr lang="en-US" sz="4400" b="1" dirty="0">
                <a:latin typeface="Arial" panose="020B0604020202020204" pitchFamily="34" charset="0"/>
                <a:cs typeface="Arial" panose="020B0604020202020204" pitchFamily="34" charset="0"/>
              </a:rPr>
              <a:t>Evaluate Future Policy and Management Options</a:t>
            </a:r>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46797B94-C221-67A1-C63A-1B6937993C51}"/>
              </a:ext>
            </a:extLst>
          </p:cNvPr>
          <p:cNvSpPr txBox="1"/>
          <p:nvPr/>
        </p:nvSpPr>
        <p:spPr>
          <a:xfrm>
            <a:off x="1089498" y="2130357"/>
            <a:ext cx="10572766" cy="2215991"/>
          </a:xfrm>
          <a:prstGeom prst="rect">
            <a:avLst/>
          </a:prstGeom>
          <a:noFill/>
        </p:spPr>
        <p:txBody>
          <a:bodyPr wrap="none" rtlCol="0">
            <a:spAutoFit/>
          </a:bodyPr>
          <a:lstStyle/>
          <a:p>
            <a:pPr marL="285750" indent="-285750">
              <a:buFont typeface="Arial" panose="020B0604020202020204" pitchFamily="34" charset="0"/>
              <a:buChar char="•"/>
            </a:pPr>
            <a:r>
              <a:rPr lang="en-GB" sz="2400" b="1" dirty="0">
                <a:solidFill>
                  <a:schemeClr val="tx1"/>
                </a:solidFill>
                <a:latin typeface="Arial" panose="020B0604020202020204" pitchFamily="34" charset="0"/>
                <a:cs typeface="Arial" panose="020B0604020202020204" pitchFamily="34" charset="0"/>
              </a:rPr>
              <a:t>Enhance Customer Experience through Personalisation</a:t>
            </a: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b="1" dirty="0">
                <a:solidFill>
                  <a:schemeClr val="tx1"/>
                </a:solidFill>
                <a:latin typeface="Arial" panose="020B0604020202020204" pitchFamily="34" charset="0"/>
                <a:cs typeface="Arial" panose="020B0604020202020204" pitchFamily="34" charset="0"/>
              </a:rPr>
              <a:t>Strengthen Data Security and Compliance (Ruel and Njoku, 2020).</a:t>
            </a:r>
          </a:p>
          <a:p>
            <a:pPr marL="285750" indent="-285750">
              <a:buFont typeface="Arial" panose="020B0604020202020204" pitchFamily="34" charset="0"/>
              <a:buChar char="•"/>
            </a:pPr>
            <a:r>
              <a:rPr lang="en-GB" sz="2400" b="1" dirty="0">
                <a:solidFill>
                  <a:schemeClr val="tx1"/>
                </a:solidFill>
                <a:latin typeface="Arial" panose="020B0604020202020204" pitchFamily="34" charset="0"/>
                <a:cs typeface="Arial" panose="020B0604020202020204" pitchFamily="34" charset="0"/>
              </a:rPr>
              <a:t>Invest in Staff Training and Development</a:t>
            </a:r>
          </a:p>
          <a:p>
            <a:pPr marL="285750" indent="-285750">
              <a:buFont typeface="Arial" panose="020B0604020202020204" pitchFamily="34" charset="0"/>
              <a:buChar char="•"/>
            </a:pPr>
            <a:r>
              <a:rPr lang="en-GB" sz="2400" b="1" dirty="0">
                <a:solidFill>
                  <a:schemeClr val="tx1"/>
                </a:solidFill>
                <a:latin typeface="Arial" panose="020B0604020202020204" pitchFamily="34" charset="0"/>
                <a:cs typeface="Arial" panose="020B0604020202020204" pitchFamily="34" charset="0"/>
              </a:rPr>
              <a:t>Emphasize Sustainability in Digital Transformation (Rauf et al., 2022).</a:t>
            </a:r>
          </a:p>
          <a:p>
            <a:pPr marL="285750" indent="-285750">
              <a:buFont typeface="Arial" panose="020B0604020202020204" pitchFamily="34" charset="0"/>
              <a:buChar char="•"/>
            </a:pPr>
            <a:r>
              <a:rPr lang="en-GB" sz="2400" b="1" dirty="0">
                <a:solidFill>
                  <a:schemeClr val="tx1"/>
                </a:solidFill>
                <a:latin typeface="Arial" panose="020B0604020202020204" pitchFamily="34" charset="0"/>
                <a:cs typeface="Arial" panose="020B0604020202020204" pitchFamily="34" charset="0"/>
              </a:rPr>
              <a:t>Foster Agility and Adaptability</a:t>
            </a:r>
          </a:p>
          <a:p>
            <a:endParaRPr lang="en-GB" dirty="0"/>
          </a:p>
        </p:txBody>
      </p:sp>
      <p:pic>
        <p:nvPicPr>
          <p:cNvPr id="1026" name="Picture 2" descr="Streamlining School Policy Management ...">
            <a:extLst>
              <a:ext uri="{FF2B5EF4-FFF2-40B4-BE49-F238E27FC236}">
                <a16:creationId xmlns:a16="http://schemas.microsoft.com/office/drawing/2014/main" id="{4C712BCB-3D64-0F98-BAA5-081FE9E5B3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30591" y="457369"/>
            <a:ext cx="3028950" cy="151447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Digital Transformation in Hospitality ...">
            <a:extLst>
              <a:ext uri="{FF2B5EF4-FFF2-40B4-BE49-F238E27FC236}">
                <a16:creationId xmlns:a16="http://schemas.microsoft.com/office/drawing/2014/main" id="{1D1A24F3-11BA-7574-0ADE-BF616981083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39033" y="4504861"/>
            <a:ext cx="2724150" cy="167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57684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3214" y="758756"/>
            <a:ext cx="5873885" cy="1196503"/>
          </a:xfrm>
        </p:spPr>
        <p:txBody>
          <a:bodyPr/>
          <a:lstStyle/>
          <a:p>
            <a:r>
              <a:rPr lang="en-GB" b="1" dirty="0">
                <a:latin typeface="Arial" panose="020B0604020202020204" pitchFamily="34" charset="0"/>
                <a:cs typeface="Arial" panose="020B0604020202020204" pitchFamily="34" charset="0"/>
              </a:rPr>
              <a:t>Conclusion</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707571" y="2208179"/>
            <a:ext cx="10515600" cy="3891064"/>
          </a:xfrm>
        </p:spPr>
        <p:txBody>
          <a:bodyPr>
            <a:normAutofit/>
          </a:bodyPr>
          <a:lstStyle/>
          <a:p>
            <a:pPr algn="just"/>
            <a:r>
              <a:rPr lang="en-US" dirty="0"/>
              <a:t>Finally, hospitality technology enhances guest satisfaction and efficiency. </a:t>
            </a:r>
          </a:p>
          <a:p>
            <a:pPr algn="just"/>
            <a:r>
              <a:rPr lang="en-US" dirty="0"/>
              <a:t>Virtual assistants and predictive analytics let Marriott Hotel Leicester cater to tech-savvy visitors. </a:t>
            </a:r>
          </a:p>
          <a:p>
            <a:pPr algn="just"/>
            <a:r>
              <a:rPr lang="en-US" dirty="0"/>
              <a:t>Marriott should prioritize data privacy compliance and staff training to compete with technology and people. </a:t>
            </a:r>
          </a:p>
          <a:p>
            <a:pPr algn="just"/>
            <a:r>
              <a:rPr lang="en-US" dirty="0"/>
              <a:t>Marriott may gain from energy-saving equipment in tech-driven hospitality. </a:t>
            </a:r>
          </a:p>
          <a:p>
            <a:pPr algn="just"/>
            <a:endParaRPr lang="en-US" dirty="0"/>
          </a:p>
          <a:p>
            <a:pPr algn="just"/>
            <a:endParaRPr lang="en-US" dirty="0"/>
          </a:p>
          <a:p>
            <a:pPr algn="just"/>
            <a:endParaRPr lang="en-GB" dirty="0"/>
          </a:p>
        </p:txBody>
      </p:sp>
      <p:pic>
        <p:nvPicPr>
          <p:cNvPr id="4098" name="Picture 2" descr="Conclusion Images – Browse 1,789,987 Stock Photos, Vectors, and Video |  Adobe Stock">
            <a:extLst>
              <a:ext uri="{FF2B5EF4-FFF2-40B4-BE49-F238E27FC236}">
                <a16:creationId xmlns:a16="http://schemas.microsoft.com/office/drawing/2014/main" id="{5AE4F4F3-FFED-5BD5-F0D8-F8144F937A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flipH="1">
            <a:off x="8301843" y="489069"/>
            <a:ext cx="2469989" cy="14649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56624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C7F3685-2BFA-6263-4ED9-526A19D8EB33}"/>
              </a:ext>
            </a:extLst>
          </p:cNvPr>
          <p:cNvSpPr txBox="1"/>
          <p:nvPr/>
        </p:nvSpPr>
        <p:spPr>
          <a:xfrm>
            <a:off x="272373" y="496957"/>
            <a:ext cx="11692647" cy="7294305"/>
          </a:xfrm>
          <a:prstGeom prst="rect">
            <a:avLst/>
          </a:prstGeom>
          <a:noFill/>
        </p:spPr>
        <p:txBody>
          <a:bodyPr wrap="square" rtlCol="0">
            <a:spAutoFit/>
          </a:bodyPr>
          <a:lstStyle/>
          <a:p>
            <a:pPr marL="285750" indent="-285750">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Astuti, E., </a:t>
            </a:r>
            <a:r>
              <a:rPr lang="en-GB" sz="1800" dirty="0" err="1">
                <a:effectLst/>
                <a:latin typeface="Times New Roman" panose="02020603050405020304" pitchFamily="18" charset="0"/>
                <a:ea typeface="Times New Roman" panose="02020603050405020304" pitchFamily="18" charset="0"/>
              </a:rPr>
              <a:t>Harsono</a:t>
            </a:r>
            <a:r>
              <a:rPr lang="en-GB" sz="1800" dirty="0">
                <a:effectLst/>
                <a:latin typeface="Times New Roman" panose="02020603050405020304" pitchFamily="18" charset="0"/>
                <a:ea typeface="Times New Roman" panose="02020603050405020304" pitchFamily="18" charset="0"/>
              </a:rPr>
              <a:t>, I., </a:t>
            </a:r>
            <a:r>
              <a:rPr lang="en-GB" sz="1800" dirty="0" err="1">
                <a:effectLst/>
                <a:latin typeface="Times New Roman" panose="02020603050405020304" pitchFamily="18" charset="0"/>
                <a:ea typeface="Times New Roman" panose="02020603050405020304" pitchFamily="18" charset="0"/>
              </a:rPr>
              <a:t>Uhai</a:t>
            </a:r>
            <a:r>
              <a:rPr lang="en-GB" sz="1800" dirty="0">
                <a:effectLst/>
                <a:latin typeface="Times New Roman" panose="02020603050405020304" pitchFamily="18" charset="0"/>
                <a:ea typeface="Times New Roman" panose="02020603050405020304" pitchFamily="18" charset="0"/>
              </a:rPr>
              <a:t>, S., </a:t>
            </a:r>
            <a:r>
              <a:rPr lang="en-GB" sz="1800" dirty="0" err="1">
                <a:effectLst/>
                <a:latin typeface="Times New Roman" panose="02020603050405020304" pitchFamily="18" charset="0"/>
                <a:ea typeface="Times New Roman" panose="02020603050405020304" pitchFamily="18" charset="0"/>
              </a:rPr>
              <a:t>Muthmainah</a:t>
            </a:r>
            <a:r>
              <a:rPr lang="en-GB" sz="1800" dirty="0">
                <a:effectLst/>
                <a:latin typeface="Times New Roman" panose="02020603050405020304" pitchFamily="18" charset="0"/>
                <a:ea typeface="Times New Roman" panose="02020603050405020304" pitchFamily="18" charset="0"/>
              </a:rPr>
              <a:t>, H.N. and </a:t>
            </a:r>
            <a:r>
              <a:rPr lang="en-GB" sz="1800" dirty="0" err="1">
                <a:effectLst/>
                <a:latin typeface="Times New Roman" panose="02020603050405020304" pitchFamily="18" charset="0"/>
                <a:ea typeface="Times New Roman" panose="02020603050405020304" pitchFamily="18" charset="0"/>
              </a:rPr>
              <a:t>Vandika</a:t>
            </a:r>
            <a:r>
              <a:rPr lang="en-GB" sz="1800" dirty="0">
                <a:effectLst/>
                <a:latin typeface="Times New Roman" panose="02020603050405020304" pitchFamily="18" charset="0"/>
                <a:ea typeface="Times New Roman" panose="02020603050405020304" pitchFamily="18" charset="0"/>
              </a:rPr>
              <a:t>, A.Y. (2024). Application of Artificial Intelligence Technology in Customer Service in the Hospitality Industry in Indonesia: A Literature Review on Improving Efficiency and User Experience. </a:t>
            </a:r>
            <a:r>
              <a:rPr lang="en-GB" sz="1800" i="1" dirty="0">
                <a:effectLst/>
                <a:latin typeface="Times New Roman" panose="02020603050405020304" pitchFamily="18" charset="0"/>
                <a:ea typeface="Times New Roman" panose="02020603050405020304" pitchFamily="18" charset="0"/>
              </a:rPr>
              <a:t>Sciences du Nord Nature Science and Technology</a:t>
            </a:r>
            <a:r>
              <a:rPr lang="en-GB" sz="1800" dirty="0">
                <a:effectLst/>
                <a:latin typeface="Times New Roman" panose="02020603050405020304" pitchFamily="18" charset="0"/>
                <a:ea typeface="Times New Roman" panose="02020603050405020304" pitchFamily="18" charset="0"/>
              </a:rPr>
              <a:t>, [online] 1(01), pp.28–36. </a:t>
            </a:r>
            <a:r>
              <a:rPr lang="en-GB" sz="1800" dirty="0" err="1">
                <a:effectLst/>
                <a:latin typeface="Times New Roman" panose="02020603050405020304" pitchFamily="18" charset="0"/>
                <a:ea typeface="Times New Roman" panose="02020603050405020304" pitchFamily="18" charset="0"/>
              </a:rPr>
              <a:t>doi:https</a:t>
            </a:r>
            <a:r>
              <a:rPr lang="en-GB" sz="1800" dirty="0">
                <a:effectLst/>
                <a:latin typeface="Times New Roman" panose="02020603050405020304" pitchFamily="18" charset="0"/>
                <a:ea typeface="Times New Roman" panose="02020603050405020304" pitchFamily="18" charset="0"/>
              </a:rPr>
              <a:t>://doi.org/10.58812/kder5e10.</a:t>
            </a:r>
          </a:p>
          <a:p>
            <a:pPr marL="285750" indent="-285750">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Ford, R.C. and Sturman, M.C. (2020). </a:t>
            </a:r>
            <a:r>
              <a:rPr lang="en-GB" sz="1800" i="1" dirty="0">
                <a:effectLst/>
                <a:latin typeface="Times New Roman" panose="02020603050405020304" pitchFamily="18" charset="0"/>
                <a:ea typeface="Times New Roman" panose="02020603050405020304" pitchFamily="18" charset="0"/>
              </a:rPr>
              <a:t>Managing hospitality organizations : achieving excellence in the guest experience</a:t>
            </a:r>
            <a:r>
              <a:rPr lang="en-GB" sz="1800" dirty="0">
                <a:effectLst/>
                <a:latin typeface="Times New Roman" panose="02020603050405020304" pitchFamily="18" charset="0"/>
                <a:ea typeface="Times New Roman" panose="02020603050405020304" pitchFamily="18" charset="0"/>
              </a:rPr>
              <a:t>. Thousand Oaks, California: Sage Publications, Inc.</a:t>
            </a:r>
          </a:p>
          <a:p>
            <a:pPr marL="285750" indent="-285750">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Jayawardena, C., Ahmad, A., Valeri, M. and </a:t>
            </a:r>
            <a:r>
              <a:rPr lang="en-GB" sz="1800" dirty="0" err="1">
                <a:effectLst/>
                <a:latin typeface="Times New Roman" panose="02020603050405020304" pitchFamily="18" charset="0"/>
                <a:ea typeface="Times New Roman" panose="02020603050405020304" pitchFamily="18" charset="0"/>
              </a:rPr>
              <a:t>Jaharadak</a:t>
            </a:r>
            <a:r>
              <a:rPr lang="en-GB" sz="1800" dirty="0">
                <a:effectLst/>
                <a:latin typeface="Times New Roman" panose="02020603050405020304" pitchFamily="18" charset="0"/>
                <a:ea typeface="Times New Roman" panose="02020603050405020304" pitchFamily="18" charset="0"/>
              </a:rPr>
              <a:t>, A.A. (2023). Technology acceptance antecedents in digital transformation in hospitality industry. </a:t>
            </a:r>
            <a:r>
              <a:rPr lang="en-GB" sz="1800" i="1" dirty="0">
                <a:effectLst/>
                <a:latin typeface="Times New Roman" panose="02020603050405020304" pitchFamily="18" charset="0"/>
                <a:ea typeface="Times New Roman" panose="02020603050405020304" pitchFamily="18" charset="0"/>
              </a:rPr>
              <a:t>International Journal of Hospitality Management</a:t>
            </a:r>
            <a:r>
              <a:rPr lang="en-GB" sz="1800" dirty="0">
                <a:effectLst/>
                <a:latin typeface="Times New Roman" panose="02020603050405020304" pitchFamily="18" charset="0"/>
                <a:ea typeface="Times New Roman" panose="02020603050405020304" pitchFamily="18" charset="0"/>
              </a:rPr>
              <a:t>, 108, p.103350.</a:t>
            </a:r>
          </a:p>
          <a:p>
            <a:pPr marL="285750" indent="-285750">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Limna, P. (2023). Artificial Intelligence (AI) in the Hospitality Industry: A Review Article. </a:t>
            </a:r>
            <a:r>
              <a:rPr lang="en-GB" sz="1800" i="1" dirty="0">
                <a:effectLst/>
                <a:latin typeface="Times New Roman" panose="02020603050405020304" pitchFamily="18" charset="0"/>
                <a:ea typeface="Times New Roman" panose="02020603050405020304" pitchFamily="18" charset="0"/>
              </a:rPr>
              <a:t>International Journal of Computing Sciences Research</a:t>
            </a:r>
            <a:r>
              <a:rPr lang="en-GB" sz="1800" dirty="0">
                <a:effectLst/>
                <a:latin typeface="Times New Roman" panose="02020603050405020304" pitchFamily="18" charset="0"/>
                <a:ea typeface="Times New Roman" panose="02020603050405020304" pitchFamily="18" charset="0"/>
              </a:rPr>
              <a:t>, [online] 7, pp.1306–1317. Available at: </a:t>
            </a:r>
            <a:r>
              <a:rPr lang="en-GB" sz="1800" dirty="0">
                <a:effectLst/>
                <a:latin typeface="Times New Roman" panose="02020603050405020304" pitchFamily="18" charset="0"/>
                <a:ea typeface="Times New Roman" panose="02020603050405020304" pitchFamily="18" charset="0"/>
                <a:hlinkClick r:id="rId2"/>
              </a:rPr>
              <a:t>https://stepacademic.net/ijcsr/article/view/337</a:t>
            </a:r>
            <a:r>
              <a:rPr lang="en-GB" sz="1800" dirty="0">
                <a:effectLst/>
                <a:latin typeface="Times New Roman" panose="02020603050405020304" pitchFamily="18" charset="0"/>
                <a:ea typeface="Times New Roman" panose="02020603050405020304" pitchFamily="18" charset="0"/>
              </a:rPr>
              <a:t>.</a:t>
            </a:r>
          </a:p>
          <a:p>
            <a:pPr marL="285750" indent="-285750">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Ratna, S., </a:t>
            </a:r>
            <a:r>
              <a:rPr lang="en-GB" sz="1800" dirty="0" err="1">
                <a:effectLst/>
                <a:latin typeface="Times New Roman" panose="02020603050405020304" pitchFamily="18" charset="0"/>
                <a:ea typeface="Times New Roman" panose="02020603050405020304" pitchFamily="18" charset="0"/>
              </a:rPr>
              <a:t>Saide</a:t>
            </a:r>
            <a:r>
              <a:rPr lang="en-GB" sz="1800" dirty="0">
                <a:effectLst/>
                <a:latin typeface="Times New Roman" panose="02020603050405020304" pitchFamily="18" charset="0"/>
                <a:ea typeface="Times New Roman" panose="02020603050405020304" pitchFamily="18" charset="0"/>
              </a:rPr>
              <a:t>, S., Surya, P., </a:t>
            </a:r>
            <a:r>
              <a:rPr lang="en-GB" sz="1800" dirty="0" err="1">
                <a:effectLst/>
                <a:latin typeface="Times New Roman" panose="02020603050405020304" pitchFamily="18" charset="0"/>
                <a:ea typeface="Times New Roman" panose="02020603050405020304" pitchFamily="18" charset="0"/>
              </a:rPr>
              <a:t>Richardus</a:t>
            </a:r>
            <a:r>
              <a:rPr lang="en-GB" sz="1800" dirty="0">
                <a:effectLst/>
                <a:latin typeface="Times New Roman" panose="02020603050405020304" pitchFamily="18" charset="0"/>
                <a:ea typeface="Times New Roman" panose="02020603050405020304" pitchFamily="18" charset="0"/>
              </a:rPr>
              <a:t> Eko Indrajit and Didi </a:t>
            </a:r>
            <a:r>
              <a:rPr lang="en-GB" sz="1800" dirty="0" err="1">
                <a:effectLst/>
                <a:latin typeface="Times New Roman" panose="02020603050405020304" pitchFamily="18" charset="0"/>
                <a:ea typeface="Times New Roman" panose="02020603050405020304" pitchFamily="18" charset="0"/>
              </a:rPr>
              <a:t>Muwardi</a:t>
            </a:r>
            <a:r>
              <a:rPr lang="en-GB" sz="1800" dirty="0">
                <a:effectLst/>
                <a:latin typeface="Times New Roman" panose="02020603050405020304" pitchFamily="18" charset="0"/>
                <a:ea typeface="Times New Roman" panose="02020603050405020304" pitchFamily="18" charset="0"/>
              </a:rPr>
              <a:t> (2023). Digital transformation in tourism and hospitality industry: a literature review of blockchain, financial technology, and knowledge management. </a:t>
            </a:r>
            <a:r>
              <a:rPr lang="en-GB" sz="1800" i="1" dirty="0" err="1">
                <a:effectLst/>
                <a:latin typeface="Times New Roman" panose="02020603050405020304" pitchFamily="18" charset="0"/>
                <a:ea typeface="Times New Roman" panose="02020603050405020304" pitchFamily="18" charset="0"/>
              </a:rPr>
              <a:t>Euromed</a:t>
            </a:r>
            <a:r>
              <a:rPr lang="en-GB" sz="1800" i="1" dirty="0">
                <a:effectLst/>
                <a:latin typeface="Times New Roman" panose="02020603050405020304" pitchFamily="18" charset="0"/>
                <a:ea typeface="Times New Roman" panose="02020603050405020304" pitchFamily="18" charset="0"/>
              </a:rPr>
              <a:t> Journal of Business</a:t>
            </a:r>
            <a:r>
              <a:rPr lang="en-GB" sz="1800" dirty="0">
                <a:effectLst/>
                <a:latin typeface="Times New Roman" panose="02020603050405020304" pitchFamily="18" charset="0"/>
                <a:ea typeface="Times New Roman" panose="02020603050405020304" pitchFamily="18" charset="0"/>
              </a:rPr>
              <a:t>, 19(1). </a:t>
            </a:r>
            <a:r>
              <a:rPr lang="en-GB" sz="1800" dirty="0" err="1">
                <a:effectLst/>
                <a:latin typeface="Times New Roman" panose="02020603050405020304" pitchFamily="18" charset="0"/>
                <a:ea typeface="Times New Roman" panose="02020603050405020304" pitchFamily="18" charset="0"/>
              </a:rPr>
              <a:t>doi:https</a:t>
            </a:r>
            <a:r>
              <a:rPr lang="en-GB" sz="1800" dirty="0">
                <a:effectLst/>
                <a:latin typeface="Times New Roman" panose="02020603050405020304" pitchFamily="18" charset="0"/>
                <a:ea typeface="Times New Roman" panose="02020603050405020304" pitchFamily="18" charset="0"/>
              </a:rPr>
              <a:t>://doi.org/10.1108/emjb-04-2023-0118.</a:t>
            </a:r>
          </a:p>
          <a:p>
            <a:pPr marL="285750" indent="-285750">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Rauf, A., Zurcher, M., </a:t>
            </a:r>
            <a:r>
              <a:rPr lang="en-GB" sz="1800" dirty="0" err="1">
                <a:effectLst/>
                <a:latin typeface="Times New Roman" panose="02020603050405020304" pitchFamily="18" charset="0"/>
                <a:ea typeface="Times New Roman" panose="02020603050405020304" pitchFamily="18" charset="0"/>
              </a:rPr>
              <a:t>Pantelidis</a:t>
            </a:r>
            <a:r>
              <a:rPr lang="en-GB" sz="1800" dirty="0">
                <a:effectLst/>
                <a:latin typeface="Times New Roman" panose="02020603050405020304" pitchFamily="18" charset="0"/>
                <a:ea typeface="Times New Roman" panose="02020603050405020304" pitchFamily="18" charset="0"/>
              </a:rPr>
              <a:t>, I. and </a:t>
            </a:r>
            <a:r>
              <a:rPr lang="en-GB" sz="1800" dirty="0" err="1">
                <a:effectLst/>
                <a:latin typeface="Times New Roman" panose="02020603050405020304" pitchFamily="18" charset="0"/>
                <a:ea typeface="Times New Roman" panose="02020603050405020304" pitchFamily="18" charset="0"/>
              </a:rPr>
              <a:t>Winbladh</a:t>
            </a:r>
            <a:r>
              <a:rPr lang="en-GB" sz="1800" dirty="0">
                <a:effectLst/>
                <a:latin typeface="Times New Roman" panose="02020603050405020304" pitchFamily="18" charset="0"/>
                <a:ea typeface="Times New Roman" panose="02020603050405020304" pitchFamily="18" charset="0"/>
              </a:rPr>
              <a:t>, J. (2022). Millennials’ perceptions of artificial intelligence in hotel service encounters. </a:t>
            </a:r>
            <a:r>
              <a:rPr lang="en-GB" sz="1800" i="1" dirty="0">
                <a:effectLst/>
                <a:latin typeface="Times New Roman" panose="02020603050405020304" pitchFamily="18" charset="0"/>
                <a:ea typeface="Times New Roman" panose="02020603050405020304" pitchFamily="18" charset="0"/>
              </a:rPr>
              <a:t>Consumer </a:t>
            </a:r>
            <a:r>
              <a:rPr lang="en-GB" sz="1800" i="1" dirty="0" err="1">
                <a:effectLst/>
                <a:latin typeface="Times New Roman" panose="02020603050405020304" pitchFamily="18" charset="0"/>
                <a:ea typeface="Times New Roman" panose="02020603050405020304" pitchFamily="18" charset="0"/>
              </a:rPr>
              <a:t>Behavior</a:t>
            </a:r>
            <a:r>
              <a:rPr lang="en-GB" sz="1800" i="1" dirty="0">
                <a:effectLst/>
                <a:latin typeface="Times New Roman" panose="02020603050405020304" pitchFamily="18" charset="0"/>
                <a:ea typeface="Times New Roman" panose="02020603050405020304" pitchFamily="18" charset="0"/>
              </a:rPr>
              <a:t> in Tourism and Hospitality</a:t>
            </a:r>
            <a:r>
              <a:rPr lang="en-GB" sz="1800" dirty="0">
                <a:effectLst/>
                <a:latin typeface="Times New Roman" panose="02020603050405020304" pitchFamily="18" charset="0"/>
                <a:ea typeface="Times New Roman" panose="02020603050405020304" pitchFamily="18" charset="0"/>
              </a:rPr>
              <a:t>, 17(1). </a:t>
            </a:r>
            <a:r>
              <a:rPr lang="en-GB" sz="1800" dirty="0" err="1">
                <a:effectLst/>
                <a:latin typeface="Times New Roman" panose="02020603050405020304" pitchFamily="18" charset="0"/>
                <a:ea typeface="Times New Roman" panose="02020603050405020304" pitchFamily="18" charset="0"/>
              </a:rPr>
              <a:t>doi:https</a:t>
            </a:r>
            <a:r>
              <a:rPr lang="en-GB" sz="1800" dirty="0">
                <a:effectLst/>
                <a:latin typeface="Times New Roman" panose="02020603050405020304" pitchFamily="18" charset="0"/>
                <a:ea typeface="Times New Roman" panose="02020603050405020304" pitchFamily="18" charset="0"/>
              </a:rPr>
              <a:t>://doi.org/10.1108/cbth-04-2021-0104</a:t>
            </a:r>
          </a:p>
          <a:p>
            <a:pPr marL="285750" indent="-285750">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Statista.com (2024). </a:t>
            </a:r>
            <a:r>
              <a:rPr lang="en-GB" sz="1800" i="1" dirty="0">
                <a:effectLst/>
                <a:latin typeface="Times New Roman" panose="02020603050405020304" pitchFamily="18" charset="0"/>
                <a:ea typeface="Times New Roman" panose="02020603050405020304" pitchFamily="18" charset="0"/>
              </a:rPr>
              <a:t>Topic: Digitalization of the hospitality industry worldwide</a:t>
            </a:r>
            <a:r>
              <a:rPr lang="en-GB" sz="1800" dirty="0">
                <a:effectLst/>
                <a:latin typeface="Times New Roman" panose="02020603050405020304" pitchFamily="18" charset="0"/>
                <a:ea typeface="Times New Roman" panose="02020603050405020304" pitchFamily="18" charset="0"/>
              </a:rPr>
              <a:t>. [online] Statista. Available at: https://www.statista.com/topics/8339/digitalization-of-the-hospitality-industry/ [Accessed 19 Oct. 2024].</a:t>
            </a:r>
          </a:p>
          <a:p>
            <a:pPr marL="285750" indent="-285750">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Wilkinson, L. (2024). </a:t>
            </a:r>
            <a:r>
              <a:rPr lang="en-GB" sz="1800" i="1" dirty="0">
                <a:effectLst/>
                <a:latin typeface="Times New Roman" panose="02020603050405020304" pitchFamily="18" charset="0"/>
                <a:ea typeface="Times New Roman" panose="02020603050405020304" pitchFamily="18" charset="0"/>
              </a:rPr>
              <a:t>Marriott gears up for another year of major tech spending</a:t>
            </a:r>
            <a:r>
              <a:rPr lang="en-GB" sz="1800" dirty="0">
                <a:effectLst/>
                <a:latin typeface="Times New Roman" panose="02020603050405020304" pitchFamily="18" charset="0"/>
                <a:ea typeface="Times New Roman" panose="02020603050405020304" pitchFamily="18" charset="0"/>
              </a:rPr>
              <a:t>. [online] CIO Dive. Available at: https://www.ciodive.com/news/marriott-international-tech-spend-digital-transformation-plan-ai/715036/.</a:t>
            </a:r>
          </a:p>
          <a:p>
            <a:endParaRPr lang="en-GB" sz="1800" dirty="0">
              <a:effectLst/>
              <a:latin typeface="Times New Roman" panose="02020603050405020304" pitchFamily="18" charset="0"/>
              <a:ea typeface="Times New Roman" panose="02020603050405020304" pitchFamily="18" charset="0"/>
            </a:endParaRPr>
          </a:p>
          <a:p>
            <a:pPr marL="285750" indent="-285750">
              <a:buFont typeface="Arial" panose="020B0604020202020204" pitchFamily="34" charset="0"/>
              <a:buChar char="•"/>
            </a:pPr>
            <a:endParaRPr lang="en-GB" sz="1800" dirty="0">
              <a:effectLst/>
              <a:latin typeface="Times New Roman" panose="02020603050405020304" pitchFamily="18" charset="0"/>
              <a:ea typeface="Times New Roman" panose="02020603050405020304" pitchFamily="18" charset="0"/>
            </a:endParaRPr>
          </a:p>
          <a:p>
            <a:pPr marL="285750" indent="-285750">
              <a:buFont typeface="Arial" panose="020B0604020202020204" pitchFamily="34" charset="0"/>
              <a:buChar char="•"/>
            </a:pPr>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2799688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188</TotalTime>
  <Words>2259</Words>
  <Application>Microsoft Office PowerPoint</Application>
  <PresentationFormat>Widescreen</PresentationFormat>
  <Paragraphs>97</Paragraphs>
  <Slides>10</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Aptos Display</vt:lpstr>
      <vt:lpstr>Arial</vt:lpstr>
      <vt:lpstr>Arial Black</vt:lpstr>
      <vt:lpstr>Times New Roman</vt:lpstr>
      <vt:lpstr>Office Theme</vt:lpstr>
      <vt:lpstr>PowerPoint Presentation</vt:lpstr>
      <vt:lpstr>Introduction </vt:lpstr>
      <vt:lpstr>Literature Review </vt:lpstr>
      <vt:lpstr>continued…</vt:lpstr>
      <vt:lpstr>PowerPoint Presentation</vt:lpstr>
      <vt:lpstr>PowerPoint Presentation</vt:lpstr>
      <vt:lpstr>Continued…</vt:lpstr>
      <vt:lpstr>PowerPoint Presentation</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Badrun Nahar (2122374)</dc:creator>
  <cp:lastModifiedBy>Badrun Nahar (2122374)</cp:lastModifiedBy>
  <cp:revision>10</cp:revision>
  <dcterms:created xsi:type="dcterms:W3CDTF">2024-11-06T10:36:45Z</dcterms:created>
  <dcterms:modified xsi:type="dcterms:W3CDTF">2024-11-07T19:21:56Z</dcterms:modified>
</cp:coreProperties>
</file>