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8"/>
  </p:notesMasterIdLst>
  <p:sldIdLst>
    <p:sldId id="266" r:id="rId2"/>
    <p:sldId id="260" r:id="rId3"/>
    <p:sldId id="267" r:id="rId4"/>
    <p:sldId id="268" r:id="rId5"/>
    <p:sldId id="269" r:id="rId6"/>
    <p:sldId id="256" r:id="rId7"/>
    <p:sldId id="257" r:id="rId8"/>
    <p:sldId id="262" r:id="rId9"/>
    <p:sldId id="261" r:id="rId10"/>
    <p:sldId id="263" r:id="rId11"/>
    <p:sldId id="264" r:id="rId12"/>
    <p:sldId id="272" r:id="rId13"/>
    <p:sldId id="275" r:id="rId14"/>
    <p:sldId id="270" r:id="rId15"/>
    <p:sldId id="258"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3092633-A349-486F-A4E4-23EA3FBE4CBB}" type="datetimeFigureOut">
              <a:rPr lang="en-GB" smtClean="0"/>
              <a:pPr/>
              <a:t>04/02/2013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8505A0F-B117-41A4-9EA6-3DD4395DDCD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0733424-CD27-44A3-803C-6BDD1C2D70E8}" type="slidenum">
              <a:rPr lang="en-GB">
                <a:latin typeface="Arial" charset="0"/>
                <a:cs typeface="Arial" charset="0"/>
              </a:rPr>
              <a:pPr fontAlgn="base">
                <a:spcBef>
                  <a:spcPct val="0"/>
                </a:spcBef>
                <a:spcAft>
                  <a:spcPct val="0"/>
                </a:spcAft>
              </a:pPr>
              <a:t>2</a:t>
            </a:fld>
            <a:endParaRPr lang="en-GB">
              <a:latin typeface="Arial" charset="0"/>
              <a:cs typeface="Arial" charset="0"/>
            </a:endParaRPr>
          </a:p>
        </p:txBody>
      </p:sp>
      <p:sp>
        <p:nvSpPr>
          <p:cNvPr id="48131"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A3137566-9F4E-411F-8E3C-DFBCF0E15523}" type="slidenum">
              <a:rPr lang="en-GB" sz="1200"/>
              <a:pPr algn="r"/>
              <a:t>2</a:t>
            </a:fld>
            <a:endParaRPr lang="en-GB" sz="1200"/>
          </a:p>
        </p:txBody>
      </p:sp>
      <p:sp>
        <p:nvSpPr>
          <p:cNvPr id="4813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813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Arial" charset="0"/>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A3D492-C648-48D6-BC31-D66EDBBC06C6}" type="slidenum">
              <a:rPr lang="en-GB">
                <a:latin typeface="Arial" charset="0"/>
                <a:cs typeface="Arial" charset="0"/>
              </a:rPr>
              <a:pPr fontAlgn="base">
                <a:spcBef>
                  <a:spcPct val="0"/>
                </a:spcBef>
                <a:spcAft>
                  <a:spcPct val="0"/>
                </a:spcAft>
              </a:pPr>
              <a:t>8</a:t>
            </a:fld>
            <a:endParaRPr lang="en-GB">
              <a:latin typeface="Arial" charset="0"/>
              <a:cs typeface="Arial" charset="0"/>
            </a:endParaRPr>
          </a:p>
        </p:txBody>
      </p:sp>
      <p:sp>
        <p:nvSpPr>
          <p:cNvPr id="49155"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9EB2212E-E10E-4CF5-8192-67DE147632F9}" type="slidenum">
              <a:rPr lang="en-US" sz="1200"/>
              <a:pPr algn="r"/>
              <a:t>8</a:t>
            </a:fld>
            <a:endParaRPr lang="en-US" sz="1200"/>
          </a:p>
        </p:txBody>
      </p:sp>
      <p:sp>
        <p:nvSpPr>
          <p:cNvPr id="4915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915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Arial" charset="0"/>
              <a:cs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B67053E-5773-4DFA-83EC-8FE61B288FEB}" type="slidenum">
              <a:rPr lang="en-GB">
                <a:latin typeface="Arial" charset="0"/>
                <a:cs typeface="Arial" charset="0"/>
              </a:rPr>
              <a:pPr fontAlgn="base">
                <a:spcBef>
                  <a:spcPct val="0"/>
                </a:spcBef>
                <a:spcAft>
                  <a:spcPct val="0"/>
                </a:spcAft>
              </a:pPr>
              <a:t>11</a:t>
            </a:fld>
            <a:endParaRPr lang="en-GB">
              <a:latin typeface="Arial" charset="0"/>
              <a:cs typeface="Arial" charset="0"/>
            </a:endParaRPr>
          </a:p>
        </p:txBody>
      </p:sp>
      <p:sp>
        <p:nvSpPr>
          <p:cNvPr id="56323"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000E132E-ECC8-4EBF-B9BE-8DCA353C6C41}" type="slidenum">
              <a:rPr lang="en-GB" sz="1200"/>
              <a:pPr algn="r"/>
              <a:t>11</a:t>
            </a:fld>
            <a:endParaRPr lang="en-GB" sz="1200"/>
          </a:p>
        </p:txBody>
      </p:sp>
      <p:sp>
        <p:nvSpPr>
          <p:cNvPr id="5632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Arial" charset="0"/>
              <a:cs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DDF4061A-B9BE-4C05-8132-C2F2496FF01A}" type="slidenum">
              <a:rPr lang="en-GB" smtClean="0">
                <a:latin typeface="Arial" pitchFamily="34" charset="0"/>
                <a:cs typeface="Arial" pitchFamily="34" charset="0"/>
              </a:rPr>
              <a:pPr/>
              <a:t>12</a:t>
            </a:fld>
            <a:endParaRPr lang="en-GB" smtClean="0">
              <a:latin typeface="Arial" pitchFamily="34" charset="0"/>
              <a:cs typeface="Arial" pitchFamily="34" charset="0"/>
            </a:endParaRPr>
          </a:p>
        </p:txBody>
      </p:sp>
      <p:sp>
        <p:nvSpPr>
          <p:cNvPr id="39939"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4C72A5B6-50E5-4A50-B897-E7C2D407190D}" type="slidenum">
              <a:rPr lang="en-GB" sz="1200">
                <a:latin typeface="Arial" pitchFamily="34" charset="0"/>
              </a:rPr>
              <a:pPr algn="r"/>
              <a:t>12</a:t>
            </a:fld>
            <a:endParaRPr lang="en-GB" sz="1200">
              <a:latin typeface="Arial" pitchFamily="34" charset="0"/>
            </a:endParaRPr>
          </a:p>
        </p:txBody>
      </p:sp>
      <p:sp>
        <p:nvSpPr>
          <p:cNvPr id="39940" name="Rectangle 2"/>
          <p:cNvSpPr>
            <a:spLocks noGrp="1" noRot="1" noChangeAspect="1" noChangeArrowheads="1" noTextEdit="1"/>
          </p:cNvSpPr>
          <p:nvPr>
            <p:ph type="sldImg"/>
          </p:nvPr>
        </p:nvSpPr>
        <p:spPr>
          <a:xfrm>
            <a:off x="1144588" y="687388"/>
            <a:ext cx="4568825" cy="3425825"/>
          </a:xfrm>
          <a:ln/>
        </p:spPr>
      </p:sp>
      <p:sp>
        <p:nvSpPr>
          <p:cNvPr id="39941" name="Rectangle 3"/>
          <p:cNvSpPr>
            <a:spLocks noGrp="1" noChangeArrowheads="1"/>
          </p:cNvSpPr>
          <p:nvPr>
            <p:ph type="body" idx="1"/>
          </p:nvPr>
        </p:nvSpPr>
        <p:spPr>
          <a:noFill/>
          <a:ln/>
        </p:spPr>
        <p:txBody>
          <a:bodyPr/>
          <a:lstStyle/>
          <a:p>
            <a:pPr eaLnBrk="1" hangingPunct="1"/>
            <a:endParaRPr lang="en-US" smtClean="0">
              <a:latin typeface="Arial" pitchFamily="34" charset="0"/>
              <a:cs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267FF7E1-DB83-43C7-8E61-D7BCEFC5EBCD}" type="slidenum">
              <a:rPr lang="en-GB" smtClean="0">
                <a:latin typeface="Arial" pitchFamily="34" charset="0"/>
                <a:cs typeface="Arial" pitchFamily="34" charset="0"/>
              </a:rPr>
              <a:pPr/>
              <a:t>13</a:t>
            </a:fld>
            <a:endParaRPr lang="en-GB" smtClean="0">
              <a:latin typeface="Arial" pitchFamily="34" charset="0"/>
              <a:cs typeface="Arial" pitchFamily="34" charset="0"/>
            </a:endParaRPr>
          </a:p>
        </p:txBody>
      </p:sp>
      <p:sp>
        <p:nvSpPr>
          <p:cNvPr id="40963"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215CE7C3-9184-4669-A9D8-5549EE51C9BC}" type="slidenum">
              <a:rPr lang="en-GB" sz="1200">
                <a:latin typeface="Arial" pitchFamily="34" charset="0"/>
              </a:rPr>
              <a:pPr algn="r"/>
              <a:t>13</a:t>
            </a:fld>
            <a:endParaRPr lang="en-GB" sz="1200">
              <a:latin typeface="Arial" pitchFamily="34" charset="0"/>
            </a:endParaRPr>
          </a:p>
        </p:txBody>
      </p:sp>
      <p:sp>
        <p:nvSpPr>
          <p:cNvPr id="40964" name="Rectangle 2"/>
          <p:cNvSpPr>
            <a:spLocks noGrp="1" noRot="1" noChangeAspect="1" noChangeArrowheads="1" noTextEdit="1"/>
          </p:cNvSpPr>
          <p:nvPr>
            <p:ph type="sldImg"/>
          </p:nvPr>
        </p:nvSpPr>
        <p:spPr>
          <a:ln/>
        </p:spPr>
      </p:sp>
      <p:sp>
        <p:nvSpPr>
          <p:cNvPr id="40965" name="Rectangle 3"/>
          <p:cNvSpPr>
            <a:spLocks noGrp="1" noChangeArrowheads="1"/>
          </p:cNvSpPr>
          <p:nvPr>
            <p:ph type="body" idx="1"/>
          </p:nvPr>
        </p:nvSpPr>
        <p:spPr>
          <a:noFill/>
          <a:ln/>
        </p:spPr>
        <p:txBody>
          <a:bodyPr/>
          <a:lstStyle/>
          <a:p>
            <a:pPr eaLnBrk="1" hangingPunct="1"/>
            <a:endParaRPr lang="en-US" smtClean="0">
              <a:latin typeface="Arial" pitchFamily="34" charset="0"/>
              <a:cs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A25480C8-0422-4244-892D-C77F9A98455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5480C8-0422-4244-892D-C77F9A98455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5480C8-0422-4244-892D-C77F9A98455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5480C8-0422-4244-892D-C77F9A98455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5480C8-0422-4244-892D-C77F9A98455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8" name="Slide Number Placeholder 7"/>
          <p:cNvSpPr>
            <a:spLocks noGrp="1"/>
          </p:cNvSpPr>
          <p:nvPr>
            <p:ph type="sldNum" sz="quarter" idx="11"/>
          </p:nvPr>
        </p:nvSpPr>
        <p:spPr/>
        <p:txBody>
          <a:bodyPr/>
          <a:lstStyle/>
          <a:p>
            <a:fld id="{A25480C8-0422-4244-892D-C77F9A98455E}"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5480C8-0422-4244-892D-C77F9A98455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A25480C8-0422-4244-892D-C77F9A98455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DE967D69-7BC1-4E58-B846-94830B779400}" type="datetimeFigureOut">
              <a:rPr lang="en-GB" smtClean="0"/>
              <a:pPr/>
              <a:t>04/02/2013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5480C8-0422-4244-892D-C77F9A98455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5480C8-0422-4244-892D-C77F9A98455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967D69-7BC1-4E58-B846-94830B779400}" type="datetimeFigureOut">
              <a:rPr lang="en-GB" smtClean="0"/>
              <a:pPr/>
              <a:t>04/02/2013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5480C8-0422-4244-892D-C77F9A98455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17B2F2D3-D168-4881-AAE9-644707E6E80B}"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DE967D69-7BC1-4E58-B846-94830B779400}" type="datetimeFigureOut">
              <a:rPr lang="en-GB" smtClean="0"/>
              <a:pPr/>
              <a:t>04/02/2013</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A25480C8-0422-4244-892D-C77F9A98455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484632" fontAlgn="auto">
              <a:spcAft>
                <a:spcPts val="0"/>
              </a:spcAft>
              <a:defRPr/>
            </a:pPr>
            <a:r>
              <a:rPr lang="en-GB" sz="3600" dirty="0" smtClean="0">
                <a:latin typeface="Times New Roman" pitchFamily="18" charset="0"/>
              </a:rPr>
              <a:t>Emerging Challenges and Opportunities in Facilities Management</a:t>
            </a:r>
            <a:endParaRPr lang="en-US" sz="3600" b="1" dirty="0">
              <a:solidFill>
                <a:schemeClr val="accent1">
                  <a:tint val="83000"/>
                  <a:satMod val="150000"/>
                </a:schemeClr>
              </a:solidFill>
              <a:latin typeface="Castellar" pitchFamily="18" charset="0"/>
            </a:endParaRPr>
          </a:p>
        </p:txBody>
      </p:sp>
      <p:pic>
        <p:nvPicPr>
          <p:cNvPr id="10243" name="Content Placeholder 7" descr="SwanseaMet.png"/>
          <p:cNvPicPr>
            <a:picLocks noGrp="1" noChangeAspect="1"/>
          </p:cNvPicPr>
          <p:nvPr>
            <p:ph idx="1"/>
          </p:nvPr>
        </p:nvPicPr>
        <p:blipFill>
          <a:blip r:embed="rId2" cstate="print"/>
          <a:srcRect/>
          <a:stretch>
            <a:fillRect/>
          </a:stretch>
        </p:blipFill>
        <p:spPr>
          <a:xfrm>
            <a:off x="395536" y="6002338"/>
            <a:ext cx="3435350" cy="739775"/>
          </a:xfrm>
          <a:ln>
            <a:solidFill>
              <a:schemeClr val="bg1"/>
            </a:solidFill>
          </a:ln>
        </p:spPr>
      </p:pic>
      <p:sp>
        <p:nvSpPr>
          <p:cNvPr id="10245" name="Rectangle 7"/>
          <p:cNvSpPr>
            <a:spLocks noChangeArrowheads="1"/>
          </p:cNvSpPr>
          <p:nvPr/>
        </p:nvSpPr>
        <p:spPr bwMode="auto">
          <a:xfrm>
            <a:off x="287338" y="2492896"/>
            <a:ext cx="8677275" cy="2474524"/>
          </a:xfrm>
          <a:prstGeom prst="rect">
            <a:avLst/>
          </a:prstGeom>
          <a:noFill/>
          <a:ln w="9525">
            <a:noFill/>
            <a:miter lim="800000"/>
            <a:headEnd/>
            <a:tailEnd/>
          </a:ln>
        </p:spPr>
        <p:txBody>
          <a:bodyPr wrap="square">
            <a:spAutoFit/>
          </a:bodyPr>
          <a:lstStyle/>
          <a:p>
            <a:pPr>
              <a:lnSpc>
                <a:spcPct val="90000"/>
              </a:lnSpc>
            </a:pPr>
            <a:r>
              <a:rPr lang="en-GB" sz="5400" b="1" dirty="0">
                <a:latin typeface="Edwardian Script ITC" pitchFamily="66" charset="0"/>
              </a:rPr>
              <a:t>Trevor J. Francis  </a:t>
            </a:r>
            <a:r>
              <a:rPr lang="en-GB" sz="2400" dirty="0">
                <a:latin typeface="Times New Roman" pitchFamily="18" charset="0"/>
                <a:cs typeface="Times New Roman" pitchFamily="18" charset="0"/>
              </a:rPr>
              <a:t>MSc., MRICS, MCIOB, M B Eng., Dip. Architectural Conservation (Bristol</a:t>
            </a:r>
            <a:r>
              <a:rPr lang="en-GB" sz="2400" dirty="0" smtClean="0">
                <a:latin typeface="Times New Roman" pitchFamily="18" charset="0"/>
                <a:cs typeface="Times New Roman" pitchFamily="18" charset="0"/>
              </a:rPr>
              <a:t>)</a:t>
            </a:r>
            <a:r>
              <a:rPr lang="en-GB" sz="2400" dirty="0" smtClean="0">
                <a:latin typeface="Century Gothic" pitchFamily="34" charset="0"/>
              </a:rPr>
              <a:t>. RICS Registered Valuer.</a:t>
            </a:r>
            <a:endParaRPr lang="en-GB" sz="2400" dirty="0">
              <a:latin typeface="Century Gothic" pitchFamily="34" charset="0"/>
            </a:endParaRPr>
          </a:p>
          <a:p>
            <a:pPr>
              <a:lnSpc>
                <a:spcPct val="90000"/>
              </a:lnSpc>
            </a:pPr>
            <a:r>
              <a:rPr lang="en-GB" sz="1400" i="1" dirty="0" smtClean="0">
                <a:latin typeface="Century Gothic" pitchFamily="34" charset="0"/>
              </a:rPr>
              <a:t>1 </a:t>
            </a:r>
            <a:r>
              <a:rPr lang="en-GB" sz="1400" i="1" dirty="0">
                <a:latin typeface="Century Gothic" pitchFamily="34" charset="0"/>
              </a:rPr>
              <a:t>Programme Director for the MSc in Facilities </a:t>
            </a:r>
            <a:r>
              <a:rPr lang="en-GB" sz="1400" i="1" dirty="0" smtClean="0">
                <a:latin typeface="Century Gothic" pitchFamily="34" charset="0"/>
              </a:rPr>
              <a:t>Management, School </a:t>
            </a:r>
            <a:r>
              <a:rPr lang="en-GB" sz="1400" i="1" dirty="0">
                <a:latin typeface="Century Gothic" pitchFamily="34" charset="0"/>
              </a:rPr>
              <a:t>of the Built and Natural Environment, Swansea Metropolitan University, Swansea, </a:t>
            </a:r>
            <a:r>
              <a:rPr lang="en-GB" sz="1400" i="1" dirty="0" smtClean="0">
                <a:latin typeface="Century Gothic" pitchFamily="34" charset="0"/>
              </a:rPr>
              <a:t>UK.</a:t>
            </a:r>
            <a:endParaRPr lang="en-GB" sz="1400" i="1" dirty="0">
              <a:latin typeface="Century Gothic" pitchFamily="34" charset="0"/>
            </a:endParaRPr>
          </a:p>
          <a:p>
            <a:pPr>
              <a:lnSpc>
                <a:spcPct val="90000"/>
              </a:lnSpc>
            </a:pPr>
            <a:r>
              <a:rPr lang="en-GB" sz="1400" i="1" dirty="0">
                <a:latin typeface="Century Gothic" pitchFamily="34" charset="0"/>
              </a:rPr>
              <a:t>2 Neath Port Talbot College</a:t>
            </a:r>
            <a:r>
              <a:rPr lang="en-GB" sz="1400" i="1" dirty="0" smtClean="0">
                <a:latin typeface="Century Gothic" pitchFamily="34" charset="0"/>
              </a:rPr>
              <a:t>. Foundation Degree in Facilities Engineering (subject to validation)..</a:t>
            </a:r>
            <a:endParaRPr lang="en-GB" sz="1400" i="1" dirty="0">
              <a:latin typeface="Century Gothic" pitchFamily="34" charset="0"/>
            </a:endParaRPr>
          </a:p>
          <a:p>
            <a:pPr>
              <a:lnSpc>
                <a:spcPct val="90000"/>
              </a:lnSpc>
            </a:pPr>
            <a:r>
              <a:rPr lang="en-GB" sz="1400" i="1" dirty="0">
                <a:latin typeface="Century Gothic" pitchFamily="34" charset="0"/>
              </a:rPr>
              <a:t>3 </a:t>
            </a:r>
            <a:r>
              <a:rPr lang="en-GB" sz="1400" i="1" dirty="0" smtClean="0">
                <a:latin typeface="Century Gothic" pitchFamily="34" charset="0"/>
              </a:rPr>
              <a:t>Facilities Research ongoing with </a:t>
            </a:r>
            <a:r>
              <a:rPr lang="en-GB" sz="1400" i="1" dirty="0">
                <a:latin typeface="Century Gothic" pitchFamily="34" charset="0"/>
              </a:rPr>
              <a:t>the Faculty of Advanced Technology, University of Glamorgan, Pontypridd, UK</a:t>
            </a:r>
            <a:r>
              <a:rPr lang="en-GB" sz="1400" i="1" dirty="0" smtClean="0">
                <a:latin typeface="Century Gothic" pitchFamily="34" charset="0"/>
              </a:rPr>
              <a:t>.</a:t>
            </a:r>
            <a:endParaRPr lang="en-GB" sz="1400" i="1" dirty="0">
              <a:latin typeface="Century Gothic" pitchFamily="34" charset="0"/>
            </a:endParaRPr>
          </a:p>
        </p:txBody>
      </p:sp>
      <p:pic>
        <p:nvPicPr>
          <p:cNvPr id="10246" name="Picture 2" descr="EmpLogo"/>
          <p:cNvPicPr>
            <a:picLocks noChangeAspect="1" noChangeArrowheads="1"/>
          </p:cNvPicPr>
          <p:nvPr/>
        </p:nvPicPr>
        <p:blipFill>
          <a:blip r:embed="rId3" cstate="print"/>
          <a:srcRect/>
          <a:stretch>
            <a:fillRect/>
          </a:stretch>
        </p:blipFill>
        <p:spPr bwMode="auto">
          <a:xfrm>
            <a:off x="4428034" y="6002338"/>
            <a:ext cx="1008062" cy="739775"/>
          </a:xfrm>
          <a:prstGeom prst="rect">
            <a:avLst/>
          </a:prstGeom>
          <a:noFill/>
          <a:ln w="9525">
            <a:solidFill>
              <a:schemeClr val="bg1"/>
            </a:solidFill>
            <a:miter lim="800000"/>
            <a:headEnd/>
            <a:tailEnd/>
          </a:ln>
        </p:spPr>
      </p:pic>
      <p:pic>
        <p:nvPicPr>
          <p:cNvPr id="7" name="Picture 1" descr="C:\Documents and Settings\fad-tf\My Documents\My Pictures\385996_10151052378293403_1635813503_n.jpg"/>
          <p:cNvPicPr>
            <a:picLocks noChangeAspect="1" noChangeArrowheads="1"/>
          </p:cNvPicPr>
          <p:nvPr/>
        </p:nvPicPr>
        <p:blipFill>
          <a:blip r:embed="rId4" cstate="print"/>
          <a:srcRect/>
          <a:stretch>
            <a:fillRect/>
          </a:stretch>
        </p:blipFill>
        <p:spPr bwMode="auto">
          <a:xfrm>
            <a:off x="6372200" y="188640"/>
            <a:ext cx="2156272" cy="2156272"/>
          </a:xfrm>
          <a:prstGeom prst="rect">
            <a:avLst/>
          </a:prstGeom>
          <a:noFill/>
        </p:spPr>
      </p:pic>
      <p:pic>
        <p:nvPicPr>
          <p:cNvPr id="8" name="Picture 3"/>
          <p:cNvPicPr>
            <a:picLocks noChangeAspect="1"/>
          </p:cNvPicPr>
          <p:nvPr/>
        </p:nvPicPr>
        <p:blipFill>
          <a:blip r:embed="rId5" cstate="print"/>
          <a:srcRect/>
          <a:stretch>
            <a:fillRect/>
          </a:stretch>
        </p:blipFill>
        <p:spPr bwMode="auto">
          <a:xfrm>
            <a:off x="4427984" y="5085184"/>
            <a:ext cx="1008112" cy="714385"/>
          </a:xfrm>
          <a:prstGeom prst="rect">
            <a:avLst/>
          </a:prstGeom>
          <a:noFill/>
          <a:ln w="9525">
            <a:noFill/>
            <a:miter lim="800000"/>
            <a:headEnd/>
            <a:tailEnd/>
          </a:ln>
        </p:spPr>
      </p:pic>
      <p:pic>
        <p:nvPicPr>
          <p:cNvPr id="9" name="Picture 7" descr="Asset skills 2 col.jpg"/>
          <p:cNvPicPr>
            <a:picLocks noChangeAspect="1"/>
          </p:cNvPicPr>
          <p:nvPr/>
        </p:nvPicPr>
        <p:blipFill>
          <a:blip r:embed="rId6" cstate="print"/>
          <a:srcRect/>
          <a:stretch>
            <a:fillRect/>
          </a:stretch>
        </p:blipFill>
        <p:spPr bwMode="auto">
          <a:xfrm>
            <a:off x="395536" y="5174005"/>
            <a:ext cx="3456384" cy="57430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0" y="274638"/>
            <a:ext cx="8229600" cy="1143000"/>
          </a:xfrm>
        </p:spPr>
        <p:txBody>
          <a:bodyPr anchorCtr="1">
            <a:normAutofit fontScale="90000"/>
          </a:bodyPr>
          <a:lstStyle/>
          <a:p>
            <a:pPr marL="484632" fontAlgn="auto">
              <a:spcAft>
                <a:spcPts val="0"/>
              </a:spcAft>
              <a:defRPr/>
            </a:pPr>
            <a:r>
              <a:rPr lang="en-US" sz="4000" smtClean="0">
                <a:solidFill>
                  <a:schemeClr val="accent1">
                    <a:tint val="83000"/>
                    <a:satMod val="150000"/>
                  </a:schemeClr>
                </a:solidFill>
              </a:rPr>
              <a:t/>
            </a:r>
            <a:br>
              <a:rPr lang="en-US" sz="4000" smtClean="0">
                <a:solidFill>
                  <a:schemeClr val="accent1">
                    <a:tint val="83000"/>
                    <a:satMod val="150000"/>
                  </a:schemeClr>
                </a:solidFill>
              </a:rPr>
            </a:br>
            <a:endParaRPr lang="en-US" sz="4000" smtClean="0">
              <a:solidFill>
                <a:schemeClr val="accent1">
                  <a:tint val="83000"/>
                  <a:satMod val="150000"/>
                </a:schemeClr>
              </a:solidFill>
            </a:endParaRPr>
          </a:p>
        </p:txBody>
      </p:sp>
      <p:grpSp>
        <p:nvGrpSpPr>
          <p:cNvPr id="2" name="Group 4"/>
          <p:cNvGrpSpPr>
            <a:grpSpLocks noChangeAspect="1"/>
          </p:cNvGrpSpPr>
          <p:nvPr/>
        </p:nvGrpSpPr>
        <p:grpSpPr bwMode="auto">
          <a:xfrm>
            <a:off x="-115888" y="188913"/>
            <a:ext cx="9259888" cy="6180137"/>
            <a:chOff x="1800" y="1518"/>
            <a:chExt cx="9232" cy="6784"/>
          </a:xfrm>
        </p:grpSpPr>
        <p:sp>
          <p:nvSpPr>
            <p:cNvPr id="14343" name="AutoShape 5"/>
            <p:cNvSpPr>
              <a:spLocks noChangeAspect="1" noChangeArrowheads="1"/>
            </p:cNvSpPr>
            <p:nvPr/>
          </p:nvSpPr>
          <p:spPr bwMode="auto">
            <a:xfrm>
              <a:off x="1800" y="1992"/>
              <a:ext cx="9232" cy="6310"/>
            </a:xfrm>
            <a:prstGeom prst="rect">
              <a:avLst/>
            </a:prstGeom>
            <a:noFill/>
            <a:ln w="9525">
              <a:noFill/>
              <a:miter lim="800000"/>
              <a:headEnd/>
              <a:tailEnd/>
            </a:ln>
          </p:spPr>
          <p:txBody>
            <a:bodyPr/>
            <a:lstStyle/>
            <a:p>
              <a:pPr eaLnBrk="0" hangingPunct="0"/>
              <a:endParaRPr lang="en-US" sz="800" i="1">
                <a:solidFill>
                  <a:srgbClr val="000066"/>
                </a:solidFill>
                <a:latin typeface="Verdana" pitchFamily="34" charset="0"/>
              </a:endParaRPr>
            </a:p>
          </p:txBody>
        </p:sp>
        <p:sp>
          <p:nvSpPr>
            <p:cNvPr id="44038" name="Rectangle 6"/>
            <p:cNvSpPr>
              <a:spLocks noChangeArrowheads="1"/>
            </p:cNvSpPr>
            <p:nvPr/>
          </p:nvSpPr>
          <p:spPr bwMode="auto">
            <a:xfrm>
              <a:off x="2094" y="1518"/>
              <a:ext cx="8083" cy="1594"/>
            </a:xfrm>
            <a:prstGeom prst="rect">
              <a:avLst/>
            </a:prstGeom>
            <a:noFill/>
            <a:ln w="9525">
              <a:noFill/>
              <a:miter lim="800000"/>
              <a:headEnd/>
              <a:tailEnd/>
            </a:ln>
            <a:effectLst/>
          </p:spPr>
          <p:txBody>
            <a:bodyPr lIns="56693" tIns="28346" rIns="56693" bIns="28346" anchor="ctr" anchorCtr="1"/>
            <a:lstStyle/>
            <a:p>
              <a:pPr fontAlgn="auto">
                <a:spcBef>
                  <a:spcPts val="0"/>
                </a:spcBef>
                <a:spcAft>
                  <a:spcPts val="0"/>
                </a:spcAft>
                <a:defRPr/>
              </a:pPr>
              <a:r>
                <a:rPr lang="en-US" b="1" dirty="0" smtClean="0">
                  <a:effectLst>
                    <a:outerShdw blurRad="38100" dist="38100" dir="2700000" algn="tl">
                      <a:srgbClr val="000000"/>
                    </a:outerShdw>
                  </a:effectLst>
                  <a:cs typeface="Arial" charset="0"/>
                </a:rPr>
                <a:t>Definition:</a:t>
              </a:r>
              <a:r>
                <a:rPr lang="en-US" sz="1300" b="1" dirty="0" smtClean="0">
                  <a:effectLst>
                    <a:outerShdw blurRad="38100" dist="38100" dir="2700000" algn="tl">
                      <a:srgbClr val="000000"/>
                    </a:outerShdw>
                  </a:effectLst>
                  <a:cs typeface="Arial" charset="0"/>
                </a:rPr>
                <a:t> </a:t>
              </a:r>
              <a:r>
                <a:rPr lang="en-US" sz="1300" b="1" dirty="0">
                  <a:effectLst>
                    <a:outerShdw blurRad="38100" dist="38100" dir="2700000" algn="tl">
                      <a:srgbClr val="000000"/>
                    </a:outerShdw>
                  </a:effectLst>
                  <a:cs typeface="Arial" charset="0"/>
                </a:rPr>
                <a:t>‘</a:t>
              </a:r>
              <a:r>
                <a:rPr lang="en-US" sz="1600" b="1" dirty="0">
                  <a:effectLst>
                    <a:outerShdw blurRad="38100" dist="38100" dir="2700000" algn="tl">
                      <a:srgbClr val="000000"/>
                    </a:outerShdw>
                  </a:effectLst>
                  <a:cs typeface="Arial" charset="0"/>
                </a:rPr>
                <a:t>Facilities Management is a continuous, pro-active, holistic approach, to property and associated support services - for the benefit of the core business, customer and/or building user and in the case of a heritage facility - the building its contents and society (including future generations).</a:t>
              </a:r>
              <a:r>
                <a:rPr lang="en-US" sz="1400" b="1" dirty="0">
                  <a:solidFill>
                    <a:srgbClr val="000066"/>
                  </a:solidFill>
                  <a:effectLst>
                    <a:outerShdw blurRad="38100" dist="38100" dir="2700000" algn="tl">
                      <a:srgbClr val="000000"/>
                    </a:outerShdw>
                  </a:effectLst>
                  <a:cs typeface="Arial" charset="0"/>
                </a:rPr>
                <a:t>  </a:t>
              </a:r>
            </a:p>
            <a:p>
              <a:pPr fontAlgn="auto">
                <a:spcBef>
                  <a:spcPts val="0"/>
                </a:spcBef>
                <a:spcAft>
                  <a:spcPts val="0"/>
                </a:spcAft>
                <a:defRPr/>
              </a:pPr>
              <a:endParaRPr lang="en-US" sz="1400" dirty="0">
                <a:solidFill>
                  <a:srgbClr val="000066"/>
                </a:solidFill>
                <a:cs typeface="Arial" charset="0"/>
              </a:endParaRPr>
            </a:p>
          </p:txBody>
        </p:sp>
        <p:pic>
          <p:nvPicPr>
            <p:cNvPr id="14345" name="Picture 7" descr="MCj03962840000[1]"/>
            <p:cNvPicPr>
              <a:picLocks noChangeAspect="1" noChangeArrowheads="1"/>
            </p:cNvPicPr>
            <p:nvPr/>
          </p:nvPicPr>
          <p:blipFill>
            <a:blip r:embed="rId3" cstate="print"/>
            <a:srcRect/>
            <a:stretch>
              <a:fillRect/>
            </a:stretch>
          </p:blipFill>
          <p:spPr bwMode="auto">
            <a:xfrm>
              <a:off x="1975" y="3033"/>
              <a:ext cx="8927" cy="5122"/>
            </a:xfrm>
            <a:prstGeom prst="rect">
              <a:avLst/>
            </a:prstGeom>
            <a:solidFill>
              <a:srgbClr val="3366FF"/>
            </a:solidFill>
            <a:ln w="9525">
              <a:noFill/>
              <a:miter lim="800000"/>
              <a:headEnd/>
              <a:tailEnd/>
            </a:ln>
          </p:spPr>
        </p:pic>
        <p:sp>
          <p:nvSpPr>
            <p:cNvPr id="14346" name="Text Box 9"/>
            <p:cNvSpPr txBox="1">
              <a:spLocks noChangeArrowheads="1"/>
            </p:cNvSpPr>
            <p:nvPr/>
          </p:nvSpPr>
          <p:spPr bwMode="auto">
            <a:xfrm>
              <a:off x="3713" y="5592"/>
              <a:ext cx="1147" cy="2160"/>
            </a:xfrm>
            <a:prstGeom prst="rect">
              <a:avLst/>
            </a:prstGeom>
            <a:solidFill>
              <a:srgbClr val="CCFF99"/>
            </a:solidFill>
            <a:ln w="9525">
              <a:solidFill>
                <a:srgbClr val="000000"/>
              </a:solidFill>
              <a:miter lim="800000"/>
              <a:headEnd/>
              <a:tailEnd/>
            </a:ln>
          </p:spPr>
          <p:txBody>
            <a:bodyPr lIns="56693" tIns="28346" rIns="56693" bIns="28346"/>
            <a:lstStyle/>
            <a:p>
              <a:r>
                <a:rPr lang="en-US" sz="1000" b="1" u="sng">
                  <a:solidFill>
                    <a:srgbClr val="000066"/>
                  </a:solidFill>
                </a:rPr>
                <a:t>SUPPORT SERVICES</a:t>
              </a:r>
            </a:p>
            <a:p>
              <a:r>
                <a:rPr lang="en-US" sz="1000" b="1">
                  <a:solidFill>
                    <a:srgbClr val="000066"/>
                  </a:solidFill>
                </a:rPr>
                <a:t>   Catering,</a:t>
              </a:r>
            </a:p>
            <a:p>
              <a:r>
                <a:rPr lang="en-US" sz="1000" b="1">
                  <a:solidFill>
                    <a:srgbClr val="000066"/>
                  </a:solidFill>
                </a:rPr>
                <a:t>   Cleaning,</a:t>
              </a:r>
            </a:p>
            <a:p>
              <a:r>
                <a:rPr lang="en-US" sz="1000" b="1">
                  <a:solidFill>
                    <a:srgbClr val="000066"/>
                  </a:solidFill>
                </a:rPr>
                <a:t>    Security,</a:t>
              </a:r>
            </a:p>
            <a:p>
              <a:r>
                <a:rPr lang="en-US" sz="1000" b="1">
                  <a:solidFill>
                    <a:srgbClr val="000066"/>
                  </a:solidFill>
                </a:rPr>
                <a:t>   transport,</a:t>
              </a:r>
            </a:p>
            <a:p>
              <a:r>
                <a:rPr lang="en-US" sz="1000" b="1">
                  <a:solidFill>
                    <a:srgbClr val="000066"/>
                  </a:solidFill>
                </a:rPr>
                <a:t>   Laundry,</a:t>
              </a:r>
            </a:p>
            <a:p>
              <a:r>
                <a:rPr lang="en-US" sz="1000" b="1">
                  <a:solidFill>
                    <a:srgbClr val="000066"/>
                  </a:solidFill>
                </a:rPr>
                <a:t>   Hotel      House-keeping Services,</a:t>
              </a:r>
            </a:p>
            <a:p>
              <a:r>
                <a:rPr lang="en-US" sz="1000" b="1">
                  <a:solidFill>
                    <a:srgbClr val="000066"/>
                  </a:solidFill>
                </a:rPr>
                <a:t>Soft F.M. Services</a:t>
              </a:r>
              <a:r>
                <a:rPr lang="en-US" sz="800" b="1">
                  <a:solidFill>
                    <a:srgbClr val="000066"/>
                  </a:solidFill>
                </a:rPr>
                <a:t>.</a:t>
              </a:r>
              <a:endParaRPr lang="en-US" b="1">
                <a:solidFill>
                  <a:srgbClr val="000066"/>
                </a:solidFill>
              </a:endParaRPr>
            </a:p>
          </p:txBody>
        </p:sp>
        <p:sp>
          <p:nvSpPr>
            <p:cNvPr id="14347" name="Text Box 11"/>
            <p:cNvSpPr txBox="1">
              <a:spLocks noChangeArrowheads="1"/>
            </p:cNvSpPr>
            <p:nvPr/>
          </p:nvSpPr>
          <p:spPr bwMode="auto">
            <a:xfrm>
              <a:off x="2084" y="5232"/>
              <a:ext cx="1417" cy="2445"/>
            </a:xfrm>
            <a:prstGeom prst="rect">
              <a:avLst/>
            </a:prstGeom>
            <a:solidFill>
              <a:srgbClr val="CCFF99"/>
            </a:solidFill>
            <a:ln w="9525">
              <a:solidFill>
                <a:srgbClr val="000000"/>
              </a:solidFill>
              <a:miter lim="800000"/>
              <a:headEnd/>
              <a:tailEnd/>
            </a:ln>
          </p:spPr>
          <p:txBody>
            <a:bodyPr lIns="56693" tIns="28346" rIns="56693" bIns="28346">
              <a:spAutoFit/>
            </a:bodyPr>
            <a:lstStyle/>
            <a:p>
              <a:r>
                <a:rPr lang="en-US" sz="1000" b="1" u="sng">
                  <a:solidFill>
                    <a:srgbClr val="000066"/>
                  </a:solidFill>
                </a:rPr>
                <a:t>Business </a:t>
              </a:r>
            </a:p>
            <a:p>
              <a:r>
                <a:rPr lang="en-US" sz="1000" b="1" u="sng">
                  <a:solidFill>
                    <a:srgbClr val="000066"/>
                  </a:solidFill>
                </a:rPr>
                <a:t>Management </a:t>
              </a:r>
            </a:p>
            <a:p>
              <a:r>
                <a:rPr lang="en-US" sz="1000" b="1">
                  <a:solidFill>
                    <a:srgbClr val="000066"/>
                  </a:solidFill>
                </a:rPr>
                <a:t>Shop/ interpretation,</a:t>
              </a:r>
            </a:p>
            <a:p>
              <a:r>
                <a:rPr lang="en-US" sz="1000" b="1">
                  <a:solidFill>
                    <a:srgbClr val="000066"/>
                  </a:solidFill>
                </a:rPr>
                <a:t>Front office,</a:t>
              </a:r>
            </a:p>
            <a:p>
              <a:r>
                <a:rPr lang="en-US" sz="1000" b="1">
                  <a:solidFill>
                    <a:srgbClr val="000066"/>
                  </a:solidFill>
                </a:rPr>
                <a:t>I.T.,</a:t>
              </a:r>
            </a:p>
            <a:p>
              <a:r>
                <a:rPr lang="en-US" sz="1000" b="1">
                  <a:solidFill>
                    <a:srgbClr val="000066"/>
                  </a:solidFill>
                </a:rPr>
                <a:t>Communication,</a:t>
              </a:r>
            </a:p>
            <a:p>
              <a:r>
                <a:rPr lang="en-US" sz="1000" b="1">
                  <a:solidFill>
                    <a:srgbClr val="000066"/>
                  </a:solidFill>
                </a:rPr>
                <a:t>Post room,</a:t>
              </a:r>
            </a:p>
            <a:p>
              <a:r>
                <a:rPr lang="en-US" sz="1000" b="1">
                  <a:solidFill>
                    <a:srgbClr val="000066"/>
                  </a:solidFill>
                </a:rPr>
                <a:t>Reprographics,</a:t>
              </a:r>
            </a:p>
            <a:p>
              <a:r>
                <a:rPr lang="en-US" sz="1000" b="1">
                  <a:solidFill>
                    <a:srgbClr val="000066"/>
                  </a:solidFill>
                </a:rPr>
                <a:t>Supplies &amp; </a:t>
              </a:r>
            </a:p>
            <a:p>
              <a:r>
                <a:rPr lang="en-US" sz="1000" b="1">
                  <a:solidFill>
                    <a:srgbClr val="000066"/>
                  </a:solidFill>
                </a:rPr>
                <a:t>procurement,</a:t>
              </a:r>
            </a:p>
            <a:p>
              <a:r>
                <a:rPr lang="en-US" sz="1000" b="1">
                  <a:solidFill>
                    <a:srgbClr val="000066"/>
                  </a:solidFill>
                </a:rPr>
                <a:t>Law- property,</a:t>
              </a:r>
            </a:p>
            <a:p>
              <a:r>
                <a:rPr lang="en-US" sz="1000" b="1">
                  <a:solidFill>
                    <a:srgbClr val="000066"/>
                  </a:solidFill>
                </a:rPr>
                <a:t>Law –contract.</a:t>
              </a:r>
            </a:p>
            <a:p>
              <a:r>
                <a:rPr lang="en-US" sz="1000" b="1">
                  <a:solidFill>
                    <a:srgbClr val="000066"/>
                  </a:solidFill>
                </a:rPr>
                <a:t>Visitor Centre</a:t>
              </a:r>
            </a:p>
            <a:p>
              <a:endParaRPr lang="en-US" sz="1000">
                <a:solidFill>
                  <a:srgbClr val="000066"/>
                </a:solidFill>
              </a:endParaRPr>
            </a:p>
          </p:txBody>
        </p:sp>
        <p:sp>
          <p:nvSpPr>
            <p:cNvPr id="14348" name="Rectangle 12"/>
            <p:cNvSpPr>
              <a:spLocks noChangeArrowheads="1"/>
            </p:cNvSpPr>
            <p:nvPr/>
          </p:nvSpPr>
          <p:spPr bwMode="auto">
            <a:xfrm flipV="1">
              <a:off x="5129" y="5605"/>
              <a:ext cx="1982" cy="990"/>
            </a:xfrm>
            <a:prstGeom prst="rect">
              <a:avLst/>
            </a:prstGeom>
            <a:solidFill>
              <a:srgbClr val="33CCCC"/>
            </a:solidFill>
            <a:ln w="9525">
              <a:solidFill>
                <a:srgbClr val="FFFFFF"/>
              </a:solidFill>
              <a:miter lim="800000"/>
              <a:headEnd/>
              <a:tailEnd/>
            </a:ln>
          </p:spPr>
          <p:txBody>
            <a:bodyPr wrap="none" anchor="ctr"/>
            <a:lstStyle/>
            <a:p>
              <a:pPr eaLnBrk="0" hangingPunct="0"/>
              <a:endParaRPr lang="en-US"/>
            </a:p>
          </p:txBody>
        </p:sp>
        <p:sp>
          <p:nvSpPr>
            <p:cNvPr id="14349" name="Text Box 13"/>
            <p:cNvSpPr txBox="1">
              <a:spLocks noChangeArrowheads="1"/>
            </p:cNvSpPr>
            <p:nvPr/>
          </p:nvSpPr>
          <p:spPr bwMode="auto">
            <a:xfrm>
              <a:off x="5129" y="5412"/>
              <a:ext cx="2053" cy="1440"/>
            </a:xfrm>
            <a:prstGeom prst="rect">
              <a:avLst/>
            </a:prstGeom>
            <a:solidFill>
              <a:srgbClr val="CCFF99"/>
            </a:solidFill>
            <a:ln w="9525">
              <a:solidFill>
                <a:srgbClr val="000000"/>
              </a:solidFill>
              <a:miter lim="800000"/>
              <a:headEnd/>
              <a:tailEnd/>
            </a:ln>
          </p:spPr>
          <p:txBody>
            <a:bodyPr lIns="56693" tIns="28346" rIns="56693" bIns="28346"/>
            <a:lstStyle/>
            <a:p>
              <a:pPr algn="ctr"/>
              <a:endParaRPr lang="en-US" sz="800" b="1" u="sng" dirty="0">
                <a:solidFill>
                  <a:srgbClr val="000066"/>
                </a:solidFill>
              </a:endParaRPr>
            </a:p>
            <a:p>
              <a:pPr algn="ctr"/>
              <a:r>
                <a:rPr lang="en-US" sz="1000" i="1" u="sng" dirty="0">
                  <a:solidFill>
                    <a:srgbClr val="FF0000"/>
                  </a:solidFill>
                </a:rPr>
                <a:t>CORE PRINCIPLES</a:t>
              </a:r>
            </a:p>
            <a:p>
              <a:pPr algn="ctr"/>
              <a:r>
                <a:rPr lang="en-GB" sz="1000" dirty="0" smtClean="0">
                  <a:solidFill>
                    <a:srgbClr val="000066"/>
                  </a:solidFill>
                </a:rPr>
                <a:t>Behavioural</a:t>
              </a:r>
              <a:r>
                <a:rPr lang="en-US" sz="1000" dirty="0" smtClean="0">
                  <a:solidFill>
                    <a:srgbClr val="000066"/>
                  </a:solidFill>
                </a:rPr>
                <a:t> Science  </a:t>
              </a:r>
            </a:p>
            <a:p>
              <a:pPr algn="ctr"/>
              <a:endParaRPr lang="en-US" sz="1000" dirty="0">
                <a:solidFill>
                  <a:srgbClr val="000066"/>
                </a:solidFill>
              </a:endParaRPr>
            </a:p>
            <a:p>
              <a:pPr algn="ctr"/>
              <a:r>
                <a:rPr lang="en-US" sz="1000" b="1" dirty="0">
                  <a:solidFill>
                    <a:srgbClr val="000066"/>
                  </a:solidFill>
                </a:rPr>
                <a:t>Quality, Value, Risk </a:t>
              </a:r>
            </a:p>
            <a:p>
              <a:pPr algn="ctr"/>
              <a:r>
                <a:rPr lang="en-GB" sz="1000" dirty="0" smtClean="0">
                  <a:solidFill>
                    <a:srgbClr val="000066"/>
                  </a:solidFill>
                </a:rPr>
                <a:t>(and in listed buildings:</a:t>
              </a:r>
              <a:endParaRPr lang="en-US" sz="1000" dirty="0">
                <a:solidFill>
                  <a:srgbClr val="000066"/>
                </a:solidFill>
              </a:endParaRPr>
            </a:p>
            <a:p>
              <a:pPr algn="ctr"/>
              <a:r>
                <a:rPr lang="en-US" sz="1000" dirty="0">
                  <a:solidFill>
                    <a:srgbClr val="000066"/>
                  </a:solidFill>
                </a:rPr>
                <a:t>Conservation Principles and </a:t>
              </a:r>
              <a:r>
                <a:rPr lang="en-US" sz="1000" dirty="0" smtClean="0">
                  <a:solidFill>
                    <a:srgbClr val="000066"/>
                  </a:solidFill>
                </a:rPr>
                <a:t>Philosophies), </a:t>
              </a:r>
              <a:endParaRPr lang="en-US" sz="1000" dirty="0">
                <a:solidFill>
                  <a:srgbClr val="000066"/>
                </a:solidFill>
              </a:endParaRPr>
            </a:p>
          </p:txBody>
        </p:sp>
        <p:sp>
          <p:nvSpPr>
            <p:cNvPr id="14350" name="Text Box 15"/>
            <p:cNvSpPr txBox="1">
              <a:spLocks noChangeArrowheads="1"/>
            </p:cNvSpPr>
            <p:nvPr/>
          </p:nvSpPr>
          <p:spPr bwMode="auto">
            <a:xfrm>
              <a:off x="7395" y="5675"/>
              <a:ext cx="1566" cy="2458"/>
            </a:xfrm>
            <a:prstGeom prst="rect">
              <a:avLst/>
            </a:prstGeom>
            <a:solidFill>
              <a:srgbClr val="CCFF99"/>
            </a:solidFill>
            <a:ln w="9525">
              <a:solidFill>
                <a:srgbClr val="000000"/>
              </a:solidFill>
              <a:miter lim="800000"/>
              <a:headEnd/>
              <a:tailEnd/>
            </a:ln>
          </p:spPr>
          <p:txBody>
            <a:bodyPr lIns="56693" tIns="28346" rIns="56693" bIns="28346">
              <a:spAutoFit/>
            </a:bodyPr>
            <a:lstStyle/>
            <a:p>
              <a:r>
                <a:rPr lang="en-US" sz="1000" b="1" u="sng">
                  <a:solidFill>
                    <a:srgbClr val="000066"/>
                  </a:solidFill>
                </a:rPr>
                <a:t>ESTATE &amp; PROPERTY</a:t>
              </a:r>
              <a:endParaRPr lang="en-US" sz="1000" b="1">
                <a:solidFill>
                  <a:srgbClr val="000066"/>
                </a:solidFill>
              </a:endParaRPr>
            </a:p>
            <a:p>
              <a:r>
                <a:rPr lang="en-US" sz="1000" b="1">
                  <a:solidFill>
                    <a:srgbClr val="000066"/>
                  </a:solidFill>
                </a:rPr>
                <a:t>Estate Management’</a:t>
              </a:r>
            </a:p>
            <a:p>
              <a:r>
                <a:rPr lang="en-US" sz="1000" b="1">
                  <a:solidFill>
                    <a:srgbClr val="000066"/>
                  </a:solidFill>
                </a:rPr>
                <a:t>Accommodation,</a:t>
              </a:r>
            </a:p>
            <a:p>
              <a:r>
                <a:rPr lang="en-US" sz="1000" b="1">
                  <a:solidFill>
                    <a:srgbClr val="000066"/>
                  </a:solidFill>
                </a:rPr>
                <a:t>Space planning,</a:t>
              </a:r>
            </a:p>
            <a:p>
              <a:r>
                <a:rPr lang="en-US" sz="1000" b="1">
                  <a:solidFill>
                    <a:srgbClr val="000066"/>
                  </a:solidFill>
                </a:rPr>
                <a:t>Built Asset management,</a:t>
              </a:r>
            </a:p>
            <a:p>
              <a:r>
                <a:rPr lang="en-GB" sz="1000" b="1">
                  <a:solidFill>
                    <a:srgbClr val="000066"/>
                  </a:solidFill>
                </a:rPr>
                <a:t>Inventory management</a:t>
              </a:r>
              <a:endParaRPr lang="en-US" sz="1000" b="1">
                <a:solidFill>
                  <a:srgbClr val="000066"/>
                </a:solidFill>
              </a:endParaRPr>
            </a:p>
            <a:p>
              <a:r>
                <a:rPr lang="en-US" sz="1000" b="1">
                  <a:solidFill>
                    <a:srgbClr val="000066"/>
                  </a:solidFill>
                </a:rPr>
                <a:t>CAFM (CSD  etc).</a:t>
              </a:r>
            </a:p>
            <a:p>
              <a:r>
                <a:rPr lang="en-US" sz="1000" b="1">
                  <a:solidFill>
                    <a:srgbClr val="000066"/>
                  </a:solidFill>
                </a:rPr>
                <a:t>Valuation,</a:t>
              </a:r>
            </a:p>
            <a:p>
              <a:r>
                <a:rPr lang="en-US" sz="1000" b="1">
                  <a:solidFill>
                    <a:srgbClr val="000066"/>
                  </a:solidFill>
                </a:rPr>
                <a:t>Life cycle costs,</a:t>
              </a:r>
            </a:p>
            <a:p>
              <a:r>
                <a:rPr lang="en-US" sz="1000" b="1">
                  <a:solidFill>
                    <a:srgbClr val="000066"/>
                  </a:solidFill>
                </a:rPr>
                <a:t>Project Management,</a:t>
              </a:r>
            </a:p>
            <a:p>
              <a:r>
                <a:rPr lang="en-US" sz="1000" b="1">
                  <a:solidFill>
                    <a:srgbClr val="000066"/>
                  </a:solidFill>
                </a:rPr>
                <a:t>New build,</a:t>
              </a:r>
            </a:p>
            <a:p>
              <a:r>
                <a:rPr lang="en-US" sz="1000" b="1">
                  <a:solidFill>
                    <a:srgbClr val="000066"/>
                  </a:solidFill>
                </a:rPr>
                <a:t>Facilities audit. </a:t>
              </a:r>
            </a:p>
            <a:p>
              <a:endParaRPr lang="en-US" sz="1000" b="1">
                <a:solidFill>
                  <a:srgbClr val="000066"/>
                </a:solidFill>
              </a:endParaRPr>
            </a:p>
          </p:txBody>
        </p:sp>
        <p:sp>
          <p:nvSpPr>
            <p:cNvPr id="14351" name="Line 16"/>
            <p:cNvSpPr>
              <a:spLocks noChangeShapeType="1"/>
            </p:cNvSpPr>
            <p:nvPr/>
          </p:nvSpPr>
          <p:spPr bwMode="auto">
            <a:xfrm>
              <a:off x="9518" y="5675"/>
              <a:ext cx="0" cy="0"/>
            </a:xfrm>
            <a:prstGeom prst="line">
              <a:avLst/>
            </a:prstGeom>
            <a:noFill/>
            <a:ln w="9525">
              <a:solidFill>
                <a:srgbClr val="FFFFFF"/>
              </a:solidFill>
              <a:round/>
              <a:headEnd/>
              <a:tailEnd type="triangle" w="med" len="med"/>
            </a:ln>
          </p:spPr>
          <p:txBody>
            <a:bodyPr/>
            <a:lstStyle/>
            <a:p>
              <a:endParaRPr lang="en-GB"/>
            </a:p>
          </p:txBody>
        </p:sp>
        <p:sp>
          <p:nvSpPr>
            <p:cNvPr id="14352" name="Rectangle 17"/>
            <p:cNvSpPr>
              <a:spLocks noChangeArrowheads="1"/>
            </p:cNvSpPr>
            <p:nvPr/>
          </p:nvSpPr>
          <p:spPr bwMode="auto">
            <a:xfrm>
              <a:off x="9165" y="5707"/>
              <a:ext cx="1544" cy="2445"/>
            </a:xfrm>
            <a:prstGeom prst="rect">
              <a:avLst/>
            </a:prstGeom>
            <a:solidFill>
              <a:srgbClr val="CCFF99"/>
            </a:solidFill>
            <a:ln w="9525">
              <a:solidFill>
                <a:srgbClr val="000000"/>
              </a:solidFill>
              <a:miter lim="800000"/>
              <a:headEnd/>
              <a:tailEnd/>
            </a:ln>
          </p:spPr>
          <p:txBody>
            <a:bodyPr anchor="ctr"/>
            <a:lstStyle/>
            <a:p>
              <a:endParaRPr lang="en-US" sz="800" b="1">
                <a:solidFill>
                  <a:srgbClr val="000066"/>
                </a:solidFill>
              </a:endParaRPr>
            </a:p>
            <a:p>
              <a:r>
                <a:rPr lang="en-US" sz="1000" b="1" u="sng">
                  <a:solidFill>
                    <a:srgbClr val="000066"/>
                  </a:solidFill>
                </a:rPr>
                <a:t>MAINTENANCE</a:t>
              </a:r>
            </a:p>
            <a:p>
              <a:r>
                <a:rPr lang="en-US" sz="1000" b="1" u="sng">
                  <a:solidFill>
                    <a:srgbClr val="000066"/>
                  </a:solidFill>
                </a:rPr>
                <a:t>AND </a:t>
              </a:r>
            </a:p>
            <a:p>
              <a:r>
                <a:rPr lang="en-US" sz="1000" b="1" u="sng">
                  <a:solidFill>
                    <a:srgbClr val="000066"/>
                  </a:solidFill>
                </a:rPr>
                <a:t>REFURBISHMENT</a:t>
              </a:r>
              <a:endParaRPr lang="en-US" sz="1000" b="1">
                <a:solidFill>
                  <a:srgbClr val="000066"/>
                </a:solidFill>
              </a:endParaRPr>
            </a:p>
            <a:p>
              <a:r>
                <a:rPr lang="en-US" sz="1000" b="1">
                  <a:solidFill>
                    <a:srgbClr val="000066"/>
                  </a:solidFill>
                </a:rPr>
                <a:t>Fabric maintenance</a:t>
              </a:r>
            </a:p>
            <a:p>
              <a:r>
                <a:rPr lang="en-US" sz="1000" b="1">
                  <a:solidFill>
                    <a:srgbClr val="000066"/>
                  </a:solidFill>
                </a:rPr>
                <a:t>Services Maintenance,</a:t>
              </a:r>
            </a:p>
            <a:p>
              <a:r>
                <a:rPr lang="en-US" sz="1000" b="1">
                  <a:solidFill>
                    <a:srgbClr val="000066"/>
                  </a:solidFill>
                </a:rPr>
                <a:t>Grounds Maintenance,</a:t>
              </a:r>
            </a:p>
            <a:p>
              <a:r>
                <a:rPr lang="en-US" sz="1000" b="1">
                  <a:solidFill>
                    <a:srgbClr val="000066"/>
                  </a:solidFill>
                </a:rPr>
                <a:t>Refurbishment,</a:t>
              </a:r>
            </a:p>
            <a:p>
              <a:r>
                <a:rPr lang="en-US" sz="1000" b="1">
                  <a:solidFill>
                    <a:srgbClr val="000066"/>
                  </a:solidFill>
                </a:rPr>
                <a:t>Change of use. Etc</a:t>
              </a:r>
            </a:p>
            <a:p>
              <a:r>
                <a:rPr lang="en-GB" sz="1000" b="1">
                  <a:solidFill>
                    <a:srgbClr val="000066"/>
                  </a:solidFill>
                </a:rPr>
                <a:t>Conservation</a:t>
              </a:r>
              <a:endParaRPr lang="en-US" sz="1000" b="1">
                <a:solidFill>
                  <a:srgbClr val="000066"/>
                </a:solidFill>
              </a:endParaRPr>
            </a:p>
            <a:p>
              <a:pPr algn="ctr"/>
              <a:endParaRPr lang="en-US" sz="1000">
                <a:solidFill>
                  <a:srgbClr val="000066"/>
                </a:solidFill>
              </a:endParaRPr>
            </a:p>
          </p:txBody>
        </p:sp>
        <p:sp>
          <p:nvSpPr>
            <p:cNvPr id="14353" name="Text Box 18"/>
            <p:cNvSpPr txBox="1">
              <a:spLocks noChangeArrowheads="1"/>
            </p:cNvSpPr>
            <p:nvPr/>
          </p:nvSpPr>
          <p:spPr bwMode="auto">
            <a:xfrm>
              <a:off x="2155" y="3268"/>
              <a:ext cx="5943" cy="369"/>
            </a:xfrm>
            <a:prstGeom prst="rect">
              <a:avLst/>
            </a:prstGeom>
            <a:noFill/>
            <a:ln w="9525">
              <a:noFill/>
              <a:miter lim="800000"/>
              <a:headEnd/>
              <a:tailEnd/>
            </a:ln>
          </p:spPr>
          <p:txBody>
            <a:bodyPr lIns="56693" tIns="28346" rIns="56693" bIns="28346">
              <a:spAutoFit/>
            </a:bodyPr>
            <a:lstStyle/>
            <a:p>
              <a:endParaRPr lang="en-US">
                <a:solidFill>
                  <a:srgbClr val="000066"/>
                </a:solidFill>
              </a:endParaRPr>
            </a:p>
          </p:txBody>
        </p:sp>
        <p:sp>
          <p:nvSpPr>
            <p:cNvPr id="14354" name="Text Box 19"/>
            <p:cNvSpPr txBox="1">
              <a:spLocks noChangeArrowheads="1"/>
            </p:cNvSpPr>
            <p:nvPr/>
          </p:nvSpPr>
          <p:spPr bwMode="auto">
            <a:xfrm>
              <a:off x="2199" y="3433"/>
              <a:ext cx="7932" cy="536"/>
            </a:xfrm>
            <a:prstGeom prst="rect">
              <a:avLst/>
            </a:prstGeom>
            <a:noFill/>
            <a:ln w="9525">
              <a:noFill/>
              <a:miter lim="800000"/>
              <a:headEnd/>
              <a:tailEnd/>
            </a:ln>
          </p:spPr>
          <p:txBody>
            <a:bodyPr lIns="56693" tIns="28346" rIns="56693" bIns="28346">
              <a:spAutoFit/>
            </a:bodyPr>
            <a:lstStyle/>
            <a:p>
              <a:pPr algn="ctr"/>
              <a:r>
                <a:rPr lang="en-US" sz="1400" b="1">
                  <a:solidFill>
                    <a:srgbClr val="000066"/>
                  </a:solidFill>
                </a:rPr>
                <a:t>THE ORGANISATION, ESTATE and</a:t>
              </a:r>
              <a:r>
                <a:rPr lang="en-US" sz="800" b="1">
                  <a:solidFill>
                    <a:srgbClr val="000066"/>
                  </a:solidFill>
                </a:rPr>
                <a:t> </a:t>
              </a:r>
              <a:r>
                <a:rPr lang="en-US" sz="1400" b="1">
                  <a:solidFill>
                    <a:srgbClr val="000066"/>
                  </a:solidFill>
                </a:rPr>
                <a:t>CONTENTS </a:t>
              </a:r>
              <a:r>
                <a:rPr lang="en-US" sz="1400" b="1">
                  <a:solidFill>
                    <a:srgbClr val="000066"/>
                  </a:solidFill>
                  <a:latin typeface="Times New Roman" pitchFamily="18" charset="0"/>
                </a:rPr>
                <a:t>–</a:t>
              </a:r>
              <a:r>
                <a:rPr lang="en-US" sz="1400" b="1">
                  <a:solidFill>
                    <a:srgbClr val="000066"/>
                  </a:solidFill>
                </a:rPr>
                <a:t> SOCIETY, CLIENT, CUSTOMER USERS, ETC.</a:t>
              </a:r>
              <a:endParaRPr lang="en-US" sz="1400">
                <a:solidFill>
                  <a:srgbClr val="000066"/>
                </a:solidFill>
              </a:endParaRPr>
            </a:p>
          </p:txBody>
        </p:sp>
      </p:grpSp>
      <p:sp>
        <p:nvSpPr>
          <p:cNvPr id="14340" name="Text Box 20"/>
          <p:cNvSpPr txBox="1">
            <a:spLocks noChangeArrowheads="1"/>
          </p:cNvSpPr>
          <p:nvPr/>
        </p:nvSpPr>
        <p:spPr bwMode="auto">
          <a:xfrm>
            <a:off x="179388" y="2492375"/>
            <a:ext cx="4813300" cy="457200"/>
          </a:xfrm>
          <a:prstGeom prst="rect">
            <a:avLst/>
          </a:prstGeom>
          <a:noFill/>
          <a:ln w="9525">
            <a:noFill/>
            <a:miter lim="800000"/>
            <a:headEnd/>
            <a:tailEnd/>
          </a:ln>
        </p:spPr>
        <p:txBody>
          <a:bodyPr>
            <a:spAutoFit/>
          </a:bodyPr>
          <a:lstStyle/>
          <a:p>
            <a:pPr eaLnBrk="0" hangingPunct="0"/>
            <a:r>
              <a:rPr lang="en-GB" sz="1200" i="1">
                <a:solidFill>
                  <a:srgbClr val="000066"/>
                </a:solidFill>
                <a:latin typeface="Verdana" pitchFamily="34" charset="0"/>
              </a:rPr>
              <a:t>The Environment: light; sound; water, air quality; </a:t>
            </a:r>
          </a:p>
          <a:p>
            <a:pPr eaLnBrk="0" hangingPunct="0"/>
            <a:r>
              <a:rPr lang="en-GB" sz="1200" i="1">
                <a:solidFill>
                  <a:srgbClr val="000066"/>
                </a:solidFill>
                <a:latin typeface="Verdana" pitchFamily="34" charset="0"/>
              </a:rPr>
              <a:t>dust – both natural and man-made.</a:t>
            </a:r>
            <a:endParaRPr lang="en-US" sz="1200" i="1">
              <a:solidFill>
                <a:srgbClr val="000066"/>
              </a:solidFill>
              <a:latin typeface="Verdana" pitchFamily="34" charset="0"/>
            </a:endParaRPr>
          </a:p>
        </p:txBody>
      </p:sp>
      <p:sp>
        <p:nvSpPr>
          <p:cNvPr id="14341" name="Text Box 21"/>
          <p:cNvSpPr txBox="1">
            <a:spLocks noChangeArrowheads="1"/>
          </p:cNvSpPr>
          <p:nvPr/>
        </p:nvSpPr>
        <p:spPr bwMode="auto">
          <a:xfrm>
            <a:off x="447675" y="6421438"/>
            <a:ext cx="2790825" cy="336550"/>
          </a:xfrm>
          <a:prstGeom prst="rect">
            <a:avLst/>
          </a:prstGeom>
          <a:noFill/>
          <a:ln w="9525">
            <a:noFill/>
            <a:miter lim="800000"/>
            <a:headEnd/>
            <a:tailEnd/>
          </a:ln>
        </p:spPr>
        <p:txBody>
          <a:bodyPr wrap="none">
            <a:spAutoFit/>
          </a:bodyPr>
          <a:lstStyle/>
          <a:p>
            <a:pPr eaLnBrk="0" hangingPunct="0"/>
            <a:r>
              <a:rPr lang="en-GB" sz="1600" b="1" i="1">
                <a:latin typeface="Verdana" pitchFamily="34" charset="0"/>
              </a:rPr>
              <a:t>The Facilities Umbrella</a:t>
            </a:r>
            <a:endParaRPr lang="en-US" sz="1600" b="1" i="1">
              <a:latin typeface="Verdana" pitchFamily="34" charset="0"/>
            </a:endParaRPr>
          </a:p>
        </p:txBody>
      </p:sp>
      <p:sp>
        <p:nvSpPr>
          <p:cNvPr id="14342" name="Text Box 22"/>
          <p:cNvSpPr txBox="1">
            <a:spLocks noChangeArrowheads="1"/>
          </p:cNvSpPr>
          <p:nvPr/>
        </p:nvSpPr>
        <p:spPr bwMode="auto">
          <a:xfrm>
            <a:off x="3446463" y="3213100"/>
            <a:ext cx="2278062" cy="304800"/>
          </a:xfrm>
          <a:prstGeom prst="rect">
            <a:avLst/>
          </a:prstGeom>
          <a:noFill/>
          <a:ln w="9525">
            <a:noFill/>
            <a:miter lim="800000"/>
            <a:headEnd/>
            <a:tailEnd/>
          </a:ln>
        </p:spPr>
        <p:txBody>
          <a:bodyPr>
            <a:spAutoFit/>
          </a:bodyPr>
          <a:lstStyle/>
          <a:p>
            <a:pPr algn="ctr" eaLnBrk="0" hangingPunct="0"/>
            <a:r>
              <a:rPr lang="en-GB" sz="1400">
                <a:solidFill>
                  <a:schemeClr val="bg2"/>
                </a:solidFill>
                <a:latin typeface="Verdana" pitchFamily="34" charset="0"/>
              </a:rPr>
              <a:t>The Building</a:t>
            </a:r>
            <a:endParaRPr lang="en-US" sz="1400">
              <a:solidFill>
                <a:schemeClr val="bg2"/>
              </a:solidFill>
              <a:latin typeface="Verdana"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algn="l" eaLnBrk="1" hangingPunct="1">
              <a:defRPr/>
            </a:pPr>
            <a:r>
              <a:rPr lang="en-GB" sz="2400" b="0" dirty="0" smtClean="0">
                <a:latin typeface="Times New Roman" pitchFamily="18" charset="0"/>
              </a:rPr>
              <a:t>Emerging Challenges and Opportunities in Facilities Management</a:t>
            </a:r>
          </a:p>
        </p:txBody>
      </p:sp>
      <p:sp>
        <p:nvSpPr>
          <p:cNvPr id="22531" name="Rectangle 3"/>
          <p:cNvSpPr>
            <a:spLocks noGrp="1" noChangeArrowheads="1"/>
          </p:cNvSpPr>
          <p:nvPr>
            <p:ph type="body" idx="1"/>
          </p:nvPr>
        </p:nvSpPr>
        <p:spPr>
          <a:xfrm>
            <a:off x="457200" y="1600200"/>
            <a:ext cx="7467600" cy="4853136"/>
          </a:xfrm>
        </p:spPr>
        <p:txBody>
          <a:bodyPr>
            <a:normAutofit fontScale="92500" lnSpcReduction="10000"/>
          </a:bodyPr>
          <a:lstStyle/>
          <a:p>
            <a:pPr eaLnBrk="1" hangingPunct="1">
              <a:lnSpc>
                <a:spcPct val="80000"/>
              </a:lnSpc>
              <a:defRPr/>
            </a:pPr>
            <a:r>
              <a:rPr lang="en-GB" sz="2000" dirty="0" smtClean="0"/>
              <a:t>Great Britain, Great Buildings, Great People.</a:t>
            </a:r>
          </a:p>
          <a:p>
            <a:pPr eaLnBrk="1" hangingPunct="1">
              <a:lnSpc>
                <a:spcPct val="80000"/>
              </a:lnSpc>
              <a:defRPr/>
            </a:pPr>
            <a:endParaRPr lang="en-GB" sz="2000" dirty="0" smtClean="0"/>
          </a:p>
          <a:p>
            <a:pPr eaLnBrk="1" hangingPunct="1">
              <a:lnSpc>
                <a:spcPct val="80000"/>
              </a:lnSpc>
              <a:defRPr/>
            </a:pPr>
            <a:r>
              <a:rPr lang="en-GB" sz="2000" dirty="0" smtClean="0"/>
              <a:t>The scale of the Repair and Maintenance Sector is large, but</a:t>
            </a:r>
          </a:p>
          <a:p>
            <a:pPr eaLnBrk="1" hangingPunct="1">
              <a:lnSpc>
                <a:spcPct val="80000"/>
              </a:lnSpc>
              <a:buNone/>
              <a:defRPr/>
            </a:pPr>
            <a:r>
              <a:rPr lang="en-GB" sz="2000" dirty="0" smtClean="0"/>
              <a:t>      the F.M  market is huge. How are skilled people </a:t>
            </a:r>
            <a:r>
              <a:rPr lang="en-GB" sz="2000" dirty="0" smtClean="0"/>
              <a:t>recruited, retained and developed</a:t>
            </a:r>
            <a:r>
              <a:rPr lang="en-GB" sz="2000" dirty="0" smtClean="0"/>
              <a:t>?</a:t>
            </a:r>
          </a:p>
          <a:p>
            <a:pPr eaLnBrk="1" hangingPunct="1">
              <a:lnSpc>
                <a:spcPct val="80000"/>
              </a:lnSpc>
              <a:buFont typeface="Wingdings" pitchFamily="2" charset="2"/>
              <a:buNone/>
              <a:defRPr/>
            </a:pPr>
            <a:endParaRPr lang="en-GB" sz="2000" dirty="0" smtClean="0"/>
          </a:p>
          <a:p>
            <a:pPr eaLnBrk="1" hangingPunct="1">
              <a:lnSpc>
                <a:spcPct val="80000"/>
              </a:lnSpc>
              <a:buFont typeface="Wingdings" pitchFamily="2" charset="2"/>
              <a:buNone/>
              <a:defRPr/>
            </a:pPr>
            <a:r>
              <a:rPr lang="en-GB" sz="2000" dirty="0" smtClean="0"/>
              <a:t>Consider: </a:t>
            </a:r>
          </a:p>
          <a:p>
            <a:pPr eaLnBrk="1" hangingPunct="1">
              <a:lnSpc>
                <a:spcPct val="80000"/>
              </a:lnSpc>
              <a:buFont typeface="Wingdings" pitchFamily="2" charset="2"/>
              <a:buNone/>
              <a:defRPr/>
            </a:pPr>
            <a:endParaRPr lang="en-GB" sz="2000" dirty="0" smtClean="0"/>
          </a:p>
          <a:p>
            <a:pPr eaLnBrk="1" hangingPunct="1">
              <a:lnSpc>
                <a:spcPct val="80000"/>
              </a:lnSpc>
              <a:defRPr/>
            </a:pPr>
            <a:r>
              <a:rPr lang="en-GB" sz="2000" dirty="0" smtClean="0"/>
              <a:t>Age profile of our existing building stock, its suitability and sustainability.</a:t>
            </a:r>
          </a:p>
          <a:p>
            <a:pPr eaLnBrk="1" hangingPunct="1">
              <a:lnSpc>
                <a:spcPct val="80000"/>
              </a:lnSpc>
              <a:defRPr/>
            </a:pPr>
            <a:r>
              <a:rPr lang="en-GB" sz="2000" dirty="0" smtClean="0"/>
              <a:t>Obsolescence, and its multi-faceted impacts. </a:t>
            </a:r>
          </a:p>
          <a:p>
            <a:pPr eaLnBrk="1" hangingPunct="1">
              <a:lnSpc>
                <a:spcPct val="80000"/>
              </a:lnSpc>
              <a:defRPr/>
            </a:pPr>
            <a:r>
              <a:rPr lang="en-GB" sz="2000" dirty="0" smtClean="0"/>
              <a:t>Dealing with the pre 2006 building stock</a:t>
            </a:r>
          </a:p>
          <a:p>
            <a:pPr eaLnBrk="1" hangingPunct="1">
              <a:lnSpc>
                <a:spcPct val="80000"/>
              </a:lnSpc>
              <a:defRPr/>
            </a:pPr>
            <a:r>
              <a:rPr lang="en-GB" sz="2000" dirty="0" smtClean="0"/>
              <a:t>Dealing with the pre 1919 building stock</a:t>
            </a:r>
          </a:p>
          <a:p>
            <a:pPr eaLnBrk="1" hangingPunct="1">
              <a:lnSpc>
                <a:spcPct val="80000"/>
              </a:lnSpc>
              <a:defRPr/>
            </a:pPr>
            <a:r>
              <a:rPr lang="en-GB" sz="2000" dirty="0" smtClean="0"/>
              <a:t>Finding sustainable new uses for old buildings as capital, cultural and embodied low carbon assets.</a:t>
            </a:r>
          </a:p>
          <a:p>
            <a:pPr eaLnBrk="1" hangingPunct="1">
              <a:lnSpc>
                <a:spcPct val="80000"/>
              </a:lnSpc>
              <a:defRPr/>
            </a:pPr>
            <a:r>
              <a:rPr lang="en-GB" sz="2000" dirty="0" smtClean="0"/>
              <a:t>Challenges in constructing, operating and refurbishing Green </a:t>
            </a:r>
          </a:p>
          <a:p>
            <a:pPr eaLnBrk="1" hangingPunct="1">
              <a:lnSpc>
                <a:spcPct val="80000"/>
              </a:lnSpc>
              <a:buNone/>
              <a:defRPr/>
            </a:pPr>
            <a:r>
              <a:rPr lang="en-GB" sz="2000" dirty="0" smtClean="0"/>
              <a:t>      and Low Carbon Buildings, whilst applying sustainable </a:t>
            </a:r>
          </a:p>
          <a:p>
            <a:pPr eaLnBrk="1" hangingPunct="1">
              <a:lnSpc>
                <a:spcPct val="80000"/>
              </a:lnSpc>
              <a:buNone/>
              <a:defRPr/>
            </a:pPr>
            <a:r>
              <a:rPr lang="en-GB" sz="2000" dirty="0" smtClean="0"/>
              <a:t>      technologies and integrating renewables.</a:t>
            </a:r>
          </a:p>
          <a:p>
            <a:pPr eaLnBrk="1" hangingPunct="1">
              <a:lnSpc>
                <a:spcPct val="80000"/>
              </a:lnSpc>
              <a:defRPr/>
            </a:pPr>
            <a:r>
              <a:rPr lang="en-GB" sz="2000" dirty="0" smtClean="0"/>
              <a:t>Training and Education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a:xfrm>
            <a:off x="457200" y="274638"/>
            <a:ext cx="8229600" cy="777875"/>
          </a:xfrm>
        </p:spPr>
        <p:txBody>
          <a:bodyPr/>
          <a:lstStyle/>
          <a:p>
            <a:pPr eaLnBrk="1" hangingPunct="1">
              <a:defRPr/>
            </a:pPr>
            <a:r>
              <a:rPr lang="en-GB" sz="2400" b="0" smtClean="0">
                <a:latin typeface="Times New Roman" pitchFamily="18" charset="0"/>
              </a:rPr>
              <a:t>Emerging Challenges and Opportunities in Facilities Management</a:t>
            </a:r>
          </a:p>
        </p:txBody>
      </p:sp>
      <p:sp>
        <p:nvSpPr>
          <p:cNvPr id="7171" name="Rectangle 3"/>
          <p:cNvSpPr>
            <a:spLocks noGrp="1" noChangeArrowheads="1"/>
          </p:cNvSpPr>
          <p:nvPr>
            <p:ph idx="1"/>
          </p:nvPr>
        </p:nvSpPr>
        <p:spPr>
          <a:xfrm>
            <a:off x="323528" y="1125538"/>
            <a:ext cx="8229600" cy="5000625"/>
          </a:xfrm>
        </p:spPr>
        <p:txBody>
          <a:bodyPr/>
          <a:lstStyle/>
          <a:p>
            <a:pPr eaLnBrk="1" hangingPunct="1">
              <a:defRPr/>
            </a:pPr>
            <a:endParaRPr lang="en-GB" sz="2400" dirty="0" smtClean="0"/>
          </a:p>
          <a:p>
            <a:pPr eaLnBrk="1" hangingPunct="1">
              <a:buFont typeface="Wingdings" pitchFamily="2" charset="2"/>
              <a:buNone/>
              <a:defRPr/>
            </a:pPr>
            <a:r>
              <a:rPr lang="en-GB" sz="2400" b="1" u="sng" dirty="0" smtClean="0"/>
              <a:t>The U.K and Europe</a:t>
            </a:r>
          </a:p>
          <a:p>
            <a:pPr eaLnBrk="1" hangingPunct="1">
              <a:buFont typeface="Wingdings" pitchFamily="2" charset="2"/>
              <a:buNone/>
              <a:defRPr/>
            </a:pPr>
            <a:endParaRPr lang="en-GB" sz="2400" b="1" u="sng" dirty="0" smtClean="0"/>
          </a:p>
          <a:p>
            <a:pPr eaLnBrk="1" hangingPunct="1">
              <a:defRPr/>
            </a:pPr>
            <a:r>
              <a:rPr lang="en-GB" sz="2000" dirty="0" smtClean="0"/>
              <a:t>Changing political and social landscapes.</a:t>
            </a:r>
          </a:p>
          <a:p>
            <a:pPr eaLnBrk="1" hangingPunct="1">
              <a:defRPr/>
            </a:pPr>
            <a:r>
              <a:rPr lang="en-GB" sz="2000" dirty="0" smtClean="0"/>
              <a:t>Impact of the ‘Credit Crunch’ and the ongoing recessionary impact on property rents, valuations and capital assets’.</a:t>
            </a:r>
          </a:p>
          <a:p>
            <a:pPr eaLnBrk="1" hangingPunct="1">
              <a:defRPr/>
            </a:pPr>
            <a:r>
              <a:rPr lang="en-GB" sz="2000" dirty="0" smtClean="0"/>
              <a:t>Legislative compliance issues, e.g.: Workplace drivers, TUPE, The Health and Safety at Work etc Act, E.P.B.D.</a:t>
            </a:r>
          </a:p>
          <a:p>
            <a:pPr eaLnBrk="1" hangingPunct="1">
              <a:defRPr/>
            </a:pPr>
            <a:r>
              <a:rPr lang="en-GB" sz="2000" dirty="0" smtClean="0"/>
              <a:t>Out-sourcing/In-sourcing and partnering debates.</a:t>
            </a:r>
          </a:p>
          <a:p>
            <a:pPr eaLnBrk="1" hangingPunct="1">
              <a:defRPr/>
            </a:pPr>
            <a:r>
              <a:rPr lang="en-GB" sz="2000" dirty="0" smtClean="0"/>
              <a:t>Benchmarking, Life Cycles and W.L.C.’s</a:t>
            </a:r>
          </a:p>
          <a:p>
            <a:pPr eaLnBrk="1" hangingPunct="1">
              <a:defRPr/>
            </a:pPr>
            <a:r>
              <a:rPr lang="en-GB" sz="2000" dirty="0" smtClean="0"/>
              <a:t>Procurement patterns that add true value.</a:t>
            </a:r>
          </a:p>
          <a:p>
            <a:pPr eaLnBrk="1" hangingPunct="1">
              <a:defRPr/>
            </a:pPr>
            <a:r>
              <a:rPr lang="en-GB" sz="2000" dirty="0" smtClean="0"/>
              <a:t>Post-occupancy evaluation, Soft Landings.</a:t>
            </a:r>
          </a:p>
          <a:p>
            <a:pPr eaLnBrk="1" hangingPunct="1">
              <a:defRPr/>
            </a:pPr>
            <a:r>
              <a:rPr lang="en-GB" sz="2000" dirty="0" smtClean="0"/>
              <a:t> Systems Thinking and Lean F.M.</a:t>
            </a:r>
          </a:p>
          <a:p>
            <a:pPr eaLnBrk="1" hangingPunct="1">
              <a:buFont typeface="Wingdings" pitchFamily="2" charset="2"/>
              <a:buNone/>
              <a:defRPr/>
            </a:pPr>
            <a:endParaRPr lang="en-GB" sz="2400" dirty="0" smtClean="0"/>
          </a:p>
          <a:p>
            <a:pPr eaLnBrk="1" hangingPunct="1">
              <a:defRPr/>
            </a:pPr>
            <a:endParaRPr lang="en-GB" dirty="0" smtClean="0"/>
          </a:p>
          <a:p>
            <a:pPr eaLnBrk="1" hangingPunct="1">
              <a:defRPr/>
            </a:pPr>
            <a:endParaRPr lang="en-GB"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Rectangle 5"/>
          <p:cNvSpPr>
            <a:spLocks noGrp="1" noRot="1" noChangeArrowheads="1"/>
          </p:cNvSpPr>
          <p:nvPr>
            <p:ph type="title"/>
          </p:nvPr>
        </p:nvSpPr>
        <p:spPr>
          <a:xfrm>
            <a:off x="457200" y="274638"/>
            <a:ext cx="8229600" cy="490537"/>
          </a:xfrm>
        </p:spPr>
        <p:txBody>
          <a:bodyPr>
            <a:normAutofit fontScale="90000"/>
          </a:bodyPr>
          <a:lstStyle/>
          <a:p>
            <a:pPr eaLnBrk="1" hangingPunct="1">
              <a:defRPr/>
            </a:pPr>
            <a:r>
              <a:rPr lang="en-GB" sz="4000" smtClean="0"/>
              <a:t>Sustainability</a:t>
            </a:r>
          </a:p>
        </p:txBody>
      </p:sp>
      <p:sp>
        <p:nvSpPr>
          <p:cNvPr id="8198" name="Rectangle 6"/>
          <p:cNvSpPr>
            <a:spLocks noGrp="1" noChangeArrowheads="1"/>
          </p:cNvSpPr>
          <p:nvPr>
            <p:ph type="body" sz="half" idx="1"/>
          </p:nvPr>
        </p:nvSpPr>
        <p:spPr>
          <a:xfrm>
            <a:off x="457200" y="836613"/>
            <a:ext cx="4038600" cy="5289550"/>
          </a:xfrm>
        </p:spPr>
        <p:txBody>
          <a:bodyPr>
            <a:normAutofit lnSpcReduction="10000"/>
          </a:bodyPr>
          <a:lstStyle/>
          <a:p>
            <a:pPr eaLnBrk="1" hangingPunct="1">
              <a:lnSpc>
                <a:spcPct val="90000"/>
              </a:lnSpc>
              <a:buFont typeface="Wingdings" pitchFamily="2" charset="2"/>
              <a:buNone/>
              <a:defRPr/>
            </a:pPr>
            <a:r>
              <a:rPr lang="en-GB" sz="2000" smtClean="0"/>
              <a:t>    ‘</a:t>
            </a:r>
            <a:r>
              <a:rPr lang="en-GB" sz="2000" i="1" smtClean="0"/>
              <a:t>Sustainability, comprehensively considered, is a key driver behind our strategy for identifying appropriate development projects and determining their optimum solutions. We believe that sustainability is compatible with, and an essential part of, our aim to create, shape and deliver innovative, high value  development opportunities that provide civic contributions, meet business and occupants’ needs, protect the natural environment and produce economic returns to partners and stakeholders.’</a:t>
            </a:r>
          </a:p>
          <a:p>
            <a:pPr eaLnBrk="1" hangingPunct="1">
              <a:lnSpc>
                <a:spcPct val="90000"/>
              </a:lnSpc>
              <a:buFont typeface="Wingdings" pitchFamily="2" charset="2"/>
              <a:buNone/>
              <a:defRPr/>
            </a:pPr>
            <a:r>
              <a:rPr lang="en-GB" sz="2000" i="1" smtClean="0"/>
              <a:t>     David Camp , CEO of Stanhope PLC</a:t>
            </a:r>
          </a:p>
        </p:txBody>
      </p:sp>
      <p:pic>
        <p:nvPicPr>
          <p:cNvPr id="17412" name="Picture 8"/>
          <p:cNvPicPr>
            <a:picLocks noGrp="1" noChangeAspect="1" noChangeArrowheads="1"/>
          </p:cNvPicPr>
          <p:nvPr>
            <p:ph sz="half" idx="2"/>
          </p:nvPr>
        </p:nvPicPr>
        <p:blipFill>
          <a:blip r:embed="rId2" cstate="print"/>
          <a:srcRect/>
          <a:stretch>
            <a:fillRect/>
          </a:stretch>
        </p:blipFill>
        <p:spPr>
          <a:xfrm>
            <a:off x="4648200" y="1774825"/>
            <a:ext cx="4038600" cy="4176713"/>
          </a:xfr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t="50000" r="427"/>
          <a:stretch>
            <a:fillRect/>
          </a:stretch>
        </p:blipFill>
        <p:spPr bwMode="auto">
          <a:xfrm rot="16200000">
            <a:off x="-993625" y="993625"/>
            <a:ext cx="6857998" cy="4870747"/>
          </a:xfrm>
          <a:prstGeom prst="rect">
            <a:avLst/>
          </a:prstGeom>
          <a:ln>
            <a:headEnd/>
            <a:tailEnd/>
          </a:ln>
        </p:spPr>
        <p:style>
          <a:lnRef idx="1">
            <a:schemeClr val="accent2"/>
          </a:lnRef>
          <a:fillRef idx="3">
            <a:schemeClr val="accent2"/>
          </a:fillRef>
          <a:effectRef idx="2">
            <a:schemeClr val="accent2"/>
          </a:effectRef>
          <a:fontRef idx="minor">
            <a:schemeClr val="lt1"/>
          </a:fontRef>
        </p:style>
      </p:pic>
      <p:pic>
        <p:nvPicPr>
          <p:cNvPr id="2052" name="Picture 4" descr="http://wales.cimeproject.com/images/stories/logos/swansea-logo.png"/>
          <p:cNvPicPr>
            <a:picLocks noChangeAspect="1" noChangeArrowheads="1"/>
          </p:cNvPicPr>
          <p:nvPr/>
        </p:nvPicPr>
        <p:blipFill>
          <a:blip r:embed="rId3" cstate="print"/>
          <a:srcRect/>
          <a:stretch>
            <a:fillRect/>
          </a:stretch>
        </p:blipFill>
        <p:spPr bwMode="auto">
          <a:xfrm>
            <a:off x="5292080" y="1772816"/>
            <a:ext cx="2962275" cy="762000"/>
          </a:xfrm>
          <a:prstGeom prst="rect">
            <a:avLst/>
          </a:prstGeom>
          <a:noFill/>
        </p:spPr>
      </p:pic>
      <p:pic>
        <p:nvPicPr>
          <p:cNvPr id="8" name="Picture 9" descr="March 17, 2012 545"/>
          <p:cNvPicPr>
            <a:picLocks noChangeAspect="1" noChangeArrowheads="1"/>
          </p:cNvPicPr>
          <p:nvPr/>
        </p:nvPicPr>
        <p:blipFill>
          <a:blip r:embed="rId4" cstate="print">
            <a:lum bright="-22000" contrast="8000"/>
          </a:blip>
          <a:srcRect/>
          <a:stretch>
            <a:fillRect/>
          </a:stretch>
        </p:blipFill>
        <p:spPr bwMode="auto">
          <a:xfrm>
            <a:off x="5724128" y="3068960"/>
            <a:ext cx="1943100" cy="2589213"/>
          </a:xfrm>
          <a:prstGeom prst="rect">
            <a:avLst/>
          </a:prstGeom>
          <a:noFill/>
          <a:ln w="9525">
            <a:solidFill>
              <a:schemeClr val="tx1"/>
            </a:solidFill>
            <a:miter lim="800000"/>
            <a:headEnd/>
            <a:tailEnd/>
          </a:ln>
        </p:spPr>
      </p:pic>
      <p:pic>
        <p:nvPicPr>
          <p:cNvPr id="2053" name="Picture 5" descr="C:\Documents and Settings\fad-tf\My Documents\My Pictures\asset skills logo.jpg"/>
          <p:cNvPicPr>
            <a:picLocks noChangeAspect="1" noChangeArrowheads="1"/>
          </p:cNvPicPr>
          <p:nvPr/>
        </p:nvPicPr>
        <p:blipFill>
          <a:blip r:embed="rId5" cstate="print"/>
          <a:srcRect/>
          <a:stretch>
            <a:fillRect/>
          </a:stretch>
        </p:blipFill>
        <p:spPr bwMode="auto">
          <a:xfrm>
            <a:off x="5364088" y="404664"/>
            <a:ext cx="2912324" cy="50405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64088" y="274638"/>
            <a:ext cx="3322712" cy="1143000"/>
          </a:xfrm>
        </p:spPr>
        <p:txBody>
          <a:bodyPr/>
          <a:lstStyle/>
          <a:p>
            <a:endParaRPr lang="en-GB" dirty="0"/>
          </a:p>
        </p:txBody>
      </p:sp>
      <p:pic>
        <p:nvPicPr>
          <p:cNvPr id="1027" name="Picture 3"/>
          <p:cNvPicPr>
            <a:picLocks noGrp="1" noChangeAspect="1" noChangeArrowheads="1"/>
          </p:cNvPicPr>
          <p:nvPr>
            <p:ph idx="1"/>
          </p:nvPr>
        </p:nvPicPr>
        <p:blipFill>
          <a:blip r:embed="rId2" cstate="print"/>
          <a:srcRect/>
          <a:stretch>
            <a:fillRect/>
          </a:stretch>
        </p:blipFill>
        <p:spPr bwMode="auto">
          <a:xfrm>
            <a:off x="179512" y="-293683"/>
            <a:ext cx="9144000" cy="7151683"/>
          </a:xfrm>
          <a:prstGeom prst="rect">
            <a:avLst/>
          </a:prstGeom>
          <a:noFill/>
          <a:ln w="9525">
            <a:noFill/>
            <a:miter lim="800000"/>
            <a:headEnd/>
            <a:tailEnd/>
          </a:ln>
        </p:spPr>
      </p:pic>
      <p:sp>
        <p:nvSpPr>
          <p:cNvPr id="4" name="Rectangle 3"/>
          <p:cNvSpPr/>
          <p:nvPr/>
        </p:nvSpPr>
        <p:spPr>
          <a:xfrm>
            <a:off x="467544" y="6093296"/>
            <a:ext cx="2376264" cy="432048"/>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6" descr="Jan and Feb 2009 275"/>
          <p:cNvPicPr>
            <a:picLocks noGrp="1" noChangeAspect="1" noChangeArrowheads="1"/>
          </p:cNvPicPr>
          <p:nvPr>
            <p:ph sz="half" idx="4294967295"/>
          </p:nvPr>
        </p:nvPicPr>
        <p:blipFill>
          <a:blip r:embed="rId3" cstate="print"/>
          <a:srcRect/>
          <a:stretch>
            <a:fillRect/>
          </a:stretch>
        </p:blipFill>
        <p:spPr>
          <a:xfrm>
            <a:off x="0" y="2354263"/>
            <a:ext cx="4040188" cy="3048000"/>
          </a:xfrm>
          <a:ln>
            <a:solidFill>
              <a:schemeClr val="tx1"/>
            </a:solidFill>
          </a:ln>
        </p:spPr>
      </p:pic>
      <p:pic>
        <p:nvPicPr>
          <p:cNvPr id="15363" name="Picture 9" descr="Jan and Feb 2009 276"/>
          <p:cNvPicPr>
            <a:picLocks noGrp="1" noChangeAspect="1" noChangeArrowheads="1"/>
          </p:cNvPicPr>
          <p:nvPr>
            <p:ph sz="half" idx="4294967295"/>
          </p:nvPr>
        </p:nvPicPr>
        <p:blipFill>
          <a:blip r:embed="rId4" cstate="print"/>
          <a:srcRect/>
          <a:stretch>
            <a:fillRect/>
          </a:stretch>
        </p:blipFill>
        <p:spPr>
          <a:xfrm>
            <a:off x="5103813" y="2354263"/>
            <a:ext cx="4040187" cy="3048000"/>
          </a:xfrm>
          <a:ln>
            <a:solidFill>
              <a:schemeClr val="tx1"/>
            </a:solidFill>
          </a:ln>
        </p:spPr>
      </p:pic>
      <p:sp>
        <p:nvSpPr>
          <p:cNvPr id="15364" name="Text Box 10"/>
          <p:cNvSpPr txBox="1">
            <a:spLocks noChangeArrowheads="1"/>
          </p:cNvSpPr>
          <p:nvPr/>
        </p:nvSpPr>
        <p:spPr bwMode="auto">
          <a:xfrm>
            <a:off x="252413" y="279400"/>
            <a:ext cx="8640762" cy="2678113"/>
          </a:xfrm>
          <a:prstGeom prst="rect">
            <a:avLst/>
          </a:prstGeom>
          <a:noFill/>
          <a:ln w="9525">
            <a:noFill/>
            <a:miter lim="800000"/>
            <a:headEnd/>
            <a:tailEnd/>
          </a:ln>
        </p:spPr>
        <p:txBody>
          <a:bodyPr>
            <a:spAutoFit/>
          </a:bodyPr>
          <a:lstStyle/>
          <a:p>
            <a:pPr eaLnBrk="0" hangingPunct="0"/>
            <a:r>
              <a:rPr lang="en-GB" sz="3200" b="1" dirty="0">
                <a:latin typeface="Times New Roman" pitchFamily="18" charset="0"/>
              </a:rPr>
              <a:t>Facilities Management, Asset Management, CREAM, CREM, Estates/Property </a:t>
            </a:r>
            <a:r>
              <a:rPr lang="en-GB" sz="3200" b="1" dirty="0" smtClean="0">
                <a:latin typeface="Times New Roman" pitchFamily="18" charset="0"/>
              </a:rPr>
              <a:t>Portfolio </a:t>
            </a:r>
            <a:r>
              <a:rPr lang="en-GB" sz="3200" b="1" dirty="0">
                <a:latin typeface="Times New Roman" pitchFamily="18" charset="0"/>
              </a:rPr>
              <a:t>Management, Housing Management etc -</a:t>
            </a:r>
          </a:p>
          <a:p>
            <a:pPr eaLnBrk="0" hangingPunct="0"/>
            <a:endParaRPr lang="en-GB" sz="3600" b="1" dirty="0">
              <a:latin typeface="Times New Roman" pitchFamily="18" charset="0"/>
            </a:endParaRPr>
          </a:p>
          <a:p>
            <a:pPr eaLnBrk="0" hangingPunct="0"/>
            <a:endParaRPr lang="en-GB" sz="3600" b="1" dirty="0">
              <a:latin typeface="Times New Roman" pitchFamily="18" charset="0"/>
            </a:endParaRPr>
          </a:p>
        </p:txBody>
      </p:sp>
      <p:sp>
        <p:nvSpPr>
          <p:cNvPr id="15365" name="Text Box 5"/>
          <p:cNvSpPr txBox="1">
            <a:spLocks noChangeArrowheads="1"/>
          </p:cNvSpPr>
          <p:nvPr/>
        </p:nvSpPr>
        <p:spPr bwMode="auto">
          <a:xfrm>
            <a:off x="5522913" y="6042025"/>
            <a:ext cx="2073003" cy="492443"/>
          </a:xfrm>
          <a:prstGeom prst="rect">
            <a:avLst/>
          </a:prstGeom>
          <a:noFill/>
          <a:ln w="9525">
            <a:noFill/>
            <a:miter lim="800000"/>
            <a:headEnd/>
            <a:tailEnd/>
          </a:ln>
        </p:spPr>
        <p:txBody>
          <a:bodyPr wrap="none">
            <a:spAutoFit/>
          </a:bodyPr>
          <a:lstStyle/>
          <a:p>
            <a:pPr eaLnBrk="0" hangingPunct="0"/>
            <a:r>
              <a:rPr lang="en-GB" sz="800" b="1" dirty="0"/>
              <a:t>Care and Repair </a:t>
            </a:r>
            <a:r>
              <a:rPr lang="en-GB" sz="800" b="1" dirty="0" err="1"/>
              <a:t>Cymru’s</a:t>
            </a:r>
            <a:r>
              <a:rPr lang="en-GB" sz="800" b="1" dirty="0"/>
              <a:t> House at ‘TAI 2009’</a:t>
            </a:r>
            <a:endParaRPr lang="en-US" sz="800" b="1" dirty="0"/>
          </a:p>
          <a:p>
            <a:endParaRPr lang="en-GB" dirty="0"/>
          </a:p>
        </p:txBody>
      </p:sp>
      <p:sp>
        <p:nvSpPr>
          <p:cNvPr id="15366" name="Text Box 6"/>
          <p:cNvSpPr txBox="1">
            <a:spLocks noChangeArrowheads="1"/>
          </p:cNvSpPr>
          <p:nvPr/>
        </p:nvSpPr>
        <p:spPr bwMode="auto">
          <a:xfrm>
            <a:off x="304800" y="5684838"/>
            <a:ext cx="4627563" cy="1015663"/>
          </a:xfrm>
          <a:prstGeom prst="rect">
            <a:avLst/>
          </a:prstGeom>
          <a:noFill/>
          <a:ln w="9525">
            <a:noFill/>
            <a:miter lim="800000"/>
            <a:headEnd/>
            <a:tailEnd/>
          </a:ln>
        </p:spPr>
        <p:txBody>
          <a:bodyPr>
            <a:spAutoFit/>
          </a:bodyPr>
          <a:lstStyle/>
          <a:p>
            <a:pPr eaLnBrk="0" hangingPunct="0"/>
            <a:r>
              <a:rPr lang="en-GB" sz="1400" b="1" dirty="0"/>
              <a:t>If only it was this simple! It would  all</a:t>
            </a:r>
          </a:p>
          <a:p>
            <a:pPr eaLnBrk="0" hangingPunct="0"/>
            <a:r>
              <a:rPr lang="en-GB" sz="1400" b="1" dirty="0"/>
              <a:t>be a lot easier if we did not have to </a:t>
            </a:r>
            <a:endParaRPr lang="en-GB" sz="1400" b="1" dirty="0" smtClean="0"/>
          </a:p>
          <a:p>
            <a:pPr eaLnBrk="0" hangingPunct="0"/>
            <a:r>
              <a:rPr lang="en-GB" sz="1400" b="1" dirty="0" smtClean="0"/>
              <a:t>factor in the people</a:t>
            </a:r>
            <a:r>
              <a:rPr lang="en-GB" sz="1400" b="1" dirty="0"/>
              <a:t>.</a:t>
            </a:r>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274638"/>
            <a:ext cx="6444208" cy="1143000"/>
          </a:xfrm>
        </p:spPr>
        <p:txBody>
          <a:bodyPr>
            <a:noAutofit/>
          </a:bodyPr>
          <a:lstStyle/>
          <a:p>
            <a:pPr marL="484632" fontAlgn="auto">
              <a:spcAft>
                <a:spcPts val="0"/>
              </a:spcAft>
              <a:defRPr/>
            </a:pPr>
            <a:r>
              <a:rPr lang="en-GB" sz="3600" b="1" dirty="0" smtClean="0">
                <a:solidFill>
                  <a:schemeClr val="accent1">
                    <a:tint val="83000"/>
                    <a:satMod val="150000"/>
                  </a:schemeClr>
                </a:solidFill>
                <a:latin typeface="Castellar" pitchFamily="18" charset="0"/>
              </a:rPr>
              <a:t>New business  and new Facilities within both </a:t>
            </a:r>
            <a:br>
              <a:rPr lang="en-GB" sz="3600" b="1" dirty="0" smtClean="0">
                <a:solidFill>
                  <a:schemeClr val="accent1">
                    <a:tint val="83000"/>
                    <a:satMod val="150000"/>
                  </a:schemeClr>
                </a:solidFill>
                <a:latin typeface="Castellar" pitchFamily="18" charset="0"/>
              </a:rPr>
            </a:br>
            <a:r>
              <a:rPr lang="en-GB" sz="3600" b="1" dirty="0" smtClean="0">
                <a:solidFill>
                  <a:schemeClr val="accent1">
                    <a:tint val="83000"/>
                    <a:satMod val="150000"/>
                  </a:schemeClr>
                </a:solidFill>
                <a:latin typeface="Castellar" pitchFamily="18" charset="0"/>
              </a:rPr>
              <a:t>Old and New buildings!</a:t>
            </a:r>
            <a:endParaRPr lang="en-US" sz="3600" dirty="0">
              <a:solidFill>
                <a:schemeClr val="accent1">
                  <a:tint val="83000"/>
                  <a:satMod val="150000"/>
                </a:schemeClr>
              </a:solidFill>
            </a:endParaRPr>
          </a:p>
        </p:txBody>
      </p:sp>
      <p:sp>
        <p:nvSpPr>
          <p:cNvPr id="3" name="Content Placeholder 2"/>
          <p:cNvSpPr>
            <a:spLocks noGrp="1"/>
          </p:cNvSpPr>
          <p:nvPr>
            <p:ph idx="1"/>
          </p:nvPr>
        </p:nvSpPr>
        <p:spPr>
          <a:xfrm>
            <a:off x="0" y="1628775"/>
            <a:ext cx="9144000" cy="5229225"/>
          </a:xfrm>
        </p:spPr>
        <p:txBody>
          <a:bodyPr>
            <a:normAutofit fontScale="47500" lnSpcReduction="20000"/>
          </a:bodyPr>
          <a:lstStyle/>
          <a:p>
            <a:pPr marL="448056" indent="-384048" fontAlgn="auto">
              <a:spcAft>
                <a:spcPts val="0"/>
              </a:spcAft>
              <a:buFont typeface="Wingdings 2"/>
              <a:buNone/>
              <a:defRPr/>
            </a:pPr>
            <a:endParaRPr lang="en-GB" b="1" u="sng" dirty="0" smtClean="0"/>
          </a:p>
          <a:p>
            <a:pPr marL="448056" indent="-384048" fontAlgn="auto">
              <a:spcAft>
                <a:spcPts val="0"/>
              </a:spcAft>
              <a:buFont typeface="Wingdings 2"/>
              <a:buChar char=""/>
              <a:defRPr/>
            </a:pP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Char char=""/>
              <a:defRPr/>
            </a:pP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Char char=""/>
              <a:defRPr/>
            </a:pP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None/>
              <a:defRPr/>
            </a:pPr>
            <a:r>
              <a:rPr lang="en-GB" dirty="0" smtClean="0">
                <a:latin typeface="Arial Unicode MS" pitchFamily="34" charset="-128"/>
                <a:ea typeface="Arial Unicode MS" pitchFamily="34" charset="-128"/>
                <a:cs typeface="Arial Unicode MS" pitchFamily="34" charset="-128"/>
              </a:rPr>
              <a:t>      We are at a cross-roads in the evolutionary</a:t>
            </a:r>
          </a:p>
          <a:p>
            <a:pPr marL="448056" indent="-384048" fontAlgn="auto">
              <a:spcAft>
                <a:spcPts val="0"/>
              </a:spcAft>
              <a:buFont typeface="Wingdings 2"/>
              <a:buNone/>
              <a:defRPr/>
            </a:pPr>
            <a:r>
              <a:rPr lang="en-GB" dirty="0" smtClean="0">
                <a:latin typeface="Arial Unicode MS" pitchFamily="34" charset="-128"/>
                <a:ea typeface="Arial Unicode MS" pitchFamily="34" charset="-128"/>
                <a:cs typeface="Arial Unicode MS" pitchFamily="34" charset="-128"/>
              </a:rPr>
              <a:t>      design and management of commercial offices and headquarters buildings - as   we seek places and spaces that positively facilitate the world of work, human engagement and personal satisfaction. </a:t>
            </a:r>
          </a:p>
          <a:p>
            <a:pPr marL="448056" indent="-384048" fontAlgn="auto">
              <a:spcAft>
                <a:spcPts val="0"/>
              </a:spcAft>
              <a:buFont typeface="Wingdings 2"/>
              <a:buNone/>
              <a:defRPr/>
            </a:pPr>
            <a:r>
              <a:rPr lang="en-GB" dirty="0" smtClean="0">
                <a:latin typeface="Arial Unicode MS" pitchFamily="34" charset="-128"/>
                <a:ea typeface="Arial Unicode MS" pitchFamily="34" charset="-128"/>
                <a:cs typeface="Arial Unicode MS" pitchFamily="34" charset="-128"/>
              </a:rPr>
              <a:t>         </a:t>
            </a:r>
          </a:p>
          <a:p>
            <a:pPr marL="448056" indent="-384048" fontAlgn="auto">
              <a:spcAft>
                <a:spcPts val="0"/>
              </a:spcAft>
              <a:buFont typeface="Wingdings 2"/>
              <a:buNone/>
              <a:defRPr/>
            </a:pPr>
            <a:r>
              <a:rPr lang="en-GB" dirty="0" smtClean="0">
                <a:latin typeface="Arial Unicode MS" pitchFamily="34" charset="-128"/>
                <a:ea typeface="Arial Unicode MS" pitchFamily="34" charset="-128"/>
                <a:cs typeface="Arial Unicode MS" pitchFamily="34" charset="-128"/>
              </a:rPr>
              <a:t>      Yes, there will remain some large depositories for the mass production of basic administrative tasks; will these be front-line customer focussing or dull back office support facilities, empirically founded - such as those that spawned the call-centre craze? </a:t>
            </a: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Char char=""/>
              <a:defRPr/>
            </a:pP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None/>
              <a:defRPr/>
            </a:pPr>
            <a:r>
              <a:rPr lang="en-GB" dirty="0" smtClean="0">
                <a:latin typeface="Arial Unicode MS" pitchFamily="34" charset="-128"/>
                <a:ea typeface="Arial Unicode MS" pitchFamily="34" charset="-128"/>
                <a:cs typeface="Arial Unicode MS" pitchFamily="34" charset="-128"/>
              </a:rPr>
              <a:t>      Consider the impact that fibre-optic and wireless technologies  have already had on society and business practice, add in the rapid adoption of the I phone and I pad (or similar 4G technologies) by the current generation and let us review what the ‘office of tomorrow’ will look like.</a:t>
            </a: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Char char=""/>
              <a:defRPr/>
            </a:pP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Char char=""/>
              <a:defRPr/>
            </a:pPr>
            <a:r>
              <a:rPr lang="en-GB" dirty="0" smtClean="0">
                <a:latin typeface="Arial Unicode MS" pitchFamily="34" charset="-128"/>
                <a:ea typeface="Arial Unicode MS" pitchFamily="34" charset="-128"/>
                <a:cs typeface="Arial Unicode MS" pitchFamily="34" charset="-128"/>
              </a:rPr>
              <a:t>Will it be high or low tech?  </a:t>
            </a:r>
            <a:endParaRPr lang="en-US" dirty="0" smtClean="0">
              <a:solidFill>
                <a:srgbClr val="FF0000"/>
              </a:solidFill>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Char char=""/>
              <a:defRPr/>
            </a:pPr>
            <a:r>
              <a:rPr lang="en-GB" dirty="0" smtClean="0">
                <a:latin typeface="Arial Unicode MS" pitchFamily="34" charset="-128"/>
                <a:ea typeface="Arial Unicode MS" pitchFamily="34" charset="-128"/>
                <a:cs typeface="Arial Unicode MS" pitchFamily="34" charset="-128"/>
              </a:rPr>
              <a:t>Sustainable or replaceable? </a:t>
            </a: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Char char=""/>
              <a:defRPr/>
            </a:pPr>
            <a:r>
              <a:rPr lang="en-GB" dirty="0" smtClean="0">
                <a:latin typeface="Arial Unicode MS" pitchFamily="34" charset="-128"/>
                <a:ea typeface="Arial Unicode MS" pitchFamily="34" charset="-128"/>
                <a:cs typeface="Arial Unicode MS" pitchFamily="34" charset="-128"/>
              </a:rPr>
              <a:t>Environmentally </a:t>
            </a:r>
            <a:r>
              <a:rPr lang="en-GB" dirty="0" smtClean="0">
                <a:latin typeface="Arial Unicode MS" pitchFamily="34" charset="-128"/>
                <a:ea typeface="Arial Unicode MS" pitchFamily="34" charset="-128"/>
                <a:cs typeface="Arial Unicode MS" pitchFamily="34" charset="-128"/>
              </a:rPr>
              <a:t>demanding or relatively benign?   </a:t>
            </a:r>
            <a:endParaRPr lang="en-US" dirty="0" smtClean="0">
              <a:latin typeface="Arial Unicode MS" pitchFamily="34" charset="-128"/>
              <a:ea typeface="Arial Unicode MS" pitchFamily="34" charset="-128"/>
              <a:cs typeface="Arial Unicode MS" pitchFamily="34" charset="-128"/>
            </a:endParaRPr>
          </a:p>
          <a:p>
            <a:pPr marL="448056" indent="-384048" fontAlgn="auto">
              <a:spcAft>
                <a:spcPts val="0"/>
              </a:spcAft>
              <a:buFont typeface="Wingdings 2"/>
              <a:buNone/>
              <a:defRPr/>
            </a:pPr>
            <a:endParaRPr lang="en-GB" dirty="0">
              <a:latin typeface="Arial Unicode MS" pitchFamily="34" charset="-128"/>
              <a:ea typeface="Arial Unicode MS" pitchFamily="34" charset="-128"/>
              <a:cs typeface="Arial Unicode MS" pitchFamily="34" charset="-128"/>
            </a:endParaRPr>
          </a:p>
        </p:txBody>
      </p:sp>
      <p:pic>
        <p:nvPicPr>
          <p:cNvPr id="13316" name="Picture 14" descr="Pictures September 2010 164"/>
          <p:cNvPicPr>
            <a:picLocks noChangeAspect="1" noChangeArrowheads="1"/>
          </p:cNvPicPr>
          <p:nvPr/>
        </p:nvPicPr>
        <p:blipFill>
          <a:blip r:embed="rId2" cstate="print"/>
          <a:srcRect/>
          <a:stretch>
            <a:fillRect/>
          </a:stretch>
        </p:blipFill>
        <p:spPr bwMode="auto">
          <a:xfrm>
            <a:off x="5436096" y="332655"/>
            <a:ext cx="2808312" cy="2108439"/>
          </a:xfrm>
          <a:prstGeom prst="rect">
            <a:avLst/>
          </a:prstGeom>
          <a:noFill/>
          <a:ln w="9525">
            <a:noFill/>
            <a:miter lim="800000"/>
            <a:headEnd/>
            <a:tailEnd/>
          </a:ln>
        </p:spPr>
      </p:pic>
      <p:pic>
        <p:nvPicPr>
          <p:cNvPr id="13317" name="Picture 2" descr="C:\Documents and Settings\work\My Documents\My Pictures\Pictures Nov 2009 St fagan's. london, Houses at Clyne\Pictures Nov 2009 St fagan's. london, Houses at Clyne 220.jpg"/>
          <p:cNvPicPr>
            <a:picLocks noChangeAspect="1" noChangeArrowheads="1"/>
          </p:cNvPicPr>
          <p:nvPr/>
        </p:nvPicPr>
        <p:blipFill>
          <a:blip r:embed="rId3" cstate="print"/>
          <a:srcRect/>
          <a:stretch>
            <a:fillRect/>
          </a:stretch>
        </p:blipFill>
        <p:spPr bwMode="auto">
          <a:xfrm>
            <a:off x="5867400" y="5516563"/>
            <a:ext cx="1368425" cy="1027112"/>
          </a:xfrm>
          <a:prstGeom prst="rect">
            <a:avLst/>
          </a:prstGeom>
          <a:noFill/>
          <a:ln w="9525">
            <a:noFill/>
            <a:miter lim="800000"/>
            <a:headEnd/>
            <a:tailEnd/>
          </a:ln>
        </p:spPr>
      </p:pic>
      <p:pic>
        <p:nvPicPr>
          <p:cNvPr id="13318" name="Picture 6" descr="7B0870C3"/>
          <p:cNvPicPr>
            <a:picLocks noChangeAspect="1" noChangeArrowheads="1"/>
          </p:cNvPicPr>
          <p:nvPr/>
        </p:nvPicPr>
        <p:blipFill>
          <a:blip r:embed="rId4" cstate="print"/>
          <a:srcRect l="13156" t="12888" r="7805" b="3819"/>
          <a:stretch>
            <a:fillRect/>
          </a:stretch>
        </p:blipFill>
        <p:spPr bwMode="auto">
          <a:xfrm>
            <a:off x="7596188" y="5516563"/>
            <a:ext cx="733425" cy="936625"/>
          </a:xfrm>
          <a:prstGeom prst="rect">
            <a:avLst/>
          </a:prstGeom>
          <a:noFill/>
          <a:ln w="9525">
            <a:noFill/>
            <a:miter lim="800000"/>
            <a:headEnd/>
            <a:tailEnd/>
          </a:ln>
        </p:spPr>
      </p:pic>
      <p:pic>
        <p:nvPicPr>
          <p:cNvPr id="13319" name="Picture 2" descr="ANd9GcQHR1k4HbzqcpUFLnlbCSYG-48UONAx2IXC_OkVQCMPuC96GEH0Sg"/>
          <p:cNvPicPr>
            <a:picLocks noChangeAspect="1" noChangeArrowheads="1"/>
          </p:cNvPicPr>
          <p:nvPr/>
        </p:nvPicPr>
        <p:blipFill>
          <a:blip r:embed="rId5" cstate="print"/>
          <a:srcRect/>
          <a:stretch>
            <a:fillRect/>
          </a:stretch>
        </p:blipFill>
        <p:spPr bwMode="auto">
          <a:xfrm>
            <a:off x="4211960" y="5517232"/>
            <a:ext cx="1160462" cy="869950"/>
          </a:xfrm>
          <a:prstGeom prst="rect">
            <a:avLst/>
          </a:prstGeom>
          <a:noFill/>
          <a:ln w="9525">
            <a:solidFill>
              <a:schemeClr val="tx1"/>
            </a:solid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457200" y="267494"/>
            <a:ext cx="8229600" cy="785242"/>
          </a:xfrm>
        </p:spPr>
        <p:txBody>
          <a:bodyPr>
            <a:normAutofit fontScale="90000"/>
          </a:bodyPr>
          <a:lstStyle/>
          <a:p>
            <a:pPr marL="484632" fontAlgn="auto">
              <a:spcAft>
                <a:spcPts val="0"/>
              </a:spcAft>
              <a:defRPr/>
            </a:pPr>
            <a:r>
              <a:rPr lang="en-GB" sz="2800" dirty="0" smtClean="0">
                <a:solidFill>
                  <a:schemeClr val="accent1">
                    <a:tint val="83000"/>
                    <a:satMod val="150000"/>
                  </a:schemeClr>
                </a:solidFill>
                <a:latin typeface="Times New Roman" pitchFamily="18" charset="0"/>
              </a:rPr>
              <a:t>Emerging Challenges and Opportunities in Facilities Management</a:t>
            </a:r>
          </a:p>
        </p:txBody>
      </p:sp>
      <p:sp>
        <p:nvSpPr>
          <p:cNvPr id="21507" name="Rectangle 3"/>
          <p:cNvSpPr>
            <a:spLocks noGrp="1" noChangeArrowheads="1"/>
          </p:cNvSpPr>
          <p:nvPr>
            <p:ph idx="1"/>
          </p:nvPr>
        </p:nvSpPr>
        <p:spPr>
          <a:xfrm>
            <a:off x="395288" y="1341438"/>
            <a:ext cx="8291512" cy="5113337"/>
          </a:xfrm>
        </p:spPr>
        <p:txBody>
          <a:bodyPr/>
          <a:lstStyle/>
          <a:p>
            <a:pPr>
              <a:buFont typeface="Wingdings 2" pitchFamily="18" charset="2"/>
              <a:buNone/>
            </a:pPr>
            <a:r>
              <a:rPr lang="en-GB" smtClean="0"/>
              <a:t>    Spaces, places and cities that positively aid people in all facets, empowering and improving the quality of life for everyone.</a:t>
            </a:r>
          </a:p>
        </p:txBody>
      </p:sp>
      <p:sp>
        <p:nvSpPr>
          <p:cNvPr id="21508" name="Text Box 4"/>
          <p:cNvSpPr txBox="1">
            <a:spLocks noChangeArrowheads="1"/>
          </p:cNvSpPr>
          <p:nvPr/>
        </p:nvSpPr>
        <p:spPr bwMode="auto">
          <a:xfrm>
            <a:off x="808038" y="4037013"/>
            <a:ext cx="184150" cy="366712"/>
          </a:xfrm>
          <a:prstGeom prst="rect">
            <a:avLst/>
          </a:prstGeom>
          <a:noFill/>
          <a:ln w="9525">
            <a:noFill/>
            <a:miter lim="800000"/>
            <a:headEnd/>
            <a:tailEnd/>
          </a:ln>
        </p:spPr>
        <p:txBody>
          <a:bodyPr wrap="none">
            <a:spAutoFit/>
          </a:bodyPr>
          <a:lstStyle/>
          <a:p>
            <a:endParaRPr lang="en-US">
              <a:latin typeface="Century Gothic" pitchFamily="34" charset="0"/>
            </a:endParaRPr>
          </a:p>
        </p:txBody>
      </p:sp>
      <p:pic>
        <p:nvPicPr>
          <p:cNvPr id="21509" name="Picture 5"/>
          <p:cNvPicPr>
            <a:picLocks noChangeArrowheads="1"/>
          </p:cNvPicPr>
          <p:nvPr/>
        </p:nvPicPr>
        <p:blipFill>
          <a:blip r:embed="rId2" cstate="print"/>
          <a:srcRect/>
          <a:stretch>
            <a:fillRect/>
          </a:stretch>
        </p:blipFill>
        <p:spPr bwMode="auto">
          <a:xfrm>
            <a:off x="100013" y="3141663"/>
            <a:ext cx="3392487" cy="2562225"/>
          </a:xfrm>
          <a:prstGeom prst="rect">
            <a:avLst/>
          </a:prstGeom>
          <a:noFill/>
          <a:ln w="9525">
            <a:solidFill>
              <a:schemeClr val="bg2"/>
            </a:solidFill>
            <a:miter lim="800000"/>
            <a:headEnd/>
            <a:tailEnd/>
          </a:ln>
        </p:spPr>
      </p:pic>
      <p:pic>
        <p:nvPicPr>
          <p:cNvPr id="21510" name="Picture 7"/>
          <p:cNvPicPr>
            <a:picLocks noChangeAspect="1" noChangeArrowheads="1"/>
          </p:cNvPicPr>
          <p:nvPr/>
        </p:nvPicPr>
        <p:blipFill>
          <a:blip r:embed="rId3" cstate="print"/>
          <a:srcRect/>
          <a:stretch>
            <a:fillRect/>
          </a:stretch>
        </p:blipFill>
        <p:spPr bwMode="auto">
          <a:xfrm>
            <a:off x="3779838" y="3860800"/>
            <a:ext cx="5041900" cy="2032000"/>
          </a:xfrm>
          <a:prstGeom prst="rect">
            <a:avLst/>
          </a:prstGeom>
          <a:noFill/>
          <a:ln w="12700">
            <a:noFill/>
            <a:miter lim="800000"/>
            <a:headEnd type="none" w="sm" len="sm"/>
            <a:tailEnd type="none" w="sm" len="sm"/>
          </a:ln>
        </p:spPr>
      </p:pic>
      <p:sp>
        <p:nvSpPr>
          <p:cNvPr id="21511" name="Text Box 8"/>
          <p:cNvSpPr txBox="1">
            <a:spLocks noChangeArrowheads="1"/>
          </p:cNvSpPr>
          <p:nvPr/>
        </p:nvSpPr>
        <p:spPr bwMode="auto">
          <a:xfrm>
            <a:off x="4119563" y="3141663"/>
            <a:ext cx="4038600" cy="646112"/>
          </a:xfrm>
          <a:prstGeom prst="rect">
            <a:avLst/>
          </a:prstGeom>
          <a:noFill/>
          <a:ln w="9525">
            <a:noFill/>
            <a:miter lim="800000"/>
            <a:headEnd/>
            <a:tailEnd/>
          </a:ln>
        </p:spPr>
        <p:txBody>
          <a:bodyPr wrap="none">
            <a:spAutoFit/>
          </a:bodyPr>
          <a:lstStyle/>
          <a:p>
            <a:r>
              <a:rPr lang="en-GB">
                <a:latin typeface="Times New Roman" pitchFamily="18" charset="0"/>
                <a:cs typeface="Times New Roman" pitchFamily="18" charset="0"/>
              </a:rPr>
              <a:t>This is good but can we improve upon it </a:t>
            </a:r>
          </a:p>
          <a:p>
            <a:r>
              <a:rPr lang="en-GB">
                <a:latin typeface="Times New Roman" pitchFamily="18" charset="0"/>
                <a:cs typeface="Times New Roman" pitchFamily="18" charset="0"/>
              </a:rPr>
              <a:t>and is it truly sustainable?</a:t>
            </a:r>
          </a:p>
        </p:txBody>
      </p:sp>
      <p:sp>
        <p:nvSpPr>
          <p:cNvPr id="21512" name="TextBox 8"/>
          <p:cNvSpPr txBox="1">
            <a:spLocks noChangeArrowheads="1"/>
          </p:cNvSpPr>
          <p:nvPr/>
        </p:nvSpPr>
        <p:spPr bwMode="auto">
          <a:xfrm>
            <a:off x="230188" y="5805488"/>
            <a:ext cx="2613025" cy="276225"/>
          </a:xfrm>
          <a:prstGeom prst="rect">
            <a:avLst/>
          </a:prstGeom>
          <a:noFill/>
          <a:ln w="9525">
            <a:noFill/>
            <a:miter lim="800000"/>
            <a:headEnd/>
            <a:tailEnd/>
          </a:ln>
        </p:spPr>
        <p:txBody>
          <a:bodyPr wrap="none">
            <a:spAutoFit/>
          </a:bodyPr>
          <a:lstStyle/>
          <a:p>
            <a:r>
              <a:rPr lang="en-GB" sz="1200">
                <a:latin typeface="Century Gothic" pitchFamily="34" charset="0"/>
              </a:rPr>
              <a:t>Business takes place everywhere today</a:t>
            </a:r>
            <a:endParaRPr lang="en-US" sz="1200">
              <a:latin typeface="Century Gothic" pitchFamily="34" charset="0"/>
            </a:endParaRPr>
          </a:p>
        </p:txBody>
      </p:sp>
      <p:sp>
        <p:nvSpPr>
          <p:cNvPr id="21513" name="TextBox 9"/>
          <p:cNvSpPr txBox="1">
            <a:spLocks noChangeArrowheads="1"/>
          </p:cNvSpPr>
          <p:nvPr/>
        </p:nvSpPr>
        <p:spPr bwMode="auto">
          <a:xfrm>
            <a:off x="3995738" y="6022975"/>
            <a:ext cx="3154362" cy="646113"/>
          </a:xfrm>
          <a:prstGeom prst="rect">
            <a:avLst/>
          </a:prstGeom>
          <a:noFill/>
          <a:ln w="9525">
            <a:noFill/>
            <a:miter lim="800000"/>
            <a:headEnd/>
            <a:tailEnd/>
          </a:ln>
        </p:spPr>
        <p:txBody>
          <a:bodyPr wrap="none">
            <a:spAutoFit/>
          </a:bodyPr>
          <a:lstStyle/>
          <a:p>
            <a:r>
              <a:rPr lang="en-GB" sz="1200">
                <a:latin typeface="Century Gothic" pitchFamily="34" charset="0"/>
              </a:rPr>
              <a:t>Total FM is about delivering buildings that meet</a:t>
            </a:r>
          </a:p>
          <a:p>
            <a:r>
              <a:rPr lang="en-GB" sz="1200">
                <a:latin typeface="Century Gothic" pitchFamily="34" charset="0"/>
              </a:rPr>
              <a:t> and where cost effective, exceed both user and</a:t>
            </a:r>
          </a:p>
          <a:p>
            <a:r>
              <a:rPr lang="en-GB" sz="1200">
                <a:latin typeface="Century Gothic" pitchFamily="34" charset="0"/>
              </a:rPr>
              <a:t> organisational expectations.</a:t>
            </a:r>
            <a:endParaRPr lang="en-US" sz="1200">
              <a:latin typeface="Century Gothic"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7" name="Rectangle 9"/>
          <p:cNvSpPr>
            <a:spLocks noGrp="1" noChangeArrowheads="1"/>
          </p:cNvSpPr>
          <p:nvPr>
            <p:ph type="title" sz="quarter" idx="4294967295"/>
          </p:nvPr>
        </p:nvSpPr>
        <p:spPr>
          <a:xfrm>
            <a:off x="0" y="274638"/>
            <a:ext cx="8229600" cy="635000"/>
          </a:xfrm>
        </p:spPr>
        <p:txBody>
          <a:bodyPr anchorCtr="1">
            <a:normAutofit fontScale="90000"/>
          </a:bodyPr>
          <a:lstStyle/>
          <a:p>
            <a:pPr marL="484632" fontAlgn="auto">
              <a:spcAft>
                <a:spcPts val="0"/>
              </a:spcAft>
              <a:defRPr/>
            </a:pPr>
            <a:r>
              <a:rPr lang="en-GB" sz="4000" dirty="0" smtClean="0">
                <a:solidFill>
                  <a:schemeClr val="accent1">
                    <a:tint val="83000"/>
                    <a:satMod val="150000"/>
                  </a:schemeClr>
                </a:solidFill>
              </a:rPr>
              <a:t>Let’s hear it for the Cleaners’.</a:t>
            </a:r>
            <a:endParaRPr lang="en-US" sz="4000" dirty="0" smtClean="0">
              <a:solidFill>
                <a:schemeClr val="accent1">
                  <a:tint val="83000"/>
                  <a:satMod val="150000"/>
                </a:schemeClr>
              </a:solidFill>
            </a:endParaRPr>
          </a:p>
        </p:txBody>
      </p:sp>
      <p:pic>
        <p:nvPicPr>
          <p:cNvPr id="38915" name="Picture 7" descr="DSCF1316"/>
          <p:cNvPicPr>
            <a:picLocks noGrp="1" noChangeAspect="1" noChangeArrowheads="1"/>
          </p:cNvPicPr>
          <p:nvPr>
            <p:ph sz="quarter" idx="4294967295"/>
          </p:nvPr>
        </p:nvPicPr>
        <p:blipFill>
          <a:blip r:embed="rId3" cstate="print"/>
          <a:srcRect/>
          <a:stretch>
            <a:fillRect/>
          </a:stretch>
        </p:blipFill>
        <p:spPr>
          <a:xfrm>
            <a:off x="0" y="981075"/>
            <a:ext cx="4267200" cy="5688013"/>
          </a:xfrm>
          <a:ln>
            <a:solidFill>
              <a:schemeClr val="tx1"/>
            </a:solidFill>
          </a:ln>
        </p:spPr>
      </p:pic>
      <p:pic>
        <p:nvPicPr>
          <p:cNvPr id="38916" name="Picture 8" descr="DSCF1360"/>
          <p:cNvPicPr>
            <a:picLocks noGrp="1" noChangeAspect="1" noChangeArrowheads="1"/>
          </p:cNvPicPr>
          <p:nvPr>
            <p:ph sz="quarter" idx="4294967295"/>
          </p:nvPr>
        </p:nvPicPr>
        <p:blipFill>
          <a:blip r:embed="rId4" cstate="print">
            <a:lum bright="20000" contrast="30000"/>
          </a:blip>
          <a:srcRect/>
          <a:stretch>
            <a:fillRect/>
          </a:stretch>
        </p:blipFill>
        <p:spPr>
          <a:xfrm>
            <a:off x="5470525" y="981075"/>
            <a:ext cx="3673475" cy="2755900"/>
          </a:xfrm>
          <a:ln>
            <a:solidFill>
              <a:schemeClr val="tx1"/>
            </a:solidFill>
          </a:ln>
        </p:spPr>
      </p:pic>
      <p:pic>
        <p:nvPicPr>
          <p:cNvPr id="38917" name="Picture 12" descr="DSCF1351"/>
          <p:cNvPicPr>
            <a:picLocks noGrp="1" noChangeAspect="1" noChangeArrowheads="1"/>
          </p:cNvPicPr>
          <p:nvPr>
            <p:ph sz="quarter" idx="4294967295"/>
          </p:nvPr>
        </p:nvPicPr>
        <p:blipFill>
          <a:blip r:embed="rId5" cstate="print"/>
          <a:srcRect/>
          <a:stretch>
            <a:fillRect/>
          </a:stretch>
        </p:blipFill>
        <p:spPr>
          <a:xfrm>
            <a:off x="5470525" y="3860800"/>
            <a:ext cx="3673475" cy="2755900"/>
          </a:xfrm>
          <a:ln>
            <a:solidFill>
              <a:schemeClr val="tx1"/>
            </a:solidFill>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idx="4294967295"/>
          </p:nvPr>
        </p:nvSpPr>
        <p:spPr>
          <a:xfrm>
            <a:off x="3563938" y="274638"/>
            <a:ext cx="5122862" cy="1143000"/>
          </a:xfrm>
        </p:spPr>
        <p:txBody>
          <a:bodyPr anchorCtr="1"/>
          <a:lstStyle/>
          <a:p>
            <a:pPr eaLnBrk="1" hangingPunct="1">
              <a:defRPr/>
            </a:pPr>
            <a:r>
              <a:rPr lang="en-GB" smtClean="0">
                <a:latin typeface="Baskerville Old Face" pitchFamily="18" charset="0"/>
              </a:rPr>
              <a:t>Case-studies</a:t>
            </a:r>
            <a:endParaRPr lang="en-US" smtClean="0">
              <a:latin typeface="Baskerville Old Face" pitchFamily="18" charset="0"/>
            </a:endParaRPr>
          </a:p>
        </p:txBody>
      </p:sp>
      <p:pic>
        <p:nvPicPr>
          <p:cNvPr id="23555" name="Picture 3" descr="DSCF7013"/>
          <p:cNvPicPr>
            <a:picLocks noGrp="1" noChangeAspect="1" noChangeArrowheads="1"/>
          </p:cNvPicPr>
          <p:nvPr>
            <p:ph type="body" idx="4294967295"/>
          </p:nvPr>
        </p:nvPicPr>
        <p:blipFill>
          <a:blip r:embed="rId3" cstate="print">
            <a:lum bright="12000" contrast="10000"/>
          </a:blip>
          <a:srcRect/>
          <a:stretch>
            <a:fillRect/>
          </a:stretch>
        </p:blipFill>
        <p:spPr>
          <a:xfrm>
            <a:off x="250825" y="188913"/>
            <a:ext cx="3714750" cy="4953000"/>
          </a:xfrm>
          <a:noFill/>
          <a:ln w="38100">
            <a:solidFill>
              <a:srgbClr val="000000"/>
            </a:solidFill>
          </a:ln>
        </p:spPr>
      </p:pic>
      <p:pic>
        <p:nvPicPr>
          <p:cNvPr id="23556" name="Picture 5" descr="DSCF0450"/>
          <p:cNvPicPr>
            <a:picLocks noChangeAspect="1" noChangeArrowheads="1"/>
          </p:cNvPicPr>
          <p:nvPr/>
        </p:nvPicPr>
        <p:blipFill>
          <a:blip r:embed="rId4" cstate="print"/>
          <a:srcRect/>
          <a:stretch>
            <a:fillRect/>
          </a:stretch>
        </p:blipFill>
        <p:spPr bwMode="auto">
          <a:xfrm>
            <a:off x="4284663" y="1628775"/>
            <a:ext cx="3889375" cy="2917825"/>
          </a:xfrm>
          <a:prstGeom prst="rect">
            <a:avLst/>
          </a:prstGeom>
          <a:noFill/>
          <a:ln w="38100">
            <a:solidFill>
              <a:srgbClr val="000000"/>
            </a:solidFill>
            <a:miter lim="800000"/>
            <a:headEnd/>
            <a:tailEnd/>
          </a:ln>
        </p:spPr>
      </p:pic>
      <p:sp>
        <p:nvSpPr>
          <p:cNvPr id="23557" name="Text Box 6"/>
          <p:cNvSpPr txBox="1">
            <a:spLocks noChangeArrowheads="1"/>
          </p:cNvSpPr>
          <p:nvPr/>
        </p:nvSpPr>
        <p:spPr bwMode="auto">
          <a:xfrm>
            <a:off x="4284663" y="4652963"/>
            <a:ext cx="3927475" cy="2232025"/>
          </a:xfrm>
          <a:prstGeom prst="rect">
            <a:avLst/>
          </a:prstGeom>
          <a:noFill/>
          <a:ln w="12700">
            <a:solidFill>
              <a:schemeClr val="tx1"/>
            </a:solidFill>
            <a:miter lim="800000"/>
            <a:headEnd type="none" w="sm" len="sm"/>
            <a:tailEnd type="none" w="sm" len="sm"/>
          </a:ln>
        </p:spPr>
        <p:txBody>
          <a:bodyPr wrap="none">
            <a:spAutoFit/>
          </a:bodyPr>
          <a:lstStyle/>
          <a:p>
            <a:r>
              <a:rPr lang="en-GB" sz="1400" b="1" u="sng">
                <a:latin typeface="Baskerville Old Face" pitchFamily="18" charset="0"/>
              </a:rPr>
              <a:t>The Drum to the Dome to St. Paul’s</a:t>
            </a:r>
          </a:p>
          <a:p>
            <a:r>
              <a:rPr lang="en-GB" sz="1400" b="1">
                <a:latin typeface="Baskerville Old Face" pitchFamily="18" charset="0"/>
              </a:rPr>
              <a:t>Covered at its base (above the crossing </a:t>
            </a:r>
          </a:p>
          <a:p>
            <a:r>
              <a:rPr lang="en-GB" sz="1400" b="1">
                <a:latin typeface="Baskerville Old Face" pitchFamily="18" charset="0"/>
              </a:rPr>
              <a:t>of the Nave) with mastic asphalt roofing. </a:t>
            </a:r>
          </a:p>
          <a:p>
            <a:r>
              <a:rPr lang="en-GB" sz="1400" b="1">
                <a:latin typeface="Baskerville Old Face" pitchFamily="18" charset="0"/>
              </a:rPr>
              <a:t>This material, presumably inserted, following </a:t>
            </a:r>
          </a:p>
          <a:p>
            <a:r>
              <a:rPr lang="en-GB" sz="1400" b="1">
                <a:latin typeface="Baskerville Old Face" pitchFamily="18" charset="0"/>
              </a:rPr>
              <a:t>post Second World-War bomb damage repair; is </a:t>
            </a:r>
          </a:p>
          <a:p>
            <a:r>
              <a:rPr lang="en-GB" sz="1400" b="1">
                <a:latin typeface="Baskerville Old Face" pitchFamily="18" charset="0"/>
              </a:rPr>
              <a:t>intolerant of differential movement and is not suited</a:t>
            </a:r>
          </a:p>
          <a:p>
            <a:r>
              <a:rPr lang="en-GB" sz="1400" b="1">
                <a:latin typeface="Baskerville Old Face" pitchFamily="18" charset="0"/>
              </a:rPr>
              <a:t>to being laid to a steep pitch. Movement cracking </a:t>
            </a:r>
          </a:p>
          <a:p>
            <a:r>
              <a:rPr lang="en-GB" sz="1400" b="1">
                <a:latin typeface="Baskerville Old Face" pitchFamily="18" charset="0"/>
              </a:rPr>
              <a:t>is now occurring and rainwater penetration threatens </a:t>
            </a:r>
          </a:p>
          <a:p>
            <a:r>
              <a:rPr lang="en-GB" sz="1400" b="1">
                <a:latin typeface="Baskerville Old Face" pitchFamily="18" charset="0"/>
              </a:rPr>
              <a:t>to damage the recently conserved fabric, interior </a:t>
            </a:r>
          </a:p>
          <a:p>
            <a:r>
              <a:rPr lang="en-GB" sz="1400" b="1">
                <a:latin typeface="Baskerville Old Face" pitchFamily="18" charset="0"/>
              </a:rPr>
              <a:t>finishes and contents </a:t>
            </a:r>
            <a:endParaRPr lang="en-US" sz="1400" b="1">
              <a:latin typeface="Baskerville Old Face" pitchFamily="18" charset="0"/>
            </a:endParaRPr>
          </a:p>
        </p:txBody>
      </p:sp>
      <p:pic>
        <p:nvPicPr>
          <p:cNvPr id="23558" name="Picture 7" descr="DSCF0469"/>
          <p:cNvPicPr>
            <a:picLocks noChangeAspect="1" noChangeArrowheads="1"/>
          </p:cNvPicPr>
          <p:nvPr/>
        </p:nvPicPr>
        <p:blipFill>
          <a:blip r:embed="rId5" cstate="print"/>
          <a:srcRect/>
          <a:stretch>
            <a:fillRect/>
          </a:stretch>
        </p:blipFill>
        <p:spPr bwMode="auto">
          <a:xfrm>
            <a:off x="6588125" y="1125538"/>
            <a:ext cx="2374900" cy="1781175"/>
          </a:xfrm>
          <a:prstGeom prst="rect">
            <a:avLst/>
          </a:prstGeom>
          <a:noFill/>
          <a:ln w="38100">
            <a:solidFill>
              <a:srgbClr val="000000"/>
            </a:solidFill>
            <a:miter lim="800000"/>
            <a:headEnd/>
            <a:tailEnd/>
          </a:ln>
        </p:spPr>
      </p:pic>
      <p:sp>
        <p:nvSpPr>
          <p:cNvPr id="23559" name="Text Box 8"/>
          <p:cNvSpPr txBox="1">
            <a:spLocks noChangeArrowheads="1"/>
          </p:cNvSpPr>
          <p:nvPr/>
        </p:nvSpPr>
        <p:spPr bwMode="auto">
          <a:xfrm>
            <a:off x="663575" y="5537200"/>
            <a:ext cx="184150" cy="366713"/>
          </a:xfrm>
          <a:prstGeom prst="rect">
            <a:avLst/>
          </a:prstGeom>
          <a:noFill/>
          <a:ln w="9525">
            <a:noFill/>
            <a:miter lim="800000"/>
            <a:headEnd/>
            <a:tailEnd/>
          </a:ln>
        </p:spPr>
        <p:txBody>
          <a:bodyPr wrap="none">
            <a:spAutoFit/>
          </a:bodyPr>
          <a:lstStyle/>
          <a:p>
            <a:pPr eaLnBrk="0" hangingPunct="0"/>
            <a:endParaRPr lang="en-US">
              <a:latin typeface="Arial" pitchFamily="34" charset="0"/>
            </a:endParaRPr>
          </a:p>
        </p:txBody>
      </p:sp>
      <p:sp>
        <p:nvSpPr>
          <p:cNvPr id="23560" name="Text Box 10"/>
          <p:cNvSpPr txBox="1">
            <a:spLocks noChangeArrowheads="1"/>
          </p:cNvSpPr>
          <p:nvPr/>
        </p:nvSpPr>
        <p:spPr bwMode="auto">
          <a:xfrm>
            <a:off x="34925" y="5516563"/>
            <a:ext cx="4389438" cy="1379537"/>
          </a:xfrm>
          <a:prstGeom prst="rect">
            <a:avLst/>
          </a:prstGeom>
          <a:noFill/>
          <a:ln w="9525">
            <a:solidFill>
              <a:schemeClr val="tx1"/>
            </a:solidFill>
            <a:miter lim="800000"/>
            <a:headEnd/>
            <a:tailEnd/>
          </a:ln>
        </p:spPr>
        <p:txBody>
          <a:bodyPr wrap="none">
            <a:spAutoFit/>
          </a:bodyPr>
          <a:lstStyle/>
          <a:p>
            <a:pPr eaLnBrk="0" hangingPunct="0"/>
            <a:r>
              <a:rPr lang="en-US" sz="1200" b="1" u="sng">
                <a:latin typeface="Arial" pitchFamily="34" charset="0"/>
              </a:rPr>
              <a:t>St. Paul’s Cathedral.</a:t>
            </a:r>
            <a:r>
              <a:rPr lang="en-US" sz="1200" b="1">
                <a:latin typeface="Arial" pitchFamily="34" charset="0"/>
              </a:rPr>
              <a:t> </a:t>
            </a:r>
          </a:p>
          <a:p>
            <a:pPr eaLnBrk="0" hangingPunct="0"/>
            <a:r>
              <a:rPr lang="en-US" sz="1200" b="1">
                <a:latin typeface="Arial" pitchFamily="34" charset="0"/>
              </a:rPr>
              <a:t>This  building, which is clearly of World</a:t>
            </a:r>
          </a:p>
          <a:p>
            <a:pPr eaLnBrk="0" hangingPunct="0"/>
            <a:r>
              <a:rPr lang="en-US" sz="1200" b="1">
                <a:latin typeface="Arial" pitchFamily="34" charset="0"/>
              </a:rPr>
              <a:t> heritage significance; has, between the years 2000</a:t>
            </a:r>
          </a:p>
          <a:p>
            <a:pPr eaLnBrk="0" hangingPunct="0"/>
            <a:r>
              <a:rPr lang="en-US" sz="1200" b="1">
                <a:latin typeface="Arial" pitchFamily="34" charset="0"/>
              </a:rPr>
              <a:t> and 2008, been the subject of a  carefully </a:t>
            </a:r>
            <a:r>
              <a:rPr lang="en-US" sz="1200" b="1">
                <a:solidFill>
                  <a:srgbClr val="000000"/>
                </a:solidFill>
                <a:latin typeface="Arial" pitchFamily="34" charset="0"/>
              </a:rPr>
              <a:t> </a:t>
            </a:r>
            <a:r>
              <a:rPr lang="en-US" sz="1200" b="1">
                <a:latin typeface="Arial" pitchFamily="34" charset="0"/>
              </a:rPr>
              <a:t>co-coordinated</a:t>
            </a:r>
          </a:p>
          <a:p>
            <a:pPr eaLnBrk="0" hangingPunct="0"/>
            <a:r>
              <a:rPr lang="en-US" sz="1200" b="1">
                <a:latin typeface="Arial" pitchFamily="34" charset="0"/>
              </a:rPr>
              <a:t> £40 million pound conservation project, overseen by</a:t>
            </a:r>
          </a:p>
          <a:p>
            <a:pPr eaLnBrk="0" hangingPunct="0"/>
            <a:r>
              <a:rPr lang="en-US" sz="1200" b="1">
                <a:latin typeface="Arial" pitchFamily="34" charset="0"/>
              </a:rPr>
              <a:t> national and international experts. </a:t>
            </a:r>
          </a:p>
          <a:p>
            <a:pPr eaLnBrk="0" hangingPunct="0"/>
            <a:endParaRPr lang="en-US" sz="1200">
              <a:latin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a:xfrm>
            <a:off x="457200" y="274638"/>
            <a:ext cx="8229600" cy="274637"/>
          </a:xfrm>
        </p:spPr>
        <p:txBody>
          <a:bodyPr anchorCtr="1">
            <a:normAutofit fontScale="90000"/>
          </a:bodyPr>
          <a:lstStyle/>
          <a:p>
            <a:pPr eaLnBrk="1" hangingPunct="1">
              <a:defRPr/>
            </a:pPr>
            <a:r>
              <a:rPr lang="en-GB" sz="2400" smtClean="0"/>
              <a:t>Research case-study 25, St. Paul’s Cathedral</a:t>
            </a:r>
            <a:endParaRPr lang="en-US" sz="2400" smtClean="0"/>
          </a:p>
        </p:txBody>
      </p:sp>
      <p:pic>
        <p:nvPicPr>
          <p:cNvPr id="24579" name="Picture 3" descr="DSCF0443"/>
          <p:cNvPicPr>
            <a:picLocks noGrp="1" noChangeAspect="1" noChangeArrowheads="1"/>
          </p:cNvPicPr>
          <p:nvPr>
            <p:ph sz="half" idx="4294967295"/>
          </p:nvPr>
        </p:nvPicPr>
        <p:blipFill>
          <a:blip r:embed="rId3" cstate="print"/>
          <a:srcRect/>
          <a:stretch>
            <a:fillRect/>
          </a:stretch>
        </p:blipFill>
        <p:spPr>
          <a:xfrm>
            <a:off x="317500" y="3716338"/>
            <a:ext cx="4038600" cy="3028950"/>
          </a:xfrm>
          <a:noFill/>
        </p:spPr>
      </p:pic>
      <p:pic>
        <p:nvPicPr>
          <p:cNvPr id="24580" name="Picture 4" descr="DSCF0438"/>
          <p:cNvPicPr>
            <a:picLocks noChangeAspect="1" noChangeArrowheads="1"/>
          </p:cNvPicPr>
          <p:nvPr/>
        </p:nvPicPr>
        <p:blipFill>
          <a:blip r:embed="rId4" cstate="print"/>
          <a:srcRect/>
          <a:stretch>
            <a:fillRect/>
          </a:stretch>
        </p:blipFill>
        <p:spPr bwMode="auto">
          <a:xfrm>
            <a:off x="4787900" y="620713"/>
            <a:ext cx="4038600" cy="3028950"/>
          </a:xfrm>
          <a:prstGeom prst="rect">
            <a:avLst/>
          </a:prstGeom>
          <a:noFill/>
          <a:ln w="9525">
            <a:noFill/>
            <a:miter lim="800000"/>
            <a:headEnd/>
            <a:tailEnd/>
          </a:ln>
        </p:spPr>
      </p:pic>
      <p:pic>
        <p:nvPicPr>
          <p:cNvPr id="24581" name="Picture 5" descr="DSCF0452"/>
          <p:cNvPicPr>
            <a:picLocks noChangeAspect="1" noChangeArrowheads="1"/>
          </p:cNvPicPr>
          <p:nvPr/>
        </p:nvPicPr>
        <p:blipFill>
          <a:blip r:embed="rId5" cstate="print"/>
          <a:srcRect/>
          <a:stretch>
            <a:fillRect/>
          </a:stretch>
        </p:blipFill>
        <p:spPr bwMode="auto">
          <a:xfrm>
            <a:off x="323850" y="620713"/>
            <a:ext cx="4038600" cy="3028950"/>
          </a:xfrm>
          <a:prstGeom prst="rect">
            <a:avLst/>
          </a:prstGeom>
          <a:noFill/>
          <a:ln w="9525">
            <a:noFill/>
            <a:miter lim="800000"/>
            <a:headEnd/>
            <a:tailEnd/>
          </a:ln>
        </p:spPr>
      </p:pic>
      <p:pic>
        <p:nvPicPr>
          <p:cNvPr id="24582" name="Picture 6" descr="DSCF0444"/>
          <p:cNvPicPr>
            <a:picLocks noChangeAspect="1" noChangeArrowheads="1"/>
          </p:cNvPicPr>
          <p:nvPr/>
        </p:nvPicPr>
        <p:blipFill>
          <a:blip r:embed="rId6" cstate="print"/>
          <a:srcRect/>
          <a:stretch>
            <a:fillRect/>
          </a:stretch>
        </p:blipFill>
        <p:spPr bwMode="auto">
          <a:xfrm>
            <a:off x="4787900" y="3716338"/>
            <a:ext cx="4038600" cy="3028950"/>
          </a:xfrm>
          <a:prstGeom prst="rect">
            <a:avLst/>
          </a:prstGeom>
          <a:noFill/>
          <a:ln w="9525">
            <a:noFill/>
            <a:miter lim="800000"/>
            <a:headEnd/>
            <a:tailEnd/>
          </a:ln>
        </p:spPr>
      </p:pic>
      <p:sp>
        <p:nvSpPr>
          <p:cNvPr id="24583" name="Text Box 7"/>
          <p:cNvSpPr txBox="1">
            <a:spLocks noChangeArrowheads="1"/>
          </p:cNvSpPr>
          <p:nvPr/>
        </p:nvSpPr>
        <p:spPr bwMode="auto">
          <a:xfrm>
            <a:off x="1347788" y="3089275"/>
            <a:ext cx="1352550" cy="366713"/>
          </a:xfrm>
          <a:prstGeom prst="rect">
            <a:avLst/>
          </a:prstGeom>
          <a:noFill/>
          <a:ln w="9525">
            <a:noFill/>
            <a:miter lim="800000"/>
            <a:headEnd/>
            <a:tailEnd/>
          </a:ln>
        </p:spPr>
        <p:txBody>
          <a:bodyPr wrap="none">
            <a:spAutoFit/>
          </a:bodyPr>
          <a:lstStyle/>
          <a:p>
            <a:pPr eaLnBrk="0" hangingPunct="0"/>
            <a:r>
              <a:rPr lang="en-GB">
                <a:latin typeface="Arial" pitchFamily="34" charset="0"/>
              </a:rPr>
              <a:t>No parking!</a:t>
            </a:r>
            <a:endParaRPr lang="en-US">
              <a:latin typeface="Arial" pitchFamily="34" charset="0"/>
            </a:endParaRPr>
          </a:p>
        </p:txBody>
      </p:sp>
      <p:sp>
        <p:nvSpPr>
          <p:cNvPr id="24584" name="Text Box 8"/>
          <p:cNvSpPr txBox="1">
            <a:spLocks noChangeArrowheads="1"/>
          </p:cNvSpPr>
          <p:nvPr/>
        </p:nvSpPr>
        <p:spPr bwMode="auto">
          <a:xfrm>
            <a:off x="5200650" y="3089275"/>
            <a:ext cx="2178050" cy="366713"/>
          </a:xfrm>
          <a:prstGeom prst="rect">
            <a:avLst/>
          </a:prstGeom>
          <a:noFill/>
          <a:ln w="9525">
            <a:noFill/>
            <a:miter lim="800000"/>
            <a:headEnd/>
            <a:tailEnd/>
          </a:ln>
        </p:spPr>
        <p:txBody>
          <a:bodyPr wrap="none">
            <a:spAutoFit/>
          </a:bodyPr>
          <a:lstStyle/>
          <a:p>
            <a:pPr eaLnBrk="0" hangingPunct="0"/>
            <a:r>
              <a:rPr lang="en-GB">
                <a:solidFill>
                  <a:srgbClr val="000000"/>
                </a:solidFill>
                <a:latin typeface="Arial" pitchFamily="34" charset="0"/>
              </a:rPr>
              <a:t>Flat roofs are great.</a:t>
            </a:r>
            <a:endParaRPr lang="en-US">
              <a:solidFill>
                <a:srgbClr val="000000"/>
              </a:solidFill>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rrowheads="1"/>
          </p:cNvSpPr>
          <p:nvPr>
            <p:ph type="title"/>
          </p:nvPr>
        </p:nvSpPr>
        <p:spPr/>
        <p:txBody>
          <a:bodyPr/>
          <a:lstStyle/>
          <a:p>
            <a:pPr eaLnBrk="1" hangingPunct="1">
              <a:defRPr/>
            </a:pPr>
            <a:r>
              <a:rPr lang="en-GB" sz="2800" b="0" smtClean="0">
                <a:latin typeface="Times New Roman" pitchFamily="18" charset="0"/>
              </a:rPr>
              <a:t>Emerging Challenges and Opportunities in Facilities Management</a:t>
            </a:r>
          </a:p>
        </p:txBody>
      </p:sp>
      <p:sp>
        <p:nvSpPr>
          <p:cNvPr id="86019" name="Rectangle 3"/>
          <p:cNvSpPr>
            <a:spLocks noGrp="1" noChangeArrowheads="1"/>
          </p:cNvSpPr>
          <p:nvPr>
            <p:ph idx="1"/>
          </p:nvPr>
        </p:nvSpPr>
        <p:spPr/>
        <p:txBody>
          <a:bodyPr>
            <a:normAutofit fontScale="70000" lnSpcReduction="20000"/>
          </a:bodyPr>
          <a:lstStyle/>
          <a:p>
            <a:pPr eaLnBrk="1" hangingPunct="1">
              <a:defRPr/>
            </a:pPr>
            <a:r>
              <a:rPr lang="en-GB" dirty="0" smtClean="0"/>
              <a:t>Buildings that </a:t>
            </a:r>
            <a:r>
              <a:rPr lang="en-GB" dirty="0" smtClean="0">
                <a:solidFill>
                  <a:srgbClr val="FF0000"/>
                </a:solidFill>
              </a:rPr>
              <a:t>continuously</a:t>
            </a:r>
            <a:r>
              <a:rPr lang="en-GB" dirty="0" smtClean="0"/>
              <a:t> exceed user and organisational expectations, as opposed to hinder and preclude effectiveness. </a:t>
            </a:r>
          </a:p>
          <a:p>
            <a:pPr eaLnBrk="1" hangingPunct="1">
              <a:defRPr/>
            </a:pPr>
            <a:endParaRPr lang="en-GB" dirty="0" smtClean="0"/>
          </a:p>
          <a:p>
            <a:pPr>
              <a:defRPr/>
            </a:pPr>
            <a:r>
              <a:rPr lang="en-GB" dirty="0" smtClean="0"/>
              <a:t>So, how are we to achieve this?</a:t>
            </a:r>
          </a:p>
          <a:p>
            <a:pPr>
              <a:defRPr/>
            </a:pPr>
            <a:endParaRPr lang="en-GB" dirty="0" smtClean="0"/>
          </a:p>
          <a:p>
            <a:pPr>
              <a:defRPr/>
            </a:pPr>
            <a:r>
              <a:rPr lang="en-GB" dirty="0" smtClean="0"/>
              <a:t>How will we train the, operatives, technicians, managers and professionals required for today and tomorrow</a:t>
            </a:r>
            <a:r>
              <a:rPr lang="en-GB" dirty="0" smtClean="0"/>
              <a:t>? We need programmes for all who work within this vast industry that is so critical to business performance and sustainability. From designers, constructors and </a:t>
            </a:r>
            <a:r>
              <a:rPr lang="en-GB" dirty="0" err="1" smtClean="0"/>
              <a:t>FM’s</a:t>
            </a:r>
            <a:r>
              <a:rPr lang="en-GB" dirty="0" smtClean="0"/>
              <a:t> to all associated with the individual disciplines that contribute to the management and operation of organisations, buildings and facilities. This needs to be  at  Levels 1-8 and readily available to all, from across the U.K. </a:t>
            </a:r>
            <a:r>
              <a:rPr lang="en-GB" smtClean="0"/>
              <a:t>and </a:t>
            </a:r>
            <a:r>
              <a:rPr lang="en-GB" dirty="0" smtClean="0"/>
              <a:t>not just in isolated pockets.</a:t>
            </a:r>
            <a:endParaRPr lang="en-GB" dirty="0" smtClean="0"/>
          </a:p>
          <a:p>
            <a:pPr eaLnBrk="1" hangingPunct="1">
              <a:buFont typeface="Wingdings" pitchFamily="2" charset="2"/>
              <a:buNone/>
              <a:defRPr/>
            </a:pPr>
            <a:endParaRPr lang="en-GB"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cstate="print"/>
          <a:srcRect/>
          <a:stretch>
            <a:fillRect/>
          </a:stretch>
        </p:blipFill>
        <p:spPr bwMode="auto">
          <a:xfrm rot="16200000">
            <a:off x="2262591" y="553834"/>
            <a:ext cx="4145496" cy="586338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3076" name="Picture 4" descr="http://wales.cimeproject.com/images/stories/logos/swansea-logo.png"/>
          <p:cNvPicPr>
            <a:picLocks noChangeAspect="1" noChangeArrowheads="1"/>
          </p:cNvPicPr>
          <p:nvPr/>
        </p:nvPicPr>
        <p:blipFill>
          <a:blip r:embed="rId3" cstate="print"/>
          <a:srcRect/>
          <a:stretch>
            <a:fillRect/>
          </a:stretch>
        </p:blipFill>
        <p:spPr bwMode="auto">
          <a:xfrm>
            <a:off x="971600" y="6096000"/>
            <a:ext cx="2962275" cy="762000"/>
          </a:xfrm>
          <a:prstGeom prst="rect">
            <a:avLst/>
          </a:prstGeom>
          <a:noFill/>
        </p:spPr>
      </p:pic>
      <p:pic>
        <p:nvPicPr>
          <p:cNvPr id="6" name="Picture 7" descr="Asset skills 2 col.jpg"/>
          <p:cNvPicPr>
            <a:picLocks noChangeAspect="1"/>
          </p:cNvPicPr>
          <p:nvPr/>
        </p:nvPicPr>
        <p:blipFill>
          <a:blip r:embed="rId4" cstate="print"/>
          <a:srcRect/>
          <a:stretch>
            <a:fillRect/>
          </a:stretch>
        </p:blipFill>
        <p:spPr bwMode="auto">
          <a:xfrm>
            <a:off x="467544" y="260648"/>
            <a:ext cx="3456384" cy="574307"/>
          </a:xfrm>
          <a:prstGeom prst="rect">
            <a:avLst/>
          </a:prstGeom>
          <a:noFill/>
          <a:ln w="9525">
            <a:noFill/>
            <a:miter lim="800000"/>
            <a:headEnd/>
            <a:tailEnd/>
          </a:ln>
        </p:spPr>
      </p:pic>
      <p:pic>
        <p:nvPicPr>
          <p:cNvPr id="8" name="Picture 3"/>
          <p:cNvPicPr>
            <a:picLocks noChangeAspect="1"/>
          </p:cNvPicPr>
          <p:nvPr/>
        </p:nvPicPr>
        <p:blipFill>
          <a:blip r:embed="rId5" cstate="print"/>
          <a:srcRect/>
          <a:stretch>
            <a:fillRect/>
          </a:stretch>
        </p:blipFill>
        <p:spPr bwMode="auto">
          <a:xfrm>
            <a:off x="7812360" y="188640"/>
            <a:ext cx="1008112" cy="714385"/>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pPr eaLnBrk="1" hangingPunct="1">
              <a:defRPr/>
            </a:pPr>
            <a:r>
              <a:rPr lang="en-GB" sz="2800" b="0" smtClean="0">
                <a:latin typeface="Times New Roman" pitchFamily="18" charset="0"/>
              </a:rPr>
              <a:t>Emerging Challenges and Opportunities in Facilities Management</a:t>
            </a:r>
          </a:p>
        </p:txBody>
      </p:sp>
      <p:sp>
        <p:nvSpPr>
          <p:cNvPr id="17411" name="Rectangle 3"/>
          <p:cNvSpPr>
            <a:spLocks noGrp="1" noChangeArrowheads="1"/>
          </p:cNvSpPr>
          <p:nvPr>
            <p:ph type="body" idx="1"/>
          </p:nvPr>
        </p:nvSpPr>
        <p:spPr>
          <a:xfrm>
            <a:off x="457200" y="1600200"/>
            <a:ext cx="8291264" cy="4997152"/>
          </a:xfrm>
        </p:spPr>
        <p:txBody>
          <a:bodyPr>
            <a:normAutofit fontScale="92500" lnSpcReduction="10000"/>
          </a:bodyPr>
          <a:lstStyle/>
          <a:p>
            <a:pPr eaLnBrk="1" hangingPunct="1">
              <a:lnSpc>
                <a:spcPct val="80000"/>
              </a:lnSpc>
              <a:buFont typeface="Wingdings" pitchFamily="2" charset="2"/>
              <a:buNone/>
              <a:defRPr/>
            </a:pPr>
            <a:r>
              <a:rPr lang="en-GB" sz="1800" b="1" u="sng" dirty="0" smtClean="0"/>
              <a:t>Conclusions</a:t>
            </a:r>
          </a:p>
          <a:p>
            <a:pPr eaLnBrk="1" hangingPunct="1">
              <a:lnSpc>
                <a:spcPct val="80000"/>
              </a:lnSpc>
              <a:buFont typeface="Wingdings" pitchFamily="2" charset="2"/>
              <a:buNone/>
              <a:defRPr/>
            </a:pPr>
            <a:endParaRPr lang="en-GB" sz="1800" dirty="0" smtClean="0"/>
          </a:p>
          <a:p>
            <a:pPr eaLnBrk="1" hangingPunct="1">
              <a:lnSpc>
                <a:spcPct val="80000"/>
              </a:lnSpc>
              <a:defRPr/>
            </a:pPr>
            <a:r>
              <a:rPr lang="en-GB" sz="1800" dirty="0" smtClean="0"/>
              <a:t>A clear argument can be made for the effective care of </a:t>
            </a:r>
            <a:r>
              <a:rPr lang="en-GB" sz="1800" dirty="0" smtClean="0"/>
              <a:t>buildings and facilities.</a:t>
            </a:r>
          </a:p>
          <a:p>
            <a:pPr eaLnBrk="1" hangingPunct="1">
              <a:lnSpc>
                <a:spcPct val="80000"/>
              </a:lnSpc>
              <a:defRPr/>
            </a:pPr>
            <a:endParaRPr lang="en-GB" sz="1800" dirty="0" smtClean="0"/>
          </a:p>
          <a:p>
            <a:pPr eaLnBrk="1" hangingPunct="1">
              <a:lnSpc>
                <a:spcPct val="80000"/>
              </a:lnSpc>
              <a:defRPr/>
            </a:pPr>
            <a:r>
              <a:rPr lang="en-GB" sz="1800" dirty="0" err="1" smtClean="0"/>
              <a:t>F.M.is</a:t>
            </a:r>
            <a:r>
              <a:rPr lang="en-GB" sz="1800" dirty="0" smtClean="0"/>
              <a:t> </a:t>
            </a:r>
            <a:r>
              <a:rPr lang="en-GB" sz="1800" dirty="0" smtClean="0"/>
              <a:t>essential to maintaining communities whilst underpinning urban regeneration activities. Places, spaces and the infra-structure enshrine and define the culture of a modern Nation.</a:t>
            </a:r>
          </a:p>
          <a:p>
            <a:pPr eaLnBrk="1" hangingPunct="1">
              <a:lnSpc>
                <a:spcPct val="80000"/>
              </a:lnSpc>
              <a:buFont typeface="Wingdings" pitchFamily="2" charset="2"/>
              <a:buNone/>
              <a:defRPr/>
            </a:pPr>
            <a:endParaRPr lang="en-GB" sz="1800" dirty="0" smtClean="0"/>
          </a:p>
          <a:p>
            <a:pPr eaLnBrk="1" hangingPunct="1">
              <a:lnSpc>
                <a:spcPct val="80000"/>
              </a:lnSpc>
              <a:defRPr/>
            </a:pPr>
            <a:r>
              <a:rPr lang="en-GB" sz="1800" dirty="0" smtClean="0"/>
              <a:t>Effective maintenance and F.M.  is surely the most sustainable thing we can possibly undertake. Perhaps, we should consider supplanting the terms F.M. or even ‘maintenance’ with that of ‘sustainability’ – in the hope it would the topic would be taken more seriously. </a:t>
            </a:r>
          </a:p>
          <a:p>
            <a:pPr eaLnBrk="1" hangingPunct="1">
              <a:lnSpc>
                <a:spcPct val="80000"/>
              </a:lnSpc>
              <a:defRPr/>
            </a:pPr>
            <a:endParaRPr lang="en-GB" sz="1800" dirty="0" smtClean="0"/>
          </a:p>
          <a:p>
            <a:pPr eaLnBrk="1" hangingPunct="1">
              <a:lnSpc>
                <a:spcPct val="80000"/>
              </a:lnSpc>
              <a:defRPr/>
            </a:pPr>
            <a:r>
              <a:rPr lang="en-GB" sz="1800" dirty="0" smtClean="0"/>
              <a:t>The challenge remains – are we ready to lead in addressing the needs of both our traditional and modern building stock. </a:t>
            </a:r>
          </a:p>
          <a:p>
            <a:pPr eaLnBrk="1" hangingPunct="1">
              <a:lnSpc>
                <a:spcPct val="80000"/>
              </a:lnSpc>
              <a:buFont typeface="Wingdings" pitchFamily="2" charset="2"/>
              <a:buNone/>
              <a:defRPr/>
            </a:pPr>
            <a:r>
              <a:rPr lang="en-GB" sz="1800" dirty="0" smtClean="0"/>
              <a:t> </a:t>
            </a:r>
          </a:p>
          <a:p>
            <a:pPr eaLnBrk="1" hangingPunct="1">
              <a:lnSpc>
                <a:spcPct val="80000"/>
              </a:lnSpc>
              <a:defRPr/>
            </a:pPr>
            <a:r>
              <a:rPr lang="en-GB" sz="1800" dirty="0" smtClean="0"/>
              <a:t>For clients, employers the employed and unemployed, the F.M. sector offers significant, long-term opportunities and challenges. Lets go for it! </a:t>
            </a:r>
            <a:endParaRPr lang="en-GB" sz="1800" dirty="0" smtClean="0"/>
          </a:p>
          <a:p>
            <a:pPr eaLnBrk="1" hangingPunct="1">
              <a:lnSpc>
                <a:spcPct val="80000"/>
              </a:lnSpc>
              <a:defRPr/>
            </a:pPr>
            <a:endParaRPr lang="en-GB" sz="1800" dirty="0" smtClean="0"/>
          </a:p>
          <a:p>
            <a:pPr>
              <a:defRPr/>
            </a:pPr>
            <a:endParaRPr lang="en-GB" sz="1800" dirty="0" smtClean="0"/>
          </a:p>
          <a:p>
            <a:pPr>
              <a:buNone/>
              <a:defRPr/>
            </a:pPr>
            <a:r>
              <a:rPr lang="en-GB" sz="1800" dirty="0" smtClean="0"/>
              <a:t>Thank you.</a:t>
            </a:r>
          </a:p>
          <a:p>
            <a:pPr eaLnBrk="1" hangingPunct="1">
              <a:lnSpc>
                <a:spcPct val="80000"/>
              </a:lnSpc>
              <a:defRPr/>
            </a:pPr>
            <a:endParaRPr lang="en-GB" sz="18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345</TotalTime>
  <Words>1353</Words>
  <Application>Microsoft Office PowerPoint</Application>
  <PresentationFormat>On-screen Show (4:3)</PresentationFormat>
  <Paragraphs>175</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Technic</vt:lpstr>
      <vt:lpstr>Emerging Challenges and Opportunities in Facilities Management</vt:lpstr>
      <vt:lpstr> </vt:lpstr>
      <vt:lpstr>Emerging Challenges and Opportunities in Facilities Management</vt:lpstr>
      <vt:lpstr>Emerging Challenges and Opportunities in Facilities Management</vt:lpstr>
      <vt:lpstr>Sustainability</vt:lpstr>
      <vt:lpstr>Slide 6</vt:lpstr>
      <vt:lpstr>Slide 7</vt:lpstr>
      <vt:lpstr>Slide 8</vt:lpstr>
      <vt:lpstr>New business  and new Facilities within both  Old and New buildings!</vt:lpstr>
      <vt:lpstr>Emerging Challenges and Opportunities in Facilities Management</vt:lpstr>
      <vt:lpstr>Let’s hear it for the Cleaners’.</vt:lpstr>
      <vt:lpstr>Case-studies</vt:lpstr>
      <vt:lpstr>Research case-study 25, St. Paul’s Cathedral</vt:lpstr>
      <vt:lpstr>Emerging Challenges and Opportunities in Facilities Management</vt:lpstr>
      <vt:lpstr>Slide 15</vt:lpstr>
      <vt:lpstr>Emerging Challenges and Opportunities in Facilities Management</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fad-tf</dc:creator>
  <cp:lastModifiedBy> trevor</cp:lastModifiedBy>
  <cp:revision>28</cp:revision>
  <dcterms:created xsi:type="dcterms:W3CDTF">2012-09-04T09:40:01Z</dcterms:created>
  <dcterms:modified xsi:type="dcterms:W3CDTF">2013-02-04T08:10:53Z</dcterms:modified>
</cp:coreProperties>
</file>